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Roboto"/>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Raleway-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32bcf8a02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32bcf8a02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 sz="1200">
                <a:solidFill>
                  <a:srgbClr val="374151"/>
                </a:solidFill>
                <a:latin typeface="Roboto"/>
                <a:ea typeface="Roboto"/>
                <a:cs typeface="Roboto"/>
                <a:sym typeface="Roboto"/>
              </a:rPr>
              <a:t>In the pursuit of technical excellence, a structured approach is essential, much like preparing a meal where understanding and planning play crucial roles. Teams are encouraged to optimize their processes, focusing on reading and refactoring code, embracing early delivery, and working with small stories. Product quality is emphasized, with an early release strategy for small increments of value, learning from feedback, and a gradual shift to defect focus as the product nears mainstream usage. Continuous integration (CI) and continuous delivery (CD) practices are introduced as effective tools for enhancing predictability and obtaining rapid feedback. Working as a whole team is advocated, utilizing practices like pairing, swarming, and mobbing to limit work in progress and foster collaboration.</a:t>
            </a:r>
            <a:endParaRPr sz="1200">
              <a:solidFill>
                <a:srgbClr val="374151"/>
              </a:solidFill>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632bcf8a02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632bcf8a02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This slide delves into the nuances of Agile estimation, emphasizing its role in setting realistic expectations for project timelines. The challenges surrounding estimation, such as unknown code complexity and team instability, are highlighted. Estimating stories involves the product owner's role in creating and ranking the backlog, along with the significance of including diverse perspectives from developers, designers, testers, project managers, and product owners. The shift from traditional estimates to story points is introduced, providing a more effective and collaborative approach to estimation.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632bcf8a02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632bcf8a02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This slide explores the concept of what "done" means in project management, drawing a distinction between non-Agile and Agile approaches. In non-Agile projects, challenges may arise during the demo week or the Go/No-Go decision. In Agile, the focus shifts to specific criteria, including acceptance, unit testing, code review, and product owner approval. Emphasizing the importance of acceptance criteria, working agreements, and iteration completion. The transition to releasing features often and early is introduced, along with considerations for customer preferences and nonfunctional requirements.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632bcf8a02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632bcf8a02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This slide introduces the concept of Agile team measurements, emphasizing the importance of tracking progress and work in progress. Highlighting key metrics such as WIP and Defects as crucial indicators for understanding a team's performance. Encouraging teams to learn from different measurement tools, including feature or story burnups, iteration contents, cumulative flow, cycle time, and defect escapes. These metrics offer valuable insights into feature progress, work completed, iteration contents, work in progress, and defect patterns, aiding teams in making informed decisions and continuous improvement.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32bcf8a02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632bcf8a02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This slide introduces the topic of optimizing meetings for value within Agile teams. Highlighting the common issue of meetings lacking value, particularly in traditional settings with status meetings that lack decisions or action items.Contrasting this with Agile meetings, listing various types such as retrospectives, daily standups, and demos. The goal is to emphasize that Agile meetings are designed to be purposeful, fostering collaboration, decision-making, and continuous improvement.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632bcf8a02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632bcf8a02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This slide emphasizes the importance of effectively reporting the project state. Covers various strategies to communicate progress to different stakeholders. Encourages showing a working product through demos, using charts for feature progress, and displaying multitasking requests and WIP. Additionally, suggest creating regular status reports and keeping communication channels open through project team websites. The "Traps" warns against pitfalls, such as the misconception of doubling velocity without understanding specific features and the risks of comparing velocities between different teams. Aiming to guide teams in choosing the most suitable ways to communicate project status and progress.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632be5b75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632be5b75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32bcf8a0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632bcf8a0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A project is defined as a series of tasks with a specific goal, employing knowledge, skills, tools, and techniques to deliver value within a temporary timeframe. Examples, including software development and event organization, illustrate the project's diverse nature. The slide also addresses key issues in traditional project management, such as changing requirements and sequential handovers, emphasizing the challenges faced. This establishes the groundwork for understanding the necessity of an adaptive approach like Agile in software development projects, aligning with the CFO's vision for the grant application project.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32bcf8a02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632bcf8a02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Cross-functional teams encompass individuals with varied skills, from developers to testers, fostering a comprehensive approach. The Product-Development Team adapts to product needs, emphasizing the role of a Product Owner in managing the backlog. Agile Teams, defined by stability and shared goals, empower members to commit to their work and make crucial decisions collectively. Understanding these team dynamics is crucial for implementing Agile successfully in the grant application project.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32bcf8a02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32bcf8a02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Acknowledging team members as individuals rather than resources, this chapter emphasizes the need for a human-centric approach. The Agile methodology, known for its collaborative nature, thrives on effective interpersonal communication and teamwork. As the grant application project advances, understanding and implementing these interpersonal practices will be pivotal for creating a positive and productive team culture.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32bcf8a02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632bcf8a02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While traditional projects may have a project manager dictating tasks, Agile projects thrive on servant leadership and coaching. The responsibilities of Agile project managers, who facilitate the team's processes, and product owners, who prioritize and manage deliverables. As we navigate the grant application project, understanding and adopting these Agile leadership principles will be paramount for project success.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32bcf8a02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632bcf8a02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By breaking down the project into manageable stages, it allows for focused planning and better control over project outcomes. Key elements include the Project Charter, defining the project's purpose and boundaries, creating a clear vision, and establishing release criteria. The chapter emphasizes collaboration within the team, early identification of project type, risk assessment, and the evolving nature of project architecture. By avoiding common traps like Iteration Zero and detailed planning, teams can set the stage for a smooth and Agile project journey.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32bcf8a02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632bcf8a02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The traditional challenges of working on projects for extended periods without delivering tangible outcomes are contrasted with </a:t>
            </a:r>
            <a:r>
              <a:rPr lang="en" sz="1200">
                <a:solidFill>
                  <a:srgbClr val="374151"/>
                </a:solidFill>
                <a:latin typeface="Roboto"/>
                <a:ea typeface="Roboto"/>
                <a:cs typeface="Roboto"/>
                <a:sym typeface="Roboto"/>
              </a:rPr>
              <a:t>Agile</a:t>
            </a:r>
            <a:r>
              <a:rPr lang="en" sz="1200">
                <a:solidFill>
                  <a:srgbClr val="374151"/>
                </a:solidFill>
                <a:latin typeface="Roboto"/>
                <a:ea typeface="Roboto"/>
                <a:cs typeface="Roboto"/>
                <a:sym typeface="Roboto"/>
              </a:rPr>
              <a:t> iterative and value-driven approach. Emphasizes the importance of planning, showcasing the roadmap and releases, and delivering value incrementally. We get the concept of a "Walking Skeleton" and the significance of creating Minimum Viable Products (MVP) and Minimum Viable Experiments (MVE). By addressing common pitfalls such as excessive planning and recognizing value traps, Agile teams can optimize their delivery processes.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32bcf8a02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32bcf8a02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Importance of prioritizing tasks and work items effectively introduces different strategies for ranking work, including tackling the shortest tasks first, choosing the most interesting tasks, and prioritizing the most relevant tasks. The benefits of addressing short work first are highlighted, emphasizing the value of quick wins and visibility into completed tasks. Additionally, the concept of the "Cost of Delay", emphasizing the implications of delaying work on future revenue and overall demand. Also, the significance of valuing learning in the ranking process, advocating for a better understanding of features through small experiments and spikes. Common ranking traps, such as relying solely on estimation or succumbing to external pressures, are addressed to help teams navigate the prioritization process more effectively.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32bcf8a02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632bcf8a02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Starting with paper boards is recommended, as physically moving cards enforces a more tangible and interactive process. The limitations of electronic tools are discussed, particularly their tendency to reinforce old habits and hinder the creation of smaller stories. The concept of iteration-based boards, such as Scrum boards, is introduced. These boards involve team commitment for each iteration, with columns like "Ready/To Do" and "Today" to manage workflow. Kanban boards, highlighting the significance of WIP (Work In Progress) limits to visualize flow and identify bottlenecks. Practical examples and considerations for creating and managing boards are provided, emphasizing the team's ownership and the need to respect WIP limits to maintain agile practices.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2D3B45"/>
                </a:solidFill>
                <a:highlight>
                  <a:schemeClr val="lt2"/>
                </a:highlight>
              </a:rPr>
              <a:t>Agile Software </a:t>
            </a:r>
            <a:endParaRPr>
              <a:solidFill>
                <a:srgbClr val="2D3B45"/>
              </a:solidFill>
              <a:highlight>
                <a:schemeClr val="lt2"/>
              </a:highlight>
            </a:endParaRPr>
          </a:p>
          <a:p>
            <a:pPr indent="457200" lvl="0" marL="1828800" rtl="0" algn="l">
              <a:spcBef>
                <a:spcPts val="0"/>
              </a:spcBef>
              <a:spcAft>
                <a:spcPts val="0"/>
              </a:spcAft>
              <a:buNone/>
            </a:pPr>
            <a:r>
              <a:rPr lang="en">
                <a:solidFill>
                  <a:srgbClr val="2D3B45"/>
                </a:solidFill>
                <a:highlight>
                  <a:schemeClr val="lt2"/>
                </a:highlight>
              </a:rPr>
              <a:t>Development Process</a:t>
            </a:r>
            <a:endParaRPr>
              <a:highlight>
                <a:schemeClr val="lt2"/>
              </a:highlight>
            </a:endParaRPr>
          </a:p>
        </p:txBody>
      </p:sp>
      <p:sp>
        <p:nvSpPr>
          <p:cNvPr id="87" name="Google Shape;87;p13"/>
          <p:cNvSpPr txBox="1"/>
          <p:nvPr>
            <p:ph idx="1" type="subTitle"/>
          </p:nvPr>
        </p:nvSpPr>
        <p:spPr>
          <a:xfrm>
            <a:off x="727952" y="4315900"/>
            <a:ext cx="7688100" cy="541200"/>
          </a:xfrm>
          <a:prstGeom prst="rect">
            <a:avLst/>
          </a:prstGeom>
        </p:spPr>
        <p:txBody>
          <a:bodyPr anchorCtr="0" anchor="t" bIns="91425" lIns="91425" spcFirstLastPara="1" rIns="91425" wrap="square" tIns="91425">
            <a:normAutofit fontScale="92500"/>
          </a:bodyPr>
          <a:lstStyle/>
          <a:p>
            <a:pPr indent="0" lvl="0" marL="5943600" rtl="0" algn="l">
              <a:spcBef>
                <a:spcPts val="0"/>
              </a:spcBef>
              <a:spcAft>
                <a:spcPts val="0"/>
              </a:spcAft>
              <a:buNone/>
            </a:pPr>
            <a:r>
              <a:rPr lang="en"/>
              <a:t>Akashdeep Vasisht</a:t>
            </a:r>
            <a:endParaRPr/>
          </a:p>
        </p:txBody>
      </p:sp>
      <p:pic>
        <p:nvPicPr>
          <p:cNvPr id="88" name="Google Shape;88;p13"/>
          <p:cNvPicPr preferRelativeResize="0"/>
          <p:nvPr/>
        </p:nvPicPr>
        <p:blipFill>
          <a:blip r:embed="rId3">
            <a:alphaModFix/>
          </a:blip>
          <a:stretch>
            <a:fillRect/>
          </a:stretch>
        </p:blipFill>
        <p:spPr>
          <a:xfrm>
            <a:off x="0" y="1797425"/>
            <a:ext cx="1707201" cy="3346077"/>
          </a:xfrm>
          <a:prstGeom prst="rect">
            <a:avLst/>
          </a:prstGeom>
          <a:noFill/>
          <a:ln>
            <a:noFill/>
          </a:ln>
        </p:spPr>
      </p:pic>
      <p:pic>
        <p:nvPicPr>
          <p:cNvPr id="89" name="Google Shape;89;p13"/>
          <p:cNvPicPr preferRelativeResize="0"/>
          <p:nvPr/>
        </p:nvPicPr>
        <p:blipFill>
          <a:blip r:embed="rId4">
            <a:alphaModFix/>
          </a:blip>
          <a:stretch>
            <a:fillRect/>
          </a:stretch>
        </p:blipFill>
        <p:spPr>
          <a:xfrm>
            <a:off x="3702625" y="3041175"/>
            <a:ext cx="1893925" cy="2102323"/>
          </a:xfrm>
          <a:prstGeom prst="rect">
            <a:avLst/>
          </a:prstGeom>
          <a:noFill/>
          <a:ln>
            <a:noFill/>
          </a:ln>
        </p:spPr>
      </p:pic>
      <p:pic>
        <p:nvPicPr>
          <p:cNvPr id="90" name="Google Shape;90;p13"/>
          <p:cNvPicPr preferRelativeResize="0"/>
          <p:nvPr/>
        </p:nvPicPr>
        <p:blipFill>
          <a:blip r:embed="rId5">
            <a:alphaModFix/>
          </a:blip>
          <a:stretch>
            <a:fillRect/>
          </a:stretch>
        </p:blipFill>
        <p:spPr>
          <a:xfrm>
            <a:off x="1526349" y="2660025"/>
            <a:ext cx="2328274" cy="2483476"/>
          </a:xfrm>
          <a:prstGeom prst="rect">
            <a:avLst/>
          </a:prstGeom>
          <a:noFill/>
          <a:ln>
            <a:noFill/>
          </a:ln>
        </p:spPr>
      </p:pic>
      <p:pic>
        <p:nvPicPr>
          <p:cNvPr id="91" name="Google Shape;91;p13"/>
          <p:cNvPicPr preferRelativeResize="0"/>
          <p:nvPr/>
        </p:nvPicPr>
        <p:blipFill>
          <a:blip r:embed="rId6">
            <a:alphaModFix/>
          </a:blip>
          <a:stretch>
            <a:fillRect/>
          </a:stretch>
        </p:blipFill>
        <p:spPr>
          <a:xfrm>
            <a:off x="4068300" y="3715200"/>
            <a:ext cx="4029399" cy="14684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727650" y="13243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rgbClr val="000000"/>
                </a:solidFill>
              </a:rPr>
              <a:t>Create Technical Excellence</a:t>
            </a:r>
            <a:endParaRPr sz="3700"/>
          </a:p>
        </p:txBody>
      </p:sp>
      <p:sp>
        <p:nvSpPr>
          <p:cNvPr id="153" name="Google Shape;153;p22"/>
          <p:cNvSpPr txBox="1"/>
          <p:nvPr>
            <p:ph idx="1" type="body"/>
          </p:nvPr>
        </p:nvSpPr>
        <p:spPr>
          <a:xfrm>
            <a:off x="729450" y="2078875"/>
            <a:ext cx="7688700" cy="3064500"/>
          </a:xfrm>
          <a:prstGeom prst="rect">
            <a:avLst/>
          </a:prstGeom>
        </p:spPr>
        <p:txBody>
          <a:bodyPr anchorCtr="0" anchor="t" bIns="91425" lIns="91425" spcFirstLastPara="1" rIns="91425" wrap="square" tIns="91425">
            <a:normAutofit/>
          </a:bodyPr>
          <a:lstStyle/>
          <a:p>
            <a:pPr indent="-311150" lvl="0" marL="457200" rtl="0" algn="l">
              <a:spcBef>
                <a:spcPts val="1500"/>
              </a:spcBef>
              <a:spcAft>
                <a:spcPts val="0"/>
              </a:spcAft>
              <a:buClr>
                <a:srgbClr val="374151"/>
              </a:buClr>
              <a:buSzPts val="1300"/>
              <a:buFont typeface="Lato"/>
              <a:buChar char="●"/>
            </a:pPr>
            <a:r>
              <a:rPr lang="en">
                <a:solidFill>
                  <a:srgbClr val="374151"/>
                </a:solidFill>
              </a:rPr>
              <a:t>The pursuit of technical excellence involves a structured approach, akin to preparing a meal where understanding and planning are crucial</a:t>
            </a:r>
            <a:endParaRPr>
              <a:solidFill>
                <a:srgbClr val="374151"/>
              </a:solidFill>
            </a:endParaRPr>
          </a:p>
          <a:p>
            <a:pPr indent="-311150" lvl="0" marL="457200" rtl="0" algn="l">
              <a:spcBef>
                <a:spcPts val="0"/>
              </a:spcBef>
              <a:spcAft>
                <a:spcPts val="0"/>
              </a:spcAft>
              <a:buClr>
                <a:srgbClr val="374151"/>
              </a:buClr>
              <a:buSzPts val="1300"/>
              <a:buFont typeface="Lato"/>
              <a:buChar char="●"/>
            </a:pPr>
            <a:r>
              <a:rPr lang="en">
                <a:solidFill>
                  <a:srgbClr val="374151"/>
                </a:solidFill>
              </a:rPr>
              <a:t>Emphasis is placed on:</a:t>
            </a:r>
            <a:endParaRPr>
              <a:solidFill>
                <a:srgbClr val="374151"/>
              </a:solidFill>
            </a:endParaRPr>
          </a:p>
          <a:p>
            <a:pPr indent="-311150" lvl="1" marL="914400" rtl="0" algn="l">
              <a:spcBef>
                <a:spcPts val="0"/>
              </a:spcBef>
              <a:spcAft>
                <a:spcPts val="0"/>
              </a:spcAft>
              <a:buClr>
                <a:srgbClr val="000000"/>
              </a:buClr>
              <a:buSzPts val="1300"/>
              <a:buFont typeface="Lato"/>
              <a:buChar char="○"/>
            </a:pPr>
            <a:r>
              <a:rPr lang="en" sz="1300">
                <a:solidFill>
                  <a:srgbClr val="374151"/>
                </a:solidFill>
              </a:rPr>
              <a:t>Optimization, including reading and refactoring code </a:t>
            </a:r>
            <a:endParaRPr sz="1300">
              <a:solidFill>
                <a:srgbClr val="374151"/>
              </a:solidFill>
            </a:endParaRPr>
          </a:p>
          <a:p>
            <a:pPr indent="-311150" lvl="1" marL="914400" rtl="0" algn="l">
              <a:spcBef>
                <a:spcPts val="0"/>
              </a:spcBef>
              <a:spcAft>
                <a:spcPts val="0"/>
              </a:spcAft>
              <a:buClr>
                <a:srgbClr val="000000"/>
              </a:buClr>
              <a:buSzPts val="1300"/>
              <a:buFont typeface="Lato"/>
              <a:buChar char="○"/>
            </a:pPr>
            <a:r>
              <a:rPr lang="en" sz="1300">
                <a:solidFill>
                  <a:srgbClr val="374151"/>
                </a:solidFill>
              </a:rPr>
              <a:t>Early delivery </a:t>
            </a:r>
            <a:endParaRPr sz="1300">
              <a:solidFill>
                <a:srgbClr val="374151"/>
              </a:solidFill>
            </a:endParaRPr>
          </a:p>
          <a:p>
            <a:pPr indent="-311150" lvl="1" marL="914400" rtl="0" algn="l">
              <a:spcBef>
                <a:spcPts val="0"/>
              </a:spcBef>
              <a:spcAft>
                <a:spcPts val="0"/>
              </a:spcAft>
              <a:buClr>
                <a:srgbClr val="000000"/>
              </a:buClr>
              <a:buSzPts val="1300"/>
              <a:buFont typeface="Lato"/>
              <a:buChar char="○"/>
            </a:pPr>
            <a:r>
              <a:rPr lang="en" sz="1300">
                <a:solidFill>
                  <a:srgbClr val="374151"/>
                </a:solidFill>
              </a:rPr>
              <a:t>Working with small stories</a:t>
            </a:r>
            <a:endParaRPr sz="1300">
              <a:solidFill>
                <a:srgbClr val="374151"/>
              </a:solidFill>
            </a:endParaRPr>
          </a:p>
          <a:p>
            <a:pPr indent="-311150" lvl="1" marL="914400" rtl="0" algn="l">
              <a:spcBef>
                <a:spcPts val="0"/>
              </a:spcBef>
              <a:spcAft>
                <a:spcPts val="0"/>
              </a:spcAft>
              <a:buClr>
                <a:srgbClr val="000000"/>
              </a:buClr>
              <a:buSzPts val="1300"/>
              <a:buFont typeface="Lato"/>
              <a:buChar char="○"/>
            </a:pPr>
            <a:r>
              <a:rPr lang="en" sz="1300">
                <a:solidFill>
                  <a:srgbClr val="374151"/>
                </a:solidFill>
              </a:rPr>
              <a:t>Implementing continuous integration (CI) and continuous delivery (CD) practices</a:t>
            </a:r>
            <a:endParaRPr sz="1300">
              <a:solidFill>
                <a:srgbClr val="374151"/>
              </a:solidFill>
            </a:endParaRPr>
          </a:p>
          <a:p>
            <a:pPr indent="0" lvl="0" marL="0" rtl="0" algn="l">
              <a:spcBef>
                <a:spcPts val="1500"/>
              </a:spcBef>
              <a:spcAft>
                <a:spcPts val="1200"/>
              </a:spcAft>
              <a:buNone/>
            </a:pPr>
            <a:r>
              <a:t/>
            </a:r>
            <a:endParaRPr/>
          </a:p>
        </p:txBody>
      </p:sp>
      <p:pic>
        <p:nvPicPr>
          <p:cNvPr id="154" name="Google Shape;154;p22"/>
          <p:cNvPicPr preferRelativeResize="0"/>
          <p:nvPr/>
        </p:nvPicPr>
        <p:blipFill>
          <a:blip r:embed="rId3">
            <a:alphaModFix/>
          </a:blip>
          <a:stretch>
            <a:fillRect/>
          </a:stretch>
        </p:blipFill>
        <p:spPr>
          <a:xfrm>
            <a:off x="5436775" y="3841775"/>
            <a:ext cx="3445100" cy="113797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rgbClr val="000000"/>
                </a:solidFill>
              </a:rPr>
              <a:t>Agile Estimation: The Good, The Bad, and The Ugly</a:t>
            </a:r>
            <a:endParaRPr sz="3700"/>
          </a:p>
        </p:txBody>
      </p:sp>
      <p:sp>
        <p:nvSpPr>
          <p:cNvPr id="160" name="Google Shape;160;p23"/>
          <p:cNvSpPr txBox="1"/>
          <p:nvPr>
            <p:ph idx="1" type="body"/>
          </p:nvPr>
        </p:nvSpPr>
        <p:spPr>
          <a:xfrm>
            <a:off x="729450" y="2078875"/>
            <a:ext cx="7688700" cy="3064500"/>
          </a:xfrm>
          <a:prstGeom prst="rect">
            <a:avLst/>
          </a:prstGeom>
        </p:spPr>
        <p:txBody>
          <a:bodyPr anchorCtr="0" anchor="t" bIns="91425" lIns="91425" spcFirstLastPara="1" rIns="91425" wrap="square" tIns="91425">
            <a:normAutofit/>
          </a:bodyPr>
          <a:lstStyle/>
          <a:p>
            <a:pPr indent="-311150" lvl="0" marL="457200" rtl="0" algn="l">
              <a:spcBef>
                <a:spcPts val="1500"/>
              </a:spcBef>
              <a:spcAft>
                <a:spcPts val="0"/>
              </a:spcAft>
              <a:buClr>
                <a:srgbClr val="374151"/>
              </a:buClr>
              <a:buSzPts val="1300"/>
              <a:buFont typeface="Lato"/>
              <a:buChar char="●"/>
            </a:pPr>
            <a:r>
              <a:rPr lang="en">
                <a:solidFill>
                  <a:srgbClr val="374151"/>
                </a:solidFill>
              </a:rPr>
              <a:t>Problems with Estimation:</a:t>
            </a:r>
            <a:endParaRPr>
              <a:solidFill>
                <a:srgbClr val="374151"/>
              </a:solidFill>
            </a:endParaRPr>
          </a:p>
          <a:p>
            <a:pPr indent="-311150" lvl="1" marL="914400" rtl="0" algn="l">
              <a:spcBef>
                <a:spcPts val="0"/>
              </a:spcBef>
              <a:spcAft>
                <a:spcPts val="0"/>
              </a:spcAft>
              <a:buClr>
                <a:srgbClr val="374151"/>
              </a:buClr>
              <a:buSzPts val="1300"/>
              <a:buFont typeface="Lato"/>
              <a:buChar char="○"/>
            </a:pPr>
            <a:r>
              <a:rPr lang="en" sz="1300">
                <a:solidFill>
                  <a:srgbClr val="374151"/>
                </a:solidFill>
              </a:rPr>
              <a:t>Unknown code complexity and typical speed</a:t>
            </a:r>
            <a:endParaRPr sz="1300">
              <a:solidFill>
                <a:srgbClr val="374151"/>
              </a:solidFill>
            </a:endParaRPr>
          </a:p>
          <a:p>
            <a:pPr indent="-311150" lvl="1" marL="914400" rtl="0" algn="l">
              <a:spcBef>
                <a:spcPts val="0"/>
              </a:spcBef>
              <a:spcAft>
                <a:spcPts val="0"/>
              </a:spcAft>
              <a:buClr>
                <a:srgbClr val="374151"/>
              </a:buClr>
              <a:buSzPts val="1300"/>
              <a:buFont typeface="Lato"/>
              <a:buChar char="○"/>
            </a:pPr>
            <a:r>
              <a:rPr lang="en" sz="1300">
                <a:solidFill>
                  <a:srgbClr val="374151"/>
                </a:solidFill>
              </a:rPr>
              <a:t>Uncertainty about technical solutions and unstable team membership</a:t>
            </a:r>
            <a:endParaRPr sz="1300">
              <a:solidFill>
                <a:srgbClr val="374151"/>
              </a:solidFill>
            </a:endParaRPr>
          </a:p>
          <a:p>
            <a:pPr indent="-311150" lvl="1" marL="914400" rtl="0" algn="l">
              <a:spcBef>
                <a:spcPts val="0"/>
              </a:spcBef>
              <a:spcAft>
                <a:spcPts val="0"/>
              </a:spcAft>
              <a:buClr>
                <a:srgbClr val="374151"/>
              </a:buClr>
              <a:buSzPts val="1300"/>
              <a:buFont typeface="Lato"/>
              <a:buChar char="○"/>
            </a:pPr>
            <a:r>
              <a:rPr lang="en" sz="1300">
                <a:solidFill>
                  <a:srgbClr val="374151"/>
                </a:solidFill>
              </a:rPr>
              <a:t>Inexperience in estimation and multitasking on other features or projects</a:t>
            </a:r>
            <a:endParaRPr sz="1300">
              <a:solidFill>
                <a:srgbClr val="374151"/>
              </a:solidFill>
            </a:endParaRPr>
          </a:p>
          <a:p>
            <a:pPr indent="-311150" lvl="0" marL="457200" rtl="0" algn="l">
              <a:spcBef>
                <a:spcPts val="0"/>
              </a:spcBef>
              <a:spcAft>
                <a:spcPts val="0"/>
              </a:spcAft>
              <a:buClr>
                <a:srgbClr val="374151"/>
              </a:buClr>
              <a:buSzPts val="1300"/>
              <a:buFont typeface="Lato"/>
              <a:buChar char="●"/>
            </a:pPr>
            <a:r>
              <a:rPr lang="en">
                <a:solidFill>
                  <a:srgbClr val="374151"/>
                </a:solidFill>
              </a:rPr>
              <a:t>Estimating Stories:</a:t>
            </a:r>
            <a:endParaRPr>
              <a:solidFill>
                <a:srgbClr val="374151"/>
              </a:solidFill>
            </a:endParaRPr>
          </a:p>
          <a:p>
            <a:pPr indent="-311150" lvl="1" marL="914400" rtl="0" algn="l">
              <a:spcBef>
                <a:spcPts val="0"/>
              </a:spcBef>
              <a:spcAft>
                <a:spcPts val="0"/>
              </a:spcAft>
              <a:buClr>
                <a:srgbClr val="374151"/>
              </a:buClr>
              <a:buSzPts val="1300"/>
              <a:buFont typeface="Lato"/>
              <a:buChar char="○"/>
            </a:pPr>
            <a:r>
              <a:rPr lang="en" sz="1300">
                <a:solidFill>
                  <a:srgbClr val="374151"/>
                </a:solidFill>
              </a:rPr>
              <a:t>Involvement of the product owner in creating and ranking the backlog</a:t>
            </a:r>
            <a:endParaRPr sz="1300">
              <a:solidFill>
                <a:srgbClr val="374151"/>
              </a:solidFill>
            </a:endParaRPr>
          </a:p>
          <a:p>
            <a:pPr indent="-311150" lvl="1" marL="914400" rtl="0" algn="l">
              <a:spcBef>
                <a:spcPts val="0"/>
              </a:spcBef>
              <a:spcAft>
                <a:spcPts val="0"/>
              </a:spcAft>
              <a:buClr>
                <a:srgbClr val="374151"/>
              </a:buClr>
              <a:buSzPts val="1300"/>
              <a:buFont typeface="Lato"/>
              <a:buChar char="○"/>
            </a:pPr>
            <a:r>
              <a:rPr lang="en" sz="1300">
                <a:solidFill>
                  <a:srgbClr val="374151"/>
                </a:solidFill>
              </a:rPr>
              <a:t>Importance of including everyone in the estimation process </a:t>
            </a:r>
            <a:endParaRPr sz="1300">
              <a:solidFill>
                <a:srgbClr val="374151"/>
              </a:solidFill>
            </a:endParaRPr>
          </a:p>
          <a:p>
            <a:pPr indent="-311150" lvl="1" marL="914400" rtl="0" algn="l">
              <a:spcBef>
                <a:spcPts val="0"/>
              </a:spcBef>
              <a:spcAft>
                <a:spcPts val="0"/>
              </a:spcAft>
              <a:buClr>
                <a:srgbClr val="374151"/>
              </a:buClr>
              <a:buSzPts val="1300"/>
              <a:buFont typeface="Lato"/>
              <a:buChar char="○"/>
            </a:pPr>
            <a:r>
              <a:rPr lang="en" sz="1300">
                <a:solidFill>
                  <a:srgbClr val="374151"/>
                </a:solidFill>
              </a:rPr>
              <a:t>Using story points instead of traditional estimates</a:t>
            </a:r>
            <a:endParaRPr sz="1200">
              <a:solidFill>
                <a:srgbClr val="374151"/>
              </a:solidFill>
              <a:latin typeface="Roboto"/>
              <a:ea typeface="Roboto"/>
              <a:cs typeface="Roboto"/>
              <a:sym typeface="Roboto"/>
            </a:endParaRPr>
          </a:p>
          <a:p>
            <a:pPr indent="0" lvl="0" marL="0" rtl="0" algn="l">
              <a:spcBef>
                <a:spcPts val="1500"/>
              </a:spcBef>
              <a:spcAft>
                <a:spcPts val="1200"/>
              </a:spcAft>
              <a:buNone/>
            </a:pPr>
            <a:r>
              <a:t/>
            </a:r>
            <a:endParaRPr/>
          </a:p>
        </p:txBody>
      </p:sp>
      <p:pic>
        <p:nvPicPr>
          <p:cNvPr id="161" name="Google Shape;161;p23"/>
          <p:cNvPicPr preferRelativeResize="0"/>
          <p:nvPr/>
        </p:nvPicPr>
        <p:blipFill>
          <a:blip r:embed="rId3">
            <a:alphaModFix/>
          </a:blip>
          <a:stretch>
            <a:fillRect/>
          </a:stretch>
        </p:blipFill>
        <p:spPr>
          <a:xfrm>
            <a:off x="6782800" y="3645200"/>
            <a:ext cx="1992725" cy="1347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rgbClr val="000000"/>
                </a:solidFill>
              </a:rPr>
              <a:t>Know What “Done” Means</a:t>
            </a:r>
            <a:endParaRPr sz="3700"/>
          </a:p>
        </p:txBody>
      </p:sp>
      <p:sp>
        <p:nvSpPr>
          <p:cNvPr id="167" name="Google Shape;167;p24"/>
          <p:cNvSpPr txBox="1"/>
          <p:nvPr>
            <p:ph idx="1" type="body"/>
          </p:nvPr>
        </p:nvSpPr>
        <p:spPr>
          <a:xfrm>
            <a:off x="729450" y="2078875"/>
            <a:ext cx="7688700" cy="3064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374151"/>
              </a:buClr>
              <a:buSzPts val="1300"/>
              <a:buFont typeface="Lato"/>
              <a:buChar char="●"/>
            </a:pPr>
            <a:r>
              <a:rPr lang="en">
                <a:solidFill>
                  <a:srgbClr val="374151"/>
                </a:solidFill>
              </a:rPr>
              <a:t>Meeting project date or scope commitments</a:t>
            </a:r>
            <a:endParaRPr>
              <a:solidFill>
                <a:srgbClr val="374151"/>
              </a:solidFill>
            </a:endParaRPr>
          </a:p>
          <a:p>
            <a:pPr indent="-311150" lvl="0" marL="457200" rtl="0" algn="l">
              <a:spcBef>
                <a:spcPts val="0"/>
              </a:spcBef>
              <a:spcAft>
                <a:spcPts val="0"/>
              </a:spcAft>
              <a:buClr>
                <a:srgbClr val="374151"/>
              </a:buClr>
              <a:buSzPts val="1300"/>
              <a:buFont typeface="Lato"/>
              <a:buChar char="●"/>
            </a:pPr>
            <a:r>
              <a:rPr lang="en">
                <a:solidFill>
                  <a:srgbClr val="374151"/>
                </a:solidFill>
              </a:rPr>
              <a:t>The absence of critical problems allowing the product to ship</a:t>
            </a:r>
            <a:endParaRPr>
              <a:solidFill>
                <a:srgbClr val="374151"/>
              </a:solidFill>
            </a:endParaRPr>
          </a:p>
          <a:p>
            <a:pPr indent="-311150" lvl="0" marL="457200" rtl="0" algn="l">
              <a:spcBef>
                <a:spcPts val="0"/>
              </a:spcBef>
              <a:spcAft>
                <a:spcPts val="0"/>
              </a:spcAft>
              <a:buClr>
                <a:srgbClr val="374151"/>
              </a:buClr>
              <a:buSzPts val="1300"/>
              <a:buFont typeface="Lato"/>
              <a:buChar char="●"/>
            </a:pPr>
            <a:r>
              <a:rPr lang="en">
                <a:solidFill>
                  <a:srgbClr val="374151"/>
                </a:solidFill>
              </a:rPr>
              <a:t>Fulfillment of release criteria, marking the project's completion</a:t>
            </a:r>
            <a:endParaRPr>
              <a:solidFill>
                <a:srgbClr val="374151"/>
              </a:solidFill>
            </a:endParaRPr>
          </a:p>
          <a:p>
            <a:pPr indent="-311150" lvl="0" marL="457200" rtl="0" algn="l">
              <a:spcBef>
                <a:spcPts val="0"/>
              </a:spcBef>
              <a:spcAft>
                <a:spcPts val="0"/>
              </a:spcAft>
              <a:buClr>
                <a:srgbClr val="374151"/>
              </a:buClr>
              <a:buSzPts val="1300"/>
              <a:buFont typeface="Lato"/>
              <a:buChar char="●"/>
            </a:pPr>
            <a:r>
              <a:rPr lang="en">
                <a:solidFill>
                  <a:srgbClr val="374151"/>
                </a:solidFill>
              </a:rPr>
              <a:t>The project team concludes their work; packaging and release handled by another entity</a:t>
            </a:r>
            <a:endParaRPr>
              <a:solidFill>
                <a:srgbClr val="374151"/>
              </a:solidFill>
            </a:endParaRPr>
          </a:p>
          <a:p>
            <a:pPr indent="-311150" lvl="0" marL="457200" rtl="0" algn="l">
              <a:spcBef>
                <a:spcPts val="0"/>
              </a:spcBef>
              <a:spcAft>
                <a:spcPts val="0"/>
              </a:spcAft>
              <a:buClr>
                <a:srgbClr val="374151"/>
              </a:buClr>
              <a:buSzPts val="1300"/>
              <a:buFont typeface="Lato"/>
              <a:buChar char="●"/>
            </a:pPr>
            <a:r>
              <a:rPr lang="en">
                <a:solidFill>
                  <a:srgbClr val="374151"/>
                </a:solidFill>
              </a:rPr>
              <a:t>"Done" in Non-Agile Projects:</a:t>
            </a:r>
            <a:endParaRPr>
              <a:solidFill>
                <a:srgbClr val="374151"/>
              </a:solidFill>
            </a:endParaRPr>
          </a:p>
          <a:p>
            <a:pPr indent="-311150" lvl="1" marL="914400" rtl="0" algn="l">
              <a:spcBef>
                <a:spcPts val="0"/>
              </a:spcBef>
              <a:spcAft>
                <a:spcPts val="0"/>
              </a:spcAft>
              <a:buClr>
                <a:srgbClr val="374151"/>
              </a:buClr>
              <a:buSzPts val="1300"/>
              <a:buFont typeface="Lato"/>
              <a:buChar char="○"/>
            </a:pPr>
            <a:r>
              <a:rPr lang="en" sz="1300">
                <a:solidFill>
                  <a:srgbClr val="374151"/>
                </a:solidFill>
              </a:rPr>
              <a:t>Challenges faced in traditional projects, such as demo weeks before project completion and issues leading to a Go/No-Go decision</a:t>
            </a:r>
            <a:endParaRPr sz="1300">
              <a:solidFill>
                <a:srgbClr val="374151"/>
              </a:solidFill>
            </a:endParaRPr>
          </a:p>
          <a:p>
            <a:pPr indent="-311150" lvl="0" marL="457200" rtl="0" algn="l">
              <a:spcBef>
                <a:spcPts val="0"/>
              </a:spcBef>
              <a:spcAft>
                <a:spcPts val="0"/>
              </a:spcAft>
              <a:buClr>
                <a:srgbClr val="374151"/>
              </a:buClr>
              <a:buSzPts val="1300"/>
              <a:buFont typeface="Lato"/>
              <a:buChar char="●"/>
            </a:pPr>
            <a:r>
              <a:rPr lang="en">
                <a:solidFill>
                  <a:srgbClr val="374151"/>
                </a:solidFill>
              </a:rPr>
              <a:t>"Done" in Agile Products:</a:t>
            </a:r>
            <a:endParaRPr>
              <a:solidFill>
                <a:srgbClr val="374151"/>
              </a:solidFill>
            </a:endParaRPr>
          </a:p>
          <a:p>
            <a:pPr indent="-311150" lvl="1" marL="914400" rtl="0" algn="l">
              <a:spcBef>
                <a:spcPts val="0"/>
              </a:spcBef>
              <a:spcAft>
                <a:spcPts val="0"/>
              </a:spcAft>
              <a:buClr>
                <a:srgbClr val="374151"/>
              </a:buClr>
              <a:buSzPts val="1300"/>
              <a:buFont typeface="Lato"/>
              <a:buChar char="○"/>
            </a:pPr>
            <a:r>
              <a:rPr lang="en" sz="1300">
                <a:solidFill>
                  <a:srgbClr val="374151"/>
                </a:solidFill>
              </a:rPr>
              <a:t>Criteria for considering a story "done," involving acceptance criteria, unit testing, code review, and product owner acceptance</a:t>
            </a:r>
            <a:endParaRPr sz="1300">
              <a:solidFill>
                <a:srgbClr val="374151"/>
              </a:solidFill>
            </a:endParaRPr>
          </a:p>
          <a:p>
            <a:pPr indent="0" lvl="0" marL="0" rtl="0" algn="l">
              <a:spcBef>
                <a:spcPts val="1500"/>
              </a:spcBef>
              <a:spcAft>
                <a:spcPts val="1200"/>
              </a:spcAft>
              <a:buNone/>
            </a:pPr>
            <a:r>
              <a:t/>
            </a:r>
            <a:endParaRPr/>
          </a:p>
        </p:txBody>
      </p:sp>
      <p:pic>
        <p:nvPicPr>
          <p:cNvPr id="168" name="Google Shape;168;p24"/>
          <p:cNvPicPr preferRelativeResize="0"/>
          <p:nvPr/>
        </p:nvPicPr>
        <p:blipFill>
          <a:blip r:embed="rId3">
            <a:alphaModFix/>
          </a:blip>
          <a:stretch>
            <a:fillRect/>
          </a:stretch>
        </p:blipFill>
        <p:spPr>
          <a:xfrm>
            <a:off x="6075713" y="723900"/>
            <a:ext cx="2466975" cy="1847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rgbClr val="374151"/>
                </a:solidFill>
              </a:rPr>
              <a:t>Agile Team Measurements</a:t>
            </a:r>
            <a:endParaRPr sz="3700"/>
          </a:p>
        </p:txBody>
      </p:sp>
      <p:sp>
        <p:nvSpPr>
          <p:cNvPr id="174" name="Google Shape;174;p25"/>
          <p:cNvSpPr txBox="1"/>
          <p:nvPr>
            <p:ph idx="1" type="body"/>
          </p:nvPr>
        </p:nvSpPr>
        <p:spPr>
          <a:xfrm>
            <a:off x="729450" y="2078875"/>
            <a:ext cx="7688700" cy="3064500"/>
          </a:xfrm>
          <a:prstGeom prst="rect">
            <a:avLst/>
          </a:prstGeom>
        </p:spPr>
        <p:txBody>
          <a:bodyPr anchorCtr="0" anchor="t" bIns="91425" lIns="91425" spcFirstLastPara="1" rIns="91425" wrap="square" tIns="91425">
            <a:normAutofit lnSpcReduction="20000"/>
          </a:bodyPr>
          <a:lstStyle/>
          <a:p>
            <a:pPr indent="-311150" lvl="0" marL="457200" rtl="0" algn="l">
              <a:spcBef>
                <a:spcPts val="1500"/>
              </a:spcBef>
              <a:spcAft>
                <a:spcPts val="0"/>
              </a:spcAft>
              <a:buClr>
                <a:srgbClr val="374151"/>
              </a:buClr>
              <a:buSzPts val="1300"/>
              <a:buChar char="●"/>
            </a:pPr>
            <a:r>
              <a:rPr lang="en" sz="1300">
                <a:solidFill>
                  <a:srgbClr val="374151"/>
                </a:solidFill>
              </a:rPr>
              <a:t>Agile projects enable teams to measure progress and work in progress</a:t>
            </a:r>
            <a:endParaRPr sz="1300">
              <a:solidFill>
                <a:srgbClr val="374151"/>
              </a:solidFill>
            </a:endParaRPr>
          </a:p>
          <a:p>
            <a:pPr indent="-311150" lvl="0" marL="457200" rtl="0" algn="l">
              <a:spcBef>
                <a:spcPts val="0"/>
              </a:spcBef>
              <a:spcAft>
                <a:spcPts val="0"/>
              </a:spcAft>
              <a:buClr>
                <a:srgbClr val="374151"/>
              </a:buClr>
              <a:buSzPts val="1300"/>
              <a:buChar char="●"/>
            </a:pPr>
            <a:r>
              <a:rPr lang="en" sz="1300">
                <a:solidFill>
                  <a:srgbClr val="374151"/>
                </a:solidFill>
              </a:rPr>
              <a:t>Team-based project measures assist in tracking planned and actual work</a:t>
            </a:r>
            <a:endParaRPr sz="1300">
              <a:solidFill>
                <a:srgbClr val="374151"/>
              </a:solidFill>
            </a:endParaRPr>
          </a:p>
          <a:p>
            <a:pPr indent="-311150" lvl="0" marL="457200" rtl="0" algn="l">
              <a:spcBef>
                <a:spcPts val="0"/>
              </a:spcBef>
              <a:spcAft>
                <a:spcPts val="0"/>
              </a:spcAft>
              <a:buClr>
                <a:srgbClr val="374151"/>
              </a:buClr>
              <a:buSzPts val="1300"/>
              <a:buChar char="●"/>
            </a:pPr>
            <a:r>
              <a:rPr lang="en" sz="1300">
                <a:solidFill>
                  <a:srgbClr val="374151"/>
                </a:solidFill>
              </a:rPr>
              <a:t>Key metrics: </a:t>
            </a:r>
            <a:endParaRPr sz="1300">
              <a:solidFill>
                <a:srgbClr val="374151"/>
              </a:solidFill>
            </a:endParaRPr>
          </a:p>
          <a:p>
            <a:pPr indent="-311150" lvl="1" marL="914400" rtl="0" algn="l">
              <a:spcBef>
                <a:spcPts val="0"/>
              </a:spcBef>
              <a:spcAft>
                <a:spcPts val="0"/>
              </a:spcAft>
              <a:buClr>
                <a:srgbClr val="374151"/>
              </a:buClr>
              <a:buSzPts val="1300"/>
              <a:buChar char="○"/>
            </a:pPr>
            <a:r>
              <a:rPr lang="en" sz="1300">
                <a:solidFill>
                  <a:srgbClr val="374151"/>
                </a:solidFill>
              </a:rPr>
              <a:t>WIP (Work in Progress)</a:t>
            </a:r>
            <a:endParaRPr sz="1300">
              <a:solidFill>
                <a:srgbClr val="374151"/>
              </a:solidFill>
            </a:endParaRPr>
          </a:p>
          <a:p>
            <a:pPr indent="-311150" lvl="1" marL="914400" rtl="0" algn="l">
              <a:spcBef>
                <a:spcPts val="0"/>
              </a:spcBef>
              <a:spcAft>
                <a:spcPts val="0"/>
              </a:spcAft>
              <a:buClr>
                <a:srgbClr val="374151"/>
              </a:buClr>
              <a:buSzPts val="1300"/>
              <a:buChar char="○"/>
            </a:pPr>
            <a:r>
              <a:rPr lang="en" sz="1300">
                <a:solidFill>
                  <a:srgbClr val="374151"/>
                </a:solidFill>
              </a:rPr>
              <a:t>Defects</a:t>
            </a:r>
            <a:endParaRPr sz="1300">
              <a:solidFill>
                <a:srgbClr val="374151"/>
              </a:solidFill>
            </a:endParaRPr>
          </a:p>
          <a:p>
            <a:pPr indent="-311150" lvl="0" marL="457200" rtl="0" algn="l">
              <a:spcBef>
                <a:spcPts val="0"/>
              </a:spcBef>
              <a:spcAft>
                <a:spcPts val="0"/>
              </a:spcAft>
              <a:buClr>
                <a:srgbClr val="374151"/>
              </a:buClr>
              <a:buSzPts val="1300"/>
              <a:buChar char="●"/>
            </a:pPr>
            <a:r>
              <a:rPr lang="en">
                <a:solidFill>
                  <a:srgbClr val="374151"/>
                </a:solidFill>
              </a:rPr>
              <a:t>Learn from Measurements/Charts:</a:t>
            </a:r>
            <a:endParaRPr>
              <a:solidFill>
                <a:srgbClr val="374151"/>
              </a:solidFill>
            </a:endParaRPr>
          </a:p>
          <a:p>
            <a:pPr indent="-311150" lvl="0" marL="457200" rtl="0" algn="l">
              <a:spcBef>
                <a:spcPts val="0"/>
              </a:spcBef>
              <a:spcAft>
                <a:spcPts val="0"/>
              </a:spcAft>
              <a:buClr>
                <a:srgbClr val="374151"/>
              </a:buClr>
              <a:buSzPts val="1300"/>
              <a:buChar char="●"/>
            </a:pPr>
            <a:r>
              <a:rPr lang="en" sz="1300">
                <a:solidFill>
                  <a:srgbClr val="374151"/>
                </a:solidFill>
              </a:rPr>
              <a:t>Various charts and measurements provide insights into team progress and areas for improvement</a:t>
            </a:r>
            <a:endParaRPr sz="1300">
              <a:solidFill>
                <a:srgbClr val="374151"/>
              </a:solidFill>
            </a:endParaRPr>
          </a:p>
          <a:p>
            <a:pPr indent="-311150" lvl="0" marL="457200" rtl="0" algn="l">
              <a:spcBef>
                <a:spcPts val="0"/>
              </a:spcBef>
              <a:spcAft>
                <a:spcPts val="0"/>
              </a:spcAft>
              <a:buClr>
                <a:srgbClr val="374151"/>
              </a:buClr>
              <a:buSzPts val="1300"/>
              <a:buChar char="●"/>
            </a:pPr>
            <a:r>
              <a:rPr lang="en" sz="1300">
                <a:solidFill>
                  <a:srgbClr val="374151"/>
                </a:solidFill>
              </a:rPr>
              <a:t>Examples include:</a:t>
            </a:r>
            <a:endParaRPr sz="1300">
              <a:solidFill>
                <a:srgbClr val="374151"/>
              </a:solidFill>
            </a:endParaRPr>
          </a:p>
          <a:p>
            <a:pPr indent="-311150" lvl="1" marL="914400" rtl="0" algn="l">
              <a:spcBef>
                <a:spcPts val="0"/>
              </a:spcBef>
              <a:spcAft>
                <a:spcPts val="0"/>
              </a:spcAft>
              <a:buClr>
                <a:srgbClr val="374151"/>
              </a:buClr>
              <a:buSzPts val="1300"/>
              <a:buChar char="○"/>
            </a:pPr>
            <a:r>
              <a:rPr lang="en" sz="1300">
                <a:solidFill>
                  <a:srgbClr val="374151"/>
                </a:solidFill>
              </a:rPr>
              <a:t>Feature or Story Burnups</a:t>
            </a:r>
            <a:endParaRPr sz="1300">
              <a:solidFill>
                <a:srgbClr val="374151"/>
              </a:solidFill>
            </a:endParaRPr>
          </a:p>
          <a:p>
            <a:pPr indent="-311150" lvl="1" marL="914400" rtl="0" algn="l">
              <a:spcBef>
                <a:spcPts val="0"/>
              </a:spcBef>
              <a:spcAft>
                <a:spcPts val="0"/>
              </a:spcAft>
              <a:buClr>
                <a:srgbClr val="374151"/>
              </a:buClr>
              <a:buSzPts val="1300"/>
              <a:buChar char="○"/>
            </a:pPr>
            <a:r>
              <a:rPr lang="en" sz="1300">
                <a:solidFill>
                  <a:srgbClr val="374151"/>
                </a:solidFill>
              </a:rPr>
              <a:t>Iteration Contents</a:t>
            </a:r>
            <a:endParaRPr sz="1300">
              <a:solidFill>
                <a:srgbClr val="374151"/>
              </a:solidFill>
            </a:endParaRPr>
          </a:p>
          <a:p>
            <a:pPr indent="-311150" lvl="1" marL="914400" rtl="0" algn="l">
              <a:spcBef>
                <a:spcPts val="0"/>
              </a:spcBef>
              <a:spcAft>
                <a:spcPts val="0"/>
              </a:spcAft>
              <a:buClr>
                <a:srgbClr val="374151"/>
              </a:buClr>
              <a:buSzPts val="1300"/>
              <a:buChar char="○"/>
            </a:pPr>
            <a:r>
              <a:rPr lang="en" sz="1300">
                <a:solidFill>
                  <a:srgbClr val="374151"/>
                </a:solidFill>
              </a:rPr>
              <a:t>Cumulative Flow</a:t>
            </a:r>
            <a:endParaRPr sz="1300">
              <a:solidFill>
                <a:srgbClr val="374151"/>
              </a:solidFill>
            </a:endParaRPr>
          </a:p>
          <a:p>
            <a:pPr indent="-311150" lvl="1" marL="914400" rtl="0" algn="l">
              <a:spcBef>
                <a:spcPts val="0"/>
              </a:spcBef>
              <a:spcAft>
                <a:spcPts val="0"/>
              </a:spcAft>
              <a:buClr>
                <a:srgbClr val="374151"/>
              </a:buClr>
              <a:buSzPts val="1300"/>
              <a:buChar char="○"/>
            </a:pPr>
            <a:r>
              <a:rPr lang="en" sz="1300">
                <a:solidFill>
                  <a:srgbClr val="374151"/>
                </a:solidFill>
              </a:rPr>
              <a:t>Cycle Time</a:t>
            </a:r>
            <a:endParaRPr sz="1300">
              <a:solidFill>
                <a:srgbClr val="374151"/>
              </a:solidFill>
            </a:endParaRPr>
          </a:p>
          <a:p>
            <a:pPr indent="-311150" lvl="1" marL="914400" rtl="0" algn="l">
              <a:spcBef>
                <a:spcPts val="0"/>
              </a:spcBef>
              <a:spcAft>
                <a:spcPts val="0"/>
              </a:spcAft>
              <a:buClr>
                <a:srgbClr val="374151"/>
              </a:buClr>
              <a:buSzPts val="1300"/>
              <a:buChar char="○"/>
            </a:pPr>
            <a:r>
              <a:rPr lang="en" sz="1300">
                <a:solidFill>
                  <a:srgbClr val="374151"/>
                </a:solidFill>
              </a:rPr>
              <a:t>Defect Escapes</a:t>
            </a:r>
            <a:endParaRPr sz="1300">
              <a:solidFill>
                <a:srgbClr val="374151"/>
              </a:solidFill>
            </a:endParaRPr>
          </a:p>
          <a:p>
            <a:pPr indent="0" lvl="0" marL="0" rtl="0" algn="l">
              <a:spcBef>
                <a:spcPts val="1500"/>
              </a:spcBef>
              <a:spcAft>
                <a:spcPts val="1200"/>
              </a:spcAft>
              <a:buNone/>
            </a:pPr>
            <a:r>
              <a:t/>
            </a:r>
            <a:endParaRPr/>
          </a:p>
        </p:txBody>
      </p:sp>
      <p:pic>
        <p:nvPicPr>
          <p:cNvPr id="175" name="Google Shape;175;p25"/>
          <p:cNvPicPr preferRelativeResize="0"/>
          <p:nvPr/>
        </p:nvPicPr>
        <p:blipFill>
          <a:blip r:embed="rId3">
            <a:alphaModFix/>
          </a:blip>
          <a:stretch>
            <a:fillRect/>
          </a:stretch>
        </p:blipFill>
        <p:spPr>
          <a:xfrm>
            <a:off x="5699975" y="3578175"/>
            <a:ext cx="2564226" cy="1498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rgbClr val="000000"/>
                </a:solidFill>
              </a:rPr>
              <a:t>Help Your Meetings Provide Value</a:t>
            </a:r>
            <a:endParaRPr sz="3700"/>
          </a:p>
        </p:txBody>
      </p:sp>
      <p:sp>
        <p:nvSpPr>
          <p:cNvPr id="181" name="Google Shape;181;p26"/>
          <p:cNvSpPr txBox="1"/>
          <p:nvPr>
            <p:ph idx="1" type="body"/>
          </p:nvPr>
        </p:nvSpPr>
        <p:spPr>
          <a:xfrm>
            <a:off x="729450" y="2078875"/>
            <a:ext cx="7688700" cy="3064500"/>
          </a:xfrm>
          <a:prstGeom prst="rect">
            <a:avLst/>
          </a:prstGeom>
        </p:spPr>
        <p:txBody>
          <a:bodyPr anchorCtr="0" anchor="t" bIns="91425" lIns="91425" spcFirstLastPara="1" rIns="91425" wrap="square" tIns="91425">
            <a:normAutofit/>
          </a:bodyPr>
          <a:lstStyle/>
          <a:p>
            <a:pPr indent="-312630" lvl="0" marL="457200" rtl="0" algn="l">
              <a:spcBef>
                <a:spcPts val="1500"/>
              </a:spcBef>
              <a:spcAft>
                <a:spcPts val="0"/>
              </a:spcAft>
              <a:buClr>
                <a:srgbClr val="374151"/>
              </a:buClr>
              <a:buSzPts val="1323"/>
              <a:buChar char="●"/>
            </a:pPr>
            <a:r>
              <a:rPr lang="en" sz="1323">
                <a:solidFill>
                  <a:srgbClr val="374151"/>
                </a:solidFill>
              </a:rPr>
              <a:t>Meetings with no value</a:t>
            </a:r>
            <a:endParaRPr sz="1323">
              <a:solidFill>
                <a:srgbClr val="374151"/>
              </a:solidFill>
            </a:endParaRPr>
          </a:p>
          <a:p>
            <a:pPr indent="-312630" lvl="0" marL="457200" rtl="0" algn="l">
              <a:spcBef>
                <a:spcPts val="0"/>
              </a:spcBef>
              <a:spcAft>
                <a:spcPts val="0"/>
              </a:spcAft>
              <a:buClr>
                <a:srgbClr val="374151"/>
              </a:buClr>
              <a:buSzPts val="1323"/>
              <a:buChar char="●"/>
            </a:pPr>
            <a:r>
              <a:rPr lang="en" sz="1323">
                <a:solidFill>
                  <a:srgbClr val="374151"/>
                </a:solidFill>
              </a:rPr>
              <a:t>Examples: Status meetings with no decisions or action items</a:t>
            </a:r>
            <a:endParaRPr sz="1323">
              <a:solidFill>
                <a:srgbClr val="374151"/>
              </a:solidFill>
            </a:endParaRPr>
          </a:p>
          <a:p>
            <a:pPr indent="-312630" lvl="0" marL="457200" rtl="0" algn="l">
              <a:spcBef>
                <a:spcPts val="0"/>
              </a:spcBef>
              <a:spcAft>
                <a:spcPts val="0"/>
              </a:spcAft>
              <a:buClr>
                <a:srgbClr val="374151"/>
              </a:buClr>
              <a:buSzPts val="1323"/>
              <a:buChar char="●"/>
            </a:pPr>
            <a:r>
              <a:rPr lang="en" sz="1323">
                <a:solidFill>
                  <a:srgbClr val="374151"/>
                </a:solidFill>
              </a:rPr>
              <a:t>Agile Meetings:</a:t>
            </a:r>
            <a:endParaRPr sz="1323">
              <a:solidFill>
                <a:srgbClr val="374151"/>
              </a:solidFill>
            </a:endParaRPr>
          </a:p>
          <a:p>
            <a:pPr indent="-312630" lvl="1" marL="914400" rtl="0" algn="l">
              <a:spcBef>
                <a:spcPts val="0"/>
              </a:spcBef>
              <a:spcAft>
                <a:spcPts val="0"/>
              </a:spcAft>
              <a:buClr>
                <a:srgbClr val="374151"/>
              </a:buClr>
              <a:buSzPts val="1323"/>
              <a:buChar char="○"/>
            </a:pPr>
            <a:r>
              <a:rPr lang="en" sz="1323">
                <a:solidFill>
                  <a:srgbClr val="374151"/>
                </a:solidFill>
              </a:rPr>
              <a:t>Retrospectives</a:t>
            </a:r>
            <a:endParaRPr sz="1323">
              <a:solidFill>
                <a:srgbClr val="374151"/>
              </a:solidFill>
            </a:endParaRPr>
          </a:p>
          <a:p>
            <a:pPr indent="-312630" lvl="1" marL="914400" rtl="0" algn="l">
              <a:spcBef>
                <a:spcPts val="0"/>
              </a:spcBef>
              <a:spcAft>
                <a:spcPts val="0"/>
              </a:spcAft>
              <a:buClr>
                <a:srgbClr val="374151"/>
              </a:buClr>
              <a:buSzPts val="1323"/>
              <a:buChar char="○"/>
            </a:pPr>
            <a:r>
              <a:rPr lang="en" sz="1323">
                <a:solidFill>
                  <a:srgbClr val="374151"/>
                </a:solidFill>
              </a:rPr>
              <a:t>Daily Standup</a:t>
            </a:r>
            <a:endParaRPr sz="1323">
              <a:solidFill>
                <a:srgbClr val="374151"/>
              </a:solidFill>
            </a:endParaRPr>
          </a:p>
          <a:p>
            <a:pPr indent="-312630" lvl="1" marL="914400" rtl="0" algn="l">
              <a:spcBef>
                <a:spcPts val="0"/>
              </a:spcBef>
              <a:spcAft>
                <a:spcPts val="0"/>
              </a:spcAft>
              <a:buClr>
                <a:srgbClr val="374151"/>
              </a:buClr>
              <a:buSzPts val="1323"/>
              <a:buChar char="○"/>
            </a:pPr>
            <a:r>
              <a:rPr lang="en" sz="1323">
                <a:solidFill>
                  <a:srgbClr val="374151"/>
                </a:solidFill>
              </a:rPr>
              <a:t>Review of WIP</a:t>
            </a:r>
            <a:endParaRPr sz="1323">
              <a:solidFill>
                <a:srgbClr val="374151"/>
              </a:solidFill>
            </a:endParaRPr>
          </a:p>
          <a:p>
            <a:pPr indent="-312630" lvl="1" marL="914400" rtl="0" algn="l">
              <a:spcBef>
                <a:spcPts val="0"/>
              </a:spcBef>
              <a:spcAft>
                <a:spcPts val="0"/>
              </a:spcAft>
              <a:buClr>
                <a:srgbClr val="374151"/>
              </a:buClr>
              <a:buSzPts val="1323"/>
              <a:buChar char="○"/>
            </a:pPr>
            <a:r>
              <a:rPr lang="en" sz="1323">
                <a:solidFill>
                  <a:srgbClr val="374151"/>
                </a:solidFill>
              </a:rPr>
              <a:t>Demos</a:t>
            </a:r>
            <a:endParaRPr sz="1323">
              <a:solidFill>
                <a:srgbClr val="374151"/>
              </a:solidFill>
            </a:endParaRPr>
          </a:p>
          <a:p>
            <a:pPr indent="-312630" lvl="1" marL="914400" rtl="0" algn="l">
              <a:spcBef>
                <a:spcPts val="0"/>
              </a:spcBef>
              <a:spcAft>
                <a:spcPts val="0"/>
              </a:spcAft>
              <a:buClr>
                <a:srgbClr val="374151"/>
              </a:buClr>
              <a:buSzPts val="1323"/>
              <a:buChar char="○"/>
            </a:pPr>
            <a:r>
              <a:rPr lang="en" sz="1323">
                <a:solidFill>
                  <a:srgbClr val="374151"/>
                </a:solidFill>
              </a:rPr>
              <a:t>Work-planning </a:t>
            </a:r>
            <a:r>
              <a:rPr lang="en" sz="1323">
                <a:solidFill>
                  <a:srgbClr val="374151"/>
                </a:solidFill>
              </a:rPr>
              <a:t>meetings</a:t>
            </a:r>
            <a:endParaRPr sz="1323">
              <a:solidFill>
                <a:srgbClr val="374151"/>
              </a:solidFill>
            </a:endParaRPr>
          </a:p>
          <a:p>
            <a:pPr indent="-312630" lvl="1" marL="914400" rtl="0" algn="l">
              <a:spcBef>
                <a:spcPts val="0"/>
              </a:spcBef>
              <a:spcAft>
                <a:spcPts val="0"/>
              </a:spcAft>
              <a:buClr>
                <a:srgbClr val="374151"/>
              </a:buClr>
              <a:buSzPts val="1323"/>
              <a:buChar char="○"/>
            </a:pPr>
            <a:r>
              <a:rPr lang="en" sz="1323">
                <a:solidFill>
                  <a:srgbClr val="374151"/>
                </a:solidFill>
              </a:rPr>
              <a:t>Problem-solving meetings</a:t>
            </a:r>
            <a:endParaRPr sz="1323">
              <a:solidFill>
                <a:srgbClr val="374151"/>
              </a:solidFill>
            </a:endParaRPr>
          </a:p>
          <a:p>
            <a:pPr indent="-312630" lvl="1" marL="914400" rtl="0" algn="l">
              <a:spcBef>
                <a:spcPts val="0"/>
              </a:spcBef>
              <a:spcAft>
                <a:spcPts val="0"/>
              </a:spcAft>
              <a:buClr>
                <a:srgbClr val="374151"/>
              </a:buClr>
              <a:buSzPts val="1323"/>
              <a:buChar char="○"/>
            </a:pPr>
            <a:r>
              <a:rPr lang="en" sz="1323">
                <a:solidFill>
                  <a:srgbClr val="374151"/>
                </a:solidFill>
              </a:rPr>
              <a:t>Learning meetings</a:t>
            </a:r>
            <a:endParaRPr sz="1323">
              <a:solidFill>
                <a:srgbClr val="374151"/>
              </a:solidFill>
            </a:endParaRPr>
          </a:p>
          <a:p>
            <a:pPr indent="0" lvl="0" marL="0" rtl="0" algn="l">
              <a:spcBef>
                <a:spcPts val="1500"/>
              </a:spcBef>
              <a:spcAft>
                <a:spcPts val="1200"/>
              </a:spcAft>
              <a:buNone/>
            </a:pPr>
            <a:r>
              <a:t/>
            </a:r>
            <a:endParaRPr/>
          </a:p>
        </p:txBody>
      </p:sp>
      <p:pic>
        <p:nvPicPr>
          <p:cNvPr id="182" name="Google Shape;182;p26"/>
          <p:cNvPicPr preferRelativeResize="0"/>
          <p:nvPr/>
        </p:nvPicPr>
        <p:blipFill>
          <a:blip r:embed="rId3">
            <a:alphaModFix/>
          </a:blip>
          <a:stretch>
            <a:fillRect/>
          </a:stretch>
        </p:blipFill>
        <p:spPr>
          <a:xfrm>
            <a:off x="4421625" y="2830870"/>
            <a:ext cx="4119075" cy="203725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rgbClr val="374151"/>
                </a:solidFill>
              </a:rPr>
              <a:t>Report Your Project State</a:t>
            </a:r>
            <a:endParaRPr sz="3700"/>
          </a:p>
        </p:txBody>
      </p:sp>
      <p:sp>
        <p:nvSpPr>
          <p:cNvPr id="188" name="Google Shape;188;p27"/>
          <p:cNvSpPr txBox="1"/>
          <p:nvPr>
            <p:ph idx="1" type="body"/>
          </p:nvPr>
        </p:nvSpPr>
        <p:spPr>
          <a:xfrm>
            <a:off x="729450" y="2078875"/>
            <a:ext cx="7688700" cy="30645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Clr>
                <a:srgbClr val="374151"/>
              </a:buClr>
              <a:buSzPts val="1300"/>
              <a:buChar char="●"/>
            </a:pPr>
            <a:r>
              <a:rPr lang="en">
                <a:solidFill>
                  <a:srgbClr val="374151"/>
                </a:solidFill>
              </a:rPr>
              <a:t>Show Working Product:</a:t>
            </a:r>
            <a:endParaRPr>
              <a:solidFill>
                <a:srgbClr val="374151"/>
              </a:solidFill>
            </a:endParaRPr>
          </a:p>
          <a:p>
            <a:pPr indent="-311150" lvl="1" marL="914400" rtl="0" algn="l">
              <a:spcBef>
                <a:spcPts val="0"/>
              </a:spcBef>
              <a:spcAft>
                <a:spcPts val="0"/>
              </a:spcAft>
              <a:buClr>
                <a:srgbClr val="374151"/>
              </a:buClr>
              <a:buSzPts val="1300"/>
              <a:buChar char="○"/>
            </a:pPr>
            <a:r>
              <a:rPr lang="en" sz="1300">
                <a:solidFill>
                  <a:srgbClr val="374151"/>
                </a:solidFill>
              </a:rPr>
              <a:t>Significance to the customer</a:t>
            </a:r>
            <a:endParaRPr sz="1300">
              <a:solidFill>
                <a:srgbClr val="374151"/>
              </a:solidFill>
            </a:endParaRPr>
          </a:p>
          <a:p>
            <a:pPr indent="-311150" lvl="1" marL="914400" rtl="0" algn="l">
              <a:spcBef>
                <a:spcPts val="0"/>
              </a:spcBef>
              <a:spcAft>
                <a:spcPts val="0"/>
              </a:spcAft>
              <a:buClr>
                <a:srgbClr val="374151"/>
              </a:buClr>
              <a:buSzPts val="1300"/>
              <a:buChar char="○"/>
            </a:pPr>
            <a:r>
              <a:rPr lang="en" sz="1300">
                <a:solidFill>
                  <a:srgbClr val="374151"/>
                </a:solidFill>
              </a:rPr>
              <a:t>Emphasis on frequent demos</a:t>
            </a:r>
            <a:endParaRPr sz="1300">
              <a:solidFill>
                <a:srgbClr val="374151"/>
              </a:solidFill>
            </a:endParaRPr>
          </a:p>
          <a:p>
            <a:pPr indent="-311150" lvl="1" marL="914400" rtl="0" algn="l">
              <a:spcBef>
                <a:spcPts val="0"/>
              </a:spcBef>
              <a:spcAft>
                <a:spcPts val="0"/>
              </a:spcAft>
              <a:buClr>
                <a:srgbClr val="374151"/>
              </a:buClr>
              <a:buSzPts val="1300"/>
              <a:buChar char="○"/>
            </a:pPr>
            <a:r>
              <a:rPr lang="en" sz="1300">
                <a:solidFill>
                  <a:srgbClr val="374151"/>
                </a:solidFill>
              </a:rPr>
              <a:t>Example: "Day in the life" scenarios</a:t>
            </a:r>
            <a:endParaRPr sz="1300">
              <a:solidFill>
                <a:srgbClr val="374151"/>
              </a:solidFill>
            </a:endParaRPr>
          </a:p>
          <a:p>
            <a:pPr indent="-311150" lvl="0" marL="457200" rtl="0" algn="l">
              <a:spcBef>
                <a:spcPts val="0"/>
              </a:spcBef>
              <a:spcAft>
                <a:spcPts val="0"/>
              </a:spcAft>
              <a:buClr>
                <a:srgbClr val="374151"/>
              </a:buClr>
              <a:buSzPts val="1300"/>
              <a:buChar char="●"/>
            </a:pPr>
            <a:r>
              <a:rPr lang="en">
                <a:solidFill>
                  <a:srgbClr val="374151"/>
                </a:solidFill>
              </a:rPr>
              <a:t>Show Feature Progress:</a:t>
            </a:r>
            <a:endParaRPr>
              <a:solidFill>
                <a:srgbClr val="374151"/>
              </a:solidFill>
            </a:endParaRPr>
          </a:p>
          <a:p>
            <a:pPr indent="-311150" lvl="1" marL="914400" rtl="0" algn="l">
              <a:spcBef>
                <a:spcPts val="0"/>
              </a:spcBef>
              <a:spcAft>
                <a:spcPts val="0"/>
              </a:spcAft>
              <a:buClr>
                <a:srgbClr val="374151"/>
              </a:buClr>
              <a:buSzPts val="1300"/>
              <a:buChar char="○"/>
            </a:pPr>
            <a:r>
              <a:rPr lang="en" sz="1300">
                <a:solidFill>
                  <a:srgbClr val="374151"/>
                </a:solidFill>
              </a:rPr>
              <a:t>Utilize burndown and burnup charts</a:t>
            </a:r>
            <a:endParaRPr sz="1300">
              <a:solidFill>
                <a:srgbClr val="374151"/>
              </a:solidFill>
            </a:endParaRPr>
          </a:p>
          <a:p>
            <a:pPr indent="-311150" lvl="1" marL="914400" rtl="0" algn="l">
              <a:spcBef>
                <a:spcPts val="0"/>
              </a:spcBef>
              <a:spcAft>
                <a:spcPts val="0"/>
              </a:spcAft>
              <a:buClr>
                <a:srgbClr val="374151"/>
              </a:buClr>
              <a:buSzPts val="1300"/>
              <a:buChar char="○"/>
            </a:pPr>
            <a:r>
              <a:rPr lang="en" sz="1300">
                <a:solidFill>
                  <a:srgbClr val="374151"/>
                </a:solidFill>
              </a:rPr>
              <a:t>Display completed features</a:t>
            </a:r>
            <a:endParaRPr sz="1300">
              <a:solidFill>
                <a:srgbClr val="374151"/>
              </a:solidFill>
            </a:endParaRPr>
          </a:p>
          <a:p>
            <a:pPr indent="-311150" lvl="1" marL="914400" rtl="0" algn="l">
              <a:spcBef>
                <a:spcPts val="0"/>
              </a:spcBef>
              <a:spcAft>
                <a:spcPts val="0"/>
              </a:spcAft>
              <a:buClr>
                <a:srgbClr val="374151"/>
              </a:buClr>
              <a:buSzPts val="1300"/>
              <a:buChar char="○"/>
            </a:pPr>
            <a:r>
              <a:rPr lang="en" sz="1300">
                <a:solidFill>
                  <a:srgbClr val="374151"/>
                </a:solidFill>
              </a:rPr>
              <a:t>Present a rolling-wave roadmap</a:t>
            </a:r>
            <a:endParaRPr sz="1300">
              <a:solidFill>
                <a:srgbClr val="374151"/>
              </a:solidFill>
            </a:endParaRPr>
          </a:p>
          <a:p>
            <a:pPr indent="-311150" lvl="0" marL="457200" rtl="0" algn="l">
              <a:spcBef>
                <a:spcPts val="0"/>
              </a:spcBef>
              <a:spcAft>
                <a:spcPts val="0"/>
              </a:spcAft>
              <a:buClr>
                <a:srgbClr val="374151"/>
              </a:buClr>
              <a:buSzPts val="1300"/>
              <a:buChar char="●"/>
            </a:pPr>
            <a:r>
              <a:rPr lang="en">
                <a:solidFill>
                  <a:srgbClr val="374151"/>
                </a:solidFill>
              </a:rPr>
              <a:t>Show Other Requests:</a:t>
            </a:r>
            <a:endParaRPr>
              <a:solidFill>
                <a:srgbClr val="374151"/>
              </a:solidFill>
            </a:endParaRPr>
          </a:p>
          <a:p>
            <a:pPr indent="-311150" lvl="1" marL="914400" rtl="0" algn="l">
              <a:spcBef>
                <a:spcPts val="0"/>
              </a:spcBef>
              <a:spcAft>
                <a:spcPts val="0"/>
              </a:spcAft>
              <a:buClr>
                <a:srgbClr val="374151"/>
              </a:buClr>
              <a:buSzPts val="1300"/>
              <a:buChar char="○"/>
            </a:pPr>
            <a:r>
              <a:rPr lang="en" sz="1300">
                <a:solidFill>
                  <a:srgbClr val="374151"/>
                </a:solidFill>
              </a:rPr>
              <a:t>Evaluate multitasking requests</a:t>
            </a:r>
            <a:endParaRPr sz="1300">
              <a:solidFill>
                <a:srgbClr val="374151"/>
              </a:solidFill>
            </a:endParaRPr>
          </a:p>
          <a:p>
            <a:pPr indent="-311150" lvl="1" marL="914400" rtl="0" algn="l">
              <a:spcBef>
                <a:spcPts val="0"/>
              </a:spcBef>
              <a:spcAft>
                <a:spcPts val="0"/>
              </a:spcAft>
              <a:buClr>
                <a:srgbClr val="374151"/>
              </a:buClr>
              <a:buSzPts val="1300"/>
              <a:buChar char="○"/>
            </a:pPr>
            <a:r>
              <a:rPr lang="en" sz="1300">
                <a:solidFill>
                  <a:srgbClr val="374151"/>
                </a:solidFill>
              </a:rPr>
              <a:t>Use a table to illustrate data</a:t>
            </a:r>
            <a:endParaRPr sz="1300">
              <a:solidFill>
                <a:srgbClr val="374151"/>
              </a:solidFill>
            </a:endParaRPr>
          </a:p>
          <a:p>
            <a:pPr indent="-311150" lvl="0" marL="457200" rtl="0" algn="l">
              <a:spcBef>
                <a:spcPts val="0"/>
              </a:spcBef>
              <a:spcAft>
                <a:spcPts val="0"/>
              </a:spcAft>
              <a:buClr>
                <a:srgbClr val="374151"/>
              </a:buClr>
              <a:buSzPts val="1300"/>
              <a:buChar char="●"/>
            </a:pPr>
            <a:r>
              <a:rPr lang="en">
                <a:solidFill>
                  <a:srgbClr val="374151"/>
                </a:solidFill>
              </a:rPr>
              <a:t>Show What is Done but Not Released:</a:t>
            </a:r>
            <a:endParaRPr>
              <a:solidFill>
                <a:srgbClr val="374151"/>
              </a:solidFill>
            </a:endParaRPr>
          </a:p>
          <a:p>
            <a:pPr indent="-311150" lvl="1" marL="914400" rtl="0" algn="l">
              <a:spcBef>
                <a:spcPts val="0"/>
              </a:spcBef>
              <a:spcAft>
                <a:spcPts val="0"/>
              </a:spcAft>
              <a:buClr>
                <a:srgbClr val="374151"/>
              </a:buClr>
              <a:buSzPts val="1300"/>
              <a:buChar char="○"/>
            </a:pPr>
            <a:r>
              <a:rPr lang="en" sz="1300">
                <a:solidFill>
                  <a:srgbClr val="374151"/>
                </a:solidFill>
              </a:rPr>
              <a:t>Display Work in Progress (WIP)</a:t>
            </a:r>
            <a:endParaRPr sz="1300">
              <a:solidFill>
                <a:srgbClr val="374151"/>
              </a:solidFill>
            </a:endParaRPr>
          </a:p>
          <a:p>
            <a:pPr indent="-311150" lvl="1" marL="914400" rtl="0" algn="l">
              <a:spcBef>
                <a:spcPts val="0"/>
              </a:spcBef>
              <a:spcAft>
                <a:spcPts val="0"/>
              </a:spcAft>
              <a:buClr>
                <a:srgbClr val="374151"/>
              </a:buClr>
              <a:buSzPts val="1300"/>
              <a:buChar char="○"/>
            </a:pPr>
            <a:r>
              <a:rPr lang="en" sz="1300">
                <a:solidFill>
                  <a:srgbClr val="374151"/>
                </a:solidFill>
              </a:rPr>
              <a:t>Showcase work released internally but not yet live</a:t>
            </a:r>
            <a:endParaRPr sz="1300">
              <a:solidFill>
                <a:srgbClr val="374151"/>
              </a:solidFill>
            </a:endParaRPr>
          </a:p>
          <a:p>
            <a:pPr indent="0" lvl="0" marL="0" rtl="0" algn="l">
              <a:spcBef>
                <a:spcPts val="0"/>
              </a:spcBef>
              <a:spcAft>
                <a:spcPts val="1200"/>
              </a:spcAft>
              <a:buNone/>
            </a:pPr>
            <a:r>
              <a:t/>
            </a:r>
            <a:endParaRPr/>
          </a:p>
        </p:txBody>
      </p:sp>
      <p:pic>
        <p:nvPicPr>
          <p:cNvPr id="189" name="Google Shape;189;p27"/>
          <p:cNvPicPr preferRelativeResize="0"/>
          <p:nvPr/>
        </p:nvPicPr>
        <p:blipFill>
          <a:blip r:embed="rId3">
            <a:alphaModFix/>
          </a:blip>
          <a:stretch>
            <a:fillRect/>
          </a:stretch>
        </p:blipFill>
        <p:spPr>
          <a:xfrm>
            <a:off x="5431146" y="1318650"/>
            <a:ext cx="3155174" cy="3188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833650" y="1222050"/>
            <a:ext cx="6391800" cy="269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6000"/>
              <a:t>Q&amp;A</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rgbClr val="000000"/>
                </a:solidFill>
              </a:rPr>
              <a:t>Introduction to Agile Software Development</a:t>
            </a:r>
            <a:endParaRPr sz="2300"/>
          </a:p>
        </p:txBody>
      </p:sp>
      <p:sp>
        <p:nvSpPr>
          <p:cNvPr id="97" name="Google Shape;97;p14"/>
          <p:cNvSpPr txBox="1"/>
          <p:nvPr>
            <p:ph idx="1" type="body"/>
          </p:nvPr>
        </p:nvSpPr>
        <p:spPr>
          <a:xfrm>
            <a:off x="729450" y="2078875"/>
            <a:ext cx="7688700" cy="3064500"/>
          </a:xfrm>
          <a:prstGeom prst="rect">
            <a:avLst/>
          </a:prstGeom>
        </p:spPr>
        <p:txBody>
          <a:bodyPr anchorCtr="0" anchor="t" bIns="91425" lIns="91425" spcFirstLastPara="1" rIns="91425" wrap="square" tIns="91425">
            <a:normAutofit fontScale="32500" lnSpcReduction="10000"/>
          </a:bodyPr>
          <a:lstStyle/>
          <a:p>
            <a:pPr indent="-311150" lvl="0" marL="457200" rtl="0" algn="l">
              <a:spcBef>
                <a:spcPts val="1500"/>
              </a:spcBef>
              <a:spcAft>
                <a:spcPts val="0"/>
              </a:spcAft>
              <a:buClr>
                <a:srgbClr val="374151"/>
              </a:buClr>
              <a:buSzPct val="100000"/>
              <a:buFont typeface="Lato"/>
              <a:buChar char="●"/>
            </a:pPr>
            <a:r>
              <a:rPr lang="en" sz="4000">
                <a:solidFill>
                  <a:srgbClr val="374151"/>
                </a:solidFill>
              </a:rPr>
              <a:t>Definition: </a:t>
            </a:r>
            <a:endParaRPr sz="4000">
              <a:solidFill>
                <a:srgbClr val="374151"/>
              </a:solidFill>
            </a:endParaRPr>
          </a:p>
          <a:p>
            <a:pPr indent="-311150" lvl="1" marL="914400" rtl="0" algn="l">
              <a:spcBef>
                <a:spcPts val="0"/>
              </a:spcBef>
              <a:spcAft>
                <a:spcPts val="0"/>
              </a:spcAft>
              <a:buClr>
                <a:srgbClr val="374151"/>
              </a:buClr>
              <a:buSzPct val="100000"/>
              <a:buFont typeface="Arial"/>
              <a:buChar char="○"/>
            </a:pPr>
            <a:r>
              <a:rPr lang="en" sz="4000">
                <a:solidFill>
                  <a:srgbClr val="374151"/>
                </a:solidFill>
              </a:rPr>
              <a:t>A project is a series of tasks aimed at achieving a specific goal, utilizing knowledge,              skills, tools, and techniques to deliver value within a temporary timeframe</a:t>
            </a:r>
            <a:endParaRPr sz="4000">
              <a:solidFill>
                <a:srgbClr val="374151"/>
              </a:solidFill>
            </a:endParaRPr>
          </a:p>
          <a:p>
            <a:pPr indent="-311150" lvl="0" marL="457200" rtl="0" algn="l">
              <a:spcBef>
                <a:spcPts val="0"/>
              </a:spcBef>
              <a:spcAft>
                <a:spcPts val="0"/>
              </a:spcAft>
              <a:buClr>
                <a:srgbClr val="374151"/>
              </a:buClr>
              <a:buSzPct val="100000"/>
              <a:buFont typeface="Lato"/>
              <a:buChar char="●"/>
            </a:pPr>
            <a:r>
              <a:rPr lang="en" sz="4000">
                <a:solidFill>
                  <a:srgbClr val="374151"/>
                </a:solidFill>
              </a:rPr>
              <a:t>Characteristics: </a:t>
            </a:r>
            <a:endParaRPr sz="4000">
              <a:solidFill>
                <a:srgbClr val="374151"/>
              </a:solidFill>
            </a:endParaRPr>
          </a:p>
          <a:p>
            <a:pPr indent="-311150" lvl="1" marL="914400" rtl="0" algn="l">
              <a:spcBef>
                <a:spcPts val="0"/>
              </a:spcBef>
              <a:spcAft>
                <a:spcPts val="0"/>
              </a:spcAft>
              <a:buClr>
                <a:srgbClr val="000000"/>
              </a:buClr>
              <a:buSzPct val="100000"/>
              <a:buFont typeface="Lato"/>
              <a:buChar char="○"/>
            </a:pPr>
            <a:r>
              <a:rPr lang="en" sz="4000">
                <a:solidFill>
                  <a:srgbClr val="374151"/>
                </a:solidFill>
              </a:rPr>
              <a:t>Temporary in nature, with a defined beginning and end date</a:t>
            </a:r>
            <a:endParaRPr sz="4000">
              <a:solidFill>
                <a:srgbClr val="374151"/>
              </a:solidFill>
            </a:endParaRPr>
          </a:p>
          <a:p>
            <a:pPr indent="-311150" lvl="0" marL="457200" rtl="0" algn="l">
              <a:spcBef>
                <a:spcPts val="0"/>
              </a:spcBef>
              <a:spcAft>
                <a:spcPts val="0"/>
              </a:spcAft>
              <a:buClr>
                <a:srgbClr val="374151"/>
              </a:buClr>
              <a:buSzPct val="100000"/>
              <a:buFont typeface="Lato"/>
              <a:buChar char="●"/>
            </a:pPr>
            <a:r>
              <a:rPr lang="en" sz="4000">
                <a:solidFill>
                  <a:srgbClr val="374151"/>
                </a:solidFill>
              </a:rPr>
              <a:t>Examples: </a:t>
            </a:r>
            <a:endParaRPr sz="4000">
              <a:solidFill>
                <a:srgbClr val="374151"/>
              </a:solidFill>
            </a:endParaRPr>
          </a:p>
          <a:p>
            <a:pPr indent="-311150" lvl="1" marL="914400" rtl="0" algn="l">
              <a:spcBef>
                <a:spcPts val="0"/>
              </a:spcBef>
              <a:spcAft>
                <a:spcPts val="0"/>
              </a:spcAft>
              <a:buClr>
                <a:srgbClr val="000000"/>
              </a:buClr>
              <a:buSzPct val="100000"/>
              <a:buFont typeface="Lato"/>
              <a:buChar char="○"/>
            </a:pPr>
            <a:r>
              <a:rPr lang="en" sz="4000">
                <a:solidFill>
                  <a:srgbClr val="374151"/>
                </a:solidFill>
              </a:rPr>
              <a:t>Software development</a:t>
            </a:r>
            <a:endParaRPr sz="4000">
              <a:solidFill>
                <a:srgbClr val="374151"/>
              </a:solidFill>
            </a:endParaRPr>
          </a:p>
          <a:p>
            <a:pPr indent="-311150" lvl="1" marL="914400" rtl="0" algn="l">
              <a:spcBef>
                <a:spcPts val="0"/>
              </a:spcBef>
              <a:spcAft>
                <a:spcPts val="0"/>
              </a:spcAft>
              <a:buClr>
                <a:srgbClr val="000000"/>
              </a:buClr>
              <a:buSzPct val="100000"/>
              <a:buFont typeface="Lato"/>
              <a:buChar char="○"/>
            </a:pPr>
            <a:r>
              <a:rPr lang="en" sz="4000">
                <a:solidFill>
                  <a:srgbClr val="374151"/>
                </a:solidFill>
              </a:rPr>
              <a:t>Events</a:t>
            </a:r>
            <a:endParaRPr sz="4000">
              <a:solidFill>
                <a:srgbClr val="374151"/>
              </a:solidFill>
            </a:endParaRPr>
          </a:p>
          <a:p>
            <a:pPr indent="-311150" lvl="1" marL="914400" rtl="0" algn="l">
              <a:spcBef>
                <a:spcPts val="0"/>
              </a:spcBef>
              <a:spcAft>
                <a:spcPts val="0"/>
              </a:spcAft>
              <a:buClr>
                <a:srgbClr val="000000"/>
              </a:buClr>
              <a:buSzPct val="100000"/>
              <a:buFont typeface="Lato"/>
              <a:buChar char="○"/>
            </a:pPr>
            <a:r>
              <a:rPr lang="en" sz="4000">
                <a:solidFill>
                  <a:srgbClr val="374151"/>
                </a:solidFill>
              </a:rPr>
              <a:t>Backyard fence</a:t>
            </a:r>
            <a:endParaRPr sz="4000">
              <a:solidFill>
                <a:srgbClr val="374151"/>
              </a:solidFill>
            </a:endParaRPr>
          </a:p>
          <a:p>
            <a:pPr indent="-311150" lvl="0" marL="457200" rtl="0" algn="l">
              <a:spcBef>
                <a:spcPts val="0"/>
              </a:spcBef>
              <a:spcAft>
                <a:spcPts val="0"/>
              </a:spcAft>
              <a:buClr>
                <a:srgbClr val="374151"/>
              </a:buClr>
              <a:buSzPct val="100000"/>
              <a:buFont typeface="Lato"/>
              <a:buChar char="●"/>
            </a:pPr>
            <a:r>
              <a:rPr lang="en" sz="4000">
                <a:solidFill>
                  <a:srgbClr val="374151"/>
                </a:solidFill>
              </a:rPr>
              <a:t>Key Issues: </a:t>
            </a:r>
            <a:endParaRPr sz="4000">
              <a:solidFill>
                <a:srgbClr val="374151"/>
              </a:solidFill>
            </a:endParaRPr>
          </a:p>
          <a:p>
            <a:pPr indent="-311150" lvl="1" marL="914400" rtl="0" algn="l">
              <a:spcBef>
                <a:spcPts val="0"/>
              </a:spcBef>
              <a:spcAft>
                <a:spcPts val="0"/>
              </a:spcAft>
              <a:buClr>
                <a:srgbClr val="000000"/>
              </a:buClr>
              <a:buSzPct val="100000"/>
              <a:buFont typeface="Lato"/>
              <a:buChar char="○"/>
            </a:pPr>
            <a:r>
              <a:rPr lang="en" sz="4000">
                <a:solidFill>
                  <a:srgbClr val="374151"/>
                </a:solidFill>
              </a:rPr>
              <a:t>Traditional project management faces challenges like changing requirements,            insufficient architecture, and missed release dates</a:t>
            </a:r>
            <a:endParaRPr sz="4000">
              <a:solidFill>
                <a:srgbClr val="374151"/>
              </a:solidFill>
            </a:endParaRPr>
          </a:p>
          <a:p>
            <a:pPr indent="0" lvl="0" marL="0" rtl="0" algn="l">
              <a:spcBef>
                <a:spcPts val="1500"/>
              </a:spcBef>
              <a:spcAft>
                <a:spcPts val="1200"/>
              </a:spcAft>
              <a:buNone/>
            </a:pPr>
            <a:r>
              <a:t/>
            </a:r>
            <a:endParaRPr/>
          </a:p>
        </p:txBody>
      </p:sp>
      <p:pic>
        <p:nvPicPr>
          <p:cNvPr id="98" name="Google Shape;98;p14"/>
          <p:cNvPicPr preferRelativeResize="0"/>
          <p:nvPr/>
        </p:nvPicPr>
        <p:blipFill>
          <a:blip r:embed="rId3">
            <a:alphaModFix/>
          </a:blip>
          <a:stretch>
            <a:fillRect/>
          </a:stretch>
        </p:blipFill>
        <p:spPr>
          <a:xfrm>
            <a:off x="7015901" y="2890150"/>
            <a:ext cx="1922376" cy="12799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rgbClr val="374151"/>
                </a:solidFill>
              </a:rPr>
              <a:t>Building Cross-Functional, Collaborative Teams</a:t>
            </a:r>
            <a:endParaRPr sz="2300"/>
          </a:p>
        </p:txBody>
      </p:sp>
      <p:sp>
        <p:nvSpPr>
          <p:cNvPr id="104" name="Google Shape;104;p15"/>
          <p:cNvSpPr txBox="1"/>
          <p:nvPr>
            <p:ph idx="1" type="body"/>
          </p:nvPr>
        </p:nvSpPr>
        <p:spPr>
          <a:xfrm>
            <a:off x="729450" y="2078875"/>
            <a:ext cx="7688700" cy="3064500"/>
          </a:xfrm>
          <a:prstGeom prst="rect">
            <a:avLst/>
          </a:prstGeom>
        </p:spPr>
        <p:txBody>
          <a:bodyPr anchorCtr="0" anchor="t" bIns="91425" lIns="91425" spcFirstLastPara="1" rIns="91425" wrap="square" tIns="91425">
            <a:normAutofit lnSpcReduction="20000"/>
          </a:bodyPr>
          <a:lstStyle/>
          <a:p>
            <a:pPr indent="-311150" lvl="0" marL="457200" rtl="0" algn="l">
              <a:spcBef>
                <a:spcPts val="1500"/>
              </a:spcBef>
              <a:spcAft>
                <a:spcPts val="0"/>
              </a:spcAft>
              <a:buClr>
                <a:srgbClr val="374151"/>
              </a:buClr>
              <a:buSzPts val="1300"/>
              <a:buFont typeface="Lato"/>
              <a:buChar char="●"/>
            </a:pPr>
            <a:r>
              <a:rPr lang="en">
                <a:solidFill>
                  <a:srgbClr val="374151"/>
                </a:solidFill>
              </a:rPr>
              <a:t>Cross-Functional Teams: </a:t>
            </a:r>
            <a:endParaRPr>
              <a:solidFill>
                <a:srgbClr val="374151"/>
              </a:solidFill>
            </a:endParaRPr>
          </a:p>
          <a:p>
            <a:pPr indent="-311150" lvl="1" marL="914400" rtl="0" algn="l">
              <a:spcBef>
                <a:spcPts val="0"/>
              </a:spcBef>
              <a:spcAft>
                <a:spcPts val="0"/>
              </a:spcAft>
              <a:buClr>
                <a:srgbClr val="000000"/>
              </a:buClr>
              <a:buSzPts val="1300"/>
              <a:buFont typeface="Lato"/>
              <a:buChar char="○"/>
            </a:pPr>
            <a:r>
              <a:rPr lang="en" sz="1300">
                <a:solidFill>
                  <a:srgbClr val="374151"/>
                </a:solidFill>
              </a:rPr>
              <a:t>Comprise individuals from different functional areas, such as developers, testers, UX, and DBAs, ensuring diverse skill sets</a:t>
            </a:r>
            <a:endParaRPr sz="1300">
              <a:solidFill>
                <a:srgbClr val="374151"/>
              </a:solidFill>
            </a:endParaRPr>
          </a:p>
          <a:p>
            <a:pPr indent="-311150" lvl="0" marL="457200" rtl="0" algn="l">
              <a:spcBef>
                <a:spcPts val="0"/>
              </a:spcBef>
              <a:spcAft>
                <a:spcPts val="0"/>
              </a:spcAft>
              <a:buClr>
                <a:srgbClr val="374151"/>
              </a:buClr>
              <a:buSzPts val="1300"/>
              <a:buFont typeface="Lato"/>
              <a:buChar char="●"/>
            </a:pPr>
            <a:r>
              <a:rPr lang="en">
                <a:solidFill>
                  <a:srgbClr val="374151"/>
                </a:solidFill>
              </a:rPr>
              <a:t>Product-Development Team: </a:t>
            </a:r>
            <a:endParaRPr>
              <a:solidFill>
                <a:srgbClr val="374151"/>
              </a:solidFill>
            </a:endParaRPr>
          </a:p>
          <a:p>
            <a:pPr indent="-311150" lvl="1" marL="914400" rtl="0" algn="l">
              <a:spcBef>
                <a:spcPts val="0"/>
              </a:spcBef>
              <a:spcAft>
                <a:spcPts val="0"/>
              </a:spcAft>
              <a:buClr>
                <a:srgbClr val="000000"/>
              </a:buClr>
              <a:buSzPts val="1300"/>
              <a:buFont typeface="Lato"/>
              <a:buChar char="○"/>
            </a:pPr>
            <a:r>
              <a:rPr lang="en" sz="1300">
                <a:solidFill>
                  <a:srgbClr val="374151"/>
                </a:solidFill>
              </a:rPr>
              <a:t>Tailored to the product's needs, encompassing skills like database, user documentation, and performance/reliability</a:t>
            </a:r>
            <a:endParaRPr sz="1300">
              <a:solidFill>
                <a:srgbClr val="374151"/>
              </a:solidFill>
            </a:endParaRPr>
          </a:p>
          <a:p>
            <a:pPr indent="-311150" lvl="0" marL="457200" rtl="0" algn="l">
              <a:spcBef>
                <a:spcPts val="0"/>
              </a:spcBef>
              <a:spcAft>
                <a:spcPts val="0"/>
              </a:spcAft>
              <a:buClr>
                <a:srgbClr val="374151"/>
              </a:buClr>
              <a:buSzPts val="1300"/>
              <a:buFont typeface="Lato"/>
              <a:buChar char="●"/>
            </a:pPr>
            <a:r>
              <a:rPr lang="en">
                <a:solidFill>
                  <a:srgbClr val="374151"/>
                </a:solidFill>
              </a:rPr>
              <a:t>Agile Team: </a:t>
            </a:r>
            <a:endParaRPr>
              <a:solidFill>
                <a:srgbClr val="374151"/>
              </a:solidFill>
            </a:endParaRPr>
          </a:p>
          <a:p>
            <a:pPr indent="-311150" lvl="1" marL="914400" rtl="0" algn="l">
              <a:spcBef>
                <a:spcPts val="0"/>
              </a:spcBef>
              <a:spcAft>
                <a:spcPts val="0"/>
              </a:spcAft>
              <a:buClr>
                <a:srgbClr val="000000"/>
              </a:buClr>
              <a:buSzPts val="1300"/>
              <a:buFont typeface="Lato"/>
              <a:buChar char="○"/>
            </a:pPr>
            <a:r>
              <a:rPr lang="en" sz="1300">
                <a:solidFill>
                  <a:srgbClr val="374151"/>
                </a:solidFill>
              </a:rPr>
              <a:t>Possesses all necessary skills to complete work, maintains stability within an iteration, and owns its work, fostering commitment and shared goals</a:t>
            </a:r>
            <a:endParaRPr sz="1300">
              <a:solidFill>
                <a:srgbClr val="374151"/>
              </a:solidFill>
            </a:endParaRPr>
          </a:p>
          <a:p>
            <a:pPr indent="-311150" lvl="0" marL="457200" rtl="0" algn="l">
              <a:spcBef>
                <a:spcPts val="0"/>
              </a:spcBef>
              <a:spcAft>
                <a:spcPts val="0"/>
              </a:spcAft>
              <a:buClr>
                <a:srgbClr val="374151"/>
              </a:buClr>
              <a:buSzPts val="1300"/>
              <a:buFont typeface="Lato"/>
              <a:buChar char="●"/>
            </a:pPr>
            <a:r>
              <a:rPr lang="en">
                <a:solidFill>
                  <a:srgbClr val="374151"/>
                </a:solidFill>
              </a:rPr>
              <a:t>Agile Team Roles: </a:t>
            </a:r>
            <a:endParaRPr>
              <a:solidFill>
                <a:srgbClr val="374151"/>
              </a:solidFill>
            </a:endParaRPr>
          </a:p>
          <a:p>
            <a:pPr indent="-311150" lvl="1" marL="914400" rtl="0" algn="l">
              <a:spcBef>
                <a:spcPts val="0"/>
              </a:spcBef>
              <a:spcAft>
                <a:spcPts val="0"/>
              </a:spcAft>
              <a:buClr>
                <a:srgbClr val="000000"/>
              </a:buClr>
              <a:buSzPts val="1300"/>
              <a:buFont typeface="Lato"/>
              <a:buChar char="○"/>
            </a:pPr>
            <a:r>
              <a:rPr lang="en" sz="1300">
                <a:solidFill>
                  <a:srgbClr val="374151"/>
                </a:solidFill>
              </a:rPr>
              <a:t>Product owner or customer decides features, while the team is in charge of how work is done, making architectural and design decisions</a:t>
            </a:r>
            <a:endParaRPr sz="1300">
              <a:solidFill>
                <a:srgbClr val="374151"/>
              </a:solidFill>
            </a:endParaRPr>
          </a:p>
          <a:p>
            <a:pPr indent="0" lvl="0" marL="0" rtl="0" algn="l">
              <a:spcBef>
                <a:spcPts val="1500"/>
              </a:spcBef>
              <a:spcAft>
                <a:spcPts val="1200"/>
              </a:spcAft>
              <a:buNone/>
            </a:pPr>
            <a:r>
              <a:t/>
            </a:r>
            <a:endParaRPr/>
          </a:p>
        </p:txBody>
      </p:sp>
      <p:pic>
        <p:nvPicPr>
          <p:cNvPr id="105" name="Google Shape;105;p15"/>
          <p:cNvPicPr preferRelativeResize="0"/>
          <p:nvPr/>
        </p:nvPicPr>
        <p:blipFill>
          <a:blip r:embed="rId3">
            <a:alphaModFix/>
          </a:blip>
          <a:stretch>
            <a:fillRect/>
          </a:stretch>
        </p:blipFill>
        <p:spPr>
          <a:xfrm>
            <a:off x="7038500" y="595940"/>
            <a:ext cx="2141676" cy="198062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rgbClr val="374151"/>
                </a:solidFill>
              </a:rPr>
              <a:t>Building Teamwork with Interpersonal Practices</a:t>
            </a:r>
            <a:endParaRPr sz="3700"/>
          </a:p>
        </p:txBody>
      </p:sp>
      <p:sp>
        <p:nvSpPr>
          <p:cNvPr id="111" name="Google Shape;111;p16"/>
          <p:cNvSpPr txBox="1"/>
          <p:nvPr>
            <p:ph idx="1" type="body"/>
          </p:nvPr>
        </p:nvSpPr>
        <p:spPr>
          <a:xfrm>
            <a:off x="729450" y="2078875"/>
            <a:ext cx="7688700" cy="3064500"/>
          </a:xfrm>
          <a:prstGeom prst="rect">
            <a:avLst/>
          </a:prstGeom>
        </p:spPr>
        <p:txBody>
          <a:bodyPr anchorCtr="0" anchor="t" bIns="91425" lIns="91425" spcFirstLastPara="1" rIns="91425" wrap="square" tIns="91425">
            <a:normAutofit/>
          </a:bodyPr>
          <a:lstStyle/>
          <a:p>
            <a:pPr indent="-311150" lvl="0" marL="457200" rtl="0" algn="l">
              <a:spcBef>
                <a:spcPts val="1500"/>
              </a:spcBef>
              <a:spcAft>
                <a:spcPts val="0"/>
              </a:spcAft>
              <a:buClr>
                <a:srgbClr val="374151"/>
              </a:buClr>
              <a:buSzPts val="1300"/>
              <a:buFont typeface="Lato"/>
              <a:buChar char="●"/>
            </a:pPr>
            <a:r>
              <a:rPr lang="en">
                <a:solidFill>
                  <a:srgbClr val="374151"/>
                </a:solidFill>
              </a:rPr>
              <a:t>Interpersonal skills play a crucial role in fostering teamwork and shaping organizational culture</a:t>
            </a:r>
            <a:endParaRPr>
              <a:solidFill>
                <a:srgbClr val="374151"/>
              </a:solidFill>
            </a:endParaRPr>
          </a:p>
          <a:p>
            <a:pPr indent="-311150" lvl="0" marL="457200" rtl="0" algn="l">
              <a:spcBef>
                <a:spcPts val="0"/>
              </a:spcBef>
              <a:spcAft>
                <a:spcPts val="0"/>
              </a:spcAft>
              <a:buClr>
                <a:srgbClr val="374151"/>
              </a:buClr>
              <a:buSzPts val="1300"/>
              <a:buFont typeface="Lato"/>
              <a:buChar char="●"/>
            </a:pPr>
            <a:r>
              <a:rPr lang="en">
                <a:solidFill>
                  <a:srgbClr val="374151"/>
                </a:solidFill>
              </a:rPr>
              <a:t>Treating team members as individuals, not just resources, transforms the organizational culture</a:t>
            </a:r>
            <a:endParaRPr>
              <a:solidFill>
                <a:srgbClr val="374151"/>
              </a:solidFill>
            </a:endParaRPr>
          </a:p>
          <a:p>
            <a:pPr indent="-311150" lvl="0" marL="457200" rtl="0" algn="l">
              <a:spcBef>
                <a:spcPts val="0"/>
              </a:spcBef>
              <a:spcAft>
                <a:spcPts val="0"/>
              </a:spcAft>
              <a:buClr>
                <a:srgbClr val="374151"/>
              </a:buClr>
              <a:buSzPts val="1300"/>
              <a:buFont typeface="Lato"/>
              <a:buChar char="●"/>
            </a:pPr>
            <a:r>
              <a:rPr lang="en">
                <a:solidFill>
                  <a:srgbClr val="374151"/>
                </a:solidFill>
              </a:rPr>
              <a:t>Agile methodology, being human-centric, relies on strong interpersonal skills for successful product development</a:t>
            </a:r>
            <a:endParaRPr>
              <a:solidFill>
                <a:srgbClr val="374151"/>
              </a:solidFill>
            </a:endParaRPr>
          </a:p>
          <a:p>
            <a:pPr indent="-311150" lvl="0" marL="457200" rtl="0" algn="l">
              <a:spcBef>
                <a:spcPts val="0"/>
              </a:spcBef>
              <a:spcAft>
                <a:spcPts val="0"/>
              </a:spcAft>
              <a:buClr>
                <a:srgbClr val="374151"/>
              </a:buClr>
              <a:buSzPts val="1300"/>
              <a:buFont typeface="Lato"/>
              <a:buChar char="●"/>
            </a:pPr>
            <a:r>
              <a:rPr lang="en">
                <a:solidFill>
                  <a:srgbClr val="374151"/>
                </a:solidFill>
              </a:rPr>
              <a:t>Teams require:</a:t>
            </a:r>
            <a:endParaRPr>
              <a:solidFill>
                <a:srgbClr val="374151"/>
              </a:solidFill>
            </a:endParaRPr>
          </a:p>
          <a:p>
            <a:pPr indent="-311150" lvl="1" marL="914400" rtl="0" algn="l">
              <a:spcBef>
                <a:spcPts val="0"/>
              </a:spcBef>
              <a:spcAft>
                <a:spcPts val="0"/>
              </a:spcAft>
              <a:buClr>
                <a:srgbClr val="000000"/>
              </a:buClr>
              <a:buSzPts val="1300"/>
              <a:buFont typeface="Lato"/>
              <a:buChar char="○"/>
            </a:pPr>
            <a:r>
              <a:rPr lang="en" sz="1300">
                <a:solidFill>
                  <a:srgbClr val="374151"/>
                </a:solidFill>
              </a:rPr>
              <a:t>Ability to collaborate effectively, </a:t>
            </a:r>
            <a:endParaRPr sz="1300">
              <a:solidFill>
                <a:srgbClr val="374151"/>
              </a:solidFill>
            </a:endParaRPr>
          </a:p>
          <a:p>
            <a:pPr indent="-311150" lvl="1" marL="914400" rtl="0" algn="l">
              <a:spcBef>
                <a:spcPts val="0"/>
              </a:spcBef>
              <a:spcAft>
                <a:spcPts val="0"/>
              </a:spcAft>
              <a:buClr>
                <a:srgbClr val="000000"/>
              </a:buClr>
              <a:buSzPts val="1300"/>
              <a:buFont typeface="Lato"/>
              <a:buChar char="○"/>
            </a:pPr>
            <a:r>
              <a:rPr lang="en" sz="1300">
                <a:solidFill>
                  <a:srgbClr val="374151"/>
                </a:solidFill>
              </a:rPr>
              <a:t>Utilize interpersonal skills</a:t>
            </a:r>
            <a:endParaRPr sz="1300">
              <a:solidFill>
                <a:srgbClr val="374151"/>
              </a:solidFill>
            </a:endParaRPr>
          </a:p>
          <a:p>
            <a:pPr indent="0" lvl="0" marL="0" rtl="0" algn="l">
              <a:spcBef>
                <a:spcPts val="1500"/>
              </a:spcBef>
              <a:spcAft>
                <a:spcPts val="1200"/>
              </a:spcAft>
              <a:buNone/>
            </a:pPr>
            <a:r>
              <a:t/>
            </a:r>
            <a:endParaRPr/>
          </a:p>
        </p:txBody>
      </p:sp>
      <p:pic>
        <p:nvPicPr>
          <p:cNvPr id="112" name="Google Shape;112;p16"/>
          <p:cNvPicPr preferRelativeResize="0"/>
          <p:nvPr/>
        </p:nvPicPr>
        <p:blipFill>
          <a:blip r:embed="rId3">
            <a:alphaModFix/>
          </a:blip>
          <a:stretch>
            <a:fillRect/>
          </a:stretch>
        </p:blipFill>
        <p:spPr>
          <a:xfrm>
            <a:off x="5527000" y="2989075"/>
            <a:ext cx="3185876" cy="2015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rgbClr val="000000"/>
                </a:solidFill>
              </a:rPr>
              <a:t>Agile Requires Different Project Leadership</a:t>
            </a:r>
            <a:endParaRPr sz="3700"/>
          </a:p>
        </p:txBody>
      </p:sp>
      <p:sp>
        <p:nvSpPr>
          <p:cNvPr id="118" name="Google Shape;118;p17"/>
          <p:cNvSpPr txBox="1"/>
          <p:nvPr>
            <p:ph idx="1" type="body"/>
          </p:nvPr>
        </p:nvSpPr>
        <p:spPr>
          <a:xfrm>
            <a:off x="729450" y="2078875"/>
            <a:ext cx="7688700" cy="3064500"/>
          </a:xfrm>
          <a:prstGeom prst="rect">
            <a:avLst/>
          </a:prstGeom>
        </p:spPr>
        <p:txBody>
          <a:bodyPr anchorCtr="0" anchor="t" bIns="91425" lIns="91425" spcFirstLastPara="1" rIns="91425" wrap="square" tIns="91425">
            <a:normAutofit/>
          </a:bodyPr>
          <a:lstStyle/>
          <a:p>
            <a:pPr indent="-311150" lvl="0" marL="457200" rtl="0" algn="l">
              <a:spcBef>
                <a:spcPts val="1500"/>
              </a:spcBef>
              <a:spcAft>
                <a:spcPts val="0"/>
              </a:spcAft>
              <a:buClr>
                <a:srgbClr val="374151"/>
              </a:buClr>
              <a:buSzPts val="1300"/>
              <a:buFont typeface="Lato"/>
              <a:buChar char="●"/>
            </a:pPr>
            <a:r>
              <a:rPr lang="en">
                <a:solidFill>
                  <a:srgbClr val="374151"/>
                </a:solidFill>
              </a:rPr>
              <a:t>Agile projects demand effective project management, but the traditional role of a project manager may not align with Agile principles</a:t>
            </a:r>
            <a:endParaRPr>
              <a:solidFill>
                <a:srgbClr val="374151"/>
              </a:solidFill>
            </a:endParaRPr>
          </a:p>
          <a:p>
            <a:pPr indent="-311150" lvl="0" marL="457200" rtl="0" algn="l">
              <a:spcBef>
                <a:spcPts val="0"/>
              </a:spcBef>
              <a:spcAft>
                <a:spcPts val="0"/>
              </a:spcAft>
              <a:buClr>
                <a:srgbClr val="374151"/>
              </a:buClr>
              <a:buSzPts val="1300"/>
              <a:buFont typeface="Lato"/>
              <a:buChar char="●"/>
            </a:pPr>
            <a:r>
              <a:rPr lang="en">
                <a:solidFill>
                  <a:srgbClr val="374151"/>
                </a:solidFill>
              </a:rPr>
              <a:t>Enter the concept of servant leadership and the role of an Agile coach to guide teams through the Agile process</a:t>
            </a:r>
            <a:endParaRPr>
              <a:solidFill>
                <a:srgbClr val="374151"/>
              </a:solidFill>
            </a:endParaRPr>
          </a:p>
          <a:p>
            <a:pPr indent="-311150" lvl="0" marL="457200" rtl="0" algn="l">
              <a:spcBef>
                <a:spcPts val="0"/>
              </a:spcBef>
              <a:spcAft>
                <a:spcPts val="0"/>
              </a:spcAft>
              <a:buClr>
                <a:srgbClr val="374151"/>
              </a:buClr>
              <a:buSzPts val="1300"/>
              <a:buFont typeface="Lato"/>
              <a:buChar char="●"/>
            </a:pPr>
            <a:r>
              <a:rPr lang="en">
                <a:solidFill>
                  <a:srgbClr val="374151"/>
                </a:solidFill>
              </a:rPr>
              <a:t>Agile project managers and product owners play critical roles in: </a:t>
            </a:r>
            <a:endParaRPr>
              <a:solidFill>
                <a:srgbClr val="374151"/>
              </a:solidFill>
            </a:endParaRPr>
          </a:p>
          <a:p>
            <a:pPr indent="-311150" lvl="1" marL="914400" rtl="0" algn="l">
              <a:spcBef>
                <a:spcPts val="0"/>
              </a:spcBef>
              <a:spcAft>
                <a:spcPts val="0"/>
              </a:spcAft>
              <a:buClr>
                <a:srgbClr val="000000"/>
              </a:buClr>
              <a:buSzPts val="1300"/>
              <a:buFont typeface="Lato"/>
              <a:buChar char="○"/>
            </a:pPr>
            <a:r>
              <a:rPr lang="en" sz="1300">
                <a:solidFill>
                  <a:srgbClr val="374151"/>
                </a:solidFill>
              </a:rPr>
              <a:t>Facilitating collaboration</a:t>
            </a:r>
            <a:endParaRPr sz="1300">
              <a:solidFill>
                <a:srgbClr val="374151"/>
              </a:solidFill>
            </a:endParaRPr>
          </a:p>
          <a:p>
            <a:pPr indent="-311150" lvl="1" marL="914400" rtl="0" algn="l">
              <a:spcBef>
                <a:spcPts val="0"/>
              </a:spcBef>
              <a:spcAft>
                <a:spcPts val="0"/>
              </a:spcAft>
              <a:buClr>
                <a:srgbClr val="000000"/>
              </a:buClr>
              <a:buSzPts val="1300"/>
              <a:buFont typeface="Lato"/>
              <a:buChar char="○"/>
            </a:pPr>
            <a:r>
              <a:rPr lang="en" sz="1300">
                <a:solidFill>
                  <a:srgbClr val="374151"/>
                </a:solidFill>
              </a:rPr>
              <a:t>Removing impediments </a:t>
            </a:r>
            <a:endParaRPr sz="1300">
              <a:solidFill>
                <a:srgbClr val="374151"/>
              </a:solidFill>
            </a:endParaRPr>
          </a:p>
          <a:p>
            <a:pPr indent="-311150" lvl="1" marL="914400" rtl="0" algn="l">
              <a:spcBef>
                <a:spcPts val="0"/>
              </a:spcBef>
              <a:spcAft>
                <a:spcPts val="0"/>
              </a:spcAft>
              <a:buClr>
                <a:srgbClr val="000000"/>
              </a:buClr>
              <a:buSzPts val="1300"/>
              <a:buFont typeface="Lato"/>
              <a:buChar char="○"/>
            </a:pPr>
            <a:r>
              <a:rPr lang="en" sz="1300">
                <a:solidFill>
                  <a:srgbClr val="374151"/>
                </a:solidFill>
              </a:rPr>
              <a:t>Ensuring project success</a:t>
            </a:r>
            <a:endParaRPr sz="1300">
              <a:solidFill>
                <a:srgbClr val="374151"/>
              </a:solidFill>
            </a:endParaRPr>
          </a:p>
          <a:p>
            <a:pPr indent="0" lvl="0" marL="0" rtl="0" algn="l">
              <a:spcBef>
                <a:spcPts val="1500"/>
              </a:spcBef>
              <a:spcAft>
                <a:spcPts val="1200"/>
              </a:spcAft>
              <a:buNone/>
            </a:pPr>
            <a:r>
              <a:t/>
            </a:r>
            <a:endParaRPr/>
          </a:p>
        </p:txBody>
      </p:sp>
      <p:pic>
        <p:nvPicPr>
          <p:cNvPr id="119" name="Google Shape;119;p17"/>
          <p:cNvPicPr preferRelativeResize="0"/>
          <p:nvPr/>
        </p:nvPicPr>
        <p:blipFill>
          <a:blip r:embed="rId3">
            <a:alphaModFix/>
          </a:blip>
          <a:stretch>
            <a:fillRect/>
          </a:stretch>
        </p:blipFill>
        <p:spPr>
          <a:xfrm>
            <a:off x="5907125" y="3511725"/>
            <a:ext cx="2625250" cy="1380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rgbClr val="000000"/>
                </a:solidFill>
              </a:rPr>
              <a:t>Start Your Agile Project Right</a:t>
            </a:r>
            <a:endParaRPr sz="3700"/>
          </a:p>
        </p:txBody>
      </p:sp>
      <p:sp>
        <p:nvSpPr>
          <p:cNvPr id="125" name="Google Shape;125;p18"/>
          <p:cNvSpPr txBox="1"/>
          <p:nvPr>
            <p:ph idx="1" type="body"/>
          </p:nvPr>
        </p:nvSpPr>
        <p:spPr>
          <a:xfrm>
            <a:off x="729450" y="2078875"/>
            <a:ext cx="7688700" cy="3064500"/>
          </a:xfrm>
          <a:prstGeom prst="rect">
            <a:avLst/>
          </a:prstGeom>
        </p:spPr>
        <p:txBody>
          <a:bodyPr anchorCtr="0" anchor="t" bIns="91425" lIns="91425" spcFirstLastPara="1" rIns="91425" wrap="square" tIns="91425">
            <a:normAutofit/>
          </a:bodyPr>
          <a:lstStyle/>
          <a:p>
            <a:pPr indent="-311150" lvl="0" marL="457200" rtl="0" algn="l">
              <a:spcBef>
                <a:spcPts val="1500"/>
              </a:spcBef>
              <a:spcAft>
                <a:spcPts val="0"/>
              </a:spcAft>
              <a:buClr>
                <a:srgbClr val="374151"/>
              </a:buClr>
              <a:buSzPts val="1300"/>
              <a:buFont typeface="Lato"/>
              <a:buChar char="●"/>
            </a:pPr>
            <a:r>
              <a:rPr lang="en">
                <a:solidFill>
                  <a:srgbClr val="374151"/>
                </a:solidFill>
              </a:rPr>
              <a:t>Agile projects are not a continuous, unending process but rather progress through distinct stages – introduction, iterations, and eventually, end-of-life or retirement</a:t>
            </a:r>
            <a:endParaRPr>
              <a:solidFill>
                <a:srgbClr val="374151"/>
              </a:solidFill>
            </a:endParaRPr>
          </a:p>
          <a:p>
            <a:pPr indent="-311150" lvl="0" marL="457200" rtl="0" algn="l">
              <a:spcBef>
                <a:spcPts val="0"/>
              </a:spcBef>
              <a:spcAft>
                <a:spcPts val="0"/>
              </a:spcAft>
              <a:buClr>
                <a:srgbClr val="374151"/>
              </a:buClr>
              <a:buSzPts val="1300"/>
              <a:buFont typeface="Lato"/>
              <a:buChar char="●"/>
            </a:pPr>
            <a:r>
              <a:rPr lang="en">
                <a:solidFill>
                  <a:srgbClr val="374151"/>
                </a:solidFill>
              </a:rPr>
              <a:t>Each stage represents a separate project </a:t>
            </a:r>
            <a:endParaRPr>
              <a:solidFill>
                <a:srgbClr val="374151"/>
              </a:solidFill>
            </a:endParaRPr>
          </a:p>
          <a:p>
            <a:pPr indent="-311150" lvl="0" marL="457200" rtl="0" algn="l">
              <a:spcBef>
                <a:spcPts val="0"/>
              </a:spcBef>
              <a:spcAft>
                <a:spcPts val="0"/>
              </a:spcAft>
              <a:buClr>
                <a:srgbClr val="374151"/>
              </a:buClr>
              <a:buSzPts val="1300"/>
              <a:buFont typeface="Lato"/>
              <a:buChar char="●"/>
            </a:pPr>
            <a:r>
              <a:rPr lang="en">
                <a:solidFill>
                  <a:srgbClr val="374151"/>
                </a:solidFill>
              </a:rPr>
              <a:t>Emphasizing the need for:</a:t>
            </a:r>
            <a:endParaRPr>
              <a:solidFill>
                <a:srgbClr val="374151"/>
              </a:solidFill>
            </a:endParaRPr>
          </a:p>
          <a:p>
            <a:pPr indent="-311150" lvl="1" marL="914400" rtl="0" algn="l">
              <a:spcBef>
                <a:spcPts val="0"/>
              </a:spcBef>
              <a:spcAft>
                <a:spcPts val="0"/>
              </a:spcAft>
              <a:buClr>
                <a:srgbClr val="000000"/>
              </a:buClr>
              <a:buSzPts val="1300"/>
              <a:buFont typeface="Lato"/>
              <a:buChar char="○"/>
            </a:pPr>
            <a:r>
              <a:rPr lang="en" sz="1300">
                <a:solidFill>
                  <a:srgbClr val="374151"/>
                </a:solidFill>
              </a:rPr>
              <a:t>Robust foundation</a:t>
            </a:r>
            <a:endParaRPr sz="1300">
              <a:solidFill>
                <a:srgbClr val="374151"/>
              </a:solidFill>
            </a:endParaRPr>
          </a:p>
          <a:p>
            <a:pPr indent="-311150" lvl="1" marL="914400" rtl="0" algn="l">
              <a:spcBef>
                <a:spcPts val="0"/>
              </a:spcBef>
              <a:spcAft>
                <a:spcPts val="0"/>
              </a:spcAft>
              <a:buClr>
                <a:srgbClr val="000000"/>
              </a:buClr>
              <a:buSzPts val="1300"/>
              <a:buFont typeface="Lato"/>
              <a:buChar char="○"/>
            </a:pPr>
            <a:r>
              <a:rPr lang="en" sz="1300">
                <a:solidFill>
                  <a:srgbClr val="374151"/>
                </a:solidFill>
              </a:rPr>
              <a:t>Effective planning right from the start</a:t>
            </a:r>
            <a:endParaRPr sz="1300">
              <a:solidFill>
                <a:srgbClr val="374151"/>
              </a:solidFill>
            </a:endParaRPr>
          </a:p>
          <a:p>
            <a:pPr indent="0" lvl="0" marL="0" rtl="0" algn="l">
              <a:spcBef>
                <a:spcPts val="1500"/>
              </a:spcBef>
              <a:spcAft>
                <a:spcPts val="1200"/>
              </a:spcAft>
              <a:buNone/>
            </a:pPr>
            <a:r>
              <a:t/>
            </a:r>
            <a:endParaRPr/>
          </a:p>
        </p:txBody>
      </p:sp>
      <p:pic>
        <p:nvPicPr>
          <p:cNvPr id="126" name="Google Shape;126;p18"/>
          <p:cNvPicPr preferRelativeResize="0"/>
          <p:nvPr/>
        </p:nvPicPr>
        <p:blipFill>
          <a:blip r:embed="rId3">
            <a:alphaModFix/>
          </a:blip>
          <a:stretch>
            <a:fillRect/>
          </a:stretch>
        </p:blipFill>
        <p:spPr>
          <a:xfrm>
            <a:off x="5406700" y="2894825"/>
            <a:ext cx="2866898" cy="19178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rgbClr val="000000"/>
                </a:solidFill>
                <a:latin typeface="Roboto"/>
                <a:ea typeface="Roboto"/>
                <a:cs typeface="Roboto"/>
                <a:sym typeface="Roboto"/>
              </a:rPr>
              <a:t>Teams Deliver Features</a:t>
            </a:r>
            <a:endParaRPr sz="3700"/>
          </a:p>
        </p:txBody>
      </p:sp>
      <p:sp>
        <p:nvSpPr>
          <p:cNvPr id="132" name="Google Shape;132;p19"/>
          <p:cNvSpPr txBox="1"/>
          <p:nvPr>
            <p:ph idx="1" type="body"/>
          </p:nvPr>
        </p:nvSpPr>
        <p:spPr>
          <a:xfrm>
            <a:off x="729450" y="2078875"/>
            <a:ext cx="7688700" cy="3064500"/>
          </a:xfrm>
          <a:prstGeom prst="rect">
            <a:avLst/>
          </a:prstGeom>
        </p:spPr>
        <p:txBody>
          <a:bodyPr anchorCtr="0" anchor="t" bIns="91425" lIns="91425" spcFirstLastPara="1" rIns="91425" wrap="square" tIns="91425">
            <a:normAutofit/>
          </a:bodyPr>
          <a:lstStyle/>
          <a:p>
            <a:pPr indent="-311150" lvl="0" marL="457200" rtl="0" algn="l">
              <a:spcBef>
                <a:spcPts val="1500"/>
              </a:spcBef>
              <a:spcAft>
                <a:spcPts val="0"/>
              </a:spcAft>
              <a:buClr>
                <a:srgbClr val="374151"/>
              </a:buClr>
              <a:buSzPts val="1300"/>
              <a:buChar char="●"/>
            </a:pPr>
            <a:r>
              <a:rPr lang="en">
                <a:solidFill>
                  <a:srgbClr val="374151"/>
                </a:solidFill>
              </a:rPr>
              <a:t>Traditional projects often encounter problems with:</a:t>
            </a:r>
            <a:endParaRPr>
              <a:solidFill>
                <a:srgbClr val="374151"/>
              </a:solidFill>
            </a:endParaRPr>
          </a:p>
          <a:p>
            <a:pPr indent="-311150" lvl="1" marL="914400" rtl="0" algn="l">
              <a:spcBef>
                <a:spcPts val="0"/>
              </a:spcBef>
              <a:spcAft>
                <a:spcPts val="0"/>
              </a:spcAft>
              <a:buClr>
                <a:srgbClr val="374151"/>
              </a:buClr>
              <a:buSzPts val="1300"/>
              <a:buChar char="○"/>
            </a:pPr>
            <a:r>
              <a:rPr lang="en" sz="1300">
                <a:solidFill>
                  <a:srgbClr val="374151"/>
                </a:solidFill>
              </a:rPr>
              <a:t>Prolonged timelines</a:t>
            </a:r>
            <a:endParaRPr sz="1300">
              <a:solidFill>
                <a:srgbClr val="374151"/>
              </a:solidFill>
            </a:endParaRPr>
          </a:p>
          <a:p>
            <a:pPr indent="-311150" lvl="1" marL="914400" rtl="0" algn="l">
              <a:spcBef>
                <a:spcPts val="0"/>
              </a:spcBef>
              <a:spcAft>
                <a:spcPts val="0"/>
              </a:spcAft>
              <a:buClr>
                <a:srgbClr val="374151"/>
              </a:buClr>
              <a:buSzPts val="1300"/>
              <a:buChar char="○"/>
            </a:pPr>
            <a:r>
              <a:rPr lang="en" sz="1300">
                <a:solidFill>
                  <a:srgbClr val="374151"/>
                </a:solidFill>
              </a:rPr>
              <a:t>Misaligned deliverables</a:t>
            </a:r>
            <a:endParaRPr sz="1300">
              <a:solidFill>
                <a:srgbClr val="374151"/>
              </a:solidFill>
            </a:endParaRPr>
          </a:p>
          <a:p>
            <a:pPr indent="-311150" lvl="1" marL="914400" rtl="0" algn="l">
              <a:spcBef>
                <a:spcPts val="0"/>
              </a:spcBef>
              <a:spcAft>
                <a:spcPts val="0"/>
              </a:spcAft>
              <a:buClr>
                <a:srgbClr val="374151"/>
              </a:buClr>
              <a:buSzPts val="1300"/>
              <a:buChar char="○"/>
            </a:pPr>
            <a:r>
              <a:rPr lang="en" sz="1300">
                <a:solidFill>
                  <a:srgbClr val="374151"/>
                </a:solidFill>
              </a:rPr>
              <a:t>Changing requirements</a:t>
            </a:r>
            <a:endParaRPr sz="1300">
              <a:solidFill>
                <a:srgbClr val="374151"/>
              </a:solidFill>
            </a:endParaRPr>
          </a:p>
          <a:p>
            <a:pPr indent="-311150" lvl="0" marL="457200" rtl="0" algn="l">
              <a:spcBef>
                <a:spcPts val="0"/>
              </a:spcBef>
              <a:spcAft>
                <a:spcPts val="0"/>
              </a:spcAft>
              <a:buClr>
                <a:srgbClr val="374151"/>
              </a:buClr>
              <a:buSzPts val="1300"/>
              <a:buChar char="●"/>
            </a:pPr>
            <a:r>
              <a:rPr lang="en">
                <a:solidFill>
                  <a:srgbClr val="374151"/>
                </a:solidFill>
              </a:rPr>
              <a:t>Agile projects, on the other hand, aim to deliver finished features regularly,                                            using a feature-driven development approach</a:t>
            </a:r>
            <a:endParaRPr>
              <a:solidFill>
                <a:srgbClr val="374151"/>
              </a:solidFill>
            </a:endParaRPr>
          </a:p>
          <a:p>
            <a:pPr indent="0" lvl="0" marL="0" rtl="0" algn="l">
              <a:spcBef>
                <a:spcPts val="1500"/>
              </a:spcBef>
              <a:spcAft>
                <a:spcPts val="1200"/>
              </a:spcAft>
              <a:buNone/>
            </a:pPr>
            <a:r>
              <a:t/>
            </a:r>
            <a:endParaRPr/>
          </a:p>
        </p:txBody>
      </p:sp>
      <p:pic>
        <p:nvPicPr>
          <p:cNvPr id="133" name="Google Shape;133;p19"/>
          <p:cNvPicPr preferRelativeResize="0"/>
          <p:nvPr/>
        </p:nvPicPr>
        <p:blipFill>
          <a:blip r:embed="rId3">
            <a:alphaModFix/>
          </a:blip>
          <a:stretch>
            <a:fillRect/>
          </a:stretch>
        </p:blipFill>
        <p:spPr>
          <a:xfrm>
            <a:off x="5829150" y="872275"/>
            <a:ext cx="2914150" cy="20604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rgbClr val="000000"/>
                </a:solidFill>
              </a:rPr>
              <a:t>Rank the Work</a:t>
            </a:r>
            <a:endParaRPr sz="3700"/>
          </a:p>
        </p:txBody>
      </p:sp>
      <p:sp>
        <p:nvSpPr>
          <p:cNvPr id="139" name="Google Shape;139;p20"/>
          <p:cNvSpPr txBox="1"/>
          <p:nvPr>
            <p:ph idx="1" type="body"/>
          </p:nvPr>
        </p:nvSpPr>
        <p:spPr>
          <a:xfrm>
            <a:off x="729450" y="2078875"/>
            <a:ext cx="7688700" cy="3064500"/>
          </a:xfrm>
          <a:prstGeom prst="rect">
            <a:avLst/>
          </a:prstGeom>
        </p:spPr>
        <p:txBody>
          <a:bodyPr anchorCtr="0" anchor="t" bIns="91425" lIns="91425" spcFirstLastPara="1" rIns="91425" wrap="square" tIns="91425">
            <a:normAutofit/>
          </a:bodyPr>
          <a:lstStyle/>
          <a:p>
            <a:pPr indent="-311150" lvl="0" marL="457200" rtl="0" algn="l">
              <a:spcBef>
                <a:spcPts val="1500"/>
              </a:spcBef>
              <a:spcAft>
                <a:spcPts val="0"/>
              </a:spcAft>
              <a:buClr>
                <a:srgbClr val="374151"/>
              </a:buClr>
              <a:buSzPts val="1300"/>
              <a:buFont typeface="Lato"/>
              <a:buChar char="●"/>
            </a:pPr>
            <a:r>
              <a:rPr lang="en">
                <a:solidFill>
                  <a:srgbClr val="374151"/>
                </a:solidFill>
              </a:rPr>
              <a:t>Various types of tasks exist in both personal and professional domains, ranging from:</a:t>
            </a:r>
            <a:endParaRPr>
              <a:solidFill>
                <a:srgbClr val="374151"/>
              </a:solidFill>
            </a:endParaRPr>
          </a:p>
          <a:p>
            <a:pPr indent="-311150" lvl="1" marL="914400" rtl="0" algn="l">
              <a:spcBef>
                <a:spcPts val="0"/>
              </a:spcBef>
              <a:spcAft>
                <a:spcPts val="0"/>
              </a:spcAft>
              <a:buClr>
                <a:srgbClr val="000000"/>
              </a:buClr>
              <a:buSzPts val="1300"/>
              <a:buFont typeface="Lato"/>
              <a:buChar char="○"/>
            </a:pPr>
            <a:r>
              <a:rPr lang="en" sz="1300">
                <a:solidFill>
                  <a:srgbClr val="374151"/>
                </a:solidFill>
              </a:rPr>
              <a:t>Chores</a:t>
            </a:r>
            <a:endParaRPr sz="1300">
              <a:solidFill>
                <a:srgbClr val="374151"/>
              </a:solidFill>
            </a:endParaRPr>
          </a:p>
          <a:p>
            <a:pPr indent="-311150" lvl="1" marL="914400" rtl="0" algn="l">
              <a:spcBef>
                <a:spcPts val="0"/>
              </a:spcBef>
              <a:spcAft>
                <a:spcPts val="0"/>
              </a:spcAft>
              <a:buClr>
                <a:srgbClr val="000000"/>
              </a:buClr>
              <a:buSzPts val="1300"/>
              <a:buFont typeface="Lato"/>
              <a:buChar char="○"/>
            </a:pPr>
            <a:r>
              <a:rPr lang="en" sz="1300">
                <a:solidFill>
                  <a:srgbClr val="374151"/>
                </a:solidFill>
              </a:rPr>
              <a:t>Work obligations</a:t>
            </a:r>
            <a:endParaRPr sz="1300">
              <a:solidFill>
                <a:srgbClr val="374151"/>
              </a:solidFill>
            </a:endParaRPr>
          </a:p>
          <a:p>
            <a:pPr indent="-311150" lvl="0" marL="457200" rtl="0" algn="l">
              <a:spcBef>
                <a:spcPts val="0"/>
              </a:spcBef>
              <a:spcAft>
                <a:spcPts val="0"/>
              </a:spcAft>
              <a:buClr>
                <a:srgbClr val="374151"/>
              </a:buClr>
              <a:buSzPts val="1300"/>
              <a:buFont typeface="Lato"/>
              <a:buChar char="●"/>
            </a:pPr>
            <a:r>
              <a:rPr lang="en">
                <a:solidFill>
                  <a:srgbClr val="374151"/>
                </a:solidFill>
              </a:rPr>
              <a:t>The process of ranking work involves considering factors like:</a:t>
            </a:r>
            <a:endParaRPr>
              <a:solidFill>
                <a:srgbClr val="374151"/>
              </a:solidFill>
            </a:endParaRPr>
          </a:p>
          <a:p>
            <a:pPr indent="-311150" lvl="1" marL="914400" rtl="0" algn="l">
              <a:spcBef>
                <a:spcPts val="0"/>
              </a:spcBef>
              <a:spcAft>
                <a:spcPts val="0"/>
              </a:spcAft>
              <a:buClr>
                <a:srgbClr val="000000"/>
              </a:buClr>
              <a:buSzPts val="1300"/>
              <a:buFont typeface="Lato"/>
              <a:buChar char="○"/>
            </a:pPr>
            <a:r>
              <a:rPr lang="en" sz="1300">
                <a:solidFill>
                  <a:srgbClr val="374151"/>
                </a:solidFill>
              </a:rPr>
              <a:t>Task duration</a:t>
            </a:r>
            <a:endParaRPr sz="1300">
              <a:solidFill>
                <a:srgbClr val="374151"/>
              </a:solidFill>
            </a:endParaRPr>
          </a:p>
          <a:p>
            <a:pPr indent="-311150" lvl="1" marL="914400" rtl="0" algn="l">
              <a:spcBef>
                <a:spcPts val="0"/>
              </a:spcBef>
              <a:spcAft>
                <a:spcPts val="0"/>
              </a:spcAft>
              <a:buClr>
                <a:srgbClr val="000000"/>
              </a:buClr>
              <a:buSzPts val="1300"/>
              <a:buFont typeface="Lato"/>
              <a:buChar char="○"/>
            </a:pPr>
            <a:r>
              <a:rPr lang="en" sz="1300">
                <a:solidFill>
                  <a:srgbClr val="374151"/>
                </a:solidFill>
              </a:rPr>
              <a:t>Interest</a:t>
            </a:r>
            <a:endParaRPr sz="1300">
              <a:solidFill>
                <a:srgbClr val="374151"/>
              </a:solidFill>
            </a:endParaRPr>
          </a:p>
          <a:p>
            <a:pPr indent="-311150" lvl="1" marL="914400" rtl="0" algn="l">
              <a:spcBef>
                <a:spcPts val="0"/>
              </a:spcBef>
              <a:spcAft>
                <a:spcPts val="0"/>
              </a:spcAft>
              <a:buClr>
                <a:srgbClr val="000000"/>
              </a:buClr>
              <a:buSzPts val="1300"/>
              <a:buFont typeface="Lato"/>
              <a:buChar char="○"/>
            </a:pPr>
            <a:r>
              <a:rPr lang="en" sz="1300">
                <a:solidFill>
                  <a:srgbClr val="374151"/>
                </a:solidFill>
              </a:rPr>
              <a:t>Relevance</a:t>
            </a:r>
            <a:endParaRPr sz="1300">
              <a:solidFill>
                <a:srgbClr val="374151"/>
              </a:solidFill>
            </a:endParaRPr>
          </a:p>
          <a:p>
            <a:pPr indent="0" lvl="0" marL="0" rtl="0" algn="l">
              <a:spcBef>
                <a:spcPts val="1500"/>
              </a:spcBef>
              <a:spcAft>
                <a:spcPts val="1200"/>
              </a:spcAft>
              <a:buNone/>
            </a:pPr>
            <a:r>
              <a:t/>
            </a:r>
            <a:endParaRPr/>
          </a:p>
        </p:txBody>
      </p:sp>
      <p:pic>
        <p:nvPicPr>
          <p:cNvPr id="140" name="Google Shape;140;p20"/>
          <p:cNvPicPr preferRelativeResize="0"/>
          <p:nvPr/>
        </p:nvPicPr>
        <p:blipFill>
          <a:blip r:embed="rId3">
            <a:alphaModFix/>
          </a:blip>
          <a:stretch>
            <a:fillRect/>
          </a:stretch>
        </p:blipFill>
        <p:spPr>
          <a:xfrm>
            <a:off x="5715000" y="3257300"/>
            <a:ext cx="3093149" cy="171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727650" y="133187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rgbClr val="000000"/>
                </a:solidFill>
              </a:rPr>
              <a:t>Visualize Your Work with a Board</a:t>
            </a:r>
            <a:endParaRPr sz="3700"/>
          </a:p>
        </p:txBody>
      </p:sp>
      <p:sp>
        <p:nvSpPr>
          <p:cNvPr id="146" name="Google Shape;146;p21"/>
          <p:cNvSpPr txBox="1"/>
          <p:nvPr>
            <p:ph idx="1" type="body"/>
          </p:nvPr>
        </p:nvSpPr>
        <p:spPr>
          <a:xfrm>
            <a:off x="729450" y="2078875"/>
            <a:ext cx="7688700" cy="3064500"/>
          </a:xfrm>
          <a:prstGeom prst="rect">
            <a:avLst/>
          </a:prstGeom>
        </p:spPr>
        <p:txBody>
          <a:bodyPr anchorCtr="0" anchor="t" bIns="91425" lIns="91425" spcFirstLastPara="1" rIns="91425" wrap="square" tIns="91425">
            <a:normAutofit/>
          </a:bodyPr>
          <a:lstStyle/>
          <a:p>
            <a:pPr indent="-311150" lvl="0" marL="457200" rtl="0" algn="l">
              <a:spcBef>
                <a:spcPts val="1500"/>
              </a:spcBef>
              <a:spcAft>
                <a:spcPts val="0"/>
              </a:spcAft>
              <a:buClr>
                <a:srgbClr val="374151"/>
              </a:buClr>
              <a:buSzPts val="1300"/>
              <a:buFont typeface="Lato"/>
              <a:buChar char="●"/>
            </a:pPr>
            <a:r>
              <a:rPr lang="en">
                <a:solidFill>
                  <a:srgbClr val="374151"/>
                </a:solidFill>
              </a:rPr>
              <a:t>Project-related questions often arise, such as:</a:t>
            </a:r>
            <a:endParaRPr>
              <a:solidFill>
                <a:srgbClr val="374151"/>
              </a:solidFill>
            </a:endParaRPr>
          </a:p>
          <a:p>
            <a:pPr indent="-311150" lvl="1" marL="914400" rtl="0" algn="l">
              <a:spcBef>
                <a:spcPts val="0"/>
              </a:spcBef>
              <a:spcAft>
                <a:spcPts val="0"/>
              </a:spcAft>
              <a:buClr>
                <a:srgbClr val="000000"/>
              </a:buClr>
              <a:buSzPts val="1300"/>
              <a:buFont typeface="Lato"/>
              <a:buChar char="○"/>
            </a:pPr>
            <a:r>
              <a:rPr lang="en" sz="1300">
                <a:solidFill>
                  <a:srgbClr val="374151"/>
                </a:solidFill>
              </a:rPr>
              <a:t>Start dates for specific features</a:t>
            </a:r>
            <a:endParaRPr sz="1300">
              <a:solidFill>
                <a:srgbClr val="374151"/>
              </a:solidFill>
            </a:endParaRPr>
          </a:p>
          <a:p>
            <a:pPr indent="-311150" lvl="1" marL="914400" rtl="0" algn="l">
              <a:spcBef>
                <a:spcPts val="0"/>
              </a:spcBef>
              <a:spcAft>
                <a:spcPts val="0"/>
              </a:spcAft>
              <a:buClr>
                <a:srgbClr val="000000"/>
              </a:buClr>
              <a:buSzPts val="1300"/>
              <a:buFont typeface="Lato"/>
              <a:buChar char="○"/>
            </a:pPr>
            <a:r>
              <a:rPr lang="en" sz="1300">
                <a:solidFill>
                  <a:srgbClr val="374151"/>
                </a:solidFill>
              </a:rPr>
              <a:t>Expected completion times</a:t>
            </a:r>
            <a:endParaRPr sz="1300">
              <a:solidFill>
                <a:srgbClr val="374151"/>
              </a:solidFill>
            </a:endParaRPr>
          </a:p>
          <a:p>
            <a:pPr indent="-311150" lvl="1" marL="914400" rtl="0" algn="l">
              <a:spcBef>
                <a:spcPts val="0"/>
              </a:spcBef>
              <a:spcAft>
                <a:spcPts val="0"/>
              </a:spcAft>
              <a:buClr>
                <a:srgbClr val="000000"/>
              </a:buClr>
              <a:buSzPts val="1300"/>
              <a:buFont typeface="Lato"/>
              <a:buChar char="○"/>
            </a:pPr>
            <a:r>
              <a:rPr lang="en" sz="1300">
                <a:solidFill>
                  <a:srgbClr val="374151"/>
                </a:solidFill>
              </a:rPr>
              <a:t>Task assignments</a:t>
            </a:r>
            <a:endParaRPr sz="1300">
              <a:solidFill>
                <a:srgbClr val="374151"/>
              </a:solidFill>
            </a:endParaRPr>
          </a:p>
          <a:p>
            <a:pPr indent="-311150" lvl="0" marL="457200" rtl="0" algn="l">
              <a:spcBef>
                <a:spcPts val="0"/>
              </a:spcBef>
              <a:spcAft>
                <a:spcPts val="0"/>
              </a:spcAft>
              <a:buClr>
                <a:srgbClr val="374151"/>
              </a:buClr>
              <a:buSzPts val="1300"/>
              <a:buFont typeface="Lato"/>
              <a:buChar char="●"/>
            </a:pPr>
            <a:r>
              <a:rPr lang="en">
                <a:solidFill>
                  <a:srgbClr val="374151"/>
                </a:solidFill>
              </a:rPr>
              <a:t>Various tools can address these questions, including:</a:t>
            </a:r>
            <a:endParaRPr>
              <a:solidFill>
                <a:srgbClr val="374151"/>
              </a:solidFill>
            </a:endParaRPr>
          </a:p>
          <a:p>
            <a:pPr indent="-311150" lvl="1" marL="914400" rtl="0" algn="l">
              <a:spcBef>
                <a:spcPts val="0"/>
              </a:spcBef>
              <a:spcAft>
                <a:spcPts val="0"/>
              </a:spcAft>
              <a:buClr>
                <a:srgbClr val="000000"/>
              </a:buClr>
              <a:buSzPts val="1300"/>
              <a:buFont typeface="Lato"/>
              <a:buChar char="○"/>
            </a:pPr>
            <a:r>
              <a:rPr lang="en" sz="1300">
                <a:solidFill>
                  <a:srgbClr val="374151"/>
                </a:solidFill>
              </a:rPr>
              <a:t>Big picture roadmaps for larger deliverables</a:t>
            </a:r>
            <a:endParaRPr sz="1300">
              <a:solidFill>
                <a:srgbClr val="374151"/>
              </a:solidFill>
            </a:endParaRPr>
          </a:p>
          <a:p>
            <a:pPr indent="-311150" lvl="1" marL="914400" rtl="0" algn="l">
              <a:spcBef>
                <a:spcPts val="0"/>
              </a:spcBef>
              <a:spcAft>
                <a:spcPts val="0"/>
              </a:spcAft>
              <a:buClr>
                <a:srgbClr val="000000"/>
              </a:buClr>
              <a:buSzPts val="1300"/>
              <a:buFont typeface="Lato"/>
              <a:buChar char="○"/>
            </a:pPr>
            <a:r>
              <a:rPr lang="en" sz="1300">
                <a:solidFill>
                  <a:srgbClr val="374151"/>
                </a:solidFill>
              </a:rPr>
              <a:t>Shorter roadmaps for near-term plans</a:t>
            </a:r>
            <a:endParaRPr sz="1300">
              <a:solidFill>
                <a:srgbClr val="374151"/>
              </a:solidFill>
            </a:endParaRPr>
          </a:p>
          <a:p>
            <a:pPr indent="-311150" lvl="1" marL="914400" rtl="0" algn="l">
              <a:spcBef>
                <a:spcPts val="0"/>
              </a:spcBef>
              <a:spcAft>
                <a:spcPts val="0"/>
              </a:spcAft>
              <a:buClr>
                <a:srgbClr val="000000"/>
              </a:buClr>
              <a:buSzPts val="1300"/>
              <a:buFont typeface="Lato"/>
              <a:buChar char="○"/>
            </a:pPr>
            <a:r>
              <a:rPr lang="en" sz="1300">
                <a:solidFill>
                  <a:srgbClr val="374151"/>
                </a:solidFill>
              </a:rPr>
              <a:t>Project boards for real-time visibility into the current state of the project</a:t>
            </a:r>
            <a:endParaRPr sz="1300">
              <a:solidFill>
                <a:srgbClr val="374151"/>
              </a:solidFill>
            </a:endParaRPr>
          </a:p>
          <a:p>
            <a:pPr indent="0" lvl="0" marL="0" rtl="0" algn="l">
              <a:spcBef>
                <a:spcPts val="1500"/>
              </a:spcBef>
              <a:spcAft>
                <a:spcPts val="1200"/>
              </a:spcAft>
              <a:buNone/>
            </a:pPr>
            <a:r>
              <a:t/>
            </a:r>
            <a:endParaRPr/>
          </a:p>
        </p:txBody>
      </p:sp>
      <p:pic>
        <p:nvPicPr>
          <p:cNvPr id="147" name="Google Shape;147;p21"/>
          <p:cNvPicPr preferRelativeResize="0"/>
          <p:nvPr/>
        </p:nvPicPr>
        <p:blipFill>
          <a:blip r:embed="rId3">
            <a:alphaModFix/>
          </a:blip>
          <a:stretch>
            <a:fillRect/>
          </a:stretch>
        </p:blipFill>
        <p:spPr>
          <a:xfrm>
            <a:off x="5970671" y="714371"/>
            <a:ext cx="2669775" cy="2669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