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7" r:id="rId4"/>
    <p:sldId id="273" r:id="rId5"/>
    <p:sldId id="274" r:id="rId6"/>
    <p:sldId id="276" r:id="rId7"/>
    <p:sldId id="269" r:id="rId8"/>
    <p:sldId id="271" r:id="rId9"/>
    <p:sldId id="277" r:id="rId10"/>
    <p:sldId id="272" r:id="rId11"/>
    <p:sldId id="278" r:id="rId12"/>
    <p:sldId id="275" r:id="rId13"/>
    <p:sldId id="284" r:id="rId14"/>
    <p:sldId id="285" r:id="rId15"/>
    <p:sldId id="260" r:id="rId16"/>
    <p:sldId id="279" r:id="rId17"/>
    <p:sldId id="280" r:id="rId18"/>
    <p:sldId id="281" r:id="rId19"/>
    <p:sldId id="264" r:id="rId20"/>
    <p:sldId id="283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74" d="100"/>
          <a:sy n="74" d="100"/>
        </p:scale>
        <p:origin x="456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CBA3A-9936-4C67-965C-A8DD3074879B}">
      <dgm:prSet phldrT="[Text]" custT="1"/>
      <dgm:spPr/>
      <dgm:t>
        <a:bodyPr/>
        <a:lstStyle/>
        <a:p>
          <a:r>
            <a:rPr lang="en-US" sz="1200" b="1" dirty="0" smtClean="0"/>
            <a:t>Step 1</a:t>
          </a:r>
          <a:endParaRPr lang="en-US" sz="1200" b="1" dirty="0"/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 custT="1"/>
      <dgm:spPr/>
      <dgm:t>
        <a:bodyPr/>
        <a:lstStyle/>
        <a:p>
          <a:r>
            <a:rPr lang="en-US" sz="1200" b="1" dirty="0" smtClean="0"/>
            <a:t>Upload and read the Word Document </a:t>
          </a:r>
          <a:endParaRPr lang="en-US" sz="1200" b="1" dirty="0"/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 custT="1"/>
      <dgm:spPr/>
      <dgm:t>
        <a:bodyPr/>
        <a:lstStyle/>
        <a:p>
          <a:r>
            <a:rPr lang="en-US" sz="1200" b="1" dirty="0" smtClean="0"/>
            <a:t>Step 2</a:t>
          </a:r>
          <a:endParaRPr lang="en-US" sz="1200" b="1" dirty="0"/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 custT="1"/>
      <dgm:spPr/>
      <dgm:t>
        <a:bodyPr/>
        <a:lstStyle/>
        <a:p>
          <a:r>
            <a:rPr lang="en-US" sz="1200" b="1" dirty="0" smtClean="0"/>
            <a:t>Split the word document into:</a:t>
          </a:r>
          <a:endParaRPr lang="en-US" sz="1200" b="1" dirty="0"/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 custT="1"/>
      <dgm:spPr/>
      <dgm:t>
        <a:bodyPr/>
        <a:lstStyle/>
        <a:p>
          <a:r>
            <a:rPr lang="en-US" sz="1200" b="1" dirty="0" smtClean="0"/>
            <a:t>Step 3</a:t>
          </a:r>
          <a:endParaRPr lang="en-US" sz="1200" b="1" dirty="0"/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 custT="1"/>
      <dgm:spPr/>
      <dgm:t>
        <a:bodyPr/>
        <a:lstStyle/>
        <a:p>
          <a:r>
            <a:rPr lang="en-US" sz="1200" b="1" dirty="0" smtClean="0"/>
            <a:t>Transform the text into any supported braille character set</a:t>
          </a:r>
          <a:endParaRPr lang="en-US" sz="1200" b="1" dirty="0"/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C3EBACB5-1B6A-4621-9D63-EE984FD5B6B6}">
      <dgm:prSet phldrT="[Text]" custT="1"/>
      <dgm:spPr/>
      <dgm:t>
        <a:bodyPr/>
        <a:lstStyle/>
        <a:p>
          <a:r>
            <a:rPr lang="en-US" sz="1200" b="1" dirty="0" smtClean="0"/>
            <a:t>Math (OMML)</a:t>
          </a:r>
          <a:endParaRPr lang="en-US" sz="1200" b="1" dirty="0"/>
        </a:p>
      </dgm:t>
    </dgm:pt>
    <dgm:pt modelId="{E2B71BA8-E19D-4F74-9BA6-4F5661D481CD}" type="parTrans" cxnId="{904F5180-5748-4FDE-AB13-A013AFEE5FBB}">
      <dgm:prSet/>
      <dgm:spPr/>
      <dgm:t>
        <a:bodyPr/>
        <a:lstStyle/>
        <a:p>
          <a:endParaRPr lang="en-US"/>
        </a:p>
      </dgm:t>
    </dgm:pt>
    <dgm:pt modelId="{4B50A3AF-14A7-41A5-83FA-765429D332E7}" type="sibTrans" cxnId="{904F5180-5748-4FDE-AB13-A013AFEE5FBB}">
      <dgm:prSet/>
      <dgm:spPr/>
      <dgm:t>
        <a:bodyPr/>
        <a:lstStyle/>
        <a:p>
          <a:endParaRPr lang="en-US"/>
        </a:p>
      </dgm:t>
    </dgm:pt>
    <dgm:pt modelId="{1A7AB200-71C6-45D9-ABA5-50D04A71BFFD}">
      <dgm:prSet phldrT="[Text]" custT="1"/>
      <dgm:spPr/>
      <dgm:t>
        <a:bodyPr/>
        <a:lstStyle/>
        <a:p>
          <a:r>
            <a:rPr lang="en-US" sz="1200" b="1" dirty="0" smtClean="0"/>
            <a:t>Illustrations/Pictures</a:t>
          </a:r>
          <a:endParaRPr lang="en-US" sz="1200" b="1" dirty="0"/>
        </a:p>
      </dgm:t>
    </dgm:pt>
    <dgm:pt modelId="{F4107DF3-4A89-485B-8CF8-8A67659A75BB}" type="parTrans" cxnId="{55E74080-F842-4162-AA25-DB5C85F43E7E}">
      <dgm:prSet/>
      <dgm:spPr/>
      <dgm:t>
        <a:bodyPr/>
        <a:lstStyle/>
        <a:p>
          <a:endParaRPr lang="en-US"/>
        </a:p>
      </dgm:t>
    </dgm:pt>
    <dgm:pt modelId="{1F5E52E6-16C5-40C8-890A-6205BCA3A5DD}" type="sibTrans" cxnId="{55E74080-F842-4162-AA25-DB5C85F43E7E}">
      <dgm:prSet/>
      <dgm:spPr/>
      <dgm:t>
        <a:bodyPr/>
        <a:lstStyle/>
        <a:p>
          <a:endParaRPr lang="en-US"/>
        </a:p>
      </dgm:t>
    </dgm:pt>
    <dgm:pt modelId="{3DAD0033-9B46-45F0-8987-27CC525BFF5D}">
      <dgm:prSet phldrT="[Text]" custT="1"/>
      <dgm:spPr/>
      <dgm:t>
        <a:bodyPr/>
        <a:lstStyle/>
        <a:p>
          <a:r>
            <a:rPr lang="en-US" sz="1200" b="1" dirty="0" smtClean="0"/>
            <a:t>Convert OMML to </a:t>
          </a:r>
          <a:r>
            <a:rPr lang="en-US" sz="1200" b="1" dirty="0" err="1" smtClean="0"/>
            <a:t>MathML</a:t>
          </a:r>
          <a:endParaRPr lang="en-US" sz="1200" b="1" dirty="0"/>
        </a:p>
      </dgm:t>
    </dgm:pt>
    <dgm:pt modelId="{CF47CA37-96C7-4BAC-BDA1-43705D74899A}" type="parTrans" cxnId="{41515525-9A0D-4587-B118-DD9D29CE0908}">
      <dgm:prSet/>
      <dgm:spPr/>
      <dgm:t>
        <a:bodyPr/>
        <a:lstStyle/>
        <a:p>
          <a:endParaRPr lang="en-US"/>
        </a:p>
      </dgm:t>
    </dgm:pt>
    <dgm:pt modelId="{1A5A370C-D7C2-4E32-B755-2E545F8E4C1D}" type="sibTrans" cxnId="{41515525-9A0D-4587-B118-DD9D29CE0908}">
      <dgm:prSet/>
      <dgm:spPr/>
      <dgm:t>
        <a:bodyPr/>
        <a:lstStyle/>
        <a:p>
          <a:endParaRPr lang="en-US"/>
        </a:p>
      </dgm:t>
    </dgm:pt>
    <dgm:pt modelId="{E798CFE6-DEB2-4EA4-93B0-82893EB4C382}">
      <dgm:prSet phldrT="[Text]" custT="1"/>
      <dgm:spPr/>
      <dgm:t>
        <a:bodyPr/>
        <a:lstStyle/>
        <a:p>
          <a:r>
            <a:rPr lang="en-US" sz="1200" b="1" dirty="0" smtClean="0"/>
            <a:t>Map illustrations to printable braille dots.</a:t>
          </a:r>
          <a:endParaRPr lang="en-US" sz="1200" b="1" dirty="0"/>
        </a:p>
      </dgm:t>
    </dgm:pt>
    <dgm:pt modelId="{85A17A9B-D94D-4134-8DD2-67569E22B281}" type="parTrans" cxnId="{508EFEB7-3671-4EC5-B279-57CEAB9961D5}">
      <dgm:prSet/>
      <dgm:spPr/>
      <dgm:t>
        <a:bodyPr/>
        <a:lstStyle/>
        <a:p>
          <a:endParaRPr lang="en-US"/>
        </a:p>
      </dgm:t>
    </dgm:pt>
    <dgm:pt modelId="{4DA36E18-65C7-4B30-BDA8-BAA6F1575223}" type="sibTrans" cxnId="{508EFEB7-3671-4EC5-B279-57CEAB9961D5}">
      <dgm:prSet/>
      <dgm:spPr/>
      <dgm:t>
        <a:bodyPr/>
        <a:lstStyle/>
        <a:p>
          <a:endParaRPr lang="en-US"/>
        </a:p>
      </dgm:t>
    </dgm:pt>
    <dgm:pt modelId="{394934C8-C126-43DA-9DBD-D0BFBB8B85E6}">
      <dgm:prSet phldrT="[Text]" custT="1"/>
      <dgm:spPr/>
      <dgm:t>
        <a:bodyPr/>
        <a:lstStyle/>
        <a:p>
          <a:r>
            <a:rPr lang="en-US" sz="1200" b="1" dirty="0" smtClean="0"/>
            <a:t>Step 4</a:t>
          </a:r>
          <a:endParaRPr lang="en-US" sz="1200" b="1" dirty="0"/>
        </a:p>
      </dgm:t>
    </dgm:pt>
    <dgm:pt modelId="{93B896E4-9B07-482D-B5E8-943E6E75B7EE}" type="parTrans" cxnId="{213836A6-C43E-4094-86F6-79241F23B60B}">
      <dgm:prSet/>
      <dgm:spPr/>
      <dgm:t>
        <a:bodyPr/>
        <a:lstStyle/>
        <a:p>
          <a:endParaRPr lang="en-US"/>
        </a:p>
      </dgm:t>
    </dgm:pt>
    <dgm:pt modelId="{71B8DD78-4B20-477A-82D4-B355687B0377}" type="sibTrans" cxnId="{213836A6-C43E-4094-86F6-79241F23B60B}">
      <dgm:prSet/>
      <dgm:spPr/>
      <dgm:t>
        <a:bodyPr/>
        <a:lstStyle/>
        <a:p>
          <a:endParaRPr lang="en-US"/>
        </a:p>
      </dgm:t>
    </dgm:pt>
    <dgm:pt modelId="{F18179D9-513E-4ECD-8C7B-CD778A8B7E2A}">
      <dgm:prSet phldrT="[Text]" custT="1"/>
      <dgm:spPr/>
      <dgm:t>
        <a:bodyPr/>
        <a:lstStyle/>
        <a:p>
          <a:r>
            <a:rPr lang="en-US" sz="1200" b="1" dirty="0" smtClean="0"/>
            <a:t>Merge the various parts into a single document and present it to the user. </a:t>
          </a:r>
          <a:endParaRPr lang="en-US" sz="1200" b="1" dirty="0"/>
        </a:p>
      </dgm:t>
    </dgm:pt>
    <dgm:pt modelId="{1C8A5C9D-EFB0-45DD-B681-39B999E5EE12}" type="parTrans" cxnId="{213D491E-FE5F-4B0A-9DD7-80D72D17C290}">
      <dgm:prSet/>
      <dgm:spPr/>
      <dgm:t>
        <a:bodyPr/>
        <a:lstStyle/>
        <a:p>
          <a:endParaRPr lang="en-US"/>
        </a:p>
      </dgm:t>
    </dgm:pt>
    <dgm:pt modelId="{62A976C2-266C-44CA-B73E-37160FB56262}" type="sibTrans" cxnId="{213D491E-FE5F-4B0A-9DD7-80D72D17C290}">
      <dgm:prSet/>
      <dgm:spPr/>
      <dgm:t>
        <a:bodyPr/>
        <a:lstStyle/>
        <a:p>
          <a:endParaRPr lang="en-US"/>
        </a:p>
      </dgm:t>
    </dgm:pt>
    <dgm:pt modelId="{D8716B20-7315-4B16-ABCB-7A6C25F9A031}">
      <dgm:prSet phldrT="[Text]" custT="1"/>
      <dgm:spPr/>
      <dgm:t>
        <a:bodyPr/>
        <a:lstStyle/>
        <a:p>
          <a:r>
            <a:rPr lang="en-US" sz="1200" b="1" dirty="0" smtClean="0"/>
            <a:t>Step 3.1</a:t>
          </a:r>
          <a:endParaRPr lang="en-US" sz="1200" b="1" dirty="0"/>
        </a:p>
      </dgm:t>
    </dgm:pt>
    <dgm:pt modelId="{19BB31DF-023F-4642-920A-1E6601A9C62F}" type="parTrans" cxnId="{C6AB415E-8D25-463E-8E1A-3B736C3B4705}">
      <dgm:prSet/>
      <dgm:spPr/>
      <dgm:t>
        <a:bodyPr/>
        <a:lstStyle/>
        <a:p>
          <a:endParaRPr lang="en-US"/>
        </a:p>
      </dgm:t>
    </dgm:pt>
    <dgm:pt modelId="{2B9945AE-58BA-4B80-9BF6-A06980F65851}" type="sibTrans" cxnId="{C6AB415E-8D25-463E-8E1A-3B736C3B4705}">
      <dgm:prSet/>
      <dgm:spPr/>
      <dgm:t>
        <a:bodyPr/>
        <a:lstStyle/>
        <a:p>
          <a:endParaRPr lang="en-US"/>
        </a:p>
      </dgm:t>
    </dgm:pt>
    <dgm:pt modelId="{970B51BC-9FFD-4810-B758-2704E9039085}">
      <dgm:prSet phldrT="[Text]" custT="1"/>
      <dgm:spPr/>
      <dgm:t>
        <a:bodyPr/>
        <a:lstStyle/>
        <a:p>
          <a:r>
            <a:rPr lang="en-US" sz="1200" b="1" dirty="0" smtClean="0"/>
            <a:t>Convert </a:t>
          </a:r>
          <a:r>
            <a:rPr lang="en-US" sz="1200" b="1" dirty="0" err="1" smtClean="0"/>
            <a:t>MathML</a:t>
          </a:r>
          <a:r>
            <a:rPr lang="en-US" sz="1200" b="1" dirty="0" smtClean="0"/>
            <a:t> into </a:t>
          </a:r>
          <a:r>
            <a:rPr lang="en-US" sz="1200" b="1" dirty="0" err="1" smtClean="0"/>
            <a:t>LaTeX</a:t>
          </a:r>
          <a:r>
            <a:rPr lang="en-US" sz="1200" b="1" dirty="0" smtClean="0"/>
            <a:t>-Unicode or any of the supported character sets. </a:t>
          </a:r>
          <a:endParaRPr lang="en-US" sz="1200" b="1" dirty="0"/>
        </a:p>
      </dgm:t>
    </dgm:pt>
    <dgm:pt modelId="{08C957C1-B2C5-4068-8E04-D256FAD50F92}" type="parTrans" cxnId="{B022D929-B2D8-4C8B-B7EE-9F8790A4CD0D}">
      <dgm:prSet/>
      <dgm:spPr/>
      <dgm:t>
        <a:bodyPr/>
        <a:lstStyle/>
        <a:p>
          <a:endParaRPr lang="en-US"/>
        </a:p>
      </dgm:t>
    </dgm:pt>
    <dgm:pt modelId="{16F65223-A40D-4AF1-AD7B-87BA908A44E2}" type="sibTrans" cxnId="{B022D929-B2D8-4C8B-B7EE-9F8790A4CD0D}">
      <dgm:prSet/>
      <dgm:spPr/>
      <dgm:t>
        <a:bodyPr/>
        <a:lstStyle/>
        <a:p>
          <a:endParaRPr lang="en-US"/>
        </a:p>
      </dgm:t>
    </dgm:pt>
    <dgm:pt modelId="{4C0169E8-E8DE-45BE-ABF4-0B1DAFDCF814}">
      <dgm:prSet phldrT="[Text]" custT="1"/>
      <dgm:spPr/>
      <dgm:t>
        <a:bodyPr/>
        <a:lstStyle/>
        <a:p>
          <a:r>
            <a:rPr lang="en-US" sz="1200" b="1" smtClean="0"/>
            <a:t>Text </a:t>
          </a:r>
          <a:endParaRPr lang="en-US" sz="1200" b="1" dirty="0"/>
        </a:p>
      </dgm:t>
    </dgm:pt>
    <dgm:pt modelId="{F6A36D8C-EF4D-418D-924C-78DC08B99AAD}" type="parTrans" cxnId="{FEC119D3-3A27-4A76-89AA-738D92FAB0C2}">
      <dgm:prSet/>
      <dgm:spPr/>
      <dgm:t>
        <a:bodyPr/>
        <a:lstStyle/>
        <a:p>
          <a:endParaRPr lang="en-US"/>
        </a:p>
      </dgm:t>
    </dgm:pt>
    <dgm:pt modelId="{7CEEC061-4EBB-44AE-B8A1-1C550C77850A}" type="sibTrans" cxnId="{FEC119D3-3A27-4A76-89AA-738D92FAB0C2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9DE89-66C0-478D-8170-8F0BC920F1EB}" type="pres">
      <dgm:prSet presAssocID="{758CBA3A-9936-4C67-965C-A8DD3074879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5" custScaleY="1097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267EA-EF01-411B-8D37-95F44BBB68D3}" type="pres">
      <dgm:prSet presAssocID="{15031D9C-993C-4715-A26F-56D8831933EB}" presName="descendantText" presStyleLbl="alignAcc1" presStyleIdx="1" presStyleCnt="5" custScaleY="130805" custLinFactNeighborX="826" custLinFactNeighborY="7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F0610-07B4-40C7-AD99-F2285099C2E4}" type="pres">
      <dgm:prSet presAssocID="{2936D842-720E-4365-AD39-F6EAEC44163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C46B3-1B03-4C12-8142-690733BFA6EA}" type="pres">
      <dgm:prSet presAssocID="{96C19FF6-672B-4588-9D93-2A932D4ACF8D}" presName="sp" presStyleCnt="0"/>
      <dgm:spPr/>
    </dgm:pt>
    <dgm:pt modelId="{7864D3D5-995F-441B-A00B-2C833AC4F4FF}" type="pres">
      <dgm:prSet presAssocID="{D8716B20-7315-4B16-ABCB-7A6C25F9A031}" presName="composite" presStyleCnt="0"/>
      <dgm:spPr/>
    </dgm:pt>
    <dgm:pt modelId="{E35CBD5E-3425-459B-BEDF-C79723FBF4E2}" type="pres">
      <dgm:prSet presAssocID="{D8716B20-7315-4B16-ABCB-7A6C25F9A031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DE125-F6B9-4FFE-B483-2FA927418E64}" type="pres">
      <dgm:prSet presAssocID="{D8716B20-7315-4B16-ABCB-7A6C25F9A031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61BAE-B3EC-45DD-841E-7705DF21B2F8}" type="pres">
      <dgm:prSet presAssocID="{2B9945AE-58BA-4B80-9BF6-A06980F65851}" presName="sp" presStyleCnt="0"/>
      <dgm:spPr/>
    </dgm:pt>
    <dgm:pt modelId="{629F026C-A72C-4621-BFCA-0B4C3EF27360}" type="pres">
      <dgm:prSet presAssocID="{394934C8-C126-43DA-9DBD-D0BFBB8B85E6}" presName="composite" presStyleCnt="0"/>
      <dgm:spPr/>
    </dgm:pt>
    <dgm:pt modelId="{A4F852B4-913B-4E31-B99A-E545F17967FF}" type="pres">
      <dgm:prSet presAssocID="{394934C8-C126-43DA-9DBD-D0BFBB8B85E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B0223-2AD7-4834-8E8B-F74D8611994C}" type="pres">
      <dgm:prSet presAssocID="{394934C8-C126-43DA-9DBD-D0BFBB8B85E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65943-0A7C-46F6-A9D3-BDC8883577AD}" type="presOf" srcId="{23C50191-A44D-4110-97C1-1DC6F9FD79CA}" destId="{C96267EA-EF01-411B-8D37-95F44BBB68D3}" srcOrd="0" destOrd="0" presId="urn:microsoft.com/office/officeart/2005/8/layout/chevron2"/>
    <dgm:cxn modelId="{0ED2652B-90D9-464B-84A6-496B1178C638}" type="presOf" srcId="{970B51BC-9FFD-4810-B758-2704E9039085}" destId="{19CDE125-F6B9-4FFE-B483-2FA927418E64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213D491E-FE5F-4B0A-9DD7-80D72D17C290}" srcId="{394934C8-C126-43DA-9DBD-D0BFBB8B85E6}" destId="{F18179D9-513E-4ECD-8C7B-CD778A8B7E2A}" srcOrd="0" destOrd="0" parTransId="{1C8A5C9D-EFB0-45DD-B681-39B999E5EE12}" sibTransId="{62A976C2-266C-44CA-B73E-37160FB56262}"/>
    <dgm:cxn modelId="{71D992A4-5628-48A9-9EB1-ED8B1E712C3A}" type="presOf" srcId="{4C0169E8-E8DE-45BE-ABF4-0B1DAFDCF814}" destId="{C96267EA-EF01-411B-8D37-95F44BBB68D3}" srcOrd="0" destOrd="1" presId="urn:microsoft.com/office/officeart/2005/8/layout/chevron2"/>
    <dgm:cxn modelId="{A71F00B0-D098-4236-AD79-95FC48F754F5}" srcId="{15031D9C-993C-4715-A26F-56D8831933EB}" destId="{23C50191-A44D-4110-97C1-1DC6F9FD79CA}" srcOrd="0" destOrd="0" parTransId="{E183CF6D-105A-4EAB-A780-A97B120C1182}" sibTransId="{8625F877-DCE4-4E39-929E-7FA0A761B660}"/>
    <dgm:cxn modelId="{B022D929-B2D8-4C8B-B7EE-9F8790A4CD0D}" srcId="{D8716B20-7315-4B16-ABCB-7A6C25F9A031}" destId="{970B51BC-9FFD-4810-B758-2704E9039085}" srcOrd="0" destOrd="0" parTransId="{08C957C1-B2C5-4068-8E04-D256FAD50F92}" sibTransId="{16F65223-A40D-4AF1-AD7B-87BA908A44E2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213836A6-C43E-4094-86F6-79241F23B60B}" srcId="{3183185A-2A53-4D8C-8F32-C845F2F70CBF}" destId="{394934C8-C126-43DA-9DBD-D0BFBB8B85E6}" srcOrd="4" destOrd="0" parTransId="{93B896E4-9B07-482D-B5E8-943E6E75B7EE}" sibTransId="{71B8DD78-4B20-477A-82D4-B355687B0377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673B2E47-EF21-4136-9882-EED7ABCA3598}" type="presOf" srcId="{1A7AB200-71C6-45D9-ABA5-50D04A71BFFD}" destId="{C96267EA-EF01-411B-8D37-95F44BBB68D3}" srcOrd="0" destOrd="3" presId="urn:microsoft.com/office/officeart/2005/8/layout/chevron2"/>
    <dgm:cxn modelId="{41515525-9A0D-4587-B118-DD9D29CE0908}" srcId="{2936D842-720E-4365-AD39-F6EAEC441633}" destId="{3DAD0033-9B46-45F0-8987-27CC525BFF5D}" srcOrd="1" destOrd="0" parTransId="{CF47CA37-96C7-4BAC-BDA1-43705D74899A}" sibTransId="{1A5A370C-D7C2-4E32-B755-2E545F8E4C1D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FB9CAD51-C7C6-42BD-A99C-3EF10AEEABD1}" type="presOf" srcId="{3DAD0033-9B46-45F0-8987-27CC525BFF5D}" destId="{68EF0610-07B4-40C7-AD99-F2285099C2E4}" srcOrd="0" destOrd="1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D5219738-C1E1-43E5-9E1E-E7FDAEE08262}" type="presOf" srcId="{F18179D9-513E-4ECD-8C7B-CD778A8B7E2A}" destId="{AF3B0223-2AD7-4834-8E8B-F74D8611994C}" srcOrd="0" destOrd="0" presId="urn:microsoft.com/office/officeart/2005/8/layout/chevron2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C6AB415E-8D25-463E-8E1A-3B736C3B4705}" srcId="{3183185A-2A53-4D8C-8F32-C845F2F70CBF}" destId="{D8716B20-7315-4B16-ABCB-7A6C25F9A031}" srcOrd="3" destOrd="0" parTransId="{19BB31DF-023F-4642-920A-1E6601A9C62F}" sibTransId="{2B9945AE-58BA-4B80-9BF6-A06980F65851}"/>
    <dgm:cxn modelId="{2BC545F3-5AD8-42FF-BA2B-4B4734FE2A15}" type="presOf" srcId="{E798CFE6-DEB2-4EA4-93B0-82893EB4C382}" destId="{68EF0610-07B4-40C7-AD99-F2285099C2E4}" srcOrd="0" destOrd="2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00A35562-43CA-4F06-A624-24CFFFF454A2}" type="presOf" srcId="{394934C8-C126-43DA-9DBD-D0BFBB8B85E6}" destId="{A4F852B4-913B-4E31-B99A-E545F17967FF}" srcOrd="0" destOrd="0" presId="urn:microsoft.com/office/officeart/2005/8/layout/chevron2"/>
    <dgm:cxn modelId="{FEC119D3-3A27-4A76-89AA-738D92FAB0C2}" srcId="{23C50191-A44D-4110-97C1-1DC6F9FD79CA}" destId="{4C0169E8-E8DE-45BE-ABF4-0B1DAFDCF814}" srcOrd="0" destOrd="0" parTransId="{F6A36D8C-EF4D-418D-924C-78DC08B99AAD}" sibTransId="{7CEEC061-4EBB-44AE-B8A1-1C550C77850A}"/>
    <dgm:cxn modelId="{508EFEB7-3671-4EC5-B279-57CEAB9961D5}" srcId="{2936D842-720E-4365-AD39-F6EAEC441633}" destId="{E798CFE6-DEB2-4EA4-93B0-82893EB4C382}" srcOrd="2" destOrd="0" parTransId="{85A17A9B-D94D-4134-8DD2-67569E22B281}" sibTransId="{4DA36E18-65C7-4B30-BDA8-BAA6F1575223}"/>
    <dgm:cxn modelId="{55E74080-F842-4162-AA25-DB5C85F43E7E}" srcId="{23C50191-A44D-4110-97C1-1DC6F9FD79CA}" destId="{1A7AB200-71C6-45D9-ABA5-50D04A71BFFD}" srcOrd="2" destOrd="0" parTransId="{F4107DF3-4A89-485B-8CF8-8A67659A75BB}" sibTransId="{1F5E52E6-16C5-40C8-890A-6205BCA3A5DD}"/>
    <dgm:cxn modelId="{904F5180-5748-4FDE-AB13-A013AFEE5FBB}" srcId="{23C50191-A44D-4110-97C1-1DC6F9FD79CA}" destId="{C3EBACB5-1B6A-4621-9D63-EE984FD5B6B6}" srcOrd="1" destOrd="0" parTransId="{E2B71BA8-E19D-4F74-9BA6-4F5661D481CD}" sibTransId="{4B50A3AF-14A7-41A5-83FA-765429D332E7}"/>
    <dgm:cxn modelId="{BD455975-4DB9-4226-A884-44E67A74D08A}" type="presOf" srcId="{D8716B20-7315-4B16-ABCB-7A6C25F9A031}" destId="{E35CBD5E-3425-459B-BEDF-C79723FBF4E2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F3CCBBB3-9C25-4219-8F5C-5E4A56C98D1A}" type="presOf" srcId="{C3EBACB5-1B6A-4621-9D63-EE984FD5B6B6}" destId="{C96267EA-EF01-411B-8D37-95F44BBB68D3}" srcOrd="0" destOrd="2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  <dgm:cxn modelId="{40E3368D-4E1E-4B0F-8733-C354FFC90648}" type="presParOf" srcId="{E80E23AD-ECAE-46D2-92A5-71CA9074EED7}" destId="{795C46B3-1B03-4C12-8142-690733BFA6EA}" srcOrd="5" destOrd="0" presId="urn:microsoft.com/office/officeart/2005/8/layout/chevron2"/>
    <dgm:cxn modelId="{F5CF5ADB-3610-4F6D-9D57-9155EBCC2FAB}" type="presParOf" srcId="{E80E23AD-ECAE-46D2-92A5-71CA9074EED7}" destId="{7864D3D5-995F-441B-A00B-2C833AC4F4FF}" srcOrd="6" destOrd="0" presId="urn:microsoft.com/office/officeart/2005/8/layout/chevron2"/>
    <dgm:cxn modelId="{22D1D61A-8843-4A75-9288-5CDE1F2892CD}" type="presParOf" srcId="{7864D3D5-995F-441B-A00B-2C833AC4F4FF}" destId="{E35CBD5E-3425-459B-BEDF-C79723FBF4E2}" srcOrd="0" destOrd="0" presId="urn:microsoft.com/office/officeart/2005/8/layout/chevron2"/>
    <dgm:cxn modelId="{45695C4F-953F-4565-996C-E34351924933}" type="presParOf" srcId="{7864D3D5-995F-441B-A00B-2C833AC4F4FF}" destId="{19CDE125-F6B9-4FFE-B483-2FA927418E64}" srcOrd="1" destOrd="0" presId="urn:microsoft.com/office/officeart/2005/8/layout/chevron2"/>
    <dgm:cxn modelId="{943A1869-8DB0-40F0-8F9D-01AF03BC82AF}" type="presParOf" srcId="{E80E23AD-ECAE-46D2-92A5-71CA9074EED7}" destId="{7A961BAE-B3EC-45DD-841E-7705DF21B2F8}" srcOrd="7" destOrd="0" presId="urn:microsoft.com/office/officeart/2005/8/layout/chevron2"/>
    <dgm:cxn modelId="{ABFFDA8B-DB64-4B9F-8D1E-8F10D3B90D4B}" type="presParOf" srcId="{E80E23AD-ECAE-46D2-92A5-71CA9074EED7}" destId="{629F026C-A72C-4621-BFCA-0B4C3EF27360}" srcOrd="8" destOrd="0" presId="urn:microsoft.com/office/officeart/2005/8/layout/chevron2"/>
    <dgm:cxn modelId="{FA40F0B6-629F-4DB3-BCE6-40545C1E67D5}" type="presParOf" srcId="{629F026C-A72C-4621-BFCA-0B4C3EF27360}" destId="{A4F852B4-913B-4E31-B99A-E545F17967FF}" srcOrd="0" destOrd="0" presId="urn:microsoft.com/office/officeart/2005/8/layout/chevron2"/>
    <dgm:cxn modelId="{458DDE56-0606-41C8-830A-00A22DBF8102}" type="presParOf" srcId="{629F026C-A72C-4621-BFCA-0B4C3EF27360}" destId="{AF3B0223-2AD7-4834-8E8B-F74D861199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59554" y="176089"/>
          <a:ext cx="1063699" cy="74458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Step 1</a:t>
          </a:r>
          <a:endParaRPr lang="en-US" sz="1200" b="1" kern="1200" dirty="0"/>
        </a:p>
      </dsp:txBody>
      <dsp:txXfrm rot="-5400000">
        <a:off x="2" y="388829"/>
        <a:ext cx="744589" cy="319110"/>
      </dsp:txXfrm>
    </dsp:sp>
    <dsp:sp modelId="{0E09DE89-66C0-478D-8170-8F0BC920F1EB}">
      <dsp:nvSpPr>
        <dsp:cNvPr id="0" name=""/>
        <dsp:cNvSpPr/>
      </dsp:nvSpPr>
      <dsp:spPr>
        <a:xfrm rot="5400000">
          <a:off x="2731692" y="-1970568"/>
          <a:ext cx="691404" cy="46656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Upload and read the Word Document </a:t>
          </a:r>
          <a:endParaRPr lang="en-US" sz="1200" b="1" kern="1200" dirty="0"/>
        </a:p>
      </dsp:txBody>
      <dsp:txXfrm rot="-5400000">
        <a:off x="744589" y="50287"/>
        <a:ext cx="4631858" cy="623900"/>
      </dsp:txXfrm>
    </dsp:sp>
    <dsp:sp modelId="{29EA1718-F619-46D8-B505-CF1DDA71B8BF}">
      <dsp:nvSpPr>
        <dsp:cNvPr id="0" name=""/>
        <dsp:cNvSpPr/>
      </dsp:nvSpPr>
      <dsp:spPr>
        <a:xfrm rot="5400000">
          <a:off x="-211351" y="1233659"/>
          <a:ext cx="1167292" cy="744589"/>
        </a:xfrm>
        <a:prstGeom prst="chevron">
          <a:avLst/>
        </a:prstGeom>
        <a:solidFill>
          <a:schemeClr val="accent1">
            <a:shade val="80000"/>
            <a:hueOff val="12414"/>
            <a:satOff val="471"/>
            <a:lumOff val="4656"/>
            <a:alphaOff val="0"/>
          </a:schemeClr>
        </a:solidFill>
        <a:ln w="12700" cap="flat" cmpd="sng" algn="ctr">
          <a:solidFill>
            <a:schemeClr val="accent1">
              <a:shade val="80000"/>
              <a:hueOff val="12414"/>
              <a:satOff val="471"/>
              <a:lumOff val="4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Step 2</a:t>
          </a:r>
          <a:endParaRPr lang="en-US" sz="1200" b="1" kern="1200" dirty="0"/>
        </a:p>
      </dsp:txBody>
      <dsp:txXfrm rot="-5400000">
        <a:off x="1" y="1394603"/>
        <a:ext cx="744589" cy="422703"/>
      </dsp:txXfrm>
    </dsp:sp>
    <dsp:sp modelId="{C96267EA-EF01-411B-8D37-95F44BBB68D3}">
      <dsp:nvSpPr>
        <dsp:cNvPr id="0" name=""/>
        <dsp:cNvSpPr/>
      </dsp:nvSpPr>
      <dsp:spPr>
        <a:xfrm rot="5400000">
          <a:off x="2625198" y="-859843"/>
          <a:ext cx="904391" cy="46656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2414"/>
              <a:satOff val="471"/>
              <a:lumOff val="4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Split the word document into:</a:t>
          </a:r>
          <a:endParaRPr lang="en-US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/>
            <a:t>Text </a:t>
          </a:r>
          <a:endParaRPr lang="en-US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Math (OMML)</a:t>
          </a:r>
          <a:endParaRPr lang="en-US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Illustrations/Pictures</a:t>
          </a:r>
          <a:endParaRPr lang="en-US" sz="1200" b="1" kern="1200" dirty="0"/>
        </a:p>
      </dsp:txBody>
      <dsp:txXfrm rot="-5400000">
        <a:off x="744589" y="1064915"/>
        <a:ext cx="4621461" cy="816093"/>
      </dsp:txXfrm>
    </dsp:sp>
    <dsp:sp modelId="{E7C44091-B50A-4CB0-98F0-E70A01DD36F4}">
      <dsp:nvSpPr>
        <dsp:cNvPr id="0" name=""/>
        <dsp:cNvSpPr/>
      </dsp:nvSpPr>
      <dsp:spPr>
        <a:xfrm rot="5400000">
          <a:off x="-159554" y="2236531"/>
          <a:ext cx="1063699" cy="744589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Step 3</a:t>
          </a:r>
          <a:endParaRPr lang="en-US" sz="1200" b="1" kern="1200" dirty="0"/>
        </a:p>
      </dsp:txBody>
      <dsp:txXfrm rot="-5400000">
        <a:off x="2" y="2449271"/>
        <a:ext cx="744589" cy="319110"/>
      </dsp:txXfrm>
    </dsp:sp>
    <dsp:sp modelId="{68EF0610-07B4-40C7-AD99-F2285099C2E4}">
      <dsp:nvSpPr>
        <dsp:cNvPr id="0" name=""/>
        <dsp:cNvSpPr/>
      </dsp:nvSpPr>
      <dsp:spPr>
        <a:xfrm rot="5400000">
          <a:off x="2731692" y="89874"/>
          <a:ext cx="691404" cy="46656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Transform the text into any supported braille character set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Convert OMML to </a:t>
          </a:r>
          <a:r>
            <a:rPr lang="en-US" sz="1200" b="1" kern="1200" dirty="0" err="1" smtClean="0"/>
            <a:t>MathML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Map illustrations to printable braille dots.</a:t>
          </a:r>
          <a:endParaRPr lang="en-US" sz="1200" b="1" kern="1200" dirty="0"/>
        </a:p>
      </dsp:txBody>
      <dsp:txXfrm rot="-5400000">
        <a:off x="744589" y="2110729"/>
        <a:ext cx="4631858" cy="623900"/>
      </dsp:txXfrm>
    </dsp:sp>
    <dsp:sp modelId="{E35CBD5E-3425-459B-BEDF-C79723FBF4E2}">
      <dsp:nvSpPr>
        <dsp:cNvPr id="0" name=""/>
        <dsp:cNvSpPr/>
      </dsp:nvSpPr>
      <dsp:spPr>
        <a:xfrm rot="5400000">
          <a:off x="-159554" y="3187607"/>
          <a:ext cx="1063699" cy="744589"/>
        </a:xfrm>
        <a:prstGeom prst="chevron">
          <a:avLst/>
        </a:prstGeom>
        <a:solidFill>
          <a:schemeClr val="accent1">
            <a:shade val="80000"/>
            <a:hueOff val="37243"/>
            <a:satOff val="1412"/>
            <a:lumOff val="13968"/>
            <a:alphaOff val="0"/>
          </a:schemeClr>
        </a:solidFill>
        <a:ln w="12700" cap="flat" cmpd="sng" algn="ctr">
          <a:solidFill>
            <a:schemeClr val="accent1">
              <a:shade val="80000"/>
              <a:hueOff val="37243"/>
              <a:satOff val="1412"/>
              <a:lumOff val="139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Step 3.1</a:t>
          </a:r>
          <a:endParaRPr lang="en-US" sz="1200" b="1" kern="1200" dirty="0"/>
        </a:p>
      </dsp:txBody>
      <dsp:txXfrm rot="-5400000">
        <a:off x="2" y="3400347"/>
        <a:ext cx="744589" cy="319110"/>
      </dsp:txXfrm>
    </dsp:sp>
    <dsp:sp modelId="{19CDE125-F6B9-4FFE-B483-2FA927418E64}">
      <dsp:nvSpPr>
        <dsp:cNvPr id="0" name=""/>
        <dsp:cNvSpPr/>
      </dsp:nvSpPr>
      <dsp:spPr>
        <a:xfrm rot="5400000">
          <a:off x="2731692" y="1040949"/>
          <a:ext cx="691404" cy="46656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7243"/>
              <a:satOff val="1412"/>
              <a:lumOff val="139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Convert </a:t>
          </a:r>
          <a:r>
            <a:rPr lang="en-US" sz="1200" b="1" kern="1200" dirty="0" err="1" smtClean="0"/>
            <a:t>MathML</a:t>
          </a:r>
          <a:r>
            <a:rPr lang="en-US" sz="1200" b="1" kern="1200" dirty="0" smtClean="0"/>
            <a:t> into </a:t>
          </a:r>
          <a:r>
            <a:rPr lang="en-US" sz="1200" b="1" kern="1200" dirty="0" err="1" smtClean="0"/>
            <a:t>LaTeX</a:t>
          </a:r>
          <a:r>
            <a:rPr lang="en-US" sz="1200" b="1" kern="1200" dirty="0" smtClean="0"/>
            <a:t>-Unicode or any of the supported character sets. </a:t>
          </a:r>
          <a:endParaRPr lang="en-US" sz="1200" b="1" kern="1200" dirty="0"/>
        </a:p>
      </dsp:txBody>
      <dsp:txXfrm rot="-5400000">
        <a:off x="744589" y="3061804"/>
        <a:ext cx="4631858" cy="623900"/>
      </dsp:txXfrm>
    </dsp:sp>
    <dsp:sp modelId="{A4F852B4-913B-4E31-B99A-E545F17967FF}">
      <dsp:nvSpPr>
        <dsp:cNvPr id="0" name=""/>
        <dsp:cNvSpPr/>
      </dsp:nvSpPr>
      <dsp:spPr>
        <a:xfrm rot="5400000">
          <a:off x="-159554" y="4138683"/>
          <a:ext cx="1063699" cy="744589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Step 4</a:t>
          </a:r>
          <a:endParaRPr lang="en-US" sz="1200" b="1" kern="1200" dirty="0"/>
        </a:p>
      </dsp:txBody>
      <dsp:txXfrm rot="-5400000">
        <a:off x="2" y="4351423"/>
        <a:ext cx="744589" cy="319110"/>
      </dsp:txXfrm>
    </dsp:sp>
    <dsp:sp modelId="{AF3B0223-2AD7-4834-8E8B-F74D8611994C}">
      <dsp:nvSpPr>
        <dsp:cNvPr id="0" name=""/>
        <dsp:cNvSpPr/>
      </dsp:nvSpPr>
      <dsp:spPr>
        <a:xfrm rot="5400000">
          <a:off x="2731692" y="1992025"/>
          <a:ext cx="691404" cy="46656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Merge the various parts into a single document and present it to the user. </a:t>
          </a:r>
          <a:endParaRPr lang="en-US" sz="1200" b="1" kern="1200" dirty="0"/>
        </a:p>
      </dsp:txBody>
      <dsp:txXfrm rot="-5400000">
        <a:off x="744589" y="4012880"/>
        <a:ext cx="4631858" cy="62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10/14/2015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10/14/2015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10/14/2015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math.info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2braille.org/RestM2B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obraill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2 Braille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software solution for mathematical documents.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			Sensus 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76200"/>
            <a:ext cx="3293422" cy="914400"/>
          </a:xfrm>
        </p:spPr>
        <p:txBody>
          <a:bodyPr>
            <a:noAutofit/>
          </a:bodyPr>
          <a:lstStyle/>
          <a:p>
            <a:r>
              <a:rPr lang="en-US" sz="6000" b="1" u="sng" dirty="0" err="1" smtClean="0"/>
              <a:t>FMath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starting point for the mathematical conversion is </a:t>
            </a:r>
            <a:r>
              <a:rPr lang="en-US" dirty="0" err="1" smtClean="0"/>
              <a:t>MathML</a:t>
            </a:r>
            <a:r>
              <a:rPr lang="en-US" dirty="0" smtClean="0"/>
              <a:t>. It is a universal math xml format which is better understood by computers than humans.</a:t>
            </a:r>
          </a:p>
          <a:p>
            <a:r>
              <a:rPr lang="en-US" dirty="0" smtClean="0"/>
              <a:t>With the help of </a:t>
            </a:r>
            <a:r>
              <a:rPr lang="en-US" dirty="0" err="1" smtClean="0"/>
              <a:t>FMath</a:t>
            </a:r>
            <a:r>
              <a:rPr lang="en-US" dirty="0" smtClean="0"/>
              <a:t> the </a:t>
            </a:r>
            <a:r>
              <a:rPr lang="en-US" dirty="0" err="1" smtClean="0"/>
              <a:t>MathML</a:t>
            </a:r>
            <a:r>
              <a:rPr lang="en-US" dirty="0" smtClean="0"/>
              <a:t> is transformed into Latex</a:t>
            </a:r>
          </a:p>
          <a:p>
            <a:r>
              <a:rPr lang="en-US" dirty="0" smtClean="0"/>
              <a:t>The Latex notation can optionally be refined, abbreviated or contracted, after that the individual characters that form the Latex formula are mapped to a specific character set (in the current case to Unicode 2800-28FF).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914400"/>
            <a:ext cx="3293422" cy="5257800"/>
          </a:xfrm>
        </p:spPr>
        <p:txBody>
          <a:bodyPr/>
          <a:lstStyle/>
          <a:p>
            <a:r>
              <a:rPr lang="en-US" dirty="0" smtClean="0"/>
              <a:t>Free library originally intended to display and edit equations on web pages. </a:t>
            </a:r>
          </a:p>
          <a:p>
            <a:r>
              <a:rPr lang="en-US" dirty="0" smtClean="0"/>
              <a:t>Capable of converting between Latex, </a:t>
            </a:r>
            <a:r>
              <a:rPr lang="en-US" dirty="0" err="1" smtClean="0"/>
              <a:t>MathML</a:t>
            </a:r>
            <a:r>
              <a:rPr lang="en-US" dirty="0"/>
              <a:t> </a:t>
            </a:r>
            <a:r>
              <a:rPr lang="en-US" dirty="0" smtClean="0"/>
              <a:t>and OMML.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Ionel</a:t>
            </a:r>
            <a:r>
              <a:rPr lang="en-US" dirty="0" smtClean="0"/>
              <a:t> </a:t>
            </a:r>
            <a:r>
              <a:rPr lang="en-US" dirty="0" err="1" smtClean="0"/>
              <a:t>Alexandru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 available on the project website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http://www.fmath.info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representation of any existing mathematical formula</a:t>
            </a:r>
          </a:p>
          <a:p>
            <a:r>
              <a:rPr lang="en-US" dirty="0" smtClean="0"/>
              <a:t>Universal notation used in all countries around the world</a:t>
            </a:r>
          </a:p>
          <a:p>
            <a:r>
              <a:rPr lang="en-US" dirty="0" smtClean="0"/>
              <a:t>Lower learning curve</a:t>
            </a:r>
          </a:p>
          <a:p>
            <a:r>
              <a:rPr lang="en-US" dirty="0" smtClean="0"/>
              <a:t>Not just for mathematics. Useful within other subject areas: chemistry, physics, music…</a:t>
            </a:r>
          </a:p>
          <a:p>
            <a:r>
              <a:rPr lang="en-US" dirty="0" smtClean="0"/>
              <a:t>Understandable by both student and teacher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2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Math2Braille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the conversions will be exposed through a </a:t>
            </a:r>
            <a:r>
              <a:rPr lang="en-US" dirty="0" err="1" smtClean="0"/>
              <a:t>RESTful</a:t>
            </a:r>
            <a:r>
              <a:rPr lang="en-US" dirty="0" smtClean="0"/>
              <a:t> web service, which is available for now on the </a:t>
            </a:r>
            <a:r>
              <a:rPr lang="en-US" dirty="0"/>
              <a:t>following link: </a:t>
            </a:r>
            <a:r>
              <a:rPr lang="en-US" dirty="0">
                <a:hlinkClick r:id="rId2"/>
              </a:rPr>
              <a:t>http://www.math2braille.org/RestM2B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service is still being developed and will most probably change from the current one, in order to have a better refinement of the input/output data.</a:t>
            </a:r>
          </a:p>
          <a:p>
            <a:r>
              <a:rPr lang="en-US" dirty="0" smtClean="0"/>
              <a:t>The main advantage of the solution is that it allows for components to easily be added, without the need of adhering to a specific API. </a:t>
            </a:r>
          </a:p>
          <a:p>
            <a:r>
              <a:rPr lang="en-US" dirty="0" smtClean="0"/>
              <a:t>The only requirements are that the component is written in a common programming language (C#, C++, Java …) and that it has a good enough documentation for it to be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6910" y="2249905"/>
            <a:ext cx="15155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74050" y="2438400"/>
            <a:ext cx="1569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43770" y="20574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Splitter</a:t>
            </a: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7520170" y="1752600"/>
            <a:ext cx="155448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074650" y="1394619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Conversion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89104" y="23622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 Conversion (UMCL)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9104" y="3352926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 Conversion (</a:t>
            </a:r>
            <a:r>
              <a:rPr lang="en-US" dirty="0" err="1" smtClean="0"/>
              <a:t>LaTeX</a:t>
            </a:r>
            <a:r>
              <a:rPr lang="en-US" dirty="0" smtClean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89104" y="4351673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Conversion</a:t>
            </a:r>
          </a:p>
        </p:txBody>
      </p:sp>
      <p:cxnSp>
        <p:nvCxnSpPr>
          <p:cNvPr id="22" name="Straight Arrow Connector 21"/>
          <p:cNvCxnSpPr>
            <a:stCxn id="15" idx="3"/>
            <a:endCxn id="19" idx="1"/>
          </p:cNvCxnSpPr>
          <p:nvPr/>
        </p:nvCxnSpPr>
        <p:spPr>
          <a:xfrm>
            <a:off x="7520170" y="2438400"/>
            <a:ext cx="1568934" cy="34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20" idx="1"/>
          </p:cNvCxnSpPr>
          <p:nvPr/>
        </p:nvCxnSpPr>
        <p:spPr>
          <a:xfrm>
            <a:off x="7520170" y="2438400"/>
            <a:ext cx="1568934" cy="1333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21" idx="1"/>
          </p:cNvCxnSpPr>
          <p:nvPr/>
        </p:nvCxnSpPr>
        <p:spPr>
          <a:xfrm>
            <a:off x="7520170" y="2438400"/>
            <a:ext cx="1568934" cy="2332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3" idx="1"/>
          </p:cNvCxnSpPr>
          <p:nvPr/>
        </p:nvCxnSpPr>
        <p:spPr>
          <a:xfrm flipH="1" flipV="1">
            <a:off x="4274050" y="2895600"/>
            <a:ext cx="1569720" cy="320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43770" y="57150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Aggregator</a:t>
            </a:r>
          </a:p>
        </p:txBody>
      </p:sp>
      <p:cxnSp>
        <p:nvCxnSpPr>
          <p:cNvPr id="45" name="Elbow Connector 44"/>
          <p:cNvCxnSpPr>
            <a:stCxn id="18" idx="3"/>
            <a:endCxn id="33" idx="3"/>
          </p:cNvCxnSpPr>
          <p:nvPr/>
        </p:nvCxnSpPr>
        <p:spPr>
          <a:xfrm flipH="1">
            <a:off x="7520170" y="1775619"/>
            <a:ext cx="3230880" cy="4320381"/>
          </a:xfrm>
          <a:prstGeom prst="bentConnector3">
            <a:avLst>
              <a:gd name="adj1" fmla="val -70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33" idx="3"/>
          </p:cNvCxnSpPr>
          <p:nvPr/>
        </p:nvCxnSpPr>
        <p:spPr>
          <a:xfrm flipH="1">
            <a:off x="7520170" y="2781300"/>
            <a:ext cx="3245334" cy="3314700"/>
          </a:xfrm>
          <a:prstGeom prst="bentConnector3">
            <a:avLst>
              <a:gd name="adj1" fmla="val -70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3"/>
            <a:endCxn id="33" idx="3"/>
          </p:cNvCxnSpPr>
          <p:nvPr/>
        </p:nvCxnSpPr>
        <p:spPr>
          <a:xfrm flipH="1">
            <a:off x="7520170" y="3772026"/>
            <a:ext cx="3245334" cy="2323974"/>
          </a:xfrm>
          <a:prstGeom prst="bentConnector3">
            <a:avLst>
              <a:gd name="adj1" fmla="val -70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1" idx="3"/>
            <a:endCxn id="33" idx="3"/>
          </p:cNvCxnSpPr>
          <p:nvPr/>
        </p:nvCxnSpPr>
        <p:spPr>
          <a:xfrm flipH="1">
            <a:off x="7520170" y="4770773"/>
            <a:ext cx="3245334" cy="1325227"/>
          </a:xfrm>
          <a:prstGeom prst="bentConnector3">
            <a:avLst>
              <a:gd name="adj1" fmla="val -70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09139" y="5564856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Manager</a:t>
            </a:r>
          </a:p>
        </p:txBody>
      </p:sp>
      <p:cxnSp>
        <p:nvCxnSpPr>
          <p:cNvPr id="58" name="Straight Arrow Connector 57"/>
          <p:cNvCxnSpPr>
            <a:stCxn id="15" idx="2"/>
            <a:endCxn id="33" idx="0"/>
          </p:cNvCxnSpPr>
          <p:nvPr/>
        </p:nvCxnSpPr>
        <p:spPr>
          <a:xfrm>
            <a:off x="6681970" y="2819400"/>
            <a:ext cx="0" cy="2895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ular Callout 60"/>
          <p:cNvSpPr/>
          <p:nvPr/>
        </p:nvSpPr>
        <p:spPr>
          <a:xfrm>
            <a:off x="1683250" y="4802857"/>
            <a:ext cx="2590800" cy="609599"/>
          </a:xfrm>
          <a:prstGeom prst="wedgeRectCallout">
            <a:avLst>
              <a:gd name="adj1" fmla="val -20833"/>
              <a:gd name="adj2" fmla="val 7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Communicates with all components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074650" y="480093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Component</a:t>
            </a:r>
          </a:p>
        </p:txBody>
      </p:sp>
      <p:cxnSp>
        <p:nvCxnSpPr>
          <p:cNvPr id="63" name="Straight Arrow Connector 62"/>
          <p:cNvCxnSpPr>
            <a:stCxn id="15" idx="3"/>
            <a:endCxn id="62" idx="1"/>
          </p:cNvCxnSpPr>
          <p:nvPr/>
        </p:nvCxnSpPr>
        <p:spPr>
          <a:xfrm flipV="1">
            <a:off x="7520170" y="861093"/>
            <a:ext cx="1554480" cy="157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2" idx="3"/>
            <a:endCxn id="33" idx="3"/>
          </p:cNvCxnSpPr>
          <p:nvPr/>
        </p:nvCxnSpPr>
        <p:spPr>
          <a:xfrm flipH="1">
            <a:off x="7520170" y="861093"/>
            <a:ext cx="3230880" cy="5234907"/>
          </a:xfrm>
          <a:prstGeom prst="bentConnector3">
            <a:avLst>
              <a:gd name="adj1" fmla="val -70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entagon 68"/>
          <p:cNvSpPr/>
          <p:nvPr/>
        </p:nvSpPr>
        <p:spPr>
          <a:xfrm>
            <a:off x="4035841" y="2249905"/>
            <a:ext cx="332473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5948" y="436457"/>
                <a:ext cx="9782801" cy="123983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Example formula: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a-DK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5948" y="436457"/>
                <a:ext cx="9782801" cy="1239837"/>
              </a:xfrm>
              <a:blipFill rotWithShape="0">
                <a:blip r:embed="rId2"/>
                <a:stretch>
                  <a:fillRect l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0012" y="1561994"/>
            <a:ext cx="4818888" cy="533400"/>
          </a:xfrm>
        </p:spPr>
        <p:txBody>
          <a:bodyPr/>
          <a:lstStyle/>
          <a:p>
            <a:r>
              <a:rPr lang="en-US" b="1" dirty="0" err="1" smtClean="0"/>
              <a:t>MathML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17612" y="2159562"/>
            <a:ext cx="4814586" cy="3657493"/>
          </a:xfrm>
        </p:spPr>
        <p:txBody>
          <a:bodyPr>
            <a:noAutofit/>
          </a:bodyPr>
          <a:lstStyle/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mml:math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xmlns:mml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="http://www.w3.org/1998/Math/MathML" 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xmlns:m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="http://schemas.openxmlformats.org/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officeDocument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/2006/math"&gt;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mml:mfrac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mml:mi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&gt;a&lt;/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mml:mi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mml:mn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&gt;2&lt;/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mml:mn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mml:mfrac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mml:mo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&gt;+&lt;/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mml:mo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mml:msup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n-US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mml:mfenced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separators="|"&gt;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n-US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mml:mi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&gt;b&lt;/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mml:mi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mml:mo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&gt;-&lt;/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mml:mo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			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mml:msqrt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mml:mi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&gt;c&lt;/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mml:mi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mml:msqrt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mml:mfenced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mml:mn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&gt;3&lt;/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mml:mn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mml:mrow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mml:msup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mml:mo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mml:mo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mml:mi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&gt;x&lt;/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mml:mi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US" sz="9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mml:math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06512" y="1485847"/>
            <a:ext cx="4824625" cy="609600"/>
          </a:xfrm>
        </p:spPr>
        <p:txBody>
          <a:bodyPr/>
          <a:lstStyle/>
          <a:p>
            <a:r>
              <a:rPr lang="en-US" b="1" dirty="0" smtClean="0"/>
              <a:t>Latex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256212" y="2159562"/>
            <a:ext cx="6477000" cy="43936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Simple Latex: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 err="1" smtClean="0"/>
              <a:t>frac</a:t>
            </a:r>
            <a:r>
              <a:rPr lang="en-US" dirty="0" smtClean="0"/>
              <a:t>{a</a:t>
            </a:r>
            <a:r>
              <a:rPr lang="en-US" dirty="0"/>
              <a:t>}{2} </a:t>
            </a:r>
            <a:r>
              <a:rPr lang="en-US" dirty="0" smtClean="0"/>
              <a:t>+ \</a:t>
            </a:r>
            <a:r>
              <a:rPr lang="en-US" dirty="0"/>
              <a:t>left( b - \</a:t>
            </a:r>
            <a:r>
              <a:rPr lang="en-US" dirty="0" err="1"/>
              <a:t>sqrt</a:t>
            </a:r>
            <a:r>
              <a:rPr lang="en-US" dirty="0"/>
              <a:t>{c</a:t>
            </a:r>
            <a:r>
              <a:rPr lang="en-US" dirty="0" smtClean="0"/>
              <a:t>}\</a:t>
            </a:r>
            <a:r>
              <a:rPr lang="en-US" dirty="0"/>
              <a:t>right)^3 </a:t>
            </a:r>
            <a:r>
              <a:rPr lang="en-US" dirty="0" smtClean="0"/>
              <a:t>= x</a:t>
            </a:r>
          </a:p>
          <a:p>
            <a:r>
              <a:rPr lang="en-US" b="1" dirty="0" smtClean="0"/>
              <a:t>Processed Latex:</a:t>
            </a:r>
          </a:p>
          <a:p>
            <a:pPr marL="0" indent="0">
              <a:buNone/>
            </a:pPr>
            <a:r>
              <a:rPr lang="en-US" dirty="0" smtClean="0"/>
              <a:t>a/2</a:t>
            </a:r>
            <a:r>
              <a:rPr lang="en-US" dirty="0"/>
              <a:t>+(b-\</a:t>
            </a:r>
            <a:r>
              <a:rPr lang="en-US" dirty="0" err="1"/>
              <a:t>sqrt</a:t>
            </a:r>
            <a:r>
              <a:rPr lang="en-US" dirty="0"/>
              <a:t>{c})^</a:t>
            </a:r>
            <a:r>
              <a:rPr lang="en-US" dirty="0" smtClean="0"/>
              <a:t>3=x</a:t>
            </a:r>
          </a:p>
          <a:p>
            <a:pPr marL="0" indent="0">
              <a:buNone/>
            </a:pPr>
            <a:r>
              <a:rPr lang="en-US" dirty="0" smtClean="0"/>
              <a:t>Note: processed Latex simplifies fractions and brackets.</a:t>
            </a:r>
            <a:endParaRPr lang="en-US" dirty="0"/>
          </a:p>
          <a:p>
            <a:r>
              <a:rPr lang="en-US" b="1" dirty="0" smtClean="0"/>
              <a:t>Latex in Unicode:</a:t>
            </a:r>
          </a:p>
          <a:p>
            <a:pPr marL="0" indent="0">
              <a:buNone/>
            </a:pPr>
            <a:r>
              <a:rPr lang="en-US" dirty="0" smtClean="0"/>
              <a:t>⣲⠁⢌⢃⢖⢦⠃⢤⡌⠎⠟⠗⠞⣧⠉⣼⢴⢏⢉⢶⠭⣠⣲</a:t>
            </a:r>
          </a:p>
          <a:p>
            <a:pPr marL="0" indent="0">
              <a:buNone/>
            </a:pPr>
            <a:r>
              <a:rPr lang="en-US" dirty="0"/>
              <a:t>Note: uses the $(⣲</a:t>
            </a:r>
            <a:r>
              <a:rPr lang="en-US" dirty="0" smtClean="0"/>
              <a:t>)...$(</a:t>
            </a:r>
            <a:r>
              <a:rPr lang="en-US" dirty="0"/>
              <a:t>⣲</a:t>
            </a:r>
            <a:r>
              <a:rPr lang="en-US" dirty="0" smtClean="0"/>
              <a:t>) to escape mathematical notations.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Marburg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German:</a:t>
            </a:r>
          </a:p>
          <a:p>
            <a:pPr marL="0" indent="0">
              <a:buNone/>
            </a:pPr>
            <a:r>
              <a:rPr lang="pt-BR" dirty="0"/>
              <a:t>'a8; +b -3c5"l -3c5"l3c|: =x</a:t>
            </a:r>
            <a:endParaRPr lang="en-US" dirty="0"/>
          </a:p>
          <a:p>
            <a:r>
              <a:rPr lang="en-US" b="1" dirty="0" smtClean="0"/>
              <a:t>Unicode: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⠠⠁⠳⠆⠀⠖⠃⠀⠤⠩⠉⠱⠈⠇⠀⠤⠩⠉⠱⠈⠇⠩⠉⠌⠒⠀⠶⠭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Nemeth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UK: </a:t>
            </a:r>
          </a:p>
          <a:p>
            <a:pPr marL="0" indent="0">
              <a:buNone/>
            </a:pPr>
            <a:r>
              <a:rPr lang="pt-BR" dirty="0"/>
              <a:t>4a/;!|b-)c(7$-)c(7$)c((: %k </a:t>
            </a:r>
            <a:r>
              <a:rPr lang="pt-BR" dirty="0" smtClean="0"/>
              <a:t>x</a:t>
            </a:r>
          </a:p>
          <a:p>
            <a:r>
              <a:rPr lang="pt-BR" b="1" dirty="0" smtClean="0"/>
              <a:t>Unicode: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⠹⠁⠌⠆⠼⠬⠃⠤⠜⠉⠘⠻⠸⠤⠜⠉⠘⠻⠸⠜⠉⠘⠘⠒⠀⠨⠅⠀⠭</a:t>
            </a:r>
          </a:p>
        </p:txBody>
      </p:sp>
    </p:spTree>
    <p:extLst>
      <p:ext uri="{BB962C8B-B14F-4D97-AF65-F5344CB8AC3E}">
        <p14:creationId xmlns:p14="http://schemas.microsoft.com/office/powerpoint/2010/main" val="15529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Refining the solution</a:t>
            </a:r>
          </a:p>
          <a:p>
            <a:pPr lvl="1"/>
            <a:r>
              <a:rPr lang="en-US" dirty="0" smtClean="0"/>
              <a:t>Integrating it with the existing </a:t>
            </a:r>
            <a:r>
              <a:rPr lang="en-US" dirty="0" err="1" smtClean="0"/>
              <a:t>RoboBraille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Adding new components/modules</a:t>
            </a:r>
          </a:p>
          <a:p>
            <a:pPr lvl="1"/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Mathematical notations</a:t>
            </a:r>
          </a:p>
          <a:p>
            <a:r>
              <a:rPr lang="en-US" dirty="0" smtClean="0"/>
              <a:t>Image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there is little support for automated image conversions </a:t>
            </a:r>
          </a:p>
          <a:p>
            <a:r>
              <a:rPr lang="en-US" dirty="0" smtClean="0"/>
              <a:t>Why is it difficult?</a:t>
            </a:r>
          </a:p>
          <a:p>
            <a:pPr lvl="1"/>
            <a:r>
              <a:rPr lang="en-US" dirty="0" smtClean="0"/>
              <a:t>Cannot represent different color intensities</a:t>
            </a:r>
          </a:p>
          <a:p>
            <a:pPr lvl="1"/>
            <a:r>
              <a:rPr lang="en-US" dirty="0" smtClean="0"/>
              <a:t>Mapping lines to braille dots is difficult and error prone</a:t>
            </a:r>
          </a:p>
          <a:p>
            <a:pPr lvl="1"/>
            <a:r>
              <a:rPr lang="en-US" dirty="0" smtClean="0"/>
              <a:t>Not all braille embossers support tactile graphics</a:t>
            </a:r>
          </a:p>
          <a:p>
            <a:r>
              <a:rPr lang="en-US" dirty="0" smtClean="0"/>
              <a:t>The researched solution: Convert a color image into a black and white image that only shows the contour of various objects present in the image. Map the black contour into braille dots.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9012" y="152400"/>
            <a:ext cx="3810000" cy="6019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solution will best fit with mathematical documents and it will help in better representing 2D function graphs or </a:t>
            </a:r>
            <a:r>
              <a:rPr lang="en-US" dirty="0" smtClean="0"/>
              <a:t>geometric objects.</a:t>
            </a:r>
          </a:p>
          <a:p>
            <a:r>
              <a:rPr lang="en-US" dirty="0" smtClean="0"/>
              <a:t>Two options exist:</a:t>
            </a:r>
          </a:p>
          <a:p>
            <a:pPr marL="457200" indent="-457200">
              <a:buAutoNum type="arabicParenR"/>
            </a:pPr>
            <a:r>
              <a:rPr lang="en-US" dirty="0" smtClean="0"/>
              <a:t>Map braille characters as close as possible to the image lines</a:t>
            </a:r>
          </a:p>
          <a:p>
            <a:pPr marL="457200" indent="-457200">
              <a:buAutoNum type="arabicParenR"/>
            </a:pPr>
            <a:r>
              <a:rPr lang="en-US" dirty="0" smtClean="0"/>
              <a:t>Use a special braille embosser that can emboss braille graphics</a:t>
            </a:r>
          </a:p>
          <a:p>
            <a:r>
              <a:rPr lang="en-US" dirty="0" smtClean="0"/>
              <a:t>Software: </a:t>
            </a:r>
            <a:r>
              <a:rPr lang="en-US" dirty="0" err="1" smtClean="0"/>
              <a:t>Potrace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Inkscape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52400"/>
            <a:ext cx="3657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ireframesketcher.com/mockups/images/small/Sha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3733800"/>
            <a:ext cx="5143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Math2Braille is a service that converts word documents, that contain mathematical notation and text into accessible documents written in Unicode braille.</a:t>
            </a:r>
          </a:p>
          <a:p>
            <a:r>
              <a:rPr lang="en-US" dirty="0" smtClean="0"/>
              <a:t>It has a flexible architecture capable of extending it’s current functionality to support new languages and mathematical formats</a:t>
            </a:r>
          </a:p>
          <a:p>
            <a:r>
              <a:rPr lang="en-US" dirty="0" smtClean="0"/>
              <a:t>It exposes it’s capabilities through a web service, therefore it is meant to be used as a component within a bigger solution</a:t>
            </a:r>
          </a:p>
          <a:p>
            <a:r>
              <a:rPr lang="en-US" dirty="0" smtClean="0"/>
              <a:t>Future work and research will be done for supporting image conversion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Problem Domain</a:t>
            </a:r>
          </a:p>
          <a:p>
            <a:r>
              <a:rPr lang="en-US" dirty="0" smtClean="0"/>
              <a:t>Key notions</a:t>
            </a:r>
          </a:p>
          <a:p>
            <a:pPr lvl="1"/>
            <a:r>
              <a:rPr lang="en-US" dirty="0" smtClean="0"/>
              <a:t>Mathematical Representation</a:t>
            </a:r>
          </a:p>
          <a:p>
            <a:pPr lvl="1"/>
            <a:r>
              <a:rPr lang="en-US" dirty="0" err="1" smtClean="0"/>
              <a:t>MathML</a:t>
            </a:r>
            <a:r>
              <a:rPr lang="en-US" dirty="0" smtClean="0"/>
              <a:t> – Word </a:t>
            </a:r>
            <a:r>
              <a:rPr lang="en-US" dirty="0" err="1" smtClean="0"/>
              <a:t>MathML</a:t>
            </a:r>
            <a:endParaRPr lang="en-US" dirty="0" smtClean="0"/>
          </a:p>
          <a:p>
            <a:pPr lvl="1"/>
            <a:r>
              <a:rPr lang="en-US" dirty="0" smtClean="0"/>
              <a:t>Latex</a:t>
            </a:r>
          </a:p>
          <a:p>
            <a:r>
              <a:rPr lang="en-US" dirty="0" smtClean="0"/>
              <a:t>The Solution Domain</a:t>
            </a:r>
          </a:p>
          <a:p>
            <a:pPr lvl="1"/>
            <a:r>
              <a:rPr lang="en-US" dirty="0" smtClean="0"/>
              <a:t>UMCL</a:t>
            </a:r>
          </a:p>
          <a:p>
            <a:pPr lvl="1"/>
            <a:r>
              <a:rPr lang="en-US" dirty="0" err="1" smtClean="0"/>
              <a:t>FMath</a:t>
            </a:r>
            <a:r>
              <a:rPr lang="en-US" dirty="0" smtClean="0"/>
              <a:t> &amp; </a:t>
            </a:r>
            <a:r>
              <a:rPr lang="en-US" dirty="0" err="1" smtClean="0"/>
              <a:t>LaTeX</a:t>
            </a:r>
            <a:endParaRPr lang="en-US" dirty="0"/>
          </a:p>
          <a:p>
            <a:r>
              <a:rPr lang="en-US" dirty="0" smtClean="0"/>
              <a:t>Math2Braille Solution</a:t>
            </a:r>
          </a:p>
          <a:p>
            <a:r>
              <a:rPr lang="en-US" dirty="0" smtClean="0"/>
              <a:t>Future Development</a:t>
            </a:r>
            <a:endParaRPr lang="en-US" dirty="0"/>
          </a:p>
          <a:p>
            <a:pPr lvl="1"/>
            <a:r>
              <a:rPr lang="en-US" dirty="0" smtClean="0"/>
              <a:t>Incorporating new libraries</a:t>
            </a:r>
          </a:p>
          <a:p>
            <a:pPr lvl="1"/>
            <a:r>
              <a:rPr lang="en-US" dirty="0" smtClean="0"/>
              <a:t>Image conversion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presentation is to illustrate an automated software solution for converting MS Word Documents (.doc/.</a:t>
            </a:r>
            <a:r>
              <a:rPr lang="en-US" dirty="0" err="1" smtClean="0"/>
              <a:t>docx</a:t>
            </a:r>
            <a:r>
              <a:rPr lang="en-US" dirty="0" smtClean="0"/>
              <a:t>) containing text, mathematical equations and images into accessible documents that can be easily embossed on braille printers and/or used on refreshable braille displays.</a:t>
            </a:r>
          </a:p>
        </p:txBody>
      </p:sp>
    </p:spTree>
    <p:extLst>
      <p:ext uri="{BB962C8B-B14F-4D97-AF65-F5344CB8AC3E}">
        <p14:creationId xmlns:p14="http://schemas.microsoft.com/office/powerpoint/2010/main" val="25718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universal software solution for converting documents </a:t>
            </a:r>
            <a:r>
              <a:rPr lang="en-US" dirty="0"/>
              <a:t>c</a:t>
            </a:r>
            <a:r>
              <a:rPr lang="en-US" dirty="0" smtClean="0"/>
              <a:t>ontaining </a:t>
            </a:r>
            <a:r>
              <a:rPr lang="en-US" dirty="0"/>
              <a:t>m</a:t>
            </a:r>
            <a:r>
              <a:rPr lang="en-US" dirty="0" smtClean="0"/>
              <a:t>athematical notation into an accessible format that can be used with braille embossers.</a:t>
            </a:r>
          </a:p>
          <a:p>
            <a:r>
              <a:rPr lang="en-US" dirty="0" smtClean="0"/>
              <a:t>Transform the 2D representation of mathematical formulas into a linear representation that is understandable by both the visually impaired students and their teacher.</a:t>
            </a:r>
          </a:p>
          <a:p>
            <a:r>
              <a:rPr lang="en-US" dirty="0" smtClean="0"/>
              <a:t>Seamlessly merge the text and the formulas into a single document.</a:t>
            </a:r>
          </a:p>
        </p:txBody>
      </p:sp>
    </p:spTree>
    <p:extLst>
      <p:ext uri="{BB962C8B-B14F-4D97-AF65-F5344CB8AC3E}">
        <p14:creationId xmlns:p14="http://schemas.microsoft.com/office/powerpoint/2010/main" val="35685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437690"/>
            <a:ext cx="10286999" cy="51155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Office </a:t>
            </a:r>
            <a:r>
              <a:rPr lang="en-US" sz="2200" dirty="0" err="1" smtClean="0"/>
              <a:t>MathML</a:t>
            </a:r>
            <a:r>
              <a:rPr lang="en-US" sz="2200" dirty="0" smtClean="0"/>
              <a:t>: Standard mathematical representation in all word documents.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MATHML: MATH-XML representation of mathematical equations using XML. Universal and standardized. </a:t>
            </a:r>
            <a:r>
              <a:rPr lang="en-US" sz="2200" dirty="0" err="1"/>
              <a:t>MathML</a:t>
            </a:r>
            <a:r>
              <a:rPr lang="en-US" sz="2200" dirty="0"/>
              <a:t> is a markup language for describing mathematical notation and capturing both its structure and content. The goal of </a:t>
            </a:r>
            <a:r>
              <a:rPr lang="en-US" sz="2200" dirty="0" err="1"/>
              <a:t>MathML</a:t>
            </a:r>
            <a:r>
              <a:rPr lang="en-US" sz="2200" dirty="0"/>
              <a:t> is to enable mathematics to be served, received, and processed on the World Wide Web, just as HTML has enabled this functionality for text.</a:t>
            </a: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200" dirty="0" err="1" smtClean="0"/>
              <a:t>LaTeX</a:t>
            </a:r>
            <a:r>
              <a:rPr lang="en-US" sz="2200" dirty="0" smtClean="0"/>
              <a:t>/Mathematics: Document preparation system for typesetting. Used in scientific documents because of its extensive support of mathematical notations.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Country specific braille notations.</a:t>
            </a:r>
          </a:p>
        </p:txBody>
      </p:sp>
    </p:spTree>
    <p:extLst>
      <p:ext uri="{BB962C8B-B14F-4D97-AF65-F5344CB8AC3E}">
        <p14:creationId xmlns:p14="http://schemas.microsoft.com/office/powerpoint/2010/main" val="17356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formats</a:t>
            </a:r>
            <a:endParaRPr lang="en-US" dirty="0"/>
          </a:p>
        </p:txBody>
      </p:sp>
      <p:graphicFrame>
        <p:nvGraphicFramePr>
          <p:cNvPr id="11" name="Content Placeholder 10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5186795"/>
              </p:ext>
            </p:extLst>
          </p:nvPr>
        </p:nvGraphicFramePr>
        <p:xfrm>
          <a:off x="1593848" y="1600200"/>
          <a:ext cx="2214564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4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Existing Formats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Office </a:t>
                      </a:r>
                      <a:r>
                        <a:rPr lang="en-US" dirty="0" err="1" smtClean="0"/>
                        <a:t>MathML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MathML</a:t>
                      </a:r>
                      <a:endParaRPr lang="en-US" dirty="0" smtClean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Nemeth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Unified English Braille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Marburg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Latex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……………..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960812" y="2209800"/>
            <a:ext cx="7415425" cy="4495800"/>
          </a:xfrm>
        </p:spPr>
        <p:txBody>
          <a:bodyPr/>
          <a:lstStyle/>
          <a:p>
            <a:r>
              <a:rPr lang="en-US" dirty="0"/>
              <a:t>Many libraries already exist and various formats are used for representing mathematical notations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have a higher learning curve than others.</a:t>
            </a:r>
          </a:p>
          <a:p>
            <a:r>
              <a:rPr lang="en-US" dirty="0" smtClean="0"/>
              <a:t>Harder for teachers to understand specific braille notations for mathematics.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Domain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80211" y="1417637"/>
            <a:ext cx="4596025" cy="4754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proposed solution </a:t>
            </a:r>
            <a:r>
              <a:rPr lang="en-US" dirty="0" smtClean="0"/>
              <a:t>is to unify the existing mathematical conversion tools and use:</a:t>
            </a:r>
          </a:p>
          <a:p>
            <a:pPr lvl="1"/>
            <a:r>
              <a:rPr lang="en-US" dirty="0" smtClean="0"/>
              <a:t>A Latex </a:t>
            </a:r>
            <a:r>
              <a:rPr lang="en-US" dirty="0"/>
              <a:t>mathematical notation that can be directly mapped to Unicode Braille or any other national character set for braille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Existing conversion tools to maintain support for existing mathematical formats.</a:t>
            </a:r>
          </a:p>
          <a:p>
            <a:endParaRPr lang="en-US" dirty="0"/>
          </a:p>
        </p:txBody>
      </p:sp>
      <p:graphicFrame>
        <p:nvGraphicFramePr>
          <p:cNvPr id="6" name="Content Placeholder 5" descr="Vertical Chevron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6715888"/>
              </p:ext>
            </p:extLst>
          </p:nvPr>
        </p:nvGraphicFramePr>
        <p:xfrm>
          <a:off x="1293812" y="1417637"/>
          <a:ext cx="54102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into 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setup needs to be extensible and easily support the addition of new conversion tools as the need arises</a:t>
            </a:r>
          </a:p>
          <a:p>
            <a:r>
              <a:rPr lang="en-US" dirty="0" smtClean="0"/>
              <a:t>The current solution uses the existing conversion tool implemented by the </a:t>
            </a:r>
            <a:r>
              <a:rPr lang="en-US" dirty="0" smtClean="0">
                <a:hlinkClick r:id="rId2"/>
              </a:rPr>
              <a:t>www.robobraille.org</a:t>
            </a:r>
            <a:r>
              <a:rPr lang="en-US" dirty="0" smtClean="0"/>
              <a:t> service for it’s text conversions. It is developed in house at Sensus. (Danish, English and Norwegian available for now).</a:t>
            </a:r>
          </a:p>
          <a:p>
            <a:r>
              <a:rPr lang="en-US" dirty="0" smtClean="0"/>
              <a:t>The goal is to join all existing mathematical conversion tools under a single service and facilitate the development of new tools.</a:t>
            </a:r>
          </a:p>
          <a:p>
            <a:r>
              <a:rPr lang="en-US" dirty="0" smtClean="0"/>
              <a:t>UMCL and </a:t>
            </a:r>
            <a:r>
              <a:rPr lang="en-US" dirty="0" err="1" smtClean="0"/>
              <a:t>FMath</a:t>
            </a:r>
            <a:r>
              <a:rPr lang="en-US" dirty="0" smtClean="0"/>
              <a:t> libraries currently used for math conversions.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76200"/>
            <a:ext cx="3293422" cy="838200"/>
          </a:xfrm>
        </p:spPr>
        <p:txBody>
          <a:bodyPr>
            <a:noAutofit/>
          </a:bodyPr>
          <a:lstStyle/>
          <a:p>
            <a:r>
              <a:rPr lang="en-US" sz="6000" b="1" u="sng" dirty="0" smtClean="0"/>
              <a:t>UMCL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2" y="482600"/>
            <a:ext cx="6424825" cy="5689600"/>
          </a:xfrm>
        </p:spPr>
        <p:txBody>
          <a:bodyPr/>
          <a:lstStyle/>
          <a:p>
            <a:r>
              <a:rPr lang="en-US" dirty="0" smtClean="0"/>
              <a:t>Currently supported output formats:</a:t>
            </a:r>
          </a:p>
          <a:p>
            <a:pPr lvl="1"/>
            <a:r>
              <a:rPr lang="en-US" dirty="0" err="1" smtClean="0"/>
              <a:t>BrailleBr</a:t>
            </a:r>
            <a:r>
              <a:rPr lang="en-US" dirty="0" smtClean="0"/>
              <a:t> (British), </a:t>
            </a:r>
            <a:r>
              <a:rPr lang="en-US" dirty="0" err="1" smtClean="0"/>
              <a:t>BrailleCz</a:t>
            </a:r>
            <a:r>
              <a:rPr lang="en-US" dirty="0" smtClean="0"/>
              <a:t>, BrailleFr1971, BrailleFr2001, BrailleFr2007, </a:t>
            </a:r>
            <a:r>
              <a:rPr lang="en-US" dirty="0" err="1" smtClean="0"/>
              <a:t>BrailleIt</a:t>
            </a:r>
            <a:r>
              <a:rPr lang="en-US" dirty="0" smtClean="0"/>
              <a:t>, Marburg and Nemeth</a:t>
            </a:r>
          </a:p>
          <a:p>
            <a:r>
              <a:rPr lang="en-US" dirty="0" smtClean="0"/>
              <a:t>Currently supported character sets:</a:t>
            </a:r>
          </a:p>
          <a:p>
            <a:pPr lvl="1"/>
            <a:r>
              <a:rPr lang="en-US" dirty="0" smtClean="0"/>
              <a:t>french-cp1252</a:t>
            </a:r>
            <a:r>
              <a:rPr lang="en-US" dirty="0"/>
              <a:t>,</a:t>
            </a:r>
            <a:r>
              <a:rPr lang="en-US" dirty="0" smtClean="0"/>
              <a:t> Italian, jaws, </a:t>
            </a:r>
            <a:r>
              <a:rPr lang="en-US" dirty="0" err="1" smtClean="0"/>
              <a:t>simbraille</a:t>
            </a:r>
            <a:r>
              <a:rPr lang="en-US" dirty="0" smtClean="0"/>
              <a:t>, US, UK, </a:t>
            </a:r>
            <a:r>
              <a:rPr lang="en-US" dirty="0"/>
              <a:t>S</a:t>
            </a:r>
            <a:r>
              <a:rPr lang="en-US" dirty="0" smtClean="0"/>
              <a:t>panish, </a:t>
            </a:r>
            <a:r>
              <a:rPr lang="en-US" dirty="0"/>
              <a:t>G</a:t>
            </a:r>
            <a:r>
              <a:rPr lang="en-US" dirty="0" smtClean="0"/>
              <a:t>erman</a:t>
            </a:r>
            <a:r>
              <a:rPr lang="en-US" dirty="0"/>
              <a:t>,</a:t>
            </a:r>
            <a:r>
              <a:rPr lang="en-US" dirty="0" smtClean="0"/>
              <a:t> Swedish, Unicode (U2800-U28FF)</a:t>
            </a:r>
          </a:p>
          <a:p>
            <a:r>
              <a:rPr lang="en-US" dirty="0" smtClean="0"/>
              <a:t>Can support new modules such as the Czech module developed by Martin Jamar at the Masaryk University in the Czech Republic.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914400"/>
            <a:ext cx="3293422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Universal </a:t>
            </a:r>
            <a:r>
              <a:rPr lang="en-US" dirty="0" err="1" smtClean="0"/>
              <a:t>Maths</a:t>
            </a:r>
            <a:r>
              <a:rPr lang="en-US" dirty="0" smtClean="0"/>
              <a:t> Conversion Library</a:t>
            </a:r>
          </a:p>
          <a:p>
            <a:r>
              <a:rPr lang="en-US" dirty="0" smtClean="0"/>
              <a:t>An open source project developed </a:t>
            </a:r>
            <a:r>
              <a:rPr lang="en-US" dirty="0"/>
              <a:t>by Dominique </a:t>
            </a:r>
            <a:r>
              <a:rPr lang="en-US" dirty="0" err="1" smtClean="0"/>
              <a:t>Archambault</a:t>
            </a:r>
            <a:r>
              <a:rPr lang="en-US" dirty="0" smtClean="0"/>
              <a:t> and his team.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MathML</a:t>
            </a:r>
            <a:r>
              <a:rPr lang="en-US" dirty="0" smtClean="0"/>
              <a:t> as the standard input.</a:t>
            </a:r>
          </a:p>
          <a:p>
            <a:r>
              <a:rPr lang="en-US" dirty="0" smtClean="0"/>
              <a:t>Extensible and able to support new formats that can be used by output modules, created by following their API.</a:t>
            </a:r>
          </a:p>
          <a:p>
            <a:r>
              <a:rPr lang="en-US" dirty="0" smtClean="0"/>
              <a:t>More information available on the project website:</a:t>
            </a:r>
          </a:p>
          <a:p>
            <a:r>
              <a:rPr lang="en-US" dirty="0"/>
              <a:t>http://sourceforge.net/projects/umcl/files/?source=navbar</a:t>
            </a:r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1299</Words>
  <Application>Microsoft Office PowerPoint</Application>
  <PresentationFormat>Custom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Euphemia</vt:lpstr>
      <vt:lpstr>Math 16x9</vt:lpstr>
      <vt:lpstr>Math 2 Braille</vt:lpstr>
      <vt:lpstr>Table of contents</vt:lpstr>
      <vt:lpstr>Introduction</vt:lpstr>
      <vt:lpstr>The Problem Domain</vt:lpstr>
      <vt:lpstr>Key Notions</vt:lpstr>
      <vt:lpstr>Existing formats</vt:lpstr>
      <vt:lpstr>The Solution Domain</vt:lpstr>
      <vt:lpstr>Getting into the details</vt:lpstr>
      <vt:lpstr>UMCL</vt:lpstr>
      <vt:lpstr>FMath</vt:lpstr>
      <vt:lpstr>Advantages of Latex</vt:lpstr>
      <vt:lpstr>Math2Braille</vt:lpstr>
      <vt:lpstr>Process Overview</vt:lpstr>
      <vt:lpstr>Example formula:   a/2+(b-√c)^3=x </vt:lpstr>
      <vt:lpstr>PowerPoint Presentation</vt:lpstr>
      <vt:lpstr>Future Development</vt:lpstr>
      <vt:lpstr>Image processing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 Braille</dc:title>
  <dc:creator/>
  <cp:keywords>mathematics;braille;images</cp:keywords>
  <cp:lastModifiedBy/>
  <cp:revision>1</cp:revision>
  <dcterms:created xsi:type="dcterms:W3CDTF">2015-03-19T10:58:46Z</dcterms:created>
  <dcterms:modified xsi:type="dcterms:W3CDTF">2015-10-14T13:49:16Z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