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Raleway"/>
      <p:regular r:id="rId43"/>
      <p:bold r:id="rId44"/>
      <p:italic r:id="rId45"/>
      <p:boldItalic r:id="rId46"/>
    </p:embeddedFont>
    <p:embeddedFont>
      <p:font typeface="Lat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A5948EA-459A-4191-A32C-6BAB18689200}">
  <a:tblStyle styleId="{1A5948EA-459A-4191-A32C-6BAB1868920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Raleway-bold.fntdata"/><Relationship Id="rId43" Type="http://schemas.openxmlformats.org/officeDocument/2006/relationships/font" Target="fonts/Raleway-regular.fntdata"/><Relationship Id="rId46" Type="http://schemas.openxmlformats.org/officeDocument/2006/relationships/font" Target="fonts/Raleway-boldItalic.fntdata"/><Relationship Id="rId45"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bold.fntdata"/><Relationship Id="rId47" Type="http://schemas.openxmlformats.org/officeDocument/2006/relationships/font" Target="fonts/Lato-regular.fntdata"/><Relationship Id="rId49"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d9a959dd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d9a959dd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d9a959dd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d9a959dd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3502359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3502359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776c4f2f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776c4f2f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d9a959dd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d9a959dd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d9a959dd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d9a959dd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d9a959dd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d9a959dd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d9a959dd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d9a959dd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776c4f2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776c4f2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d9a959dd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ad9a959dd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37952d4d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37952d4d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37952d4d4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a37952d4d4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37c21200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37c21200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3502359ca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a3502359ca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3502359ca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a3502359ca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3502359ca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3502359ca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a3502359ca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a3502359ca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a37c21200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a37c21200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adb3b69b4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adb3b69b4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adb3b69b4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adb3b69b4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adb3b69b4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adb3b69b4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d9a959dd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d9a959dd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db3b69b4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db3b69b4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adb3b69b4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adb3b69b4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adb3b69b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adb3b69b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adb3b69b4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adb3b69b4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adb3b69b4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adb3b69b4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adb3b69b4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adb3b69b4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a37952d4d4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a37952d4d4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d9a959dd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d9a959dd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37952d4d4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37952d4d4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37952d4d4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37952d4d4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d9a959dd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d9a959dd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d9a959dd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d9a959dd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d9a959dd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d9a959dd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5.png"/><Relationship Id="rId9" Type="http://schemas.openxmlformats.org/officeDocument/2006/relationships/image" Target="../media/image18.png"/><Relationship Id="rId5" Type="http://schemas.openxmlformats.org/officeDocument/2006/relationships/image" Target="../media/image14.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web.eecs.umich.edu/~pettie/matching/Kuhn-hungarian-assignment.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Algorithms for Assignment and Transportation problem </a:t>
            </a:r>
            <a:endParaRPr/>
          </a:p>
        </p:txBody>
      </p:sp>
      <p:sp>
        <p:nvSpPr>
          <p:cNvPr id="87" name="Google Shape;87;p13"/>
          <p:cNvSpPr txBox="1"/>
          <p:nvPr>
            <p:ph idx="1" type="subTitle"/>
          </p:nvPr>
        </p:nvSpPr>
        <p:spPr>
          <a:xfrm>
            <a:off x="727950" y="2944075"/>
            <a:ext cx="7688100" cy="229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t>Team 12</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88" name="Google Shape;88;p13"/>
          <p:cNvGraphicFramePr/>
          <p:nvPr/>
        </p:nvGraphicFramePr>
        <p:xfrm>
          <a:off x="1068675" y="3461075"/>
          <a:ext cx="3000000" cy="3000000"/>
        </p:xfrm>
        <a:graphic>
          <a:graphicData uri="http://schemas.openxmlformats.org/drawingml/2006/table">
            <a:tbl>
              <a:tblPr>
                <a:noFill/>
                <a:tableStyleId>{1A5948EA-459A-4191-A32C-6BAB18689200}</a:tableStyleId>
              </a:tblPr>
              <a:tblGrid>
                <a:gridCol w="2413000"/>
                <a:gridCol w="2413000"/>
                <a:gridCol w="2413000"/>
              </a:tblGrid>
              <a:tr h="381000">
                <a:tc>
                  <a:txBody>
                    <a:bodyPr/>
                    <a:lstStyle/>
                    <a:p>
                      <a:pPr indent="0" lvl="0" marL="0" rtl="0" algn="ctr">
                        <a:spcBef>
                          <a:spcPts val="0"/>
                        </a:spcBef>
                        <a:spcAft>
                          <a:spcPts val="0"/>
                        </a:spcAft>
                        <a:buNone/>
                      </a:pPr>
                      <a:r>
                        <a:rPr lang="en">
                          <a:latin typeface="Lato"/>
                          <a:ea typeface="Lato"/>
                          <a:cs typeface="Lato"/>
                          <a:sym typeface="Lato"/>
                        </a:rPr>
                        <a:t>Akshith N M</a:t>
                      </a:r>
                      <a:endParaRPr>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latin typeface="Lato"/>
                          <a:ea typeface="Lato"/>
                          <a:cs typeface="Lato"/>
                          <a:sym typeface="Lato"/>
                        </a:rPr>
                        <a:t>                     181IT104</a:t>
                      </a:r>
                      <a:endParaRPr>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Lato"/>
                          <a:ea typeface="Lato"/>
                          <a:cs typeface="Lato"/>
                          <a:sym typeface="Lato"/>
                        </a:rPr>
                        <a:t>8217618871</a:t>
                      </a:r>
                      <a:endParaRPr>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Lato"/>
                          <a:ea typeface="Lato"/>
                          <a:cs typeface="Lato"/>
                          <a:sym typeface="Lato"/>
                        </a:rPr>
                        <a:t>Akashdeep S</a:t>
                      </a:r>
                      <a:endParaRPr>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Lato"/>
                          <a:ea typeface="Lato"/>
                          <a:cs typeface="Lato"/>
                          <a:sym typeface="Lato"/>
                        </a:rPr>
                        <a:t>181IT203</a:t>
                      </a:r>
                      <a:endParaRPr>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Lato"/>
                          <a:ea typeface="Lato"/>
                          <a:cs typeface="Lato"/>
                          <a:sym typeface="Lato"/>
                        </a:rPr>
                        <a:t>9591884616</a:t>
                      </a:r>
                      <a:endParaRPr>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Lato"/>
                          <a:ea typeface="Lato"/>
                          <a:cs typeface="Lato"/>
                          <a:sym typeface="Lato"/>
                        </a:rPr>
                        <a:t>Sujan Reddy</a:t>
                      </a:r>
                      <a:endParaRPr>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Lato"/>
                          <a:ea typeface="Lato"/>
                          <a:cs typeface="Lato"/>
                          <a:sym typeface="Lato"/>
                        </a:rPr>
                        <a:t>181IT147</a:t>
                      </a:r>
                      <a:endParaRPr>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Lato"/>
                          <a:ea typeface="Lato"/>
                          <a:cs typeface="Lato"/>
                          <a:sym typeface="Lato"/>
                        </a:rPr>
                        <a:t>6362575844</a:t>
                      </a:r>
                      <a:endParaRPr>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Lato"/>
                          <a:ea typeface="Lato"/>
                          <a:cs typeface="Lato"/>
                          <a:sym typeface="Lato"/>
                        </a:rPr>
                        <a:t>Harshvardhan R</a:t>
                      </a:r>
                      <a:endParaRPr>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Lato"/>
                          <a:ea typeface="Lato"/>
                          <a:cs typeface="Lato"/>
                          <a:sym typeface="Lato"/>
                        </a:rPr>
                        <a:t>181IT217</a:t>
                      </a:r>
                      <a:endParaRPr>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Lato"/>
                          <a:ea typeface="Lato"/>
                          <a:cs typeface="Lato"/>
                          <a:sym typeface="Lato"/>
                        </a:rPr>
                        <a:t>9741691395</a:t>
                      </a:r>
                      <a:endParaRPr>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2"/>
          <p:cNvPicPr preferRelativeResize="0"/>
          <p:nvPr/>
        </p:nvPicPr>
        <p:blipFill>
          <a:blip r:embed="rId3">
            <a:alphaModFix/>
          </a:blip>
          <a:stretch>
            <a:fillRect/>
          </a:stretch>
        </p:blipFill>
        <p:spPr>
          <a:xfrm>
            <a:off x="1398675" y="1652150"/>
            <a:ext cx="5915025" cy="2428875"/>
          </a:xfrm>
          <a:prstGeom prst="rect">
            <a:avLst/>
          </a:prstGeom>
          <a:noFill/>
          <a:ln>
            <a:noFill/>
          </a:ln>
        </p:spPr>
      </p:pic>
      <p:sp>
        <p:nvSpPr>
          <p:cNvPr id="147" name="Google Shape;147;p22"/>
          <p:cNvSpPr txBox="1"/>
          <p:nvPr/>
        </p:nvSpPr>
        <p:spPr>
          <a:xfrm>
            <a:off x="1114900" y="623750"/>
            <a:ext cx="6083400" cy="7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Lato"/>
                <a:ea typeface="Lato"/>
                <a:cs typeface="Lato"/>
                <a:sym typeface="Lato"/>
              </a:rPr>
              <a:t>Step 2.</a:t>
            </a:r>
            <a:r>
              <a:rPr lang="en" sz="1500">
                <a:latin typeface="Lato"/>
                <a:ea typeface="Lato"/>
                <a:cs typeface="Lato"/>
                <a:sym typeface="Lato"/>
              </a:rPr>
              <a:t> Subtract 0 from Column 1, 0 from Column 2, 0 19 from Column 3, and 5 from Column 4.</a:t>
            </a:r>
            <a:endParaRPr sz="15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3"/>
          <p:cNvPicPr preferRelativeResize="0"/>
          <p:nvPr/>
        </p:nvPicPr>
        <p:blipFill>
          <a:blip r:embed="rId3">
            <a:alphaModFix/>
          </a:blip>
          <a:stretch>
            <a:fillRect/>
          </a:stretch>
        </p:blipFill>
        <p:spPr>
          <a:xfrm>
            <a:off x="2475925" y="1631025"/>
            <a:ext cx="3714750" cy="2514600"/>
          </a:xfrm>
          <a:prstGeom prst="rect">
            <a:avLst/>
          </a:prstGeom>
          <a:noFill/>
          <a:ln>
            <a:noFill/>
          </a:ln>
        </p:spPr>
      </p:pic>
      <p:sp>
        <p:nvSpPr>
          <p:cNvPr id="153" name="Google Shape;153;p23"/>
          <p:cNvSpPr txBox="1"/>
          <p:nvPr/>
        </p:nvSpPr>
        <p:spPr>
          <a:xfrm>
            <a:off x="981000" y="660150"/>
            <a:ext cx="7182000" cy="38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n" sz="1500">
                <a:latin typeface="Lato"/>
                <a:ea typeface="Lato"/>
                <a:cs typeface="Lato"/>
                <a:sym typeface="Lato"/>
              </a:rPr>
              <a:t>Step 3</a:t>
            </a:r>
            <a:r>
              <a:rPr lang="en" sz="1500">
                <a:latin typeface="Lato"/>
                <a:ea typeface="Lato"/>
                <a:cs typeface="Lato"/>
                <a:sym typeface="Lato"/>
              </a:rPr>
              <a:t>. Cover all the zeros of the matrix with the minimum number of horizontal or vertical lines.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n" sz="1500">
                <a:latin typeface="Lato"/>
                <a:ea typeface="Lato"/>
                <a:cs typeface="Lato"/>
                <a:sym typeface="Lato"/>
              </a:rPr>
              <a:t>Step 4.</a:t>
            </a:r>
            <a:r>
              <a:rPr lang="en" sz="1500">
                <a:latin typeface="Lato"/>
                <a:ea typeface="Lato"/>
                <a:cs typeface="Lato"/>
                <a:sym typeface="Lato"/>
              </a:rPr>
              <a:t> Since the minimal number of lines is less than 4, we have to proceed to Step 5</a:t>
            </a:r>
            <a:endParaRPr sz="15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4"/>
          <p:cNvPicPr preferRelativeResize="0"/>
          <p:nvPr/>
        </p:nvPicPr>
        <p:blipFill>
          <a:blip r:embed="rId3">
            <a:alphaModFix/>
          </a:blip>
          <a:stretch>
            <a:fillRect/>
          </a:stretch>
        </p:blipFill>
        <p:spPr>
          <a:xfrm>
            <a:off x="1578538" y="924375"/>
            <a:ext cx="4907424" cy="1647375"/>
          </a:xfrm>
          <a:prstGeom prst="rect">
            <a:avLst/>
          </a:prstGeom>
          <a:noFill/>
          <a:ln>
            <a:noFill/>
          </a:ln>
        </p:spPr>
      </p:pic>
      <p:pic>
        <p:nvPicPr>
          <p:cNvPr id="159" name="Google Shape;159;p24"/>
          <p:cNvPicPr preferRelativeResize="0"/>
          <p:nvPr/>
        </p:nvPicPr>
        <p:blipFill>
          <a:blip r:embed="rId4">
            <a:alphaModFix/>
          </a:blip>
          <a:stretch>
            <a:fillRect/>
          </a:stretch>
        </p:blipFill>
        <p:spPr>
          <a:xfrm>
            <a:off x="1578550" y="3089725"/>
            <a:ext cx="4907400" cy="1647375"/>
          </a:xfrm>
          <a:prstGeom prst="rect">
            <a:avLst/>
          </a:prstGeom>
          <a:noFill/>
          <a:ln>
            <a:noFill/>
          </a:ln>
        </p:spPr>
      </p:pic>
      <p:sp>
        <p:nvSpPr>
          <p:cNvPr id="160" name="Google Shape;160;p24"/>
          <p:cNvSpPr txBox="1"/>
          <p:nvPr/>
        </p:nvSpPr>
        <p:spPr>
          <a:xfrm>
            <a:off x="929700" y="277175"/>
            <a:ext cx="6096000" cy="7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Step 5. </a:t>
            </a:r>
            <a:r>
              <a:rPr lang="en">
                <a:latin typeface="Lato"/>
                <a:ea typeface="Lato"/>
                <a:cs typeface="Lato"/>
                <a:sym typeface="Lato"/>
              </a:rPr>
              <a:t>Note that 5 is the smallest entry not covered by any line. Subtract 5 from each uncovered row.</a:t>
            </a:r>
            <a:endParaRPr>
              <a:latin typeface="Lato"/>
              <a:ea typeface="Lato"/>
              <a:cs typeface="Lato"/>
              <a:sym typeface="Lato"/>
            </a:endParaRPr>
          </a:p>
        </p:txBody>
      </p:sp>
      <p:sp>
        <p:nvSpPr>
          <p:cNvPr id="161" name="Google Shape;161;p24"/>
          <p:cNvSpPr txBox="1"/>
          <p:nvPr/>
        </p:nvSpPr>
        <p:spPr>
          <a:xfrm>
            <a:off x="929700" y="2571750"/>
            <a:ext cx="6096000" cy="7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Now add 5 to each covered column</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5"/>
          <p:cNvPicPr preferRelativeResize="0"/>
          <p:nvPr/>
        </p:nvPicPr>
        <p:blipFill>
          <a:blip r:embed="rId3">
            <a:alphaModFix/>
          </a:blip>
          <a:stretch>
            <a:fillRect/>
          </a:stretch>
        </p:blipFill>
        <p:spPr>
          <a:xfrm>
            <a:off x="2664320" y="1179000"/>
            <a:ext cx="3337480" cy="2292925"/>
          </a:xfrm>
          <a:prstGeom prst="rect">
            <a:avLst/>
          </a:prstGeom>
          <a:noFill/>
          <a:ln>
            <a:noFill/>
          </a:ln>
        </p:spPr>
      </p:pic>
      <p:sp>
        <p:nvSpPr>
          <p:cNvPr id="167" name="Google Shape;167;p25"/>
          <p:cNvSpPr txBox="1"/>
          <p:nvPr/>
        </p:nvSpPr>
        <p:spPr>
          <a:xfrm>
            <a:off x="1524000" y="582700"/>
            <a:ext cx="6096000" cy="7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Step 3.</a:t>
            </a:r>
            <a:r>
              <a:rPr lang="en">
                <a:latin typeface="Lato"/>
                <a:ea typeface="Lato"/>
                <a:cs typeface="Lato"/>
                <a:sym typeface="Lato"/>
              </a:rPr>
              <a:t> Cover all the zeros of the matrix with the minimum number of horizontal or vertical lines.</a:t>
            </a:r>
            <a:endParaRPr>
              <a:latin typeface="Lato"/>
              <a:ea typeface="Lato"/>
              <a:cs typeface="Lato"/>
              <a:sym typeface="Lato"/>
            </a:endParaRPr>
          </a:p>
        </p:txBody>
      </p:sp>
      <p:sp>
        <p:nvSpPr>
          <p:cNvPr id="168" name="Google Shape;168;p25"/>
          <p:cNvSpPr txBox="1"/>
          <p:nvPr/>
        </p:nvSpPr>
        <p:spPr>
          <a:xfrm>
            <a:off x="1524000" y="3747100"/>
            <a:ext cx="6096000" cy="7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Step 4</a:t>
            </a:r>
            <a:r>
              <a:rPr lang="en">
                <a:latin typeface="Lato"/>
                <a:ea typeface="Lato"/>
                <a:cs typeface="Lato"/>
                <a:sym typeface="Lato"/>
              </a:rPr>
              <a:t>. Since the minimal number of lines is less than 4, we have to return to Step 5.</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6"/>
          <p:cNvPicPr preferRelativeResize="0"/>
          <p:nvPr/>
        </p:nvPicPr>
        <p:blipFill>
          <a:blip r:embed="rId3">
            <a:alphaModFix/>
          </a:blip>
          <a:stretch>
            <a:fillRect/>
          </a:stretch>
        </p:blipFill>
        <p:spPr>
          <a:xfrm>
            <a:off x="2216400" y="885850"/>
            <a:ext cx="4162249" cy="1685900"/>
          </a:xfrm>
          <a:prstGeom prst="rect">
            <a:avLst/>
          </a:prstGeom>
          <a:noFill/>
          <a:ln>
            <a:noFill/>
          </a:ln>
        </p:spPr>
      </p:pic>
      <p:pic>
        <p:nvPicPr>
          <p:cNvPr id="174" name="Google Shape;174;p26"/>
          <p:cNvPicPr preferRelativeResize="0"/>
          <p:nvPr/>
        </p:nvPicPr>
        <p:blipFill>
          <a:blip r:embed="rId4">
            <a:alphaModFix/>
          </a:blip>
          <a:stretch>
            <a:fillRect/>
          </a:stretch>
        </p:blipFill>
        <p:spPr>
          <a:xfrm>
            <a:off x="2216401" y="3080150"/>
            <a:ext cx="4162251" cy="1591635"/>
          </a:xfrm>
          <a:prstGeom prst="rect">
            <a:avLst/>
          </a:prstGeom>
          <a:noFill/>
          <a:ln>
            <a:noFill/>
          </a:ln>
        </p:spPr>
      </p:pic>
      <p:sp>
        <p:nvSpPr>
          <p:cNvPr id="175" name="Google Shape;175;p26"/>
          <p:cNvSpPr txBox="1"/>
          <p:nvPr/>
        </p:nvSpPr>
        <p:spPr>
          <a:xfrm>
            <a:off x="995525" y="349125"/>
            <a:ext cx="6083400" cy="7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Step 5.</a:t>
            </a:r>
            <a:r>
              <a:rPr lang="en">
                <a:latin typeface="Lato"/>
                <a:ea typeface="Lato"/>
                <a:cs typeface="Lato"/>
                <a:sym typeface="Lato"/>
              </a:rPr>
              <a:t> Note that 20 is the smallest entry not covered by a line. Subtract 20 from each uncovered row.</a:t>
            </a:r>
            <a:endParaRPr>
              <a:latin typeface="Lato"/>
              <a:ea typeface="Lato"/>
              <a:cs typeface="Lato"/>
              <a:sym typeface="Lato"/>
            </a:endParaRPr>
          </a:p>
        </p:txBody>
      </p:sp>
      <p:sp>
        <p:nvSpPr>
          <p:cNvPr id="176" name="Google Shape;176;p26"/>
          <p:cNvSpPr txBox="1"/>
          <p:nvPr/>
        </p:nvSpPr>
        <p:spPr>
          <a:xfrm>
            <a:off x="995525" y="2630425"/>
            <a:ext cx="6223800" cy="7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Then add 20 to each covered column.</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nvSpPr>
        <p:spPr>
          <a:xfrm>
            <a:off x="523475" y="328000"/>
            <a:ext cx="8069100" cy="42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rPr b="1" lang="en" sz="1500">
                <a:latin typeface="Lato"/>
                <a:ea typeface="Lato"/>
                <a:cs typeface="Lato"/>
                <a:sym typeface="Lato"/>
              </a:rPr>
              <a:t>Step 3.</a:t>
            </a:r>
            <a:r>
              <a:rPr lang="en" sz="1500">
                <a:latin typeface="Lato"/>
                <a:ea typeface="Lato"/>
                <a:cs typeface="Lato"/>
                <a:sym typeface="Lato"/>
              </a:rPr>
              <a:t> Cover all the zeros of the matrix with the minimum number of horizontal or vertical lines.</a:t>
            </a:r>
            <a:endParaRPr sz="1500">
              <a:latin typeface="Lato"/>
              <a:ea typeface="Lato"/>
              <a:cs typeface="Lato"/>
              <a:sym typeface="Lato"/>
            </a:endParaRPr>
          </a:p>
          <a:p>
            <a:pPr indent="0" lvl="0" marL="0" rtl="0" algn="l">
              <a:spcBef>
                <a:spcPts val="0"/>
              </a:spcBef>
              <a:spcAft>
                <a:spcPts val="0"/>
              </a:spcAft>
              <a:buNone/>
            </a:pPr>
            <a:r>
              <a:t/>
            </a:r>
            <a:endParaRPr sz="1500">
              <a:latin typeface="Lato"/>
              <a:ea typeface="Lato"/>
              <a:cs typeface="Lato"/>
              <a:sym typeface="Lato"/>
            </a:endParaRPr>
          </a:p>
          <a:p>
            <a:pPr indent="0" lvl="0" marL="0" rtl="0" algn="l">
              <a:spcBef>
                <a:spcPts val="0"/>
              </a:spcBef>
              <a:spcAft>
                <a:spcPts val="0"/>
              </a:spcAft>
              <a:buNone/>
            </a:pPr>
            <a:r>
              <a:t/>
            </a:r>
            <a:endParaRPr sz="1500">
              <a:latin typeface="Lato"/>
              <a:ea typeface="Lato"/>
              <a:cs typeface="Lato"/>
              <a:sym typeface="Lato"/>
            </a:endParaRPr>
          </a:p>
          <a:p>
            <a:pPr indent="0" lvl="0" marL="0" rtl="0" algn="l">
              <a:spcBef>
                <a:spcPts val="0"/>
              </a:spcBef>
              <a:spcAft>
                <a:spcPts val="0"/>
              </a:spcAft>
              <a:buNone/>
            </a:pPr>
            <a:r>
              <a:t/>
            </a:r>
            <a:endParaRPr sz="1500">
              <a:latin typeface="Lato"/>
              <a:ea typeface="Lato"/>
              <a:cs typeface="Lato"/>
              <a:sym typeface="Lato"/>
            </a:endParaRPr>
          </a:p>
          <a:p>
            <a:pPr indent="0" lvl="0" marL="0" rtl="0" algn="l">
              <a:spcBef>
                <a:spcPts val="0"/>
              </a:spcBef>
              <a:spcAft>
                <a:spcPts val="0"/>
              </a:spcAft>
              <a:buNone/>
            </a:pPr>
            <a:r>
              <a:t/>
            </a:r>
            <a:endParaRPr sz="1500">
              <a:latin typeface="Lato"/>
              <a:ea typeface="Lato"/>
              <a:cs typeface="Lato"/>
              <a:sym typeface="Lato"/>
            </a:endParaRPr>
          </a:p>
          <a:p>
            <a:pPr indent="0" lvl="0" marL="0" rtl="0" algn="l">
              <a:spcBef>
                <a:spcPts val="0"/>
              </a:spcBef>
              <a:spcAft>
                <a:spcPts val="0"/>
              </a:spcAft>
              <a:buNone/>
            </a:pPr>
            <a:r>
              <a:t/>
            </a:r>
            <a:endParaRPr sz="1500">
              <a:latin typeface="Lato"/>
              <a:ea typeface="Lato"/>
              <a:cs typeface="Lato"/>
              <a:sym typeface="Lato"/>
            </a:endParaRPr>
          </a:p>
          <a:p>
            <a:pPr indent="0" lvl="0" marL="0" rtl="0" algn="l">
              <a:spcBef>
                <a:spcPts val="0"/>
              </a:spcBef>
              <a:spcAft>
                <a:spcPts val="0"/>
              </a:spcAft>
              <a:buNone/>
            </a:pPr>
            <a:r>
              <a:t/>
            </a:r>
            <a:endParaRPr sz="1500">
              <a:latin typeface="Lato"/>
              <a:ea typeface="Lato"/>
              <a:cs typeface="Lato"/>
              <a:sym typeface="Lato"/>
            </a:endParaRPr>
          </a:p>
          <a:p>
            <a:pPr indent="0" lvl="0" marL="0" rtl="0" algn="l">
              <a:spcBef>
                <a:spcPts val="0"/>
              </a:spcBef>
              <a:spcAft>
                <a:spcPts val="0"/>
              </a:spcAft>
              <a:buNone/>
            </a:pPr>
            <a:r>
              <a:t/>
            </a:r>
            <a:endParaRPr sz="1500">
              <a:latin typeface="Lato"/>
              <a:ea typeface="Lato"/>
              <a:cs typeface="Lato"/>
              <a:sym typeface="Lato"/>
            </a:endParaRPr>
          </a:p>
          <a:p>
            <a:pPr indent="0" lvl="0" marL="0" rtl="0" algn="l">
              <a:spcBef>
                <a:spcPts val="0"/>
              </a:spcBef>
              <a:spcAft>
                <a:spcPts val="0"/>
              </a:spcAft>
              <a:buNone/>
            </a:pPr>
            <a:r>
              <a:t/>
            </a:r>
            <a:endParaRPr sz="1500">
              <a:latin typeface="Lato"/>
              <a:ea typeface="Lato"/>
              <a:cs typeface="Lato"/>
              <a:sym typeface="Lato"/>
            </a:endParaRPr>
          </a:p>
          <a:p>
            <a:pPr indent="0" lvl="0" marL="0" rtl="0" algn="l">
              <a:spcBef>
                <a:spcPts val="0"/>
              </a:spcBef>
              <a:spcAft>
                <a:spcPts val="0"/>
              </a:spcAft>
              <a:buNone/>
            </a:pPr>
            <a:r>
              <a:t/>
            </a:r>
            <a:endParaRPr sz="1500">
              <a:latin typeface="Lato"/>
              <a:ea typeface="Lato"/>
              <a:cs typeface="Lato"/>
              <a:sym typeface="Lato"/>
            </a:endParaRPr>
          </a:p>
          <a:p>
            <a:pPr indent="0" lvl="0" marL="0" rtl="0" algn="l">
              <a:spcBef>
                <a:spcPts val="0"/>
              </a:spcBef>
              <a:spcAft>
                <a:spcPts val="0"/>
              </a:spcAft>
              <a:buNone/>
            </a:pPr>
            <a:r>
              <a:t/>
            </a:r>
            <a:endParaRPr sz="1500">
              <a:latin typeface="Lato"/>
              <a:ea typeface="Lato"/>
              <a:cs typeface="Lato"/>
              <a:sym typeface="Lato"/>
            </a:endParaRPr>
          </a:p>
          <a:p>
            <a:pPr indent="0" lvl="0" marL="0" rtl="0" algn="l">
              <a:spcBef>
                <a:spcPts val="0"/>
              </a:spcBef>
              <a:spcAft>
                <a:spcPts val="0"/>
              </a:spcAft>
              <a:buNone/>
            </a:pPr>
            <a:r>
              <a:rPr b="1" lang="en" sz="1500">
                <a:latin typeface="Lato"/>
                <a:ea typeface="Lato"/>
                <a:cs typeface="Lato"/>
                <a:sym typeface="Lato"/>
              </a:rPr>
              <a:t>Step 4.</a:t>
            </a:r>
            <a:r>
              <a:rPr lang="en" sz="1500">
                <a:latin typeface="Lato"/>
                <a:ea typeface="Lato"/>
                <a:cs typeface="Lato"/>
                <a:sym typeface="Lato"/>
              </a:rPr>
              <a:t> Since the minimal number of lines is 4, an optimal assignment of zeros is possible and we are finished.</a:t>
            </a:r>
            <a:endParaRPr sz="1500">
              <a:latin typeface="Lato"/>
              <a:ea typeface="Lato"/>
              <a:cs typeface="Lato"/>
              <a:sym typeface="Lato"/>
            </a:endParaRPr>
          </a:p>
        </p:txBody>
      </p:sp>
      <p:pic>
        <p:nvPicPr>
          <p:cNvPr id="182" name="Google Shape;182;p27"/>
          <p:cNvPicPr preferRelativeResize="0"/>
          <p:nvPr/>
        </p:nvPicPr>
        <p:blipFill>
          <a:blip r:embed="rId3">
            <a:alphaModFix/>
          </a:blip>
          <a:stretch>
            <a:fillRect/>
          </a:stretch>
        </p:blipFill>
        <p:spPr>
          <a:xfrm>
            <a:off x="3429000" y="1790700"/>
            <a:ext cx="2286000" cy="1562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nvSpPr>
        <p:spPr>
          <a:xfrm>
            <a:off x="4779800" y="3686575"/>
            <a:ext cx="3327000" cy="7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The final cost = 275</a:t>
            </a:r>
            <a:endParaRPr>
              <a:latin typeface="Lato"/>
              <a:ea typeface="Lato"/>
              <a:cs typeface="Lato"/>
              <a:sym typeface="Lato"/>
            </a:endParaRPr>
          </a:p>
        </p:txBody>
      </p:sp>
      <p:pic>
        <p:nvPicPr>
          <p:cNvPr id="188" name="Google Shape;188;p28"/>
          <p:cNvPicPr preferRelativeResize="0"/>
          <p:nvPr/>
        </p:nvPicPr>
        <p:blipFill>
          <a:blip r:embed="rId3">
            <a:alphaModFix/>
          </a:blip>
          <a:stretch>
            <a:fillRect/>
          </a:stretch>
        </p:blipFill>
        <p:spPr>
          <a:xfrm>
            <a:off x="944550" y="1102950"/>
            <a:ext cx="2570450" cy="2171725"/>
          </a:xfrm>
          <a:prstGeom prst="rect">
            <a:avLst/>
          </a:prstGeom>
          <a:noFill/>
          <a:ln>
            <a:noFill/>
          </a:ln>
        </p:spPr>
      </p:pic>
      <p:pic>
        <p:nvPicPr>
          <p:cNvPr id="189" name="Google Shape;189;p28"/>
          <p:cNvPicPr preferRelativeResize="0"/>
          <p:nvPr/>
        </p:nvPicPr>
        <p:blipFill>
          <a:blip r:embed="rId4">
            <a:alphaModFix/>
          </a:blip>
          <a:stretch>
            <a:fillRect/>
          </a:stretch>
        </p:blipFill>
        <p:spPr>
          <a:xfrm>
            <a:off x="5146025" y="1102950"/>
            <a:ext cx="2570450" cy="2171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729450" y="547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Correctness</a:t>
            </a:r>
            <a:endParaRPr/>
          </a:p>
        </p:txBody>
      </p:sp>
      <p:sp>
        <p:nvSpPr>
          <p:cNvPr id="195" name="Google Shape;195;p29"/>
          <p:cNvSpPr txBox="1"/>
          <p:nvPr>
            <p:ph idx="1" type="body"/>
          </p:nvPr>
        </p:nvSpPr>
        <p:spPr>
          <a:xfrm>
            <a:off x="729450" y="1341925"/>
            <a:ext cx="7688700" cy="380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Mathematical formulation of assignment problem -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where		</a:t>
            </a:r>
            <a:endParaRPr/>
          </a:p>
        </p:txBody>
      </p:sp>
      <p:pic>
        <p:nvPicPr>
          <p:cNvPr id="196" name="Google Shape;196;p29"/>
          <p:cNvPicPr preferRelativeResize="0"/>
          <p:nvPr/>
        </p:nvPicPr>
        <p:blipFill>
          <a:blip r:embed="rId3">
            <a:alphaModFix/>
          </a:blip>
          <a:stretch>
            <a:fillRect/>
          </a:stretch>
        </p:blipFill>
        <p:spPr>
          <a:xfrm>
            <a:off x="787500" y="1704900"/>
            <a:ext cx="1628944" cy="661500"/>
          </a:xfrm>
          <a:prstGeom prst="rect">
            <a:avLst/>
          </a:prstGeom>
          <a:noFill/>
          <a:ln>
            <a:noFill/>
          </a:ln>
        </p:spPr>
      </p:pic>
      <p:pic>
        <p:nvPicPr>
          <p:cNvPr id="197" name="Google Shape;197;p29"/>
          <p:cNvPicPr preferRelativeResize="0"/>
          <p:nvPr/>
        </p:nvPicPr>
        <p:blipFill>
          <a:blip r:embed="rId4">
            <a:alphaModFix/>
          </a:blip>
          <a:stretch>
            <a:fillRect/>
          </a:stretch>
        </p:blipFill>
        <p:spPr>
          <a:xfrm>
            <a:off x="3216675" y="1704900"/>
            <a:ext cx="2548150" cy="1295325"/>
          </a:xfrm>
          <a:prstGeom prst="rect">
            <a:avLst/>
          </a:prstGeom>
          <a:noFill/>
          <a:ln>
            <a:noFill/>
          </a:ln>
        </p:spPr>
      </p:pic>
      <p:pic>
        <p:nvPicPr>
          <p:cNvPr id="198" name="Google Shape;198;p29"/>
          <p:cNvPicPr preferRelativeResize="0"/>
          <p:nvPr/>
        </p:nvPicPr>
        <p:blipFill>
          <a:blip r:embed="rId5">
            <a:alphaModFix/>
          </a:blip>
          <a:stretch>
            <a:fillRect/>
          </a:stretch>
        </p:blipFill>
        <p:spPr>
          <a:xfrm>
            <a:off x="904875" y="3000225"/>
            <a:ext cx="3125050" cy="733425"/>
          </a:xfrm>
          <a:prstGeom prst="rect">
            <a:avLst/>
          </a:prstGeom>
          <a:noFill/>
          <a:ln>
            <a:noFill/>
          </a:ln>
        </p:spPr>
      </p:pic>
      <p:pic>
        <p:nvPicPr>
          <p:cNvPr id="199" name="Google Shape;199;p29"/>
          <p:cNvPicPr preferRelativeResize="0"/>
          <p:nvPr/>
        </p:nvPicPr>
        <p:blipFill>
          <a:blip r:embed="rId6">
            <a:alphaModFix/>
          </a:blip>
          <a:stretch>
            <a:fillRect/>
          </a:stretch>
        </p:blipFill>
        <p:spPr>
          <a:xfrm>
            <a:off x="1073875" y="3733650"/>
            <a:ext cx="3125050" cy="491575"/>
          </a:xfrm>
          <a:prstGeom prst="rect">
            <a:avLst/>
          </a:prstGeom>
          <a:noFill/>
          <a:ln>
            <a:noFill/>
          </a:ln>
        </p:spPr>
      </p:pic>
      <p:pic>
        <p:nvPicPr>
          <p:cNvPr id="200" name="Google Shape;200;p29"/>
          <p:cNvPicPr preferRelativeResize="0"/>
          <p:nvPr/>
        </p:nvPicPr>
        <p:blipFill>
          <a:blip r:embed="rId7">
            <a:alphaModFix/>
          </a:blip>
          <a:stretch>
            <a:fillRect/>
          </a:stretch>
        </p:blipFill>
        <p:spPr>
          <a:xfrm>
            <a:off x="1410713" y="4299175"/>
            <a:ext cx="2113375" cy="535200"/>
          </a:xfrm>
          <a:prstGeom prst="rect">
            <a:avLst/>
          </a:prstGeom>
          <a:noFill/>
          <a:ln>
            <a:noFill/>
          </a:ln>
        </p:spPr>
      </p:pic>
      <p:pic>
        <p:nvPicPr>
          <p:cNvPr id="201" name="Google Shape;201;p29"/>
          <p:cNvPicPr preferRelativeResize="0"/>
          <p:nvPr/>
        </p:nvPicPr>
        <p:blipFill>
          <a:blip r:embed="rId8">
            <a:alphaModFix/>
          </a:blip>
          <a:stretch>
            <a:fillRect/>
          </a:stretch>
        </p:blipFill>
        <p:spPr>
          <a:xfrm>
            <a:off x="4572000" y="4445350"/>
            <a:ext cx="1297730" cy="242850"/>
          </a:xfrm>
          <a:prstGeom prst="rect">
            <a:avLst/>
          </a:prstGeom>
          <a:noFill/>
          <a:ln>
            <a:noFill/>
          </a:ln>
        </p:spPr>
      </p:pic>
      <p:pic>
        <p:nvPicPr>
          <p:cNvPr id="202" name="Google Shape;202;p29"/>
          <p:cNvPicPr preferRelativeResize="0"/>
          <p:nvPr/>
        </p:nvPicPr>
        <p:blipFill>
          <a:blip r:embed="rId9">
            <a:alphaModFix/>
          </a:blip>
          <a:stretch>
            <a:fillRect/>
          </a:stretch>
        </p:blipFill>
        <p:spPr>
          <a:xfrm>
            <a:off x="6263542" y="4445350"/>
            <a:ext cx="1353889" cy="242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Correctness</a:t>
            </a:r>
            <a:endParaRPr/>
          </a:p>
        </p:txBody>
      </p:sp>
      <p:sp>
        <p:nvSpPr>
          <p:cNvPr id="208" name="Google Shape;208;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sz="1400">
                <a:solidFill>
                  <a:srgbClr val="666666"/>
                </a:solidFill>
                <a:latin typeface="Times New Roman"/>
                <a:ea typeface="Times New Roman"/>
                <a:cs typeface="Times New Roman"/>
                <a:sym typeface="Times New Roman"/>
              </a:rPr>
              <a:t>min</a:t>
            </a:r>
            <a:endParaRPr b="1" sz="1400">
              <a:solidFill>
                <a:srgbClr val="666666"/>
              </a:solidFill>
              <a:latin typeface="Times New Roman"/>
              <a:ea typeface="Times New Roman"/>
              <a:cs typeface="Times New Roman"/>
              <a:sym typeface="Times New Roman"/>
            </a:endParaRPr>
          </a:p>
          <a:p>
            <a:pPr indent="0" lvl="0" marL="0" rtl="0" algn="l">
              <a:spcBef>
                <a:spcPts val="1600"/>
              </a:spcBef>
              <a:spcAft>
                <a:spcPts val="0"/>
              </a:spcAft>
              <a:buNone/>
            </a:pPr>
            <a:r>
              <a:t/>
            </a:r>
            <a:endParaRPr sz="1400">
              <a:solidFill>
                <a:srgbClr val="666666"/>
              </a:solidFill>
            </a:endParaRPr>
          </a:p>
          <a:p>
            <a:pPr indent="0" lvl="0" marL="0" rtl="0" algn="l">
              <a:spcBef>
                <a:spcPts val="1600"/>
              </a:spcBef>
              <a:spcAft>
                <a:spcPts val="0"/>
              </a:spcAft>
              <a:buNone/>
            </a:pPr>
            <a:r>
              <a:rPr b="1" lang="en" sz="1400">
                <a:solidFill>
                  <a:srgbClr val="666666"/>
                </a:solidFill>
              </a:rPr>
              <a:t>The dual solution is always feasible.</a:t>
            </a:r>
            <a:endParaRPr b="1" sz="1400">
              <a:solidFill>
                <a:srgbClr val="666666"/>
              </a:solidFill>
            </a:endParaRPr>
          </a:p>
          <a:p>
            <a:pPr indent="0" lvl="0" marL="0" rtl="0" algn="l">
              <a:spcBef>
                <a:spcPts val="1600"/>
              </a:spcBef>
              <a:spcAft>
                <a:spcPts val="1600"/>
              </a:spcAft>
              <a:buNone/>
            </a:pPr>
            <a:r>
              <a:rPr b="1" lang="en" sz="1400">
                <a:solidFill>
                  <a:srgbClr val="666666"/>
                </a:solidFill>
              </a:rPr>
              <a:t>The algorithm reaches an ending</a:t>
            </a:r>
            <a:r>
              <a:rPr lang="en" sz="1400">
                <a:solidFill>
                  <a:srgbClr val="666666"/>
                </a:solidFill>
              </a:rPr>
              <a:t> - the dual problem is bounded, and so the dual solution value can’t increase forever and the algorithm must terminate</a:t>
            </a:r>
            <a:endParaRPr sz="1400">
              <a:solidFill>
                <a:srgbClr val="666666"/>
              </a:solidFill>
            </a:endParaRPr>
          </a:p>
        </p:txBody>
      </p:sp>
      <p:pic>
        <p:nvPicPr>
          <p:cNvPr id="209" name="Google Shape;209;p30"/>
          <p:cNvPicPr preferRelativeResize="0"/>
          <p:nvPr/>
        </p:nvPicPr>
        <p:blipFill>
          <a:blip r:embed="rId3">
            <a:alphaModFix/>
          </a:blip>
          <a:stretch>
            <a:fillRect/>
          </a:stretch>
        </p:blipFill>
        <p:spPr>
          <a:xfrm>
            <a:off x="2089150" y="2152650"/>
            <a:ext cx="3048000" cy="523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nvSpPr>
        <p:spPr>
          <a:xfrm>
            <a:off x="482125" y="868425"/>
            <a:ext cx="8498400" cy="46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latin typeface="Lato"/>
              <a:ea typeface="Lato"/>
              <a:cs typeface="Lato"/>
              <a:sym typeface="Lato"/>
            </a:endParaRPr>
          </a:p>
          <a:p>
            <a:pPr indent="0" lvl="0" marL="0" rtl="0" algn="l">
              <a:spcBef>
                <a:spcPts val="0"/>
              </a:spcBef>
              <a:spcAft>
                <a:spcPts val="0"/>
              </a:spcAft>
              <a:buNone/>
            </a:pPr>
            <a:r>
              <a:t/>
            </a:r>
            <a:endParaRPr sz="1500">
              <a:latin typeface="Lato"/>
              <a:ea typeface="Lato"/>
              <a:cs typeface="Lato"/>
              <a:sym typeface="Lato"/>
            </a:endParaRPr>
          </a:p>
        </p:txBody>
      </p:sp>
      <p:sp>
        <p:nvSpPr>
          <p:cNvPr id="215" name="Google Shape;215;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Complexity Analysis</a:t>
            </a:r>
            <a:endParaRPr/>
          </a:p>
        </p:txBody>
      </p:sp>
      <p:sp>
        <p:nvSpPr>
          <p:cNvPr id="216" name="Google Shape;216;p31"/>
          <p:cNvSpPr txBox="1"/>
          <p:nvPr>
            <p:ph idx="1" type="body"/>
          </p:nvPr>
        </p:nvSpPr>
        <p:spPr>
          <a:xfrm>
            <a:off x="729450" y="2078875"/>
            <a:ext cx="7688700" cy="2694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solidFill>
                  <a:srgbClr val="000000"/>
                </a:solidFill>
              </a:rPr>
              <a:t>Step 1 - O(n^2)</a:t>
            </a:r>
            <a:endParaRPr sz="1500">
              <a:solidFill>
                <a:srgbClr val="000000"/>
              </a:solidFill>
            </a:endParaRPr>
          </a:p>
          <a:p>
            <a:pPr indent="0" lvl="0" marL="0" rtl="0" algn="l">
              <a:lnSpc>
                <a:spcPct val="100000"/>
              </a:lnSpc>
              <a:spcBef>
                <a:spcPts val="1000"/>
              </a:spcBef>
              <a:spcAft>
                <a:spcPts val="0"/>
              </a:spcAft>
              <a:buNone/>
            </a:pPr>
            <a:r>
              <a:rPr lang="en" sz="1500">
                <a:solidFill>
                  <a:srgbClr val="000000"/>
                </a:solidFill>
              </a:rPr>
              <a:t>Step 2 - O(n^2)</a:t>
            </a:r>
            <a:endParaRPr sz="1500">
              <a:solidFill>
                <a:srgbClr val="000000"/>
              </a:solidFill>
            </a:endParaRPr>
          </a:p>
          <a:p>
            <a:pPr indent="0" lvl="0" marL="0" rtl="0" algn="l">
              <a:lnSpc>
                <a:spcPct val="100000"/>
              </a:lnSpc>
              <a:spcBef>
                <a:spcPts val="1000"/>
              </a:spcBef>
              <a:spcAft>
                <a:spcPts val="0"/>
              </a:spcAft>
              <a:buNone/>
            </a:pPr>
            <a:r>
              <a:rPr lang="en" sz="1500">
                <a:solidFill>
                  <a:srgbClr val="000000"/>
                </a:solidFill>
              </a:rPr>
              <a:t>Step 3 - O(n^2)</a:t>
            </a:r>
            <a:endParaRPr sz="1500">
              <a:solidFill>
                <a:srgbClr val="000000"/>
              </a:solidFill>
            </a:endParaRPr>
          </a:p>
          <a:p>
            <a:pPr indent="0" lvl="0" marL="0" rtl="0" algn="l">
              <a:lnSpc>
                <a:spcPct val="100000"/>
              </a:lnSpc>
              <a:spcBef>
                <a:spcPts val="1000"/>
              </a:spcBef>
              <a:spcAft>
                <a:spcPts val="0"/>
              </a:spcAft>
              <a:buNone/>
            </a:pPr>
            <a:r>
              <a:rPr lang="en" sz="1500">
                <a:solidFill>
                  <a:srgbClr val="000000"/>
                </a:solidFill>
              </a:rPr>
              <a:t>Step 4 and 5 - In the worst case just 1 line can be used to cover all zeroes and this can continue n times which results in the repeating steps 1, 2 and 3 n times.</a:t>
            </a:r>
            <a:endParaRPr sz="1500">
              <a:solidFill>
                <a:srgbClr val="000000"/>
              </a:solidFill>
            </a:endParaRPr>
          </a:p>
          <a:p>
            <a:pPr indent="0" lvl="0" marL="0" rtl="0" algn="l">
              <a:lnSpc>
                <a:spcPct val="100000"/>
              </a:lnSpc>
              <a:spcBef>
                <a:spcPts val="1000"/>
              </a:spcBef>
              <a:spcAft>
                <a:spcPts val="0"/>
              </a:spcAft>
              <a:buNone/>
            </a:pPr>
            <a:r>
              <a:rPr lang="en" sz="1500">
                <a:solidFill>
                  <a:srgbClr val="000000"/>
                </a:solidFill>
              </a:rPr>
              <a:t>Hence the overall running time in the worst case is O(n^3)</a:t>
            </a:r>
            <a:endParaRPr sz="1500">
              <a:solidFill>
                <a:srgbClr val="000000"/>
              </a:solidFill>
            </a:endParaRPr>
          </a:p>
          <a:p>
            <a:pPr indent="0" lvl="0" marL="0" rtl="0" algn="l">
              <a:lnSpc>
                <a:spcPct val="100000"/>
              </a:lnSpc>
              <a:spcBef>
                <a:spcPts val="1000"/>
              </a:spcBef>
              <a:spcAft>
                <a:spcPts val="1000"/>
              </a:spcAft>
              <a:buNone/>
            </a:pPr>
            <a:r>
              <a:rPr lang="en" sz="1500">
                <a:solidFill>
                  <a:srgbClr val="000000"/>
                </a:solidFill>
              </a:rPr>
              <a:t>Space required is O(n^2) </a:t>
            </a:r>
            <a:endParaRPr sz="15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Problem Example</a:t>
            </a:r>
            <a:endParaRPr/>
          </a:p>
        </p:txBody>
      </p:sp>
      <p:sp>
        <p:nvSpPr>
          <p:cNvPr id="94" name="Google Shape;94;p14"/>
          <p:cNvSpPr txBox="1"/>
          <p:nvPr>
            <p:ph idx="1" type="body"/>
          </p:nvPr>
        </p:nvSpPr>
        <p:spPr>
          <a:xfrm>
            <a:off x="729450" y="1810125"/>
            <a:ext cx="7688700" cy="252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You are a sales manager and your salespeople are in Jaipur, Pune and Bangalore, and you want them to fly to three other cities: Delhi, Mumbai and Chennai. The table below shows the cost of airline tickets in INR between the cities: We have to find the minimal cost of assignment</a:t>
            </a:r>
            <a:endParaRPr>
              <a:solidFill>
                <a:srgbClr val="000000"/>
              </a:solidFill>
            </a:endParaRPr>
          </a:p>
        </p:txBody>
      </p:sp>
      <p:graphicFrame>
        <p:nvGraphicFramePr>
          <p:cNvPr id="95" name="Google Shape;95;p14"/>
          <p:cNvGraphicFramePr/>
          <p:nvPr/>
        </p:nvGraphicFramePr>
        <p:xfrm>
          <a:off x="952500" y="2698750"/>
          <a:ext cx="3000000" cy="3000000"/>
        </p:xfrm>
        <a:graphic>
          <a:graphicData uri="http://schemas.openxmlformats.org/drawingml/2006/table">
            <a:tbl>
              <a:tblPr>
                <a:noFill/>
                <a:tableStyleId>{1A5948EA-459A-4191-A32C-6BAB18689200}</a:tableStyleId>
              </a:tblPr>
              <a:tblGrid>
                <a:gridCol w="1809750"/>
                <a:gridCol w="1809750"/>
                <a:gridCol w="1809750"/>
                <a:gridCol w="1809750"/>
              </a:tblGrid>
              <a:tr h="381000">
                <a:tc>
                  <a:txBody>
                    <a:bodyPr/>
                    <a:lstStyle/>
                    <a:p>
                      <a:pPr indent="0" lvl="0" marL="0" rtl="0" algn="ctr">
                        <a:spcBef>
                          <a:spcPts val="0"/>
                        </a:spcBef>
                        <a:spcAft>
                          <a:spcPts val="0"/>
                        </a:spcAft>
                        <a:buNone/>
                      </a:pPr>
                      <a:r>
                        <a:rPr b="1" lang="en"/>
                        <a:t>From/to</a:t>
                      </a:r>
                      <a:endParaRPr b="1"/>
                    </a:p>
                  </a:txBody>
                  <a:tcPr marT="91425" marB="91425" marR="91425" marL="91425"/>
                </a:tc>
                <a:tc>
                  <a:txBody>
                    <a:bodyPr/>
                    <a:lstStyle/>
                    <a:p>
                      <a:pPr indent="0" lvl="0" marL="0" rtl="0" algn="ctr">
                        <a:spcBef>
                          <a:spcPts val="0"/>
                        </a:spcBef>
                        <a:spcAft>
                          <a:spcPts val="0"/>
                        </a:spcAft>
                        <a:buNone/>
                      </a:pPr>
                      <a:r>
                        <a:rPr b="1" lang="en"/>
                        <a:t>Delhi</a:t>
                      </a:r>
                      <a:endParaRPr b="1"/>
                    </a:p>
                  </a:txBody>
                  <a:tcPr marT="91425" marB="91425" marR="91425" marL="91425"/>
                </a:tc>
                <a:tc>
                  <a:txBody>
                    <a:bodyPr/>
                    <a:lstStyle/>
                    <a:p>
                      <a:pPr indent="0" lvl="0" marL="0" rtl="0" algn="ctr">
                        <a:spcBef>
                          <a:spcPts val="0"/>
                        </a:spcBef>
                        <a:spcAft>
                          <a:spcPts val="0"/>
                        </a:spcAft>
                        <a:buNone/>
                      </a:pPr>
                      <a:r>
                        <a:rPr b="1" lang="en"/>
                        <a:t>Chennai</a:t>
                      </a:r>
                      <a:endParaRPr b="1"/>
                    </a:p>
                  </a:txBody>
                  <a:tcPr marT="91425" marB="91425" marR="91425" marL="91425"/>
                </a:tc>
                <a:tc>
                  <a:txBody>
                    <a:bodyPr/>
                    <a:lstStyle/>
                    <a:p>
                      <a:pPr indent="0" lvl="0" marL="0" rtl="0" algn="ctr">
                        <a:spcBef>
                          <a:spcPts val="0"/>
                        </a:spcBef>
                        <a:spcAft>
                          <a:spcPts val="0"/>
                        </a:spcAft>
                        <a:buNone/>
                      </a:pPr>
                      <a:r>
                        <a:rPr b="1" lang="en"/>
                        <a:t>Mumbai</a:t>
                      </a:r>
                      <a:endParaRPr b="1"/>
                    </a:p>
                  </a:txBody>
                  <a:tcPr marT="91425" marB="91425" marR="91425" marL="91425"/>
                </a:tc>
              </a:tr>
              <a:tr h="381000">
                <a:tc>
                  <a:txBody>
                    <a:bodyPr/>
                    <a:lstStyle/>
                    <a:p>
                      <a:pPr indent="0" lvl="0" marL="0" rtl="0" algn="ctr">
                        <a:spcBef>
                          <a:spcPts val="0"/>
                        </a:spcBef>
                        <a:spcAft>
                          <a:spcPts val="0"/>
                        </a:spcAft>
                        <a:buNone/>
                      </a:pPr>
                      <a:r>
                        <a:rPr b="1" lang="en"/>
                        <a:t>Jaipur</a:t>
                      </a:r>
                      <a:endParaRPr b="1"/>
                    </a:p>
                  </a:txBody>
                  <a:tcPr marT="91425" marB="91425" marR="91425" marL="91425"/>
                </a:tc>
                <a:tc>
                  <a:txBody>
                    <a:bodyPr/>
                    <a:lstStyle/>
                    <a:p>
                      <a:pPr indent="0" lvl="0" marL="0" rtl="0" algn="ctr">
                        <a:spcBef>
                          <a:spcPts val="0"/>
                        </a:spcBef>
                        <a:spcAft>
                          <a:spcPts val="0"/>
                        </a:spcAft>
                        <a:buNone/>
                      </a:pPr>
                      <a:r>
                        <a:rPr lang="en"/>
                        <a:t>2500</a:t>
                      </a:r>
                      <a:endParaRPr/>
                    </a:p>
                  </a:txBody>
                  <a:tcPr marT="91425" marB="91425" marR="91425" marL="91425"/>
                </a:tc>
                <a:tc>
                  <a:txBody>
                    <a:bodyPr/>
                    <a:lstStyle/>
                    <a:p>
                      <a:pPr indent="0" lvl="0" marL="0" rtl="0" algn="ctr">
                        <a:spcBef>
                          <a:spcPts val="0"/>
                        </a:spcBef>
                        <a:spcAft>
                          <a:spcPts val="0"/>
                        </a:spcAft>
                        <a:buNone/>
                      </a:pPr>
                      <a:r>
                        <a:rPr lang="en"/>
                        <a:t>4000</a:t>
                      </a:r>
                      <a:endParaRPr/>
                    </a:p>
                  </a:txBody>
                  <a:tcPr marT="91425" marB="91425" marR="91425" marL="91425"/>
                </a:tc>
                <a:tc>
                  <a:txBody>
                    <a:bodyPr/>
                    <a:lstStyle/>
                    <a:p>
                      <a:pPr indent="0" lvl="0" marL="0" rtl="0" algn="ctr">
                        <a:spcBef>
                          <a:spcPts val="0"/>
                        </a:spcBef>
                        <a:spcAft>
                          <a:spcPts val="0"/>
                        </a:spcAft>
                        <a:buNone/>
                      </a:pPr>
                      <a:r>
                        <a:rPr lang="en"/>
                        <a:t>3500</a:t>
                      </a:r>
                      <a:endParaRPr/>
                    </a:p>
                  </a:txBody>
                  <a:tcPr marT="91425" marB="91425" marR="91425" marL="91425"/>
                </a:tc>
              </a:tr>
              <a:tr h="381000">
                <a:tc>
                  <a:txBody>
                    <a:bodyPr/>
                    <a:lstStyle/>
                    <a:p>
                      <a:pPr indent="0" lvl="0" marL="0" rtl="0" algn="ctr">
                        <a:spcBef>
                          <a:spcPts val="0"/>
                        </a:spcBef>
                        <a:spcAft>
                          <a:spcPts val="0"/>
                        </a:spcAft>
                        <a:buNone/>
                      </a:pPr>
                      <a:r>
                        <a:rPr b="1" lang="en"/>
                        <a:t>Pune</a:t>
                      </a:r>
                      <a:endParaRPr b="1"/>
                    </a:p>
                  </a:txBody>
                  <a:tcPr marT="91425" marB="91425" marR="91425" marL="91425"/>
                </a:tc>
                <a:tc>
                  <a:txBody>
                    <a:bodyPr/>
                    <a:lstStyle/>
                    <a:p>
                      <a:pPr indent="0" lvl="0" marL="0" rtl="0" algn="ctr">
                        <a:spcBef>
                          <a:spcPts val="0"/>
                        </a:spcBef>
                        <a:spcAft>
                          <a:spcPts val="0"/>
                        </a:spcAft>
                        <a:buNone/>
                      </a:pPr>
                      <a:r>
                        <a:rPr lang="en"/>
                        <a:t>4000</a:t>
                      </a:r>
                      <a:endParaRPr/>
                    </a:p>
                  </a:txBody>
                  <a:tcPr marT="91425" marB="91425" marR="91425" marL="91425"/>
                </a:tc>
                <a:tc>
                  <a:txBody>
                    <a:bodyPr/>
                    <a:lstStyle/>
                    <a:p>
                      <a:pPr indent="0" lvl="0" marL="0" rtl="0" algn="ctr">
                        <a:spcBef>
                          <a:spcPts val="0"/>
                        </a:spcBef>
                        <a:spcAft>
                          <a:spcPts val="0"/>
                        </a:spcAft>
                        <a:buNone/>
                      </a:pPr>
                      <a:r>
                        <a:rPr lang="en"/>
                        <a:t>6000</a:t>
                      </a:r>
                      <a:endParaRPr/>
                    </a:p>
                  </a:txBody>
                  <a:tcPr marT="91425" marB="91425" marR="91425" marL="91425"/>
                </a:tc>
                <a:tc>
                  <a:txBody>
                    <a:bodyPr/>
                    <a:lstStyle/>
                    <a:p>
                      <a:pPr indent="0" lvl="0" marL="0" rtl="0" algn="ctr">
                        <a:spcBef>
                          <a:spcPts val="0"/>
                        </a:spcBef>
                        <a:spcAft>
                          <a:spcPts val="0"/>
                        </a:spcAft>
                        <a:buNone/>
                      </a:pPr>
                      <a:r>
                        <a:rPr lang="en"/>
                        <a:t>3500</a:t>
                      </a:r>
                      <a:endParaRPr/>
                    </a:p>
                  </a:txBody>
                  <a:tcPr marT="91425" marB="91425" marR="91425" marL="91425"/>
                </a:tc>
              </a:tr>
              <a:tr h="381000">
                <a:tc>
                  <a:txBody>
                    <a:bodyPr/>
                    <a:lstStyle/>
                    <a:p>
                      <a:pPr indent="0" lvl="0" marL="0" rtl="0" algn="ctr">
                        <a:spcBef>
                          <a:spcPts val="0"/>
                        </a:spcBef>
                        <a:spcAft>
                          <a:spcPts val="0"/>
                        </a:spcAft>
                        <a:buNone/>
                      </a:pPr>
                      <a:r>
                        <a:rPr b="1" lang="en"/>
                        <a:t>Bangalore</a:t>
                      </a:r>
                      <a:endParaRPr b="1"/>
                    </a:p>
                  </a:txBody>
                  <a:tcPr marT="91425" marB="91425" marR="91425" marL="91425"/>
                </a:tc>
                <a:tc>
                  <a:txBody>
                    <a:bodyPr/>
                    <a:lstStyle/>
                    <a:p>
                      <a:pPr indent="0" lvl="0" marL="0" rtl="0" algn="ctr">
                        <a:spcBef>
                          <a:spcPts val="0"/>
                        </a:spcBef>
                        <a:spcAft>
                          <a:spcPts val="0"/>
                        </a:spcAft>
                        <a:buNone/>
                      </a:pPr>
                      <a:r>
                        <a:rPr lang="en"/>
                        <a:t>2000</a:t>
                      </a:r>
                      <a:endParaRPr/>
                    </a:p>
                  </a:txBody>
                  <a:tcPr marT="91425" marB="91425" marR="91425" marL="91425"/>
                </a:tc>
                <a:tc>
                  <a:txBody>
                    <a:bodyPr/>
                    <a:lstStyle/>
                    <a:p>
                      <a:pPr indent="0" lvl="0" marL="0" rtl="0" algn="ctr">
                        <a:spcBef>
                          <a:spcPts val="0"/>
                        </a:spcBef>
                        <a:spcAft>
                          <a:spcPts val="0"/>
                        </a:spcAft>
                        <a:buNone/>
                      </a:pPr>
                      <a:r>
                        <a:rPr lang="en"/>
                        <a:t>4000</a:t>
                      </a:r>
                      <a:endParaRPr/>
                    </a:p>
                  </a:txBody>
                  <a:tcPr marT="91425" marB="91425" marR="91425" marL="91425"/>
                </a:tc>
                <a:tc>
                  <a:txBody>
                    <a:bodyPr/>
                    <a:lstStyle/>
                    <a:p>
                      <a:pPr indent="0" lvl="0" marL="0" rtl="0" algn="ctr">
                        <a:spcBef>
                          <a:spcPts val="0"/>
                        </a:spcBef>
                        <a:spcAft>
                          <a:spcPts val="0"/>
                        </a:spcAft>
                        <a:buNone/>
                      </a:pPr>
                      <a:r>
                        <a:rPr lang="en"/>
                        <a:t>2500</a:t>
                      </a:r>
                      <a:endParaRPr/>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Transportation Problem Example</a:t>
            </a:r>
            <a:endParaRPr/>
          </a:p>
        </p:txBody>
      </p:sp>
      <p:sp>
        <p:nvSpPr>
          <p:cNvPr id="222" name="Google Shape;222;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3" name="Google Shape;223;p32"/>
          <p:cNvPicPr preferRelativeResize="0"/>
          <p:nvPr/>
        </p:nvPicPr>
        <p:blipFill>
          <a:blip r:embed="rId3">
            <a:alphaModFix/>
          </a:blip>
          <a:stretch>
            <a:fillRect/>
          </a:stretch>
        </p:blipFill>
        <p:spPr>
          <a:xfrm>
            <a:off x="2458800" y="1977100"/>
            <a:ext cx="4152900" cy="2952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727650" y="1275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Vogel </a:t>
            </a:r>
            <a:r>
              <a:rPr lang="en"/>
              <a:t>Approximation</a:t>
            </a:r>
            <a:r>
              <a:rPr lang="en"/>
              <a:t> Algorithms</a:t>
            </a:r>
            <a:endParaRPr/>
          </a:p>
        </p:txBody>
      </p:sp>
      <p:sp>
        <p:nvSpPr>
          <p:cNvPr id="229" name="Google Shape;229;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300">
                <a:solidFill>
                  <a:srgbClr val="000000"/>
                </a:solidFill>
              </a:rPr>
              <a:t>It is an O(n^2.logn) solution to the transportation problem. It gives only a near-optimal solution. It uses the concepts of penalty- cost to identify which cell has to be assigned first.</a:t>
            </a:r>
            <a:endParaRPr sz="23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34"/>
          <p:cNvPicPr preferRelativeResize="0"/>
          <p:nvPr/>
        </p:nvPicPr>
        <p:blipFill>
          <a:blip r:embed="rId3">
            <a:alphaModFix/>
          </a:blip>
          <a:stretch>
            <a:fillRect/>
          </a:stretch>
        </p:blipFill>
        <p:spPr>
          <a:xfrm>
            <a:off x="2200275" y="1238525"/>
            <a:ext cx="4743450" cy="2838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35"/>
          <p:cNvPicPr preferRelativeResize="0"/>
          <p:nvPr/>
        </p:nvPicPr>
        <p:blipFill>
          <a:blip r:embed="rId3">
            <a:alphaModFix/>
          </a:blip>
          <a:stretch>
            <a:fillRect/>
          </a:stretch>
        </p:blipFill>
        <p:spPr>
          <a:xfrm>
            <a:off x="277250" y="864000"/>
            <a:ext cx="3746850" cy="1919975"/>
          </a:xfrm>
          <a:prstGeom prst="rect">
            <a:avLst/>
          </a:prstGeom>
          <a:noFill/>
          <a:ln>
            <a:noFill/>
          </a:ln>
        </p:spPr>
      </p:pic>
      <p:pic>
        <p:nvPicPr>
          <p:cNvPr id="240" name="Google Shape;240;p35"/>
          <p:cNvPicPr preferRelativeResize="0"/>
          <p:nvPr/>
        </p:nvPicPr>
        <p:blipFill>
          <a:blip r:embed="rId4">
            <a:alphaModFix/>
          </a:blip>
          <a:stretch>
            <a:fillRect/>
          </a:stretch>
        </p:blipFill>
        <p:spPr>
          <a:xfrm>
            <a:off x="5166075" y="864002"/>
            <a:ext cx="3746850" cy="1932493"/>
          </a:xfrm>
          <a:prstGeom prst="rect">
            <a:avLst/>
          </a:prstGeom>
          <a:noFill/>
          <a:ln>
            <a:noFill/>
          </a:ln>
        </p:spPr>
      </p:pic>
      <p:sp>
        <p:nvSpPr>
          <p:cNvPr id="241" name="Google Shape;241;p35"/>
          <p:cNvSpPr txBox="1"/>
          <p:nvPr/>
        </p:nvSpPr>
        <p:spPr>
          <a:xfrm>
            <a:off x="312100" y="3183475"/>
            <a:ext cx="3582900" cy="16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The row </a:t>
            </a:r>
            <a:r>
              <a:rPr lang="en">
                <a:latin typeface="Lato"/>
                <a:ea typeface="Lato"/>
                <a:cs typeface="Lato"/>
                <a:sym typeface="Lato"/>
              </a:rPr>
              <a:t>and column </a:t>
            </a:r>
            <a:r>
              <a:rPr lang="en">
                <a:latin typeface="Lato"/>
                <a:ea typeface="Lato"/>
                <a:cs typeface="Lato"/>
                <a:sym typeface="Lato"/>
              </a:rPr>
              <a:t>penalties are calculated.</a:t>
            </a:r>
            <a:endParaRPr>
              <a:latin typeface="Lato"/>
              <a:ea typeface="Lato"/>
              <a:cs typeface="Lato"/>
              <a:sym typeface="Lato"/>
            </a:endParaRPr>
          </a:p>
        </p:txBody>
      </p:sp>
      <p:sp>
        <p:nvSpPr>
          <p:cNvPr id="242" name="Google Shape;242;p35"/>
          <p:cNvSpPr txBox="1"/>
          <p:nvPr/>
        </p:nvSpPr>
        <p:spPr>
          <a:xfrm>
            <a:off x="4856375" y="3096075"/>
            <a:ext cx="4056600" cy="14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Choose the cell with the least cost in the row or column with maximum penalty.</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Allocate as demand/supply as possible in this cell and ignore the row or column which is left with a supply/demand of 0.</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36"/>
          <p:cNvPicPr preferRelativeResize="0"/>
          <p:nvPr/>
        </p:nvPicPr>
        <p:blipFill>
          <a:blip r:embed="rId3">
            <a:alphaModFix/>
          </a:blip>
          <a:stretch>
            <a:fillRect/>
          </a:stretch>
        </p:blipFill>
        <p:spPr>
          <a:xfrm>
            <a:off x="1883978" y="1000038"/>
            <a:ext cx="5131676" cy="3143425"/>
          </a:xfrm>
          <a:prstGeom prst="rect">
            <a:avLst/>
          </a:prstGeom>
          <a:noFill/>
          <a:ln>
            <a:noFill/>
          </a:ln>
        </p:spPr>
      </p:pic>
      <p:sp>
        <p:nvSpPr>
          <p:cNvPr id="248" name="Google Shape;248;p36"/>
          <p:cNvSpPr txBox="1"/>
          <p:nvPr/>
        </p:nvSpPr>
        <p:spPr>
          <a:xfrm>
            <a:off x="523563" y="4369500"/>
            <a:ext cx="7852500" cy="774000"/>
          </a:xfrm>
          <a:prstGeom prst="rect">
            <a:avLst/>
          </a:prstGeom>
          <a:noFill/>
          <a:ln>
            <a:noFill/>
          </a:ln>
        </p:spPr>
        <p:txBody>
          <a:bodyPr anchorCtr="0" anchor="t" bIns="91425" lIns="91425" spcFirstLastPara="1" rIns="91425" wrap="square" tIns="91425">
            <a:noAutofit/>
          </a:bodyPr>
          <a:lstStyle/>
          <a:p>
            <a:pPr indent="0" lvl="0" marL="2286000" rtl="0" algn="l">
              <a:spcBef>
                <a:spcPts val="0"/>
              </a:spcBef>
              <a:spcAft>
                <a:spcPts val="0"/>
              </a:spcAft>
              <a:buNone/>
            </a:pPr>
            <a:r>
              <a:rPr lang="en">
                <a:latin typeface="Lato"/>
                <a:ea typeface="Lato"/>
                <a:cs typeface="Lato"/>
                <a:sym typeface="Lato"/>
              </a:rPr>
              <a:t>Continue the above steps till a single cell is left.</a:t>
            </a:r>
            <a:endParaRPr>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37"/>
          <p:cNvPicPr preferRelativeResize="0"/>
          <p:nvPr/>
        </p:nvPicPr>
        <p:blipFill>
          <a:blip r:embed="rId3">
            <a:alphaModFix/>
          </a:blip>
          <a:stretch>
            <a:fillRect/>
          </a:stretch>
        </p:blipFill>
        <p:spPr>
          <a:xfrm>
            <a:off x="351013" y="1018536"/>
            <a:ext cx="4871474" cy="3106425"/>
          </a:xfrm>
          <a:prstGeom prst="rect">
            <a:avLst/>
          </a:prstGeom>
          <a:noFill/>
          <a:ln>
            <a:noFill/>
          </a:ln>
        </p:spPr>
      </p:pic>
      <p:sp>
        <p:nvSpPr>
          <p:cNvPr id="254" name="Google Shape;254;p37"/>
          <p:cNvSpPr txBox="1"/>
          <p:nvPr/>
        </p:nvSpPr>
        <p:spPr>
          <a:xfrm>
            <a:off x="5530500" y="1086125"/>
            <a:ext cx="3133500" cy="34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Allocate the  remaining demand or supply to the cell.</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The final cost can be calculated as: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=(300 * 1) + (250 * 2) + (50 * 3) +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(250 * 3) + (200 * 2) + (150 * 5)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2850</a:t>
            </a:r>
            <a:endParaRPr>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8"/>
          <p:cNvSpPr txBox="1"/>
          <p:nvPr>
            <p:ph type="title"/>
          </p:nvPr>
        </p:nvSpPr>
        <p:spPr>
          <a:xfrm>
            <a:off x="182175" y="568550"/>
            <a:ext cx="8961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Vogel Approximation Algorithm time complexity analysis</a:t>
            </a:r>
            <a:endParaRPr sz="2500"/>
          </a:p>
        </p:txBody>
      </p:sp>
      <p:sp>
        <p:nvSpPr>
          <p:cNvPr id="260" name="Google Shape;260;p38"/>
          <p:cNvSpPr txBox="1"/>
          <p:nvPr>
            <p:ph idx="1" type="body"/>
          </p:nvPr>
        </p:nvSpPr>
        <p:spPr>
          <a:xfrm>
            <a:off x="631200" y="1264500"/>
            <a:ext cx="7688700" cy="38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Step 1: Determine a penalty cost for each row (column) by subtracting the lowest unit cell cost in the row (column) from the next lowest unit cell cost in the same row (column).  - O(n^2.logn)</a:t>
            </a:r>
            <a:endParaRPr>
              <a:solidFill>
                <a:srgbClr val="000000"/>
              </a:solidFill>
            </a:endParaRPr>
          </a:p>
          <a:p>
            <a:pPr indent="0" lvl="0" marL="0" rtl="0" algn="l">
              <a:spcBef>
                <a:spcPts val="1600"/>
              </a:spcBef>
              <a:spcAft>
                <a:spcPts val="0"/>
              </a:spcAft>
              <a:buNone/>
            </a:pPr>
            <a:r>
              <a:rPr lang="en">
                <a:solidFill>
                  <a:srgbClr val="000000"/>
                </a:solidFill>
              </a:rPr>
              <a:t>Step 2: Identify the row or column with the greatest penalty cost. Break the ties arbitrarily (if there are any). Allocate as much as possible to the variable with the lowest unit cost in the selected row or column. Adjust the supply and demand and cross out the row or column that is already satisfied. If a row and column are satisfied simultaneously, only cross out one of the two and allocate a supply or demand of zero to the one that remains.   -O(n)</a:t>
            </a:r>
            <a:endParaRPr>
              <a:solidFill>
                <a:srgbClr val="000000"/>
              </a:solidFill>
            </a:endParaRPr>
          </a:p>
          <a:p>
            <a:pPr indent="0" lvl="0" marL="0" rtl="0" algn="l">
              <a:spcBef>
                <a:spcPts val="1600"/>
              </a:spcBef>
              <a:spcAft>
                <a:spcPts val="0"/>
              </a:spcAft>
              <a:buNone/>
            </a:pPr>
            <a:r>
              <a:rPr lang="en">
                <a:solidFill>
                  <a:srgbClr val="000000"/>
                </a:solidFill>
              </a:rPr>
              <a:t>Step 3:If there is exactly one row or column left with a supply or demand of zero, stop. If there is one row (column) left with a positive supply (demand), determine the basic variables in the row (column) using the Minimum Cell Cost Method. Stop. O(1)</a:t>
            </a:r>
            <a:endParaRPr>
              <a:solidFill>
                <a:srgbClr val="000000"/>
              </a:solidFill>
            </a:endParaRPr>
          </a:p>
          <a:p>
            <a:pPr indent="0" lvl="0" marL="0" rtl="0" algn="l">
              <a:spcBef>
                <a:spcPts val="1600"/>
              </a:spcBef>
              <a:spcAft>
                <a:spcPts val="0"/>
              </a:spcAft>
              <a:buNone/>
            </a:pPr>
            <a:r>
              <a:rPr lang="en">
                <a:solidFill>
                  <a:srgbClr val="000000"/>
                </a:solidFill>
              </a:rPr>
              <a:t>If all of the rows and columns that were not crossed out have zero supply and demand (remaining), determine the basic zero variables using the Minimum Cell Cost Method. Stop.</a:t>
            </a:r>
            <a:endParaRPr>
              <a:solidFill>
                <a:srgbClr val="000000"/>
              </a:solidFill>
            </a:endParaRPr>
          </a:p>
          <a:p>
            <a:pPr indent="0" lvl="0" marL="0" rtl="0" algn="l">
              <a:spcBef>
                <a:spcPts val="1600"/>
              </a:spcBef>
              <a:spcAft>
                <a:spcPts val="0"/>
              </a:spcAft>
              <a:buNone/>
            </a:pPr>
            <a:r>
              <a:rPr lang="en">
                <a:solidFill>
                  <a:srgbClr val="000000"/>
                </a:solidFill>
              </a:rPr>
              <a:t>In any other case, continue with Step 2.</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700">
                <a:solidFill>
                  <a:srgbClr val="000000"/>
                </a:solidFill>
                <a:latin typeface="Lato"/>
                <a:ea typeface="Lato"/>
                <a:cs typeface="Lato"/>
                <a:sym typeface="Lato"/>
              </a:rPr>
              <a:t>Russel Approximation Method</a:t>
            </a:r>
            <a:r>
              <a:rPr b="0" lang="en" sz="1400">
                <a:solidFill>
                  <a:srgbClr val="000000"/>
                </a:solidFill>
                <a:latin typeface="Lato"/>
                <a:ea typeface="Lato"/>
                <a:cs typeface="Lato"/>
                <a:sym typeface="Lato"/>
              </a:rPr>
              <a:t> -  O(n^3) algorithm </a:t>
            </a:r>
            <a:endParaRPr b="0" sz="1400">
              <a:solidFill>
                <a:srgbClr val="000000"/>
              </a:solidFill>
              <a:latin typeface="Lato"/>
              <a:ea typeface="Lato"/>
              <a:cs typeface="Lato"/>
              <a:sym typeface="Lato"/>
            </a:endParaRPr>
          </a:p>
          <a:p>
            <a:pPr indent="0" lvl="0" marL="0" rtl="0" algn="l">
              <a:spcBef>
                <a:spcPts val="0"/>
              </a:spcBef>
              <a:spcAft>
                <a:spcPts val="0"/>
              </a:spcAft>
              <a:buNone/>
            </a:pPr>
            <a:r>
              <a:t/>
            </a:r>
            <a:endParaRPr/>
          </a:p>
        </p:txBody>
      </p:sp>
      <p:sp>
        <p:nvSpPr>
          <p:cNvPr id="266" name="Google Shape;266;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D1	D2	D3	D4	Supply</a:t>
            </a:r>
            <a:endParaRPr/>
          </a:p>
          <a:p>
            <a:pPr indent="0" lvl="0" marL="0" rtl="0" algn="l">
              <a:spcBef>
                <a:spcPts val="1600"/>
              </a:spcBef>
              <a:spcAft>
                <a:spcPts val="0"/>
              </a:spcAft>
              <a:buNone/>
            </a:pPr>
            <a:r>
              <a:rPr lang="en"/>
              <a:t>S1			19	30	50	10	7</a:t>
            </a:r>
            <a:endParaRPr/>
          </a:p>
          <a:p>
            <a:pPr indent="0" lvl="0" marL="0" rtl="0" algn="l">
              <a:spcBef>
                <a:spcPts val="1600"/>
              </a:spcBef>
              <a:spcAft>
                <a:spcPts val="0"/>
              </a:spcAft>
              <a:buNone/>
            </a:pPr>
            <a:r>
              <a:rPr lang="en"/>
              <a:t>S2			70	30	40	60	9</a:t>
            </a:r>
            <a:endParaRPr/>
          </a:p>
          <a:p>
            <a:pPr indent="0" lvl="0" marL="0" rtl="0" algn="l">
              <a:spcBef>
                <a:spcPts val="1600"/>
              </a:spcBef>
              <a:spcAft>
                <a:spcPts val="0"/>
              </a:spcAft>
              <a:buNone/>
            </a:pPr>
            <a:r>
              <a:rPr lang="en"/>
              <a:t>S3			40	8	70	20	18</a:t>
            </a:r>
            <a:endParaRPr/>
          </a:p>
          <a:p>
            <a:pPr indent="0" lvl="0" marL="0" rtl="0" algn="l">
              <a:spcBef>
                <a:spcPts val="1600"/>
              </a:spcBef>
              <a:spcAft>
                <a:spcPts val="0"/>
              </a:spcAft>
              <a:buNone/>
            </a:pPr>
            <a:r>
              <a:rPr lang="en"/>
              <a:t>Demand		5	8	7	14	</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0"/>
          <p:cNvSpPr txBox="1"/>
          <p:nvPr>
            <p:ph type="title"/>
          </p:nvPr>
        </p:nvSpPr>
        <p:spPr>
          <a:xfrm>
            <a:off x="729450" y="1318650"/>
            <a:ext cx="83466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1 and 2 - calculate Ui and Vj(maximum cost)</a:t>
            </a:r>
            <a:endParaRPr/>
          </a:p>
        </p:txBody>
      </p:sp>
      <p:sp>
        <p:nvSpPr>
          <p:cNvPr id="272" name="Google Shape;272;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D1	D2	D3	D4	Supply	Ui</a:t>
            </a:r>
            <a:endParaRPr/>
          </a:p>
          <a:p>
            <a:pPr indent="0" lvl="0" marL="0" rtl="0" algn="l">
              <a:spcBef>
                <a:spcPts val="1600"/>
              </a:spcBef>
              <a:spcAft>
                <a:spcPts val="0"/>
              </a:spcAft>
              <a:buNone/>
            </a:pPr>
            <a:r>
              <a:rPr lang="en"/>
              <a:t>S1		19	30	50	10	    7		50</a:t>
            </a:r>
            <a:endParaRPr/>
          </a:p>
          <a:p>
            <a:pPr indent="0" lvl="0" marL="0" rtl="0" algn="l">
              <a:spcBef>
                <a:spcPts val="1600"/>
              </a:spcBef>
              <a:spcAft>
                <a:spcPts val="0"/>
              </a:spcAft>
              <a:buNone/>
            </a:pPr>
            <a:r>
              <a:rPr lang="en"/>
              <a:t>S2		70	30	40	6</a:t>
            </a:r>
            <a:r>
              <a:rPr lang="en"/>
              <a:t>0	     </a:t>
            </a:r>
            <a:r>
              <a:rPr lang="en"/>
              <a:t>9		70</a:t>
            </a:r>
            <a:endParaRPr/>
          </a:p>
          <a:p>
            <a:pPr indent="0" lvl="0" marL="0" rtl="0" algn="l">
              <a:spcBef>
                <a:spcPts val="1600"/>
              </a:spcBef>
              <a:spcAft>
                <a:spcPts val="0"/>
              </a:spcAft>
              <a:buNone/>
            </a:pPr>
            <a:r>
              <a:rPr lang="en"/>
              <a:t>S3		40	8	70	20	   18		70</a:t>
            </a:r>
            <a:endParaRPr/>
          </a:p>
          <a:p>
            <a:pPr indent="0" lvl="0" marL="0" rtl="0" algn="l">
              <a:spcBef>
                <a:spcPts val="1600"/>
              </a:spcBef>
              <a:spcAft>
                <a:spcPts val="0"/>
              </a:spcAft>
              <a:buNone/>
            </a:pPr>
            <a:r>
              <a:rPr lang="en"/>
              <a:t>Demand	5	8	7	14			</a:t>
            </a:r>
            <a:endParaRPr/>
          </a:p>
          <a:p>
            <a:pPr indent="0" lvl="0" marL="0" rtl="0" algn="l">
              <a:spcBef>
                <a:spcPts val="1600"/>
              </a:spcBef>
              <a:spcAft>
                <a:spcPts val="0"/>
              </a:spcAft>
              <a:buNone/>
            </a:pPr>
            <a:r>
              <a:rPr lang="en"/>
              <a:t>ˉVj		</a:t>
            </a:r>
            <a:r>
              <a:rPr lang="en"/>
              <a:t>70	30	70	60	</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3 - calculate </a:t>
            </a:r>
            <a:r>
              <a:rPr lang="en" sz="1600">
                <a:solidFill>
                  <a:srgbClr val="000000"/>
                </a:solidFill>
                <a:highlight>
                  <a:schemeClr val="lt1"/>
                </a:highlight>
                <a:latin typeface="Times New Roman"/>
                <a:ea typeface="Times New Roman"/>
                <a:cs typeface="Times New Roman"/>
                <a:sym typeface="Times New Roman"/>
              </a:rPr>
              <a:t>Δ</a:t>
            </a:r>
            <a:r>
              <a:rPr i="1" lang="en" sz="1400">
                <a:solidFill>
                  <a:srgbClr val="000000"/>
                </a:solidFill>
                <a:highlight>
                  <a:schemeClr val="lt1"/>
                </a:highlight>
                <a:latin typeface="Times New Roman"/>
                <a:ea typeface="Times New Roman"/>
                <a:cs typeface="Times New Roman"/>
                <a:sym typeface="Times New Roman"/>
              </a:rPr>
              <a:t>ij</a:t>
            </a:r>
            <a:r>
              <a:rPr lang="en" sz="1600">
                <a:solidFill>
                  <a:srgbClr val="000000"/>
                </a:solidFill>
                <a:highlight>
                  <a:schemeClr val="lt1"/>
                </a:highlight>
                <a:latin typeface="Times New Roman"/>
                <a:ea typeface="Times New Roman"/>
                <a:cs typeface="Times New Roman"/>
                <a:sym typeface="Times New Roman"/>
              </a:rPr>
              <a:t>=</a:t>
            </a:r>
            <a:r>
              <a:rPr i="1" lang="en" sz="1600">
                <a:solidFill>
                  <a:srgbClr val="000000"/>
                </a:solidFill>
                <a:highlight>
                  <a:schemeClr val="lt1"/>
                </a:highlight>
                <a:latin typeface="Times New Roman"/>
                <a:ea typeface="Times New Roman"/>
                <a:cs typeface="Times New Roman"/>
                <a:sym typeface="Times New Roman"/>
              </a:rPr>
              <a:t>c</a:t>
            </a:r>
            <a:r>
              <a:rPr i="1" lang="en" sz="1400">
                <a:solidFill>
                  <a:srgbClr val="000000"/>
                </a:solidFill>
                <a:highlight>
                  <a:schemeClr val="lt1"/>
                </a:highlight>
                <a:latin typeface="Times New Roman"/>
                <a:ea typeface="Times New Roman"/>
                <a:cs typeface="Times New Roman"/>
                <a:sym typeface="Times New Roman"/>
              </a:rPr>
              <a:t>ij</a:t>
            </a:r>
            <a:r>
              <a:rPr lang="en" sz="1600">
                <a:solidFill>
                  <a:srgbClr val="000000"/>
                </a:solidFill>
                <a:highlight>
                  <a:schemeClr val="lt1"/>
                </a:highlight>
                <a:latin typeface="Times New Roman"/>
                <a:ea typeface="Times New Roman"/>
                <a:cs typeface="Times New Roman"/>
                <a:sym typeface="Times New Roman"/>
              </a:rPr>
              <a:t>-</a:t>
            </a:r>
            <a:r>
              <a:rPr lang="en" sz="2700">
                <a:solidFill>
                  <a:srgbClr val="000000"/>
                </a:solidFill>
                <a:highlight>
                  <a:schemeClr val="lt1"/>
                </a:highlight>
                <a:latin typeface="Times New Roman"/>
                <a:ea typeface="Times New Roman"/>
                <a:cs typeface="Times New Roman"/>
                <a:sym typeface="Times New Roman"/>
              </a:rPr>
              <a:t>(</a:t>
            </a:r>
            <a:r>
              <a:rPr i="1" lang="en" sz="1600">
                <a:solidFill>
                  <a:srgbClr val="000000"/>
                </a:solidFill>
                <a:highlight>
                  <a:schemeClr val="lt1"/>
                </a:highlight>
                <a:latin typeface="Times New Roman"/>
                <a:ea typeface="Times New Roman"/>
                <a:cs typeface="Times New Roman"/>
                <a:sym typeface="Times New Roman"/>
              </a:rPr>
              <a:t>U</a:t>
            </a:r>
            <a:r>
              <a:rPr i="1" lang="en" sz="1400">
                <a:solidFill>
                  <a:srgbClr val="000000"/>
                </a:solidFill>
                <a:highlight>
                  <a:schemeClr val="lt1"/>
                </a:highlight>
                <a:latin typeface="Times New Roman"/>
                <a:ea typeface="Times New Roman"/>
                <a:cs typeface="Times New Roman"/>
                <a:sym typeface="Times New Roman"/>
              </a:rPr>
              <a:t>i</a:t>
            </a:r>
            <a:r>
              <a:rPr lang="en" sz="1600">
                <a:solidFill>
                  <a:srgbClr val="000000"/>
                </a:solidFill>
                <a:highlight>
                  <a:schemeClr val="lt1"/>
                </a:highlight>
                <a:latin typeface="Times New Roman"/>
                <a:ea typeface="Times New Roman"/>
                <a:cs typeface="Times New Roman"/>
                <a:sym typeface="Times New Roman"/>
              </a:rPr>
              <a:t>+</a:t>
            </a:r>
            <a:r>
              <a:rPr i="1" lang="en" sz="1600">
                <a:solidFill>
                  <a:srgbClr val="000000"/>
                </a:solidFill>
                <a:highlight>
                  <a:schemeClr val="lt1"/>
                </a:highlight>
                <a:latin typeface="Times New Roman"/>
                <a:ea typeface="Times New Roman"/>
                <a:cs typeface="Times New Roman"/>
                <a:sym typeface="Times New Roman"/>
              </a:rPr>
              <a:t>V</a:t>
            </a:r>
            <a:r>
              <a:rPr i="1" lang="en" sz="1400">
                <a:solidFill>
                  <a:srgbClr val="000000"/>
                </a:solidFill>
                <a:highlight>
                  <a:schemeClr val="lt1"/>
                </a:highlight>
                <a:latin typeface="Times New Roman"/>
                <a:ea typeface="Times New Roman"/>
                <a:cs typeface="Times New Roman"/>
                <a:sym typeface="Times New Roman"/>
              </a:rPr>
              <a:t>j</a:t>
            </a:r>
            <a:r>
              <a:rPr lang="en" sz="2700">
                <a:solidFill>
                  <a:srgbClr val="000000"/>
                </a:solidFill>
                <a:highlight>
                  <a:schemeClr val="lt1"/>
                </a:highlight>
                <a:latin typeface="Times New Roman"/>
                <a:ea typeface="Times New Roman"/>
                <a:cs typeface="Times New Roman"/>
                <a:sym typeface="Times New Roman"/>
              </a:rPr>
              <a:t>)</a:t>
            </a:r>
            <a:r>
              <a:rPr lang="en" sz="3100"/>
              <a:t> </a:t>
            </a:r>
            <a:endParaRPr sz="3100"/>
          </a:p>
        </p:txBody>
      </p:sp>
      <p:sp>
        <p:nvSpPr>
          <p:cNvPr id="278" name="Google Shape;278;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D1		D2		D3		D4		Supply	Ui</a:t>
            </a:r>
            <a:endParaRPr/>
          </a:p>
          <a:p>
            <a:pPr indent="0" lvl="0" marL="0" rtl="0" algn="l">
              <a:spcBef>
                <a:spcPts val="1600"/>
              </a:spcBef>
              <a:spcAft>
                <a:spcPts val="0"/>
              </a:spcAft>
              <a:buNone/>
            </a:pPr>
            <a:r>
              <a:rPr lang="en"/>
              <a:t>S1		19 [-101]	30 [-50]	50 [-70]	10 [-100]		7	50</a:t>
            </a:r>
            <a:endParaRPr/>
          </a:p>
          <a:p>
            <a:pPr indent="0" lvl="0" marL="0" rtl="0" algn="l">
              <a:spcBef>
                <a:spcPts val="1600"/>
              </a:spcBef>
              <a:spcAft>
                <a:spcPts val="0"/>
              </a:spcAft>
              <a:buNone/>
            </a:pPr>
            <a:r>
              <a:rPr lang="en"/>
              <a:t>S2		70 [-70]	30 [-70]	40 [-100]	60 [-70]		9	70</a:t>
            </a:r>
            <a:endParaRPr/>
          </a:p>
          <a:p>
            <a:pPr indent="0" lvl="0" marL="0" rtl="0" algn="l">
              <a:spcBef>
                <a:spcPts val="1600"/>
              </a:spcBef>
              <a:spcAft>
                <a:spcPts val="0"/>
              </a:spcAft>
              <a:buNone/>
            </a:pPr>
            <a:r>
              <a:rPr lang="en"/>
              <a:t>S3		40 [-100]	8 [-92]	70 [-70]	</a:t>
            </a:r>
            <a:r>
              <a:rPr lang="en">
                <a:highlight>
                  <a:srgbClr val="FFFF00"/>
                </a:highlight>
              </a:rPr>
              <a:t>20 [-110]</a:t>
            </a:r>
            <a:r>
              <a:rPr lang="en"/>
              <a:t>		18	70</a:t>
            </a:r>
            <a:endParaRPr/>
          </a:p>
          <a:p>
            <a:pPr indent="0" lvl="0" marL="0" rtl="0" algn="l">
              <a:spcBef>
                <a:spcPts val="1600"/>
              </a:spcBef>
              <a:spcAft>
                <a:spcPts val="0"/>
              </a:spcAft>
              <a:buNone/>
            </a:pPr>
            <a:r>
              <a:rPr lang="en"/>
              <a:t>Demand	5		8		7		14			</a:t>
            </a:r>
            <a:endParaRPr/>
          </a:p>
          <a:p>
            <a:pPr indent="0" lvl="0" marL="0" rtl="0" algn="l">
              <a:spcBef>
                <a:spcPts val="1600"/>
              </a:spcBef>
              <a:spcAft>
                <a:spcPts val="0"/>
              </a:spcAft>
              <a:buNone/>
            </a:pPr>
            <a:r>
              <a:rPr lang="en"/>
              <a:t>ˉVj		</a:t>
            </a:r>
            <a:r>
              <a:rPr lang="en"/>
              <a:t>70		30		70		60		</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Problem Example</a:t>
            </a:r>
            <a:endParaRPr/>
          </a:p>
          <a:p>
            <a:pPr indent="0" lvl="0" marL="0" rtl="0" algn="l">
              <a:spcBef>
                <a:spcPts val="0"/>
              </a:spcBef>
              <a:spcAft>
                <a:spcPts val="0"/>
              </a:spcAft>
              <a:buNone/>
            </a:pPr>
            <a:r>
              <a:t/>
            </a:r>
            <a:endParaRPr/>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following assignment has the minimum c</a:t>
            </a:r>
            <a:r>
              <a:rPr lang="en"/>
              <a:t>ost = 9500 INR</a:t>
            </a:r>
            <a:endParaRPr/>
          </a:p>
        </p:txBody>
      </p:sp>
      <p:graphicFrame>
        <p:nvGraphicFramePr>
          <p:cNvPr id="102" name="Google Shape;102;p15"/>
          <p:cNvGraphicFramePr/>
          <p:nvPr/>
        </p:nvGraphicFramePr>
        <p:xfrm>
          <a:off x="952500" y="2815975"/>
          <a:ext cx="3000000" cy="3000000"/>
        </p:xfrm>
        <a:graphic>
          <a:graphicData uri="http://schemas.openxmlformats.org/drawingml/2006/table">
            <a:tbl>
              <a:tblPr>
                <a:noFill/>
                <a:tableStyleId>{1A5948EA-459A-4191-A32C-6BAB18689200}</a:tableStyleId>
              </a:tblPr>
              <a:tblGrid>
                <a:gridCol w="1809750"/>
                <a:gridCol w="1809750"/>
                <a:gridCol w="1809750"/>
                <a:gridCol w="1809750"/>
              </a:tblGrid>
              <a:tr h="381000">
                <a:tc>
                  <a:txBody>
                    <a:bodyPr/>
                    <a:lstStyle/>
                    <a:p>
                      <a:pPr indent="0" lvl="0" marL="0" rtl="0" algn="ctr">
                        <a:spcBef>
                          <a:spcPts val="0"/>
                        </a:spcBef>
                        <a:spcAft>
                          <a:spcPts val="0"/>
                        </a:spcAft>
                        <a:buNone/>
                      </a:pPr>
                      <a:r>
                        <a:rPr b="1" lang="en"/>
                        <a:t>From/to</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t>Delhi</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t>Chennai</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t>Mumbai</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t>Jaipur</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2500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4000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AA84F"/>
                    </a:solidFill>
                  </a:tcPr>
                </a:tc>
                <a:tc>
                  <a:txBody>
                    <a:bodyPr/>
                    <a:lstStyle/>
                    <a:p>
                      <a:pPr indent="0" lvl="0" marL="0" rtl="0" algn="ctr">
                        <a:spcBef>
                          <a:spcPts val="0"/>
                        </a:spcBef>
                        <a:spcAft>
                          <a:spcPts val="0"/>
                        </a:spcAft>
                        <a:buNone/>
                      </a:pPr>
                      <a:r>
                        <a:rPr lang="en"/>
                        <a:t>3500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t>Pune</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4000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6000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3500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AA84F"/>
                    </a:solidFill>
                  </a:tcPr>
                </a:tc>
              </a:tr>
              <a:tr h="381000">
                <a:tc>
                  <a:txBody>
                    <a:bodyPr/>
                    <a:lstStyle/>
                    <a:p>
                      <a:pPr indent="0" lvl="0" marL="0" rtl="0" algn="ctr">
                        <a:spcBef>
                          <a:spcPts val="0"/>
                        </a:spcBef>
                        <a:spcAft>
                          <a:spcPts val="0"/>
                        </a:spcAft>
                        <a:buNone/>
                      </a:pPr>
                      <a:r>
                        <a:rPr b="1" lang="en"/>
                        <a:t>Bangalore</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AA84F"/>
                    </a:solidFill>
                  </a:tcPr>
                </a:tc>
                <a:tc>
                  <a:txBody>
                    <a:bodyPr/>
                    <a:lstStyle/>
                    <a:p>
                      <a:pPr indent="0" lvl="0" marL="0" rtl="0" algn="ctr">
                        <a:spcBef>
                          <a:spcPts val="0"/>
                        </a:spcBef>
                        <a:spcAft>
                          <a:spcPts val="0"/>
                        </a:spcAft>
                        <a:buNone/>
                      </a:pPr>
                      <a:r>
                        <a:rPr lang="en"/>
                        <a:t>4000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2500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4 - Allocate as much as possible </a:t>
            </a:r>
            <a:r>
              <a:rPr lang="en" sz="3100"/>
              <a:t> </a:t>
            </a:r>
            <a:endParaRPr sz="3100"/>
          </a:p>
        </p:txBody>
      </p:sp>
      <p:sp>
        <p:nvSpPr>
          <p:cNvPr id="284" name="Google Shape;284;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D1	D2	D3	D4		Supply	Ui</a:t>
            </a:r>
            <a:endParaRPr/>
          </a:p>
          <a:p>
            <a:pPr indent="0" lvl="0" marL="0" rtl="0" algn="l">
              <a:spcBef>
                <a:spcPts val="1600"/>
              </a:spcBef>
              <a:spcAft>
                <a:spcPts val="0"/>
              </a:spcAft>
              <a:buNone/>
            </a:pPr>
            <a:r>
              <a:rPr lang="en"/>
              <a:t>S1		19	30	50	10		7		50</a:t>
            </a:r>
            <a:endParaRPr/>
          </a:p>
          <a:p>
            <a:pPr indent="0" lvl="0" marL="0" rtl="0" algn="l">
              <a:spcBef>
                <a:spcPts val="1600"/>
              </a:spcBef>
              <a:spcAft>
                <a:spcPts val="0"/>
              </a:spcAft>
              <a:buNone/>
            </a:pPr>
            <a:r>
              <a:rPr lang="en"/>
              <a:t>S2		70	30	40	60		9		70</a:t>
            </a:r>
            <a:endParaRPr/>
          </a:p>
          <a:p>
            <a:pPr indent="0" lvl="0" marL="0" rtl="0" algn="l">
              <a:spcBef>
                <a:spcPts val="1600"/>
              </a:spcBef>
              <a:spcAft>
                <a:spcPts val="0"/>
              </a:spcAft>
              <a:buNone/>
            </a:pPr>
            <a:r>
              <a:rPr lang="en"/>
              <a:t>S3		40	8	70	</a:t>
            </a:r>
            <a:r>
              <a:rPr lang="en">
                <a:highlight>
                  <a:srgbClr val="FFFF00"/>
                </a:highlight>
              </a:rPr>
              <a:t>20(14)</a:t>
            </a:r>
            <a:r>
              <a:rPr lang="en"/>
              <a:t>	4		70</a:t>
            </a:r>
            <a:endParaRPr/>
          </a:p>
          <a:p>
            <a:pPr indent="0" lvl="0" marL="0" rtl="0" algn="l">
              <a:spcBef>
                <a:spcPts val="1600"/>
              </a:spcBef>
              <a:spcAft>
                <a:spcPts val="0"/>
              </a:spcAft>
              <a:buNone/>
            </a:pPr>
            <a:r>
              <a:rPr lang="en"/>
              <a:t>Demand	5	8	7	0			</a:t>
            </a:r>
            <a:endParaRPr/>
          </a:p>
          <a:p>
            <a:pPr indent="0" lvl="0" marL="0" rtl="0" algn="l">
              <a:spcBef>
                <a:spcPts val="1600"/>
              </a:spcBef>
              <a:spcAft>
                <a:spcPts val="0"/>
              </a:spcAft>
              <a:buNone/>
            </a:pPr>
            <a:r>
              <a:rPr lang="en"/>
              <a:t>ˉVj		70	30	70	--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5 - Eliminate </a:t>
            </a:r>
            <a:r>
              <a:rPr lang="en"/>
              <a:t>unnecessary</a:t>
            </a:r>
            <a:r>
              <a:rPr lang="en"/>
              <a:t> cells </a:t>
            </a:r>
            <a:r>
              <a:rPr lang="en" sz="3100"/>
              <a:t> </a:t>
            </a:r>
            <a:endParaRPr sz="3100"/>
          </a:p>
        </p:txBody>
      </p:sp>
      <p:sp>
        <p:nvSpPr>
          <p:cNvPr id="290" name="Google Shape;290;p43"/>
          <p:cNvSpPr txBox="1"/>
          <p:nvPr>
            <p:ph idx="1" type="body"/>
          </p:nvPr>
        </p:nvSpPr>
        <p:spPr>
          <a:xfrm>
            <a:off x="729450" y="2078875"/>
            <a:ext cx="7688700" cy="2261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		D1	D2	D3	</a:t>
            </a:r>
            <a:r>
              <a:rPr lang="en" strike="sngStrike"/>
              <a:t>D4</a:t>
            </a:r>
            <a:r>
              <a:rPr lang="en"/>
              <a:t>		Supply	Ui</a:t>
            </a:r>
            <a:endParaRPr/>
          </a:p>
          <a:p>
            <a:pPr indent="0" lvl="0" marL="0" rtl="0" algn="l">
              <a:spcBef>
                <a:spcPts val="1600"/>
              </a:spcBef>
              <a:spcAft>
                <a:spcPts val="0"/>
              </a:spcAft>
              <a:buNone/>
            </a:pPr>
            <a:r>
              <a:rPr lang="en"/>
              <a:t>S1		19	30	50	</a:t>
            </a:r>
            <a:r>
              <a:rPr lang="en" strike="sngStrike"/>
              <a:t>10</a:t>
            </a:r>
            <a:r>
              <a:rPr lang="en"/>
              <a:t>		7		50</a:t>
            </a:r>
            <a:endParaRPr/>
          </a:p>
          <a:p>
            <a:pPr indent="0" lvl="0" marL="0" rtl="0" algn="l">
              <a:spcBef>
                <a:spcPts val="1600"/>
              </a:spcBef>
              <a:spcAft>
                <a:spcPts val="0"/>
              </a:spcAft>
              <a:buNone/>
            </a:pPr>
            <a:r>
              <a:rPr lang="en"/>
              <a:t>S2		70	30	40	</a:t>
            </a:r>
            <a:r>
              <a:rPr lang="en" strike="sngStrike"/>
              <a:t>60</a:t>
            </a:r>
            <a:r>
              <a:rPr lang="en"/>
              <a:t>		9		70</a:t>
            </a:r>
            <a:endParaRPr/>
          </a:p>
          <a:p>
            <a:pPr indent="0" lvl="0" marL="0" rtl="0" algn="l">
              <a:spcBef>
                <a:spcPts val="1600"/>
              </a:spcBef>
              <a:spcAft>
                <a:spcPts val="0"/>
              </a:spcAft>
              <a:buNone/>
            </a:pPr>
            <a:r>
              <a:rPr lang="en"/>
              <a:t>S3		40	8	70	</a:t>
            </a:r>
            <a:r>
              <a:rPr lang="en" strike="sngStrike">
                <a:highlight>
                  <a:schemeClr val="lt1"/>
                </a:highlight>
              </a:rPr>
              <a:t>20(14)</a:t>
            </a:r>
            <a:r>
              <a:rPr lang="en"/>
              <a:t>	4		70</a:t>
            </a:r>
            <a:endParaRPr/>
          </a:p>
          <a:p>
            <a:pPr indent="0" lvl="0" marL="0" rtl="0" algn="l">
              <a:spcBef>
                <a:spcPts val="1600"/>
              </a:spcBef>
              <a:spcAft>
                <a:spcPts val="0"/>
              </a:spcAft>
              <a:buNone/>
            </a:pPr>
            <a:r>
              <a:rPr lang="en"/>
              <a:t>Demand	5	8	7	</a:t>
            </a:r>
            <a:r>
              <a:rPr lang="en" strike="sngStrike"/>
              <a:t>0</a:t>
            </a:r>
            <a:r>
              <a:rPr lang="en"/>
              <a:t>			</a:t>
            </a:r>
            <a:endParaRPr/>
          </a:p>
          <a:p>
            <a:pPr indent="0" lvl="0" marL="0" rtl="0" algn="l">
              <a:spcBef>
                <a:spcPts val="1600"/>
              </a:spcBef>
              <a:spcAft>
                <a:spcPts val="0"/>
              </a:spcAft>
              <a:buNone/>
            </a:pPr>
            <a:r>
              <a:rPr lang="en"/>
              <a:t>ˉVj		70	30	70	--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4"/>
          <p:cNvSpPr txBox="1"/>
          <p:nvPr/>
        </p:nvSpPr>
        <p:spPr>
          <a:xfrm>
            <a:off x="5530500" y="1086125"/>
            <a:ext cx="3133500" cy="34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96" name="Google Shape;296;p44"/>
          <p:cNvSpPr txBox="1"/>
          <p:nvPr/>
        </p:nvSpPr>
        <p:spPr>
          <a:xfrm>
            <a:off x="739375" y="567925"/>
            <a:ext cx="5240100" cy="5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Lato"/>
                <a:ea typeface="Lato"/>
                <a:cs typeface="Lato"/>
                <a:sym typeface="Lato"/>
              </a:rPr>
              <a:t>Russel Approximation Method</a:t>
            </a:r>
            <a:r>
              <a:rPr lang="en">
                <a:latin typeface="Lato"/>
                <a:ea typeface="Lato"/>
                <a:cs typeface="Lato"/>
                <a:sym typeface="Lato"/>
              </a:rPr>
              <a:t> -  O(n^3) algorithm </a:t>
            </a:r>
            <a:endParaRPr>
              <a:latin typeface="Lato"/>
              <a:ea typeface="Lato"/>
              <a:cs typeface="Lato"/>
              <a:sym typeface="Lato"/>
            </a:endParaRPr>
          </a:p>
        </p:txBody>
      </p:sp>
      <p:sp>
        <p:nvSpPr>
          <p:cNvPr id="297" name="Google Shape;297;p44"/>
          <p:cNvSpPr txBox="1"/>
          <p:nvPr/>
        </p:nvSpPr>
        <p:spPr>
          <a:xfrm>
            <a:off x="396475" y="1478750"/>
            <a:ext cx="7640100" cy="3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highlight>
                  <a:schemeClr val="lt1"/>
                </a:highlight>
              </a:rPr>
              <a:t>Step 1 : For each source row still under consideration, determine its </a:t>
            </a:r>
            <a:r>
              <a:rPr lang="en" sz="1100">
                <a:highlight>
                  <a:schemeClr val="lt1"/>
                </a:highlight>
                <a:latin typeface="Times New Roman"/>
                <a:ea typeface="Times New Roman"/>
                <a:cs typeface="Times New Roman"/>
                <a:sym typeface="Times New Roman"/>
              </a:rPr>
              <a:t>ˉ</a:t>
            </a:r>
            <a:r>
              <a:rPr i="1" lang="en" sz="1100">
                <a:highlight>
                  <a:schemeClr val="lt1"/>
                </a:highlight>
                <a:latin typeface="Times New Roman"/>
                <a:ea typeface="Times New Roman"/>
                <a:cs typeface="Times New Roman"/>
                <a:sym typeface="Times New Roman"/>
              </a:rPr>
              <a:t>U</a:t>
            </a:r>
            <a:r>
              <a:rPr i="1" lang="en" sz="900">
                <a:highlight>
                  <a:schemeClr val="lt1"/>
                </a:highlight>
                <a:latin typeface="Times New Roman"/>
                <a:ea typeface="Times New Roman"/>
                <a:cs typeface="Times New Roman"/>
                <a:sym typeface="Times New Roman"/>
              </a:rPr>
              <a:t>i</a:t>
            </a:r>
            <a:r>
              <a:rPr lang="en" sz="1100">
                <a:highlight>
                  <a:schemeClr val="lt1"/>
                </a:highlight>
              </a:rPr>
              <a:t> (largest cost in row i).</a:t>
            </a:r>
            <a:endParaRPr sz="1100">
              <a:highlight>
                <a:schemeClr val="lt1"/>
              </a:highlight>
            </a:endParaRPr>
          </a:p>
          <a:p>
            <a:pPr indent="0" lvl="0" marL="0" rtl="0" algn="r">
              <a:lnSpc>
                <a:spcPct val="115000"/>
              </a:lnSpc>
              <a:spcBef>
                <a:spcPts val="0"/>
              </a:spcBef>
              <a:spcAft>
                <a:spcPts val="0"/>
              </a:spcAft>
              <a:buNone/>
            </a:pPr>
            <a:r>
              <a:t/>
            </a:r>
            <a:endParaRPr sz="1100">
              <a:highlight>
                <a:schemeClr val="lt1"/>
              </a:highlight>
            </a:endParaRPr>
          </a:p>
          <a:p>
            <a:pPr indent="0" lvl="0" marL="0" rtl="0" algn="l">
              <a:spcBef>
                <a:spcPts val="0"/>
              </a:spcBef>
              <a:spcAft>
                <a:spcPts val="0"/>
              </a:spcAft>
              <a:buNone/>
            </a:pPr>
            <a:r>
              <a:rPr lang="en" sz="1100">
                <a:highlight>
                  <a:schemeClr val="lt1"/>
                </a:highlight>
              </a:rPr>
              <a:t>Step 2: For each destination column still under consideration, determine its </a:t>
            </a:r>
            <a:r>
              <a:rPr lang="en" sz="1100">
                <a:highlight>
                  <a:schemeClr val="lt1"/>
                </a:highlight>
                <a:latin typeface="Times New Roman"/>
                <a:ea typeface="Times New Roman"/>
                <a:cs typeface="Times New Roman"/>
                <a:sym typeface="Times New Roman"/>
              </a:rPr>
              <a:t>ˉ</a:t>
            </a:r>
            <a:r>
              <a:rPr i="1" lang="en" sz="1100">
                <a:highlight>
                  <a:schemeClr val="lt1"/>
                </a:highlight>
                <a:latin typeface="Times New Roman"/>
                <a:ea typeface="Times New Roman"/>
                <a:cs typeface="Times New Roman"/>
                <a:sym typeface="Times New Roman"/>
              </a:rPr>
              <a:t>V</a:t>
            </a:r>
            <a:r>
              <a:rPr i="1" lang="en" sz="900">
                <a:highlight>
                  <a:schemeClr val="lt1"/>
                </a:highlight>
                <a:latin typeface="Times New Roman"/>
                <a:ea typeface="Times New Roman"/>
                <a:cs typeface="Times New Roman"/>
                <a:sym typeface="Times New Roman"/>
              </a:rPr>
              <a:t>j</a:t>
            </a:r>
            <a:r>
              <a:rPr lang="en" sz="1100">
                <a:highlight>
                  <a:schemeClr val="lt1"/>
                </a:highlight>
              </a:rPr>
              <a:t> (largest cost in column j).</a:t>
            </a:r>
            <a:endParaRPr sz="1100">
              <a:highlight>
                <a:schemeClr val="lt1"/>
              </a:highlight>
            </a:endParaRPr>
          </a:p>
          <a:p>
            <a:pPr indent="0" lvl="0" marL="0" rtl="0" algn="l">
              <a:spcBef>
                <a:spcPts val="0"/>
              </a:spcBef>
              <a:spcAft>
                <a:spcPts val="0"/>
              </a:spcAft>
              <a:buNone/>
            </a:pPr>
            <a:r>
              <a:rPr lang="en" sz="1100">
                <a:highlight>
                  <a:schemeClr val="lt1"/>
                </a:highlight>
              </a:rPr>
              <a:t>Step 3: For each variable, calculate </a:t>
            </a:r>
            <a:r>
              <a:rPr lang="en" sz="1100">
                <a:highlight>
                  <a:schemeClr val="lt1"/>
                </a:highlight>
                <a:latin typeface="Times New Roman"/>
                <a:ea typeface="Times New Roman"/>
                <a:cs typeface="Times New Roman"/>
                <a:sym typeface="Times New Roman"/>
              </a:rPr>
              <a:t>Δ</a:t>
            </a:r>
            <a:r>
              <a:rPr i="1" lang="en" sz="900">
                <a:highlight>
                  <a:schemeClr val="lt1"/>
                </a:highlight>
                <a:latin typeface="Times New Roman"/>
                <a:ea typeface="Times New Roman"/>
                <a:cs typeface="Times New Roman"/>
                <a:sym typeface="Times New Roman"/>
              </a:rPr>
              <a:t>ij</a:t>
            </a:r>
            <a:r>
              <a:rPr lang="en" sz="1100">
                <a:highlight>
                  <a:schemeClr val="lt1"/>
                </a:highlight>
                <a:latin typeface="Times New Roman"/>
                <a:ea typeface="Times New Roman"/>
                <a:cs typeface="Times New Roman"/>
                <a:sym typeface="Times New Roman"/>
              </a:rPr>
              <a:t>=</a:t>
            </a:r>
            <a:r>
              <a:rPr i="1" lang="en" sz="1100">
                <a:highlight>
                  <a:schemeClr val="lt1"/>
                </a:highlight>
                <a:latin typeface="Times New Roman"/>
                <a:ea typeface="Times New Roman"/>
                <a:cs typeface="Times New Roman"/>
                <a:sym typeface="Times New Roman"/>
              </a:rPr>
              <a:t>c</a:t>
            </a:r>
            <a:r>
              <a:rPr i="1" lang="en" sz="900">
                <a:highlight>
                  <a:schemeClr val="lt1"/>
                </a:highlight>
                <a:latin typeface="Times New Roman"/>
                <a:ea typeface="Times New Roman"/>
                <a:cs typeface="Times New Roman"/>
                <a:sym typeface="Times New Roman"/>
              </a:rPr>
              <a:t>ij</a:t>
            </a:r>
            <a:r>
              <a:rPr lang="en" sz="1100">
                <a:highlight>
                  <a:schemeClr val="lt1"/>
                </a:highlight>
                <a:latin typeface="Times New Roman"/>
                <a:ea typeface="Times New Roman"/>
                <a:cs typeface="Times New Roman"/>
                <a:sym typeface="Times New Roman"/>
              </a:rPr>
              <a:t>-</a:t>
            </a:r>
            <a:r>
              <a:rPr lang="en" sz="2200">
                <a:highlight>
                  <a:schemeClr val="lt1"/>
                </a:highlight>
                <a:latin typeface="Times New Roman"/>
                <a:ea typeface="Times New Roman"/>
                <a:cs typeface="Times New Roman"/>
                <a:sym typeface="Times New Roman"/>
              </a:rPr>
              <a:t>(</a:t>
            </a:r>
            <a:r>
              <a:rPr i="1" lang="en" sz="1100">
                <a:highlight>
                  <a:schemeClr val="lt1"/>
                </a:highlight>
                <a:latin typeface="Times New Roman"/>
                <a:ea typeface="Times New Roman"/>
                <a:cs typeface="Times New Roman"/>
                <a:sym typeface="Times New Roman"/>
              </a:rPr>
              <a:t>U</a:t>
            </a:r>
            <a:r>
              <a:rPr i="1" lang="en" sz="900">
                <a:highlight>
                  <a:schemeClr val="lt1"/>
                </a:highlight>
                <a:latin typeface="Times New Roman"/>
                <a:ea typeface="Times New Roman"/>
                <a:cs typeface="Times New Roman"/>
                <a:sym typeface="Times New Roman"/>
              </a:rPr>
              <a:t>i</a:t>
            </a:r>
            <a:r>
              <a:rPr lang="en" sz="1100">
                <a:highlight>
                  <a:schemeClr val="lt1"/>
                </a:highlight>
                <a:latin typeface="Times New Roman"/>
                <a:ea typeface="Times New Roman"/>
                <a:cs typeface="Times New Roman"/>
                <a:sym typeface="Times New Roman"/>
              </a:rPr>
              <a:t>+</a:t>
            </a:r>
            <a:r>
              <a:rPr i="1" lang="en" sz="1100">
                <a:highlight>
                  <a:schemeClr val="lt1"/>
                </a:highlight>
                <a:latin typeface="Times New Roman"/>
                <a:ea typeface="Times New Roman"/>
                <a:cs typeface="Times New Roman"/>
                <a:sym typeface="Times New Roman"/>
              </a:rPr>
              <a:t>V</a:t>
            </a:r>
            <a:r>
              <a:rPr i="1" lang="en" sz="900">
                <a:highlight>
                  <a:schemeClr val="lt1"/>
                </a:highlight>
                <a:latin typeface="Times New Roman"/>
                <a:ea typeface="Times New Roman"/>
                <a:cs typeface="Times New Roman"/>
                <a:sym typeface="Times New Roman"/>
              </a:rPr>
              <a:t>j</a:t>
            </a:r>
            <a:r>
              <a:rPr lang="en" sz="2200">
                <a:highlight>
                  <a:schemeClr val="lt1"/>
                </a:highlight>
                <a:latin typeface="Times New Roman"/>
                <a:ea typeface="Times New Roman"/>
                <a:cs typeface="Times New Roman"/>
                <a:sym typeface="Times New Roman"/>
              </a:rPr>
              <a:t>)</a:t>
            </a:r>
            <a:r>
              <a:rPr lang="en" sz="1100">
                <a:highlight>
                  <a:schemeClr val="lt1"/>
                </a:highlight>
              </a:rPr>
              <a:t>. - O(n^2) </a:t>
            </a:r>
            <a:endParaRPr sz="1100">
              <a:highlight>
                <a:schemeClr val="lt1"/>
              </a:highlight>
            </a:endParaRPr>
          </a:p>
          <a:p>
            <a:pPr indent="0" lvl="0" marL="0" rtl="0" algn="r">
              <a:lnSpc>
                <a:spcPct val="115000"/>
              </a:lnSpc>
              <a:spcBef>
                <a:spcPts val="0"/>
              </a:spcBef>
              <a:spcAft>
                <a:spcPts val="0"/>
              </a:spcAft>
              <a:buNone/>
            </a:pPr>
            <a:r>
              <a:t/>
            </a:r>
            <a:endParaRPr sz="1100">
              <a:highlight>
                <a:schemeClr val="lt1"/>
              </a:highlight>
            </a:endParaRPr>
          </a:p>
          <a:p>
            <a:pPr indent="0" lvl="0" marL="0" rtl="0" algn="l">
              <a:spcBef>
                <a:spcPts val="0"/>
              </a:spcBef>
              <a:spcAft>
                <a:spcPts val="0"/>
              </a:spcAft>
              <a:buNone/>
            </a:pPr>
            <a:r>
              <a:rPr lang="en" sz="1100">
                <a:highlight>
                  <a:schemeClr val="lt1"/>
                </a:highlight>
              </a:rPr>
              <a:t>Step 4: Select the variable having the most negative </a:t>
            </a:r>
            <a:r>
              <a:rPr lang="en" sz="1100">
                <a:highlight>
                  <a:schemeClr val="lt1"/>
                </a:highlight>
                <a:latin typeface="Times New Roman"/>
                <a:ea typeface="Times New Roman"/>
                <a:cs typeface="Times New Roman"/>
                <a:sym typeface="Times New Roman"/>
              </a:rPr>
              <a:t>Δ</a:t>
            </a:r>
            <a:r>
              <a:rPr lang="en" sz="1100">
                <a:highlight>
                  <a:schemeClr val="lt1"/>
                </a:highlight>
              </a:rPr>
              <a:t> value, break ties arbitrarily.</a:t>
            </a:r>
            <a:endParaRPr sz="1100">
              <a:highlight>
                <a:schemeClr val="lt1"/>
              </a:highlight>
            </a:endParaRPr>
          </a:p>
          <a:p>
            <a:pPr indent="0" lvl="0" marL="0" rtl="0" algn="r">
              <a:lnSpc>
                <a:spcPct val="115000"/>
              </a:lnSpc>
              <a:spcBef>
                <a:spcPts val="0"/>
              </a:spcBef>
              <a:spcAft>
                <a:spcPts val="0"/>
              </a:spcAft>
              <a:buNone/>
            </a:pPr>
            <a:r>
              <a:t/>
            </a:r>
            <a:endParaRPr sz="1100">
              <a:highlight>
                <a:schemeClr val="lt1"/>
              </a:highlight>
            </a:endParaRPr>
          </a:p>
          <a:p>
            <a:pPr indent="0" lvl="0" marL="0" rtl="0" algn="l">
              <a:spcBef>
                <a:spcPts val="0"/>
              </a:spcBef>
              <a:spcAft>
                <a:spcPts val="0"/>
              </a:spcAft>
              <a:buNone/>
            </a:pPr>
            <a:r>
              <a:rPr lang="en" sz="1100">
                <a:highlight>
                  <a:schemeClr val="lt1"/>
                </a:highlight>
              </a:rPr>
              <a:t>Step 5: Allocate as much as possible. Eliminate unecessary cells from consideration. Return to Step-1.</a:t>
            </a:r>
            <a:endParaRPr sz="1100">
              <a:highlight>
                <a:schemeClr val="lt1"/>
              </a:highlight>
            </a:endParaRPr>
          </a:p>
          <a:p>
            <a:pPr indent="0" lvl="0" marL="0" rtl="0" algn="l">
              <a:spcBef>
                <a:spcPts val="0"/>
              </a:spcBef>
              <a:spcAft>
                <a:spcPts val="0"/>
              </a:spcAft>
              <a:buNone/>
            </a:pPr>
            <a:r>
              <a:t/>
            </a:r>
            <a:endParaRPr>
              <a:highlight>
                <a:schemeClr val="lt1"/>
              </a:highlight>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5"/>
          <p:cNvSpPr txBox="1"/>
          <p:nvPr>
            <p:ph type="title"/>
          </p:nvPr>
        </p:nvSpPr>
        <p:spPr>
          <a:xfrm>
            <a:off x="461575" y="536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TOCM - </a:t>
            </a:r>
            <a:r>
              <a:rPr lang="en" sz="1800"/>
              <a:t>variant-Amaliah et al. [4]</a:t>
            </a:r>
            <a:endParaRPr sz="2300"/>
          </a:p>
        </p:txBody>
      </p:sp>
      <p:sp>
        <p:nvSpPr>
          <p:cNvPr id="303" name="Google Shape;303;p45"/>
          <p:cNvSpPr txBox="1"/>
          <p:nvPr>
            <p:ph idx="1" type="body"/>
          </p:nvPr>
        </p:nvSpPr>
        <p:spPr>
          <a:xfrm>
            <a:off x="397275" y="2003850"/>
            <a:ext cx="7688700" cy="2261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
              <a:t>The TOC matrix is obtained by adding the "row opportunity cost matrix" (row opportunity cost matrix: for each row, the smallest cost of that row is subtracted from each element of the same row) and the "column opportunity cost-matrix" (column opportunity cost matrix: for each column of the original transportation cost matrix the smallest cost of that column is subtracted from each element of the same column).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6"/>
          <p:cNvSpPr txBox="1"/>
          <p:nvPr>
            <p:ph type="title"/>
          </p:nvPr>
        </p:nvSpPr>
        <p:spPr>
          <a:xfrm>
            <a:off x="645500" y="579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Experimental Design-</a:t>
            </a:r>
            <a:r>
              <a:rPr lang="en" sz="2100"/>
              <a:t>M.Mathirajan &amp; B.meenakshi[4]</a:t>
            </a:r>
            <a:r>
              <a:rPr lang="en"/>
              <a:t> </a:t>
            </a:r>
            <a:endParaRPr sz="3100"/>
          </a:p>
        </p:txBody>
      </p:sp>
      <p:sp>
        <p:nvSpPr>
          <p:cNvPr id="309" name="Google Shape;309;p46"/>
          <p:cNvSpPr txBox="1"/>
          <p:nvPr>
            <p:ph idx="1" type="body"/>
          </p:nvPr>
        </p:nvSpPr>
        <p:spPr>
          <a:xfrm>
            <a:off x="729450" y="2078875"/>
            <a:ext cx="7688700" cy="2261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0" name="Google Shape;310;p46"/>
          <p:cNvPicPr preferRelativeResize="0"/>
          <p:nvPr/>
        </p:nvPicPr>
        <p:blipFill>
          <a:blip r:embed="rId3">
            <a:alphaModFix/>
          </a:blip>
          <a:stretch>
            <a:fillRect/>
          </a:stretch>
        </p:blipFill>
        <p:spPr>
          <a:xfrm>
            <a:off x="428625" y="1890200"/>
            <a:ext cx="8122450" cy="26384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7"/>
          <p:cNvSpPr txBox="1"/>
          <p:nvPr>
            <p:ph type="title"/>
          </p:nvPr>
        </p:nvSpPr>
        <p:spPr>
          <a:xfrm>
            <a:off x="568725" y="0"/>
            <a:ext cx="7688700" cy="157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Integrated ranks - </a:t>
            </a:r>
            <a:r>
              <a:rPr lang="en" sz="2200"/>
              <a:t>Kaur, Lakhveer et al.[4]</a:t>
            </a:r>
            <a:endParaRPr sz="3100"/>
          </a:p>
        </p:txBody>
      </p:sp>
      <p:sp>
        <p:nvSpPr>
          <p:cNvPr id="316" name="Google Shape;316;p47"/>
          <p:cNvSpPr txBox="1"/>
          <p:nvPr>
            <p:ph idx="1" type="body"/>
          </p:nvPr>
        </p:nvSpPr>
        <p:spPr>
          <a:xfrm>
            <a:off x="729450" y="2078875"/>
            <a:ext cx="7688700" cy="2261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spcBef>
                <a:spcPts val="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317" name="Google Shape;317;p47"/>
          <p:cNvGraphicFramePr/>
          <p:nvPr/>
        </p:nvGraphicFramePr>
        <p:xfrm>
          <a:off x="729450" y="2078875"/>
          <a:ext cx="3000000" cy="3000000"/>
        </p:xfrm>
        <a:graphic>
          <a:graphicData uri="http://schemas.openxmlformats.org/drawingml/2006/table">
            <a:tbl>
              <a:tblPr>
                <a:noFill/>
                <a:tableStyleId>{1A5948EA-459A-4191-A32C-6BAB18689200}</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en"/>
                        <a:t>Algorithm </a:t>
                      </a:r>
                      <a:endParaRPr/>
                    </a:p>
                  </a:txBody>
                  <a:tcPr marT="91425" marB="91425" marR="91425" marL="91425"/>
                </a:tc>
                <a:tc>
                  <a:txBody>
                    <a:bodyPr/>
                    <a:lstStyle/>
                    <a:p>
                      <a:pPr indent="0" lvl="0" marL="0" rtl="0" algn="l">
                        <a:spcBef>
                          <a:spcPts val="0"/>
                        </a:spcBef>
                        <a:spcAft>
                          <a:spcPts val="0"/>
                        </a:spcAft>
                        <a:buNone/>
                      </a:pPr>
                      <a:r>
                        <a:rPr lang="en"/>
                        <a:t>1st Rank</a:t>
                      </a:r>
                      <a:endParaRPr/>
                    </a:p>
                  </a:txBody>
                  <a:tcPr marT="91425" marB="91425" marR="91425" marL="91425"/>
                </a:tc>
                <a:tc>
                  <a:txBody>
                    <a:bodyPr/>
                    <a:lstStyle/>
                    <a:p>
                      <a:pPr indent="0" lvl="0" marL="0" rtl="0" algn="l">
                        <a:spcBef>
                          <a:spcPts val="0"/>
                        </a:spcBef>
                        <a:spcAft>
                          <a:spcPts val="0"/>
                        </a:spcAft>
                        <a:buNone/>
                      </a:pPr>
                      <a:r>
                        <a:rPr lang="en"/>
                        <a:t>2nd Rank</a:t>
                      </a:r>
                      <a:endParaRPr/>
                    </a:p>
                  </a:txBody>
                  <a:tcPr marT="91425" marB="91425" marR="91425" marL="91425"/>
                </a:tc>
                <a:tc>
                  <a:txBody>
                    <a:bodyPr/>
                    <a:lstStyle/>
                    <a:p>
                      <a:pPr indent="0" lvl="0" marL="0" rtl="0" algn="l">
                        <a:spcBef>
                          <a:spcPts val="0"/>
                        </a:spcBef>
                        <a:spcAft>
                          <a:spcPts val="0"/>
                        </a:spcAft>
                        <a:buNone/>
                      </a:pPr>
                      <a:r>
                        <a:rPr lang="en"/>
                        <a:t>3rd Rank</a:t>
                      </a:r>
                      <a:endParaRPr/>
                    </a:p>
                  </a:txBody>
                  <a:tcPr marT="91425" marB="91425" marR="91425" marL="91425"/>
                </a:tc>
                <a:tc>
                  <a:txBody>
                    <a:bodyPr/>
                    <a:lstStyle/>
                    <a:p>
                      <a:pPr indent="0" lvl="0" marL="0" rtl="0" algn="l">
                        <a:spcBef>
                          <a:spcPts val="0"/>
                        </a:spcBef>
                        <a:spcAft>
                          <a:spcPts val="0"/>
                        </a:spcAft>
                        <a:buNone/>
                      </a:pPr>
                      <a:r>
                        <a:rPr lang="en"/>
                        <a:t>4th Rank</a:t>
                      </a:r>
                      <a:endParaRPr/>
                    </a:p>
                  </a:txBody>
                  <a:tcPr marT="91425" marB="91425" marR="91425" marL="91425"/>
                </a:tc>
                <a:tc>
                  <a:txBody>
                    <a:bodyPr/>
                    <a:lstStyle/>
                    <a:p>
                      <a:pPr indent="0" lvl="0" marL="0" rtl="0" algn="l">
                        <a:spcBef>
                          <a:spcPts val="0"/>
                        </a:spcBef>
                        <a:spcAft>
                          <a:spcPts val="0"/>
                        </a:spcAft>
                        <a:buNone/>
                      </a:pPr>
                      <a:r>
                        <a:rPr lang="en"/>
                        <a:t>Integrated Ranks</a:t>
                      </a:r>
                      <a:endParaRPr/>
                    </a:p>
                  </a:txBody>
                  <a:tcPr marT="91425" marB="91425" marR="91425" marL="91425"/>
                </a:tc>
              </a:tr>
              <a:tr h="381000">
                <a:tc>
                  <a:txBody>
                    <a:bodyPr/>
                    <a:lstStyle/>
                    <a:p>
                      <a:pPr indent="0" lvl="0" marL="0" rtl="0" algn="l">
                        <a:spcBef>
                          <a:spcPts val="0"/>
                        </a:spcBef>
                        <a:spcAft>
                          <a:spcPts val="0"/>
                        </a:spcAft>
                        <a:buNone/>
                      </a:pPr>
                      <a:r>
                        <a:rPr lang="en"/>
                        <a:t>VAM</a:t>
                      </a:r>
                      <a:endParaRPr/>
                    </a:p>
                  </a:txBody>
                  <a:tcPr marT="91425" marB="91425" marR="91425" marL="91425"/>
                </a:tc>
                <a:tc>
                  <a:txBody>
                    <a:bodyPr/>
                    <a:lstStyle/>
                    <a:p>
                      <a:pPr indent="0" lvl="0" marL="0" rtl="0" algn="l">
                        <a:spcBef>
                          <a:spcPts val="0"/>
                        </a:spcBef>
                        <a:spcAft>
                          <a:spcPts val="0"/>
                        </a:spcAft>
                        <a:buNone/>
                      </a:pPr>
                      <a:r>
                        <a:rPr lang="en"/>
                        <a:t>86</a:t>
                      </a:r>
                      <a:endParaRPr/>
                    </a:p>
                  </a:txBody>
                  <a:tcPr marT="91425" marB="91425" marR="91425" marL="91425"/>
                </a:tc>
                <a:tc>
                  <a:txBody>
                    <a:bodyPr/>
                    <a:lstStyle/>
                    <a:p>
                      <a:pPr indent="0" lvl="0" marL="0" rtl="0" algn="l">
                        <a:spcBef>
                          <a:spcPts val="0"/>
                        </a:spcBef>
                        <a:spcAft>
                          <a:spcPts val="0"/>
                        </a:spcAft>
                        <a:buNone/>
                      </a:pPr>
                      <a:r>
                        <a:rPr lang="en"/>
                        <a:t>163</a:t>
                      </a:r>
                      <a:endParaRPr/>
                    </a:p>
                  </a:txBody>
                  <a:tcPr marT="91425" marB="91425" marR="91425" marL="91425"/>
                </a:tc>
                <a:tc>
                  <a:txBody>
                    <a:bodyPr/>
                    <a:lstStyle/>
                    <a:p>
                      <a:pPr indent="0" lvl="0" marL="0" rtl="0" algn="l">
                        <a:spcBef>
                          <a:spcPts val="0"/>
                        </a:spcBef>
                        <a:spcAft>
                          <a:spcPts val="0"/>
                        </a:spcAft>
                        <a:buNone/>
                      </a:pPr>
                      <a:r>
                        <a:rPr lang="en"/>
                        <a:t>227</a:t>
                      </a:r>
                      <a:endParaRPr/>
                    </a:p>
                  </a:txBody>
                  <a:tcPr marT="91425" marB="91425" marR="91425" marL="91425"/>
                </a:tc>
                <a:tc>
                  <a:txBody>
                    <a:bodyPr/>
                    <a:lstStyle/>
                    <a:p>
                      <a:pPr indent="0" lvl="0" marL="0" rtl="0" algn="l">
                        <a:spcBef>
                          <a:spcPts val="0"/>
                        </a:spcBef>
                        <a:spcAft>
                          <a:spcPts val="0"/>
                        </a:spcAft>
                        <a:buNone/>
                      </a:pPr>
                      <a:r>
                        <a:rPr lang="en"/>
                        <a:t>164</a:t>
                      </a:r>
                      <a:endParaRPr/>
                    </a:p>
                  </a:txBody>
                  <a:tcPr marT="91425" marB="91425" marR="91425" marL="91425"/>
                </a:tc>
                <a:tc>
                  <a:txBody>
                    <a:bodyPr/>
                    <a:lstStyle/>
                    <a:p>
                      <a:pPr indent="0" lvl="0" marL="0" rtl="0" algn="l">
                        <a:spcBef>
                          <a:spcPts val="0"/>
                        </a:spcBef>
                        <a:spcAft>
                          <a:spcPts val="0"/>
                        </a:spcAft>
                        <a:buNone/>
                      </a:pPr>
                      <a:r>
                        <a:rPr lang="en"/>
                        <a:t>2.73</a:t>
                      </a:r>
                      <a:endParaRPr/>
                    </a:p>
                  </a:txBody>
                  <a:tcPr marT="91425" marB="91425" marR="91425" marL="91425"/>
                </a:tc>
              </a:tr>
              <a:tr h="328100">
                <a:tc>
                  <a:txBody>
                    <a:bodyPr/>
                    <a:lstStyle/>
                    <a:p>
                      <a:pPr indent="0" lvl="0" marL="0" rtl="0" algn="l">
                        <a:spcBef>
                          <a:spcPts val="0"/>
                        </a:spcBef>
                        <a:spcAft>
                          <a:spcPts val="0"/>
                        </a:spcAft>
                        <a:buNone/>
                      </a:pPr>
                      <a:r>
                        <a:rPr lang="en"/>
                        <a:t>VAM-TOCM</a:t>
                      </a:r>
                      <a:endParaRPr/>
                    </a:p>
                  </a:txBody>
                  <a:tcPr marT="91425" marB="91425" marR="91425" marL="91425"/>
                </a:tc>
                <a:tc>
                  <a:txBody>
                    <a:bodyPr/>
                    <a:lstStyle/>
                    <a:p>
                      <a:pPr indent="0" lvl="0" marL="0" rtl="0" algn="l">
                        <a:spcBef>
                          <a:spcPts val="0"/>
                        </a:spcBef>
                        <a:spcAft>
                          <a:spcPts val="0"/>
                        </a:spcAft>
                        <a:buNone/>
                      </a:pPr>
                      <a:r>
                        <a:rPr lang="en"/>
                        <a:t>211</a:t>
                      </a:r>
                      <a:endParaRPr/>
                    </a:p>
                  </a:txBody>
                  <a:tcPr marT="91425" marB="91425" marR="91425" marL="91425"/>
                </a:tc>
                <a:tc>
                  <a:txBody>
                    <a:bodyPr/>
                    <a:lstStyle/>
                    <a:p>
                      <a:pPr indent="0" lvl="0" marL="0" rtl="0" algn="l">
                        <a:spcBef>
                          <a:spcPts val="0"/>
                        </a:spcBef>
                        <a:spcAft>
                          <a:spcPts val="0"/>
                        </a:spcAft>
                        <a:buNone/>
                      </a:pPr>
                      <a:r>
                        <a:rPr lang="en"/>
                        <a:t>47</a:t>
                      </a:r>
                      <a:endParaRPr/>
                    </a:p>
                  </a:txBody>
                  <a:tcPr marT="91425" marB="91425" marR="91425" marL="91425"/>
                </a:tc>
                <a:tc>
                  <a:txBody>
                    <a:bodyPr/>
                    <a:lstStyle/>
                    <a:p>
                      <a:pPr indent="0" lvl="0" marL="0" rtl="0" algn="l">
                        <a:spcBef>
                          <a:spcPts val="0"/>
                        </a:spcBef>
                        <a:spcAft>
                          <a:spcPts val="0"/>
                        </a:spcAft>
                        <a:buNone/>
                      </a:pPr>
                      <a:r>
                        <a:rPr lang="en"/>
                        <a:t>348</a:t>
                      </a:r>
                      <a:endParaRPr/>
                    </a:p>
                  </a:txBody>
                  <a:tcPr marT="91425" marB="91425" marR="91425" marL="91425"/>
                </a:tc>
                <a:tc>
                  <a:txBody>
                    <a:bodyPr/>
                    <a:lstStyle/>
                    <a:p>
                      <a:pPr indent="0" lvl="0" marL="0" rtl="0" algn="l">
                        <a:spcBef>
                          <a:spcPts val="0"/>
                        </a:spcBef>
                        <a:spcAft>
                          <a:spcPts val="0"/>
                        </a:spcAft>
                        <a:buNone/>
                      </a:pPr>
                      <a:r>
                        <a:rPr lang="en"/>
                        <a:t>34</a:t>
                      </a:r>
                      <a:endParaRPr/>
                    </a:p>
                  </a:txBody>
                  <a:tcPr marT="91425" marB="91425" marR="91425" marL="91425"/>
                </a:tc>
                <a:tc>
                  <a:txBody>
                    <a:bodyPr/>
                    <a:lstStyle/>
                    <a:p>
                      <a:pPr indent="0" lvl="0" marL="0" rtl="0" algn="l">
                        <a:spcBef>
                          <a:spcPts val="0"/>
                        </a:spcBef>
                        <a:spcAft>
                          <a:spcPts val="0"/>
                        </a:spcAft>
                        <a:buNone/>
                      </a:pPr>
                      <a:r>
                        <a:rPr lang="en"/>
                        <a:t>2.32</a:t>
                      </a:r>
                      <a:endParaRPr/>
                    </a:p>
                  </a:txBody>
                  <a:tcPr marT="91425" marB="91425" marR="91425" marL="91425"/>
                </a:tc>
              </a:tr>
              <a:tr h="381000">
                <a:tc>
                  <a:txBody>
                    <a:bodyPr/>
                    <a:lstStyle/>
                    <a:p>
                      <a:pPr indent="0" lvl="0" marL="0" rtl="0" algn="l">
                        <a:spcBef>
                          <a:spcPts val="0"/>
                        </a:spcBef>
                        <a:spcAft>
                          <a:spcPts val="0"/>
                        </a:spcAft>
                        <a:buNone/>
                      </a:pPr>
                      <a:r>
                        <a:rPr lang="en"/>
                        <a:t>RAM</a:t>
                      </a:r>
                      <a:endParaRPr/>
                    </a:p>
                  </a:txBody>
                  <a:tcPr marT="91425" marB="91425" marR="91425" marL="91425"/>
                </a:tc>
                <a:tc>
                  <a:txBody>
                    <a:bodyPr/>
                    <a:lstStyle/>
                    <a:p>
                      <a:pPr indent="0" lvl="0" marL="0" rtl="0" algn="l">
                        <a:spcBef>
                          <a:spcPts val="0"/>
                        </a:spcBef>
                        <a:spcAft>
                          <a:spcPts val="0"/>
                        </a:spcAft>
                        <a:buNone/>
                      </a:pPr>
                      <a:r>
                        <a:rPr lang="en"/>
                        <a:t>148</a:t>
                      </a:r>
                      <a:endParaRPr/>
                    </a:p>
                  </a:txBody>
                  <a:tcPr marT="91425" marB="91425" marR="91425" marL="91425"/>
                </a:tc>
                <a:tc>
                  <a:txBody>
                    <a:bodyPr/>
                    <a:lstStyle/>
                    <a:p>
                      <a:pPr indent="0" lvl="0" marL="0" rtl="0" algn="l">
                        <a:spcBef>
                          <a:spcPts val="0"/>
                        </a:spcBef>
                        <a:spcAft>
                          <a:spcPts val="0"/>
                        </a:spcAft>
                        <a:buNone/>
                      </a:pPr>
                      <a:r>
                        <a:rPr lang="en"/>
                        <a:t>242</a:t>
                      </a:r>
                      <a:endParaRPr/>
                    </a:p>
                  </a:txBody>
                  <a:tcPr marT="91425" marB="91425" marR="91425" marL="91425"/>
                </a:tc>
                <a:tc>
                  <a:txBody>
                    <a:bodyPr/>
                    <a:lstStyle/>
                    <a:p>
                      <a:pPr indent="0" lvl="0" marL="0" rtl="0" algn="l">
                        <a:spcBef>
                          <a:spcPts val="0"/>
                        </a:spcBef>
                        <a:spcAft>
                          <a:spcPts val="0"/>
                        </a:spcAft>
                        <a:buNone/>
                      </a:pPr>
                      <a:r>
                        <a:rPr lang="en"/>
                        <a:t>116</a:t>
                      </a:r>
                      <a:endParaRPr/>
                    </a:p>
                  </a:txBody>
                  <a:tcPr marT="91425" marB="91425" marR="91425" marL="91425"/>
                </a:tc>
                <a:tc>
                  <a:txBody>
                    <a:bodyPr/>
                    <a:lstStyle/>
                    <a:p>
                      <a:pPr indent="0" lvl="0" marL="0" rtl="0" algn="l">
                        <a:spcBef>
                          <a:spcPts val="0"/>
                        </a:spcBef>
                        <a:spcAft>
                          <a:spcPts val="0"/>
                        </a:spcAft>
                        <a:buNone/>
                      </a:pPr>
                      <a:r>
                        <a:rPr lang="en"/>
                        <a:t>134</a:t>
                      </a:r>
                      <a:endParaRPr/>
                    </a:p>
                  </a:txBody>
                  <a:tcPr marT="91425" marB="91425" marR="91425" marL="91425"/>
                </a:tc>
                <a:tc>
                  <a:txBody>
                    <a:bodyPr/>
                    <a:lstStyle/>
                    <a:p>
                      <a:pPr indent="0" lvl="0" marL="0" rtl="0" algn="l">
                        <a:spcBef>
                          <a:spcPts val="0"/>
                        </a:spcBef>
                        <a:spcAft>
                          <a:spcPts val="0"/>
                        </a:spcAft>
                        <a:buNone/>
                      </a:pPr>
                      <a:r>
                        <a:rPr lang="en"/>
                        <a:t>2.36</a:t>
                      </a:r>
                      <a:endParaRPr/>
                    </a:p>
                  </a:txBody>
                  <a:tcPr marT="91425" marB="91425" marR="91425" marL="91425"/>
                </a:tc>
              </a:tr>
              <a:tr h="381000">
                <a:tc>
                  <a:txBody>
                    <a:bodyPr/>
                    <a:lstStyle/>
                    <a:p>
                      <a:pPr indent="0" lvl="0" marL="0" rtl="0" algn="l">
                        <a:spcBef>
                          <a:spcPts val="0"/>
                        </a:spcBef>
                        <a:spcAft>
                          <a:spcPts val="0"/>
                        </a:spcAft>
                        <a:buNone/>
                      </a:pPr>
                      <a:r>
                        <a:rPr lang="en"/>
                        <a:t>RAM- TOCM</a:t>
                      </a:r>
                      <a:endParaRPr/>
                    </a:p>
                  </a:txBody>
                  <a:tcPr marT="91425" marB="91425" marR="91425" marL="91425"/>
                </a:tc>
                <a:tc>
                  <a:txBody>
                    <a:bodyPr/>
                    <a:lstStyle/>
                    <a:p>
                      <a:pPr indent="0" lvl="0" marL="0" rtl="0" algn="l">
                        <a:spcBef>
                          <a:spcPts val="0"/>
                        </a:spcBef>
                        <a:spcAft>
                          <a:spcPts val="0"/>
                        </a:spcAft>
                        <a:buNone/>
                      </a:pPr>
                      <a:r>
                        <a:rPr lang="en"/>
                        <a:t>235</a:t>
                      </a:r>
                      <a:endParaRPr/>
                    </a:p>
                  </a:txBody>
                  <a:tcPr marT="91425" marB="91425" marR="91425" marL="91425"/>
                </a:tc>
                <a:tc>
                  <a:txBody>
                    <a:bodyPr/>
                    <a:lstStyle/>
                    <a:p>
                      <a:pPr indent="0" lvl="0" marL="0" rtl="0" algn="l">
                        <a:spcBef>
                          <a:spcPts val="0"/>
                        </a:spcBef>
                        <a:spcAft>
                          <a:spcPts val="0"/>
                        </a:spcAft>
                        <a:buNone/>
                      </a:pPr>
                      <a:r>
                        <a:rPr lang="en"/>
                        <a:t>154</a:t>
                      </a:r>
                      <a:endParaRPr/>
                    </a:p>
                  </a:txBody>
                  <a:tcPr marT="91425" marB="91425" marR="91425" marL="91425"/>
                </a:tc>
                <a:tc>
                  <a:txBody>
                    <a:bodyPr/>
                    <a:lstStyle/>
                    <a:p>
                      <a:pPr indent="0" lvl="0" marL="0" rtl="0" algn="l">
                        <a:spcBef>
                          <a:spcPts val="0"/>
                        </a:spcBef>
                        <a:spcAft>
                          <a:spcPts val="0"/>
                        </a:spcAft>
                        <a:buNone/>
                      </a:pPr>
                      <a:r>
                        <a:rPr lang="en"/>
                        <a:t>150</a:t>
                      </a:r>
                      <a:endParaRPr/>
                    </a:p>
                  </a:txBody>
                  <a:tcPr marT="91425" marB="91425" marR="91425" marL="91425"/>
                </a:tc>
                <a:tc>
                  <a:txBody>
                    <a:bodyPr/>
                    <a:lstStyle/>
                    <a:p>
                      <a:pPr indent="0" lvl="0" marL="0" rtl="0" algn="l">
                        <a:spcBef>
                          <a:spcPts val="0"/>
                        </a:spcBef>
                        <a:spcAft>
                          <a:spcPts val="0"/>
                        </a:spcAft>
                        <a:buNone/>
                      </a:pPr>
                      <a:r>
                        <a:rPr lang="en"/>
                        <a:t>101</a:t>
                      </a:r>
                      <a:endParaRPr/>
                    </a:p>
                  </a:txBody>
                  <a:tcPr marT="91425" marB="91425" marR="91425" marL="91425"/>
                </a:tc>
                <a:tc>
                  <a:txBody>
                    <a:bodyPr/>
                    <a:lstStyle/>
                    <a:p>
                      <a:pPr indent="0" lvl="0" marL="0" rtl="0" algn="l">
                        <a:spcBef>
                          <a:spcPts val="0"/>
                        </a:spcBef>
                        <a:spcAft>
                          <a:spcPts val="0"/>
                        </a:spcAft>
                        <a:buNone/>
                      </a:pPr>
                      <a:r>
                        <a:rPr lang="en">
                          <a:highlight>
                            <a:srgbClr val="FFFF00"/>
                          </a:highlight>
                        </a:rPr>
                        <a:t>2.18</a:t>
                      </a:r>
                      <a:endParaRPr>
                        <a:highlight>
                          <a:srgbClr val="FFFF00"/>
                        </a:highlight>
                      </a:endParaRPr>
                    </a:p>
                  </a:txBody>
                  <a:tcPr marT="91425" marB="91425" marR="91425" marL="91425"/>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23" name="Google Shape;323;p48"/>
          <p:cNvSpPr txBox="1"/>
          <p:nvPr>
            <p:ph idx="1" type="body"/>
          </p:nvPr>
        </p:nvSpPr>
        <p:spPr>
          <a:xfrm>
            <a:off x="727650" y="1918150"/>
            <a:ext cx="7688700" cy="2261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161616"/>
              </a:buClr>
              <a:buSzPts val="1200"/>
              <a:buFont typeface="Arial"/>
              <a:buAutoNum type="arabicPeriod"/>
            </a:pPr>
            <a:r>
              <a:rPr lang="en" sz="1200">
                <a:solidFill>
                  <a:srgbClr val="161616"/>
                </a:solidFill>
                <a:highlight>
                  <a:srgbClr val="FFFFFF"/>
                </a:highlight>
                <a:latin typeface="Arial"/>
                <a:ea typeface="Arial"/>
                <a:cs typeface="Arial"/>
                <a:sym typeface="Arial"/>
              </a:rPr>
              <a:t>Logical Development Of Vogel’s ApproximationMethod (LD-VAM): An Approach To Find Basic</a:t>
            </a:r>
            <a:endParaRPr sz="1200">
              <a:solidFill>
                <a:srgbClr val="161616"/>
              </a:solidFill>
              <a:highlight>
                <a:srgbClr val="FFFFFF"/>
              </a:highlight>
              <a:latin typeface="Arial"/>
              <a:ea typeface="Arial"/>
              <a:cs typeface="Arial"/>
              <a:sym typeface="Arial"/>
            </a:endParaRPr>
          </a:p>
          <a:p>
            <a:pPr indent="-304800" lvl="1" marL="914400" rtl="0" algn="l">
              <a:spcBef>
                <a:spcPts val="0"/>
              </a:spcBef>
              <a:spcAft>
                <a:spcPts val="0"/>
              </a:spcAft>
              <a:buClr>
                <a:srgbClr val="161616"/>
              </a:buClr>
              <a:buSzPts val="1200"/>
              <a:buFont typeface="Arial"/>
              <a:buAutoNum type="alphaLcPeriod"/>
            </a:pPr>
            <a:r>
              <a:rPr lang="en" sz="1200">
                <a:solidFill>
                  <a:srgbClr val="161616"/>
                </a:solidFill>
                <a:highlight>
                  <a:srgbClr val="FFFFFF"/>
                </a:highlight>
                <a:latin typeface="Arial"/>
                <a:ea typeface="Arial"/>
                <a:cs typeface="Arial"/>
                <a:sym typeface="Arial"/>
              </a:rPr>
              <a:t>Feasible Solution Of Transportation Problem - Utpal Kanti Das , Md. Ashraful Babu</a:t>
            </a:r>
            <a:endParaRPr sz="1200">
              <a:solidFill>
                <a:srgbClr val="161616"/>
              </a:solidFill>
              <a:highlight>
                <a:srgbClr val="FFFFFF"/>
              </a:highlight>
              <a:latin typeface="Arial"/>
              <a:ea typeface="Arial"/>
              <a:cs typeface="Arial"/>
              <a:sym typeface="Arial"/>
            </a:endParaRPr>
          </a:p>
          <a:p>
            <a:pPr indent="-304800" lvl="0" marL="457200" rtl="0" algn="l">
              <a:spcBef>
                <a:spcPts val="0"/>
              </a:spcBef>
              <a:spcAft>
                <a:spcPts val="0"/>
              </a:spcAft>
              <a:buClr>
                <a:srgbClr val="161616"/>
              </a:buClr>
              <a:buSzPts val="1200"/>
              <a:buFont typeface="Arial"/>
              <a:buAutoNum type="arabicPeriod"/>
            </a:pPr>
            <a:r>
              <a:rPr lang="en" sz="1200">
                <a:solidFill>
                  <a:srgbClr val="161616"/>
                </a:solidFill>
                <a:highlight>
                  <a:srgbClr val="FFFFFF"/>
                </a:highlight>
                <a:latin typeface="Arial"/>
                <a:ea typeface="Arial"/>
                <a:cs typeface="Arial"/>
                <a:sym typeface="Arial"/>
              </a:rPr>
              <a:t>Bruff, D. </a:t>
            </a:r>
            <a:r>
              <a:rPr i="1" lang="en" sz="1200">
                <a:solidFill>
                  <a:srgbClr val="161616"/>
                </a:solidFill>
                <a:highlight>
                  <a:srgbClr val="FFFFFF"/>
                </a:highlight>
                <a:latin typeface="Arial"/>
                <a:ea typeface="Arial"/>
                <a:cs typeface="Arial"/>
                <a:sym typeface="Arial"/>
              </a:rPr>
              <a:t>The Assignment Problem and the Hungarian Method</a:t>
            </a:r>
            <a:r>
              <a:rPr lang="en" sz="1200">
                <a:solidFill>
                  <a:srgbClr val="161616"/>
                </a:solidFill>
                <a:highlight>
                  <a:srgbClr val="FFFFFF"/>
                </a:highlight>
                <a:latin typeface="Arial"/>
                <a:ea typeface="Arial"/>
                <a:cs typeface="Arial"/>
                <a:sym typeface="Arial"/>
              </a:rPr>
              <a:t>. Retrieved June 26, 2016</a:t>
            </a:r>
            <a:endParaRPr sz="1200">
              <a:solidFill>
                <a:srgbClr val="161616"/>
              </a:solidFill>
              <a:highlight>
                <a:srgbClr val="FFFFFF"/>
              </a:highlight>
              <a:latin typeface="Arial"/>
              <a:ea typeface="Arial"/>
              <a:cs typeface="Arial"/>
              <a:sym typeface="Arial"/>
            </a:endParaRPr>
          </a:p>
          <a:p>
            <a:pPr indent="-304800" lvl="0" marL="457200" rtl="0" algn="l">
              <a:spcBef>
                <a:spcPts val="0"/>
              </a:spcBef>
              <a:spcAft>
                <a:spcPts val="0"/>
              </a:spcAft>
              <a:buSzPts val="1200"/>
              <a:buFont typeface="Arial"/>
              <a:buAutoNum type="arabicPeriod"/>
            </a:pPr>
            <a:r>
              <a:rPr lang="en" sz="1200">
                <a:solidFill>
                  <a:srgbClr val="161616"/>
                </a:solidFill>
                <a:highlight>
                  <a:srgbClr val="FFFFFF"/>
                </a:highlight>
                <a:latin typeface="Arial"/>
                <a:ea typeface="Arial"/>
                <a:cs typeface="Arial"/>
                <a:sym typeface="Arial"/>
              </a:rPr>
              <a:t>Harold W. Kuhn, "The Hungarian Method for the assignment problem", Naval Research Logistics Quarterly, 2: 83–97, 1955. Kuhn's original publication - </a:t>
            </a:r>
            <a:r>
              <a:rPr lang="en" sz="1200" u="sng">
                <a:solidFill>
                  <a:schemeClr val="hlink"/>
                </a:solidFill>
                <a:highlight>
                  <a:srgbClr val="FFFFFF"/>
                </a:highlight>
                <a:latin typeface="Arial"/>
                <a:ea typeface="Arial"/>
                <a:cs typeface="Arial"/>
                <a:sym typeface="Arial"/>
                <a:hlinkClick r:id="rId3"/>
              </a:rPr>
              <a:t>https://web.eecs.umich.edu/~pettie/matching/Kuhn-hungarian-assignment.pdf</a:t>
            </a:r>
            <a:endParaRPr sz="1200">
              <a:solidFill>
                <a:srgbClr val="161616"/>
              </a:solidFill>
              <a:highlight>
                <a:srgbClr val="FFFFFF"/>
              </a:highlight>
              <a:latin typeface="Arial"/>
              <a:ea typeface="Arial"/>
              <a:cs typeface="Arial"/>
              <a:sym typeface="Arial"/>
            </a:endParaRPr>
          </a:p>
          <a:p>
            <a:pPr indent="-304800" lvl="0" marL="457200" rtl="0" algn="l">
              <a:spcBef>
                <a:spcPts val="0"/>
              </a:spcBef>
              <a:spcAft>
                <a:spcPts val="0"/>
              </a:spcAft>
              <a:buClr>
                <a:srgbClr val="161616"/>
              </a:buClr>
              <a:buSzPts val="1200"/>
              <a:buFont typeface="Arial"/>
              <a:buAutoNum type="arabicPeriod"/>
            </a:pPr>
            <a:r>
              <a:rPr lang="en" sz="1200">
                <a:solidFill>
                  <a:srgbClr val="161616"/>
                </a:solidFill>
                <a:highlight>
                  <a:srgbClr val="FFFFFF"/>
                </a:highlight>
                <a:latin typeface="Arial"/>
                <a:ea typeface="Arial"/>
                <a:cs typeface="Arial"/>
                <a:sym typeface="Arial"/>
              </a:rPr>
              <a:t>Amaliah, Bilqis &amp; Fatichah, Chastine &amp; Suryani, Erma. (2019). Total opportunity cost matrix – Minimal total: A new approach to determine initial basic feasible solution of a transportation problem. Egyptian Informatics Journal. 20. 10.1016/j.eij.2019.01.002. </a:t>
            </a:r>
            <a:endParaRPr sz="1200">
              <a:solidFill>
                <a:srgbClr val="161616"/>
              </a:solidFill>
              <a:highlight>
                <a:srgbClr val="FFFFFF"/>
              </a:highlight>
              <a:latin typeface="Arial"/>
              <a:ea typeface="Arial"/>
              <a:cs typeface="Arial"/>
              <a:sym typeface="Arial"/>
            </a:endParaRPr>
          </a:p>
          <a:p>
            <a:pPr indent="-304800" lvl="0" marL="457200" rtl="0" algn="l">
              <a:spcBef>
                <a:spcPts val="0"/>
              </a:spcBef>
              <a:spcAft>
                <a:spcPts val="0"/>
              </a:spcAft>
              <a:buClr>
                <a:srgbClr val="161616"/>
              </a:buClr>
              <a:buSzPts val="1200"/>
              <a:buFont typeface="Arial"/>
              <a:buAutoNum type="arabicPeriod"/>
            </a:pPr>
            <a:r>
              <a:rPr lang="en" sz="1200">
                <a:solidFill>
                  <a:srgbClr val="161616"/>
                </a:solidFill>
                <a:highlight>
                  <a:srgbClr val="FFFFFF"/>
                </a:highlight>
                <a:latin typeface="Arial"/>
                <a:ea typeface="Arial"/>
                <a:cs typeface="Arial"/>
                <a:sym typeface="Arial"/>
              </a:rPr>
              <a:t>M, Mathirajan &amp; B.meenakshi,. (2012). EXPERIMENTAL ANALYSIS OF SOME VARIANTS OF VOGEL'S APPROXIMATION METHOD. Asia-Pacific Journal of Operational Research. 21. 10.1142/S0217595904000333.</a:t>
            </a:r>
            <a:endParaRPr sz="1200">
              <a:solidFill>
                <a:srgbClr val="161616"/>
              </a:solidFill>
              <a:highlight>
                <a:srgbClr val="FFFFFF"/>
              </a:highlight>
              <a:latin typeface="Arial"/>
              <a:ea typeface="Arial"/>
              <a:cs typeface="Arial"/>
              <a:sym typeface="Arial"/>
            </a:endParaRPr>
          </a:p>
          <a:p>
            <a:pPr indent="-304800" lvl="0" marL="457200" rtl="0" algn="l">
              <a:spcBef>
                <a:spcPts val="0"/>
              </a:spcBef>
              <a:spcAft>
                <a:spcPts val="0"/>
              </a:spcAft>
              <a:buClr>
                <a:srgbClr val="161616"/>
              </a:buClr>
              <a:buSzPts val="1200"/>
              <a:buFont typeface="Arial"/>
              <a:buAutoNum type="arabicPeriod"/>
            </a:pPr>
            <a:r>
              <a:rPr lang="en" sz="1200">
                <a:solidFill>
                  <a:srgbClr val="161616"/>
                </a:solidFill>
                <a:highlight>
                  <a:srgbClr val="FFFFFF"/>
                </a:highlight>
                <a:latin typeface="Arial"/>
                <a:ea typeface="Arial"/>
                <a:cs typeface="Arial"/>
                <a:sym typeface="Arial"/>
              </a:rPr>
              <a:t>Kaur, Lakhveer &amp; Chahal, Sandeep &amp; Paul Rakshit, Madhuchanda. (2018). An Improvement in Maximum Difference Method to Find Initial Basic Feasible Solution for Transportation Problem.</a:t>
            </a:r>
            <a:endParaRPr sz="1200">
              <a:solidFill>
                <a:srgbClr val="161616"/>
              </a:solidFill>
              <a:highlight>
                <a:srgbClr val="FFFFFF"/>
              </a:highlight>
              <a:latin typeface="Arial"/>
              <a:ea typeface="Arial"/>
              <a:cs typeface="Arial"/>
              <a:sym typeface="Arial"/>
            </a:endParaRPr>
          </a:p>
          <a:p>
            <a:pPr indent="0" lvl="0" marL="457200" rtl="0" algn="l">
              <a:spcBef>
                <a:spcPts val="1600"/>
              </a:spcBef>
              <a:spcAft>
                <a:spcPts val="0"/>
              </a:spcAft>
              <a:buNone/>
            </a:pPr>
            <a:r>
              <a:t/>
            </a:r>
            <a:endParaRPr sz="1100">
              <a:solidFill>
                <a:srgbClr val="161616"/>
              </a:solidFill>
              <a:highlight>
                <a:srgbClr val="FFFFFF"/>
              </a:highlight>
              <a:latin typeface="Arial"/>
              <a:ea typeface="Arial"/>
              <a:cs typeface="Arial"/>
              <a:sym typeface="Arial"/>
            </a:endParaRPr>
          </a:p>
          <a:p>
            <a:pPr indent="0" lvl="0" marL="457200" rtl="0" algn="l">
              <a:spcBef>
                <a:spcPts val="1600"/>
              </a:spcBef>
              <a:spcAft>
                <a:spcPts val="1600"/>
              </a:spcAft>
              <a:buNone/>
            </a:pPr>
            <a:r>
              <a:t/>
            </a:r>
            <a:endParaRPr sz="1100">
              <a:solidFill>
                <a:srgbClr val="161616"/>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38" y="1181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Problem</a:t>
            </a:r>
            <a:endParaRPr/>
          </a:p>
        </p:txBody>
      </p:sp>
      <p:sp>
        <p:nvSpPr>
          <p:cNvPr id="108" name="Google Shape;108;p16"/>
          <p:cNvSpPr txBox="1"/>
          <p:nvPr>
            <p:ph idx="1" type="body"/>
          </p:nvPr>
        </p:nvSpPr>
        <p:spPr>
          <a:xfrm>
            <a:off x="729450" y="1651600"/>
            <a:ext cx="7688700" cy="268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A</a:t>
            </a:r>
            <a:r>
              <a:rPr lang="en" sz="1600">
                <a:solidFill>
                  <a:srgbClr val="000000"/>
                </a:solidFill>
                <a:latin typeface="Arial"/>
                <a:ea typeface="Arial"/>
                <a:cs typeface="Arial"/>
                <a:sym typeface="Arial"/>
              </a:rPr>
              <a:t>ssignment problem is to find the maximum-weight matchings also called perfect matching in bipartite graphs.</a:t>
            </a:r>
            <a:endParaRPr sz="1600">
              <a:solidFill>
                <a:srgbClr val="000000"/>
              </a:solidFill>
              <a:latin typeface="Arial"/>
              <a:ea typeface="Arial"/>
              <a:cs typeface="Arial"/>
              <a:sym typeface="Arial"/>
            </a:endParaRPr>
          </a:p>
          <a:p>
            <a:pPr indent="0" lvl="0" marL="0" rtl="0" algn="l">
              <a:spcBef>
                <a:spcPts val="1600"/>
              </a:spcBef>
              <a:spcAft>
                <a:spcPts val="1600"/>
              </a:spcAft>
              <a:buNone/>
            </a:pPr>
            <a:r>
              <a:rPr lang="en" sz="1600">
                <a:solidFill>
                  <a:srgbClr val="000000"/>
                </a:solidFill>
                <a:latin typeface="Arial"/>
                <a:ea typeface="Arial"/>
                <a:cs typeface="Arial"/>
                <a:sym typeface="Arial"/>
              </a:rPr>
              <a:t>Total number of perfect matchings = n!</a:t>
            </a:r>
            <a:endParaRPr sz="1600">
              <a:solidFill>
                <a:srgbClr val="000000"/>
              </a:solidFill>
              <a:latin typeface="Arial"/>
              <a:ea typeface="Arial"/>
              <a:cs typeface="Arial"/>
              <a:sym typeface="Arial"/>
            </a:endParaRPr>
          </a:p>
        </p:txBody>
      </p:sp>
      <p:pic>
        <p:nvPicPr>
          <p:cNvPr id="109" name="Google Shape;109;p16"/>
          <p:cNvPicPr preferRelativeResize="0"/>
          <p:nvPr/>
        </p:nvPicPr>
        <p:blipFill>
          <a:blip r:embed="rId3">
            <a:alphaModFix/>
          </a:blip>
          <a:stretch>
            <a:fillRect/>
          </a:stretch>
        </p:blipFill>
        <p:spPr>
          <a:xfrm>
            <a:off x="2195500" y="3003013"/>
            <a:ext cx="4752975" cy="1762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idx="4294967295" type="body"/>
          </p:nvPr>
        </p:nvSpPr>
        <p:spPr>
          <a:xfrm>
            <a:off x="760450" y="2144600"/>
            <a:ext cx="7704000" cy="27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Input - A n x n matrix representing the costs</a:t>
            </a:r>
            <a:endParaRPr sz="1600">
              <a:solidFill>
                <a:srgbClr val="000000"/>
              </a:solidFill>
              <a:latin typeface="Arial"/>
              <a:ea typeface="Arial"/>
              <a:cs typeface="Arial"/>
              <a:sym typeface="Arial"/>
            </a:endParaRPr>
          </a:p>
          <a:p>
            <a:pPr indent="0" lvl="0" marL="0" rtl="0" algn="l">
              <a:spcBef>
                <a:spcPts val="1600"/>
              </a:spcBef>
              <a:spcAft>
                <a:spcPts val="0"/>
              </a:spcAft>
              <a:buNone/>
            </a:pPr>
            <a:r>
              <a:rPr lang="en" sz="1600">
                <a:solidFill>
                  <a:srgbClr val="000000"/>
                </a:solidFill>
                <a:latin typeface="Arial"/>
                <a:ea typeface="Arial"/>
                <a:cs typeface="Arial"/>
                <a:sym typeface="Arial"/>
              </a:rPr>
              <a:t>Output - A perfect matching such that the costs are minimized </a:t>
            </a:r>
            <a:endParaRPr sz="1600">
              <a:solidFill>
                <a:srgbClr val="000000"/>
              </a:solidFill>
              <a:latin typeface="Arial"/>
              <a:ea typeface="Arial"/>
              <a:cs typeface="Arial"/>
              <a:sym typeface="Arial"/>
            </a:endParaRPr>
          </a:p>
          <a:p>
            <a:pPr indent="0" lvl="0" marL="0" rtl="0" algn="l">
              <a:spcBef>
                <a:spcPts val="1600"/>
              </a:spcBef>
              <a:spcAft>
                <a:spcPts val="0"/>
              </a:spcAft>
              <a:buNone/>
            </a:pPr>
            <a:r>
              <a:rPr lang="en" sz="1600">
                <a:latin typeface="Arial"/>
                <a:ea typeface="Arial"/>
                <a:cs typeface="Arial"/>
                <a:sym typeface="Arial"/>
              </a:rPr>
              <a:t>The Hungarian matching algorithm, also called the Kuhn-Munkres algorithm, is a O(n^3) algorithm that can be used to solve this problem</a:t>
            </a:r>
            <a:endParaRPr sz="1600">
              <a:latin typeface="Arial"/>
              <a:ea typeface="Arial"/>
              <a:cs typeface="Arial"/>
              <a:sym typeface="Arial"/>
            </a:endParaRPr>
          </a:p>
          <a:p>
            <a:pPr indent="0" lvl="0" marL="0" rtl="0" algn="l">
              <a:spcBef>
                <a:spcPts val="1600"/>
              </a:spcBef>
              <a:spcAft>
                <a:spcPts val="1600"/>
              </a:spcAft>
              <a:buNone/>
            </a:pPr>
            <a:r>
              <a:t/>
            </a:r>
            <a:endParaRPr sz="1600">
              <a:latin typeface="Arial"/>
              <a:ea typeface="Arial"/>
              <a:cs typeface="Arial"/>
              <a:sym typeface="Arial"/>
            </a:endParaRPr>
          </a:p>
        </p:txBody>
      </p:sp>
      <p:sp>
        <p:nvSpPr>
          <p:cNvPr id="115" name="Google Shape;115;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definition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Hungarian Method</a:t>
            </a:r>
            <a:endParaRPr/>
          </a:p>
        </p:txBody>
      </p:sp>
      <p:sp>
        <p:nvSpPr>
          <p:cNvPr id="121" name="Google Shape;121;p18"/>
          <p:cNvSpPr txBox="1"/>
          <p:nvPr>
            <p:ph idx="1" type="body"/>
          </p:nvPr>
        </p:nvSpPr>
        <p:spPr>
          <a:xfrm>
            <a:off x="729450" y="1853850"/>
            <a:ext cx="7688700" cy="3120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AutoNum type="arabicPeriod"/>
            </a:pPr>
            <a:r>
              <a:rPr lang="en" sz="1400">
                <a:solidFill>
                  <a:srgbClr val="000000"/>
                </a:solidFill>
              </a:rPr>
              <a:t>Subtract the smallest entry in each row from all the other entries in the row. This will make the smallest entry in the row now equal to 0.</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Subtract the smallest entry in each column from all the other entries in the column. This will make the smallest entry in the column now equal to 0. </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Draw lines through the row and columns that have the 0 entries such that the fewest lines possible are drawn.</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If there are n lines drawn, an optimal assignment of zeros is possible and the algorithm is finished. If the number of lines is less than n, then the optimal number of zeroes is not yet reached. Go to the next step.</a:t>
            </a:r>
            <a:endParaRPr sz="1400">
              <a:solidFill>
                <a:srgbClr val="000000"/>
              </a:solidFill>
            </a:endParaRPr>
          </a:p>
          <a:p>
            <a:pPr indent="-317500" lvl="0" marL="457200" rtl="0" algn="l">
              <a:spcBef>
                <a:spcPts val="0"/>
              </a:spcBef>
              <a:spcAft>
                <a:spcPts val="1600"/>
              </a:spcAft>
              <a:buClr>
                <a:srgbClr val="000000"/>
              </a:buClr>
              <a:buSzPts val="1400"/>
              <a:buAutoNum type="arabicPeriod"/>
            </a:pPr>
            <a:r>
              <a:rPr lang="en" sz="1600">
                <a:solidFill>
                  <a:srgbClr val="000000"/>
                </a:solidFill>
              </a:rPr>
              <a:t> </a:t>
            </a:r>
            <a:r>
              <a:rPr lang="en" sz="1400">
                <a:solidFill>
                  <a:srgbClr val="000000"/>
                </a:solidFill>
                <a:latin typeface="Arial"/>
                <a:ea typeface="Arial"/>
                <a:cs typeface="Arial"/>
                <a:sym typeface="Arial"/>
              </a:rPr>
              <a:t>Find the smallest entry not covered by any line. Subtract this entry from each row that isn’t crossed out, and then add it to each column that is crossed out. Then, go back to Step 3. </a:t>
            </a:r>
            <a:endParaRPr sz="14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7650" y="5582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Hungarian Sub-algorithm</a:t>
            </a:r>
            <a:endParaRPr/>
          </a:p>
        </p:txBody>
      </p:sp>
      <p:pic>
        <p:nvPicPr>
          <p:cNvPr id="127" name="Google Shape;127;p19"/>
          <p:cNvPicPr preferRelativeResize="0"/>
          <p:nvPr/>
        </p:nvPicPr>
        <p:blipFill>
          <a:blip r:embed="rId3">
            <a:alphaModFix/>
          </a:blip>
          <a:stretch>
            <a:fillRect/>
          </a:stretch>
        </p:blipFill>
        <p:spPr>
          <a:xfrm>
            <a:off x="1421200" y="1257425"/>
            <a:ext cx="6032824" cy="38121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Hungarian Algorithm Example</a:t>
            </a:r>
            <a:endParaRPr/>
          </a:p>
        </p:txBody>
      </p:sp>
      <p:sp>
        <p:nvSpPr>
          <p:cNvPr id="133" name="Google Shape;133;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Cost matrix - </a:t>
            </a:r>
            <a:endParaRPr/>
          </a:p>
        </p:txBody>
      </p:sp>
      <p:pic>
        <p:nvPicPr>
          <p:cNvPr id="134" name="Google Shape;134;p20"/>
          <p:cNvPicPr preferRelativeResize="0"/>
          <p:nvPr/>
        </p:nvPicPr>
        <p:blipFill>
          <a:blip r:embed="rId3">
            <a:alphaModFix/>
          </a:blip>
          <a:stretch>
            <a:fillRect/>
          </a:stretch>
        </p:blipFill>
        <p:spPr>
          <a:xfrm>
            <a:off x="1885900" y="2306800"/>
            <a:ext cx="4427951" cy="2033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7650" y="0"/>
            <a:ext cx="7688700" cy="55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txBox="1"/>
          <p:nvPr>
            <p:ph idx="1" type="body"/>
          </p:nvPr>
        </p:nvSpPr>
        <p:spPr>
          <a:xfrm>
            <a:off x="729450" y="1384150"/>
            <a:ext cx="7688700" cy="295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500">
                <a:solidFill>
                  <a:srgbClr val="000000"/>
                </a:solidFill>
              </a:rPr>
              <a:t>Step 1</a:t>
            </a:r>
            <a:r>
              <a:rPr lang="en" sz="1500">
                <a:solidFill>
                  <a:srgbClr val="000000"/>
                </a:solidFill>
              </a:rPr>
              <a:t> - Subtract 75 from Row 1, 35 from Row 2, 90 from Row 3, and 45 from Row 4.</a:t>
            </a:r>
            <a:endParaRPr sz="1500">
              <a:solidFill>
                <a:srgbClr val="000000"/>
              </a:solidFill>
            </a:endParaRPr>
          </a:p>
        </p:txBody>
      </p:sp>
      <p:pic>
        <p:nvPicPr>
          <p:cNvPr id="141" name="Google Shape;141;p21"/>
          <p:cNvPicPr preferRelativeResize="0"/>
          <p:nvPr/>
        </p:nvPicPr>
        <p:blipFill>
          <a:blip r:embed="rId3">
            <a:alphaModFix/>
          </a:blip>
          <a:stretch>
            <a:fillRect/>
          </a:stretch>
        </p:blipFill>
        <p:spPr>
          <a:xfrm>
            <a:off x="1107375" y="1946075"/>
            <a:ext cx="6591300" cy="2476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