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80" r:id="rId4"/>
    <p:sldId id="260" r:id="rId5"/>
    <p:sldId id="261" r:id="rId6"/>
    <p:sldId id="262" r:id="rId7"/>
    <p:sldId id="281" r:id="rId8"/>
    <p:sldId id="263" r:id="rId9"/>
    <p:sldId id="264" r:id="rId10"/>
    <p:sldId id="265" r:id="rId11"/>
    <p:sldId id="266" r:id="rId12"/>
    <p:sldId id="282" r:id="rId13"/>
    <p:sldId id="267" r:id="rId14"/>
    <p:sldId id="268" r:id="rId15"/>
    <p:sldId id="269" r:id="rId16"/>
    <p:sldId id="283" r:id="rId17"/>
    <p:sldId id="270" r:id="rId18"/>
    <p:sldId id="271" r:id="rId19"/>
    <p:sldId id="272" r:id="rId20"/>
    <p:sldId id="275" r:id="rId21"/>
    <p:sldId id="276" r:id="rId22"/>
    <p:sldId id="274" r:id="rId23"/>
    <p:sldId id="284" r:id="rId24"/>
    <p:sldId id="286" r:id="rId25"/>
    <p:sldId id="277" r:id="rId26"/>
    <p:sldId id="288" r:id="rId27"/>
    <p:sldId id="287" r:id="rId28"/>
    <p:sldId id="289" r:id="rId29"/>
    <p:sldId id="292" r:id="rId30"/>
    <p:sldId id="293" r:id="rId31"/>
    <p:sldId id="278" r:id="rId32"/>
    <p:sldId id="27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D:\Dropbox\Acads\Semester%208\CL716%20Modelling%20Chemical%20and%20Biiological%20Patterns\Project\the-bifurcation-project\bifurca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ropbox\Acads\Semester%208\CL716%20Modelling%20Chemical%20and%20Biiological%20Patterns\Project\the-bifurcation-project\bifurcati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ropbox\Acads\Semester%208\CL716%20Modelling%20Chemical%20and%20Biiological%20Patterns\Project\the-bifurcation-project\bifurcati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ropbox\Acads\Semester%208\CL716%20Modelling%20Chemical%20and%20Biiological%20Patterns\Project\the-bifurcation-project\bifurcatio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ropbox\Acads\Semester%208\CL716%20Modelling%20Chemical%20and%20Biiological%20Patterns\Project\the-bifurcation-project\bifurcatio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Dropbox\Acads\Semester%208\CL716%20Modelling%20Chemical%20and%20Biiological%20Patterns\Project\the-bifurcation-project\bifurc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2.8</c:v>
          </c:tx>
          <c:marker>
            <c:symbol val="none"/>
          </c:marker>
          <c:xVal>
            <c:numRef>
              <c:f>Sheet1!$A$5:$A$35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Sheet1!$C$5:$C$35</c:f>
              <c:numCache>
                <c:formatCode>General</c:formatCode>
                <c:ptCount val="31"/>
                <c:pt idx="0">
                  <c:v>5</c:v>
                </c:pt>
                <c:pt idx="1">
                  <c:v>5.0948244897959185</c:v>
                </c:pt>
                <c:pt idx="2">
                  <c:v>5.3792979591836732</c:v>
                </c:pt>
                <c:pt idx="3">
                  <c:v>5.8534204081632657</c:v>
                </c:pt>
                <c:pt idx="4">
                  <c:v>6.5171918367346944</c:v>
                </c:pt>
                <c:pt idx="5">
                  <c:v>7.3706122448979592</c:v>
                </c:pt>
                <c:pt idx="6">
                  <c:v>8.4136816326530628</c:v>
                </c:pt>
                <c:pt idx="7">
                  <c:v>9.6463999999999999</c:v>
                </c:pt>
                <c:pt idx="8">
                  <c:v>11.068767346938776</c:v>
                </c:pt>
                <c:pt idx="9">
                  <c:v>12.680783673469389</c:v>
                </c:pt>
                <c:pt idx="10">
                  <c:v>14.482448979591837</c:v>
                </c:pt>
                <c:pt idx="11">
                  <c:v>16.473763265306125</c:v>
                </c:pt>
                <c:pt idx="12">
                  <c:v>18.654726530612248</c:v>
                </c:pt>
                <c:pt idx="13">
                  <c:v>21.025338775510203</c:v>
                </c:pt>
                <c:pt idx="14">
                  <c:v>23.585600000000003</c:v>
                </c:pt>
                <c:pt idx="15">
                  <c:v>26.335510204081629</c:v>
                </c:pt>
                <c:pt idx="16">
                  <c:v>29.275069387755103</c:v>
                </c:pt>
                <c:pt idx="17">
                  <c:v>32.404277551020414</c:v>
                </c:pt>
                <c:pt idx="18">
                  <c:v>35.723134693877554</c:v>
                </c:pt>
                <c:pt idx="19">
                  <c:v>39.231640816326532</c:v>
                </c:pt>
                <c:pt idx="20">
                  <c:v>42.929795918367347</c:v>
                </c:pt>
                <c:pt idx="21">
                  <c:v>46.817600000000006</c:v>
                </c:pt>
                <c:pt idx="22">
                  <c:v>50.895053061224495</c:v>
                </c:pt>
                <c:pt idx="23">
                  <c:v>55.162155102040806</c:v>
                </c:pt>
                <c:pt idx="24">
                  <c:v>59.61890612244899</c:v>
                </c:pt>
                <c:pt idx="25">
                  <c:v>64.265306122448976</c:v>
                </c:pt>
                <c:pt idx="26">
                  <c:v>69.101355102040813</c:v>
                </c:pt>
                <c:pt idx="27">
                  <c:v>74.127053061224501</c:v>
                </c:pt>
                <c:pt idx="28">
                  <c:v>79.342400000000012</c:v>
                </c:pt>
                <c:pt idx="29">
                  <c:v>84.747395918367346</c:v>
                </c:pt>
                <c:pt idx="30">
                  <c:v>90.342040816326517</c:v>
                </c:pt>
              </c:numCache>
            </c:numRef>
          </c:yVal>
          <c:smooth val="1"/>
        </c:ser>
        <c:ser>
          <c:idx val="1"/>
          <c:order val="1"/>
          <c:tx>
            <c:v>2.13</c:v>
          </c:tx>
          <c:marker>
            <c:symbol val="none"/>
          </c:marker>
          <c:xVal>
            <c:numRef>
              <c:f>Sheet1!$A$6:$A$35</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Sheet1!$D$6:$D$35</c:f>
              <c:numCache>
                <c:formatCode>General</c:formatCode>
                <c:ptCount val="30"/>
                <c:pt idx="0">
                  <c:v>274.1781939618823</c:v>
                </c:pt>
                <c:pt idx="1">
                  <c:v>84.590875021082823</c:v>
                </c:pt>
                <c:pt idx="2">
                  <c:v>49.833314068327049</c:v>
                </c:pt>
                <c:pt idx="3">
                  <c:v>38.083024877719687</c:v>
                </c:pt>
                <c:pt idx="4">
                  <c:v>33.099477146230392</c:v>
                </c:pt>
                <c:pt idx="5">
                  <c:v>30.875267292591968</c:v>
                </c:pt>
                <c:pt idx="6">
                  <c:v>30.037289256198346</c:v>
                </c:pt>
                <c:pt idx="7">
                  <c:v>30.011980709225838</c:v>
                </c:pt>
                <c:pt idx="8">
                  <c:v>30.525334216208673</c:v>
                </c:pt>
                <c:pt idx="9">
                  <c:v>31.433032551863718</c:v>
                </c:pt>
                <c:pt idx="10">
                  <c:v>32.653198094810634</c:v>
                </c:pt>
                <c:pt idx="11">
                  <c:v>34.136571925188811</c:v>
                </c:pt>
                <c:pt idx="12">
                  <c:v>35.852077225471831</c:v>
                </c:pt>
                <c:pt idx="13">
                  <c:v>37.779322314049587</c:v>
                </c:pt>
                <c:pt idx="14">
                  <c:v>39.904477052528996</c:v>
                </c:pt>
                <c:pt idx="15">
                  <c:v>42.217893136490133</c:v>
                </c:pt>
                <c:pt idx="16">
                  <c:v>44.712673646220765</c:v>
                </c:pt>
                <c:pt idx="17">
                  <c:v>47.383782533644009</c:v>
                </c:pt>
                <c:pt idx="18">
                  <c:v>50.2274730908549</c:v>
                </c:pt>
                <c:pt idx="19">
                  <c:v>53.240911199190421</c:v>
                </c:pt>
                <c:pt idx="20">
                  <c:v>56.421921028466485</c:v>
                </c:pt>
                <c:pt idx="21">
                  <c:v>59.768809727784287</c:v>
                </c:pt>
                <c:pt idx="22">
                  <c:v>63.280244261569081</c:v>
                </c:pt>
                <c:pt idx="23">
                  <c:v>66.955163389460466</c:v>
                </c:pt>
                <c:pt idx="24">
                  <c:v>70.792713779726768</c:v>
                </c:pt>
                <c:pt idx="25">
                  <c:v>74.792202979837342</c:v>
                </c:pt>
                <c:pt idx="26">
                  <c:v>78.953064346018664</c:v>
                </c:pt>
                <c:pt idx="27">
                  <c:v>83.274830578512393</c:v>
                </c:pt>
                <c:pt idx="28">
                  <c:v>87.757113531125043</c:v>
                </c:pt>
                <c:pt idx="29">
                  <c:v>92.399588650887324</c:v>
                </c:pt>
              </c:numCache>
            </c:numRef>
          </c:yVal>
          <c:smooth val="1"/>
        </c:ser>
        <c:dLbls>
          <c:showLegendKey val="0"/>
          <c:showVal val="0"/>
          <c:showCatName val="0"/>
          <c:showSerName val="0"/>
          <c:showPercent val="0"/>
          <c:showBubbleSize val="0"/>
        </c:dLbls>
        <c:axId val="52675712"/>
        <c:axId val="52677632"/>
      </c:scatterChart>
      <c:valAx>
        <c:axId val="52675712"/>
        <c:scaling>
          <c:orientation val="minMax"/>
        </c:scaling>
        <c:delete val="0"/>
        <c:axPos val="b"/>
        <c:title>
          <c:tx>
            <c:rich>
              <a:bodyPr/>
              <a:lstStyle/>
              <a:p>
                <a:pPr>
                  <a:defRPr/>
                </a:pPr>
                <a:r>
                  <a:rPr lang="en-US"/>
                  <a:t>n</a:t>
                </a:r>
              </a:p>
            </c:rich>
          </c:tx>
          <c:layout/>
          <c:overlay val="0"/>
        </c:title>
        <c:numFmt formatCode="General" sourceLinked="1"/>
        <c:majorTickMark val="out"/>
        <c:minorTickMark val="none"/>
        <c:tickLblPos val="nextTo"/>
        <c:crossAx val="52677632"/>
        <c:crosses val="autoZero"/>
        <c:crossBetween val="midCat"/>
      </c:valAx>
      <c:valAx>
        <c:axId val="52677632"/>
        <c:scaling>
          <c:orientation val="minMax"/>
        </c:scaling>
        <c:delete val="0"/>
        <c:axPos val="l"/>
        <c:majorGridlines/>
        <c:title>
          <c:tx>
            <c:rich>
              <a:bodyPr rot="-5400000" vert="horz"/>
              <a:lstStyle/>
              <a:p>
                <a:pPr>
                  <a:defRPr/>
                </a:pPr>
                <a:r>
                  <a:rPr lang="en-US"/>
                  <a:t>B</a:t>
                </a:r>
              </a:p>
            </c:rich>
          </c:tx>
          <c:layout/>
          <c:overlay val="0"/>
        </c:title>
        <c:numFmt formatCode="General" sourceLinked="1"/>
        <c:majorTickMark val="out"/>
        <c:minorTickMark val="none"/>
        <c:tickLblPos val="nextTo"/>
        <c:crossAx val="52675712"/>
        <c:crosses val="autoZero"/>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2.8</c:v>
          </c:tx>
          <c:marker>
            <c:symbol val="none"/>
          </c:marker>
          <c:xVal>
            <c:numRef>
              <c:f>Sheet2!$A$5:$A$35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Sheet2!$C$5:$C$35</c:f>
              <c:numCache>
                <c:formatCode>General</c:formatCode>
                <c:ptCount val="31"/>
                <c:pt idx="0">
                  <c:v>5</c:v>
                </c:pt>
                <c:pt idx="1">
                  <c:v>5.0948244897959185</c:v>
                </c:pt>
                <c:pt idx="2">
                  <c:v>5.3792979591836732</c:v>
                </c:pt>
                <c:pt idx="3">
                  <c:v>5.8534204081632657</c:v>
                </c:pt>
                <c:pt idx="4">
                  <c:v>6.5171918367346944</c:v>
                </c:pt>
                <c:pt idx="5">
                  <c:v>7.3706122448979592</c:v>
                </c:pt>
                <c:pt idx="6">
                  <c:v>8.4136816326530628</c:v>
                </c:pt>
                <c:pt idx="7">
                  <c:v>9.6463999999999999</c:v>
                </c:pt>
                <c:pt idx="8">
                  <c:v>11.068767346938776</c:v>
                </c:pt>
                <c:pt idx="9">
                  <c:v>12.680783673469389</c:v>
                </c:pt>
                <c:pt idx="10">
                  <c:v>14.482448979591837</c:v>
                </c:pt>
                <c:pt idx="11">
                  <c:v>16.473763265306125</c:v>
                </c:pt>
                <c:pt idx="12">
                  <c:v>18.654726530612248</c:v>
                </c:pt>
                <c:pt idx="13">
                  <c:v>21.025338775510203</c:v>
                </c:pt>
                <c:pt idx="14">
                  <c:v>23.585600000000003</c:v>
                </c:pt>
                <c:pt idx="15">
                  <c:v>26.335510204081629</c:v>
                </c:pt>
                <c:pt idx="16">
                  <c:v>29.275069387755103</c:v>
                </c:pt>
                <c:pt idx="17">
                  <c:v>32.404277551020414</c:v>
                </c:pt>
                <c:pt idx="18">
                  <c:v>35.723134693877554</c:v>
                </c:pt>
                <c:pt idx="19">
                  <c:v>39.231640816326532</c:v>
                </c:pt>
                <c:pt idx="20">
                  <c:v>42.929795918367347</c:v>
                </c:pt>
                <c:pt idx="21">
                  <c:v>46.817600000000006</c:v>
                </c:pt>
                <c:pt idx="22">
                  <c:v>50.895053061224495</c:v>
                </c:pt>
                <c:pt idx="23">
                  <c:v>55.162155102040806</c:v>
                </c:pt>
                <c:pt idx="24">
                  <c:v>59.61890612244899</c:v>
                </c:pt>
                <c:pt idx="25">
                  <c:v>64.265306122448976</c:v>
                </c:pt>
                <c:pt idx="26">
                  <c:v>69.101355102040813</c:v>
                </c:pt>
                <c:pt idx="27">
                  <c:v>74.127053061224501</c:v>
                </c:pt>
                <c:pt idx="28">
                  <c:v>79.342400000000012</c:v>
                </c:pt>
                <c:pt idx="29">
                  <c:v>84.747395918367346</c:v>
                </c:pt>
                <c:pt idx="30">
                  <c:v>90.342040816326517</c:v>
                </c:pt>
              </c:numCache>
            </c:numRef>
          </c:yVal>
          <c:smooth val="1"/>
        </c:ser>
        <c:ser>
          <c:idx val="1"/>
          <c:order val="1"/>
          <c:tx>
            <c:v>2.13</c:v>
          </c:tx>
          <c:marker>
            <c:symbol val="none"/>
          </c:marker>
          <c:xVal>
            <c:numRef>
              <c:f>Sheet2!$A$6:$A$35</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Sheet2!$D$6:$D$35</c:f>
              <c:numCache>
                <c:formatCode>General</c:formatCode>
                <c:ptCount val="30"/>
                <c:pt idx="0">
                  <c:v>52.435638792376452</c:v>
                </c:pt>
                <c:pt idx="1">
                  <c:v>14.518175004216564</c:v>
                </c:pt>
                <c:pt idx="2">
                  <c:v>7.5666628136654106</c:v>
                </c:pt>
                <c:pt idx="3">
                  <c:v>5.2166049755439365</c:v>
                </c:pt>
                <c:pt idx="4">
                  <c:v>4.2198954292460789</c:v>
                </c:pt>
                <c:pt idx="5">
                  <c:v>3.7750534585183937</c:v>
                </c:pt>
                <c:pt idx="6">
                  <c:v>3.6074578512396696</c:v>
                </c:pt>
                <c:pt idx="7">
                  <c:v>3.6023961418451678</c:v>
                </c:pt>
                <c:pt idx="8">
                  <c:v>3.7050668432417346</c:v>
                </c:pt>
                <c:pt idx="9">
                  <c:v>3.8866065103727445</c:v>
                </c:pt>
                <c:pt idx="10">
                  <c:v>4.1306396189621264</c:v>
                </c:pt>
                <c:pt idx="11">
                  <c:v>4.4273143850377625</c:v>
                </c:pt>
                <c:pt idx="12">
                  <c:v>4.7704154450943665</c:v>
                </c:pt>
                <c:pt idx="13">
                  <c:v>5.1558644628099177</c:v>
                </c:pt>
                <c:pt idx="14">
                  <c:v>5.5808954105058</c:v>
                </c:pt>
                <c:pt idx="15">
                  <c:v>6.0435786272980261</c:v>
                </c:pt>
                <c:pt idx="16">
                  <c:v>6.5425347292441529</c:v>
                </c:pt>
                <c:pt idx="17">
                  <c:v>7.0767565067288007</c:v>
                </c:pt>
                <c:pt idx="18">
                  <c:v>7.6454946181709795</c:v>
                </c:pt>
                <c:pt idx="19">
                  <c:v>8.2481822398380835</c:v>
                </c:pt>
                <c:pt idx="20">
                  <c:v>8.8843842056932978</c:v>
                </c:pt>
                <c:pt idx="21">
                  <c:v>9.5537619455568592</c:v>
                </c:pt>
                <c:pt idx="22">
                  <c:v>10.256048852313816</c:v>
                </c:pt>
                <c:pt idx="23">
                  <c:v>10.991032677892095</c:v>
                </c:pt>
                <c:pt idx="24">
                  <c:v>11.758542755945353</c:v>
                </c:pt>
                <c:pt idx="25">
                  <c:v>12.558440595967468</c:v>
                </c:pt>
                <c:pt idx="26">
                  <c:v>13.390612869203732</c:v>
                </c:pt>
                <c:pt idx="27">
                  <c:v>14.25496611570248</c:v>
                </c:pt>
                <c:pt idx="28">
                  <c:v>15.151422706225008</c:v>
                </c:pt>
                <c:pt idx="29">
                  <c:v>16.079917730177467</c:v>
                </c:pt>
              </c:numCache>
            </c:numRef>
          </c:yVal>
          <c:smooth val="1"/>
        </c:ser>
        <c:dLbls>
          <c:showLegendKey val="0"/>
          <c:showVal val="0"/>
          <c:showCatName val="0"/>
          <c:showSerName val="0"/>
          <c:showPercent val="0"/>
          <c:showBubbleSize val="0"/>
        </c:dLbls>
        <c:axId val="70366336"/>
        <c:axId val="70368256"/>
      </c:scatterChart>
      <c:valAx>
        <c:axId val="70366336"/>
        <c:scaling>
          <c:orientation val="minMax"/>
        </c:scaling>
        <c:delete val="0"/>
        <c:axPos val="b"/>
        <c:title>
          <c:tx>
            <c:rich>
              <a:bodyPr/>
              <a:lstStyle/>
              <a:p>
                <a:pPr>
                  <a:defRPr/>
                </a:pPr>
                <a:r>
                  <a:rPr lang="en-US"/>
                  <a:t>n</a:t>
                </a:r>
              </a:p>
            </c:rich>
          </c:tx>
          <c:layout/>
          <c:overlay val="0"/>
        </c:title>
        <c:numFmt formatCode="General" sourceLinked="1"/>
        <c:majorTickMark val="out"/>
        <c:minorTickMark val="none"/>
        <c:tickLblPos val="nextTo"/>
        <c:crossAx val="70368256"/>
        <c:crosses val="autoZero"/>
        <c:crossBetween val="midCat"/>
      </c:valAx>
      <c:valAx>
        <c:axId val="70368256"/>
        <c:scaling>
          <c:orientation val="minMax"/>
        </c:scaling>
        <c:delete val="0"/>
        <c:axPos val="l"/>
        <c:majorGridlines/>
        <c:title>
          <c:tx>
            <c:rich>
              <a:bodyPr rot="-5400000" vert="horz"/>
              <a:lstStyle/>
              <a:p>
                <a:pPr>
                  <a:defRPr/>
                </a:pPr>
                <a:r>
                  <a:rPr lang="en-US"/>
                  <a:t>B</a:t>
                </a:r>
              </a:p>
            </c:rich>
          </c:tx>
          <c:layout/>
          <c:overlay val="0"/>
        </c:title>
        <c:numFmt formatCode="General" sourceLinked="1"/>
        <c:majorTickMark val="out"/>
        <c:minorTickMark val="none"/>
        <c:tickLblPos val="nextTo"/>
        <c:crossAx val="70366336"/>
        <c:crosses val="autoZero"/>
        <c:crossBetween val="midCat"/>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2.8</c:v>
          </c:tx>
          <c:marker>
            <c:symbol val="none"/>
          </c:marker>
          <c:xVal>
            <c:numRef>
              <c:f>Sheet1!$A$5:$A$35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Sheet1!$C$5:$C$35</c:f>
              <c:numCache>
                <c:formatCode>General</c:formatCode>
                <c:ptCount val="31"/>
                <c:pt idx="0">
                  <c:v>5</c:v>
                </c:pt>
                <c:pt idx="1">
                  <c:v>5.0948244897959185</c:v>
                </c:pt>
                <c:pt idx="2">
                  <c:v>5.3792979591836732</c:v>
                </c:pt>
                <c:pt idx="3">
                  <c:v>5.8534204081632657</c:v>
                </c:pt>
                <c:pt idx="4">
                  <c:v>6.5171918367346944</c:v>
                </c:pt>
                <c:pt idx="5">
                  <c:v>7.3706122448979592</c:v>
                </c:pt>
                <c:pt idx="6">
                  <c:v>8.4136816326530628</c:v>
                </c:pt>
                <c:pt idx="7">
                  <c:v>9.6463999999999999</c:v>
                </c:pt>
                <c:pt idx="8">
                  <c:v>11.068767346938776</c:v>
                </c:pt>
                <c:pt idx="9">
                  <c:v>12.680783673469389</c:v>
                </c:pt>
                <c:pt idx="10">
                  <c:v>14.482448979591837</c:v>
                </c:pt>
                <c:pt idx="11">
                  <c:v>16.473763265306125</c:v>
                </c:pt>
                <c:pt idx="12">
                  <c:v>18.654726530612248</c:v>
                </c:pt>
                <c:pt idx="13">
                  <c:v>21.025338775510203</c:v>
                </c:pt>
                <c:pt idx="14">
                  <c:v>23.585600000000003</c:v>
                </c:pt>
                <c:pt idx="15">
                  <c:v>26.335510204081629</c:v>
                </c:pt>
                <c:pt idx="16">
                  <c:v>29.275069387755103</c:v>
                </c:pt>
                <c:pt idx="17">
                  <c:v>32.404277551020414</c:v>
                </c:pt>
                <c:pt idx="18">
                  <c:v>35.723134693877554</c:v>
                </c:pt>
                <c:pt idx="19">
                  <c:v>39.231640816326532</c:v>
                </c:pt>
                <c:pt idx="20">
                  <c:v>42.929795918367347</c:v>
                </c:pt>
                <c:pt idx="21">
                  <c:v>46.817600000000006</c:v>
                </c:pt>
                <c:pt idx="22">
                  <c:v>50.895053061224495</c:v>
                </c:pt>
                <c:pt idx="23">
                  <c:v>55.162155102040806</c:v>
                </c:pt>
                <c:pt idx="24">
                  <c:v>59.61890612244899</c:v>
                </c:pt>
                <c:pt idx="25">
                  <c:v>64.265306122448976</c:v>
                </c:pt>
                <c:pt idx="26">
                  <c:v>69.101355102040813</c:v>
                </c:pt>
                <c:pt idx="27">
                  <c:v>74.127053061224501</c:v>
                </c:pt>
                <c:pt idx="28">
                  <c:v>79.342400000000012</c:v>
                </c:pt>
                <c:pt idx="29">
                  <c:v>84.747395918367346</c:v>
                </c:pt>
                <c:pt idx="30">
                  <c:v>90.342040816326517</c:v>
                </c:pt>
              </c:numCache>
            </c:numRef>
          </c:yVal>
          <c:smooth val="1"/>
        </c:ser>
        <c:ser>
          <c:idx val="1"/>
          <c:order val="1"/>
          <c:tx>
            <c:v>2.13</c:v>
          </c:tx>
          <c:marker>
            <c:symbol val="none"/>
          </c:marker>
          <c:xVal>
            <c:numRef>
              <c:f>Sheet1!$A$6:$A$35</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Sheet1!$D$6:$D$35</c:f>
              <c:numCache>
                <c:formatCode>General</c:formatCode>
                <c:ptCount val="30"/>
                <c:pt idx="0">
                  <c:v>274.1781939618823</c:v>
                </c:pt>
                <c:pt idx="1">
                  <c:v>84.590875021082823</c:v>
                </c:pt>
                <c:pt idx="2">
                  <c:v>49.833314068327049</c:v>
                </c:pt>
                <c:pt idx="3">
                  <c:v>38.083024877719687</c:v>
                </c:pt>
                <c:pt idx="4">
                  <c:v>33.099477146230392</c:v>
                </c:pt>
                <c:pt idx="5">
                  <c:v>30.875267292591968</c:v>
                </c:pt>
                <c:pt idx="6">
                  <c:v>30.037289256198346</c:v>
                </c:pt>
                <c:pt idx="7">
                  <c:v>30.011980709225838</c:v>
                </c:pt>
                <c:pt idx="8">
                  <c:v>30.525334216208673</c:v>
                </c:pt>
                <c:pt idx="9">
                  <c:v>31.433032551863718</c:v>
                </c:pt>
                <c:pt idx="10">
                  <c:v>32.653198094810634</c:v>
                </c:pt>
                <c:pt idx="11">
                  <c:v>34.136571925188811</c:v>
                </c:pt>
                <c:pt idx="12">
                  <c:v>35.852077225471831</c:v>
                </c:pt>
                <c:pt idx="13">
                  <c:v>37.779322314049587</c:v>
                </c:pt>
                <c:pt idx="14">
                  <c:v>39.904477052528996</c:v>
                </c:pt>
                <c:pt idx="15">
                  <c:v>42.217893136490133</c:v>
                </c:pt>
                <c:pt idx="16">
                  <c:v>44.712673646220765</c:v>
                </c:pt>
                <c:pt idx="17">
                  <c:v>47.383782533644009</c:v>
                </c:pt>
                <c:pt idx="18">
                  <c:v>50.2274730908549</c:v>
                </c:pt>
                <c:pt idx="19">
                  <c:v>53.240911199190421</c:v>
                </c:pt>
                <c:pt idx="20">
                  <c:v>56.421921028466485</c:v>
                </c:pt>
                <c:pt idx="21">
                  <c:v>59.768809727784287</c:v>
                </c:pt>
                <c:pt idx="22">
                  <c:v>63.280244261569081</c:v>
                </c:pt>
                <c:pt idx="23">
                  <c:v>66.955163389460466</c:v>
                </c:pt>
                <c:pt idx="24">
                  <c:v>70.792713779726768</c:v>
                </c:pt>
                <c:pt idx="25">
                  <c:v>74.792202979837342</c:v>
                </c:pt>
                <c:pt idx="26">
                  <c:v>78.953064346018664</c:v>
                </c:pt>
                <c:pt idx="27">
                  <c:v>83.274830578512393</c:v>
                </c:pt>
                <c:pt idx="28">
                  <c:v>87.757113531125043</c:v>
                </c:pt>
                <c:pt idx="29">
                  <c:v>92.399588650887324</c:v>
                </c:pt>
              </c:numCache>
            </c:numRef>
          </c:yVal>
          <c:smooth val="1"/>
        </c:ser>
        <c:dLbls>
          <c:showLegendKey val="0"/>
          <c:showVal val="0"/>
          <c:showCatName val="0"/>
          <c:showSerName val="0"/>
          <c:showPercent val="0"/>
          <c:showBubbleSize val="0"/>
        </c:dLbls>
        <c:axId val="52892800"/>
        <c:axId val="52894720"/>
      </c:scatterChart>
      <c:valAx>
        <c:axId val="52892800"/>
        <c:scaling>
          <c:orientation val="minMax"/>
        </c:scaling>
        <c:delete val="0"/>
        <c:axPos val="b"/>
        <c:title>
          <c:tx>
            <c:rich>
              <a:bodyPr/>
              <a:lstStyle/>
              <a:p>
                <a:pPr>
                  <a:defRPr/>
                </a:pPr>
                <a:r>
                  <a:rPr lang="en-US"/>
                  <a:t>n</a:t>
                </a:r>
              </a:p>
            </c:rich>
          </c:tx>
          <c:layout/>
          <c:overlay val="0"/>
        </c:title>
        <c:numFmt formatCode="General" sourceLinked="1"/>
        <c:majorTickMark val="out"/>
        <c:minorTickMark val="none"/>
        <c:tickLblPos val="nextTo"/>
        <c:crossAx val="52894720"/>
        <c:crosses val="autoZero"/>
        <c:crossBetween val="midCat"/>
      </c:valAx>
      <c:valAx>
        <c:axId val="52894720"/>
        <c:scaling>
          <c:orientation val="minMax"/>
        </c:scaling>
        <c:delete val="0"/>
        <c:axPos val="l"/>
        <c:majorGridlines/>
        <c:title>
          <c:tx>
            <c:rich>
              <a:bodyPr rot="-5400000" vert="horz"/>
              <a:lstStyle/>
              <a:p>
                <a:pPr>
                  <a:defRPr/>
                </a:pPr>
                <a:r>
                  <a:rPr lang="en-US"/>
                  <a:t>B</a:t>
                </a:r>
              </a:p>
            </c:rich>
          </c:tx>
          <c:layout/>
          <c:overlay val="0"/>
        </c:title>
        <c:numFmt formatCode="General" sourceLinked="1"/>
        <c:majorTickMark val="out"/>
        <c:minorTickMark val="none"/>
        <c:tickLblPos val="nextTo"/>
        <c:crossAx val="52892800"/>
        <c:crosses val="autoZero"/>
        <c:crossBetween val="midCat"/>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2.8</c:v>
          </c:tx>
          <c:marker>
            <c:symbol val="none"/>
          </c:marker>
          <c:xVal>
            <c:numRef>
              <c:f>Sheet2!$A$5:$A$35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Sheet2!$C$5:$C$35</c:f>
              <c:numCache>
                <c:formatCode>General</c:formatCode>
                <c:ptCount val="31"/>
                <c:pt idx="0">
                  <c:v>5</c:v>
                </c:pt>
                <c:pt idx="1">
                  <c:v>5.0948244897959185</c:v>
                </c:pt>
                <c:pt idx="2">
                  <c:v>5.3792979591836732</c:v>
                </c:pt>
                <c:pt idx="3">
                  <c:v>5.8534204081632657</c:v>
                </c:pt>
                <c:pt idx="4">
                  <c:v>6.5171918367346944</c:v>
                </c:pt>
                <c:pt idx="5">
                  <c:v>7.3706122448979592</c:v>
                </c:pt>
                <c:pt idx="6">
                  <c:v>8.4136816326530628</c:v>
                </c:pt>
                <c:pt idx="7">
                  <c:v>9.6463999999999999</c:v>
                </c:pt>
                <c:pt idx="8">
                  <c:v>11.068767346938776</c:v>
                </c:pt>
                <c:pt idx="9">
                  <c:v>12.680783673469389</c:v>
                </c:pt>
                <c:pt idx="10">
                  <c:v>14.482448979591837</c:v>
                </c:pt>
                <c:pt idx="11">
                  <c:v>16.473763265306125</c:v>
                </c:pt>
                <c:pt idx="12">
                  <c:v>18.654726530612248</c:v>
                </c:pt>
                <c:pt idx="13">
                  <c:v>21.025338775510203</c:v>
                </c:pt>
                <c:pt idx="14">
                  <c:v>23.585600000000003</c:v>
                </c:pt>
                <c:pt idx="15">
                  <c:v>26.335510204081629</c:v>
                </c:pt>
                <c:pt idx="16">
                  <c:v>29.275069387755103</c:v>
                </c:pt>
                <c:pt idx="17">
                  <c:v>32.404277551020414</c:v>
                </c:pt>
                <c:pt idx="18">
                  <c:v>35.723134693877554</c:v>
                </c:pt>
                <c:pt idx="19">
                  <c:v>39.231640816326532</c:v>
                </c:pt>
                <c:pt idx="20">
                  <c:v>42.929795918367347</c:v>
                </c:pt>
                <c:pt idx="21">
                  <c:v>46.817600000000006</c:v>
                </c:pt>
                <c:pt idx="22">
                  <c:v>50.895053061224495</c:v>
                </c:pt>
                <c:pt idx="23">
                  <c:v>55.162155102040806</c:v>
                </c:pt>
                <c:pt idx="24">
                  <c:v>59.61890612244899</c:v>
                </c:pt>
                <c:pt idx="25">
                  <c:v>64.265306122448976</c:v>
                </c:pt>
                <c:pt idx="26">
                  <c:v>69.101355102040813</c:v>
                </c:pt>
                <c:pt idx="27">
                  <c:v>74.127053061224501</c:v>
                </c:pt>
                <c:pt idx="28">
                  <c:v>79.342400000000012</c:v>
                </c:pt>
                <c:pt idx="29">
                  <c:v>84.747395918367346</c:v>
                </c:pt>
                <c:pt idx="30">
                  <c:v>90.342040816326517</c:v>
                </c:pt>
              </c:numCache>
            </c:numRef>
          </c:yVal>
          <c:smooth val="1"/>
        </c:ser>
        <c:ser>
          <c:idx val="1"/>
          <c:order val="1"/>
          <c:tx>
            <c:v>2.13</c:v>
          </c:tx>
          <c:marker>
            <c:symbol val="none"/>
          </c:marker>
          <c:xVal>
            <c:numRef>
              <c:f>Sheet2!$A$6:$A$35</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Sheet2!$D$6:$D$35</c:f>
              <c:numCache>
                <c:formatCode>General</c:formatCode>
                <c:ptCount val="30"/>
                <c:pt idx="0">
                  <c:v>52.435638792376452</c:v>
                </c:pt>
                <c:pt idx="1">
                  <c:v>14.518175004216564</c:v>
                </c:pt>
                <c:pt idx="2">
                  <c:v>7.5666628136654106</c:v>
                </c:pt>
                <c:pt idx="3">
                  <c:v>5.2166049755439365</c:v>
                </c:pt>
                <c:pt idx="4">
                  <c:v>4.2198954292460789</c:v>
                </c:pt>
                <c:pt idx="5">
                  <c:v>3.7750534585183937</c:v>
                </c:pt>
                <c:pt idx="6">
                  <c:v>3.6074578512396696</c:v>
                </c:pt>
                <c:pt idx="7">
                  <c:v>3.6023961418451678</c:v>
                </c:pt>
                <c:pt idx="8">
                  <c:v>3.7050668432417346</c:v>
                </c:pt>
                <c:pt idx="9">
                  <c:v>3.8866065103727445</c:v>
                </c:pt>
                <c:pt idx="10">
                  <c:v>4.1306396189621264</c:v>
                </c:pt>
                <c:pt idx="11">
                  <c:v>4.4273143850377625</c:v>
                </c:pt>
                <c:pt idx="12">
                  <c:v>4.7704154450943665</c:v>
                </c:pt>
                <c:pt idx="13">
                  <c:v>5.1558644628099177</c:v>
                </c:pt>
                <c:pt idx="14">
                  <c:v>5.5808954105058</c:v>
                </c:pt>
                <c:pt idx="15">
                  <c:v>6.0435786272980261</c:v>
                </c:pt>
                <c:pt idx="16">
                  <c:v>6.5425347292441529</c:v>
                </c:pt>
                <c:pt idx="17">
                  <c:v>7.0767565067288007</c:v>
                </c:pt>
                <c:pt idx="18">
                  <c:v>7.6454946181709795</c:v>
                </c:pt>
                <c:pt idx="19">
                  <c:v>8.2481822398380835</c:v>
                </c:pt>
                <c:pt idx="20">
                  <c:v>8.8843842056932978</c:v>
                </c:pt>
                <c:pt idx="21">
                  <c:v>9.5537619455568592</c:v>
                </c:pt>
                <c:pt idx="22">
                  <c:v>10.256048852313816</c:v>
                </c:pt>
                <c:pt idx="23">
                  <c:v>10.991032677892095</c:v>
                </c:pt>
                <c:pt idx="24">
                  <c:v>11.758542755945353</c:v>
                </c:pt>
                <c:pt idx="25">
                  <c:v>12.558440595967468</c:v>
                </c:pt>
                <c:pt idx="26">
                  <c:v>13.390612869203732</c:v>
                </c:pt>
                <c:pt idx="27">
                  <c:v>14.25496611570248</c:v>
                </c:pt>
                <c:pt idx="28">
                  <c:v>15.151422706225008</c:v>
                </c:pt>
                <c:pt idx="29">
                  <c:v>16.079917730177467</c:v>
                </c:pt>
              </c:numCache>
            </c:numRef>
          </c:yVal>
          <c:smooth val="1"/>
        </c:ser>
        <c:dLbls>
          <c:showLegendKey val="0"/>
          <c:showVal val="0"/>
          <c:showCatName val="0"/>
          <c:showSerName val="0"/>
          <c:showPercent val="0"/>
          <c:showBubbleSize val="0"/>
        </c:dLbls>
        <c:axId val="52936704"/>
        <c:axId val="52938624"/>
      </c:scatterChart>
      <c:valAx>
        <c:axId val="52936704"/>
        <c:scaling>
          <c:orientation val="minMax"/>
        </c:scaling>
        <c:delete val="0"/>
        <c:axPos val="b"/>
        <c:title>
          <c:tx>
            <c:rich>
              <a:bodyPr/>
              <a:lstStyle/>
              <a:p>
                <a:pPr>
                  <a:defRPr/>
                </a:pPr>
                <a:r>
                  <a:rPr lang="en-US"/>
                  <a:t>n</a:t>
                </a:r>
              </a:p>
            </c:rich>
          </c:tx>
          <c:layout/>
          <c:overlay val="0"/>
        </c:title>
        <c:numFmt formatCode="General" sourceLinked="1"/>
        <c:majorTickMark val="out"/>
        <c:minorTickMark val="none"/>
        <c:tickLblPos val="nextTo"/>
        <c:crossAx val="52938624"/>
        <c:crosses val="autoZero"/>
        <c:crossBetween val="midCat"/>
      </c:valAx>
      <c:valAx>
        <c:axId val="52938624"/>
        <c:scaling>
          <c:orientation val="minMax"/>
        </c:scaling>
        <c:delete val="0"/>
        <c:axPos val="l"/>
        <c:majorGridlines/>
        <c:title>
          <c:tx>
            <c:rich>
              <a:bodyPr rot="-5400000" vert="horz"/>
              <a:lstStyle/>
              <a:p>
                <a:pPr>
                  <a:defRPr/>
                </a:pPr>
                <a:r>
                  <a:rPr lang="en-US"/>
                  <a:t>B</a:t>
                </a:r>
              </a:p>
            </c:rich>
          </c:tx>
          <c:layout/>
          <c:overlay val="0"/>
        </c:title>
        <c:numFmt formatCode="General" sourceLinked="1"/>
        <c:majorTickMark val="out"/>
        <c:minorTickMark val="none"/>
        <c:tickLblPos val="nextTo"/>
        <c:crossAx val="52936704"/>
        <c:crosses val="autoZero"/>
        <c:crossBetween val="midCat"/>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2.8</c:v>
          </c:tx>
          <c:marker>
            <c:symbol val="none"/>
          </c:marker>
          <c:xVal>
            <c:numRef>
              <c:f>Sheet1!$A$5:$A$35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Sheet1!$C$5:$C$35</c:f>
              <c:numCache>
                <c:formatCode>General</c:formatCode>
                <c:ptCount val="31"/>
                <c:pt idx="0">
                  <c:v>5</c:v>
                </c:pt>
                <c:pt idx="1">
                  <c:v>5.0948244897959185</c:v>
                </c:pt>
                <c:pt idx="2">
                  <c:v>5.3792979591836732</c:v>
                </c:pt>
                <c:pt idx="3">
                  <c:v>5.8534204081632657</c:v>
                </c:pt>
                <c:pt idx="4">
                  <c:v>6.5171918367346944</c:v>
                </c:pt>
                <c:pt idx="5">
                  <c:v>7.3706122448979592</c:v>
                </c:pt>
                <c:pt idx="6">
                  <c:v>8.4136816326530628</c:v>
                </c:pt>
                <c:pt idx="7">
                  <c:v>9.6463999999999999</c:v>
                </c:pt>
                <c:pt idx="8">
                  <c:v>11.068767346938776</c:v>
                </c:pt>
                <c:pt idx="9">
                  <c:v>12.680783673469389</c:v>
                </c:pt>
                <c:pt idx="10">
                  <c:v>14.482448979591837</c:v>
                </c:pt>
                <c:pt idx="11">
                  <c:v>16.473763265306125</c:v>
                </c:pt>
                <c:pt idx="12">
                  <c:v>18.654726530612248</c:v>
                </c:pt>
                <c:pt idx="13">
                  <c:v>21.025338775510203</c:v>
                </c:pt>
                <c:pt idx="14">
                  <c:v>23.585600000000003</c:v>
                </c:pt>
                <c:pt idx="15">
                  <c:v>26.335510204081629</c:v>
                </c:pt>
                <c:pt idx="16">
                  <c:v>29.275069387755103</c:v>
                </c:pt>
                <c:pt idx="17">
                  <c:v>32.404277551020414</c:v>
                </c:pt>
                <c:pt idx="18">
                  <c:v>35.723134693877554</c:v>
                </c:pt>
                <c:pt idx="19">
                  <c:v>39.231640816326532</c:v>
                </c:pt>
                <c:pt idx="20">
                  <c:v>42.929795918367347</c:v>
                </c:pt>
                <c:pt idx="21">
                  <c:v>46.817600000000006</c:v>
                </c:pt>
                <c:pt idx="22">
                  <c:v>50.895053061224495</c:v>
                </c:pt>
                <c:pt idx="23">
                  <c:v>55.162155102040806</c:v>
                </c:pt>
                <c:pt idx="24">
                  <c:v>59.61890612244899</c:v>
                </c:pt>
                <c:pt idx="25">
                  <c:v>64.265306122448976</c:v>
                </c:pt>
                <c:pt idx="26">
                  <c:v>69.101355102040813</c:v>
                </c:pt>
                <c:pt idx="27">
                  <c:v>74.127053061224501</c:v>
                </c:pt>
                <c:pt idx="28">
                  <c:v>79.342400000000012</c:v>
                </c:pt>
                <c:pt idx="29">
                  <c:v>84.747395918367346</c:v>
                </c:pt>
                <c:pt idx="30">
                  <c:v>90.342040816326517</c:v>
                </c:pt>
              </c:numCache>
            </c:numRef>
          </c:yVal>
          <c:smooth val="1"/>
        </c:ser>
        <c:ser>
          <c:idx val="1"/>
          <c:order val="1"/>
          <c:tx>
            <c:v>2.13</c:v>
          </c:tx>
          <c:marker>
            <c:symbol val="none"/>
          </c:marker>
          <c:xVal>
            <c:numRef>
              <c:f>Sheet1!$A$6:$A$35</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Sheet1!$D$6:$D$35</c:f>
              <c:numCache>
                <c:formatCode>General</c:formatCode>
                <c:ptCount val="30"/>
                <c:pt idx="0">
                  <c:v>274.1781939618823</c:v>
                </c:pt>
                <c:pt idx="1">
                  <c:v>84.590875021082823</c:v>
                </c:pt>
                <c:pt idx="2">
                  <c:v>49.833314068327049</c:v>
                </c:pt>
                <c:pt idx="3">
                  <c:v>38.083024877719687</c:v>
                </c:pt>
                <c:pt idx="4">
                  <c:v>33.099477146230392</c:v>
                </c:pt>
                <c:pt idx="5">
                  <c:v>30.875267292591968</c:v>
                </c:pt>
                <c:pt idx="6">
                  <c:v>30.037289256198346</c:v>
                </c:pt>
                <c:pt idx="7">
                  <c:v>30.011980709225838</c:v>
                </c:pt>
                <c:pt idx="8">
                  <c:v>30.525334216208673</c:v>
                </c:pt>
                <c:pt idx="9">
                  <c:v>31.433032551863718</c:v>
                </c:pt>
                <c:pt idx="10">
                  <c:v>32.653198094810634</c:v>
                </c:pt>
                <c:pt idx="11">
                  <c:v>34.136571925188811</c:v>
                </c:pt>
                <c:pt idx="12">
                  <c:v>35.852077225471831</c:v>
                </c:pt>
                <c:pt idx="13">
                  <c:v>37.779322314049587</c:v>
                </c:pt>
                <c:pt idx="14">
                  <c:v>39.904477052528996</c:v>
                </c:pt>
                <c:pt idx="15">
                  <c:v>42.217893136490133</c:v>
                </c:pt>
                <c:pt idx="16">
                  <c:v>44.712673646220765</c:v>
                </c:pt>
                <c:pt idx="17">
                  <c:v>47.383782533644009</c:v>
                </c:pt>
                <c:pt idx="18">
                  <c:v>50.2274730908549</c:v>
                </c:pt>
                <c:pt idx="19">
                  <c:v>53.240911199190421</c:v>
                </c:pt>
                <c:pt idx="20">
                  <c:v>56.421921028466485</c:v>
                </c:pt>
                <c:pt idx="21">
                  <c:v>59.768809727784287</c:v>
                </c:pt>
                <c:pt idx="22">
                  <c:v>63.280244261569081</c:v>
                </c:pt>
                <c:pt idx="23">
                  <c:v>66.955163389460466</c:v>
                </c:pt>
                <c:pt idx="24">
                  <c:v>70.792713779726768</c:v>
                </c:pt>
                <c:pt idx="25">
                  <c:v>74.792202979837342</c:v>
                </c:pt>
                <c:pt idx="26">
                  <c:v>78.953064346018664</c:v>
                </c:pt>
                <c:pt idx="27">
                  <c:v>83.274830578512393</c:v>
                </c:pt>
                <c:pt idx="28">
                  <c:v>87.757113531125043</c:v>
                </c:pt>
                <c:pt idx="29">
                  <c:v>92.399588650887324</c:v>
                </c:pt>
              </c:numCache>
            </c:numRef>
          </c:yVal>
          <c:smooth val="1"/>
        </c:ser>
        <c:dLbls>
          <c:showLegendKey val="0"/>
          <c:showVal val="0"/>
          <c:showCatName val="0"/>
          <c:showSerName val="0"/>
          <c:showPercent val="0"/>
          <c:showBubbleSize val="0"/>
        </c:dLbls>
        <c:axId val="52851072"/>
        <c:axId val="52852992"/>
      </c:scatterChart>
      <c:valAx>
        <c:axId val="52851072"/>
        <c:scaling>
          <c:orientation val="minMax"/>
        </c:scaling>
        <c:delete val="0"/>
        <c:axPos val="b"/>
        <c:title>
          <c:tx>
            <c:rich>
              <a:bodyPr/>
              <a:lstStyle/>
              <a:p>
                <a:pPr>
                  <a:defRPr/>
                </a:pPr>
                <a:r>
                  <a:rPr lang="en-US"/>
                  <a:t>n</a:t>
                </a:r>
              </a:p>
            </c:rich>
          </c:tx>
          <c:layout/>
          <c:overlay val="0"/>
        </c:title>
        <c:numFmt formatCode="General" sourceLinked="1"/>
        <c:majorTickMark val="out"/>
        <c:minorTickMark val="none"/>
        <c:tickLblPos val="nextTo"/>
        <c:crossAx val="52852992"/>
        <c:crosses val="autoZero"/>
        <c:crossBetween val="midCat"/>
      </c:valAx>
      <c:valAx>
        <c:axId val="52852992"/>
        <c:scaling>
          <c:orientation val="minMax"/>
        </c:scaling>
        <c:delete val="0"/>
        <c:axPos val="l"/>
        <c:majorGridlines/>
        <c:title>
          <c:tx>
            <c:rich>
              <a:bodyPr rot="-5400000" vert="horz"/>
              <a:lstStyle/>
              <a:p>
                <a:pPr>
                  <a:defRPr/>
                </a:pPr>
                <a:r>
                  <a:rPr lang="en-US"/>
                  <a:t>B</a:t>
                </a:r>
              </a:p>
            </c:rich>
          </c:tx>
          <c:layout/>
          <c:overlay val="0"/>
        </c:title>
        <c:numFmt formatCode="General" sourceLinked="1"/>
        <c:majorTickMark val="out"/>
        <c:minorTickMark val="none"/>
        <c:tickLblPos val="nextTo"/>
        <c:crossAx val="52851072"/>
        <c:crosses val="autoZero"/>
        <c:crossBetween val="midCat"/>
      </c:valAx>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2.8</c:v>
          </c:tx>
          <c:marker>
            <c:symbol val="none"/>
          </c:marker>
          <c:xVal>
            <c:numRef>
              <c:f>Sheet2!$A$5:$A$35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Sheet2!$C$5:$C$35</c:f>
              <c:numCache>
                <c:formatCode>General</c:formatCode>
                <c:ptCount val="31"/>
                <c:pt idx="0">
                  <c:v>5</c:v>
                </c:pt>
                <c:pt idx="1">
                  <c:v>5.0948244897959185</c:v>
                </c:pt>
                <c:pt idx="2">
                  <c:v>5.3792979591836732</c:v>
                </c:pt>
                <c:pt idx="3">
                  <c:v>5.8534204081632657</c:v>
                </c:pt>
                <c:pt idx="4">
                  <c:v>6.5171918367346944</c:v>
                </c:pt>
                <c:pt idx="5">
                  <c:v>7.3706122448979592</c:v>
                </c:pt>
                <c:pt idx="6">
                  <c:v>8.4136816326530628</c:v>
                </c:pt>
                <c:pt idx="7">
                  <c:v>9.6463999999999999</c:v>
                </c:pt>
                <c:pt idx="8">
                  <c:v>11.068767346938776</c:v>
                </c:pt>
                <c:pt idx="9">
                  <c:v>12.680783673469389</c:v>
                </c:pt>
                <c:pt idx="10">
                  <c:v>14.482448979591837</c:v>
                </c:pt>
                <c:pt idx="11">
                  <c:v>16.473763265306125</c:v>
                </c:pt>
                <c:pt idx="12">
                  <c:v>18.654726530612248</c:v>
                </c:pt>
                <c:pt idx="13">
                  <c:v>21.025338775510203</c:v>
                </c:pt>
                <c:pt idx="14">
                  <c:v>23.585600000000003</c:v>
                </c:pt>
                <c:pt idx="15">
                  <c:v>26.335510204081629</c:v>
                </c:pt>
                <c:pt idx="16">
                  <c:v>29.275069387755103</c:v>
                </c:pt>
                <c:pt idx="17">
                  <c:v>32.404277551020414</c:v>
                </c:pt>
                <c:pt idx="18">
                  <c:v>35.723134693877554</c:v>
                </c:pt>
                <c:pt idx="19">
                  <c:v>39.231640816326532</c:v>
                </c:pt>
                <c:pt idx="20">
                  <c:v>42.929795918367347</c:v>
                </c:pt>
                <c:pt idx="21">
                  <c:v>46.817600000000006</c:v>
                </c:pt>
                <c:pt idx="22">
                  <c:v>50.895053061224495</c:v>
                </c:pt>
                <c:pt idx="23">
                  <c:v>55.162155102040806</c:v>
                </c:pt>
                <c:pt idx="24">
                  <c:v>59.61890612244899</c:v>
                </c:pt>
                <c:pt idx="25">
                  <c:v>64.265306122448976</c:v>
                </c:pt>
                <c:pt idx="26">
                  <c:v>69.101355102040813</c:v>
                </c:pt>
                <c:pt idx="27">
                  <c:v>74.127053061224501</c:v>
                </c:pt>
                <c:pt idx="28">
                  <c:v>79.342400000000012</c:v>
                </c:pt>
                <c:pt idx="29">
                  <c:v>84.747395918367346</c:v>
                </c:pt>
                <c:pt idx="30">
                  <c:v>90.342040816326517</c:v>
                </c:pt>
              </c:numCache>
            </c:numRef>
          </c:yVal>
          <c:smooth val="1"/>
        </c:ser>
        <c:ser>
          <c:idx val="1"/>
          <c:order val="1"/>
          <c:tx>
            <c:v>2.13</c:v>
          </c:tx>
          <c:marker>
            <c:symbol val="none"/>
          </c:marker>
          <c:xVal>
            <c:numRef>
              <c:f>Sheet2!$A$6:$A$35</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Sheet2!$D$6:$D$35</c:f>
              <c:numCache>
                <c:formatCode>General</c:formatCode>
                <c:ptCount val="30"/>
                <c:pt idx="0">
                  <c:v>52.435638792376452</c:v>
                </c:pt>
                <c:pt idx="1">
                  <c:v>14.518175004216564</c:v>
                </c:pt>
                <c:pt idx="2">
                  <c:v>7.5666628136654106</c:v>
                </c:pt>
                <c:pt idx="3">
                  <c:v>5.2166049755439365</c:v>
                </c:pt>
                <c:pt idx="4">
                  <c:v>4.2198954292460789</c:v>
                </c:pt>
                <c:pt idx="5">
                  <c:v>3.7750534585183937</c:v>
                </c:pt>
                <c:pt idx="6">
                  <c:v>3.6074578512396696</c:v>
                </c:pt>
                <c:pt idx="7">
                  <c:v>3.6023961418451678</c:v>
                </c:pt>
                <c:pt idx="8">
                  <c:v>3.7050668432417346</c:v>
                </c:pt>
                <c:pt idx="9">
                  <c:v>3.8866065103727445</c:v>
                </c:pt>
                <c:pt idx="10">
                  <c:v>4.1306396189621264</c:v>
                </c:pt>
                <c:pt idx="11">
                  <c:v>4.4273143850377625</c:v>
                </c:pt>
                <c:pt idx="12">
                  <c:v>4.7704154450943665</c:v>
                </c:pt>
                <c:pt idx="13">
                  <c:v>5.1558644628099177</c:v>
                </c:pt>
                <c:pt idx="14">
                  <c:v>5.5808954105058</c:v>
                </c:pt>
                <c:pt idx="15">
                  <c:v>6.0435786272980261</c:v>
                </c:pt>
                <c:pt idx="16">
                  <c:v>6.5425347292441529</c:v>
                </c:pt>
                <c:pt idx="17">
                  <c:v>7.0767565067288007</c:v>
                </c:pt>
                <c:pt idx="18">
                  <c:v>7.6454946181709795</c:v>
                </c:pt>
                <c:pt idx="19">
                  <c:v>8.2481822398380835</c:v>
                </c:pt>
                <c:pt idx="20">
                  <c:v>8.8843842056932978</c:v>
                </c:pt>
                <c:pt idx="21">
                  <c:v>9.5537619455568592</c:v>
                </c:pt>
                <c:pt idx="22">
                  <c:v>10.256048852313816</c:v>
                </c:pt>
                <c:pt idx="23">
                  <c:v>10.991032677892095</c:v>
                </c:pt>
                <c:pt idx="24">
                  <c:v>11.758542755945353</c:v>
                </c:pt>
                <c:pt idx="25">
                  <c:v>12.558440595967468</c:v>
                </c:pt>
                <c:pt idx="26">
                  <c:v>13.390612869203732</c:v>
                </c:pt>
                <c:pt idx="27">
                  <c:v>14.25496611570248</c:v>
                </c:pt>
                <c:pt idx="28">
                  <c:v>15.151422706225008</c:v>
                </c:pt>
                <c:pt idx="29">
                  <c:v>16.079917730177467</c:v>
                </c:pt>
              </c:numCache>
            </c:numRef>
          </c:yVal>
          <c:smooth val="1"/>
        </c:ser>
        <c:dLbls>
          <c:showLegendKey val="0"/>
          <c:showVal val="0"/>
          <c:showCatName val="0"/>
          <c:showSerName val="0"/>
          <c:showPercent val="0"/>
          <c:showBubbleSize val="0"/>
        </c:dLbls>
        <c:axId val="53285632"/>
        <c:axId val="53287552"/>
      </c:scatterChart>
      <c:valAx>
        <c:axId val="53285632"/>
        <c:scaling>
          <c:orientation val="minMax"/>
        </c:scaling>
        <c:delete val="0"/>
        <c:axPos val="b"/>
        <c:title>
          <c:tx>
            <c:rich>
              <a:bodyPr/>
              <a:lstStyle/>
              <a:p>
                <a:pPr>
                  <a:defRPr/>
                </a:pPr>
                <a:r>
                  <a:rPr lang="en-US"/>
                  <a:t>n</a:t>
                </a:r>
              </a:p>
            </c:rich>
          </c:tx>
          <c:layout/>
          <c:overlay val="0"/>
        </c:title>
        <c:numFmt formatCode="General" sourceLinked="1"/>
        <c:majorTickMark val="out"/>
        <c:minorTickMark val="none"/>
        <c:tickLblPos val="nextTo"/>
        <c:crossAx val="53287552"/>
        <c:crosses val="autoZero"/>
        <c:crossBetween val="midCat"/>
      </c:valAx>
      <c:valAx>
        <c:axId val="53287552"/>
        <c:scaling>
          <c:orientation val="minMax"/>
        </c:scaling>
        <c:delete val="0"/>
        <c:axPos val="l"/>
        <c:majorGridlines/>
        <c:title>
          <c:tx>
            <c:rich>
              <a:bodyPr rot="-5400000" vert="horz"/>
              <a:lstStyle/>
              <a:p>
                <a:pPr>
                  <a:defRPr/>
                </a:pPr>
                <a:r>
                  <a:rPr lang="en-US"/>
                  <a:t>B</a:t>
                </a:r>
              </a:p>
            </c:rich>
          </c:tx>
          <c:layout/>
          <c:overlay val="0"/>
        </c:title>
        <c:numFmt formatCode="General" sourceLinked="1"/>
        <c:majorTickMark val="out"/>
        <c:minorTickMark val="none"/>
        <c:tickLblPos val="nextTo"/>
        <c:crossAx val="53285632"/>
        <c:crosses val="autoZero"/>
        <c:crossBetween val="midCat"/>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16-Apr-15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16-Apr-15</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16-Apr-15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16-Apr-15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16-Apr-15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16-Apr-15</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16-Apr-15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16-Apr-15</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16-Apr-15</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16-Apr-15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304800"/>
            <a:ext cx="6705600" cy="1981200"/>
          </a:xfrm>
        </p:spPr>
        <p:txBody>
          <a:bodyPr>
            <a:normAutofit fontScale="90000"/>
          </a:bodyPr>
          <a:lstStyle/>
          <a:p>
            <a:r>
              <a:rPr lang="en-US" dirty="0" smtClean="0"/>
              <a:t>CL-716</a:t>
            </a:r>
            <a:br>
              <a:rPr lang="en-US" dirty="0" smtClean="0"/>
            </a:br>
            <a:r>
              <a:rPr lang="en-US" dirty="0"/>
              <a:t>Modelling Chemical and </a:t>
            </a:r>
            <a:r>
              <a:rPr lang="en-US" dirty="0" smtClean="0"/>
              <a:t>Biological Patterns</a:t>
            </a:r>
            <a:br>
              <a:rPr lang="en-US" dirty="0" smtClean="0"/>
            </a:br>
            <a:r>
              <a:rPr lang="en-US" sz="1800" dirty="0"/>
              <a:t>BIFURCATION ANALYSIS OF NONLINEAR REACTION-DIFFUSION EQUATIONS</a:t>
            </a:r>
            <a:endParaRPr lang="en-US" dirty="0"/>
          </a:p>
        </p:txBody>
      </p:sp>
      <p:sp>
        <p:nvSpPr>
          <p:cNvPr id="3" name="Subtitle 2"/>
          <p:cNvSpPr>
            <a:spLocks noGrp="1"/>
          </p:cNvSpPr>
          <p:nvPr>
            <p:ph type="subTitle" idx="1"/>
          </p:nvPr>
        </p:nvSpPr>
        <p:spPr>
          <a:xfrm>
            <a:off x="762000" y="3048000"/>
            <a:ext cx="7848600" cy="3352800"/>
          </a:xfrm>
        </p:spPr>
        <p:txBody>
          <a:bodyPr>
            <a:normAutofit/>
          </a:bodyPr>
          <a:lstStyle/>
          <a:p>
            <a:pPr algn="ctr"/>
            <a:r>
              <a:rPr lang="en-US" sz="2100" dirty="0" smtClean="0"/>
              <a:t>Project Presentation</a:t>
            </a:r>
          </a:p>
          <a:p>
            <a:pPr algn="ctr"/>
            <a:r>
              <a:rPr lang="en-US" sz="2100" dirty="0" smtClean="0"/>
              <a:t>Group 11</a:t>
            </a:r>
          </a:p>
          <a:p>
            <a:pPr algn="ctr"/>
            <a:r>
              <a:rPr lang="en-US" sz="2100" dirty="0" smtClean="0"/>
              <a:t>Date: 16</a:t>
            </a:r>
            <a:r>
              <a:rPr lang="en-US" sz="2100" baseline="30000" dirty="0" smtClean="0"/>
              <a:t>th</a:t>
            </a:r>
            <a:r>
              <a:rPr lang="en-US" sz="2100" dirty="0" smtClean="0"/>
              <a:t> Apr 2015</a:t>
            </a:r>
          </a:p>
          <a:p>
            <a:pPr algn="r"/>
            <a:endParaRPr lang="en-US" dirty="0" smtClean="0"/>
          </a:p>
          <a:p>
            <a:pPr algn="r"/>
            <a:endParaRPr lang="en-US" dirty="0" smtClean="0"/>
          </a:p>
          <a:p>
            <a:pPr algn="r"/>
            <a:endParaRPr lang="en-US" dirty="0"/>
          </a:p>
          <a:p>
            <a:pPr algn="r"/>
            <a:r>
              <a:rPr lang="en-US" dirty="0" smtClean="0"/>
              <a:t>                     </a:t>
            </a:r>
          </a:p>
          <a:p>
            <a:pPr algn="r"/>
            <a:r>
              <a:rPr lang="en-US" dirty="0"/>
              <a:t>Akash Deep Singhal (11D020024</a:t>
            </a:r>
            <a:r>
              <a:rPr lang="en-US" dirty="0" smtClean="0"/>
              <a:t>)</a:t>
            </a:r>
          </a:p>
          <a:p>
            <a:pPr algn="r"/>
            <a:r>
              <a:rPr lang="en-US" dirty="0" smtClean="0"/>
              <a:t>Amit  Agarwal (11D020014)</a:t>
            </a:r>
          </a:p>
        </p:txBody>
      </p:sp>
    </p:spTree>
    <p:extLst>
      <p:ext uri="{BB962C8B-B14F-4D97-AF65-F5344CB8AC3E}">
        <p14:creationId xmlns:p14="http://schemas.microsoft.com/office/powerpoint/2010/main" val="4025023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Code</a:t>
            </a:r>
            <a:endParaRPr lang="en-US" dirty="0"/>
          </a:p>
        </p:txBody>
      </p:sp>
      <p:pic>
        <p:nvPicPr>
          <p:cNvPr id="3074"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855312"/>
            <a:ext cx="7391400" cy="186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2286000"/>
            <a:ext cx="7391400" cy="369332"/>
          </a:xfrm>
          <a:prstGeom prst="rect">
            <a:avLst/>
          </a:prstGeom>
          <a:noFill/>
        </p:spPr>
        <p:txBody>
          <a:bodyPr wrap="square" rtlCol="0">
            <a:spAutoFit/>
          </a:bodyPr>
          <a:lstStyle/>
          <a:p>
            <a:r>
              <a:rPr lang="en-US" dirty="0" smtClean="0"/>
              <a:t>Initial Conditions</a:t>
            </a:r>
            <a:endParaRPr lang="en-US" dirty="0"/>
          </a:p>
        </p:txBody>
      </p:sp>
    </p:spTree>
    <p:extLst>
      <p:ext uri="{BB962C8B-B14F-4D97-AF65-F5344CB8AC3E}">
        <p14:creationId xmlns:p14="http://schemas.microsoft.com/office/powerpoint/2010/main" val="405259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Code</a:t>
            </a:r>
            <a:endParaRPr lang="en-US" dirty="0"/>
          </a:p>
        </p:txBody>
      </p:sp>
      <p:pic>
        <p:nvPicPr>
          <p:cNvPr id="4" name="Content Placeholder 3"/>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1" y="2438400"/>
            <a:ext cx="7391400" cy="3041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1828800"/>
            <a:ext cx="7467600" cy="369332"/>
          </a:xfrm>
          <a:prstGeom prst="rect">
            <a:avLst/>
          </a:prstGeom>
          <a:noFill/>
        </p:spPr>
        <p:txBody>
          <a:bodyPr wrap="square" rtlCol="0">
            <a:spAutoFit/>
          </a:bodyPr>
          <a:lstStyle/>
          <a:p>
            <a:r>
              <a:rPr lang="en-US" dirty="0" smtClean="0"/>
              <a:t>Boundary Conditions</a:t>
            </a:r>
            <a:endParaRPr lang="en-US" dirty="0"/>
          </a:p>
        </p:txBody>
      </p:sp>
    </p:spTree>
    <p:extLst>
      <p:ext uri="{BB962C8B-B14F-4D97-AF65-F5344CB8AC3E}">
        <p14:creationId xmlns:p14="http://schemas.microsoft.com/office/powerpoint/2010/main" val="45792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Analysis</a:t>
            </a:r>
            <a:endParaRPr lang="en-US" dirty="0"/>
          </a:p>
        </p:txBody>
      </p:sp>
      <p:sp>
        <p:nvSpPr>
          <p:cNvPr id="3" name="Text Placeholder 2"/>
          <p:cNvSpPr>
            <a:spLocks noGrp="1"/>
          </p:cNvSpPr>
          <p:nvPr>
            <p:ph type="body" idx="1"/>
          </p:nvPr>
        </p:nvSpPr>
        <p:spPr/>
        <p:txBody>
          <a:bodyPr>
            <a:normAutofit/>
          </a:bodyPr>
          <a:lstStyle/>
          <a:p>
            <a:pPr marL="285750" indent="-285750">
              <a:buFontTx/>
              <a:buChar char="-"/>
            </a:pPr>
            <a:r>
              <a:rPr lang="en-US" dirty="0" smtClean="0"/>
              <a:t>Simulation using Matlab</a:t>
            </a:r>
          </a:p>
          <a:p>
            <a:pPr marL="285750" indent="-285750">
              <a:buFontTx/>
              <a:buChar char="-"/>
            </a:pPr>
            <a:r>
              <a:rPr lang="en-US" dirty="0" smtClean="0"/>
              <a:t>Space-time Plots</a:t>
            </a:r>
            <a:endParaRPr lang="en-US" dirty="0"/>
          </a:p>
        </p:txBody>
      </p:sp>
    </p:spTree>
    <p:extLst>
      <p:ext uri="{BB962C8B-B14F-4D97-AF65-F5344CB8AC3E}">
        <p14:creationId xmlns:p14="http://schemas.microsoft.com/office/powerpoint/2010/main" val="1739918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Analysis</a:t>
            </a:r>
            <a:endParaRPr lang="en-US" dirty="0"/>
          </a:p>
        </p:txBody>
      </p:sp>
      <p:sp>
        <p:nvSpPr>
          <p:cNvPr id="3" name="Content Placeholder 2"/>
          <p:cNvSpPr>
            <a:spLocks noGrp="1"/>
          </p:cNvSpPr>
          <p:nvPr>
            <p:ph sz="quarter" idx="1"/>
          </p:nvPr>
        </p:nvSpPr>
        <p:spPr/>
        <p:txBody>
          <a:bodyPr>
            <a:normAutofit/>
          </a:bodyPr>
          <a:lstStyle/>
          <a:p>
            <a:endParaRPr lang="en-US" dirty="0" smtClean="0"/>
          </a:p>
          <a:p>
            <a:r>
              <a:rPr lang="en-US" dirty="0" smtClean="0"/>
              <a:t>We </a:t>
            </a:r>
            <a:r>
              <a:rPr lang="en-US" dirty="0"/>
              <a:t>use the simulation using MATLAB to verify the numerical results with the analytical ones. </a:t>
            </a:r>
            <a:endParaRPr lang="en-US" dirty="0" smtClean="0"/>
          </a:p>
          <a:p>
            <a:endParaRPr lang="en-US" dirty="0"/>
          </a:p>
          <a:p>
            <a:r>
              <a:rPr lang="en-US" dirty="0" smtClean="0"/>
              <a:t>Following </a:t>
            </a:r>
            <a:r>
              <a:rPr lang="en-US" dirty="0"/>
              <a:t>are the major numerical simulations</a:t>
            </a:r>
            <a:r>
              <a:rPr lang="en-US" dirty="0" smtClean="0"/>
              <a:t>:-</a:t>
            </a:r>
            <a:endParaRPr lang="en-US" dirty="0"/>
          </a:p>
        </p:txBody>
      </p:sp>
    </p:spTree>
    <p:extLst>
      <p:ext uri="{BB962C8B-B14F-4D97-AF65-F5344CB8AC3E}">
        <p14:creationId xmlns:p14="http://schemas.microsoft.com/office/powerpoint/2010/main" val="3304554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Analysis</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b="1" dirty="0" smtClean="0"/>
              <a:t>Case </a:t>
            </a:r>
            <a:r>
              <a:rPr lang="en-US" sz="2000" b="1" dirty="0"/>
              <a:t>1</a:t>
            </a:r>
            <a:endParaRPr lang="en-US" sz="2000" dirty="0"/>
          </a:p>
          <a:p>
            <a:r>
              <a:rPr lang="en-US" sz="2000" dirty="0"/>
              <a:t>All the equations are restricted to the constraint 0 ≤ r ≤ L and L is taken to be 1.</a:t>
            </a:r>
          </a:p>
          <a:p>
            <a:r>
              <a:rPr lang="en-US" sz="2000" dirty="0"/>
              <a:t>Also diffusion coefficients are taken to be:-</a:t>
            </a:r>
          </a:p>
          <a:p>
            <a:pPr lvl="1"/>
            <a:r>
              <a:rPr lang="en-US" sz="1700" dirty="0"/>
              <a:t>Dx = 1.6 x 10</a:t>
            </a:r>
            <a:r>
              <a:rPr lang="en-US" sz="1700" baseline="30000" dirty="0"/>
              <a:t>-3</a:t>
            </a:r>
            <a:endParaRPr lang="en-US" sz="1700" dirty="0"/>
          </a:p>
          <a:p>
            <a:pPr lvl="1"/>
            <a:r>
              <a:rPr lang="en-US" sz="1700" dirty="0"/>
              <a:t>Dy = 8.0 x 10</a:t>
            </a:r>
            <a:r>
              <a:rPr lang="en-US" sz="1700" baseline="30000" dirty="0"/>
              <a:t>-3</a:t>
            </a:r>
            <a:endParaRPr lang="en-US" sz="1700" dirty="0"/>
          </a:p>
          <a:p>
            <a:r>
              <a:rPr lang="en-US" sz="2000" dirty="0"/>
              <a:t>A = 2 and B = 3.7 for zero flux boundary condition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4038600"/>
            <a:ext cx="3111500" cy="233362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572000" y="4038600"/>
            <a:ext cx="3124200" cy="2343150"/>
          </a:xfrm>
          <a:prstGeom prst="rect">
            <a:avLst/>
          </a:prstGeom>
        </p:spPr>
      </p:pic>
      <p:sp>
        <p:nvSpPr>
          <p:cNvPr id="6" name="TextBox 5"/>
          <p:cNvSpPr txBox="1"/>
          <p:nvPr/>
        </p:nvSpPr>
        <p:spPr>
          <a:xfrm>
            <a:off x="4800600" y="6381750"/>
            <a:ext cx="2667000" cy="307777"/>
          </a:xfrm>
          <a:prstGeom prst="rect">
            <a:avLst/>
          </a:prstGeom>
          <a:noFill/>
        </p:spPr>
        <p:txBody>
          <a:bodyPr wrap="square" rtlCol="0">
            <a:spAutoFit/>
          </a:bodyPr>
          <a:lstStyle/>
          <a:p>
            <a:pPr algn="ctr"/>
            <a:r>
              <a:rPr lang="en-US" sz="1400" dirty="0"/>
              <a:t>Y</a:t>
            </a:r>
            <a:r>
              <a:rPr lang="en-US" sz="1400" dirty="0" smtClean="0"/>
              <a:t> </a:t>
            </a:r>
            <a:r>
              <a:rPr lang="en-US" sz="1400" dirty="0"/>
              <a:t>vs distance ‘r’ and time ‘t’</a:t>
            </a:r>
          </a:p>
        </p:txBody>
      </p:sp>
      <p:sp>
        <p:nvSpPr>
          <p:cNvPr id="7" name="TextBox 6"/>
          <p:cNvSpPr txBox="1"/>
          <p:nvPr/>
        </p:nvSpPr>
        <p:spPr>
          <a:xfrm>
            <a:off x="908050" y="6372225"/>
            <a:ext cx="2667000" cy="307777"/>
          </a:xfrm>
          <a:prstGeom prst="rect">
            <a:avLst/>
          </a:prstGeom>
          <a:noFill/>
        </p:spPr>
        <p:txBody>
          <a:bodyPr wrap="square" rtlCol="0">
            <a:spAutoFit/>
          </a:bodyPr>
          <a:lstStyle/>
          <a:p>
            <a:pPr algn="ctr"/>
            <a:r>
              <a:rPr lang="en-US" sz="1400" dirty="0"/>
              <a:t>X vs distance ‘r’ and time ‘t’</a:t>
            </a:r>
          </a:p>
        </p:txBody>
      </p:sp>
    </p:spTree>
    <p:extLst>
      <p:ext uri="{BB962C8B-B14F-4D97-AF65-F5344CB8AC3E}">
        <p14:creationId xmlns:p14="http://schemas.microsoft.com/office/powerpoint/2010/main" val="3108495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Analysis</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b="1" dirty="0" smtClean="0"/>
              <a:t>Case </a:t>
            </a:r>
            <a:r>
              <a:rPr lang="en-US" sz="2000" b="1" dirty="0"/>
              <a:t>2</a:t>
            </a:r>
            <a:endParaRPr lang="en-US" sz="2000" dirty="0"/>
          </a:p>
          <a:p>
            <a:r>
              <a:rPr lang="en-US" sz="2000" dirty="0"/>
              <a:t>All the equations are restricted to the constraint 0 ≤ r ≤ L and L is taken to be 1.</a:t>
            </a:r>
          </a:p>
          <a:p>
            <a:r>
              <a:rPr lang="en-US" sz="2000" dirty="0"/>
              <a:t>Also diffusion coefficients are taken to be:-</a:t>
            </a:r>
          </a:p>
          <a:p>
            <a:pPr lvl="1"/>
            <a:r>
              <a:rPr lang="en-US" sz="1700" dirty="0"/>
              <a:t>Dx = </a:t>
            </a:r>
            <a:r>
              <a:rPr lang="en-US" sz="1700" dirty="0" smtClean="0"/>
              <a:t>8.0 </a:t>
            </a:r>
            <a:r>
              <a:rPr lang="en-US" sz="1700" dirty="0"/>
              <a:t>x 10</a:t>
            </a:r>
            <a:r>
              <a:rPr lang="en-US" sz="1700" baseline="30000" dirty="0"/>
              <a:t>-3</a:t>
            </a:r>
            <a:endParaRPr lang="en-US" sz="1700" dirty="0"/>
          </a:p>
          <a:p>
            <a:pPr lvl="1"/>
            <a:r>
              <a:rPr lang="en-US" sz="1700" dirty="0"/>
              <a:t>Dy = </a:t>
            </a:r>
            <a:r>
              <a:rPr lang="en-US" sz="1700" dirty="0" smtClean="0"/>
              <a:t>1.6 </a:t>
            </a:r>
            <a:r>
              <a:rPr lang="en-US" sz="1700" dirty="0"/>
              <a:t>x 10</a:t>
            </a:r>
            <a:r>
              <a:rPr lang="en-US" sz="1700" baseline="30000" dirty="0"/>
              <a:t>-3</a:t>
            </a:r>
            <a:endParaRPr lang="en-US" sz="1700" dirty="0"/>
          </a:p>
          <a:p>
            <a:r>
              <a:rPr lang="en-US" sz="2000" dirty="0"/>
              <a:t>A = 2 and B = 3.7 for zero flux boundary condition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4038600"/>
            <a:ext cx="3111500" cy="233362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572000" y="4038600"/>
            <a:ext cx="3124200" cy="2343150"/>
          </a:xfrm>
          <a:prstGeom prst="rect">
            <a:avLst/>
          </a:prstGeom>
        </p:spPr>
      </p:pic>
      <p:sp>
        <p:nvSpPr>
          <p:cNvPr id="6" name="TextBox 5"/>
          <p:cNvSpPr txBox="1"/>
          <p:nvPr/>
        </p:nvSpPr>
        <p:spPr>
          <a:xfrm>
            <a:off x="4800600" y="6381750"/>
            <a:ext cx="2667000" cy="307777"/>
          </a:xfrm>
          <a:prstGeom prst="rect">
            <a:avLst/>
          </a:prstGeom>
          <a:noFill/>
        </p:spPr>
        <p:txBody>
          <a:bodyPr wrap="square" rtlCol="0">
            <a:spAutoFit/>
          </a:bodyPr>
          <a:lstStyle/>
          <a:p>
            <a:pPr algn="ctr"/>
            <a:r>
              <a:rPr lang="en-US" sz="1400" dirty="0"/>
              <a:t>Y</a:t>
            </a:r>
            <a:r>
              <a:rPr lang="en-US" sz="1400" dirty="0" smtClean="0"/>
              <a:t> </a:t>
            </a:r>
            <a:r>
              <a:rPr lang="en-US" sz="1400" dirty="0"/>
              <a:t>vs distance ‘r’ and time ‘t’</a:t>
            </a:r>
          </a:p>
        </p:txBody>
      </p:sp>
      <p:sp>
        <p:nvSpPr>
          <p:cNvPr id="7" name="TextBox 6"/>
          <p:cNvSpPr txBox="1"/>
          <p:nvPr/>
        </p:nvSpPr>
        <p:spPr>
          <a:xfrm>
            <a:off x="908050" y="6372225"/>
            <a:ext cx="2667000" cy="307777"/>
          </a:xfrm>
          <a:prstGeom prst="rect">
            <a:avLst/>
          </a:prstGeom>
          <a:noFill/>
        </p:spPr>
        <p:txBody>
          <a:bodyPr wrap="square" rtlCol="0">
            <a:spAutoFit/>
          </a:bodyPr>
          <a:lstStyle/>
          <a:p>
            <a:pPr algn="ctr"/>
            <a:r>
              <a:rPr lang="en-US" sz="1400" dirty="0"/>
              <a:t>X vs distance ‘r’ and time ‘t’</a:t>
            </a:r>
          </a:p>
        </p:txBody>
      </p:sp>
    </p:spTree>
    <p:extLst>
      <p:ext uri="{BB962C8B-B14F-4D97-AF65-F5344CB8AC3E}">
        <p14:creationId xmlns:p14="http://schemas.microsoft.com/office/powerpoint/2010/main" val="2269731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Solution</a:t>
            </a:r>
            <a:endParaRPr lang="en-US" dirty="0"/>
          </a:p>
        </p:txBody>
      </p:sp>
      <p:sp>
        <p:nvSpPr>
          <p:cNvPr id="3" name="Text Placeholder 2"/>
          <p:cNvSpPr>
            <a:spLocks noGrp="1"/>
          </p:cNvSpPr>
          <p:nvPr>
            <p:ph type="body" idx="1"/>
          </p:nvPr>
        </p:nvSpPr>
        <p:spPr/>
        <p:txBody>
          <a:bodyPr>
            <a:normAutofit lnSpcReduction="10000"/>
          </a:bodyPr>
          <a:lstStyle/>
          <a:p>
            <a:pPr marL="285750" indent="-285750">
              <a:buFontTx/>
              <a:buChar char="-"/>
            </a:pPr>
            <a:r>
              <a:rPr lang="en-US" dirty="0" smtClean="0"/>
              <a:t>General solution</a:t>
            </a:r>
          </a:p>
          <a:p>
            <a:pPr marL="285750" indent="-285750">
              <a:buFontTx/>
              <a:buChar char="-"/>
            </a:pPr>
            <a:r>
              <a:rPr lang="en-US" dirty="0" smtClean="0"/>
              <a:t>Linear Stability Diagrams</a:t>
            </a:r>
          </a:p>
          <a:p>
            <a:pPr marL="285750" indent="-285750">
              <a:buFontTx/>
              <a:buChar char="-"/>
            </a:pPr>
            <a:r>
              <a:rPr lang="en-US" dirty="0" smtClean="0"/>
              <a:t>Comparison</a:t>
            </a:r>
          </a:p>
          <a:p>
            <a:pPr marL="285750" indent="-285750">
              <a:buFontTx/>
              <a:buChar char="-"/>
            </a:pPr>
            <a:r>
              <a:rPr lang="en-US" dirty="0" smtClean="0"/>
              <a:t>Critical Wavenumber</a:t>
            </a:r>
          </a:p>
          <a:p>
            <a:pPr marL="285750" indent="-285750">
              <a:buFontTx/>
              <a:buChar char="-"/>
            </a:pPr>
            <a:endParaRPr lang="en-US" dirty="0"/>
          </a:p>
        </p:txBody>
      </p:sp>
    </p:spTree>
    <p:extLst>
      <p:ext uri="{BB962C8B-B14F-4D97-AF65-F5344CB8AC3E}">
        <p14:creationId xmlns:p14="http://schemas.microsoft.com/office/powerpoint/2010/main" val="1758741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Solution</a:t>
            </a:r>
            <a:endParaRPr lang="en-US" dirty="0"/>
          </a:p>
        </p:txBody>
      </p:sp>
      <p:sp>
        <p:nvSpPr>
          <p:cNvPr id="3" name="Content Placeholder 2"/>
          <p:cNvSpPr>
            <a:spLocks noGrp="1"/>
          </p:cNvSpPr>
          <p:nvPr>
            <p:ph sz="quarter" idx="1"/>
          </p:nvPr>
        </p:nvSpPr>
        <p:spPr/>
        <p:txBody>
          <a:bodyPr/>
          <a:lstStyle/>
          <a:p>
            <a:r>
              <a:rPr lang="en-US" dirty="0"/>
              <a:t>For zero – flux boundary conditions</a:t>
            </a:r>
            <a:r>
              <a:rPr lang="en-US" dirty="0" smtClean="0"/>
              <a:t>,</a:t>
            </a:r>
          </a:p>
          <a:p>
            <a:endParaRPr lang="en-US" dirty="0"/>
          </a:p>
          <a:p>
            <a:endParaRPr lang="en-US" dirty="0"/>
          </a:p>
          <a:p>
            <a:r>
              <a:rPr lang="en-US" dirty="0"/>
              <a:t>Inserting this into the rate equations, we get secular equation relating </a:t>
            </a:r>
            <a:r>
              <a:rPr lang="en-US" dirty="0" err="1"/>
              <a:t>w</a:t>
            </a:r>
            <a:r>
              <a:rPr lang="en-US" baseline="-25000" dirty="0" err="1"/>
              <a:t>n</a:t>
            </a:r>
            <a:r>
              <a:rPr lang="en-US" dirty="0"/>
              <a:t> to the wavenumber n and the system's parameters</a:t>
            </a:r>
            <a:r>
              <a:rPr lang="en-US" dirty="0" smtClean="0"/>
              <a: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62000" y="2180590"/>
            <a:ext cx="6934200" cy="63881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62000" y="4191000"/>
            <a:ext cx="6934200" cy="2057400"/>
          </a:xfrm>
          <a:prstGeom prst="rect">
            <a:avLst/>
          </a:prstGeom>
        </p:spPr>
      </p:pic>
    </p:spTree>
    <p:extLst>
      <p:ext uri="{BB962C8B-B14F-4D97-AF65-F5344CB8AC3E}">
        <p14:creationId xmlns:p14="http://schemas.microsoft.com/office/powerpoint/2010/main" val="375259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Solution</a:t>
            </a:r>
          </a:p>
        </p:txBody>
      </p:sp>
      <p:sp>
        <p:nvSpPr>
          <p:cNvPr id="3" name="Content Placeholder 2"/>
          <p:cNvSpPr>
            <a:spLocks noGrp="1"/>
          </p:cNvSpPr>
          <p:nvPr>
            <p:ph sz="quarter" idx="1"/>
          </p:nvPr>
        </p:nvSpPr>
        <p:spPr/>
        <p:txBody>
          <a:bodyPr/>
          <a:lstStyle/>
          <a:p>
            <a:r>
              <a:rPr lang="en-US" dirty="0"/>
              <a:t>Instability  of the  thermodynamic  branch  will  occur  for  some  value  of n,  if  at least  one of the  roots of (2.6)  has  a  positive  Re </a:t>
            </a:r>
            <a:r>
              <a:rPr lang="en-US" dirty="0" err="1"/>
              <a:t>w</a:t>
            </a:r>
            <a:r>
              <a:rPr lang="en-US" baseline="-25000" dirty="0" err="1"/>
              <a:t>n</a:t>
            </a:r>
            <a:r>
              <a:rPr lang="en-US" dirty="0"/>
              <a:t> part.  The main point is  thus  to establish  the  conditions for  marginal stability,  Re  </a:t>
            </a:r>
            <a:r>
              <a:rPr lang="en-US" dirty="0" err="1"/>
              <a:t>w</a:t>
            </a:r>
            <a:r>
              <a:rPr lang="en-US" baseline="-25000" dirty="0" err="1"/>
              <a:t>n</a:t>
            </a:r>
            <a:r>
              <a:rPr lang="en-US" dirty="0"/>
              <a:t>  =  0,  corresponding either to  'exchange  of stability',  </a:t>
            </a:r>
            <a:r>
              <a:rPr lang="en-US" dirty="0" err="1"/>
              <a:t>Im</a:t>
            </a:r>
            <a:r>
              <a:rPr lang="en-US" dirty="0"/>
              <a:t>  </a:t>
            </a:r>
            <a:r>
              <a:rPr lang="en-US" dirty="0" err="1"/>
              <a:t>w</a:t>
            </a:r>
            <a:r>
              <a:rPr lang="en-US" baseline="-25000" dirty="0" err="1"/>
              <a:t>n</a:t>
            </a:r>
            <a:r>
              <a:rPr lang="en-US" dirty="0"/>
              <a:t>  =  0,  or  to '</a:t>
            </a:r>
            <a:r>
              <a:rPr lang="en-US" dirty="0" err="1"/>
              <a:t>overstability</a:t>
            </a:r>
            <a:r>
              <a:rPr lang="en-US" dirty="0"/>
              <a:t>'  </a:t>
            </a:r>
            <a:r>
              <a:rPr lang="en-US" dirty="0" err="1"/>
              <a:t>Im</a:t>
            </a:r>
            <a:r>
              <a:rPr lang="en-US" dirty="0"/>
              <a:t>  </a:t>
            </a:r>
            <a:r>
              <a:rPr lang="en-US" dirty="0" err="1"/>
              <a:t>w</a:t>
            </a:r>
            <a:r>
              <a:rPr lang="en-US" baseline="-25000" dirty="0" err="1"/>
              <a:t>n</a:t>
            </a:r>
            <a:r>
              <a:rPr lang="en-US" dirty="0"/>
              <a:t> ≠ 0. A  close analysis  of  (2.6)  shows  that: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52530" y="4724400"/>
            <a:ext cx="7272270" cy="1828800"/>
          </a:xfrm>
          <a:prstGeom prst="rect">
            <a:avLst/>
          </a:prstGeom>
        </p:spPr>
      </p:pic>
    </p:spTree>
    <p:extLst>
      <p:ext uri="{BB962C8B-B14F-4D97-AF65-F5344CB8AC3E}">
        <p14:creationId xmlns:p14="http://schemas.microsoft.com/office/powerpoint/2010/main" val="855647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Solution</a:t>
            </a:r>
          </a:p>
        </p:txBody>
      </p:sp>
      <p:sp>
        <p:nvSpPr>
          <p:cNvPr id="3" name="Content Placeholder 2"/>
          <p:cNvSpPr>
            <a:spLocks noGrp="1"/>
          </p:cNvSpPr>
          <p:nvPr>
            <p:ph sz="quarter" idx="1"/>
          </p:nvPr>
        </p:nvSpPr>
        <p:spPr/>
        <p:txBody>
          <a:bodyPr>
            <a:normAutofit/>
          </a:bodyPr>
          <a:lstStyle/>
          <a:p>
            <a:endParaRPr lang="en-US" dirty="0" smtClean="0"/>
          </a:p>
          <a:p>
            <a:r>
              <a:rPr lang="en-US" dirty="0" smtClean="0"/>
              <a:t>For </a:t>
            </a:r>
            <a:r>
              <a:rPr lang="en-US" dirty="0"/>
              <a:t>real </a:t>
            </a:r>
            <a:r>
              <a:rPr lang="en-US" dirty="0" err="1"/>
              <a:t>w</a:t>
            </a:r>
            <a:r>
              <a:rPr lang="en-US" baseline="-25000" dirty="0" err="1"/>
              <a:t>n</a:t>
            </a:r>
            <a:r>
              <a:rPr lang="en-US" dirty="0" err="1"/>
              <a:t>’s</a:t>
            </a:r>
            <a:r>
              <a:rPr lang="en-US" dirty="0"/>
              <a:t> the instability conditions reads</a:t>
            </a:r>
            <a:r>
              <a:rPr lang="en-US" dirty="0" smtClean="0"/>
              <a:t>:-</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8600" y="2762250"/>
            <a:ext cx="7162800" cy="876300"/>
          </a:xfrm>
          <a:prstGeom prst="rect">
            <a:avLst/>
          </a:prstGeom>
        </p:spPr>
      </p:pic>
    </p:spTree>
    <p:extLst>
      <p:ext uri="{BB962C8B-B14F-4D97-AF65-F5344CB8AC3E}">
        <p14:creationId xmlns:p14="http://schemas.microsoft.com/office/powerpoint/2010/main" val="12421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lstStyle/>
          <a:p>
            <a:pPr marL="0" indent="0">
              <a:buNone/>
            </a:pPr>
            <a:r>
              <a:rPr lang="en-US" dirty="0"/>
              <a:t>The theoretical expressions are limited to the neighborhood of the marginal stability point.  Computer simulations  allow not  only the  verification  of their predictions but  also  the  investigation of  the  behavior  of  the  system  for  larger  deviations  from  the instability point.</a:t>
            </a:r>
          </a:p>
        </p:txBody>
      </p:sp>
    </p:spTree>
    <p:extLst>
      <p:ext uri="{BB962C8B-B14F-4D97-AF65-F5344CB8AC3E}">
        <p14:creationId xmlns:p14="http://schemas.microsoft.com/office/powerpoint/2010/main" val="1874534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stability diagram</a:t>
            </a:r>
          </a:p>
        </p:txBody>
      </p:sp>
      <p:sp>
        <p:nvSpPr>
          <p:cNvPr id="3" name="Content Placeholder 2"/>
          <p:cNvSpPr>
            <a:spLocks noGrp="1"/>
          </p:cNvSpPr>
          <p:nvPr>
            <p:ph sz="quarter" idx="1"/>
          </p:nvPr>
        </p:nvSpPr>
        <p:spPr/>
        <p:txBody>
          <a:bodyPr/>
          <a:lstStyle/>
          <a:p>
            <a:pPr marL="0" indent="0" algn="ctr">
              <a:buNone/>
            </a:pPr>
            <a:endParaRPr lang="en-US" b="1" dirty="0" smtClean="0"/>
          </a:p>
          <a:p>
            <a:pPr marL="0" indent="0" algn="ctr">
              <a:buNone/>
            </a:pPr>
            <a:r>
              <a:rPr lang="en-US" b="1" dirty="0" smtClean="0"/>
              <a:t>Case I</a:t>
            </a:r>
          </a:p>
          <a:p>
            <a:pPr marL="0" indent="0">
              <a:buNone/>
            </a:pPr>
            <a:endParaRPr lang="en-US" dirty="0" smtClean="0"/>
          </a:p>
          <a:p>
            <a:pPr marL="0" indent="0" algn="ctr">
              <a:buNone/>
            </a:pPr>
            <a:r>
              <a:rPr lang="en-US" dirty="0" smtClean="0"/>
              <a:t>A=2</a:t>
            </a:r>
          </a:p>
          <a:p>
            <a:pPr marL="0" indent="0" algn="ctr">
              <a:buNone/>
            </a:pPr>
            <a:r>
              <a:rPr lang="en-US" dirty="0" smtClean="0"/>
              <a:t>B=3.7</a:t>
            </a:r>
          </a:p>
          <a:p>
            <a:pPr marL="0" indent="0" algn="ctr">
              <a:buNone/>
            </a:pPr>
            <a:r>
              <a:rPr lang="en-US" dirty="0" smtClean="0"/>
              <a:t>L=1</a:t>
            </a:r>
          </a:p>
          <a:p>
            <a:pPr marL="0" indent="0" algn="ctr">
              <a:buNone/>
            </a:pPr>
            <a:r>
              <a:rPr lang="en-US" dirty="0" smtClean="0"/>
              <a:t>Dx </a:t>
            </a:r>
            <a:r>
              <a:rPr lang="en-US" dirty="0"/>
              <a:t>= 8.0 x </a:t>
            </a:r>
            <a:r>
              <a:rPr lang="en-US" dirty="0" smtClean="0"/>
              <a:t>10</a:t>
            </a:r>
            <a:r>
              <a:rPr lang="en-US" baseline="30000" dirty="0" smtClean="0"/>
              <a:t>-3</a:t>
            </a:r>
            <a:r>
              <a:rPr lang="en-US" dirty="0" smtClean="0"/>
              <a:t> </a:t>
            </a:r>
          </a:p>
          <a:p>
            <a:pPr marL="0" indent="0" algn="ctr">
              <a:buNone/>
            </a:pPr>
            <a:r>
              <a:rPr lang="en-US" dirty="0" smtClean="0"/>
              <a:t>Dy </a:t>
            </a:r>
            <a:r>
              <a:rPr lang="en-US" dirty="0"/>
              <a:t>= 1.6 x 10</a:t>
            </a:r>
            <a:r>
              <a:rPr lang="en-US" baseline="30000" dirty="0"/>
              <a:t>-3</a:t>
            </a:r>
            <a:endParaRPr lang="en-US" dirty="0"/>
          </a:p>
        </p:txBody>
      </p:sp>
      <p:graphicFrame>
        <p:nvGraphicFramePr>
          <p:cNvPr id="5" name="Content Placeholder 4"/>
          <p:cNvGraphicFramePr>
            <a:graphicFrameLocks noGrp="1"/>
          </p:cNvGraphicFramePr>
          <p:nvPr>
            <p:ph sz="quarter" idx="2"/>
          </p:nvPr>
        </p:nvGraphicFramePr>
        <p:xfrm>
          <a:off x="4270375" y="1600200"/>
          <a:ext cx="36576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9873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stability diagram</a:t>
            </a:r>
            <a:endParaRPr lang="en-US" dirty="0"/>
          </a:p>
        </p:txBody>
      </p:sp>
      <p:sp>
        <p:nvSpPr>
          <p:cNvPr id="3" name="Content Placeholder 2"/>
          <p:cNvSpPr>
            <a:spLocks noGrp="1"/>
          </p:cNvSpPr>
          <p:nvPr>
            <p:ph sz="quarter" idx="1"/>
          </p:nvPr>
        </p:nvSpPr>
        <p:spPr/>
        <p:txBody>
          <a:bodyPr/>
          <a:lstStyle/>
          <a:p>
            <a:pPr marL="0" indent="0" algn="ctr">
              <a:buNone/>
            </a:pPr>
            <a:endParaRPr lang="en-US" b="1" dirty="0" smtClean="0"/>
          </a:p>
          <a:p>
            <a:pPr marL="0" indent="0" algn="ctr">
              <a:buNone/>
            </a:pPr>
            <a:r>
              <a:rPr lang="en-US" b="1" dirty="0" smtClean="0"/>
              <a:t>Case II</a:t>
            </a:r>
          </a:p>
          <a:p>
            <a:pPr marL="0" indent="0">
              <a:buNone/>
            </a:pPr>
            <a:endParaRPr lang="en-US" dirty="0" smtClean="0"/>
          </a:p>
          <a:p>
            <a:pPr marL="0" indent="0" algn="ctr">
              <a:buNone/>
            </a:pPr>
            <a:r>
              <a:rPr lang="en-US" dirty="0" smtClean="0"/>
              <a:t>A=2</a:t>
            </a:r>
          </a:p>
          <a:p>
            <a:pPr marL="0" indent="0" algn="ctr">
              <a:buNone/>
            </a:pPr>
            <a:r>
              <a:rPr lang="en-US" dirty="0" smtClean="0"/>
              <a:t>B=3.7</a:t>
            </a:r>
          </a:p>
          <a:p>
            <a:pPr marL="0" indent="0" algn="ctr">
              <a:buNone/>
            </a:pPr>
            <a:r>
              <a:rPr lang="en-US" dirty="0" smtClean="0"/>
              <a:t>L=1</a:t>
            </a:r>
          </a:p>
          <a:p>
            <a:pPr marL="0" indent="0" algn="ctr">
              <a:buNone/>
            </a:pPr>
            <a:r>
              <a:rPr lang="en-US" dirty="0" smtClean="0"/>
              <a:t>Dx </a:t>
            </a:r>
            <a:r>
              <a:rPr lang="en-US" dirty="0"/>
              <a:t>= </a:t>
            </a:r>
            <a:r>
              <a:rPr lang="en-US" dirty="0" smtClean="0"/>
              <a:t>1.6 </a:t>
            </a:r>
            <a:r>
              <a:rPr lang="en-US" dirty="0"/>
              <a:t>x </a:t>
            </a:r>
            <a:r>
              <a:rPr lang="en-US" dirty="0" smtClean="0"/>
              <a:t>10</a:t>
            </a:r>
            <a:r>
              <a:rPr lang="en-US" baseline="30000" dirty="0" smtClean="0"/>
              <a:t>-3</a:t>
            </a:r>
            <a:r>
              <a:rPr lang="en-US" dirty="0" smtClean="0"/>
              <a:t> </a:t>
            </a:r>
          </a:p>
          <a:p>
            <a:pPr marL="0" indent="0" algn="ctr">
              <a:buNone/>
            </a:pPr>
            <a:r>
              <a:rPr lang="en-US" dirty="0" smtClean="0"/>
              <a:t>Dy </a:t>
            </a:r>
            <a:r>
              <a:rPr lang="en-US" dirty="0"/>
              <a:t>= </a:t>
            </a:r>
            <a:r>
              <a:rPr lang="en-US" dirty="0" smtClean="0"/>
              <a:t>8.0 </a:t>
            </a:r>
            <a:r>
              <a:rPr lang="en-US" dirty="0"/>
              <a:t>x 10</a:t>
            </a:r>
            <a:r>
              <a:rPr lang="en-US" baseline="30000" dirty="0"/>
              <a:t>-3</a:t>
            </a:r>
            <a:endParaRPr lang="en-US" dirty="0"/>
          </a:p>
        </p:txBody>
      </p:sp>
      <p:graphicFrame>
        <p:nvGraphicFramePr>
          <p:cNvPr id="6" name="Content Placeholder 5"/>
          <p:cNvGraphicFramePr>
            <a:graphicFrameLocks noGrp="1"/>
          </p:cNvGraphicFramePr>
          <p:nvPr>
            <p:ph sz="quarter" idx="2"/>
          </p:nvPr>
        </p:nvGraphicFramePr>
        <p:xfrm>
          <a:off x="4270375" y="1600200"/>
          <a:ext cx="36576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3551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stability </a:t>
            </a:r>
            <a:r>
              <a:rPr lang="en-US" dirty="0" smtClean="0"/>
              <a:t>diagram:</a:t>
            </a:r>
            <a:br>
              <a:rPr lang="en-US" dirty="0" smtClean="0"/>
            </a:br>
            <a:r>
              <a:rPr lang="en-US" dirty="0" smtClean="0"/>
              <a:t>Comparison</a:t>
            </a:r>
            <a:endParaRPr lang="en-US" dirty="0"/>
          </a:p>
        </p:txBody>
      </p:sp>
      <p:sp>
        <p:nvSpPr>
          <p:cNvPr id="5" name="Text Placeholder 4"/>
          <p:cNvSpPr>
            <a:spLocks noGrp="1"/>
          </p:cNvSpPr>
          <p:nvPr>
            <p:ph type="body" sz="quarter" idx="1"/>
          </p:nvPr>
        </p:nvSpPr>
        <p:spPr/>
        <p:txBody>
          <a:bodyPr/>
          <a:lstStyle/>
          <a:p>
            <a:pPr algn="ctr"/>
            <a:r>
              <a:rPr lang="en-US" dirty="0" smtClean="0"/>
              <a:t>Case I</a:t>
            </a:r>
            <a:endParaRPr lang="en-US" dirty="0"/>
          </a:p>
        </p:txBody>
      </p:sp>
      <p:sp>
        <p:nvSpPr>
          <p:cNvPr id="6" name="Text Placeholder 5"/>
          <p:cNvSpPr>
            <a:spLocks noGrp="1"/>
          </p:cNvSpPr>
          <p:nvPr>
            <p:ph type="body" sz="quarter" idx="3"/>
          </p:nvPr>
        </p:nvSpPr>
        <p:spPr/>
        <p:txBody>
          <a:bodyPr/>
          <a:lstStyle/>
          <a:p>
            <a:pPr algn="ctr"/>
            <a:r>
              <a:rPr lang="en-US" dirty="0" smtClean="0"/>
              <a:t>Case II</a:t>
            </a:r>
            <a:endParaRPr lang="en-US" dirty="0"/>
          </a:p>
        </p:txBody>
      </p:sp>
      <p:graphicFrame>
        <p:nvGraphicFramePr>
          <p:cNvPr id="7" name="Content Placeholder 6"/>
          <p:cNvGraphicFramePr>
            <a:graphicFrameLocks noGrp="1"/>
          </p:cNvGraphicFramePr>
          <p:nvPr>
            <p:ph sz="quarter" idx="2"/>
          </p:nvPr>
        </p:nvGraphicFramePr>
        <p:xfrm>
          <a:off x="457200" y="2362200"/>
          <a:ext cx="3657600" cy="3886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p:cNvGraphicFramePr>
            <a:graphicFrameLocks noGrp="1"/>
          </p:cNvGraphicFramePr>
          <p:nvPr>
            <p:ph sz="quarter" idx="4"/>
          </p:nvPr>
        </p:nvGraphicFramePr>
        <p:xfrm>
          <a:off x="4371975" y="2362200"/>
          <a:ext cx="36576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55629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stability </a:t>
            </a:r>
            <a:r>
              <a:rPr lang="en-US" dirty="0" smtClean="0"/>
              <a:t>diagram:</a:t>
            </a:r>
            <a:br>
              <a:rPr lang="en-US" dirty="0" smtClean="0"/>
            </a:br>
            <a:r>
              <a:rPr lang="en-US" dirty="0" smtClean="0"/>
              <a:t>Validity Verification (Case I)</a:t>
            </a:r>
            <a:endParaRPr lang="en-US" dirty="0"/>
          </a:p>
        </p:txBody>
      </p:sp>
      <p:sp>
        <p:nvSpPr>
          <p:cNvPr id="5" name="Text Placeholder 4"/>
          <p:cNvSpPr>
            <a:spLocks noGrp="1"/>
          </p:cNvSpPr>
          <p:nvPr>
            <p:ph type="body" sz="quarter" idx="1"/>
          </p:nvPr>
        </p:nvSpPr>
        <p:spPr/>
        <p:txBody>
          <a:bodyPr/>
          <a:lstStyle/>
          <a:p>
            <a:pPr algn="ctr"/>
            <a:r>
              <a:rPr lang="en-US" dirty="0" smtClean="0"/>
              <a:t>Numerical</a:t>
            </a:r>
            <a:endParaRPr lang="en-US" dirty="0"/>
          </a:p>
        </p:txBody>
      </p:sp>
      <p:sp>
        <p:nvSpPr>
          <p:cNvPr id="6" name="Text Placeholder 5"/>
          <p:cNvSpPr>
            <a:spLocks noGrp="1"/>
          </p:cNvSpPr>
          <p:nvPr>
            <p:ph type="body" sz="quarter" idx="3"/>
          </p:nvPr>
        </p:nvSpPr>
        <p:spPr/>
        <p:txBody>
          <a:bodyPr/>
          <a:lstStyle/>
          <a:p>
            <a:pPr algn="ctr"/>
            <a:r>
              <a:rPr lang="en-US" dirty="0" smtClean="0"/>
              <a:t>Analytical</a:t>
            </a:r>
            <a:endParaRPr lang="en-US" dirty="0"/>
          </a:p>
        </p:txBody>
      </p:sp>
      <p:graphicFrame>
        <p:nvGraphicFramePr>
          <p:cNvPr id="7" name="Content Placeholder 6"/>
          <p:cNvGraphicFramePr>
            <a:graphicFrameLocks noGrp="1"/>
          </p:cNvGraphicFramePr>
          <p:nvPr>
            <p:ph sz="quarter" idx="2"/>
          </p:nvPr>
        </p:nvGraphicFramePr>
        <p:xfrm>
          <a:off x="457200" y="2362200"/>
          <a:ext cx="3657600" cy="3886200"/>
        </p:xfrm>
        <a:graphic>
          <a:graphicData uri="http://schemas.openxmlformats.org/drawingml/2006/chart">
            <c:chart xmlns:c="http://schemas.openxmlformats.org/drawingml/2006/chart" xmlns:r="http://schemas.openxmlformats.org/officeDocument/2006/relationships" r:id="rId2"/>
          </a:graphicData>
        </a:graphic>
      </p:graphicFrame>
      <p:pic>
        <p:nvPicPr>
          <p:cNvPr id="4" name="Content Placeholder 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83869" y="2362200"/>
            <a:ext cx="2736131" cy="3581400"/>
          </a:xfrm>
        </p:spPr>
      </p:pic>
    </p:spTree>
    <p:extLst>
      <p:ext uri="{BB962C8B-B14F-4D97-AF65-F5344CB8AC3E}">
        <p14:creationId xmlns:p14="http://schemas.microsoft.com/office/powerpoint/2010/main" val="2338973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stability diagram:</a:t>
            </a:r>
            <a:br>
              <a:rPr lang="en-US" dirty="0"/>
            </a:br>
            <a:r>
              <a:rPr lang="en-US" dirty="0"/>
              <a:t>Validity Verification (Case </a:t>
            </a:r>
            <a:r>
              <a:rPr lang="en-US" dirty="0" smtClean="0"/>
              <a:t>II)</a:t>
            </a:r>
            <a:endParaRPr lang="en-US" dirty="0"/>
          </a:p>
        </p:txBody>
      </p:sp>
      <p:sp>
        <p:nvSpPr>
          <p:cNvPr id="5" name="Text Placeholder 4"/>
          <p:cNvSpPr>
            <a:spLocks noGrp="1"/>
          </p:cNvSpPr>
          <p:nvPr>
            <p:ph type="body" sz="quarter" idx="1"/>
          </p:nvPr>
        </p:nvSpPr>
        <p:spPr/>
        <p:txBody>
          <a:bodyPr/>
          <a:lstStyle/>
          <a:p>
            <a:pPr algn="ctr"/>
            <a:r>
              <a:rPr lang="en-US" dirty="0" smtClean="0"/>
              <a:t>Numerical</a:t>
            </a:r>
            <a:endParaRPr lang="en-US" dirty="0"/>
          </a:p>
        </p:txBody>
      </p:sp>
      <p:sp>
        <p:nvSpPr>
          <p:cNvPr id="6" name="Text Placeholder 5"/>
          <p:cNvSpPr>
            <a:spLocks noGrp="1"/>
          </p:cNvSpPr>
          <p:nvPr>
            <p:ph type="body" sz="quarter" idx="3"/>
          </p:nvPr>
        </p:nvSpPr>
        <p:spPr/>
        <p:txBody>
          <a:bodyPr/>
          <a:lstStyle/>
          <a:p>
            <a:pPr algn="ctr"/>
            <a:r>
              <a:rPr lang="en-US" dirty="0" smtClean="0"/>
              <a:t>Analytical</a:t>
            </a:r>
            <a:endParaRPr lang="en-US" dirty="0"/>
          </a:p>
        </p:txBody>
      </p:sp>
      <p:graphicFrame>
        <p:nvGraphicFramePr>
          <p:cNvPr id="8" name="Content Placeholder 9"/>
          <p:cNvGraphicFramePr>
            <a:graphicFrameLocks noGrp="1"/>
          </p:cNvGraphicFramePr>
          <p:nvPr>
            <p:ph sz="quarter" idx="2"/>
          </p:nvPr>
        </p:nvGraphicFramePr>
        <p:xfrm>
          <a:off x="457200" y="2362200"/>
          <a:ext cx="3657600" cy="3886200"/>
        </p:xfrm>
        <a:graphic>
          <a:graphicData uri="http://schemas.openxmlformats.org/drawingml/2006/chart">
            <c:chart xmlns:c="http://schemas.openxmlformats.org/drawingml/2006/chart" xmlns:r="http://schemas.openxmlformats.org/officeDocument/2006/relationships" r:id="rId2"/>
          </a:graphicData>
        </a:graphic>
      </p:graphicFrame>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38910" y="2362200"/>
            <a:ext cx="2923729" cy="3581400"/>
          </a:xfrm>
        </p:spPr>
      </p:pic>
    </p:spTree>
    <p:extLst>
      <p:ext uri="{BB962C8B-B14F-4D97-AF65-F5344CB8AC3E}">
        <p14:creationId xmlns:p14="http://schemas.microsoft.com/office/powerpoint/2010/main" val="2505511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Wave Number</a:t>
            </a:r>
            <a:endParaRPr lang="en-US" dirty="0"/>
          </a:p>
        </p:txBody>
      </p:sp>
      <p:sp>
        <p:nvSpPr>
          <p:cNvPr id="3" name="Content Placeholder 2"/>
          <p:cNvSpPr>
            <a:spLocks noGrp="1"/>
          </p:cNvSpPr>
          <p:nvPr>
            <p:ph sz="quarter" idx="1"/>
          </p:nvPr>
        </p:nvSpPr>
        <p:spPr/>
        <p:txBody>
          <a:bodyPr/>
          <a:lstStyle/>
          <a:p>
            <a:r>
              <a:rPr lang="en-US" dirty="0"/>
              <a:t>The critical wave number corresponding to the onset of stability is given by </a:t>
            </a:r>
            <a:r>
              <a:rPr lang="en-US" dirty="0" err="1"/>
              <a:t>n</a:t>
            </a:r>
            <a:r>
              <a:rPr lang="en-US" baseline="-25000" dirty="0" err="1"/>
              <a:t>min</a:t>
            </a:r>
            <a:r>
              <a:rPr lang="en-US" baseline="-25000" dirty="0"/>
              <a:t> </a:t>
            </a:r>
            <a:r>
              <a:rPr lang="en-US" dirty="0"/>
              <a:t>if it is an integer or by one of the two closest integers.</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2819401"/>
            <a:ext cx="7162800" cy="882332"/>
          </a:xfrm>
          <a:prstGeom prst="rect">
            <a:avLst/>
          </a:prstGeom>
        </p:spPr>
      </p:pic>
      <p:sp>
        <p:nvSpPr>
          <p:cNvPr id="5" name="Rectangle 4"/>
          <p:cNvSpPr/>
          <p:nvPr/>
        </p:nvSpPr>
        <p:spPr>
          <a:xfrm>
            <a:off x="685800" y="4114800"/>
            <a:ext cx="7162800" cy="1477328"/>
          </a:xfrm>
          <a:prstGeom prst="rect">
            <a:avLst/>
          </a:prstGeom>
        </p:spPr>
        <p:txBody>
          <a:bodyPr wrap="square">
            <a:spAutoFit/>
          </a:bodyPr>
          <a:lstStyle/>
          <a:p>
            <a:r>
              <a:rPr lang="en-US" b="1" dirty="0"/>
              <a:t>Case I</a:t>
            </a:r>
            <a:r>
              <a:rPr lang="en-US" dirty="0"/>
              <a:t>: A=2, B=3.7, L=1, Dx = 8.0 x 10</a:t>
            </a:r>
            <a:r>
              <a:rPr lang="en-US" baseline="30000" dirty="0"/>
              <a:t>-3</a:t>
            </a:r>
            <a:r>
              <a:rPr lang="en-US" dirty="0"/>
              <a:t>, Dy = 1.6 x 10</a:t>
            </a:r>
            <a:r>
              <a:rPr lang="en-US" baseline="30000" dirty="0"/>
              <a:t>-3</a:t>
            </a:r>
            <a:endParaRPr lang="en-US" dirty="0"/>
          </a:p>
          <a:p>
            <a:r>
              <a:rPr lang="en-US" dirty="0"/>
              <a:t>Critical Wave number = [1/∏ * 2</a:t>
            </a:r>
            <a:r>
              <a:rPr lang="en-US" baseline="30000" dirty="0"/>
              <a:t>1/2</a:t>
            </a:r>
            <a:r>
              <a:rPr lang="en-US" dirty="0"/>
              <a:t>/(8*10</a:t>
            </a:r>
            <a:r>
              <a:rPr lang="en-US" baseline="30000" dirty="0"/>
              <a:t>-3</a:t>
            </a:r>
            <a:r>
              <a:rPr lang="en-US" dirty="0"/>
              <a:t>*1.6*10</a:t>
            </a:r>
            <a:r>
              <a:rPr lang="en-US" baseline="30000" dirty="0"/>
              <a:t>-3</a:t>
            </a:r>
            <a:r>
              <a:rPr lang="en-US" dirty="0"/>
              <a:t>)</a:t>
            </a:r>
            <a:r>
              <a:rPr lang="en-US" baseline="30000" dirty="0"/>
              <a:t>1/4</a:t>
            </a:r>
            <a:r>
              <a:rPr lang="en-US" dirty="0"/>
              <a:t> </a:t>
            </a:r>
            <a:r>
              <a:rPr lang="en-US" dirty="0" smtClean="0"/>
              <a:t>] = 8</a:t>
            </a:r>
          </a:p>
          <a:p>
            <a:endParaRPr lang="en-US" dirty="0"/>
          </a:p>
          <a:p>
            <a:r>
              <a:rPr lang="en-US" b="1" dirty="0"/>
              <a:t>Case II</a:t>
            </a:r>
            <a:r>
              <a:rPr lang="en-US" dirty="0"/>
              <a:t>: A=2, B=3.7, L=1, Dx = 1.6 x 10</a:t>
            </a:r>
            <a:r>
              <a:rPr lang="en-US" baseline="30000" dirty="0"/>
              <a:t>-3</a:t>
            </a:r>
            <a:r>
              <a:rPr lang="en-US" dirty="0"/>
              <a:t>, Dy = 8.0 x 10</a:t>
            </a:r>
            <a:r>
              <a:rPr lang="en-US" baseline="30000" dirty="0"/>
              <a:t>-3</a:t>
            </a:r>
            <a:endParaRPr lang="en-US" dirty="0"/>
          </a:p>
          <a:p>
            <a:r>
              <a:rPr lang="en-US" dirty="0"/>
              <a:t>Critical Wave number = [1/∏ * 2</a:t>
            </a:r>
            <a:r>
              <a:rPr lang="en-US" baseline="30000" dirty="0"/>
              <a:t>1/2</a:t>
            </a:r>
            <a:r>
              <a:rPr lang="en-US" dirty="0"/>
              <a:t>/(1.6*10</a:t>
            </a:r>
            <a:r>
              <a:rPr lang="en-US" baseline="30000" dirty="0"/>
              <a:t>-3</a:t>
            </a:r>
            <a:r>
              <a:rPr lang="en-US" dirty="0"/>
              <a:t>*8*10</a:t>
            </a:r>
            <a:r>
              <a:rPr lang="en-US" baseline="30000" dirty="0"/>
              <a:t>-3</a:t>
            </a:r>
            <a:r>
              <a:rPr lang="en-US" dirty="0"/>
              <a:t>)</a:t>
            </a:r>
            <a:r>
              <a:rPr lang="en-US" baseline="30000" dirty="0"/>
              <a:t>1/4</a:t>
            </a:r>
            <a:r>
              <a:rPr lang="en-US" dirty="0"/>
              <a:t> </a:t>
            </a:r>
            <a:r>
              <a:rPr lang="en-US" dirty="0" smtClean="0"/>
              <a:t>] = </a:t>
            </a:r>
            <a:r>
              <a:rPr lang="en-US" dirty="0"/>
              <a:t>8 (same)</a:t>
            </a:r>
          </a:p>
        </p:txBody>
      </p:sp>
    </p:spTree>
    <p:extLst>
      <p:ext uri="{BB962C8B-B14F-4D97-AF65-F5344CB8AC3E}">
        <p14:creationId xmlns:p14="http://schemas.microsoft.com/office/powerpoint/2010/main" val="2259945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Analysis</a:t>
            </a:r>
            <a:endParaRPr lang="en-US" dirty="0"/>
          </a:p>
        </p:txBody>
      </p:sp>
      <p:sp>
        <p:nvSpPr>
          <p:cNvPr id="3" name="Text Placeholder 2"/>
          <p:cNvSpPr>
            <a:spLocks noGrp="1"/>
          </p:cNvSpPr>
          <p:nvPr>
            <p:ph type="body" idx="1"/>
          </p:nvPr>
        </p:nvSpPr>
        <p:spPr/>
        <p:txBody>
          <a:bodyPr/>
          <a:lstStyle/>
          <a:p>
            <a:pPr marL="285750" indent="-285750">
              <a:buFontTx/>
              <a:buChar char="-"/>
            </a:pPr>
            <a:r>
              <a:rPr lang="en-US" dirty="0" smtClean="0"/>
              <a:t>Analytical </a:t>
            </a:r>
            <a:r>
              <a:rPr lang="en-US" dirty="0"/>
              <a:t>steady state dissipative </a:t>
            </a:r>
            <a:r>
              <a:rPr lang="en-US" dirty="0" smtClean="0"/>
              <a:t>structure</a:t>
            </a:r>
          </a:p>
          <a:p>
            <a:pPr marL="285750" indent="-285750">
              <a:buFontTx/>
              <a:buChar char="-"/>
            </a:pPr>
            <a:r>
              <a:rPr lang="en-US" dirty="0"/>
              <a:t>Properties of the Dissipative </a:t>
            </a:r>
            <a:r>
              <a:rPr lang="en-US" dirty="0" smtClean="0"/>
              <a:t>Structure</a:t>
            </a:r>
          </a:p>
          <a:p>
            <a:pPr marL="285750" indent="-285750">
              <a:buFontTx/>
              <a:buChar char="-"/>
            </a:pPr>
            <a:r>
              <a:rPr lang="en-US" dirty="0" smtClean="0"/>
              <a:t>Matlab code</a:t>
            </a:r>
          </a:p>
        </p:txBody>
      </p:sp>
    </p:spTree>
    <p:extLst>
      <p:ext uri="{BB962C8B-B14F-4D97-AF65-F5344CB8AC3E}">
        <p14:creationId xmlns:p14="http://schemas.microsoft.com/office/powerpoint/2010/main" val="2429545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a typeface="Calibri"/>
                <a:cs typeface="Courier New"/>
              </a:rPr>
              <a:t>Analytical steady state dissipative structure</a:t>
            </a:r>
            <a:endParaRPr lang="en-US" sz="3200" dirty="0"/>
          </a:p>
        </p:txBody>
      </p:sp>
      <p:sp>
        <p:nvSpPr>
          <p:cNvPr id="3" name="Content Placeholder 2"/>
          <p:cNvSpPr>
            <a:spLocks noGrp="1"/>
          </p:cNvSpPr>
          <p:nvPr>
            <p:ph sz="quarter" idx="1"/>
          </p:nvPr>
        </p:nvSpPr>
        <p:spPr/>
        <p:txBody>
          <a:bodyPr>
            <a:normAutofit/>
          </a:bodyPr>
          <a:lstStyle/>
          <a:p>
            <a:r>
              <a:rPr lang="en-US" sz="2000" dirty="0"/>
              <a:t>We have</a:t>
            </a:r>
            <a:r>
              <a:rPr lang="en-US" sz="2000" dirty="0" smtClean="0"/>
              <a:t>,</a:t>
            </a:r>
          </a:p>
          <a:p>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33400" y="1905000"/>
            <a:ext cx="7391400" cy="1295400"/>
          </a:xfrm>
          <a:prstGeom prst="rect">
            <a:avLst/>
          </a:prstGeom>
        </p:spPr>
      </p:pic>
      <p:sp>
        <p:nvSpPr>
          <p:cNvPr id="5" name="Rectangle 4"/>
          <p:cNvSpPr/>
          <p:nvPr/>
        </p:nvSpPr>
        <p:spPr>
          <a:xfrm>
            <a:off x="533400" y="3243330"/>
            <a:ext cx="7391400" cy="646331"/>
          </a:xfrm>
          <a:prstGeom prst="rect">
            <a:avLst/>
          </a:prstGeom>
        </p:spPr>
        <p:txBody>
          <a:bodyPr wrap="square">
            <a:spAutoFit/>
          </a:bodyPr>
          <a:lstStyle/>
          <a:p>
            <a:r>
              <a:rPr lang="en-US" dirty="0"/>
              <a:t>The  bifurcating  non  uniform  steady  state  solution  near  B  =  </a:t>
            </a:r>
            <a:r>
              <a:rPr lang="en-US" dirty="0" err="1"/>
              <a:t>B</a:t>
            </a:r>
            <a:r>
              <a:rPr lang="en-US" baseline="-25000" dirty="0" err="1"/>
              <a:t>c</a:t>
            </a:r>
            <a:r>
              <a:rPr lang="en-US" dirty="0"/>
              <a:t>  is  thus  approximated  by:</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33400" y="4001770"/>
            <a:ext cx="7391400" cy="2627630"/>
          </a:xfrm>
          <a:prstGeom prst="rect">
            <a:avLst/>
          </a:prstGeom>
        </p:spPr>
      </p:pic>
    </p:spTree>
    <p:extLst>
      <p:ext uri="{BB962C8B-B14F-4D97-AF65-F5344CB8AC3E}">
        <p14:creationId xmlns:p14="http://schemas.microsoft.com/office/powerpoint/2010/main" val="2257412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Code</a:t>
            </a:r>
            <a:endParaRPr lang="en-US" dirty="0"/>
          </a:p>
        </p:txBody>
      </p:sp>
      <p:pic>
        <p:nvPicPr>
          <p:cNvPr id="102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676400"/>
            <a:ext cx="6629912" cy="491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5411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Dissipative structure pattern</a:t>
            </a:r>
            <a:endParaRPr lang="en-US" dirty="0"/>
          </a:p>
        </p:txBody>
      </p:sp>
      <p:sp>
        <p:nvSpPr>
          <p:cNvPr id="5" name="Text Placeholder 4"/>
          <p:cNvSpPr>
            <a:spLocks noGrp="1"/>
          </p:cNvSpPr>
          <p:nvPr>
            <p:ph type="body" sz="quarter" idx="1"/>
          </p:nvPr>
        </p:nvSpPr>
        <p:spPr/>
        <p:txBody>
          <a:bodyPr/>
          <a:lstStyle/>
          <a:p>
            <a:pPr algn="ctr"/>
            <a:r>
              <a:rPr lang="en-US" dirty="0" smtClean="0"/>
              <a:t>X v/s r</a:t>
            </a:r>
            <a:endParaRPr lang="en-US" dirty="0"/>
          </a:p>
        </p:txBody>
      </p:sp>
      <p:sp>
        <p:nvSpPr>
          <p:cNvPr id="6" name="Text Placeholder 5"/>
          <p:cNvSpPr>
            <a:spLocks noGrp="1"/>
          </p:cNvSpPr>
          <p:nvPr>
            <p:ph type="body" sz="quarter" idx="3"/>
          </p:nvPr>
        </p:nvSpPr>
        <p:spPr/>
        <p:txBody>
          <a:bodyPr/>
          <a:lstStyle/>
          <a:p>
            <a:pPr algn="ctr"/>
            <a:r>
              <a:rPr lang="en-US" dirty="0" smtClean="0"/>
              <a:t>Y </a:t>
            </a:r>
            <a:r>
              <a:rPr lang="en-US" dirty="0"/>
              <a:t>v/s </a:t>
            </a:r>
            <a:r>
              <a:rPr lang="en-US" dirty="0" smtClean="0"/>
              <a:t>r</a:t>
            </a:r>
            <a:endParaRPr lang="en-US" dirty="0"/>
          </a:p>
        </p:txBody>
      </p:sp>
      <p:pic>
        <p:nvPicPr>
          <p:cNvPr id="7" name="Content Placeholder 6"/>
          <p:cNvPicPr>
            <a:picLocks noGrp="1"/>
          </p:cNvPicPr>
          <p:nvPr>
            <p:ph sz="quarter" idx="2"/>
          </p:nvPr>
        </p:nvPicPr>
        <p:blipFill>
          <a:blip r:embed="rId2">
            <a:extLst>
              <a:ext uri="{28A0092B-C50C-407E-A947-70E740481C1C}">
                <a14:useLocalDpi xmlns:a14="http://schemas.microsoft.com/office/drawing/2010/main" val="0"/>
              </a:ext>
            </a:extLst>
          </a:blip>
          <a:stretch>
            <a:fillRect/>
          </a:stretch>
        </p:blipFill>
        <p:spPr>
          <a:xfrm>
            <a:off x="457200" y="2514600"/>
            <a:ext cx="3657600" cy="2916000"/>
          </a:xfrm>
          <a:prstGeom prst="rect">
            <a:avLst/>
          </a:prstGeom>
        </p:spPr>
      </p:pic>
      <p:pic>
        <p:nvPicPr>
          <p:cNvPr id="8" name="Content Placeholder 7"/>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4371975" y="2514600"/>
            <a:ext cx="3657600" cy="2969971"/>
          </a:xfrm>
          <a:prstGeom prst="rect">
            <a:avLst/>
          </a:prstGeom>
        </p:spPr>
      </p:pic>
      <p:sp>
        <p:nvSpPr>
          <p:cNvPr id="9" name="Rectangle 8"/>
          <p:cNvSpPr/>
          <p:nvPr/>
        </p:nvSpPr>
        <p:spPr>
          <a:xfrm>
            <a:off x="457200" y="5791200"/>
            <a:ext cx="7543800" cy="584775"/>
          </a:xfrm>
          <a:prstGeom prst="rect">
            <a:avLst/>
          </a:prstGeom>
        </p:spPr>
        <p:txBody>
          <a:bodyPr wrap="square">
            <a:spAutoFit/>
          </a:bodyPr>
          <a:lstStyle/>
          <a:p>
            <a:r>
              <a:rPr lang="en-US" sz="1600" dirty="0"/>
              <a:t>Results obtained from the simulation of the above MATLAB code; Matched with the original solution given in figure 5a and 5b in the paper.</a:t>
            </a:r>
            <a:endParaRPr lang="en-US" sz="1600" dirty="0"/>
          </a:p>
        </p:txBody>
      </p:sp>
    </p:spTree>
    <p:extLst>
      <p:ext uri="{BB962C8B-B14F-4D97-AF65-F5344CB8AC3E}">
        <p14:creationId xmlns:p14="http://schemas.microsoft.com/office/powerpoint/2010/main" val="25655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pPr marL="285750" indent="-285750">
              <a:buFontTx/>
              <a:buChar char="-"/>
            </a:pPr>
            <a:r>
              <a:rPr lang="en-US" dirty="0" smtClean="0"/>
              <a:t>Chemical Reaction</a:t>
            </a:r>
          </a:p>
          <a:p>
            <a:pPr marL="285750" indent="-285750">
              <a:buFontTx/>
              <a:buChar char="-"/>
            </a:pPr>
            <a:r>
              <a:rPr lang="en-US" dirty="0" smtClean="0"/>
              <a:t>Rate Equation</a:t>
            </a:r>
          </a:p>
          <a:p>
            <a:pPr marL="285750" indent="-285750">
              <a:buFontTx/>
              <a:buChar char="-"/>
            </a:pPr>
            <a:r>
              <a:rPr lang="en-US" dirty="0" smtClean="0"/>
              <a:t>Boundary Conditions</a:t>
            </a:r>
            <a:endParaRPr lang="en-US" dirty="0"/>
          </a:p>
        </p:txBody>
      </p:sp>
    </p:spTree>
    <p:extLst>
      <p:ext uri="{BB962C8B-B14F-4D97-AF65-F5344CB8AC3E}">
        <p14:creationId xmlns:p14="http://schemas.microsoft.com/office/powerpoint/2010/main" val="1196232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from numerical integration of steady state rate equation</a:t>
            </a:r>
            <a:endParaRPr lang="en-US" dirty="0"/>
          </a:p>
        </p:txBody>
      </p:sp>
      <p:sp>
        <p:nvSpPr>
          <p:cNvPr id="3" name="Content Placeholder 2"/>
          <p:cNvSpPr>
            <a:spLocks noGrp="1"/>
          </p:cNvSpPr>
          <p:nvPr>
            <p:ph sz="quarter" idx="1"/>
          </p:nvPr>
        </p:nvSpPr>
        <p:spPr/>
        <p:txBody>
          <a:bodyPr/>
          <a:lstStyle/>
          <a:p>
            <a:r>
              <a:rPr lang="en-US" dirty="0"/>
              <a:t>And the pattern obtained from numerical integration of equation 1.2</a:t>
            </a:r>
            <a:r>
              <a:rPr lang="en-US" dirty="0" smtClean="0"/>
              <a:t>,</a:t>
            </a:r>
          </a:p>
          <a:p>
            <a:endParaRPr lang="en-US" dirty="0"/>
          </a:p>
          <a:p>
            <a:endParaRPr lang="en-US" dirty="0" smtClean="0"/>
          </a:p>
          <a:p>
            <a:pPr marL="0" indent="0">
              <a:buNone/>
            </a:pPr>
            <a:endParaRPr lang="en-US" dirty="0" smtClean="0"/>
          </a:p>
          <a:p>
            <a:pPr marL="0" indent="0">
              <a:buNone/>
            </a:pPr>
            <a:r>
              <a:rPr lang="en-US" dirty="0" smtClean="0"/>
              <a:t>   comes </a:t>
            </a:r>
            <a:r>
              <a:rPr lang="en-US" dirty="0"/>
              <a:t>out to be as follows:-</a:t>
            </a:r>
            <a:endParaRPr lang="en-US" dirty="0" smtClean="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2511380"/>
            <a:ext cx="7162800" cy="122242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990600" y="4191000"/>
            <a:ext cx="2892425" cy="241935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4648200" y="4154170"/>
            <a:ext cx="2952750" cy="2456180"/>
          </a:xfrm>
          <a:prstGeom prst="rect">
            <a:avLst/>
          </a:prstGeom>
        </p:spPr>
      </p:pic>
    </p:spTree>
    <p:extLst>
      <p:ext uri="{BB962C8B-B14F-4D97-AF65-F5344CB8AC3E}">
        <p14:creationId xmlns:p14="http://schemas.microsoft.com/office/powerpoint/2010/main" val="3600853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fontScale="92500"/>
          </a:bodyPr>
          <a:lstStyle/>
          <a:p>
            <a:r>
              <a:rPr lang="en-US" b="1" dirty="0"/>
              <a:t>J. F. G. </a:t>
            </a:r>
            <a:r>
              <a:rPr lang="en-US" b="1" dirty="0" err="1"/>
              <a:t>Auchmuty</a:t>
            </a:r>
            <a:r>
              <a:rPr lang="en-US" b="1" dirty="0"/>
              <a:t> and </a:t>
            </a:r>
            <a:r>
              <a:rPr lang="en-US" b="1" dirty="0" err="1"/>
              <a:t>Nicholis</a:t>
            </a:r>
            <a:r>
              <a:rPr lang="en-US" b="1" dirty="0"/>
              <a:t> G.</a:t>
            </a:r>
            <a:r>
              <a:rPr lang="en-US" dirty="0"/>
              <a:t> Bifurcation analysis of Nonlinear Reaction-Diffusion Equations - I [Journal]. - [</a:t>
            </a:r>
            <a:r>
              <a:rPr lang="en-US" dirty="0" err="1"/>
              <a:t>s.l</a:t>
            </a:r>
            <a:r>
              <a:rPr lang="en-US" dirty="0"/>
              <a:t>.] : Bull. Math. Biology, 1974. - Vol. 37</a:t>
            </a:r>
            <a:r>
              <a:rPr lang="en-US" dirty="0" smtClean="0"/>
              <a:t>.</a:t>
            </a:r>
            <a:endParaRPr lang="en-US" dirty="0"/>
          </a:p>
          <a:p>
            <a:r>
              <a:rPr lang="en-US" b="1" dirty="0"/>
              <a:t>Kaufman M. Herschkowitz</a:t>
            </a:r>
            <a:r>
              <a:rPr lang="en-US" dirty="0"/>
              <a:t> Bifurcation analysis of non-linear reaction-diffusion equations - II [Journal]. - Belgium : [</a:t>
            </a:r>
            <a:r>
              <a:rPr lang="en-US" dirty="0" err="1"/>
              <a:t>s.n</a:t>
            </a:r>
            <a:r>
              <a:rPr lang="en-US" dirty="0"/>
              <a:t>.], 1975. - Vol. 37.</a:t>
            </a:r>
          </a:p>
          <a:p>
            <a:r>
              <a:rPr lang="en-US" b="1" dirty="0"/>
              <a:t>Murray J. D.</a:t>
            </a:r>
            <a:r>
              <a:rPr lang="en-US" dirty="0"/>
              <a:t> Mathematical Biology [Book]. - Vol. II.</a:t>
            </a:r>
          </a:p>
          <a:p>
            <a:r>
              <a:rPr lang="en-US" b="1" dirty="0"/>
              <a:t>Solving Initial-Boundary value problems for parabolic-elliptic PDEs in 1-D</a:t>
            </a:r>
            <a:r>
              <a:rPr lang="en-US" dirty="0"/>
              <a:t> [Online] // </a:t>
            </a:r>
            <a:r>
              <a:rPr lang="en-US" dirty="0" err="1"/>
              <a:t>Mathworks</a:t>
            </a:r>
            <a:r>
              <a:rPr lang="en-US" dirty="0"/>
              <a:t> India. - http://in.mathworks.com/help/matlab/ref/pdepe.html</a:t>
            </a:r>
            <a:r>
              <a:rPr lang="en-US" dirty="0" smtClean="0"/>
              <a:t>.</a:t>
            </a:r>
            <a:endParaRPr lang="en-US" dirty="0"/>
          </a:p>
        </p:txBody>
      </p:sp>
    </p:spTree>
    <p:extLst>
      <p:ext uri="{BB962C8B-B14F-4D97-AF65-F5344CB8AC3E}">
        <p14:creationId xmlns:p14="http://schemas.microsoft.com/office/powerpoint/2010/main" val="1588986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7467600" cy="114300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75344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Reaction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theory  </a:t>
            </a:r>
            <a:r>
              <a:rPr lang="en-US" dirty="0"/>
              <a:t>of dissipative structures  have been illustrated on a  simple  model system involving  the following  set of  coupled chemical reactions</a:t>
            </a:r>
            <a:r>
              <a:rPr lang="en-US" dirty="0" smtClean="0"/>
              <a:t>:</a:t>
            </a:r>
          </a:p>
          <a:p>
            <a:endParaRPr lang="en-US" dirty="0"/>
          </a:p>
          <a:p>
            <a:endParaRPr lang="en-US" dirty="0" smtClean="0"/>
          </a:p>
          <a:p>
            <a:endParaRPr lang="en-US" dirty="0"/>
          </a:p>
          <a:p>
            <a:endParaRPr lang="en-US" dirty="0" smtClean="0"/>
          </a:p>
          <a:p>
            <a:endParaRPr lang="en-US" dirty="0"/>
          </a:p>
          <a:p>
            <a:r>
              <a:rPr lang="en-US" dirty="0"/>
              <a:t>T</a:t>
            </a:r>
            <a:r>
              <a:rPr lang="en-US" dirty="0" smtClean="0"/>
              <a:t>he  </a:t>
            </a:r>
            <a:r>
              <a:rPr lang="en-US" dirty="0"/>
              <a:t>system  is  open  to  the  initial  and  final  chemicals  A,  B,  D  and  E,  whose concentrations  are  imposed throughout the  </a:t>
            </a:r>
            <a:r>
              <a:rPr lang="en-US" dirty="0" smtClean="0"/>
              <a:t>system</a:t>
            </a:r>
          </a:p>
          <a:p>
            <a:r>
              <a:rPr lang="en-US" dirty="0"/>
              <a:t>N</a:t>
            </a:r>
            <a:r>
              <a:rPr lang="en-US" dirty="0" smtClean="0"/>
              <a:t>onlinearity  </a:t>
            </a:r>
            <a:r>
              <a:rPr lang="en-US" dirty="0"/>
              <a:t>is  introduced  by  the  auto-  and  cross-catalytic  steps  (b) and  (c);</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72037" y="2743200"/>
            <a:ext cx="7315200" cy="1600200"/>
          </a:xfrm>
          <a:prstGeom prst="rect">
            <a:avLst/>
          </a:prstGeom>
        </p:spPr>
      </p:pic>
    </p:spTree>
    <p:extLst>
      <p:ext uri="{BB962C8B-B14F-4D97-AF65-F5344CB8AC3E}">
        <p14:creationId xmlns:p14="http://schemas.microsoft.com/office/powerpoint/2010/main" val="112325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 Equations</a:t>
            </a:r>
            <a:endParaRPr lang="en-US" dirty="0"/>
          </a:p>
        </p:txBody>
      </p:sp>
      <p:sp>
        <p:nvSpPr>
          <p:cNvPr id="3" name="Content Placeholder 2"/>
          <p:cNvSpPr>
            <a:spLocks noGrp="1"/>
          </p:cNvSpPr>
          <p:nvPr>
            <p:ph sz="quarter" idx="1"/>
          </p:nvPr>
        </p:nvSpPr>
        <p:spPr/>
        <p:txBody>
          <a:bodyPr/>
          <a:lstStyle/>
          <a:p>
            <a:r>
              <a:rPr lang="en-US" dirty="0" smtClean="0"/>
              <a:t>The rate equations of our nonlinear reaction-diffusion system are given by:</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sz="2000" dirty="0" smtClean="0"/>
              <a:t>Where, D</a:t>
            </a:r>
            <a:r>
              <a:rPr lang="en-US" sz="2000" baseline="-25000" dirty="0" smtClean="0"/>
              <a:t>x</a:t>
            </a:r>
            <a:r>
              <a:rPr lang="en-US" sz="2000" dirty="0" smtClean="0"/>
              <a:t>  and  </a:t>
            </a:r>
            <a:r>
              <a:rPr lang="en-US" sz="2000" dirty="0"/>
              <a:t>D</a:t>
            </a:r>
            <a:r>
              <a:rPr lang="en-US" sz="2000" baseline="-25000" dirty="0"/>
              <a:t>y</a:t>
            </a:r>
            <a:r>
              <a:rPr lang="en-US" sz="2000" dirty="0"/>
              <a:t>  are the  diffusion coefficients  of X  and  </a:t>
            </a:r>
            <a:r>
              <a:rPr lang="en-US" sz="2000" dirty="0" smtClean="0"/>
              <a:t>Y</a:t>
            </a:r>
          </a:p>
          <a:p>
            <a:endParaRPr lang="en-US" sz="2000" dirty="0" smtClean="0"/>
          </a:p>
          <a:p>
            <a:r>
              <a:rPr lang="en-US" sz="2000" dirty="0" smtClean="0"/>
              <a:t>Assumption: Fick’s law is valid</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9600" y="2667001"/>
            <a:ext cx="7315200" cy="1312862"/>
          </a:xfrm>
          <a:prstGeom prst="rect">
            <a:avLst/>
          </a:prstGeom>
        </p:spPr>
      </p:pic>
    </p:spTree>
    <p:extLst>
      <p:ext uri="{BB962C8B-B14F-4D97-AF65-F5344CB8AC3E}">
        <p14:creationId xmlns:p14="http://schemas.microsoft.com/office/powerpoint/2010/main" val="423504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Conditions</a:t>
            </a:r>
            <a:endParaRPr lang="en-US" dirty="0"/>
          </a:p>
        </p:txBody>
      </p:sp>
      <p:sp>
        <p:nvSpPr>
          <p:cNvPr id="3" name="Content Placeholder 2"/>
          <p:cNvSpPr>
            <a:spLocks noGrp="1"/>
          </p:cNvSpPr>
          <p:nvPr>
            <p:ph sz="quarter" idx="1"/>
          </p:nvPr>
        </p:nvSpPr>
        <p:spPr/>
        <p:txBody>
          <a:bodyPr>
            <a:normAutofit/>
          </a:bodyPr>
          <a:lstStyle/>
          <a:p>
            <a:pPr marL="0" indent="0">
              <a:buNone/>
            </a:pPr>
            <a:r>
              <a:rPr lang="en-US" sz="2100" dirty="0"/>
              <a:t>Two types of boundary conditions will be considered</a:t>
            </a:r>
            <a:r>
              <a:rPr lang="en-US" sz="2100" dirty="0" smtClean="0"/>
              <a:t>:</a:t>
            </a:r>
          </a:p>
          <a:p>
            <a:pPr marL="457200" indent="-457200">
              <a:buFont typeface="+mj-lt"/>
              <a:buAutoNum type="arabicPeriod"/>
            </a:pPr>
            <a:r>
              <a:rPr lang="en-US" sz="2100" dirty="0" smtClean="0"/>
              <a:t>Zero </a:t>
            </a:r>
            <a:r>
              <a:rPr lang="en-US" sz="2100" dirty="0"/>
              <a:t>flux boundary conditions (Neumann conditions</a:t>
            </a:r>
            <a:r>
              <a:rPr lang="en-US" sz="2100" dirty="0" smtClean="0"/>
              <a:t>):</a:t>
            </a:r>
            <a:endParaRPr lang="en-US" sz="2100" dirty="0"/>
          </a:p>
          <a:p>
            <a:pPr marL="457200" indent="-457200">
              <a:buFont typeface="+mj-lt"/>
              <a:buAutoNum type="arabicPeriod"/>
            </a:pPr>
            <a:endParaRPr lang="en-US" sz="2100" dirty="0" smtClean="0"/>
          </a:p>
          <a:p>
            <a:pPr marL="457200" indent="-457200">
              <a:buFont typeface="+mj-lt"/>
              <a:buAutoNum type="arabicPeriod"/>
            </a:pPr>
            <a:endParaRPr lang="en-US" sz="2100" dirty="0" smtClean="0"/>
          </a:p>
          <a:p>
            <a:pPr marL="457200" indent="-457200">
              <a:buFont typeface="+mj-lt"/>
              <a:buAutoNum type="arabicPeriod"/>
            </a:pPr>
            <a:endParaRPr lang="en-US" sz="2100" dirty="0"/>
          </a:p>
          <a:p>
            <a:pPr marL="457200" indent="-457200">
              <a:buFont typeface="+mj-lt"/>
              <a:buAutoNum type="arabicPeriod"/>
            </a:pPr>
            <a:endParaRPr lang="en-US" sz="2100" dirty="0" smtClean="0"/>
          </a:p>
          <a:p>
            <a:pPr marL="457200" indent="-457200">
              <a:buFont typeface="+mj-lt"/>
              <a:buAutoNum type="arabicPeriod"/>
            </a:pPr>
            <a:r>
              <a:rPr lang="en-US" sz="2100" dirty="0" smtClean="0"/>
              <a:t>Fixed boundary </a:t>
            </a:r>
            <a:r>
              <a:rPr lang="en-US" sz="2100" dirty="0"/>
              <a:t>conditions (Dirichlet conditions</a:t>
            </a:r>
            <a:r>
              <a:rPr lang="en-US" sz="2100" dirty="0" smtClean="0"/>
              <a:t>):</a:t>
            </a:r>
          </a:p>
          <a:p>
            <a:pPr marL="457200" indent="-457200">
              <a:buFont typeface="+mj-lt"/>
              <a:buAutoNum type="arabicPeriod"/>
            </a:pPr>
            <a:endParaRPr lang="en-US" sz="21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62000" y="2895600"/>
            <a:ext cx="6553200" cy="70485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914400" y="4572000"/>
            <a:ext cx="6457749" cy="762000"/>
          </a:xfrm>
          <a:prstGeom prst="rect">
            <a:avLst/>
          </a:prstGeom>
        </p:spPr>
      </p:pic>
    </p:spTree>
    <p:extLst>
      <p:ext uri="{BB962C8B-B14F-4D97-AF65-F5344CB8AC3E}">
        <p14:creationId xmlns:p14="http://schemas.microsoft.com/office/powerpoint/2010/main" val="279613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Code</a:t>
            </a:r>
            <a:endParaRPr lang="en-US" dirty="0"/>
          </a:p>
        </p:txBody>
      </p:sp>
      <p:sp>
        <p:nvSpPr>
          <p:cNvPr id="3" name="Text Placeholder 2"/>
          <p:cNvSpPr>
            <a:spLocks noGrp="1"/>
          </p:cNvSpPr>
          <p:nvPr>
            <p:ph type="body" idx="1"/>
          </p:nvPr>
        </p:nvSpPr>
        <p:spPr/>
        <p:txBody>
          <a:bodyPr>
            <a:normAutofit lnSpcReduction="10000"/>
          </a:bodyPr>
          <a:lstStyle/>
          <a:p>
            <a:pPr marL="285750" indent="-285750">
              <a:buFontTx/>
              <a:buChar char="-"/>
            </a:pPr>
            <a:r>
              <a:rPr lang="en-US" dirty="0" smtClean="0"/>
              <a:t>The main script</a:t>
            </a:r>
          </a:p>
          <a:p>
            <a:pPr marL="285750" indent="-285750">
              <a:buFontTx/>
              <a:buChar char="-"/>
            </a:pPr>
            <a:r>
              <a:rPr lang="en-US" dirty="0" smtClean="0"/>
              <a:t>PDE Solver</a:t>
            </a:r>
          </a:p>
          <a:p>
            <a:pPr marL="285750" indent="-285750">
              <a:buFontTx/>
              <a:buChar char="-"/>
            </a:pPr>
            <a:r>
              <a:rPr lang="en-US" dirty="0" smtClean="0"/>
              <a:t>Initial Condition</a:t>
            </a:r>
          </a:p>
          <a:p>
            <a:pPr marL="285750" indent="-285750">
              <a:buFontTx/>
              <a:buChar char="-"/>
            </a:pPr>
            <a:r>
              <a:rPr lang="en-US" dirty="0" smtClean="0"/>
              <a:t>Boundary Conditions</a:t>
            </a:r>
            <a:endParaRPr lang="en-US" dirty="0"/>
          </a:p>
        </p:txBody>
      </p:sp>
    </p:spTree>
    <p:extLst>
      <p:ext uri="{BB962C8B-B14F-4D97-AF65-F5344CB8AC3E}">
        <p14:creationId xmlns:p14="http://schemas.microsoft.com/office/powerpoint/2010/main" val="1594642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Code</a:t>
            </a:r>
            <a:endParaRPr lang="en-US" dirty="0"/>
          </a:p>
        </p:txBody>
      </p:sp>
      <p:pic>
        <p:nvPicPr>
          <p:cNvPr id="102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559318" y="2286000"/>
            <a:ext cx="7517882" cy="400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1747233"/>
            <a:ext cx="7543800" cy="381000"/>
          </a:xfrm>
          <a:prstGeom prst="rect">
            <a:avLst/>
          </a:prstGeom>
          <a:noFill/>
        </p:spPr>
        <p:txBody>
          <a:bodyPr wrap="square" rtlCol="0">
            <a:spAutoFit/>
          </a:bodyPr>
          <a:lstStyle/>
          <a:p>
            <a:r>
              <a:rPr lang="en-US" dirty="0" smtClean="0"/>
              <a:t>The main script file</a:t>
            </a:r>
            <a:endParaRPr lang="en-US" dirty="0"/>
          </a:p>
        </p:txBody>
      </p:sp>
    </p:spTree>
    <p:extLst>
      <p:ext uri="{BB962C8B-B14F-4D97-AF65-F5344CB8AC3E}">
        <p14:creationId xmlns:p14="http://schemas.microsoft.com/office/powerpoint/2010/main" val="373416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 Code</a:t>
            </a:r>
          </a:p>
        </p:txBody>
      </p:sp>
      <p:pic>
        <p:nvPicPr>
          <p:cNvPr id="2050"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608547" y="2015153"/>
            <a:ext cx="7468653" cy="453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1535668"/>
            <a:ext cx="7543800" cy="369332"/>
          </a:xfrm>
          <a:prstGeom prst="rect">
            <a:avLst/>
          </a:prstGeom>
          <a:noFill/>
        </p:spPr>
        <p:txBody>
          <a:bodyPr wrap="square" rtlCol="0">
            <a:spAutoFit/>
          </a:bodyPr>
          <a:lstStyle/>
          <a:p>
            <a:r>
              <a:rPr lang="en-US" dirty="0" smtClean="0"/>
              <a:t>PDE solver</a:t>
            </a:r>
            <a:endParaRPr lang="en-US" dirty="0"/>
          </a:p>
        </p:txBody>
      </p:sp>
    </p:spTree>
    <p:extLst>
      <p:ext uri="{BB962C8B-B14F-4D97-AF65-F5344CB8AC3E}">
        <p14:creationId xmlns:p14="http://schemas.microsoft.com/office/powerpoint/2010/main" val="2140335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92</TotalTime>
  <Words>844</Words>
  <Application>Microsoft Office PowerPoint</Application>
  <PresentationFormat>On-screen Show (4:3)</PresentationFormat>
  <Paragraphs>166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Oriel</vt:lpstr>
      <vt:lpstr>CL-716 Modelling Chemical and Biological Patterns BIFURCATION ANALYSIS OF NONLINEAR REACTION-DIFFUSION EQUATIONS</vt:lpstr>
      <vt:lpstr>Abstract</vt:lpstr>
      <vt:lpstr>Introduction</vt:lpstr>
      <vt:lpstr>Chemical Reaction</vt:lpstr>
      <vt:lpstr>Rate Equations</vt:lpstr>
      <vt:lpstr>Boundary Conditions</vt:lpstr>
      <vt:lpstr>Matlab Code</vt:lpstr>
      <vt:lpstr>Matlab Code</vt:lpstr>
      <vt:lpstr>Matlab Code</vt:lpstr>
      <vt:lpstr>Matlab Code</vt:lpstr>
      <vt:lpstr>Matlab Code</vt:lpstr>
      <vt:lpstr>Numerical Analysis</vt:lpstr>
      <vt:lpstr>Numerical Analysis</vt:lpstr>
      <vt:lpstr>Numerical Analysis</vt:lpstr>
      <vt:lpstr>Numerical Analysis</vt:lpstr>
      <vt:lpstr>Analytical Solution</vt:lpstr>
      <vt:lpstr>Analytical Solution</vt:lpstr>
      <vt:lpstr>Analytical Solution</vt:lpstr>
      <vt:lpstr>Analytical Solution</vt:lpstr>
      <vt:lpstr>Linear stability diagram</vt:lpstr>
      <vt:lpstr>Linear stability diagram</vt:lpstr>
      <vt:lpstr>Linear stability diagram: Comparison</vt:lpstr>
      <vt:lpstr>Linear stability diagram: Validity Verification (Case I)</vt:lpstr>
      <vt:lpstr>Linear stability diagram: Validity Verification (Case II)</vt:lpstr>
      <vt:lpstr>Critical Wave Number</vt:lpstr>
      <vt:lpstr>Extended Analysis</vt:lpstr>
      <vt:lpstr>Analytical steady state dissipative structure</vt:lpstr>
      <vt:lpstr>Matlab Code</vt:lpstr>
      <vt:lpstr>Dissipative structure pattern</vt:lpstr>
      <vt:lpstr>Pattern from numerical integration of steady state rate equation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CL-716 Modelling Chemical and Biological Patterns BIFURCATION ANALYSIS OF NONLINEAR REACTION-DIFFUSION EQUATIONS</dc:title>
  <dc:creator>Akash Deep Singhal</dc:creator>
  <cp:lastModifiedBy>Akash Deep Singhal</cp:lastModifiedBy>
  <cp:revision>16</cp:revision>
  <dcterms:created xsi:type="dcterms:W3CDTF">2006-08-16T00:00:00Z</dcterms:created>
  <dcterms:modified xsi:type="dcterms:W3CDTF">2015-04-16T12:43:45Z</dcterms:modified>
</cp:coreProperties>
</file>