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Montserrat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547CD2B-E44C-45B2-949C-23BA9EF5FAFE}">
  <a:tblStyle styleId="{1547CD2B-E44C-45B2-949C-23BA9EF5FA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regular.fntdata"/><Relationship Id="rId20" Type="http://schemas.openxmlformats.org/officeDocument/2006/relationships/slide" Target="slides/slide15.xml"/><Relationship Id="rId42" Type="http://schemas.openxmlformats.org/officeDocument/2006/relationships/font" Target="fonts/Montserrat-italic.fntdata"/><Relationship Id="rId41" Type="http://schemas.openxmlformats.org/officeDocument/2006/relationships/font" Target="fonts/Montserrat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Montserrat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7c152e11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7c152e11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7c152e11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7c152e11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7c152e11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7c152e11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7c152e11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7c152e11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7c152e1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7c152e1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7c152e113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7c152e11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7c152e113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7c152e113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7c152e113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7c152e113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7c152e113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7c152e113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7c152e113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7c152e11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7c152e113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7c152e113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7c152e113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7c152e113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a1db8de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7a1db8de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1fe4c48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1fe4c48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1fe4c482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1fe4c482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a1db8de1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7a1db8de1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1fe4c482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1fe4c482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1fe4c482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1fe4c482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1fe4c482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1fe4c482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7c152e11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7c152e11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1fe4c482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1fe4c482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1fe4c482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1fe4c482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1fe4c482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1fe4c482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1fe4c482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1fe4c482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1fe4c482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1fe4c482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7c152e11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7c152e11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7c152e11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7c152e11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7c152e11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7c152e11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7c152e11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7c152e11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7c152e11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7c152e11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7c152e11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7c152e11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Warm Up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6" name="Google Shape;156;p22"/>
          <p:cNvCxnSpPr>
            <a:endCxn id="155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2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8" name="Google Shape;158;p22"/>
          <p:cNvCxnSpPr>
            <a:stCxn id="155" idx="3"/>
            <a:endCxn id="157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2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0" name="Google Shape;160;p22"/>
          <p:cNvCxnSpPr>
            <a:stCxn id="157" idx="2"/>
            <a:endCxn id="159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22"/>
          <p:cNvSpPr/>
          <p:nvPr/>
        </p:nvSpPr>
        <p:spPr>
          <a:xfrm>
            <a:off x="6523150" y="3638650"/>
            <a:ext cx="2146200" cy="724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New Visual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2" name="Google Shape;162;p22"/>
          <p:cNvCxnSpPr>
            <a:stCxn id="159" idx="2"/>
            <a:endCxn id="161" idx="0"/>
          </p:cNvCxnSpPr>
          <p:nvPr/>
        </p:nvCxnSpPr>
        <p:spPr>
          <a:xfrm flipH="1" rot="-5400000">
            <a:off x="7339000" y="3381025"/>
            <a:ext cx="514500" cy="600"/>
          </a:xfrm>
          <a:prstGeom prst="curvedConnector3">
            <a:avLst>
              <a:gd fmla="val 5000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2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9" name="Google Shape;16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" name="Google Shape;170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Updated </a:t>
            </a: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3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4" name="Google Shape;174;p23"/>
          <p:cNvCxnSpPr>
            <a:endCxn id="173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23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6" name="Google Shape;176;p23"/>
          <p:cNvCxnSpPr>
            <a:stCxn id="173" idx="3"/>
            <a:endCxn id="175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23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8" name="Google Shape;178;p23"/>
          <p:cNvCxnSpPr>
            <a:stCxn id="175" idx="2"/>
            <a:endCxn id="177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23"/>
          <p:cNvSpPr/>
          <p:nvPr/>
        </p:nvSpPr>
        <p:spPr>
          <a:xfrm>
            <a:off x="6523150" y="3638650"/>
            <a:ext cx="2146200" cy="724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New Visual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0" name="Google Shape;180;p23"/>
          <p:cNvCxnSpPr>
            <a:stCxn id="177" idx="2"/>
            <a:endCxn id="179" idx="0"/>
          </p:cNvCxnSpPr>
          <p:nvPr/>
        </p:nvCxnSpPr>
        <p:spPr>
          <a:xfrm flipH="1" rot="-5400000">
            <a:off x="7339000" y="3381025"/>
            <a:ext cx="514500" cy="600"/>
          </a:xfrm>
          <a:prstGeom prst="curvedConnector3">
            <a:avLst>
              <a:gd fmla="val 5000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3"/>
          <p:cNvCxnSpPr>
            <a:stCxn id="179" idx="1"/>
            <a:endCxn id="172" idx="3"/>
          </p:cNvCxnSpPr>
          <p:nvPr/>
        </p:nvCxnSpPr>
        <p:spPr>
          <a:xfrm rot="10800000">
            <a:off x="2496250" y="3503800"/>
            <a:ext cx="4026900" cy="497100"/>
          </a:xfrm>
          <a:prstGeom prst="curvedConnector3">
            <a:avLst>
              <a:gd fmla="val 4999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programs that are interactive work on this very simple idea.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something visual to the user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 the user update through an interaction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variables in the program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updated visual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8" name="Google Shape;188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9" name="Google Shape;189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next series of short lectures, we will guide you through examples of how to perform these tasks with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there are many different ways of performing the same task, so don’t feel restricted by the examples we show here.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" name="Google Shape;196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7" name="Google Shape;197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Displaying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Information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Accepting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0" name="Google Shape;210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1" name="Google Shape;211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Validating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 Input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" name="Google Shape;21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to use input() to interact with a user and how to convert the string data type into another type, such as an integer.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explore how to further validate user input to avoid errors for invalid conversions.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5" name="Google Shape;225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" name="Google Shape;226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Simple User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Interaction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" name="Google Shape;23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" name="Google Shape;23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put everything together, let’s create a simple interactive program.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program will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a list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Have a user choose an index position and an input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Replace value at index position with user’s chosen input value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0" name="Google Shape;24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1" name="Google Shape;24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We’re almost ready for you to begin creating a full, interactive Python program.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upcoming milestone project you will be creating an interactive Tic Tac Toe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what the finished game looks like, and then construct it ourselves using the functions we’ve already made!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Google Shape;24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>
            <p:ph type="ctrTitle"/>
          </p:nvPr>
        </p:nvSpPr>
        <p:spPr>
          <a:xfrm>
            <a:off x="311700" y="1926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5" name="Google Shape;25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6" name="Google Shape;25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By now you should have gone through the “warm-up” project, covering: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Displaying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Accepting and Validating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Simple User Interactions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3" name="Google Shape;26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4" name="Google Shape;264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now know enough to create a real program!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first milestone project you will create a Tic Tac Toe game for 2 human players.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describe what the game will be like...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1" name="Google Shape;27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2" name="Google Shape;27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 players should be able to play the game (both sitting at the same computer)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board should be printed out every time a player makes a move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should be able to accept input of the player position and then place a symbol on the board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9" name="Google Shape;279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0" name="Google Shape;280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7" name="Google Shape;28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8" name="Google Shape;28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7"/>
          <p:cNvPicPr preferRelativeResize="0"/>
          <p:nvPr/>
        </p:nvPicPr>
        <p:blipFill rotWithShape="1">
          <a:blip r:embed="rId4">
            <a:alphaModFix/>
          </a:blip>
          <a:srcRect b="2090" l="0" r="0" t="7403"/>
          <a:stretch/>
        </p:blipFill>
        <p:spPr>
          <a:xfrm>
            <a:off x="3552650" y="2102350"/>
            <a:ext cx="2038700" cy="299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6" name="Google Shape;29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7" name="Google Shape;29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8" name="Google Shape;298;p38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{1547CD2B-E44C-45B2-949C-23BA9EF5FAFE}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5" name="Google Shape;305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6" name="Google Shape;306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7" name="Google Shape;307;p39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{1547CD2B-E44C-45B2-949C-23BA9EF5FAFE}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08" name="Google Shape;308;p39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39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39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39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8" name="Google Shape;318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9" name="Google Shape;319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0" name="Google Shape;320;p40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{1547CD2B-E44C-45B2-949C-23BA9EF5FAFE}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21" name="Google Shape;321;p40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40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40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40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" name="Google Shape;330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1" name="Google Shape;331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2" name="Google Shape;332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3" name="Google Shape;333;p41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{1547CD2B-E44C-45B2-949C-23BA9EF5FAFE}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34" name="Google Shape;334;p41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41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41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41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order to “warm up” for this project, we’re going to code along with a few exercises in order for you to see how to use Python code to the following: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Grab user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Manipulate a variable based on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 back adjusted variable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5" name="Google Shape;345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6" name="Google Shape;346;p42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{1547CD2B-E44C-45B2-949C-23BA9EF5FAFE}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47" name="Google Shape;347;p42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42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42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42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Google Shape;356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7" name="Google Shape;357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8" name="Google Shape;358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9" name="Google Shape;359;p43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{1547CD2B-E44C-45B2-949C-23BA9EF5FAFE}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60" name="Google Shape;360;p43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43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43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43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your first full program is always a big leap, but you will come out the other end a much better programmer!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set up a walkthrough notebook for you to help guide you along with the functions you will need to create.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0" name="Google Shape;370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1" name="Google Shape;371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what the game will look like once it is done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cover a few useful functions and go through the walkthrough notebook.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8" name="Google Shape;378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9" name="Google Shape;379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for Workbook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5" name="Google Shape;385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6" name="Google Shape;386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</a:t>
            </a: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" name="Google Shape;101;p18"/>
          <p:cNvCxnSpPr>
            <a:endCxn id="100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8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" name="Google Shape;108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" name="Google Shape;109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3" name="Google Shape;113;p19"/>
          <p:cNvCxnSpPr>
            <a:endCxn id="112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9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1980100" y="2674375"/>
            <a:ext cx="534300" cy="497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" name="Google Shape;12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" name="Google Shape;12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" name="Google Shape;126;p20"/>
          <p:cNvCxnSpPr>
            <a:endCxn id="125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20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" name="Google Shape;128;p20"/>
          <p:cNvCxnSpPr>
            <a:stCxn id="125" idx="3"/>
            <a:endCxn id="127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20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0" name="Google Shape;140;p21"/>
          <p:cNvCxnSpPr>
            <a:endCxn id="139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21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2" name="Google Shape;142;p21"/>
          <p:cNvCxnSpPr>
            <a:stCxn id="139" idx="3"/>
            <a:endCxn id="141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21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4" name="Google Shape;144;p21"/>
          <p:cNvCxnSpPr>
            <a:stCxn id="141" idx="2"/>
            <a:endCxn id="143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1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