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97" r:id="rId6"/>
    <p:sldId id="298" r:id="rId7"/>
    <p:sldId id="29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0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629400" y="6249923"/>
            <a:ext cx="1600200" cy="608330"/>
          </a:xfrm>
          <a:custGeom>
            <a:avLst/>
            <a:gdLst/>
            <a:ahLst/>
            <a:cxnLst/>
            <a:rect l="l" t="t" r="r" b="b"/>
            <a:pathLst>
              <a:path w="1600200" h="608329">
                <a:moveTo>
                  <a:pt x="0" y="608075"/>
                </a:moveTo>
                <a:lnTo>
                  <a:pt x="1600200" y="608075"/>
                </a:lnTo>
                <a:lnTo>
                  <a:pt x="16002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1247" y="6129528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82295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0" y="2362200"/>
            <a:ext cx="6248400" cy="2244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590800" y="2590800"/>
            <a:ext cx="49530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63500" indent="-635635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FFFFFF"/>
                </a:solidFill>
              </a:rPr>
              <a:t>System</a:t>
            </a:r>
            <a:r>
              <a:rPr sz="3600" spc="-70" smtClean="0">
                <a:solidFill>
                  <a:srgbClr val="FFFFFF"/>
                </a:solidFill>
              </a:rPr>
              <a:t> </a:t>
            </a:r>
            <a:r>
              <a:rPr sz="3600" spc="-5">
                <a:solidFill>
                  <a:srgbClr val="FFFFFF"/>
                </a:solidFill>
              </a:rPr>
              <a:t>Design  </a:t>
            </a:r>
            <a:r>
              <a:rPr lang="en-US" sz="3600" spc="-5" dirty="0" smtClean="0">
                <a:solidFill>
                  <a:srgbClr val="FFFFFF"/>
                </a:solidFill>
              </a:rPr>
              <a:t/>
            </a:r>
            <a:br>
              <a:rPr lang="en-US" sz="3600" spc="-5" dirty="0" smtClean="0">
                <a:solidFill>
                  <a:srgbClr val="FFFFFF"/>
                </a:solidFill>
              </a:rPr>
            </a:br>
            <a:r>
              <a:rPr lang="en-US" sz="3600" spc="-5" dirty="0" smtClean="0">
                <a:solidFill>
                  <a:srgbClr val="FFFFFF"/>
                </a:solidFill>
              </a:rPr>
              <a:t>Through</a:t>
            </a:r>
            <a:endParaRPr sz="3600"/>
          </a:p>
          <a:p>
            <a:pPr marL="1536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</a:rPr>
              <a:t>Verilog</a:t>
            </a:r>
            <a:endParaRPr sz="3600"/>
          </a:p>
        </p:txBody>
      </p:sp>
      <p:sp>
        <p:nvSpPr>
          <p:cNvPr id="22" name="object 22"/>
          <p:cNvSpPr/>
          <p:nvPr/>
        </p:nvSpPr>
        <p:spPr>
          <a:xfrm>
            <a:off x="4724400" y="5181600"/>
            <a:ext cx="33528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24400" y="5410200"/>
            <a:ext cx="3352800" cy="706604"/>
          </a:xfrm>
          <a:prstGeom prst="rect">
            <a:avLst/>
          </a:prstGeom>
          <a:ln w="9144">
            <a:solidFill>
              <a:srgbClr val="90936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 marR="1230630" algn="ctr">
              <a:lnSpc>
                <a:spcPts val="2590"/>
              </a:lnSpc>
              <a:spcBef>
                <a:spcPts val="160"/>
              </a:spcBef>
            </a:pPr>
            <a:r>
              <a:rPr lang="en-US" sz="1800" dirty="0" err="1" smtClean="0">
                <a:solidFill>
                  <a:srgbClr val="474933"/>
                </a:solidFill>
                <a:latin typeface="Georgia"/>
                <a:cs typeface="Georgia"/>
              </a:rPr>
              <a:t>Shaik</a:t>
            </a:r>
            <a:r>
              <a:rPr lang="en-US" sz="1800" dirty="0" smtClean="0">
                <a:solidFill>
                  <a:srgbClr val="474933"/>
                </a:solidFill>
                <a:latin typeface="Georgia"/>
                <a:cs typeface="Georgia"/>
              </a:rPr>
              <a:t> </a:t>
            </a:r>
            <a:r>
              <a:rPr lang="en-US" sz="1800" dirty="0" err="1" smtClean="0">
                <a:solidFill>
                  <a:srgbClr val="474933"/>
                </a:solidFill>
                <a:latin typeface="Georgia"/>
                <a:cs typeface="Georgia"/>
              </a:rPr>
              <a:t>Riyazuddien</a:t>
            </a:r>
            <a:r>
              <a:rPr lang="en-US" sz="1800" dirty="0" smtClean="0">
                <a:solidFill>
                  <a:srgbClr val="474933"/>
                </a:solidFill>
                <a:latin typeface="Georgia"/>
                <a:cs typeface="Georgia"/>
              </a:rPr>
              <a:t> </a:t>
            </a:r>
            <a:r>
              <a:rPr sz="1800" spc="-5" smtClean="0">
                <a:solidFill>
                  <a:srgbClr val="474933"/>
                </a:solidFill>
                <a:latin typeface="Georgia"/>
                <a:cs typeface="Georgia"/>
              </a:rPr>
              <a:t>Assoc </a:t>
            </a:r>
            <a:r>
              <a:rPr sz="1800" spc="-5" dirty="0">
                <a:solidFill>
                  <a:srgbClr val="474933"/>
                </a:solidFill>
                <a:latin typeface="Georgia"/>
                <a:cs typeface="Georgia"/>
              </a:rPr>
              <a:t>Prof</a:t>
            </a:r>
            <a:r>
              <a:rPr sz="1800" spc="-5">
                <a:solidFill>
                  <a:srgbClr val="474933"/>
                </a:solidFill>
                <a:latin typeface="Georgia"/>
                <a:cs typeface="Georgia"/>
              </a:rPr>
              <a:t>., </a:t>
            </a:r>
            <a:r>
              <a:rPr lang="en-US" spc="-5" dirty="0" smtClean="0">
                <a:solidFill>
                  <a:srgbClr val="474933"/>
                </a:solidFill>
                <a:latin typeface="Georgia"/>
                <a:cs typeface="Georgia"/>
              </a:rPr>
              <a:t>VVIT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762000"/>
            <a:ext cx="29718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4400" y="762000"/>
            <a:ext cx="2971800" cy="1219200"/>
          </a:xfrm>
          <a:custGeom>
            <a:avLst/>
            <a:gdLst/>
            <a:ahLst/>
            <a:cxnLst/>
            <a:rect l="l" t="t" r="r" b="b"/>
            <a:pathLst>
              <a:path w="2971800" h="1219200">
                <a:moveTo>
                  <a:pt x="0" y="1219200"/>
                </a:moveTo>
                <a:lnTo>
                  <a:pt x="371475" y="711200"/>
                </a:lnTo>
                <a:lnTo>
                  <a:pt x="0" y="203200"/>
                </a:lnTo>
                <a:lnTo>
                  <a:pt x="742950" y="203200"/>
                </a:lnTo>
                <a:lnTo>
                  <a:pt x="742950" y="50800"/>
                </a:lnTo>
                <a:lnTo>
                  <a:pt x="750240" y="31021"/>
                </a:lnTo>
                <a:lnTo>
                  <a:pt x="770127" y="14874"/>
                </a:lnTo>
                <a:lnTo>
                  <a:pt x="799635" y="3990"/>
                </a:lnTo>
                <a:lnTo>
                  <a:pt x="835787" y="0"/>
                </a:lnTo>
                <a:lnTo>
                  <a:pt x="2136013" y="0"/>
                </a:lnTo>
                <a:lnTo>
                  <a:pt x="2172164" y="3990"/>
                </a:lnTo>
                <a:lnTo>
                  <a:pt x="2201672" y="14874"/>
                </a:lnTo>
                <a:lnTo>
                  <a:pt x="2221559" y="31021"/>
                </a:lnTo>
                <a:lnTo>
                  <a:pt x="2228850" y="50800"/>
                </a:lnTo>
                <a:lnTo>
                  <a:pt x="2228850" y="203200"/>
                </a:lnTo>
                <a:lnTo>
                  <a:pt x="2971800" y="203200"/>
                </a:lnTo>
                <a:lnTo>
                  <a:pt x="2600325" y="711200"/>
                </a:lnTo>
                <a:lnTo>
                  <a:pt x="2971800" y="1219200"/>
                </a:lnTo>
                <a:lnTo>
                  <a:pt x="1950212" y="1219200"/>
                </a:lnTo>
                <a:lnTo>
                  <a:pt x="1914060" y="1215209"/>
                </a:lnTo>
                <a:lnTo>
                  <a:pt x="1884552" y="1204325"/>
                </a:lnTo>
                <a:lnTo>
                  <a:pt x="1864665" y="1188178"/>
                </a:lnTo>
                <a:lnTo>
                  <a:pt x="1857375" y="1168400"/>
                </a:lnTo>
                <a:lnTo>
                  <a:pt x="1864665" y="1148621"/>
                </a:lnTo>
                <a:lnTo>
                  <a:pt x="1884552" y="1132474"/>
                </a:lnTo>
                <a:lnTo>
                  <a:pt x="1914060" y="1121590"/>
                </a:lnTo>
                <a:lnTo>
                  <a:pt x="1950212" y="1117600"/>
                </a:lnTo>
                <a:lnTo>
                  <a:pt x="2136013" y="1117600"/>
                </a:lnTo>
                <a:lnTo>
                  <a:pt x="2172164" y="1113609"/>
                </a:lnTo>
                <a:lnTo>
                  <a:pt x="2201672" y="1102725"/>
                </a:lnTo>
                <a:lnTo>
                  <a:pt x="2221559" y="1086578"/>
                </a:lnTo>
                <a:lnTo>
                  <a:pt x="2228850" y="1066800"/>
                </a:lnTo>
                <a:lnTo>
                  <a:pt x="2221559" y="1047021"/>
                </a:lnTo>
                <a:lnTo>
                  <a:pt x="2201672" y="1030874"/>
                </a:lnTo>
                <a:lnTo>
                  <a:pt x="2172164" y="1019990"/>
                </a:lnTo>
                <a:lnTo>
                  <a:pt x="2136013" y="1016000"/>
                </a:lnTo>
                <a:lnTo>
                  <a:pt x="835787" y="1016000"/>
                </a:lnTo>
                <a:lnTo>
                  <a:pt x="799635" y="1019990"/>
                </a:lnTo>
                <a:lnTo>
                  <a:pt x="770127" y="1030874"/>
                </a:lnTo>
                <a:lnTo>
                  <a:pt x="750240" y="1047021"/>
                </a:lnTo>
                <a:lnTo>
                  <a:pt x="742950" y="1066800"/>
                </a:lnTo>
                <a:lnTo>
                  <a:pt x="750240" y="1086578"/>
                </a:lnTo>
                <a:lnTo>
                  <a:pt x="770127" y="1102725"/>
                </a:lnTo>
                <a:lnTo>
                  <a:pt x="799635" y="1113609"/>
                </a:lnTo>
                <a:lnTo>
                  <a:pt x="835787" y="1117600"/>
                </a:lnTo>
                <a:lnTo>
                  <a:pt x="1021588" y="1117600"/>
                </a:lnTo>
                <a:lnTo>
                  <a:pt x="1057739" y="1121590"/>
                </a:lnTo>
                <a:lnTo>
                  <a:pt x="1087247" y="1132474"/>
                </a:lnTo>
                <a:lnTo>
                  <a:pt x="1107134" y="1148621"/>
                </a:lnTo>
                <a:lnTo>
                  <a:pt x="1114425" y="1168400"/>
                </a:lnTo>
                <a:lnTo>
                  <a:pt x="1107134" y="1188178"/>
                </a:lnTo>
                <a:lnTo>
                  <a:pt x="1087247" y="1204325"/>
                </a:lnTo>
                <a:lnTo>
                  <a:pt x="1057739" y="1215209"/>
                </a:lnTo>
                <a:lnTo>
                  <a:pt x="1021588" y="1219200"/>
                </a:lnTo>
                <a:lnTo>
                  <a:pt x="0" y="1219200"/>
                </a:lnTo>
                <a:close/>
              </a:path>
            </a:pathLst>
          </a:custGeom>
          <a:ln w="9144">
            <a:solidFill>
              <a:srgbClr val="9093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8825" y="1778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9093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71775" y="1778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9144">
            <a:solidFill>
              <a:srgbClr val="9093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57350" y="96520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863600"/>
                </a:moveTo>
                <a:lnTo>
                  <a:pt x="0" y="0"/>
                </a:lnTo>
              </a:path>
            </a:pathLst>
          </a:custGeom>
          <a:ln w="9144">
            <a:solidFill>
              <a:srgbClr val="9093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43250" y="96520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9144">
            <a:solidFill>
              <a:srgbClr val="9093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59635" y="1013460"/>
            <a:ext cx="1126236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80488" y="1013460"/>
            <a:ext cx="533400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95372" y="1013460"/>
            <a:ext cx="490727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838070" y="1093978"/>
            <a:ext cx="1046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DC579"/>
                </a:solidFill>
                <a:latin typeface="Century Gothic"/>
                <a:cs typeface="Century Gothic"/>
              </a:rPr>
              <a:t>UNIT </a:t>
            </a:r>
            <a:r>
              <a:rPr sz="2400" b="1" dirty="0">
                <a:solidFill>
                  <a:srgbClr val="FDC579"/>
                </a:solidFill>
                <a:latin typeface="Century Gothic"/>
                <a:cs typeface="Century Gothic"/>
              </a:rPr>
              <a:t>-</a:t>
            </a:r>
            <a:r>
              <a:rPr sz="2400" b="1" spc="-60" dirty="0">
                <a:solidFill>
                  <a:srgbClr val="FDC579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DC579"/>
                </a:solidFill>
                <a:latin typeface="Century Gothic"/>
                <a:cs typeface="Century Gothic"/>
              </a:rPr>
              <a:t>I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304800"/>
            <a:ext cx="6248400" cy="533400"/>
          </a:xfrm>
          <a:custGeom>
            <a:avLst/>
            <a:gdLst/>
            <a:ahLst/>
            <a:cxnLst/>
            <a:rect l="l" t="t" r="r" b="b"/>
            <a:pathLst>
              <a:path w="8229600" h="533400">
                <a:moveTo>
                  <a:pt x="0" y="533400"/>
                </a:moveTo>
                <a:lnTo>
                  <a:pt x="8229600" y="533400"/>
                </a:lnTo>
                <a:lnTo>
                  <a:pt x="8229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35940" y="324357"/>
            <a:ext cx="173228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solidFill>
                  <a:srgbClr val="0D0D0D"/>
                </a:solidFill>
                <a:latin typeface="Times New Roman"/>
                <a:cs typeface="Times New Roman"/>
              </a:rPr>
              <a:t>Gate</a:t>
            </a:r>
            <a:r>
              <a:rPr sz="2900" b="1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9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Level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8224" y="1511249"/>
            <a:ext cx="6350635" cy="218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At the next higher level of</a:t>
            </a:r>
            <a:r>
              <a:rPr sz="2400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abstraction,</a:t>
            </a:r>
            <a:endParaRPr sz="2400">
              <a:latin typeface="Times New Roman"/>
              <a:cs typeface="Times New Roman"/>
            </a:endParaRPr>
          </a:p>
          <a:p>
            <a:pPr marL="857885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design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carried out in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terms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 basic</a:t>
            </a:r>
            <a:r>
              <a:rPr sz="2400" spc="-1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gates.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All the basic gates are available as ready</a:t>
            </a:r>
            <a:r>
              <a:rPr sz="2400" spc="-1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called</a:t>
            </a:r>
            <a:r>
              <a:rPr sz="2400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“</a:t>
            </a:r>
            <a:r>
              <a:rPr sz="2400" i="1" dirty="0">
                <a:solidFill>
                  <a:srgbClr val="3D3C2C"/>
                </a:solidFill>
                <a:latin typeface="Times New Roman"/>
                <a:cs typeface="Times New Roman"/>
              </a:rPr>
              <a:t>Primitives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”.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81400" y="4038600"/>
            <a:ext cx="2322576" cy="138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304800"/>
            <a:ext cx="7010400" cy="533400"/>
          </a:xfrm>
          <a:custGeom>
            <a:avLst/>
            <a:gdLst/>
            <a:ahLst/>
            <a:cxnLst/>
            <a:rect l="l" t="t" r="r" b="b"/>
            <a:pathLst>
              <a:path w="8229600" h="533400">
                <a:moveTo>
                  <a:pt x="0" y="533400"/>
                </a:moveTo>
                <a:lnTo>
                  <a:pt x="8229600" y="533400"/>
                </a:lnTo>
                <a:lnTo>
                  <a:pt x="8229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35940" y="324357"/>
            <a:ext cx="165353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900" b="1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D0D0D"/>
                </a:solidFill>
                <a:latin typeface="Times New Roman"/>
                <a:cs typeface="Times New Roman"/>
              </a:rPr>
              <a:t>Flow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4424" y="1740534"/>
            <a:ext cx="6547484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Data flow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next higher level of</a:t>
            </a:r>
            <a:r>
              <a:rPr sz="2400" spc="-5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abstraction.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50100"/>
              </a:lnSpc>
              <a:spcBef>
                <a:spcPts val="57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All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possible operations on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signals and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variables</a:t>
            </a:r>
            <a:r>
              <a:rPr sz="2400" spc="-7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 represented here in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terms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400" spc="-6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assignments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772920">
              <a:lnSpc>
                <a:spcPct val="100000"/>
              </a:lnSpc>
              <a:spcBef>
                <a:spcPts val="1595"/>
              </a:spcBef>
            </a:pP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y =</a:t>
            </a:r>
            <a:r>
              <a:rPr sz="2400" spc="-15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(ab+cd)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304800"/>
            <a:ext cx="64008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35940" y="354838"/>
            <a:ext cx="2973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D0D0D"/>
                </a:solidFill>
                <a:latin typeface="Times New Roman"/>
                <a:cs typeface="Times New Roman"/>
              </a:rPr>
              <a:t>Behavioral</a:t>
            </a:r>
            <a:r>
              <a:rPr sz="3200" b="1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D0D0D"/>
                </a:solidFill>
                <a:latin typeface="Times New Roman"/>
                <a:cs typeface="Times New Roman"/>
              </a:rPr>
              <a:t>Level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6450" rIns="0" bIns="0" rtlCol="0">
            <a:spAutoFit/>
          </a:bodyPr>
          <a:lstStyle/>
          <a:p>
            <a:pPr marL="528320" marR="5080" indent="-274320">
              <a:lnSpc>
                <a:spcPct val="150000"/>
              </a:lnSpc>
              <a:spcBef>
                <a:spcPts val="100"/>
              </a:spcBef>
            </a:pPr>
            <a:r>
              <a:rPr sz="16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650" spc="15" dirty="0">
                <a:solidFill>
                  <a:srgbClr val="93C500"/>
                </a:solidFill>
              </a:rPr>
              <a:t> </a:t>
            </a:r>
            <a:r>
              <a:rPr sz="2200" spc="-5" dirty="0">
                <a:solidFill>
                  <a:srgbClr val="3D3C2C"/>
                </a:solidFill>
              </a:rPr>
              <a:t>Behavioral level constitutes the highest level </a:t>
            </a:r>
            <a:r>
              <a:rPr sz="2200" dirty="0">
                <a:solidFill>
                  <a:srgbClr val="3D3C2C"/>
                </a:solidFill>
              </a:rPr>
              <a:t>of </a:t>
            </a:r>
            <a:r>
              <a:rPr sz="2200" spc="-5" dirty="0">
                <a:solidFill>
                  <a:srgbClr val="3D3C2C"/>
                </a:solidFill>
              </a:rPr>
              <a:t>design  description; it is essentially at </a:t>
            </a:r>
            <a:r>
              <a:rPr sz="2200" dirty="0">
                <a:solidFill>
                  <a:srgbClr val="3D3C2C"/>
                </a:solidFill>
              </a:rPr>
              <a:t>the </a:t>
            </a:r>
            <a:r>
              <a:rPr sz="2200" spc="-5" dirty="0">
                <a:solidFill>
                  <a:srgbClr val="3D3C2C"/>
                </a:solidFill>
              </a:rPr>
              <a:t>system level</a:t>
            </a:r>
            <a:r>
              <a:rPr sz="2200" spc="20" dirty="0">
                <a:solidFill>
                  <a:srgbClr val="3D3C2C"/>
                </a:solidFill>
              </a:rPr>
              <a:t> </a:t>
            </a:r>
            <a:r>
              <a:rPr sz="2200" spc="-5" dirty="0">
                <a:solidFill>
                  <a:srgbClr val="3D3C2C"/>
                </a:solidFill>
              </a:rPr>
              <a:t>itself.</a:t>
            </a:r>
            <a:endParaRPr sz="2200">
              <a:latin typeface="Wingdings 2"/>
              <a:cs typeface="Wingdings 2"/>
            </a:endParaRPr>
          </a:p>
          <a:p>
            <a:pPr marL="528320" marR="224154" indent="-274320">
              <a:lnSpc>
                <a:spcPct val="150000"/>
              </a:lnSpc>
              <a:spcBef>
                <a:spcPts val="530"/>
              </a:spcBef>
            </a:pPr>
            <a:r>
              <a:rPr sz="16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650" spc="15" dirty="0">
                <a:solidFill>
                  <a:srgbClr val="93C500"/>
                </a:solidFill>
              </a:rPr>
              <a:t> </a:t>
            </a:r>
            <a:r>
              <a:rPr sz="2200" spc="-25" dirty="0">
                <a:solidFill>
                  <a:srgbClr val="3D3C2C"/>
                </a:solidFill>
              </a:rPr>
              <a:t>With </a:t>
            </a:r>
            <a:r>
              <a:rPr sz="2200" spc="-5" dirty="0">
                <a:solidFill>
                  <a:srgbClr val="3D3C2C"/>
                </a:solidFill>
              </a:rPr>
              <a:t>the assignment possibilities, looping constructs  and conditional branching possible, the design  description essentially </a:t>
            </a:r>
            <a:r>
              <a:rPr sz="2200" dirty="0">
                <a:solidFill>
                  <a:srgbClr val="3D3C2C"/>
                </a:solidFill>
              </a:rPr>
              <a:t>looks </a:t>
            </a:r>
            <a:r>
              <a:rPr sz="2200" spc="-5" dirty="0">
                <a:solidFill>
                  <a:srgbClr val="3D3C2C"/>
                </a:solidFill>
              </a:rPr>
              <a:t>like a “C”</a:t>
            </a:r>
            <a:r>
              <a:rPr sz="2200" spc="10" dirty="0">
                <a:solidFill>
                  <a:srgbClr val="3D3C2C"/>
                </a:solidFill>
              </a:rPr>
              <a:t> </a:t>
            </a:r>
            <a:r>
              <a:rPr sz="2200" spc="-5" dirty="0">
                <a:solidFill>
                  <a:srgbClr val="3D3C2C"/>
                </a:solidFill>
              </a:rPr>
              <a:t>program.</a:t>
            </a:r>
            <a:endParaRPr sz="2200">
              <a:latin typeface="Wingdings 2"/>
              <a:cs typeface="Wingdings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304800"/>
            <a:ext cx="7239000" cy="533400"/>
          </a:xfrm>
          <a:custGeom>
            <a:avLst/>
            <a:gdLst/>
            <a:ahLst/>
            <a:cxnLst/>
            <a:rect l="l" t="t" r="r" b="b"/>
            <a:pathLst>
              <a:path w="8229600" h="533400">
                <a:moveTo>
                  <a:pt x="0" y="533400"/>
                </a:moveTo>
                <a:lnTo>
                  <a:pt x="8229600" y="533400"/>
                </a:lnTo>
                <a:lnTo>
                  <a:pt x="8229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35940" y="324357"/>
            <a:ext cx="41179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45" dirty="0">
                <a:solidFill>
                  <a:srgbClr val="0D0D0D"/>
                </a:solidFill>
                <a:latin typeface="Times New Roman"/>
                <a:cs typeface="Times New Roman"/>
              </a:rPr>
              <a:t>Verilog </a:t>
            </a:r>
            <a:r>
              <a:rPr sz="2900" dirty="0">
                <a:solidFill>
                  <a:srgbClr val="0D0D0D"/>
                </a:solidFill>
                <a:latin typeface="Times New Roman"/>
                <a:cs typeface="Times New Roman"/>
              </a:rPr>
              <a:t>Language</a:t>
            </a:r>
            <a:r>
              <a:rPr sz="29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D0D0D"/>
                </a:solidFill>
                <a:latin typeface="Times New Roman"/>
                <a:cs typeface="Times New Roman"/>
              </a:rPr>
              <a:t>Concepts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5948" y="1740534"/>
            <a:ext cx="514223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Concurrency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Simulation </a:t>
            </a:r>
            <a:r>
              <a:rPr sz="2400" u="heavy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u="heavy" spc="2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Synthesis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Functional</a:t>
            </a:r>
            <a:r>
              <a:rPr sz="2400" u="heavy" spc="-20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2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Verification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2400" u="heavy" spc="-10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40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Tasks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Programming </a:t>
            </a:r>
            <a:r>
              <a:rPr sz="2400" u="heavy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Language Interface</a:t>
            </a:r>
            <a:r>
              <a:rPr sz="2400" u="heavy" spc="-50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Times New Roman"/>
                <a:cs typeface="Times New Roman"/>
              </a:rPr>
              <a:t>(PLI)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6705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2129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Concurrency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4519" y="1066801"/>
            <a:ext cx="7908925" cy="558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4610" indent="-274320">
              <a:lnSpc>
                <a:spcPct val="130100"/>
              </a:lnSpc>
              <a:spcBef>
                <a:spcPts val="100"/>
              </a:spcBef>
            </a:pPr>
            <a:r>
              <a:rPr sz="2000" spc="2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2000" spc="2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lang="en-GB" sz="2000" spc="20" dirty="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an electronic circuit all the units are to be active and  functioning </a:t>
            </a:r>
            <a:r>
              <a:rPr sz="2000" spc="-15" dirty="0">
                <a:latin typeface="Times New Roman"/>
                <a:cs typeface="Times New Roman"/>
              </a:rPr>
              <a:t>concurrently. </a:t>
            </a:r>
            <a:r>
              <a:rPr sz="2000" dirty="0">
                <a:latin typeface="Times New Roman"/>
                <a:cs typeface="Times New Roman"/>
              </a:rPr>
              <a:t>The voltages and currents in the 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elements </a:t>
            </a:r>
            <a:r>
              <a:rPr sz="2000" dirty="0">
                <a:latin typeface="Times New Roman"/>
                <a:cs typeface="Times New Roman"/>
              </a:rPr>
              <a:t>in the circuit can change </a:t>
            </a:r>
            <a:r>
              <a:rPr sz="2000" spc="-15" dirty="0">
                <a:latin typeface="Times New Roman"/>
                <a:cs typeface="Times New Roman"/>
              </a:rPr>
              <a:t>simultaneously. </a:t>
            </a:r>
            <a:r>
              <a:rPr sz="2000" dirty="0">
                <a:latin typeface="Times New Roman"/>
                <a:cs typeface="Times New Roman"/>
              </a:rPr>
              <a:t>In  turn the logic levels too can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change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287020" marR="54610" indent="-274320">
              <a:lnSpc>
                <a:spcPct val="1301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87020" marR="227965" indent="-274320">
              <a:lnSpc>
                <a:spcPct val="130100"/>
              </a:lnSpc>
            </a:pPr>
            <a:r>
              <a:rPr sz="2000" spc="20" smtClean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2000" spc="2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lang="en-GB" sz="2000" spc="20" dirty="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Simulation </a:t>
            </a:r>
            <a:r>
              <a:rPr sz="2000" dirty="0">
                <a:latin typeface="Times New Roman"/>
                <a:cs typeface="Times New Roman"/>
              </a:rPr>
              <a:t>of such a circuit in an </a:t>
            </a:r>
            <a:r>
              <a:rPr sz="2000" spc="-5" dirty="0">
                <a:latin typeface="Times New Roman"/>
                <a:cs typeface="Times New Roman"/>
              </a:rPr>
              <a:t>HDL </a:t>
            </a:r>
            <a:r>
              <a:rPr sz="2000" dirty="0">
                <a:latin typeface="Times New Roman"/>
                <a:cs typeface="Times New Roman"/>
              </a:rPr>
              <a:t>calls for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concurrency </a:t>
            </a:r>
            <a:r>
              <a:rPr sz="2000" smtClean="0">
                <a:latin typeface="Times New Roman"/>
                <a:cs typeface="Times New Roman"/>
              </a:rPr>
              <a:t>of</a:t>
            </a:r>
            <a:r>
              <a:rPr sz="2000" spc="-5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operation.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287020" marR="227965" indent="-274320">
              <a:lnSpc>
                <a:spcPct val="130100"/>
              </a:lnSpc>
            </a:pPr>
            <a:endParaRPr lang="en-GB" sz="2000" dirty="0" smtClean="0">
              <a:latin typeface="Times New Roman"/>
              <a:cs typeface="Times New Roman"/>
            </a:endParaRPr>
          </a:p>
          <a:p>
            <a:pPr marL="287020" marR="227965" indent="-274320">
              <a:lnSpc>
                <a:spcPct val="130100"/>
              </a:lnSpc>
            </a:pPr>
            <a:r>
              <a:rPr lang="en-GB" sz="2000" spc="20" dirty="0" smtClean="0">
                <a:solidFill>
                  <a:srgbClr val="93C500"/>
                </a:solidFill>
                <a:latin typeface="Wingdings 2"/>
                <a:cs typeface="Wingdings 2"/>
              </a:rPr>
              <a:t> </a:t>
            </a:r>
            <a:r>
              <a:rPr lang="en-US" sz="2000" spc="-5" dirty="0" smtClean="0">
                <a:solidFill>
                  <a:srgbClr val="00B0F0"/>
                </a:solidFill>
                <a:latin typeface="Times New Roman"/>
                <a:cs typeface="Times New Roman"/>
              </a:rPr>
              <a:t>A number of activities </a:t>
            </a:r>
            <a:r>
              <a:rPr lang="en-US" sz="2000" spc="-5" dirty="0" smtClean="0">
                <a:latin typeface="Times New Roman"/>
                <a:cs typeface="Times New Roman"/>
              </a:rPr>
              <a:t>–  may be spread over different modules – are to be </a:t>
            </a:r>
            <a:r>
              <a:rPr lang="en-US" sz="2000" spc="-5" dirty="0" smtClean="0">
                <a:solidFill>
                  <a:srgbClr val="00B0F0"/>
                </a:solidFill>
                <a:latin typeface="Times New Roman"/>
                <a:cs typeface="Times New Roman"/>
              </a:rPr>
              <a:t>run concurrently here</a:t>
            </a:r>
            <a:r>
              <a:rPr lang="en-US" sz="2000" spc="-5" dirty="0" smtClean="0">
                <a:latin typeface="Times New Roman"/>
                <a:cs typeface="Times New Roman"/>
              </a:rPr>
              <a:t>.</a:t>
            </a:r>
          </a:p>
          <a:p>
            <a:pPr marL="287020" marR="227965" indent="-274320">
              <a:lnSpc>
                <a:spcPct val="130100"/>
              </a:lnSpc>
            </a:pPr>
            <a:endParaRPr lang="en-US" sz="2000" spc="-5" dirty="0" smtClean="0">
              <a:latin typeface="Times New Roman"/>
              <a:cs typeface="Times New Roman"/>
            </a:endParaRPr>
          </a:p>
          <a:p>
            <a:pPr marL="287020" marR="227965" indent="-274320">
              <a:lnSpc>
                <a:spcPct val="130100"/>
              </a:lnSpc>
            </a:pPr>
            <a:r>
              <a:rPr lang="en-GB" sz="2000" spc="20" dirty="0" smtClean="0">
                <a:solidFill>
                  <a:srgbClr val="93C500"/>
                </a:solidFill>
                <a:latin typeface="Wingdings 2"/>
                <a:cs typeface="Wingdings 2"/>
              </a:rPr>
              <a:t> </a:t>
            </a:r>
            <a:r>
              <a:rPr lang="en-US" sz="2000" spc="-5" dirty="0" err="1" smtClean="0">
                <a:latin typeface="Times New Roman"/>
                <a:cs typeface="Times New Roman"/>
              </a:rPr>
              <a:t>Verilog</a:t>
            </a:r>
            <a:r>
              <a:rPr lang="en-US" sz="2000" spc="-5" dirty="0" smtClean="0">
                <a:latin typeface="Times New Roman"/>
                <a:cs typeface="Times New Roman"/>
              </a:rPr>
              <a:t> simulators are built to simulate concurrency. </a:t>
            </a:r>
          </a:p>
          <a:p>
            <a:pPr marL="287020" marR="227965" indent="-274320">
              <a:lnSpc>
                <a:spcPct val="130100"/>
              </a:lnSpc>
            </a:pPr>
            <a:endParaRPr sz="2000" spc="-5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30100"/>
              </a:lnSpc>
              <a:buFont typeface="Wingdings 2"/>
              <a:buChar char=""/>
            </a:pPr>
            <a:r>
              <a:rPr sz="2000" spc="2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Concurrency is achieved by proceeding with simulation in equal time steps.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64008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4159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Simulation and</a:t>
            </a:r>
            <a:r>
              <a:rPr sz="3200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Synthesis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511249"/>
            <a:ext cx="7828915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design that is specified and entered as described earlier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2020"/>
              </a:spcBef>
            </a:pPr>
            <a:r>
              <a:rPr sz="2400" spc="-5" dirty="0">
                <a:latin typeface="Times New Roman"/>
                <a:cs typeface="Times New Roman"/>
              </a:rPr>
              <a:t>simulated </a:t>
            </a:r>
            <a:r>
              <a:rPr sz="2400" dirty="0">
                <a:latin typeface="Times New Roman"/>
                <a:cs typeface="Times New Roman"/>
              </a:rPr>
              <a:t>for functionality and fully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debugged.</a:t>
            </a:r>
            <a:endParaRPr sz="2400">
              <a:latin typeface="Times New Roman"/>
              <a:cs typeface="Times New Roman"/>
            </a:endParaRPr>
          </a:p>
          <a:p>
            <a:pPr marL="325120" marR="357505" indent="-313055">
              <a:lnSpc>
                <a:spcPct val="170000"/>
              </a:lnSpc>
              <a:tabLst>
                <a:tab pos="356870" algn="l"/>
                <a:tab pos="3302000" algn="l"/>
              </a:tabLst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		</a:t>
            </a:r>
            <a:r>
              <a:rPr sz="2400" spc="-10" dirty="0">
                <a:latin typeface="Times New Roman"/>
                <a:cs typeface="Times New Roman"/>
              </a:rPr>
              <a:t>Translation </a:t>
            </a:r>
            <a:r>
              <a:rPr sz="2400" dirty="0">
                <a:latin typeface="Times New Roman"/>
                <a:cs typeface="Times New Roman"/>
              </a:rPr>
              <a:t>of the debugged design into 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corresponding  hardware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(using	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FPGA </a:t>
            </a:r>
            <a:r>
              <a:rPr sz="2400" dirty="0">
                <a:latin typeface="Times New Roman"/>
                <a:cs typeface="Times New Roman"/>
              </a:rPr>
              <a:t>or an </a:t>
            </a:r>
            <a:r>
              <a:rPr sz="2400" spc="-5" dirty="0">
                <a:latin typeface="Times New Roman"/>
                <a:cs typeface="Times New Roman"/>
              </a:rPr>
              <a:t>ASIC) is </a:t>
            </a:r>
            <a:r>
              <a:rPr sz="2400" dirty="0">
                <a:latin typeface="Times New Roman"/>
                <a:cs typeface="Times New Roman"/>
              </a:rPr>
              <a:t>called  </a:t>
            </a:r>
            <a:r>
              <a:rPr sz="2400" spc="-5" dirty="0">
                <a:latin typeface="Times New Roman"/>
                <a:cs typeface="Times New Roman"/>
              </a:rPr>
              <a:t>“synthesis.”</a:t>
            </a:r>
            <a:endParaRPr sz="2400">
              <a:latin typeface="Times New Roman"/>
              <a:cs typeface="Times New Roman"/>
            </a:endParaRPr>
          </a:p>
          <a:p>
            <a:pPr marL="287020" marR="1115060" indent="-274320">
              <a:lnSpc>
                <a:spcPct val="150000"/>
              </a:lnSpc>
              <a:spcBef>
                <a:spcPts val="58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circuits realized from them are essentially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  translations of functions into circuit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62484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3778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Functional</a:t>
            </a:r>
            <a:r>
              <a:rPr sz="3200" spc="-1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6FC0"/>
                </a:solidFill>
                <a:latin typeface="Times New Roman"/>
                <a:cs typeface="Times New Roman"/>
              </a:rPr>
              <a:t>Verification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327865"/>
            <a:ext cx="7993380" cy="4666021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Testing </a:t>
            </a:r>
            <a:r>
              <a:rPr sz="2400" dirty="0">
                <a:latin typeface="Times New Roman"/>
                <a:cs typeface="Times New Roman"/>
              </a:rPr>
              <a:t>is an essential ingredient of the VLSI design process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any hardware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 has two </a:t>
            </a:r>
            <a:r>
              <a:rPr sz="2400" spc="-5" dirty="0">
                <a:latin typeface="Times New Roman"/>
                <a:cs typeface="Times New Roman"/>
              </a:rPr>
              <a:t>dimensions </a:t>
            </a:r>
            <a:r>
              <a:rPr sz="2400" dirty="0">
                <a:latin typeface="Times New Roman"/>
                <a:cs typeface="Times New Roman"/>
              </a:rPr>
              <a:t>to it – </a:t>
            </a:r>
            <a:r>
              <a:rPr sz="2400" i="1" dirty="0">
                <a:solidFill>
                  <a:srgbClr val="00B0F0"/>
                </a:solidFill>
                <a:latin typeface="Times New Roman"/>
                <a:cs typeface="Times New Roman"/>
              </a:rPr>
              <a:t>functional tests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dirty="0">
                <a:solidFill>
                  <a:srgbClr val="00B0F0"/>
                </a:solidFill>
                <a:latin typeface="Times New Roman"/>
                <a:cs typeface="Times New Roman"/>
              </a:rPr>
              <a:t>timing</a:t>
            </a:r>
            <a:r>
              <a:rPr sz="2400" i="1" spc="-7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B0F0"/>
                </a:solidFill>
                <a:latin typeface="Times New Roman"/>
                <a:cs typeface="Times New Roman"/>
              </a:rPr>
              <a:t>tests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020" marR="161290" indent="-274320">
              <a:lnSpc>
                <a:spcPct val="15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Testing </a:t>
            </a:r>
            <a:r>
              <a:rPr sz="2400" dirty="0">
                <a:latin typeface="Times New Roman"/>
                <a:cs typeface="Times New Roman"/>
              </a:rPr>
              <a:t>or functional </a:t>
            </a:r>
            <a:r>
              <a:rPr sz="2400" spc="-5" dirty="0">
                <a:latin typeface="Times New Roman"/>
                <a:cs typeface="Times New Roman"/>
              </a:rPr>
              <a:t>verification is </a:t>
            </a:r>
            <a:r>
              <a:rPr sz="2400" dirty="0">
                <a:latin typeface="Times New Roman"/>
                <a:cs typeface="Times New Roman"/>
              </a:rPr>
              <a:t>carried out by setting up a  “test bench” for 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design</a:t>
            </a:r>
            <a:r>
              <a:rPr sz="2400" smtClean="0">
                <a:latin typeface="Times New Roman"/>
                <a:cs typeface="Times New Roman"/>
              </a:rPr>
              <a:t>.</a:t>
            </a:r>
            <a:endParaRPr lang="en-GB" sz="2400" dirty="0" smtClean="0">
              <a:latin typeface="Times New Roman"/>
              <a:cs typeface="Times New Roman"/>
            </a:endParaRPr>
          </a:p>
          <a:p>
            <a:pPr marL="287020" marR="161290" indent="-274320">
              <a:lnSpc>
                <a:spcPct val="150000"/>
              </a:lnSpc>
              <a:spcBef>
                <a:spcPts val="575"/>
              </a:spcBef>
            </a:pPr>
            <a:r>
              <a:rPr lang="en-GB" sz="2400" spc="20" dirty="0" smtClean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lang="en-US" sz="2400" dirty="0" smtClean="0">
                <a:latin typeface="Times New Roman"/>
                <a:cs typeface="Times New Roman"/>
              </a:rPr>
              <a:t>The test benches are mostly done at the behavioral level. The constructs there are flexible enough to allow all types of test signals to be generated.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64008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2237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System</a:t>
            </a:r>
            <a:r>
              <a:rPr sz="3200" spc="-1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006FC0"/>
                </a:solidFill>
                <a:latin typeface="Times New Roman"/>
                <a:cs typeface="Times New Roman"/>
              </a:rPr>
              <a:t>Tasks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320355"/>
            <a:ext cx="7902575" cy="468846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system tasks are available in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Verilog.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Though used in a design description, they are not part of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it.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tasks facilitate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control and flow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testing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set of system </a:t>
            </a:r>
            <a:r>
              <a:rPr sz="2400" spc="-5" dirty="0">
                <a:latin typeface="Times New Roman"/>
                <a:cs typeface="Times New Roman"/>
              </a:rPr>
              <a:t>functions </a:t>
            </a:r>
            <a:r>
              <a:rPr sz="2400" dirty="0">
                <a:latin typeface="Times New Roman"/>
                <a:cs typeface="Times New Roman"/>
              </a:rPr>
              <a:t>add to the </a:t>
            </a:r>
            <a:r>
              <a:rPr sz="2400" spc="-5" dirty="0">
                <a:latin typeface="Times New Roman"/>
                <a:cs typeface="Times New Roman"/>
              </a:rPr>
              <a:t>flexibility </a:t>
            </a:r>
            <a:r>
              <a:rPr sz="2400" dirty="0">
                <a:latin typeface="Times New Roman"/>
                <a:cs typeface="Times New Roman"/>
              </a:rPr>
              <a:t>of test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benches: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They are of three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categories:</a:t>
            </a:r>
            <a:endParaRPr sz="2400">
              <a:latin typeface="Times New Roman"/>
              <a:cs typeface="Times New Roman"/>
            </a:endParaRPr>
          </a:p>
          <a:p>
            <a:pPr marL="584200" indent="-274955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Font typeface="Wingdings"/>
              <a:buChar char=""/>
              <a:tabLst>
                <a:tab pos="584835" algn="l"/>
              </a:tabLst>
            </a:pPr>
            <a:r>
              <a:rPr sz="2400" dirty="0">
                <a:latin typeface="Times New Roman"/>
                <a:cs typeface="Times New Roman"/>
              </a:rPr>
              <a:t>Functions that keep track of the </a:t>
            </a:r>
            <a:r>
              <a:rPr sz="2400" i="1" dirty="0">
                <a:solidFill>
                  <a:srgbClr val="00B050"/>
                </a:solidFill>
                <a:latin typeface="Times New Roman"/>
                <a:cs typeface="Times New Roman"/>
              </a:rPr>
              <a:t>progress of </a:t>
            </a:r>
            <a:r>
              <a:rPr sz="2400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simulation</a:t>
            </a:r>
            <a:r>
              <a:rPr sz="2400" i="1" spc="-1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time</a:t>
            </a:r>
            <a:endParaRPr sz="2400" i="1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584200" indent="-274955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Font typeface="Wingdings"/>
              <a:buChar char=""/>
              <a:tabLst>
                <a:tab pos="584835" algn="l"/>
              </a:tabLst>
            </a:pPr>
            <a:r>
              <a:rPr sz="2400" dirty="0">
                <a:latin typeface="Times New Roman"/>
                <a:cs typeface="Times New Roman"/>
              </a:rPr>
              <a:t>Functions to </a:t>
            </a:r>
            <a:r>
              <a:rPr sz="2400" i="1" dirty="0">
                <a:solidFill>
                  <a:srgbClr val="00B050"/>
                </a:solidFill>
                <a:latin typeface="Times New Roman"/>
                <a:cs typeface="Times New Roman"/>
              </a:rPr>
              <a:t>convert data or values of variables </a:t>
            </a:r>
            <a:r>
              <a:rPr sz="2400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from</a:t>
            </a:r>
            <a:r>
              <a:rPr sz="2400" i="1" spc="-1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B050"/>
                </a:solidFill>
                <a:latin typeface="Times New Roman"/>
                <a:cs typeface="Times New Roman"/>
              </a:rPr>
              <a:t>one</a:t>
            </a:r>
            <a:endParaRPr sz="2400" i="1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format </a:t>
            </a:r>
            <a:r>
              <a:rPr sz="2400" i="1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400" i="1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B050"/>
                </a:solidFill>
                <a:latin typeface="Times New Roman"/>
                <a:cs typeface="Times New Roman"/>
              </a:rPr>
              <a:t>another</a:t>
            </a:r>
            <a:endParaRPr sz="2400" i="1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584200" marR="916305" indent="-27432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Font typeface="Wingdings"/>
              <a:buChar char=""/>
              <a:tabLst>
                <a:tab pos="584835" algn="l"/>
              </a:tabLst>
            </a:pPr>
            <a:r>
              <a:rPr sz="2400" dirty="0">
                <a:latin typeface="Times New Roman"/>
                <a:cs typeface="Times New Roman"/>
              </a:rPr>
              <a:t>Functions </a:t>
            </a:r>
            <a:r>
              <a:rPr sz="2400" i="1" dirty="0">
                <a:solidFill>
                  <a:srgbClr val="00B050"/>
                </a:solidFill>
                <a:latin typeface="Times New Roman"/>
                <a:cs typeface="Times New Roman"/>
              </a:rPr>
              <a:t>to generate random </a:t>
            </a:r>
            <a:r>
              <a:rPr sz="2400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numbers </a:t>
            </a:r>
            <a:r>
              <a:rPr sz="2400" i="1" dirty="0">
                <a:solidFill>
                  <a:srgbClr val="00B050"/>
                </a:solidFill>
                <a:latin typeface="Times New Roman"/>
                <a:cs typeface="Times New Roman"/>
              </a:rPr>
              <a:t>with</a:t>
            </a:r>
            <a:r>
              <a:rPr sz="2400" i="1" spc="-1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B050"/>
                </a:solidFill>
                <a:latin typeface="Times New Roman"/>
                <a:cs typeface="Times New Roman"/>
              </a:rPr>
              <a:t>specific  distributions.</a:t>
            </a:r>
            <a:endParaRPr sz="2400" i="1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69342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6494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Programming Language Interface</a:t>
            </a:r>
            <a:r>
              <a:rPr sz="3200" spc="-1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(PLI)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371600"/>
            <a:ext cx="7546340" cy="4239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Programming </a:t>
            </a:r>
            <a:r>
              <a:rPr dirty="0">
                <a:latin typeface="Times New Roman"/>
                <a:cs typeface="Times New Roman"/>
              </a:rPr>
              <a:t>Language Interface (PLI)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way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provide</a:t>
            </a:r>
            <a:endParaRPr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Times New Roman"/>
                <a:cs typeface="Times New Roman"/>
              </a:rPr>
              <a:t>Application Program Interface </a:t>
            </a:r>
            <a:r>
              <a:rPr spc="-5" dirty="0">
                <a:latin typeface="Times New Roman"/>
                <a:cs typeface="Times New Roman"/>
              </a:rPr>
              <a:t>(API)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40" dirty="0">
                <a:latin typeface="Times New Roman"/>
                <a:cs typeface="Times New Roman"/>
              </a:rPr>
              <a:t>Verilog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HDL.</a:t>
            </a:r>
            <a:endParaRPr>
              <a:latin typeface="Times New Roman"/>
              <a:cs typeface="Times New Roman"/>
            </a:endParaRPr>
          </a:p>
          <a:p>
            <a:pPr marL="287020" marR="41910" indent="-274320">
              <a:lnSpc>
                <a:spcPct val="170000"/>
              </a:lnSpc>
              <a:spcBef>
                <a:spcPts val="580"/>
              </a:spcBef>
            </a:pPr>
            <a:r>
              <a:rPr spc="2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 interface adds a new dimension to working with </a:t>
            </a:r>
            <a:r>
              <a:rPr lang="en-US" dirty="0" err="1" smtClean="0">
                <a:latin typeface="Times New Roman"/>
                <a:cs typeface="Times New Roman"/>
              </a:rPr>
              <a:t>Verilog</a:t>
            </a:r>
            <a:r>
              <a:rPr lang="en-US" dirty="0" smtClean="0">
                <a:latin typeface="Times New Roman"/>
                <a:cs typeface="Times New Roman"/>
              </a:rPr>
              <a:t> routines from a C platform.</a:t>
            </a:r>
          </a:p>
          <a:p>
            <a:pPr marL="287020" marR="41910" indent="-274320">
              <a:lnSpc>
                <a:spcPct val="170000"/>
              </a:lnSpc>
              <a:spcBef>
                <a:spcPts val="580"/>
              </a:spcBef>
            </a:pPr>
            <a:r>
              <a:rPr lang="en-GB" spc="20" dirty="0" smtClean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mtClean="0">
                <a:latin typeface="Times New Roman"/>
                <a:cs typeface="Times New Roman"/>
              </a:rPr>
              <a:t>Essentially </a:t>
            </a:r>
            <a:r>
              <a:rPr dirty="0">
                <a:latin typeface="Times New Roman"/>
                <a:cs typeface="Times New Roman"/>
              </a:rPr>
              <a:t>it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mechanism </a:t>
            </a:r>
            <a:r>
              <a:rPr dirty="0">
                <a:latin typeface="Times New Roman"/>
                <a:cs typeface="Times New Roman"/>
              </a:rPr>
              <a:t>to invoke a C function from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 </a:t>
            </a:r>
            <a:r>
              <a:rPr spc="-40" smtClean="0">
                <a:latin typeface="Times New Roman"/>
                <a:cs typeface="Times New Roman"/>
              </a:rPr>
              <a:t>Verilog</a:t>
            </a:r>
            <a:r>
              <a:rPr spc="-25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code.</a:t>
            </a:r>
            <a:endParaRPr>
              <a:latin typeface="Times New Roman"/>
              <a:cs typeface="Times New Roman"/>
            </a:endParaRPr>
          </a:p>
          <a:p>
            <a:pPr marL="287020" marR="76200" indent="-274320">
              <a:lnSpc>
                <a:spcPct val="170000"/>
              </a:lnSpc>
              <a:spcBef>
                <a:spcPts val="575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PLI </a:t>
            </a:r>
            <a:r>
              <a:rPr dirty="0">
                <a:latin typeface="Times New Roman"/>
                <a:cs typeface="Times New Roman"/>
              </a:rPr>
              <a:t>is </a:t>
            </a:r>
            <a:r>
              <a:rPr spc="-5" dirty="0">
                <a:latin typeface="Times New Roman"/>
                <a:cs typeface="Times New Roman"/>
              </a:rPr>
              <a:t>primarily </a:t>
            </a:r>
            <a:r>
              <a:rPr dirty="0">
                <a:latin typeface="Times New Roman"/>
                <a:cs typeface="Times New Roman"/>
              </a:rPr>
              <a:t>used for doing the things which would not  have been possible otherwise using </a:t>
            </a:r>
            <a:r>
              <a:rPr spc="-40" dirty="0">
                <a:latin typeface="Times New Roman"/>
                <a:cs typeface="Times New Roman"/>
              </a:rPr>
              <a:t>Verilog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syntax</a:t>
            </a:r>
            <a:r>
              <a:rPr smtClean="0">
                <a:latin typeface="Times New Roman"/>
                <a:cs typeface="Times New Roman"/>
              </a:rPr>
              <a:t>.</a:t>
            </a:r>
            <a:endParaRPr lang="en-GB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GB" spc="20" dirty="0" smtClean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lang="en-US" spc="-5" dirty="0" smtClean="0">
                <a:latin typeface="Times New Roman"/>
                <a:cs typeface="Times New Roman"/>
              </a:rPr>
              <a:t>Delay values, logic values, etc., within a module can be accessed and altered.</a:t>
            </a:r>
            <a:endParaRPr lang="en-GB" spc="-5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GB" spc="20" dirty="0" smtClean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lang="en-US" spc="-5" dirty="0" smtClean="0">
                <a:latin typeface="Times New Roman"/>
                <a:cs typeface="Times New Roman"/>
              </a:rPr>
              <a:t>Blocks written in C language can be linked to </a:t>
            </a:r>
            <a:r>
              <a:rPr lang="en-US" spc="-5" dirty="0" err="1" smtClean="0">
                <a:latin typeface="Times New Roman"/>
                <a:cs typeface="Times New Roman"/>
              </a:rPr>
              <a:t>Verilog</a:t>
            </a:r>
            <a:r>
              <a:rPr lang="en-US" spc="-5" dirty="0" smtClean="0">
                <a:latin typeface="Times New Roman"/>
                <a:cs typeface="Times New Roman"/>
              </a:rPr>
              <a:t> modules</a:t>
            </a:r>
            <a:endParaRPr spc="-5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0104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1857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MOD</a:t>
            </a:r>
            <a:r>
              <a:rPr sz="3200" b="1" spc="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393901"/>
            <a:ext cx="7793355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40" dirty="0">
                <a:latin typeface="Times New Roman"/>
                <a:cs typeface="Times New Roman"/>
              </a:rPr>
              <a:t>Verilog </a:t>
            </a:r>
            <a:r>
              <a:rPr sz="2400" dirty="0">
                <a:latin typeface="Times New Roman"/>
                <a:cs typeface="Times New Roman"/>
              </a:rPr>
              <a:t>program begins with a keyword – called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b="1" dirty="0">
                <a:latin typeface="Times New Roman"/>
                <a:cs typeface="Times New Roman"/>
              </a:rPr>
              <a:t>module</a:t>
            </a:r>
            <a:r>
              <a:rPr sz="2400" dirty="0">
                <a:latin typeface="Times New Roman"/>
                <a:cs typeface="Times New Roman"/>
              </a:rPr>
              <a:t>.”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b="1" dirty="0">
                <a:latin typeface="Times New Roman"/>
                <a:cs typeface="Times New Roman"/>
              </a:rPr>
              <a:t>module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given to any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considering it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black box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input and output </a:t>
            </a:r>
            <a:r>
              <a:rPr sz="2400" spc="-5" dirty="0">
                <a:latin typeface="Times New Roman"/>
                <a:cs typeface="Times New Roman"/>
              </a:rPr>
              <a:t>terminals as shown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Figure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terminals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module </a:t>
            </a:r>
            <a:r>
              <a:rPr sz="2400" dirty="0">
                <a:latin typeface="Times New Roman"/>
                <a:cs typeface="Times New Roman"/>
              </a:rPr>
              <a:t>are referred to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‘ports’.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75104" y="3657600"/>
            <a:ext cx="4568952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81000"/>
            <a:ext cx="7315200" cy="5638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8640" y="852424"/>
            <a:ext cx="1621790" cy="0"/>
          </a:xfrm>
          <a:custGeom>
            <a:avLst/>
            <a:gdLst/>
            <a:ahLst/>
            <a:cxnLst/>
            <a:rect l="l" t="t" r="r" b="b"/>
            <a:pathLst>
              <a:path w="1621789">
                <a:moveTo>
                  <a:pt x="0" y="0"/>
                </a:moveTo>
                <a:lnTo>
                  <a:pt x="162153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35940" y="386588"/>
            <a:ext cx="1609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11250" algn="l"/>
                <a:tab pos="1437640" algn="l"/>
              </a:tabLst>
            </a:pPr>
            <a:r>
              <a:rPr sz="3200" i="1" spc="295" dirty="0">
                <a:latin typeface="Georgia"/>
                <a:cs typeface="Georgia"/>
              </a:rPr>
              <a:t>U</a:t>
            </a:r>
            <a:r>
              <a:rPr sz="3200" i="1" spc="290" dirty="0">
                <a:latin typeface="Georgia"/>
                <a:cs typeface="Georgia"/>
              </a:rPr>
              <a:t>ni</a:t>
            </a:r>
            <a:r>
              <a:rPr sz="3200" i="1" dirty="0">
                <a:latin typeface="Georgia"/>
                <a:cs typeface="Georgia"/>
              </a:rPr>
              <a:t>t	-	I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5940" y="1356106"/>
            <a:ext cx="26879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INTRODUCTION </a:t>
            </a:r>
            <a:r>
              <a:rPr sz="1400" b="1" spc="-10" dirty="0">
                <a:latin typeface="Times New Roman"/>
                <a:cs typeface="Times New Roman"/>
              </a:rPr>
              <a:t>TO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VERILOG: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8839" y="1996567"/>
            <a:ext cx="9493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Concurrency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8839" y="2209926"/>
            <a:ext cx="1837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Simulation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Synthesis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8839" y="2423287"/>
            <a:ext cx="1668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Functional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Verification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8839" y="2636647"/>
            <a:ext cx="9950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Tasks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8839" y="2849702"/>
            <a:ext cx="28530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Programming </a:t>
            </a:r>
            <a:r>
              <a:rPr sz="1400" dirty="0">
                <a:latin typeface="Times New Roman"/>
                <a:cs typeface="Times New Roman"/>
              </a:rPr>
              <a:t>Language Interface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(PLI)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8839" y="3063620"/>
            <a:ext cx="5829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dule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8839" y="3276980"/>
            <a:ext cx="2269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Simulation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Synthesis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Tools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4519" y="1569161"/>
            <a:ext cx="2353945" cy="2152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0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Verilog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HDL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6385" algn="l"/>
              </a:tabLst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0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Levels of design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endParaRPr sz="105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endParaRPr sz="105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endParaRPr sz="105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endParaRPr sz="105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endParaRPr sz="105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endParaRPr sz="105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endParaRPr sz="105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endParaRPr sz="1050">
              <a:latin typeface="Wingdings 2"/>
              <a:cs typeface="Wingdings 2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8839" y="349034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Test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Benches.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5940" y="3917060"/>
            <a:ext cx="562800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LANGUAGE CONSTRUCTS AND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CONVENTIONS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0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Introduction, Keywords, Identifiers, White </a:t>
            </a:r>
            <a:r>
              <a:rPr sz="1400" dirty="0">
                <a:latin typeface="Times New Roman"/>
                <a:cs typeface="Times New Roman"/>
              </a:rPr>
              <a:t>Space Characters,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Comments,</a:t>
            </a:r>
            <a:endParaRPr sz="1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tabLst>
                <a:tab pos="354965" algn="l"/>
              </a:tabLst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0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Numbers</a:t>
            </a:r>
            <a:endParaRPr sz="1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tabLst>
                <a:tab pos="354965" algn="l"/>
              </a:tabLst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0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Strings</a:t>
            </a:r>
            <a:endParaRPr sz="1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tabLst>
                <a:tab pos="354965" algn="l"/>
              </a:tabLst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0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Logic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Values</a:t>
            </a:r>
            <a:endParaRPr sz="1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tabLst>
                <a:tab pos="354965" algn="l"/>
              </a:tabLst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0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Strengths</a:t>
            </a:r>
            <a:endParaRPr sz="1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tabLst>
                <a:tab pos="354965" algn="l"/>
              </a:tabLst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0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Types</a:t>
            </a:r>
            <a:endParaRPr sz="1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tabLst>
                <a:tab pos="354965" algn="l"/>
              </a:tabLst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0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Scalars 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Vectors</a:t>
            </a:r>
            <a:endParaRPr sz="1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tabLst>
                <a:tab pos="354965" algn="l"/>
              </a:tabLst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0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Parameters</a:t>
            </a:r>
            <a:endParaRPr sz="1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tabLst>
                <a:tab pos="354965" algn="l"/>
              </a:tabLst>
            </a:pPr>
            <a:r>
              <a:rPr sz="10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0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Operators.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67818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92683"/>
            <a:ext cx="1376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D9D9D9"/>
                </a:solidFill>
                <a:latin typeface="Century Gothic"/>
                <a:cs typeface="Century Gothic"/>
              </a:rPr>
              <a:t>Con</a:t>
            </a:r>
            <a:r>
              <a:rPr sz="3200" b="1" i="1" spc="-5" dirty="0">
                <a:solidFill>
                  <a:srgbClr val="D9D9D9"/>
                </a:solidFill>
                <a:latin typeface="Century Gothic"/>
                <a:cs typeface="Century Gothic"/>
              </a:rPr>
              <a:t>t</a:t>
            </a:r>
            <a:r>
              <a:rPr sz="3200" b="1" i="1" dirty="0">
                <a:solidFill>
                  <a:srgbClr val="D9D9D9"/>
                </a:solidFill>
                <a:latin typeface="Century Gothic"/>
                <a:cs typeface="Century Gothic"/>
              </a:rPr>
              <a:t>…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511249"/>
            <a:ext cx="7883525" cy="302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ports attached to a </a:t>
            </a:r>
            <a:r>
              <a:rPr sz="2400" spc="-5" dirty="0">
                <a:latin typeface="Times New Roman"/>
                <a:cs typeface="Times New Roman"/>
              </a:rPr>
              <a:t>module </a:t>
            </a:r>
            <a:r>
              <a:rPr sz="2400" dirty="0">
                <a:latin typeface="Times New Roman"/>
                <a:cs typeface="Times New Roman"/>
              </a:rPr>
              <a:t>can be of three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types:</a:t>
            </a:r>
            <a:endParaRPr sz="2400">
              <a:latin typeface="Times New Roman"/>
              <a:cs typeface="Times New Roman"/>
            </a:endParaRPr>
          </a:p>
          <a:p>
            <a:pPr marL="584200" indent="-274955">
              <a:lnSpc>
                <a:spcPct val="100000"/>
              </a:lnSpc>
              <a:spcBef>
                <a:spcPts val="1785"/>
              </a:spcBef>
              <a:buClr>
                <a:srgbClr val="93C500"/>
              </a:buClr>
              <a:buSzPct val="75000"/>
              <a:buFont typeface="Wingdings"/>
              <a:buChar char=""/>
              <a:tabLst>
                <a:tab pos="584835" algn="l"/>
              </a:tabLst>
            </a:pPr>
            <a:r>
              <a:rPr sz="2000" b="1" dirty="0">
                <a:latin typeface="Times New Roman"/>
                <a:cs typeface="Times New Roman"/>
              </a:rPr>
              <a:t>input </a:t>
            </a:r>
            <a:r>
              <a:rPr sz="2000" dirty="0">
                <a:latin typeface="Times New Roman"/>
                <a:cs typeface="Times New Roman"/>
              </a:rPr>
              <a:t>ports through which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gets entry into the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module</a:t>
            </a:r>
            <a:endParaRPr sz="2000">
              <a:latin typeface="Times New Roman"/>
              <a:cs typeface="Times New Roman"/>
            </a:endParaRPr>
          </a:p>
          <a:p>
            <a:pPr marL="584200" indent="-274955">
              <a:lnSpc>
                <a:spcPct val="100000"/>
              </a:lnSpc>
              <a:spcBef>
                <a:spcPts val="1680"/>
              </a:spcBef>
              <a:buClr>
                <a:srgbClr val="93C500"/>
              </a:buClr>
              <a:buSzPct val="75000"/>
              <a:buFont typeface="Wingdings"/>
              <a:buChar char=""/>
              <a:tabLst>
                <a:tab pos="584835" algn="l"/>
              </a:tabLst>
            </a:pPr>
            <a:r>
              <a:rPr sz="2000" b="1" dirty="0">
                <a:latin typeface="Times New Roman"/>
                <a:cs typeface="Times New Roman"/>
              </a:rPr>
              <a:t>output </a:t>
            </a:r>
            <a:r>
              <a:rPr sz="2000" dirty="0">
                <a:latin typeface="Times New Roman"/>
                <a:cs typeface="Times New Roman"/>
              </a:rPr>
              <a:t>ports through which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exits the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module.</a:t>
            </a:r>
            <a:endParaRPr sz="2000">
              <a:latin typeface="Times New Roman"/>
              <a:cs typeface="Times New Roman"/>
            </a:endParaRPr>
          </a:p>
          <a:p>
            <a:pPr marL="584200" marR="5080" indent="-274320">
              <a:lnSpc>
                <a:spcPct val="150000"/>
              </a:lnSpc>
              <a:spcBef>
                <a:spcPts val="480"/>
              </a:spcBef>
              <a:buClr>
                <a:srgbClr val="93C500"/>
              </a:buClr>
              <a:buSzPct val="75000"/>
              <a:buFont typeface="Wingdings"/>
              <a:buChar char=""/>
              <a:tabLst>
                <a:tab pos="584835" algn="l"/>
              </a:tabLst>
            </a:pPr>
            <a:r>
              <a:rPr sz="2000" b="1" dirty="0">
                <a:latin typeface="Times New Roman"/>
                <a:cs typeface="Times New Roman"/>
              </a:rPr>
              <a:t>inout </a:t>
            </a:r>
            <a:r>
              <a:rPr sz="2000" dirty="0">
                <a:latin typeface="Times New Roman"/>
                <a:cs typeface="Times New Roman"/>
              </a:rPr>
              <a:t>ports: These represent ports through which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gets entry into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module </a:t>
            </a:r>
            <a:r>
              <a:rPr sz="2000" dirty="0">
                <a:latin typeface="Times New Roman"/>
                <a:cs typeface="Times New Roman"/>
              </a:rPr>
              <a:t>or exits 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module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the constructs in </a:t>
            </a:r>
            <a:r>
              <a:rPr sz="2400" spc="-40" dirty="0">
                <a:latin typeface="Times New Roman"/>
                <a:cs typeface="Times New Roman"/>
              </a:rPr>
              <a:t>Verilog </a:t>
            </a:r>
            <a:r>
              <a:rPr sz="2400" dirty="0">
                <a:latin typeface="Times New Roman"/>
                <a:cs typeface="Times New Roman"/>
              </a:rPr>
              <a:t>are centred on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65532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3600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MODULE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SYNTAX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8600" y="1295400"/>
            <a:ext cx="5014595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 module_name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(port_list);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858519" marR="5080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Input, output, inout </a:t>
            </a:r>
            <a:r>
              <a:rPr sz="2400" spc="-5" dirty="0">
                <a:latin typeface="Times New Roman"/>
                <a:cs typeface="Times New Roman"/>
              </a:rPr>
              <a:t>declaration  Intermediate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declarations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Functional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(gate / switch / data </a:t>
            </a:r>
            <a:r>
              <a:rPr sz="2400" spc="-5" dirty="0">
                <a:latin typeface="Times New Roman"/>
                <a:cs typeface="Times New Roman"/>
              </a:rPr>
              <a:t>flow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Behv.)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endmodule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4114799"/>
            <a:ext cx="3352800" cy="222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2575" y="1219200"/>
            <a:ext cx="37814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5438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7495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Times New Roman"/>
                <a:cs typeface="Times New Roman"/>
              </a:rPr>
              <a:t>SIMULATION </a:t>
            </a:r>
            <a:r>
              <a:rPr sz="3200" b="1" dirty="0">
                <a:latin typeface="Times New Roman"/>
                <a:cs typeface="Times New Roman"/>
              </a:rPr>
              <a:t>AND SYNTHESIS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TOOLS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511249"/>
            <a:ext cx="7969884" cy="4696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variety of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tools related to </a:t>
            </a:r>
            <a:r>
              <a:rPr sz="2400" spc="-5" dirty="0">
                <a:latin typeface="Times New Roman"/>
                <a:cs typeface="Times New Roman"/>
              </a:rPr>
              <a:t>VLSI </a:t>
            </a:r>
            <a:r>
              <a:rPr sz="2400" dirty="0">
                <a:latin typeface="Times New Roman"/>
                <a:cs typeface="Times New Roman"/>
              </a:rPr>
              <a:t>design is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b="1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800" spc="2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lang="en-GB" sz="2400" spc="-60" dirty="0" smtClean="0">
                <a:latin typeface="Times New Roman"/>
                <a:cs typeface="Times New Roman"/>
              </a:rPr>
              <a:t>Few</a:t>
            </a:r>
            <a:r>
              <a:rPr sz="2400" spc="-6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>
                <a:latin typeface="Times New Roman"/>
                <a:cs typeface="Times New Roman"/>
              </a:rPr>
              <a:t>them</a:t>
            </a:r>
            <a:r>
              <a:rPr sz="2400" spc="10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1036955" indent="-179070">
              <a:lnSpc>
                <a:spcPct val="100000"/>
              </a:lnSpc>
              <a:spcBef>
                <a:spcPts val="2014"/>
              </a:spcBef>
              <a:buChar char="-"/>
              <a:tabLst>
                <a:tab pos="1037590" algn="l"/>
              </a:tabLst>
            </a:pPr>
            <a:r>
              <a:rPr lang="en-GB" sz="2400" dirty="0" smtClean="0">
                <a:latin typeface="Times New Roman"/>
                <a:cs typeface="Times New Roman"/>
              </a:rPr>
              <a:t>Xilinx</a:t>
            </a:r>
          </a:p>
          <a:p>
            <a:pPr marL="1036955" indent="-179070">
              <a:lnSpc>
                <a:spcPct val="100000"/>
              </a:lnSpc>
              <a:spcBef>
                <a:spcPts val="2014"/>
              </a:spcBef>
              <a:buChar char="-"/>
              <a:tabLst>
                <a:tab pos="1037590" algn="l"/>
              </a:tabLst>
            </a:pPr>
            <a:r>
              <a:rPr sz="2400" smtClean="0">
                <a:latin typeface="Times New Roman"/>
                <a:cs typeface="Times New Roman"/>
              </a:rPr>
              <a:t>Modelsim</a:t>
            </a:r>
            <a:r>
              <a:rPr sz="2400" spc="-35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036955" indent="-179070">
              <a:lnSpc>
                <a:spcPct val="100000"/>
              </a:lnSpc>
              <a:spcBef>
                <a:spcPts val="2020"/>
              </a:spcBef>
              <a:buChar char="-"/>
              <a:tabLst>
                <a:tab pos="1037590" algn="l"/>
              </a:tabLst>
            </a:pPr>
            <a:r>
              <a:rPr sz="2400" dirty="0">
                <a:latin typeface="Times New Roman"/>
                <a:cs typeface="Times New Roman"/>
              </a:rPr>
              <a:t>Leonardo Spectrum 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MentorGraphics.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1800" spc="2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lang="en-GB" sz="1800" spc="20" dirty="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Modelsim</a:t>
            </a:r>
            <a:r>
              <a:rPr lang="en-GB" sz="2400" dirty="0" smtClean="0">
                <a:latin typeface="Times New Roman"/>
                <a:cs typeface="Times New Roman"/>
              </a:rPr>
              <a:t> and Xilinx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lang="en-GB" sz="2400" dirty="0" smtClean="0">
                <a:latin typeface="Times New Roman"/>
                <a:cs typeface="Times New Roman"/>
              </a:rPr>
              <a:t>are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 used to </a:t>
            </a:r>
            <a:r>
              <a:rPr sz="2400" spc="-5" dirty="0">
                <a:latin typeface="Times New Roman"/>
                <a:cs typeface="Times New Roman"/>
              </a:rPr>
              <a:t>simulate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designs.</a:t>
            </a:r>
            <a:endParaRPr sz="2400">
              <a:latin typeface="Times New Roman"/>
              <a:cs typeface="Times New Roman"/>
            </a:endParaRPr>
          </a:p>
          <a:p>
            <a:pPr marL="287020" marR="400050" indent="-274320">
              <a:lnSpc>
                <a:spcPct val="150000"/>
              </a:lnSpc>
              <a:spcBef>
                <a:spcPts val="58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Leonardo Spectrum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been used to obtain 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synthesized  circuits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086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4350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TEST BENCH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SYNTAX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393901"/>
            <a:ext cx="6900545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test bench is </a:t>
            </a:r>
            <a:r>
              <a:rPr sz="2400" spc="-5" dirty="0">
                <a:latin typeface="Times New Roman"/>
                <a:cs typeface="Times New Roman"/>
              </a:rPr>
              <a:t>HDL </a:t>
            </a:r>
            <a:r>
              <a:rPr sz="2400" dirty="0">
                <a:latin typeface="Times New Roman"/>
                <a:cs typeface="Times New Roman"/>
              </a:rPr>
              <a:t>code that allows you to provide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documented, </a:t>
            </a:r>
            <a:r>
              <a:rPr sz="2400" dirty="0">
                <a:latin typeface="Times New Roman"/>
                <a:cs typeface="Times New Roman"/>
              </a:rPr>
              <a:t>repeatable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stimuli.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 tb_module_name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858519" marR="1891030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Input, output, inout </a:t>
            </a:r>
            <a:r>
              <a:rPr sz="2400" spc="-5" dirty="0">
                <a:latin typeface="Times New Roman"/>
                <a:cs typeface="Times New Roman"/>
              </a:rPr>
              <a:t>declaration  Intermediate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declarations</a:t>
            </a:r>
            <a:endParaRPr sz="2400">
              <a:latin typeface="Times New Roman"/>
              <a:cs typeface="Times New Roman"/>
            </a:endParaRPr>
          </a:p>
          <a:p>
            <a:pPr marL="287020" marR="2881630" indent="571500">
              <a:lnSpc>
                <a:spcPct val="240099"/>
              </a:lnSpc>
            </a:pPr>
            <a:r>
              <a:rPr sz="2400" spc="-5" dirty="0">
                <a:latin typeface="Times New Roman"/>
                <a:cs typeface="Times New Roman"/>
              </a:rPr>
              <a:t>Stimulus </a:t>
            </a:r>
            <a:r>
              <a:rPr sz="2400" dirty="0">
                <a:latin typeface="Times New Roman"/>
                <a:cs typeface="Times New Roman"/>
              </a:rPr>
              <a:t>(initial /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always)  endmodule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467600" cy="914400"/>
          </a:xfrm>
          <a:custGeom>
            <a:avLst/>
            <a:gdLst/>
            <a:ahLst/>
            <a:cxnLst/>
            <a:rect l="l" t="t" r="r" b="b"/>
            <a:pathLst>
              <a:path w="8229600" h="914400">
                <a:moveTo>
                  <a:pt x="0" y="914400"/>
                </a:moveTo>
                <a:lnTo>
                  <a:pt x="8229600" y="914400"/>
                </a:lnTo>
                <a:lnTo>
                  <a:pt x="8229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83920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  <a:tabLst>
                <a:tab pos="2565400" algn="l"/>
                <a:tab pos="5525135" algn="l"/>
              </a:tabLst>
            </a:pPr>
            <a:r>
              <a:rPr sz="2800" b="1" smtClean="0">
                <a:latin typeface="Times New Roman"/>
                <a:cs typeface="Times New Roman"/>
              </a:rPr>
              <a:t>LANGUAGE</a:t>
            </a:r>
            <a:r>
              <a:rPr sz="2800" b="1" dirty="0">
                <a:latin typeface="Times New Roman"/>
                <a:cs typeface="Times New Roman"/>
              </a:rPr>
              <a:t>	CONSTRUCTS</a:t>
            </a:r>
            <a:r>
              <a:rPr sz="2800" b="1">
                <a:latin typeface="Times New Roman"/>
                <a:cs typeface="Times New Roman"/>
              </a:rPr>
              <a:t>	</a:t>
            </a:r>
            <a:r>
              <a:rPr sz="2800" b="1" smtClean="0">
                <a:latin typeface="Times New Roman"/>
                <a:cs typeface="Times New Roman"/>
              </a:rPr>
              <a:t>AND</a:t>
            </a:r>
            <a:r>
              <a:rPr lang="en-US" sz="2800" b="1" dirty="0" smtClean="0">
                <a:latin typeface="Times New Roman"/>
                <a:cs typeface="Times New Roman"/>
              </a:rPr>
              <a:t> </a:t>
            </a:r>
            <a:r>
              <a:rPr lang="en-IN" sz="2800" b="1" dirty="0" smtClean="0">
                <a:latin typeface="Times New Roman"/>
                <a:cs typeface="Times New Roman"/>
              </a:rPr>
              <a:t>CONVENTIONS IN</a:t>
            </a:r>
            <a:r>
              <a:rPr lang="en-IN" sz="2800" b="1" spc="-130" dirty="0" smtClean="0">
                <a:latin typeface="Times New Roman"/>
                <a:cs typeface="Times New Roman"/>
              </a:rPr>
              <a:t> </a:t>
            </a:r>
            <a:r>
              <a:rPr lang="en-IN" sz="2800" b="1" dirty="0" smtClean="0">
                <a:latin typeface="Times New Roman"/>
                <a:cs typeface="Times New Roman"/>
              </a:rPr>
              <a:t>VERILOG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9600" y="1371600"/>
            <a:ext cx="7994015" cy="4526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2000" spc="20" smtClean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000" b="1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SENSITIVITY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858519">
              <a:lnSpc>
                <a:spcPct val="100000"/>
              </a:lnSpc>
              <a:spcBef>
                <a:spcPts val="2020"/>
              </a:spcBef>
            </a:pPr>
            <a:r>
              <a:rPr sz="2000" spc="-40" dirty="0">
                <a:latin typeface="Times New Roman" pitchFamily="18" charset="0"/>
                <a:cs typeface="Times New Roman" pitchFamily="18" charset="0"/>
              </a:rPr>
              <a:t>Verilog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case-sensitive language 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like</a:t>
            </a:r>
            <a:r>
              <a:rPr sz="2000" spc="-9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58519">
              <a:lnSpc>
                <a:spcPct val="100000"/>
              </a:lnSpc>
              <a:spcBef>
                <a:spcPts val="202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sense, Sense, SENSE,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sENse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…etc., are all treated as different entities/quantities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verilog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000"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</a:t>
            </a:r>
            <a:r>
              <a:rPr sz="2000" spc="75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KEYWORDS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584200" marR="22225" indent="-274320">
              <a:lnSpc>
                <a:spcPct val="150000"/>
              </a:lnSpc>
              <a:spcBef>
                <a:spcPts val="580"/>
              </a:spcBef>
            </a:pPr>
            <a:r>
              <a:rPr sz="2000"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keywords define the language constructs.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keyword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signifies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 activity to be carried out,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initiated,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terminated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09880">
              <a:lnSpc>
                <a:spcPct val="100000"/>
              </a:lnSpc>
              <a:spcBef>
                <a:spcPts val="2020"/>
              </a:spcBef>
            </a:pPr>
            <a:r>
              <a:rPr sz="2000"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keywords in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Verilog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are in </a:t>
            </a:r>
            <a:r>
              <a:rPr sz="2000" spc="-5">
                <a:latin typeface="Times New Roman" pitchFamily="18" charset="0"/>
                <a:cs typeface="Times New Roman" pitchFamily="18" charset="0"/>
              </a:rPr>
              <a:t>small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letters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09880">
              <a:lnSpc>
                <a:spcPct val="100000"/>
              </a:lnSpc>
              <a:spcBef>
                <a:spcPts val="202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module,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endmodule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begin, end, if, while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0104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447548"/>
            <a:ext cx="233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IDEN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IFIERS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371601"/>
            <a:ext cx="7821295" cy="413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IDENTIFIERS</a:t>
            </a:r>
            <a:endParaRPr>
              <a:latin typeface="Times New Roman"/>
              <a:cs typeface="Times New Roman"/>
            </a:endParaRPr>
          </a:p>
          <a:p>
            <a:pPr marL="584200" marR="5080" indent="-274320">
              <a:lnSpc>
                <a:spcPct val="150000"/>
              </a:lnSpc>
              <a:spcBef>
                <a:spcPts val="580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Any program requires blocks of </a:t>
            </a:r>
            <a:r>
              <a:rPr spc="-5" dirty="0">
                <a:latin typeface="Times New Roman"/>
                <a:cs typeface="Times New Roman"/>
              </a:rPr>
              <a:t>statements, </a:t>
            </a:r>
            <a:r>
              <a:rPr dirty="0">
                <a:latin typeface="Times New Roman"/>
                <a:cs typeface="Times New Roman"/>
              </a:rPr>
              <a:t>signals, </a:t>
            </a:r>
            <a:r>
              <a:rPr i="1" dirty="0">
                <a:latin typeface="Times New Roman"/>
                <a:cs typeface="Times New Roman"/>
              </a:rPr>
              <a:t>etc.,</a:t>
            </a:r>
            <a:r>
              <a:rPr i="1" spc="-6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to  be </a:t>
            </a:r>
            <a:r>
              <a:rPr i="1" spc="-5" dirty="0">
                <a:latin typeface="Times New Roman"/>
                <a:cs typeface="Times New Roman"/>
              </a:rPr>
              <a:t>identified </a:t>
            </a:r>
            <a:r>
              <a:rPr i="1" dirty="0">
                <a:latin typeface="Times New Roman"/>
                <a:cs typeface="Times New Roman"/>
              </a:rPr>
              <a:t>with an </a:t>
            </a:r>
            <a:r>
              <a:rPr dirty="0">
                <a:latin typeface="Times New Roman"/>
                <a:cs typeface="Times New Roman"/>
              </a:rPr>
              <a:t>attached </a:t>
            </a:r>
            <a:r>
              <a:rPr spc="-5" dirty="0">
                <a:latin typeface="Times New Roman"/>
                <a:cs typeface="Times New Roman"/>
              </a:rPr>
              <a:t>nametag. </a:t>
            </a:r>
            <a:r>
              <a:rPr dirty="0">
                <a:latin typeface="Times New Roman"/>
                <a:cs typeface="Times New Roman"/>
              </a:rPr>
              <a:t>Such </a:t>
            </a:r>
            <a:r>
              <a:rPr spc="-5" dirty="0">
                <a:latin typeface="Times New Roman"/>
                <a:cs typeface="Times New Roman"/>
              </a:rPr>
              <a:t>nametags </a:t>
            </a:r>
            <a:r>
              <a:rPr dirty="0">
                <a:latin typeface="Times New Roman"/>
                <a:cs typeface="Times New Roman"/>
              </a:rPr>
              <a:t>are  identifiers</a:t>
            </a:r>
            <a:endParaRPr>
              <a:latin typeface="Times New Roman"/>
              <a:cs typeface="Times New Roman"/>
            </a:endParaRPr>
          </a:p>
          <a:p>
            <a:pPr marL="584200" marR="43815" indent="-274320">
              <a:lnSpc>
                <a:spcPct val="150100"/>
              </a:lnSpc>
              <a:spcBef>
                <a:spcPts val="575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All </a:t>
            </a:r>
            <a:r>
              <a:rPr dirty="0">
                <a:latin typeface="Times New Roman"/>
                <a:cs typeface="Times New Roman"/>
              </a:rPr>
              <a:t>characters of the alphabet or an underscore can be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used  as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first </a:t>
            </a:r>
            <a:r>
              <a:rPr spc="-15" dirty="0">
                <a:latin typeface="Times New Roman"/>
                <a:cs typeface="Times New Roman"/>
              </a:rPr>
              <a:t>character. </a:t>
            </a:r>
            <a:r>
              <a:rPr dirty="0">
                <a:latin typeface="Times New Roman"/>
                <a:cs typeface="Times New Roman"/>
              </a:rPr>
              <a:t>Subsequent characters can be of  </a:t>
            </a:r>
            <a:r>
              <a:rPr spc="-5" dirty="0">
                <a:latin typeface="Times New Roman"/>
                <a:cs typeface="Times New Roman"/>
              </a:rPr>
              <a:t>alphanumeric </a:t>
            </a:r>
            <a:r>
              <a:rPr dirty="0">
                <a:latin typeface="Times New Roman"/>
                <a:cs typeface="Times New Roman"/>
              </a:rPr>
              <a:t>type, or the underscore (_), or the dollar </a:t>
            </a:r>
            <a:r>
              <a:rPr>
                <a:latin typeface="Times New Roman"/>
                <a:cs typeface="Times New Roman"/>
              </a:rPr>
              <a:t>($)  </a:t>
            </a:r>
            <a:r>
              <a:rPr smtClean="0">
                <a:latin typeface="Times New Roman"/>
                <a:cs typeface="Times New Roman"/>
              </a:rPr>
              <a:t>sign</a:t>
            </a:r>
            <a:endParaRPr lang="en-US" dirty="0" smtClean="0">
              <a:latin typeface="Times New Roman"/>
              <a:cs typeface="Times New Roman"/>
            </a:endParaRPr>
          </a:p>
          <a:p>
            <a:pPr marL="584200" marR="43815" indent="-274320">
              <a:lnSpc>
                <a:spcPct val="150100"/>
              </a:lnSpc>
              <a:spcBef>
                <a:spcPts val="575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marL="584200" marR="43815" indent="-274320">
              <a:lnSpc>
                <a:spcPct val="150100"/>
              </a:lnSpc>
              <a:spcBef>
                <a:spcPts val="575"/>
              </a:spcBef>
            </a:pPr>
            <a:r>
              <a:rPr lang="en-US" dirty="0" smtClean="0">
                <a:latin typeface="Times New Roman"/>
                <a:cs typeface="Times New Roman"/>
              </a:rPr>
              <a:t>				</a:t>
            </a:r>
          </a:p>
          <a:p>
            <a:pPr marL="584200" marR="43815" indent="-274320">
              <a:lnSpc>
                <a:spcPct val="150100"/>
              </a:lnSpc>
              <a:spcBef>
                <a:spcPts val="575"/>
              </a:spcBef>
            </a:pPr>
            <a:r>
              <a:rPr lang="en-US" dirty="0" smtClean="0">
                <a:latin typeface="Times New Roman"/>
                <a:cs typeface="Times New Roman"/>
              </a:rPr>
              <a:t>		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524000" y="4114800"/>
          <a:ext cx="6096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Valid Identifiers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Invalid Identifiers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name, </a:t>
                      </a:r>
                    </a:p>
                    <a:p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_name, </a:t>
                      </a:r>
                    </a:p>
                    <a:p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name1, </a:t>
                      </a:r>
                    </a:p>
                    <a:p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name_$,</a:t>
                      </a:r>
                    </a:p>
                    <a:p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\</a:t>
                      </a: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abc</a:t>
                      </a: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 ( escaped identifier)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name </a:t>
                      </a: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aa</a:t>
                      </a: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,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$name,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1_name,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@name,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a+b</a:t>
                      </a:r>
                      <a:endParaRPr lang="en-US" sz="20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543800" cy="68580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449072"/>
            <a:ext cx="74745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WHITE </a:t>
            </a:r>
            <a:r>
              <a:rPr sz="2800" b="1" spc="-45" dirty="0">
                <a:latin typeface="Times New Roman"/>
                <a:cs typeface="Times New Roman"/>
              </a:rPr>
              <a:t>SPACE </a:t>
            </a:r>
            <a:r>
              <a:rPr sz="2800" b="1" spc="-10" dirty="0">
                <a:latin typeface="Times New Roman"/>
                <a:cs typeface="Times New Roman"/>
              </a:rPr>
              <a:t>CHARACTERS </a:t>
            </a:r>
            <a:r>
              <a:rPr sz="2800" b="1" spc="-5" dirty="0">
                <a:latin typeface="Times New Roman"/>
                <a:cs typeface="Times New Roman"/>
              </a:rPr>
              <a:t>,</a:t>
            </a:r>
            <a:r>
              <a:rPr sz="2800" b="1" spc="1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COMMENTS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7200" y="1371600"/>
            <a:ext cx="8229600" cy="4961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WHITE </a:t>
            </a:r>
            <a:r>
              <a:rPr b="1" spc="-40" dirty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5" dirty="0">
                <a:latin typeface="Times New Roman" pitchFamily="18" charset="0"/>
                <a:cs typeface="Times New Roman" pitchFamily="18" charset="0"/>
              </a:rPr>
              <a:t>CHARACTERS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584200" marR="5080" indent="-274320">
              <a:lnSpc>
                <a:spcPct val="170100"/>
              </a:lnSpc>
              <a:spcBef>
                <a:spcPts val="570"/>
              </a:spcBef>
              <a:buFont typeface="Arial" pitchFamily="34" charset="0"/>
              <a:buChar char="•"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Blanks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(\b), tabs (\t), newlines (\n), and form feed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  white space characters </a:t>
            </a:r>
            <a:r>
              <a:rPr>
                <a:latin typeface="Times New Roman" pitchFamily="18" charset="0"/>
                <a:cs typeface="Times New Roman" pitchFamily="18" charset="0"/>
              </a:rPr>
              <a:t>in</a:t>
            </a:r>
            <a:r>
              <a:rPr spc="-105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40" smtClean="0">
                <a:latin typeface="Times New Roman" pitchFamily="18" charset="0"/>
                <a:cs typeface="Times New Roman" pitchFamily="18" charset="0"/>
              </a:rPr>
              <a:t>Verilog</a:t>
            </a:r>
            <a:endParaRPr lang="en-US" spc="-40" dirty="0" smtClean="0">
              <a:latin typeface="Times New Roman" pitchFamily="18" charset="0"/>
              <a:cs typeface="Times New Roman" pitchFamily="18" charset="0"/>
            </a:endParaRPr>
          </a:p>
          <a:p>
            <a:pPr marL="584200" marR="5080" indent="-274320">
              <a:lnSpc>
                <a:spcPct val="170100"/>
              </a:lnSpc>
              <a:spcBef>
                <a:spcPts val="570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Functionally, they separate legal tokens. </a:t>
            </a:r>
          </a:p>
          <a:p>
            <a:pPr marL="584200" marR="5080" indent="-274320">
              <a:lnSpc>
                <a:spcPct val="170100"/>
              </a:lnSpc>
              <a:spcBef>
                <a:spcPts val="570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are introduced between keywords, keyword and an identifier, between two identifiers, between identifiers and operator symbols, and so on. </a:t>
            </a:r>
          </a:p>
          <a:p>
            <a:pPr marL="584200" marR="5080" indent="-274320">
              <a:lnSpc>
                <a:spcPct val="170100"/>
              </a:lnSpc>
              <a:spcBef>
                <a:spcPts val="570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White space characters have significance only when they appear inside strings</a:t>
            </a:r>
            <a:endParaRPr lang="en-US" spc="-4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endParaRPr lang="en-US" spc="20" dirty="0" smtClean="0">
              <a:solidFill>
                <a:srgbClr val="93C5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pc="20" smtClean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</a:t>
            </a:r>
            <a:r>
              <a:rPr spc="75" smtClean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COMMENTS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09880">
              <a:lnSpc>
                <a:spcPct val="100000"/>
              </a:lnSpc>
              <a:spcBef>
                <a:spcPts val="580"/>
              </a:spcBef>
            </a:pPr>
            <a:r>
              <a:rPr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single line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comment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begins </a:t>
            </a:r>
            <a:r>
              <a:rPr>
                <a:latin typeface="Times New Roman" pitchFamily="18" charset="0"/>
                <a:cs typeface="Times New Roman" pitchFamily="18" charset="0"/>
              </a:rPr>
              <a:t>with</a:t>
            </a:r>
            <a:r>
              <a:rPr spc="-100">
                <a:latin typeface="Times New Roman" pitchFamily="18" charset="0"/>
                <a:cs typeface="Times New Roman" pitchFamily="18" charset="0"/>
              </a:rPr>
              <a:t>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“//”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ends with a new line 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584200" marR="788670" indent="-274320">
              <a:lnSpc>
                <a:spcPct val="100000"/>
              </a:lnSpc>
              <a:spcBef>
                <a:spcPts val="575"/>
              </a:spcBef>
            </a:pPr>
            <a:r>
              <a:rPr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multiline comments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“/*” signifies the beginning of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pc="-10">
                <a:latin typeface="Times New Roman" pitchFamily="18" charset="0"/>
                <a:cs typeface="Times New Roman" pitchFamily="18" charset="0"/>
              </a:rPr>
              <a:t>comment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“*/” its</a:t>
            </a:r>
            <a:r>
              <a:rPr lang="en-US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086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449072"/>
            <a:ext cx="1889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NUM</a:t>
            </a:r>
            <a:r>
              <a:rPr sz="2800" b="1" spc="-15" dirty="0"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ERS,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69794" y="449072"/>
            <a:ext cx="1584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STRINGS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4519" y="1320355"/>
            <a:ext cx="7772400" cy="47117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/>
                <a:cs typeface="Times New Roman"/>
              </a:rPr>
              <a:t>Integer </a:t>
            </a:r>
            <a:r>
              <a:rPr sz="2400" b="1" spc="-5" dirty="0">
                <a:latin typeface="Times New Roman"/>
                <a:cs typeface="Times New Roman"/>
              </a:rPr>
              <a:t>Numbers 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number is </a:t>
            </a:r>
            <a:r>
              <a:rPr sz="2400" dirty="0">
                <a:latin typeface="Times New Roman"/>
                <a:cs typeface="Times New Roman"/>
              </a:rPr>
              <a:t>taken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32 bits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wide.</a:t>
            </a:r>
            <a:endParaRPr sz="240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  <a:spcBef>
                <a:spcPts val="495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25, 253,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–253</a:t>
            </a:r>
            <a:endParaRPr sz="200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  <a:spcBef>
                <a:spcPts val="48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- 8 </a:t>
            </a:r>
            <a:r>
              <a:rPr sz="2000" spc="-10" dirty="0">
                <a:latin typeface="Times New Roman"/>
                <a:cs typeface="Times New Roman"/>
              </a:rPr>
              <a:t>'h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584200" marR="5080" indent="-27432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Real Numbers: </a:t>
            </a:r>
            <a:r>
              <a:rPr sz="2400" spc="-5" dirty="0">
                <a:latin typeface="Times New Roman"/>
                <a:cs typeface="Times New Roman"/>
              </a:rPr>
              <a:t>Real numbers </a:t>
            </a:r>
            <a:r>
              <a:rPr sz="2400" dirty="0">
                <a:latin typeface="Times New Roman"/>
                <a:cs typeface="Times New Roman"/>
              </a:rPr>
              <a:t>can be specified in </a:t>
            </a:r>
            <a:r>
              <a:rPr sz="2400" spc="-5" dirty="0">
                <a:latin typeface="Times New Roman"/>
                <a:cs typeface="Times New Roman"/>
              </a:rPr>
              <a:t>decimal </a:t>
            </a:r>
            <a:r>
              <a:rPr sz="2400" dirty="0">
                <a:latin typeface="Times New Roman"/>
                <a:cs typeface="Times New Roman"/>
              </a:rPr>
              <a:t>or  scientific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notation</a:t>
            </a:r>
            <a:endParaRPr sz="2400">
              <a:latin typeface="Times New Roman"/>
              <a:cs typeface="Times New Roman"/>
            </a:endParaRPr>
          </a:p>
          <a:p>
            <a:pPr marL="123952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4.3,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4.3e2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287020" marR="445134" indent="-274320">
              <a:lnSpc>
                <a:spcPct val="100000"/>
              </a:lnSpc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STRINGS 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string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sequence of characters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enclosed  within double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quotes</a:t>
            </a:r>
            <a:endParaRPr sz="240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  <a:spcBef>
                <a:spcPts val="495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“This is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string”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10768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2003"/>
          <a:ext cx="8229600" cy="5996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86400"/>
              </a:tblGrid>
              <a:tr h="4091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Representation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endParaRPr lang="en-IN" dirty="0"/>
                    </a:p>
                  </a:txBody>
                  <a:tcPr/>
                </a:tc>
              </a:tr>
              <a:tr h="706176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</a:p>
                    <a:p>
                      <a:r>
                        <a:rPr lang="en-US" dirty="0" smtClean="0"/>
                        <a:t>‘d33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0000 0000 0000 0000 0000 0000 0010</a:t>
                      </a:r>
                      <a:r>
                        <a:rPr lang="en-US" baseline="0" dirty="0" smtClean="0"/>
                        <a:t> 0001</a:t>
                      </a:r>
                      <a:endParaRPr lang="en-IN" dirty="0"/>
                    </a:p>
                  </a:txBody>
                  <a:tcPr/>
                </a:tc>
              </a:tr>
              <a:tr h="1008823">
                <a:tc>
                  <a:txBody>
                    <a:bodyPr/>
                    <a:lstStyle/>
                    <a:p>
                      <a:r>
                        <a:rPr lang="en-US" smtClean="0"/>
                        <a:t>9’d439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9’D439</a:t>
                      </a:r>
                    </a:p>
                    <a:p>
                      <a:r>
                        <a:rPr lang="en-US" dirty="0" smtClean="0"/>
                        <a:t>9’D4_3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Underscore is ignored and </a:t>
                      </a:r>
                      <a:r>
                        <a:rPr lang="en-US" dirty="0" err="1" smtClean="0"/>
                        <a:t>D,d</a:t>
                      </a:r>
                      <a:r>
                        <a:rPr lang="en-US" baseline="0" dirty="0" smtClean="0"/>
                        <a:t> both specify decimal numbers only</a:t>
                      </a:r>
                      <a:endParaRPr lang="en-IN" dirty="0"/>
                    </a:p>
                  </a:txBody>
                  <a:tcPr/>
                </a:tc>
              </a:tr>
              <a:tr h="1008823">
                <a:tc>
                  <a:txBody>
                    <a:bodyPr/>
                    <a:lstStyle/>
                    <a:p>
                      <a:r>
                        <a:rPr lang="en-US" dirty="0" smtClean="0"/>
                        <a:t>9’b1_1011_1x01</a:t>
                      </a:r>
                    </a:p>
                    <a:p>
                      <a:r>
                        <a:rPr lang="en-US" dirty="0" smtClean="0"/>
                        <a:t>9’b11011x01</a:t>
                      </a:r>
                    </a:p>
                    <a:p>
                      <a:r>
                        <a:rPr lang="en-US" dirty="0" smtClean="0"/>
                        <a:t>9’B11011x01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11011x01</a:t>
                      </a:r>
                    </a:p>
                    <a:p>
                      <a:r>
                        <a:rPr lang="en-US" dirty="0" smtClean="0"/>
                        <a:t>Here x represents as unknown value</a:t>
                      </a:r>
                      <a:endParaRPr lang="en-IN" dirty="0"/>
                    </a:p>
                  </a:txBody>
                  <a:tcPr/>
                </a:tc>
              </a:tr>
              <a:tr h="409134">
                <a:tc>
                  <a:txBody>
                    <a:bodyPr/>
                    <a:lstStyle/>
                    <a:p>
                      <a:r>
                        <a:rPr lang="en-US" dirty="0" smtClean="0"/>
                        <a:t>9’o123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001 010 011</a:t>
                      </a:r>
                      <a:endParaRPr lang="en-IN" dirty="0"/>
                    </a:p>
                  </a:txBody>
                  <a:tcPr/>
                </a:tc>
              </a:tr>
              <a:tr h="409134">
                <a:tc>
                  <a:txBody>
                    <a:bodyPr/>
                    <a:lstStyle/>
                    <a:p>
                      <a:r>
                        <a:rPr lang="en-US" dirty="0" smtClean="0"/>
                        <a:t>9’o1x3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 xxx 011</a:t>
                      </a:r>
                      <a:endParaRPr lang="en-IN" dirty="0"/>
                    </a:p>
                  </a:txBody>
                  <a:tcPr/>
                </a:tc>
              </a:tr>
              <a:tr h="409134">
                <a:tc>
                  <a:txBody>
                    <a:bodyPr/>
                    <a:lstStyle/>
                    <a:p>
                      <a:r>
                        <a:rPr lang="en-US" dirty="0" smtClean="0"/>
                        <a:t>9’o12z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r>
                        <a:rPr lang="en-US" baseline="0" dirty="0" smtClean="0"/>
                        <a:t> 010 </a:t>
                      </a:r>
                      <a:r>
                        <a:rPr lang="en-US" baseline="0" dirty="0" err="1" smtClean="0"/>
                        <a:t>zzz</a:t>
                      </a:r>
                      <a:r>
                        <a:rPr lang="en-US" baseline="0" dirty="0" smtClean="0"/>
                        <a:t>(z represents to be in high impedance state)</a:t>
                      </a:r>
                      <a:endParaRPr lang="en-IN" dirty="0"/>
                    </a:p>
                  </a:txBody>
                  <a:tcPr/>
                </a:tc>
              </a:tr>
              <a:tr h="409134">
                <a:tc>
                  <a:txBody>
                    <a:bodyPr/>
                    <a:lstStyle/>
                    <a:p>
                      <a:r>
                        <a:rPr lang="en-US" dirty="0" smtClean="0"/>
                        <a:t>11’hb0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000 1011 0000</a:t>
                      </a:r>
                      <a:endParaRPr lang="en-IN" dirty="0"/>
                    </a:p>
                  </a:txBody>
                  <a:tcPr/>
                </a:tc>
              </a:tr>
              <a:tr h="409134">
                <a:tc>
                  <a:txBody>
                    <a:bodyPr/>
                    <a:lstStyle/>
                    <a:p>
                      <a:r>
                        <a:rPr lang="en-US" dirty="0" smtClean="0"/>
                        <a:t>9’hza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zzzzz</a:t>
                      </a:r>
                      <a:r>
                        <a:rPr lang="en-US" dirty="0" smtClean="0"/>
                        <a:t> 1010</a:t>
                      </a:r>
                      <a:endParaRPr lang="en-IN" dirty="0"/>
                    </a:p>
                  </a:txBody>
                  <a:tcPr/>
                </a:tc>
              </a:tr>
              <a:tr h="409134">
                <a:tc>
                  <a:txBody>
                    <a:bodyPr/>
                    <a:lstStyle/>
                    <a:p>
                      <a:r>
                        <a:rPr lang="en-US" dirty="0" smtClean="0"/>
                        <a:t>5’hza, 5’h?a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Z1010(? Is another representation of z)</a:t>
                      </a:r>
                      <a:endParaRPr lang="en-IN" dirty="0"/>
                    </a:p>
                  </a:txBody>
                  <a:tcPr/>
                </a:tc>
              </a:tr>
              <a:tr h="409134">
                <a:tc>
                  <a:txBody>
                    <a:bodyPr/>
                    <a:lstStyle/>
                    <a:p>
                      <a:r>
                        <a:rPr lang="en-US" dirty="0" smtClean="0"/>
                        <a:t>-4’d7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4800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4206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Objectives and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Outcomes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640" y="1766316"/>
            <a:ext cx="6739255" cy="0"/>
          </a:xfrm>
          <a:custGeom>
            <a:avLst/>
            <a:gdLst/>
            <a:ahLst/>
            <a:cxnLst/>
            <a:rect l="l" t="t" r="r" b="b"/>
            <a:pathLst>
              <a:path w="6739255">
                <a:moveTo>
                  <a:pt x="0" y="0"/>
                </a:moveTo>
                <a:lnTo>
                  <a:pt x="673912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8640" y="3991355"/>
            <a:ext cx="4820920" cy="0"/>
          </a:xfrm>
          <a:custGeom>
            <a:avLst/>
            <a:gdLst/>
            <a:ahLst/>
            <a:cxnLst/>
            <a:rect l="l" t="t" r="r" b="b"/>
            <a:pathLst>
              <a:path w="4820920">
                <a:moveTo>
                  <a:pt x="0" y="0"/>
                </a:moveTo>
                <a:lnTo>
                  <a:pt x="482041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35940" y="1314842"/>
            <a:ext cx="7481570" cy="41770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500" i="1" spc="-5" dirty="0">
                <a:latin typeface="Times New Roman"/>
                <a:cs typeface="Times New Roman"/>
              </a:rPr>
              <a:t>Objective: </a:t>
            </a:r>
            <a:r>
              <a:rPr sz="2500" i="1" spc="-114" dirty="0">
                <a:latin typeface="Times New Roman"/>
                <a:cs typeface="Times New Roman"/>
              </a:rPr>
              <a:t>To </a:t>
            </a:r>
            <a:r>
              <a:rPr sz="2500" i="1" spc="-5" dirty="0">
                <a:latin typeface="Times New Roman"/>
                <a:cs typeface="Times New Roman"/>
              </a:rPr>
              <a:t>make </a:t>
            </a:r>
            <a:r>
              <a:rPr sz="2500" i="1" dirty="0">
                <a:latin typeface="Times New Roman"/>
                <a:cs typeface="Times New Roman"/>
              </a:rPr>
              <a:t>the </a:t>
            </a:r>
            <a:r>
              <a:rPr sz="2500" i="1" spc="-5" dirty="0">
                <a:latin typeface="Times New Roman"/>
                <a:cs typeface="Times New Roman"/>
              </a:rPr>
              <a:t>student learn and</a:t>
            </a:r>
            <a:r>
              <a:rPr sz="2500" i="1" spc="21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understand</a:t>
            </a:r>
            <a:endParaRPr sz="25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50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Acquire a basic knowledge of the </a:t>
            </a:r>
            <a:r>
              <a:rPr sz="2000" spc="-35" dirty="0">
                <a:latin typeface="Times New Roman"/>
                <a:cs typeface="Times New Roman"/>
              </a:rPr>
              <a:t>Verilog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HDL</a:t>
            </a:r>
            <a:endParaRPr sz="20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48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 constructs and conventions in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Verilog</a:t>
            </a:r>
            <a:endParaRPr sz="20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48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Basic </a:t>
            </a:r>
            <a:r>
              <a:rPr sz="2000" dirty="0">
                <a:latin typeface="Times New Roman"/>
                <a:cs typeface="Times New Roman"/>
              </a:rPr>
              <a:t>Concepts of </a:t>
            </a:r>
            <a:r>
              <a:rPr sz="2000" spc="-35" dirty="0">
                <a:latin typeface="Times New Roman"/>
                <a:cs typeface="Times New Roman"/>
              </a:rPr>
              <a:t>Verilog </a:t>
            </a:r>
            <a:r>
              <a:rPr sz="2000" dirty="0">
                <a:latin typeface="Times New Roman"/>
                <a:cs typeface="Times New Roman"/>
              </a:rPr>
              <a:t>HDL </a:t>
            </a:r>
            <a:r>
              <a:rPr sz="2000" spc="-5" dirty="0">
                <a:latin typeface="Times New Roman"/>
                <a:cs typeface="Times New Roman"/>
              </a:rPr>
              <a:t>like Data </a:t>
            </a:r>
            <a:r>
              <a:rPr sz="2000" spc="-25" dirty="0">
                <a:latin typeface="Times New Roman"/>
                <a:cs typeface="Times New Roman"/>
              </a:rPr>
              <a:t>Types,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30" dirty="0">
                <a:latin typeface="Times New Roman"/>
                <a:cs typeface="Times New Roman"/>
              </a:rPr>
              <a:t>Tasks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Compiler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i="1" spc="-5" dirty="0">
                <a:latin typeface="Times New Roman"/>
                <a:cs typeface="Times New Roman"/>
              </a:rPr>
              <a:t>Outcomes: The student will be able</a:t>
            </a:r>
            <a:r>
              <a:rPr sz="2500" i="1" spc="9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to</a:t>
            </a:r>
            <a:endParaRPr sz="25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50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 basic </a:t>
            </a:r>
            <a:r>
              <a:rPr sz="2000" spc="-5" dirty="0">
                <a:latin typeface="Times New Roman"/>
                <a:cs typeface="Times New Roman"/>
              </a:rPr>
              <a:t>terms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HDL</a:t>
            </a:r>
            <a:endParaRPr sz="20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484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Knows </a:t>
            </a:r>
            <a:r>
              <a:rPr sz="2000" dirty="0">
                <a:latin typeface="Times New Roman"/>
                <a:cs typeface="Times New Roman"/>
              </a:rPr>
              <a:t>Syntax and lexical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conventions</a:t>
            </a:r>
            <a:endParaRPr sz="20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48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Remembers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types, </a:t>
            </a:r>
            <a:r>
              <a:rPr sz="2000" dirty="0">
                <a:latin typeface="Times New Roman"/>
                <a:cs typeface="Times New Roman"/>
              </a:rPr>
              <a:t>operators</a:t>
            </a:r>
            <a:endParaRPr sz="20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48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Remember </a:t>
            </a:r>
            <a:r>
              <a:rPr sz="2000" dirty="0">
                <a:latin typeface="Times New Roman"/>
                <a:cs typeface="Times New Roman"/>
              </a:rPr>
              <a:t>testbenches for </a:t>
            </a:r>
            <a:r>
              <a:rPr sz="2000" spc="-5" dirty="0">
                <a:latin typeface="Times New Roman"/>
                <a:cs typeface="Times New Roman"/>
              </a:rPr>
              <a:t>simulation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verification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2390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304800"/>
            <a:ext cx="72390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ln w="9144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447548"/>
            <a:ext cx="2684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LOGIC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VALUES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3400" y="990600"/>
            <a:ext cx="7796530" cy="5293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" algn="l"/>
              </a:tabLst>
            </a:pPr>
            <a:r>
              <a:rPr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</a:t>
            </a:r>
            <a:r>
              <a:rPr spc="8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1	signifies the 1 or high or true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level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591185" algn="l"/>
              </a:tabLst>
            </a:pPr>
            <a:r>
              <a:rPr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</a:t>
            </a:r>
            <a:r>
              <a:rPr spc="8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0	signifies the 0 or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low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or false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level.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additional levels are also possible designated as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x and</a:t>
            </a:r>
            <a:r>
              <a:rPr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5" dirty="0">
                <a:latin typeface="Times New Roman" pitchFamily="18" charset="0"/>
                <a:cs typeface="Times New Roman" pitchFamily="18" charset="0"/>
              </a:rPr>
              <a:t>z.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584200" marR="32384" indent="-274320">
              <a:lnSpc>
                <a:spcPct val="150000"/>
              </a:lnSpc>
              <a:spcBef>
                <a:spcPts val="585"/>
              </a:spcBef>
            </a:pPr>
            <a:r>
              <a:rPr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represents an unknown or an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uninitialized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value. This corresponds</a:t>
            </a:r>
            <a:r>
              <a:rPr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  the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don’t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care case in logic</a:t>
            </a:r>
            <a:r>
              <a:rPr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circuits.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marL="309880">
              <a:lnSpc>
                <a:spcPct val="100000"/>
              </a:lnSpc>
              <a:spcBef>
                <a:spcPts val="1680"/>
              </a:spcBef>
            </a:pPr>
            <a:r>
              <a:rPr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>
                <a:latin typeface="Times New Roman" pitchFamily="18" charset="0"/>
                <a:cs typeface="Times New Roman" pitchFamily="18" charset="0"/>
              </a:rPr>
              <a:t>represents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signifies a high </a:t>
            </a:r>
            <a:r>
              <a:rPr spc="-5">
                <a:latin typeface="Times New Roman" pitchFamily="18" charset="0"/>
                <a:cs typeface="Times New Roman" pitchFamily="18" charset="0"/>
              </a:rPr>
              <a:t>impedance</a:t>
            </a:r>
            <a:r>
              <a:rPr spc="-125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smtClean="0">
                <a:latin typeface="Times New Roman" pitchFamily="18" charset="0"/>
                <a:cs typeface="Times New Roman" pitchFamily="18" charset="0"/>
              </a:rPr>
              <a:t>state</a:t>
            </a:r>
            <a:endParaRPr lang="en-US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09880">
              <a:lnSpc>
                <a:spcPct val="100000"/>
              </a:lnSpc>
              <a:spcBef>
                <a:spcPts val="1680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logic levels are also associated with strengths.</a:t>
            </a:r>
          </a:p>
          <a:p>
            <a:pPr marL="309880">
              <a:lnSpc>
                <a:spcPct val="100000"/>
              </a:lnSpc>
              <a:spcBef>
                <a:spcPts val="1680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many digital circuits, multiple assignments are often combined to reduce silicon area or to reduce pin- outs. </a:t>
            </a:r>
          </a:p>
          <a:p>
            <a:pPr marL="309880">
              <a:lnSpc>
                <a:spcPct val="100000"/>
              </a:lnSpc>
              <a:spcBef>
                <a:spcPts val="1680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facilitate this, one can assign strengths to logic levels.</a:t>
            </a:r>
          </a:p>
          <a:p>
            <a:pPr marL="309880">
              <a:lnSpc>
                <a:spcPct val="100000"/>
              </a:lnSpc>
              <a:spcBef>
                <a:spcPts val="1680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 eight strength levels i.e., four of these are of the driving type, three are of capacitive type and one of the hi-Z type. 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5575300"/>
          </a:xfrm>
          <a:custGeom>
            <a:avLst/>
            <a:gdLst/>
            <a:ahLst/>
            <a:cxnLst/>
            <a:rect l="l" t="t" r="r" b="b"/>
            <a:pathLst>
              <a:path w="8229600" h="5575300">
                <a:moveTo>
                  <a:pt x="0" y="5574792"/>
                </a:moveTo>
                <a:lnTo>
                  <a:pt x="8229600" y="5574792"/>
                </a:lnTo>
                <a:lnTo>
                  <a:pt x="8229600" y="0"/>
                </a:lnTo>
                <a:lnTo>
                  <a:pt x="0" y="0"/>
                </a:lnTo>
                <a:lnTo>
                  <a:pt x="0" y="5574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304800"/>
            <a:ext cx="8229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8229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ln w="9144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2512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STRENGTHS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86800" y="984250"/>
            <a:ext cx="0" cy="5423535"/>
          </a:xfrm>
          <a:custGeom>
            <a:avLst/>
            <a:gdLst/>
            <a:ahLst/>
            <a:cxnLst/>
            <a:rect l="l" t="t" r="r" b="b"/>
            <a:pathLst>
              <a:path h="5423535">
                <a:moveTo>
                  <a:pt x="0" y="0"/>
                </a:moveTo>
                <a:lnTo>
                  <a:pt x="0" y="54231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629" y="1489455"/>
            <a:ext cx="1640205" cy="0"/>
          </a:xfrm>
          <a:custGeom>
            <a:avLst/>
            <a:gdLst/>
            <a:ahLst/>
            <a:cxnLst/>
            <a:rect l="l" t="t" r="r" b="b"/>
            <a:pathLst>
              <a:path w="1640205">
                <a:moveTo>
                  <a:pt x="0" y="0"/>
                </a:moveTo>
                <a:lnTo>
                  <a:pt x="1639811" y="0"/>
                </a:lnTo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57033" y="1337055"/>
            <a:ext cx="1272540" cy="0"/>
          </a:xfrm>
          <a:custGeom>
            <a:avLst/>
            <a:gdLst/>
            <a:ahLst/>
            <a:cxnLst/>
            <a:rect l="l" t="t" r="r" b="b"/>
            <a:pathLst>
              <a:path w="1272540">
                <a:moveTo>
                  <a:pt x="0" y="0"/>
                </a:moveTo>
                <a:lnTo>
                  <a:pt x="1272540" y="0"/>
                </a:lnTo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78536" y="967733"/>
          <a:ext cx="8206738" cy="5433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"/>
                <a:gridCol w="1811655"/>
                <a:gridCol w="1736089"/>
                <a:gridCol w="3019425"/>
                <a:gridCol w="1584959"/>
              </a:tblGrid>
              <a:tr h="6741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90936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Strength</a:t>
                      </a:r>
                      <a:r>
                        <a:rPr sz="20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9093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Strength</a:t>
                      </a:r>
                      <a:r>
                        <a:rPr sz="2000" b="1" u="heavy" spc="-7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Level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909364"/>
                    </a:solidFill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0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Modelled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8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909364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65405" indent="819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Declaration  Abb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evia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09364"/>
                    </a:solidFill>
                  </a:tcPr>
                </a:tc>
              </a:tr>
              <a:tr h="69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50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Supply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Drive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Power supply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connections.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supply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BDCD2"/>
                    </a:solidFill>
                  </a:tcPr>
                </a:tc>
              </a:tr>
              <a:tr h="666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Strong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Drive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Default gate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assign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strength.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DEEEA"/>
                    </a:solidFill>
                  </a:tcPr>
                </a:tc>
              </a:tr>
              <a:tr h="666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Pull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Drive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Gate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assign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strength.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pull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BDCD2"/>
                    </a:solidFill>
                  </a:tcPr>
                </a:tc>
              </a:tr>
              <a:tr h="50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Capacitor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Size of trireg net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capacitor.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large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DEEEA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00" spc="-35">
                          <a:latin typeface="Times New Roman"/>
                          <a:cs typeface="Times New Roman"/>
                        </a:rPr>
                        <a:t>Weak</a:t>
                      </a:r>
                      <a:r>
                        <a:rPr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60" smtClean="0">
                          <a:latin typeface="Times New Roman"/>
                          <a:cs typeface="Times New Roman"/>
                        </a:rPr>
                        <a:t>Drive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Gate &amp; assign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strength.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BDCD2"/>
                    </a:solidFill>
                  </a:tcPr>
                </a:tc>
              </a:tr>
              <a:tr h="666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Medium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Capacitor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Size of trireg net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capacitor.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medium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DEEEA"/>
                    </a:solidFill>
                  </a:tcPr>
                </a:tc>
              </a:tr>
              <a:tr h="50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Small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Capacitor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Size of trireg net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capacitor.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BDCD2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small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BDCD2"/>
                    </a:solidFill>
                  </a:tcPr>
                </a:tc>
              </a:tr>
              <a:tr h="50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Impedence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Applicable.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EEEA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highz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DEE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3152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9636"/>
            <a:ext cx="2226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Data</a:t>
            </a:r>
            <a:r>
              <a:rPr sz="3200" spc="-65" dirty="0"/>
              <a:t> </a:t>
            </a:r>
            <a:r>
              <a:rPr sz="3200" dirty="0"/>
              <a:t>Types</a:t>
            </a:r>
            <a:endParaRPr sz="3200"/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511249"/>
            <a:ext cx="7684770" cy="4408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data handled in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Verilog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fall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into two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categories: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160145" indent="-302260">
              <a:lnSpc>
                <a:spcPct val="100000"/>
              </a:lnSpc>
              <a:spcBef>
                <a:spcPts val="1785"/>
              </a:spcBef>
              <a:buAutoNum type="romanLcParenBoth"/>
              <a:tabLst>
                <a:tab pos="116078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Net data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type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25550" indent="-367665">
              <a:lnSpc>
                <a:spcPct val="100000"/>
              </a:lnSpc>
              <a:spcBef>
                <a:spcPts val="1680"/>
              </a:spcBef>
              <a:buAutoNum type="romanLcParenBoth"/>
              <a:tabLst>
                <a:tab pos="1226185" algn="l"/>
              </a:tabLst>
            </a:pPr>
            <a:r>
              <a:rPr sz="2000" spc="-30" dirty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type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>
              <a:lnSpc>
                <a:spcPct val="150000"/>
              </a:lnSpc>
              <a:spcBef>
                <a:spcPts val="475"/>
              </a:spcBef>
            </a:pPr>
            <a:r>
              <a:rPr sz="1800"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differ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they are used as well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as with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regard to their respective hardware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structures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>
              <a:lnSpc>
                <a:spcPct val="150000"/>
              </a:lnSpc>
              <a:spcBef>
                <a:spcPts val="475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type of each variable or signal has to be declared prior to its use. </a:t>
            </a:r>
          </a:p>
          <a:p>
            <a:pPr marL="287020" marR="5080" indent="-274320">
              <a:lnSpc>
                <a:spcPct val="150000"/>
              </a:lnSpc>
              <a:spcBef>
                <a:spcPts val="475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same is valid within the concerned block or module.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086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304800"/>
            <a:ext cx="7086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ln w="9144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2195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Net data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type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337046"/>
            <a:ext cx="7637780" cy="324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401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net signifies a connection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one circuit unit to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another, 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carries the value of the signal 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connected to and  </a:t>
            </a:r>
            <a:r>
              <a:rPr sz="2400" spc="-5" dirty="0">
                <a:latin typeface="Times New Roman"/>
                <a:cs typeface="Times New Roman"/>
              </a:rPr>
              <a:t>transmits </a:t>
            </a:r>
            <a:r>
              <a:rPr sz="2400" dirty="0">
                <a:latin typeface="Times New Roman"/>
                <a:cs typeface="Times New Roman"/>
              </a:rPr>
              <a:t>to the circuit blocks connected to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287020" marR="81280" indent="-274320">
              <a:lnSpc>
                <a:spcPct val="140000"/>
              </a:lnSpc>
              <a:spcBef>
                <a:spcPts val="58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 the driving end of a net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left floating, the net goes 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high </a:t>
            </a:r>
            <a:r>
              <a:rPr sz="2400" spc="-5" dirty="0">
                <a:latin typeface="Times New Roman"/>
                <a:cs typeface="Times New Roman"/>
              </a:rPr>
              <a:t>impedance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Various </a:t>
            </a:r>
            <a:r>
              <a:rPr sz="2400" dirty="0">
                <a:latin typeface="Times New Roman"/>
                <a:cs typeface="Times New Roman"/>
              </a:rPr>
              <a:t>nets supported 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Verilog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4994" y="4634636"/>
            <a:ext cx="1880235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935">
              <a:lnSpc>
                <a:spcPct val="130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WIRE </a:t>
            </a:r>
            <a:r>
              <a:rPr sz="1600" spc="-5" dirty="0">
                <a:latin typeface="Times New Roman"/>
                <a:cs typeface="Times New Roman"/>
              </a:rPr>
              <a:t>/ TRI  </a:t>
            </a:r>
            <a:r>
              <a:rPr sz="1600" spc="-10" dirty="0">
                <a:latin typeface="Times New Roman"/>
                <a:cs typeface="Times New Roman"/>
              </a:rPr>
              <a:t>WOR </a:t>
            </a:r>
            <a:r>
              <a:rPr sz="1600" spc="-5" dirty="0">
                <a:latin typeface="Times New Roman"/>
                <a:cs typeface="Times New Roman"/>
              </a:rPr>
              <a:t>/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TRIOR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TRI0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30" dirty="0">
                <a:latin typeface="Times New Roman"/>
                <a:cs typeface="Times New Roman"/>
              </a:rPr>
              <a:t>SUPPLY1 </a:t>
            </a:r>
            <a:r>
              <a:rPr sz="1600" spc="-5" dirty="0">
                <a:latin typeface="Times New Roman"/>
                <a:cs typeface="Times New Roman"/>
              </a:rPr>
              <a:t>-- 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Vdd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08828" y="4634636"/>
            <a:ext cx="2712085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3955">
              <a:lnSpc>
                <a:spcPct val="130000"/>
              </a:lnSpc>
              <a:spcBef>
                <a:spcPts val="100"/>
              </a:spcBef>
            </a:pPr>
            <a:r>
              <a:rPr sz="1600" spc="-55" dirty="0">
                <a:latin typeface="Times New Roman"/>
                <a:cs typeface="Times New Roman"/>
              </a:rPr>
              <a:t>WAND </a:t>
            </a:r>
            <a:r>
              <a:rPr sz="1600" spc="-5" dirty="0">
                <a:latin typeface="Times New Roman"/>
                <a:cs typeface="Times New Roman"/>
              </a:rPr>
              <a:t>/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TRIAND  TRI1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TRIREG -- Infers a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capacitance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30" dirty="0">
                <a:latin typeface="Times New Roman"/>
                <a:cs typeface="Times New Roman"/>
              </a:rPr>
              <a:t>SUPPLY0 </a:t>
            </a:r>
            <a:r>
              <a:rPr sz="1600" spc="-5" dirty="0">
                <a:latin typeface="Times New Roman"/>
                <a:cs typeface="Times New Roman"/>
              </a:rPr>
              <a:t>-- For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Vss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5438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91159"/>
            <a:ext cx="70110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entury Gothic"/>
                <a:cs typeface="Century Gothic"/>
              </a:rPr>
              <a:t>DIFFERENCES BETWEEN </a:t>
            </a:r>
            <a:r>
              <a:rPr sz="3200" b="1" i="1" dirty="0">
                <a:latin typeface="Century Gothic"/>
                <a:cs typeface="Century Gothic"/>
              </a:rPr>
              <a:t>WIRE </a:t>
            </a:r>
            <a:r>
              <a:rPr sz="3200" b="1" dirty="0">
                <a:latin typeface="Century Gothic"/>
                <a:cs typeface="Century Gothic"/>
              </a:rPr>
              <a:t>AND</a:t>
            </a:r>
            <a:r>
              <a:rPr sz="3200" b="1" spc="-50" dirty="0">
                <a:latin typeface="Century Gothic"/>
                <a:cs typeface="Century Gothic"/>
              </a:rPr>
              <a:t> </a:t>
            </a:r>
            <a:r>
              <a:rPr sz="3200" b="1" i="1" dirty="0">
                <a:latin typeface="Century Gothic"/>
                <a:cs typeface="Century Gothic"/>
              </a:rPr>
              <a:t>TRI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327865"/>
            <a:ext cx="7990840" cy="265747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wire</a:t>
            </a:r>
            <a:r>
              <a:rPr sz="2400" spc="-1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It represents a </a:t>
            </a:r>
            <a:r>
              <a:rPr sz="2400" spc="-5" dirty="0">
                <a:latin typeface="Times New Roman"/>
                <a:cs typeface="Times New Roman"/>
              </a:rPr>
              <a:t>simple </a:t>
            </a:r>
            <a:r>
              <a:rPr sz="2400" dirty="0">
                <a:latin typeface="Times New Roman"/>
                <a:cs typeface="Times New Roman"/>
              </a:rPr>
              <a:t>wire doing an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interconnection.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Times New Roman"/>
                <a:cs typeface="Times New Roman"/>
              </a:rPr>
              <a:t>Only one </a:t>
            </a:r>
            <a:r>
              <a:rPr sz="2400" dirty="0">
                <a:latin typeface="Times New Roman"/>
                <a:cs typeface="Times New Roman"/>
              </a:rPr>
              <a:t>output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connected to a wire and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driven by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50000"/>
              </a:lnSpc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</a:t>
            </a:r>
            <a:r>
              <a:rPr sz="2400" dirty="0">
                <a:latin typeface="Times New Roman"/>
                <a:cs typeface="Times New Roman"/>
              </a:rPr>
              <a:t>i: It represents a </a:t>
            </a:r>
            <a:r>
              <a:rPr sz="2400" spc="-5" dirty="0">
                <a:latin typeface="Times New Roman"/>
                <a:cs typeface="Times New Roman"/>
              </a:rPr>
              <a:t>simple </a:t>
            </a:r>
            <a:r>
              <a:rPr sz="2400" dirty="0">
                <a:latin typeface="Times New Roman"/>
                <a:cs typeface="Times New Roman"/>
              </a:rPr>
              <a:t>signal line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wire. </a:t>
            </a:r>
            <a:r>
              <a:rPr sz="2400" dirty="0">
                <a:latin typeface="Times New Roman"/>
                <a:cs typeface="Times New Roman"/>
              </a:rPr>
              <a:t>Unlike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wire,  </a:t>
            </a:r>
            <a:r>
              <a:rPr sz="2400" dirty="0">
                <a:latin typeface="Times New Roman"/>
                <a:cs typeface="Times New Roman"/>
              </a:rPr>
              <a:t>a tri can be driven by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 one signal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2390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33832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latin typeface="Times New Roman"/>
                <a:cs typeface="Times New Roman"/>
              </a:rPr>
              <a:t>Variable </a:t>
            </a:r>
            <a:r>
              <a:rPr sz="3200" b="1" dirty="0">
                <a:latin typeface="Times New Roman"/>
                <a:cs typeface="Times New Roman"/>
              </a:rPr>
              <a:t>Data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60" dirty="0">
                <a:latin typeface="Times New Roman"/>
                <a:cs typeface="Times New Roman"/>
              </a:rPr>
              <a:t>Type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8" y="1371599"/>
            <a:ext cx="8082281" cy="508985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  <a:buFont typeface="Arial" pitchFamily="34" charset="0"/>
              <a:buChar char="•"/>
            </a:pPr>
            <a:r>
              <a:rPr sz="24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variable is an abstraction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sz="2400" spc="-2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device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be declared through the keyword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stores the value of a logic level: 0, 1,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net or wire connected to a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takes on the value stored in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can be used as input to other circuit elements. But the output of a circuit cannot be connected to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value stored in a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changed through a fresh assignment in the program. 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real,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realtime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the other variable types of data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086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338327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lang="en-IN" sz="3200" b="1" spc="-15" dirty="0" smtClean="0">
                <a:latin typeface="Times New Roman"/>
                <a:cs typeface="Times New Roman"/>
              </a:rPr>
              <a:t>MEMORY</a:t>
            </a:r>
            <a:endParaRPr lang="en-IN" sz="3200" dirty="0" smtClean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219200"/>
            <a:ext cx="8229600" cy="5257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8600" y="1143000"/>
            <a:ext cx="8458199" cy="5400196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types and sizes of memory, register file, stack,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., can be formed by extending the vector concept.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 the declaration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[15:0] memory[511:0];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declares an array called “memory”; it has 512 locations. Each location is 16 bits wide. The value of any chosen location can be assigned to a selected register 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vice versa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an example, consider the assignment statement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[(p-q)/2];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simulator first evaluates (p - q)/2 (which should be an integer) Then the data stored 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assigned to B.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types of memory addressing like indirect, indexed,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., can also be accommodated.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0104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9636"/>
            <a:ext cx="3935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Scalars and</a:t>
            </a:r>
            <a:r>
              <a:rPr sz="3200" spc="-55" dirty="0"/>
              <a:t> </a:t>
            </a:r>
            <a:r>
              <a:rPr sz="3200" spc="-5" dirty="0"/>
              <a:t>Vectors</a:t>
            </a:r>
            <a:endParaRPr sz="3200"/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327865"/>
            <a:ext cx="8082281" cy="4666021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Entities representing single bits — </a:t>
            </a:r>
            <a:r>
              <a:rPr spc="-5" dirty="0">
                <a:latin typeface="Times New Roman"/>
                <a:cs typeface="Times New Roman"/>
              </a:rPr>
              <a:t>whether </a:t>
            </a:r>
            <a:r>
              <a:rPr dirty="0">
                <a:latin typeface="Times New Roman"/>
                <a:cs typeface="Times New Roman"/>
              </a:rPr>
              <a:t>the bit is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stored,</a:t>
            </a:r>
            <a:endParaRPr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445"/>
              </a:spcBef>
            </a:pPr>
            <a:r>
              <a:rPr dirty="0">
                <a:latin typeface="Times New Roman"/>
                <a:cs typeface="Times New Roman"/>
              </a:rPr>
              <a:t>changed, or transferred — are called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“scalars.”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Multiple lines carry signals in a cluster treated as a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“vector.”</a:t>
            </a:r>
            <a:endParaRPr>
              <a:latin typeface="Times New Roman"/>
              <a:cs typeface="Times New Roman"/>
            </a:endParaRPr>
          </a:p>
          <a:p>
            <a:pPr marL="1772920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Times New Roman"/>
                <a:cs typeface="Times New Roman"/>
              </a:rPr>
              <a:t>reg[2:0]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b;</a:t>
            </a:r>
            <a:endParaRPr>
              <a:latin typeface="Times New Roman"/>
              <a:cs typeface="Times New Roman"/>
            </a:endParaRPr>
          </a:p>
          <a:p>
            <a:pPr marL="1772920">
              <a:lnSpc>
                <a:spcPct val="100000"/>
              </a:lnSpc>
              <a:spcBef>
                <a:spcPts val="2020"/>
              </a:spcBef>
            </a:pPr>
            <a:r>
              <a:rPr dirty="0">
                <a:latin typeface="Times New Roman"/>
                <a:cs typeface="Times New Roman"/>
              </a:rPr>
              <a:t>reg[4:2]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c;</a:t>
            </a:r>
            <a:endParaRPr>
              <a:latin typeface="Times New Roman"/>
              <a:cs typeface="Times New Roman"/>
            </a:endParaRPr>
          </a:p>
          <a:p>
            <a:pPr marL="1772920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Times New Roman"/>
                <a:cs typeface="Times New Roman"/>
              </a:rPr>
              <a:t>wire[-2:2] </a:t>
            </a:r>
            <a:r>
              <a:rPr>
                <a:latin typeface="Times New Roman"/>
                <a:cs typeface="Times New Roman"/>
              </a:rPr>
              <a:t>d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 smtClean="0">
                <a:latin typeface="Times New Roman"/>
                <a:cs typeface="Times New Roman"/>
              </a:rPr>
              <a:t>;</a:t>
            </a:r>
          </a:p>
          <a:p>
            <a:pPr marL="309880">
              <a:lnSpc>
                <a:spcPct val="100000"/>
              </a:lnSpc>
              <a:spcBef>
                <a:spcPts val="2020"/>
              </a:spcBef>
            </a:pPr>
            <a:endParaRPr lang="en-US" spc="20" dirty="0" smtClean="0">
              <a:solidFill>
                <a:srgbClr val="93C500"/>
              </a:solidFill>
              <a:latin typeface="Wingdings 2"/>
              <a:cs typeface="Wingdings 2"/>
            </a:endParaRPr>
          </a:p>
          <a:p>
            <a:pPr marL="309880">
              <a:lnSpc>
                <a:spcPct val="100000"/>
              </a:lnSpc>
              <a:spcBef>
                <a:spcPts val="2020"/>
              </a:spcBef>
            </a:pPr>
            <a:r>
              <a:rPr spc="20" smtClean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mtClean="0">
                <a:latin typeface="Times New Roman"/>
                <a:cs typeface="Times New Roman"/>
              </a:rPr>
              <a:t>All </a:t>
            </a:r>
            <a:r>
              <a:rPr dirty="0">
                <a:latin typeface="Times New Roman"/>
                <a:cs typeface="Times New Roman"/>
              </a:rPr>
              <a:t>the above declarations are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vectors.</a:t>
            </a:r>
            <a:endParaRPr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2014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If range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not specifies it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treated </a:t>
            </a:r>
            <a:r>
              <a:rPr spc="-5" dirty="0">
                <a:latin typeface="Times New Roman"/>
                <a:cs typeface="Times New Roman"/>
              </a:rPr>
              <a:t>as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scalars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819400"/>
            <a:ext cx="403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001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1628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963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Parameters,</a:t>
            </a:r>
            <a:r>
              <a:rPr sz="3200" spc="-60" dirty="0"/>
              <a:t> </a:t>
            </a:r>
            <a:r>
              <a:rPr sz="3200" spc="-5" dirty="0"/>
              <a:t>Operators.</a:t>
            </a:r>
            <a:endParaRPr sz="3200"/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5940" y="1320355"/>
            <a:ext cx="7795895" cy="327269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25" dirty="0">
                <a:latin typeface="Times New Roman"/>
                <a:cs typeface="Times New Roman"/>
              </a:rPr>
              <a:t>PARAMETERS</a:t>
            </a:r>
            <a:endParaRPr sz="24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constants can be declared </a:t>
            </a:r>
            <a:r>
              <a:rPr sz="2400" spc="-5" dirty="0">
                <a:latin typeface="Times New Roman"/>
                <a:cs typeface="Times New Roman"/>
              </a:rPr>
              <a:t>as parameters </a:t>
            </a:r>
            <a:r>
              <a:rPr sz="2400" dirty="0">
                <a:latin typeface="Times New Roman"/>
                <a:cs typeface="Times New Roman"/>
              </a:rPr>
              <a:t>at the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outset  in a </a:t>
            </a:r>
            <a:r>
              <a:rPr sz="2400" spc="-40" dirty="0">
                <a:latin typeface="Times New Roman"/>
                <a:cs typeface="Times New Roman"/>
              </a:rPr>
              <a:t>Verilog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</a:t>
            </a:r>
            <a:endParaRPr sz="24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parameter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word_size =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16;</a:t>
            </a:r>
            <a:endParaRPr sz="24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58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parameter </a:t>
            </a:r>
            <a:r>
              <a:rPr sz="2400" spc="-5" dirty="0">
                <a:latin typeface="Times New Roman"/>
                <a:cs typeface="Times New Roman"/>
              </a:rPr>
              <a:t>word_size </a:t>
            </a:r>
            <a:r>
              <a:rPr sz="2400" dirty="0">
                <a:latin typeface="Times New Roman"/>
                <a:cs typeface="Times New Roman"/>
              </a:rPr>
              <a:t>= 16, </a:t>
            </a:r>
            <a:r>
              <a:rPr sz="2400" spc="-5" dirty="0">
                <a:latin typeface="Times New Roman"/>
                <a:cs typeface="Times New Roman"/>
              </a:rPr>
              <a:t>mem_size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256;</a:t>
            </a:r>
            <a:endParaRPr sz="2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endParaRPr lang="en-US" sz="2400" b="1" spc="-30" dirty="0" smtClean="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sz="2400" b="1" spc="-30" smtClean="0">
                <a:latin typeface="Times New Roman"/>
                <a:cs typeface="Times New Roman"/>
              </a:rPr>
              <a:t>OPERATORS</a:t>
            </a:r>
            <a:endParaRPr lang="en-US" sz="2400" b="1" spc="-30" dirty="0" smtClean="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672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64770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4498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13280" algn="l"/>
                <a:tab pos="2813050" algn="l"/>
                <a:tab pos="3604260" algn="l"/>
              </a:tabLst>
            </a:pPr>
            <a:r>
              <a:rPr sz="3200" b="1" dirty="0">
                <a:latin typeface="Times New Roman"/>
                <a:cs typeface="Times New Roman"/>
              </a:rPr>
              <a:t>VERILOG	AS	AN	HDL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4519" y="1566798"/>
            <a:ext cx="7870825" cy="1633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Verilog </a:t>
            </a:r>
            <a:r>
              <a:rPr sz="2400" spc="-5" dirty="0">
                <a:latin typeface="Times New Roman"/>
                <a:cs typeface="Times New Roman"/>
              </a:rPr>
              <a:t>aimed </a:t>
            </a:r>
            <a:r>
              <a:rPr sz="2400" dirty="0">
                <a:latin typeface="Times New Roman"/>
                <a:cs typeface="Times New Roman"/>
              </a:rPr>
              <a:t>at providing a functionally tested and 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verified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design description for the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spc="-5" dirty="0">
                <a:latin typeface="Times New Roman"/>
                <a:cs typeface="Times New Roman"/>
              </a:rPr>
              <a:t>FPGA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ASIC</a:t>
            </a:r>
            <a:r>
              <a:rPr sz="2400" spc="-5" smtClean="0">
                <a:latin typeface="Times New Roman"/>
                <a:cs typeface="Times New Roman"/>
              </a:rPr>
              <a:t>.</a:t>
            </a:r>
            <a:endParaRPr lang="en-GB" sz="2400" spc="-5" dirty="0" smtClean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014"/>
              </a:spcBef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2390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963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/>
              <a:t>System Tasks</a:t>
            </a:r>
            <a:endParaRPr sz="3200"/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57200" y="1371600"/>
            <a:ext cx="8229600" cy="50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0708" tIns="77763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During the simulation of any design, a number of activities are to be carried out to monitor and control simulation.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number of such tasks are provided / available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Verilog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“$” symbol identifies a system  task. A task has the format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$&lt;keyword&gt;</a:t>
            </a:r>
          </a:p>
          <a:p>
            <a:pPr lvl="2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$display</a:t>
            </a:r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system encounters this task, the specified items are displayed in the formats specified and the system advances to a new line.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Example:  </a:t>
            </a:r>
            <a:r>
              <a:rPr lang="en-US" b="1" dirty="0" smtClean="0"/>
              <a:t>$display </a:t>
            </a:r>
            <a:r>
              <a:rPr lang="en-US" dirty="0" smtClean="0"/>
              <a:t>(“The value of a is : a = , %d”, a);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$monitor</a:t>
            </a:r>
            <a:endParaRPr lang="en-I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$monitor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 monitors the variables specified whenever any one of those specified changes.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monitor statement need appear only once in a simulation program.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b="1" dirty="0" smtClean="0"/>
              <a:t>$monitor </a:t>
            </a:r>
            <a:r>
              <a:rPr lang="en-US" dirty="0" smtClean="0"/>
              <a:t>(“The value of a is : a = , %d”, a);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304800"/>
            <a:ext cx="73914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5940" y="38963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/>
              <a:t>System Tasks</a:t>
            </a:r>
            <a:endParaRPr sz="3200"/>
          </a:p>
        </p:txBody>
      </p:sp>
      <p:sp>
        <p:nvSpPr>
          <p:cNvPr id="32" name="object 32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57200" y="1371600"/>
            <a:ext cx="8229600" cy="481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0708" tIns="77763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en-US" sz="2200" b="1" dirty="0" smtClean="0">
                <a:solidFill>
                  <a:srgbClr val="FF0000"/>
                </a:solidFill>
              </a:rPr>
              <a:t>Tasks for Control of Simulation</a:t>
            </a:r>
            <a:endParaRPr lang="en-IN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 </a:t>
            </a:r>
            <a:endParaRPr lang="en-IN" sz="2200" dirty="0" smtClean="0">
              <a:solidFill>
                <a:srgbClr val="FF0000"/>
              </a:solidFill>
            </a:endParaRPr>
          </a:p>
          <a:p>
            <a:r>
              <a:rPr lang="en-US" sz="2200" dirty="0" smtClean="0"/>
              <a:t>Two system tasks are available for control of simulation:</a:t>
            </a:r>
            <a:endParaRPr lang="en-IN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$</a:t>
            </a:r>
            <a:r>
              <a:rPr lang="en-US" sz="2200" b="1" dirty="0" smtClean="0"/>
              <a:t>finish </a:t>
            </a:r>
            <a:r>
              <a:rPr lang="en-US" sz="2200" dirty="0" smtClean="0"/>
              <a:t>task, when encountered, exits simulation. Control is reverted to the Operating System. Normally the simulation time and location are also printed out by default as part of the exit operation.</a:t>
            </a:r>
            <a:endParaRPr lang="en-IN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$</a:t>
            </a:r>
            <a:r>
              <a:rPr lang="en-US" sz="2200" b="1" dirty="0" smtClean="0"/>
              <a:t>stop </a:t>
            </a:r>
            <a:r>
              <a:rPr lang="en-US" sz="2200" dirty="0" smtClean="0"/>
              <a:t>task, suspends simulation; if necessary the simulation can be resumed by user intervention. Thus with the stop task, the simulator is in an interactive mode. In contrast with $finish, simulation has to be started afresh.</a:t>
            </a:r>
            <a:endParaRPr lang="en-IN" sz="2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143000"/>
            <a:ext cx="6753225" cy="4431983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7200" dirty="0" smtClean="0"/>
          </a:p>
          <a:p>
            <a:pPr algn="ctr">
              <a:buNone/>
            </a:pPr>
            <a:r>
              <a:rPr lang="en-US" sz="7200" dirty="0" smtClean="0"/>
              <a:t>Thank you</a:t>
            </a:r>
          </a:p>
          <a:p>
            <a:pPr algn="ctr">
              <a:buNone/>
            </a:pPr>
            <a:r>
              <a:rPr lang="en-US" sz="7200" dirty="0" smtClean="0"/>
              <a:t>&amp;</a:t>
            </a:r>
          </a:p>
          <a:p>
            <a:pPr algn="ctr">
              <a:buNone/>
            </a:pPr>
            <a:r>
              <a:rPr lang="en-US" sz="7200" dirty="0" smtClean="0"/>
              <a:t>Any Queries?</a:t>
            </a:r>
            <a:endParaRPr lang="en-IN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7902" y="1905001"/>
            <a:ext cx="5578697" cy="35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Comparison Between VHDL &amp; </a:t>
            </a:r>
            <a:r>
              <a:rPr lang="en-GB" sz="3200" dirty="0" err="1" smtClean="0"/>
              <a:t>Verilog</a:t>
            </a:r>
            <a:endParaRPr lang="en-GB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99" y="1219200"/>
            <a:ext cx="663484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1143000"/>
          </a:xfrm>
          <a:solidFill>
            <a:srgbClr val="7030A0"/>
          </a:solidFill>
        </p:spPr>
        <p:txBody>
          <a:bodyPr/>
          <a:lstStyle/>
          <a:p>
            <a:r>
              <a:rPr lang="en-GB" dirty="0" smtClean="0"/>
              <a:t>Summary -</a:t>
            </a:r>
            <a:r>
              <a:rPr lang="en-GB" dirty="0" err="1" smtClean="0"/>
              <a:t>Verilog</a:t>
            </a:r>
            <a:r>
              <a:rPr lang="en-GB" dirty="0" smtClean="0"/>
              <a:t> as HDL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Verilog</a:t>
            </a:r>
            <a:r>
              <a:rPr lang="en-GB" dirty="0" smtClean="0"/>
              <a:t> is based on C, while VHDL is based on Pascal and </a:t>
            </a:r>
            <a:r>
              <a:rPr lang="en-GB" dirty="0" err="1" smtClean="0"/>
              <a:t>Ada</a:t>
            </a:r>
            <a:r>
              <a:rPr lang="en-GB" dirty="0" smtClean="0"/>
              <a:t>.</a:t>
            </a:r>
          </a:p>
          <a:p>
            <a:r>
              <a:rPr lang="en-GB" dirty="0" smtClean="0"/>
              <a:t>Unlike </a:t>
            </a:r>
            <a:r>
              <a:rPr lang="en-GB" dirty="0" err="1" smtClean="0"/>
              <a:t>Verilog</a:t>
            </a:r>
            <a:r>
              <a:rPr lang="en-GB" dirty="0" smtClean="0"/>
              <a:t>, VHDL is strongly typed.</a:t>
            </a:r>
          </a:p>
          <a:p>
            <a:r>
              <a:rPr lang="en-GB" dirty="0" smtClean="0"/>
              <a:t>Unlike VHDL, </a:t>
            </a:r>
            <a:r>
              <a:rPr lang="en-GB" dirty="0" err="1" smtClean="0"/>
              <a:t>Verilog</a:t>
            </a:r>
            <a:r>
              <a:rPr lang="en-GB" dirty="0" smtClean="0"/>
              <a:t> is case sensitive.</a:t>
            </a:r>
          </a:p>
          <a:p>
            <a:r>
              <a:rPr lang="en-GB" dirty="0" err="1" smtClean="0"/>
              <a:t>Verilog</a:t>
            </a:r>
            <a:r>
              <a:rPr lang="en-GB" dirty="0" smtClean="0"/>
              <a:t> is easier to learn compared to VHDL.</a:t>
            </a:r>
          </a:p>
          <a:p>
            <a:r>
              <a:rPr lang="en-GB" dirty="0" err="1" smtClean="0"/>
              <a:t>Verilog</a:t>
            </a:r>
            <a:r>
              <a:rPr lang="en-GB" dirty="0" smtClean="0"/>
              <a:t> has very simple data types, while VHDL allows users to create more complex data types.</a:t>
            </a:r>
          </a:p>
          <a:p>
            <a:r>
              <a:rPr lang="en-GB" dirty="0" err="1" smtClean="0"/>
              <a:t>Verilog</a:t>
            </a:r>
            <a:r>
              <a:rPr lang="en-GB" dirty="0" smtClean="0"/>
              <a:t> lacks the library management, like that of VHDL.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5575300"/>
          </a:xfrm>
          <a:custGeom>
            <a:avLst/>
            <a:gdLst/>
            <a:ahLst/>
            <a:cxnLst/>
            <a:rect l="l" t="t" r="r" b="b"/>
            <a:pathLst>
              <a:path w="8229600" h="5575300">
                <a:moveTo>
                  <a:pt x="0" y="5574792"/>
                </a:moveTo>
                <a:lnTo>
                  <a:pt x="8229600" y="5574792"/>
                </a:lnTo>
                <a:lnTo>
                  <a:pt x="8229600" y="0"/>
                </a:lnTo>
                <a:lnTo>
                  <a:pt x="0" y="0"/>
                </a:lnTo>
                <a:lnTo>
                  <a:pt x="0" y="5574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304800"/>
            <a:ext cx="72390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70713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19910" algn="l"/>
                <a:tab pos="2573655" algn="l"/>
              </a:tabLst>
            </a:pPr>
            <a:r>
              <a:rPr sz="3200" b="1" dirty="0">
                <a:latin typeface="Times New Roman"/>
                <a:cs typeface="Times New Roman"/>
              </a:rPr>
              <a:t>LEVELS	OF	DESIGN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94304" y="1373124"/>
            <a:ext cx="2755900" cy="1103630"/>
          </a:xfrm>
          <a:custGeom>
            <a:avLst/>
            <a:gdLst/>
            <a:ahLst/>
            <a:cxnLst/>
            <a:rect l="l" t="t" r="r" b="b"/>
            <a:pathLst>
              <a:path w="2755900" h="1103630">
                <a:moveTo>
                  <a:pt x="2203704" y="0"/>
                </a:moveTo>
                <a:lnTo>
                  <a:pt x="0" y="0"/>
                </a:lnTo>
                <a:lnTo>
                  <a:pt x="551687" y="551688"/>
                </a:lnTo>
                <a:lnTo>
                  <a:pt x="0" y="1103376"/>
                </a:lnTo>
                <a:lnTo>
                  <a:pt x="2203704" y="1103376"/>
                </a:lnTo>
                <a:lnTo>
                  <a:pt x="2755392" y="551688"/>
                </a:lnTo>
                <a:lnTo>
                  <a:pt x="2203704" y="0"/>
                </a:lnTo>
                <a:close/>
              </a:path>
            </a:pathLst>
          </a:custGeom>
          <a:solidFill>
            <a:srgbClr val="FFD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94304" y="1373124"/>
            <a:ext cx="2755900" cy="1103630"/>
          </a:xfrm>
          <a:custGeom>
            <a:avLst/>
            <a:gdLst/>
            <a:ahLst/>
            <a:cxnLst/>
            <a:rect l="l" t="t" r="r" b="b"/>
            <a:pathLst>
              <a:path w="2755900" h="1103630">
                <a:moveTo>
                  <a:pt x="0" y="0"/>
                </a:moveTo>
                <a:lnTo>
                  <a:pt x="2203704" y="0"/>
                </a:lnTo>
                <a:lnTo>
                  <a:pt x="2755392" y="551688"/>
                </a:lnTo>
                <a:lnTo>
                  <a:pt x="2203704" y="1103376"/>
                </a:lnTo>
                <a:lnTo>
                  <a:pt x="0" y="1103376"/>
                </a:lnTo>
                <a:lnTo>
                  <a:pt x="551687" y="551688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D9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26255" y="1726183"/>
            <a:ext cx="1519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heavy" spc="-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Gate</a:t>
            </a:r>
            <a:r>
              <a:rPr sz="2200" u="heavy" spc="-70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200" u="heavy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Level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94304" y="2630423"/>
            <a:ext cx="2755900" cy="1102360"/>
          </a:xfrm>
          <a:custGeom>
            <a:avLst/>
            <a:gdLst/>
            <a:ahLst/>
            <a:cxnLst/>
            <a:rect l="l" t="t" r="r" b="b"/>
            <a:pathLst>
              <a:path w="2755900" h="1102360">
                <a:moveTo>
                  <a:pt x="2204466" y="0"/>
                </a:moveTo>
                <a:lnTo>
                  <a:pt x="0" y="0"/>
                </a:lnTo>
                <a:lnTo>
                  <a:pt x="550925" y="550926"/>
                </a:lnTo>
                <a:lnTo>
                  <a:pt x="0" y="1101852"/>
                </a:lnTo>
                <a:lnTo>
                  <a:pt x="2204466" y="1101852"/>
                </a:lnTo>
                <a:lnTo>
                  <a:pt x="2755392" y="550926"/>
                </a:lnTo>
                <a:lnTo>
                  <a:pt x="2204466" y="0"/>
                </a:lnTo>
                <a:close/>
              </a:path>
            </a:pathLst>
          </a:custGeom>
          <a:solidFill>
            <a:srgbClr val="FFD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94304" y="2630423"/>
            <a:ext cx="2755900" cy="1102360"/>
          </a:xfrm>
          <a:custGeom>
            <a:avLst/>
            <a:gdLst/>
            <a:ahLst/>
            <a:cxnLst/>
            <a:rect l="l" t="t" r="r" b="b"/>
            <a:pathLst>
              <a:path w="2755900" h="1102360">
                <a:moveTo>
                  <a:pt x="0" y="0"/>
                </a:moveTo>
                <a:lnTo>
                  <a:pt x="2204466" y="0"/>
                </a:lnTo>
                <a:lnTo>
                  <a:pt x="2755392" y="550926"/>
                </a:lnTo>
                <a:lnTo>
                  <a:pt x="2204466" y="1101852"/>
                </a:lnTo>
                <a:lnTo>
                  <a:pt x="0" y="1101852"/>
                </a:lnTo>
                <a:lnTo>
                  <a:pt x="550925" y="550926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D9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4304" y="3887723"/>
            <a:ext cx="2755900" cy="1102360"/>
          </a:xfrm>
          <a:custGeom>
            <a:avLst/>
            <a:gdLst/>
            <a:ahLst/>
            <a:cxnLst/>
            <a:rect l="l" t="t" r="r" b="b"/>
            <a:pathLst>
              <a:path w="2755900" h="1102360">
                <a:moveTo>
                  <a:pt x="2204466" y="0"/>
                </a:moveTo>
                <a:lnTo>
                  <a:pt x="0" y="0"/>
                </a:lnTo>
                <a:lnTo>
                  <a:pt x="550925" y="550926"/>
                </a:lnTo>
                <a:lnTo>
                  <a:pt x="0" y="1101852"/>
                </a:lnTo>
                <a:lnTo>
                  <a:pt x="2204466" y="1101852"/>
                </a:lnTo>
                <a:lnTo>
                  <a:pt x="2755392" y="550926"/>
                </a:lnTo>
                <a:lnTo>
                  <a:pt x="2204466" y="0"/>
                </a:lnTo>
                <a:close/>
              </a:path>
            </a:pathLst>
          </a:custGeom>
          <a:solidFill>
            <a:srgbClr val="FFD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4304" y="3887723"/>
            <a:ext cx="2755900" cy="1102360"/>
          </a:xfrm>
          <a:custGeom>
            <a:avLst/>
            <a:gdLst/>
            <a:ahLst/>
            <a:cxnLst/>
            <a:rect l="l" t="t" r="r" b="b"/>
            <a:pathLst>
              <a:path w="2755900" h="1102360">
                <a:moveTo>
                  <a:pt x="0" y="0"/>
                </a:moveTo>
                <a:lnTo>
                  <a:pt x="2204466" y="0"/>
                </a:lnTo>
                <a:lnTo>
                  <a:pt x="2755392" y="550926"/>
                </a:lnTo>
                <a:lnTo>
                  <a:pt x="2204466" y="1101852"/>
                </a:lnTo>
                <a:lnTo>
                  <a:pt x="0" y="1101852"/>
                </a:lnTo>
                <a:lnTo>
                  <a:pt x="550925" y="550926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D9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94304" y="5143500"/>
            <a:ext cx="2755900" cy="1103630"/>
          </a:xfrm>
          <a:custGeom>
            <a:avLst/>
            <a:gdLst/>
            <a:ahLst/>
            <a:cxnLst/>
            <a:rect l="l" t="t" r="r" b="b"/>
            <a:pathLst>
              <a:path w="2755900" h="1103629">
                <a:moveTo>
                  <a:pt x="2203704" y="0"/>
                </a:moveTo>
                <a:lnTo>
                  <a:pt x="0" y="0"/>
                </a:lnTo>
                <a:lnTo>
                  <a:pt x="551687" y="551688"/>
                </a:lnTo>
                <a:lnTo>
                  <a:pt x="0" y="1103376"/>
                </a:lnTo>
                <a:lnTo>
                  <a:pt x="2203704" y="1103376"/>
                </a:lnTo>
                <a:lnTo>
                  <a:pt x="2755392" y="551688"/>
                </a:lnTo>
                <a:lnTo>
                  <a:pt x="2203704" y="0"/>
                </a:lnTo>
                <a:close/>
              </a:path>
            </a:pathLst>
          </a:custGeom>
          <a:solidFill>
            <a:srgbClr val="FFD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94304" y="5143500"/>
            <a:ext cx="2755900" cy="1103630"/>
          </a:xfrm>
          <a:custGeom>
            <a:avLst/>
            <a:gdLst/>
            <a:ahLst/>
            <a:cxnLst/>
            <a:rect l="l" t="t" r="r" b="b"/>
            <a:pathLst>
              <a:path w="2755900" h="1103629">
                <a:moveTo>
                  <a:pt x="0" y="0"/>
                </a:moveTo>
                <a:lnTo>
                  <a:pt x="2203704" y="0"/>
                </a:lnTo>
                <a:lnTo>
                  <a:pt x="2755392" y="551688"/>
                </a:lnTo>
                <a:lnTo>
                  <a:pt x="2203704" y="1103376"/>
                </a:lnTo>
                <a:lnTo>
                  <a:pt x="0" y="1103376"/>
                </a:lnTo>
                <a:lnTo>
                  <a:pt x="551687" y="551688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FD9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97300" y="2983483"/>
            <a:ext cx="1576705" cy="324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200" u="heavy" spc="-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2200" u="heavy" spc="-40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200" u="heavy" spc="-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Flow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73660" marR="64769" algn="ctr">
              <a:lnSpc>
                <a:spcPts val="2420"/>
              </a:lnSpc>
              <a:spcBef>
                <a:spcPts val="5"/>
              </a:spcBef>
            </a:pPr>
            <a:r>
              <a:rPr sz="2200" u="heavy" spc="-10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Beha</a:t>
            </a:r>
            <a:r>
              <a:rPr sz="2200" u="heavy" spc="1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v</a:t>
            </a:r>
            <a:r>
              <a:rPr sz="2200" u="heavy" spc="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i</a:t>
            </a:r>
            <a:r>
              <a:rPr sz="2200" u="heavy" spc="-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oral </a:t>
            </a:r>
            <a:r>
              <a:rPr sz="2200" spc="-5" dirty="0">
                <a:solidFill>
                  <a:srgbClr val="E68200"/>
                </a:solidFill>
                <a:latin typeface="Century Gothic"/>
                <a:cs typeface="Century Gothic"/>
              </a:rPr>
              <a:t> </a:t>
            </a:r>
            <a:r>
              <a:rPr sz="2200" u="heavy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Level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ts val="2530"/>
              </a:lnSpc>
            </a:pPr>
            <a:r>
              <a:rPr sz="2200" u="heavy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Circuit</a:t>
            </a:r>
            <a:endParaRPr sz="2200">
              <a:latin typeface="Century Gothic"/>
              <a:cs typeface="Century Gothic"/>
            </a:endParaRPr>
          </a:p>
          <a:p>
            <a:pPr marL="2540" algn="ctr">
              <a:lnSpc>
                <a:spcPts val="2530"/>
              </a:lnSpc>
            </a:pPr>
            <a:r>
              <a:rPr sz="2200" u="heavy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Level</a:t>
            </a:r>
            <a:r>
              <a:rPr sz="2200" u="heavy" spc="-40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200" u="heavy" spc="-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or</a:t>
            </a:r>
            <a:endParaRPr sz="22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2200" u="heavy" spc="-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switch</a:t>
            </a:r>
            <a:r>
              <a:rPr sz="2200" u="heavy" spc="-75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200" u="heavy" dirty="0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latin typeface="Century Gothic"/>
                <a:cs typeface="Century Gothic"/>
              </a:rPr>
              <a:t>level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304800"/>
            <a:ext cx="7086600" cy="533400"/>
          </a:xfrm>
          <a:custGeom>
            <a:avLst/>
            <a:gdLst/>
            <a:ahLst/>
            <a:cxnLst/>
            <a:rect l="l" t="t" r="r" b="b"/>
            <a:pathLst>
              <a:path w="8229600" h="533400">
                <a:moveTo>
                  <a:pt x="0" y="533400"/>
                </a:moveTo>
                <a:lnTo>
                  <a:pt x="8229600" y="533400"/>
                </a:lnTo>
                <a:lnTo>
                  <a:pt x="8229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35940" y="324357"/>
            <a:ext cx="423481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0D0D0D"/>
                </a:solidFill>
                <a:latin typeface="Times New Roman"/>
                <a:cs typeface="Times New Roman"/>
              </a:rPr>
              <a:t>Circuit Level </a:t>
            </a:r>
            <a:r>
              <a:rPr sz="2900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2900" spc="-5" dirty="0">
                <a:solidFill>
                  <a:srgbClr val="0D0D0D"/>
                </a:solidFill>
                <a:latin typeface="Times New Roman"/>
                <a:cs typeface="Times New Roman"/>
              </a:rPr>
              <a:t>switch</a:t>
            </a:r>
            <a:r>
              <a:rPr sz="29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0D0D0D"/>
                </a:solidFill>
                <a:latin typeface="Times New Roman"/>
                <a:cs typeface="Times New Roman"/>
              </a:rPr>
              <a:t>level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4519" y="1511249"/>
            <a:ext cx="7880984" cy="233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At the circuit level, a switch is the basic</a:t>
            </a:r>
            <a:r>
              <a:rPr sz="2400" spc="-6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element</a:t>
            </a:r>
            <a:endParaRPr sz="2400">
              <a:latin typeface="Times New Roman"/>
              <a:cs typeface="Times New Roman"/>
            </a:endParaRPr>
          </a:p>
          <a:p>
            <a:pPr marL="2916555">
              <a:lnSpc>
                <a:spcPct val="100000"/>
              </a:lnSpc>
              <a:spcBef>
                <a:spcPts val="2020"/>
              </a:spcBef>
            </a:pP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with which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digital circuits are</a:t>
            </a:r>
            <a:r>
              <a:rPr sz="2400" spc="-1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built.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50000"/>
              </a:lnSpc>
              <a:spcBef>
                <a:spcPts val="18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Switches can be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combined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to form inverters and other gates</a:t>
            </a:r>
            <a:r>
              <a:rPr sz="2400" spc="-7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at  the next higher level of</a:t>
            </a:r>
            <a:r>
              <a:rPr sz="2400" spc="-8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abstraction.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81400" y="4038600"/>
            <a:ext cx="1772412" cy="214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11022971E4E49B0424733716899D6" ma:contentTypeVersion="2" ma:contentTypeDescription="Create a new document." ma:contentTypeScope="" ma:versionID="9825f0afa06d18a33289de348a3ef4c6">
  <xsd:schema xmlns:xsd="http://www.w3.org/2001/XMLSchema" xmlns:xs="http://www.w3.org/2001/XMLSchema" xmlns:p="http://schemas.microsoft.com/office/2006/metadata/properties" xmlns:ns2="35258c95-2cd1-4cc3-a234-32101ec7566d" targetNamespace="http://schemas.microsoft.com/office/2006/metadata/properties" ma:root="true" ma:fieldsID="9319bedeb6f84ef808c99854aab7d4b9" ns2:_="">
    <xsd:import namespace="35258c95-2cd1-4cc3-a234-32101ec756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58c95-2cd1-4cc3-a234-32101ec756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328C1D-25E1-46D9-9F8E-3B4794E591EC}"/>
</file>

<file path=customXml/itemProps2.xml><?xml version="1.0" encoding="utf-8"?>
<ds:datastoreItem xmlns:ds="http://schemas.openxmlformats.org/officeDocument/2006/customXml" ds:itemID="{377376CE-253B-4E51-A9CC-F2C164AD6D6B}"/>
</file>

<file path=customXml/itemProps3.xml><?xml version="1.0" encoding="utf-8"?>
<ds:datastoreItem xmlns:ds="http://schemas.openxmlformats.org/officeDocument/2006/customXml" ds:itemID="{AAC6191A-F313-4999-8468-A2A0517E5A86}"/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2104</Words>
  <Application>Microsoft Office PowerPoint</Application>
  <PresentationFormat>On-screen Show (4:3)</PresentationFormat>
  <Paragraphs>378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System Design   Through Verilog</vt:lpstr>
      <vt:lpstr>Unit - I</vt:lpstr>
      <vt:lpstr>Objectives and Outcomes</vt:lpstr>
      <vt:lpstr>VERILOG AS AN HDL</vt:lpstr>
      <vt:lpstr>Slide 5</vt:lpstr>
      <vt:lpstr>Comparison Between VHDL &amp; Verilog</vt:lpstr>
      <vt:lpstr>Summary -Verilog as HDL</vt:lpstr>
      <vt:lpstr>LEVELS OF DESIGN DESCRIPTION</vt:lpstr>
      <vt:lpstr>Circuit Level or switch level</vt:lpstr>
      <vt:lpstr>Gate Level</vt:lpstr>
      <vt:lpstr>Data Flow</vt:lpstr>
      <vt:lpstr>Behavioral Level</vt:lpstr>
      <vt:lpstr>Verilog Language Concepts</vt:lpstr>
      <vt:lpstr>Concurrency</vt:lpstr>
      <vt:lpstr>Simulation and Synthesis</vt:lpstr>
      <vt:lpstr>Functional Verification</vt:lpstr>
      <vt:lpstr>System Tasks</vt:lpstr>
      <vt:lpstr>Programming Language Interface (PLI)</vt:lpstr>
      <vt:lpstr>MODULE</vt:lpstr>
      <vt:lpstr>Cont…</vt:lpstr>
      <vt:lpstr>MODULE SYNTAX</vt:lpstr>
      <vt:lpstr>SIMULATION AND SYNTHESIS TOOLS</vt:lpstr>
      <vt:lpstr>TEST BENCH SYNTAX</vt:lpstr>
      <vt:lpstr>LANGUAGE CONSTRUCTS AND CONVENTIONS IN VERILOG</vt:lpstr>
      <vt:lpstr>IDENTIFIERS</vt:lpstr>
      <vt:lpstr>WHITE SPACE CHARACTERS , COMMENTS</vt:lpstr>
      <vt:lpstr>NUMBERS,</vt:lpstr>
      <vt:lpstr>Slide 28</vt:lpstr>
      <vt:lpstr>Examples</vt:lpstr>
      <vt:lpstr>LOGIC VALUES</vt:lpstr>
      <vt:lpstr>STRENGTHS</vt:lpstr>
      <vt:lpstr>Data Types</vt:lpstr>
      <vt:lpstr>Net data type</vt:lpstr>
      <vt:lpstr>DIFFERENCES BETWEEN WIRE AND TRI</vt:lpstr>
      <vt:lpstr>Variable Data Type</vt:lpstr>
      <vt:lpstr>MEMORY</vt:lpstr>
      <vt:lpstr>Scalars and Vectors</vt:lpstr>
      <vt:lpstr>Slide 38</vt:lpstr>
      <vt:lpstr>Parameters, Operators.</vt:lpstr>
      <vt:lpstr>System Tasks</vt:lpstr>
      <vt:lpstr>System Tasks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new</cp:lastModifiedBy>
  <cp:revision>45</cp:revision>
  <dcterms:created xsi:type="dcterms:W3CDTF">2006-08-16T00:00:00Z</dcterms:created>
  <dcterms:modified xsi:type="dcterms:W3CDTF">2021-09-28T09:02:25Z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0x01010018911022971E4E49B0424733716899D6</vt:lpwstr>
  </property>
</Properties>
</file>