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316" r:id="rId5"/>
    <p:sldId id="318" r:id="rId6"/>
    <p:sldId id="320" r:id="rId7"/>
    <p:sldId id="315" r:id="rId8"/>
    <p:sldId id="321" r:id="rId9"/>
    <p:sldId id="322" r:id="rId10"/>
    <p:sldId id="292" r:id="rId11"/>
    <p:sldId id="324" r:id="rId12"/>
    <p:sldId id="326" r:id="rId13"/>
    <p:sldId id="330" r:id="rId14"/>
    <p:sldId id="348" r:id="rId15"/>
    <p:sldId id="349" r:id="rId16"/>
    <p:sldId id="350" r:id="rId17"/>
    <p:sldId id="351" r:id="rId18"/>
    <p:sldId id="352" r:id="rId19"/>
    <p:sldId id="353" r:id="rId20"/>
    <p:sldId id="354" r:id="rId21"/>
    <p:sldId id="355" r:id="rId22"/>
    <p:sldId id="293" r:id="rId23"/>
    <p:sldId id="328" r:id="rId24"/>
    <p:sldId id="294" r:id="rId25"/>
    <p:sldId id="329" r:id="rId26"/>
    <p:sldId id="295" r:id="rId27"/>
    <p:sldId id="296" r:id="rId28"/>
    <p:sldId id="297" r:id="rId29"/>
    <p:sldId id="298" r:id="rId30"/>
    <p:sldId id="331" r:id="rId31"/>
    <p:sldId id="299" r:id="rId32"/>
    <p:sldId id="332" r:id="rId33"/>
    <p:sldId id="333" r:id="rId34"/>
    <p:sldId id="300" r:id="rId35"/>
    <p:sldId id="336" r:id="rId36"/>
    <p:sldId id="301" r:id="rId37"/>
    <p:sldId id="337" r:id="rId38"/>
    <p:sldId id="302" r:id="rId39"/>
    <p:sldId id="338" r:id="rId40"/>
    <p:sldId id="303" r:id="rId41"/>
    <p:sldId id="339" r:id="rId42"/>
    <p:sldId id="342" r:id="rId43"/>
    <p:sldId id="304" r:id="rId44"/>
    <p:sldId id="344" r:id="rId45"/>
    <p:sldId id="345" r:id="rId46"/>
    <p:sldId id="346" r:id="rId47"/>
    <p:sldId id="347"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992124" y="0"/>
            <a:ext cx="1600200" cy="334010"/>
          </a:xfrm>
          <a:custGeom>
            <a:avLst/>
            <a:gdLst/>
            <a:ahLst/>
            <a:cxnLst/>
            <a:rect l="l" t="t" r="r" b="b"/>
            <a:pathLst>
              <a:path w="1600200" h="334010">
                <a:moveTo>
                  <a:pt x="0" y="333756"/>
                </a:moveTo>
                <a:lnTo>
                  <a:pt x="1600200" y="333756"/>
                </a:lnTo>
                <a:lnTo>
                  <a:pt x="1600200" y="0"/>
                </a:lnTo>
                <a:lnTo>
                  <a:pt x="0" y="0"/>
                </a:lnTo>
                <a:lnTo>
                  <a:pt x="0" y="333756"/>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1414272" y="0"/>
            <a:ext cx="1600200" cy="334010"/>
          </a:xfrm>
          <a:custGeom>
            <a:avLst/>
            <a:gdLst/>
            <a:ahLst/>
            <a:cxnLst/>
            <a:rect l="l" t="t" r="r" b="b"/>
            <a:pathLst>
              <a:path w="1600200" h="334010">
                <a:moveTo>
                  <a:pt x="0" y="333756"/>
                </a:moveTo>
                <a:lnTo>
                  <a:pt x="1600200" y="333756"/>
                </a:lnTo>
                <a:lnTo>
                  <a:pt x="1600200" y="0"/>
                </a:lnTo>
                <a:lnTo>
                  <a:pt x="0" y="0"/>
                </a:lnTo>
                <a:lnTo>
                  <a:pt x="0" y="333756"/>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499872" y="0"/>
            <a:ext cx="457200" cy="334010"/>
          </a:xfrm>
          <a:custGeom>
            <a:avLst/>
            <a:gdLst/>
            <a:ahLst/>
            <a:cxnLst/>
            <a:rect l="l" t="t" r="r" b="b"/>
            <a:pathLst>
              <a:path w="457200" h="334010">
                <a:moveTo>
                  <a:pt x="0" y="333756"/>
                </a:moveTo>
                <a:lnTo>
                  <a:pt x="457200" y="333756"/>
                </a:lnTo>
                <a:lnTo>
                  <a:pt x="457200" y="0"/>
                </a:lnTo>
                <a:lnTo>
                  <a:pt x="0" y="0"/>
                </a:lnTo>
                <a:lnTo>
                  <a:pt x="0" y="333756"/>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728472" y="0"/>
            <a:ext cx="762000" cy="334010"/>
          </a:xfrm>
          <a:custGeom>
            <a:avLst/>
            <a:gdLst/>
            <a:ahLst/>
            <a:cxnLst/>
            <a:rect l="l" t="t" r="r" b="b"/>
            <a:pathLst>
              <a:path w="762000" h="334010">
                <a:moveTo>
                  <a:pt x="0" y="333756"/>
                </a:moveTo>
                <a:lnTo>
                  <a:pt x="762000" y="333756"/>
                </a:lnTo>
                <a:lnTo>
                  <a:pt x="762000" y="0"/>
                </a:lnTo>
                <a:lnTo>
                  <a:pt x="0" y="0"/>
                </a:lnTo>
                <a:lnTo>
                  <a:pt x="0" y="333756"/>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240268" y="0"/>
            <a:ext cx="67310" cy="334010"/>
          </a:xfrm>
          <a:custGeom>
            <a:avLst/>
            <a:gdLst/>
            <a:ahLst/>
            <a:cxnLst/>
            <a:rect l="l" t="t" r="r" b="b"/>
            <a:pathLst>
              <a:path w="67309" h="334010">
                <a:moveTo>
                  <a:pt x="0" y="333756"/>
                </a:moveTo>
                <a:lnTo>
                  <a:pt x="67055" y="333756"/>
                </a:lnTo>
                <a:lnTo>
                  <a:pt x="67055" y="0"/>
                </a:lnTo>
                <a:lnTo>
                  <a:pt x="0" y="0"/>
                </a:lnTo>
                <a:lnTo>
                  <a:pt x="0" y="333756"/>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3887723" y="0"/>
            <a:ext cx="673735" cy="334010"/>
          </a:xfrm>
          <a:custGeom>
            <a:avLst/>
            <a:gdLst/>
            <a:ahLst/>
            <a:cxnLst/>
            <a:rect l="l" t="t" r="r" b="b"/>
            <a:pathLst>
              <a:path w="673735" h="334010">
                <a:moveTo>
                  <a:pt x="0" y="333756"/>
                </a:moveTo>
                <a:lnTo>
                  <a:pt x="673608" y="333756"/>
                </a:lnTo>
                <a:lnTo>
                  <a:pt x="673608" y="0"/>
                </a:lnTo>
                <a:lnTo>
                  <a:pt x="0" y="0"/>
                </a:lnTo>
                <a:lnTo>
                  <a:pt x="0" y="333756"/>
                </a:lnTo>
                <a:close/>
              </a:path>
            </a:pathLst>
          </a:custGeom>
          <a:solidFill>
            <a:srgbClr val="FFFFFF">
              <a:alpha val="10195"/>
            </a:srgbClr>
          </a:solidFill>
        </p:spPr>
        <p:txBody>
          <a:bodyPr wrap="square" lIns="0" tIns="0" rIns="0" bIns="0" rtlCol="0"/>
          <a:lstStyle/>
          <a:p>
            <a:endParaRPr/>
          </a:p>
        </p:txBody>
      </p:sp>
      <p:sp>
        <p:nvSpPr>
          <p:cNvPr id="32" name="bk object 32"/>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33" name="bk object 33"/>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4" name="bk object 34"/>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5" name="bk object 35"/>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36" name="bk object 36"/>
          <p:cNvSpPr/>
          <p:nvPr/>
        </p:nvSpPr>
        <p:spPr>
          <a:xfrm>
            <a:off x="4561332" y="0"/>
            <a:ext cx="3679190" cy="678180"/>
          </a:xfrm>
          <a:custGeom>
            <a:avLst/>
            <a:gdLst/>
            <a:ahLst/>
            <a:cxnLst/>
            <a:rect l="l" t="t" r="r" b="b"/>
            <a:pathLst>
              <a:path w="3679190" h="678180">
                <a:moveTo>
                  <a:pt x="0" y="678179"/>
                </a:moveTo>
                <a:lnTo>
                  <a:pt x="3678936" y="678179"/>
                </a:lnTo>
                <a:lnTo>
                  <a:pt x="3678936" y="0"/>
                </a:lnTo>
                <a:lnTo>
                  <a:pt x="0" y="0"/>
                </a:lnTo>
                <a:lnTo>
                  <a:pt x="0" y="678179"/>
                </a:lnTo>
                <a:close/>
              </a:path>
            </a:pathLst>
          </a:custGeom>
          <a:solidFill>
            <a:srgbClr val="F5F5F5"/>
          </a:solidFill>
        </p:spPr>
        <p:txBody>
          <a:bodyPr wrap="square" lIns="0" tIns="0" rIns="0" bIns="0" rtlCol="0"/>
          <a:lstStyle/>
          <a:p>
            <a:endParaRPr/>
          </a:p>
        </p:txBody>
      </p:sp>
      <p:sp>
        <p:nvSpPr>
          <p:cNvPr id="37" name="bk object 37"/>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38" name="bk object 38"/>
          <p:cNvSpPr/>
          <p:nvPr/>
        </p:nvSpPr>
        <p:spPr>
          <a:xfrm>
            <a:off x="4561332" y="0"/>
            <a:ext cx="0" cy="678180"/>
          </a:xfrm>
          <a:custGeom>
            <a:avLst/>
            <a:gdLst/>
            <a:ahLst/>
            <a:cxnLst/>
            <a:rect l="l" t="t" r="r" b="b"/>
            <a:pathLst>
              <a:path h="678180">
                <a:moveTo>
                  <a:pt x="0" y="0"/>
                </a:moveTo>
                <a:lnTo>
                  <a:pt x="0" y="678179"/>
                </a:lnTo>
              </a:path>
            </a:pathLst>
          </a:custGeom>
          <a:ln w="15240">
            <a:solidFill>
              <a:srgbClr val="74A40F"/>
            </a:solidFill>
          </a:ln>
        </p:spPr>
        <p:txBody>
          <a:bodyPr wrap="square" lIns="0" tIns="0" rIns="0" bIns="0" rtlCol="0"/>
          <a:lstStyle/>
          <a:p>
            <a:endParaRPr/>
          </a:p>
        </p:txBody>
      </p:sp>
      <p:sp>
        <p:nvSpPr>
          <p:cNvPr id="39" name="bk object 39"/>
          <p:cNvSpPr/>
          <p:nvPr/>
        </p:nvSpPr>
        <p:spPr>
          <a:xfrm>
            <a:off x="4649723" y="0"/>
            <a:ext cx="3505200" cy="601980"/>
          </a:xfrm>
          <a:custGeom>
            <a:avLst/>
            <a:gdLst/>
            <a:ahLst/>
            <a:cxnLst/>
            <a:rect l="l" t="t" r="r" b="b"/>
            <a:pathLst>
              <a:path w="3505200" h="601980">
                <a:moveTo>
                  <a:pt x="0" y="601979"/>
                </a:moveTo>
                <a:lnTo>
                  <a:pt x="3505200" y="601979"/>
                </a:lnTo>
                <a:lnTo>
                  <a:pt x="3505200" y="0"/>
                </a:lnTo>
                <a:lnTo>
                  <a:pt x="0" y="0"/>
                </a:lnTo>
                <a:lnTo>
                  <a:pt x="0" y="601979"/>
                </a:lnTo>
                <a:close/>
              </a:path>
            </a:pathLst>
          </a:custGeom>
          <a:solidFill>
            <a:srgbClr val="70685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Century Gothic"/>
                <a:cs typeface="Century Goth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21765" y="1049781"/>
            <a:ext cx="4327525" cy="635000"/>
          </a:xfrm>
          <a:prstGeom prst="rect">
            <a:avLst/>
          </a:prstGeom>
        </p:spPr>
        <p:txBody>
          <a:bodyPr wrap="square" lIns="0" tIns="0" rIns="0" bIns="0">
            <a:spAutoFit/>
          </a:bodyPr>
          <a:lstStyle>
            <a:lvl1pPr>
              <a:defRPr sz="4000" b="0" i="0">
                <a:solidFill>
                  <a:schemeClr val="tx1"/>
                </a:solidFill>
                <a:latin typeface="Century Gothic"/>
                <a:cs typeface="Century Gothic"/>
              </a:defRPr>
            </a:lvl1pPr>
          </a:lstStyle>
          <a:p>
            <a:endParaRPr/>
          </a:p>
        </p:txBody>
      </p:sp>
      <p:sp>
        <p:nvSpPr>
          <p:cNvPr id="3" name="Holder 3"/>
          <p:cNvSpPr>
            <a:spLocks noGrp="1"/>
          </p:cNvSpPr>
          <p:nvPr>
            <p:ph type="body" idx="1"/>
          </p:nvPr>
        </p:nvSpPr>
        <p:spPr>
          <a:xfrm>
            <a:off x="972108" y="1123315"/>
            <a:ext cx="6753225" cy="456184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10/5/2021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0"/>
            <a:ext cx="1600200" cy="6858000"/>
          </a:xfrm>
          <a:custGeom>
            <a:avLst/>
            <a:gdLst/>
            <a:ahLst/>
            <a:cxnLst/>
            <a:rect l="l" t="t" r="r" b="b"/>
            <a:pathLst>
              <a:path w="1600200" h="6858000">
                <a:moveTo>
                  <a:pt x="0" y="6858000"/>
                </a:moveTo>
                <a:lnTo>
                  <a:pt x="1600200" y="6858000"/>
                </a:lnTo>
                <a:lnTo>
                  <a:pt x="1600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0"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228600"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336547" y="0"/>
            <a:ext cx="1600200" cy="6858000"/>
          </a:xfrm>
          <a:custGeom>
            <a:avLst/>
            <a:gdLst/>
            <a:ahLst/>
            <a:cxnLst/>
            <a:rect l="l" t="t" r="r" b="b"/>
            <a:pathLst>
              <a:path w="1600200" h="6858000">
                <a:moveTo>
                  <a:pt x="0" y="6858000"/>
                </a:moveTo>
                <a:lnTo>
                  <a:pt x="1600200" y="6858000"/>
                </a:lnTo>
                <a:lnTo>
                  <a:pt x="1600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2148"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0748"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600200" cy="608330"/>
          </a:xfrm>
          <a:custGeom>
            <a:avLst/>
            <a:gdLst/>
            <a:ahLst/>
            <a:cxnLst/>
            <a:rect l="l" t="t" r="r" b="b"/>
            <a:pathLst>
              <a:path w="1600200" h="608329">
                <a:moveTo>
                  <a:pt x="0" y="608075"/>
                </a:moveTo>
                <a:lnTo>
                  <a:pt x="1600200" y="608075"/>
                </a:lnTo>
                <a:lnTo>
                  <a:pt x="16002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8686800"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8153400"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3810000" y="0"/>
            <a:ext cx="2819400" cy="6858000"/>
          </a:xfrm>
          <a:custGeom>
            <a:avLst/>
            <a:gdLst/>
            <a:ahLst/>
            <a:cxnLst/>
            <a:rect l="l" t="t" r="r" b="b"/>
            <a:pathLst>
              <a:path w="2819400" h="6858000">
                <a:moveTo>
                  <a:pt x="0" y="6858000"/>
                </a:moveTo>
                <a:lnTo>
                  <a:pt x="2819400" y="6858000"/>
                </a:lnTo>
                <a:lnTo>
                  <a:pt x="28194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2895600"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3124200"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6350" y="209931"/>
            <a:ext cx="9156700" cy="6654417"/>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6" name="object 16"/>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4A40F"/>
            </a:solidFill>
          </a:ln>
        </p:spPr>
        <p:txBody>
          <a:bodyPr wrap="square" lIns="0" tIns="0" rIns="0" bIns="0" rtlCol="0"/>
          <a:lstStyle/>
          <a:p>
            <a:endParaRPr/>
          </a:p>
        </p:txBody>
      </p:sp>
      <p:sp>
        <p:nvSpPr>
          <p:cNvPr id="17" name="object 17"/>
          <p:cNvSpPr/>
          <p:nvPr/>
        </p:nvSpPr>
        <p:spPr>
          <a:xfrm>
            <a:off x="4561332" y="0"/>
            <a:ext cx="0" cy="6250305"/>
          </a:xfrm>
          <a:custGeom>
            <a:avLst/>
            <a:gdLst/>
            <a:ahLst/>
            <a:cxnLst/>
            <a:rect l="l" t="t" r="r" b="b"/>
            <a:pathLst>
              <a:path h="6250305">
                <a:moveTo>
                  <a:pt x="0" y="0"/>
                </a:moveTo>
                <a:lnTo>
                  <a:pt x="0" y="6249924"/>
                </a:lnTo>
              </a:path>
            </a:pathLst>
          </a:custGeom>
          <a:ln w="15240">
            <a:solidFill>
              <a:srgbClr val="74A40F"/>
            </a:solidFill>
          </a:ln>
        </p:spPr>
        <p:txBody>
          <a:bodyPr wrap="square" lIns="0" tIns="0" rIns="0" bIns="0" rtlCol="0"/>
          <a:lstStyle/>
          <a:p>
            <a:endParaRPr/>
          </a:p>
        </p:txBody>
      </p:sp>
      <p:sp>
        <p:nvSpPr>
          <p:cNvPr id="18" name="object 18"/>
          <p:cNvSpPr/>
          <p:nvPr/>
        </p:nvSpPr>
        <p:spPr>
          <a:xfrm>
            <a:off x="4649723" y="0"/>
            <a:ext cx="3505200" cy="2291080"/>
          </a:xfrm>
          <a:custGeom>
            <a:avLst/>
            <a:gdLst/>
            <a:ahLst/>
            <a:cxnLst/>
            <a:rect l="l" t="t" r="r" b="b"/>
            <a:pathLst>
              <a:path w="3505200" h="2291080">
                <a:moveTo>
                  <a:pt x="0" y="2290572"/>
                </a:moveTo>
                <a:lnTo>
                  <a:pt x="3505200" y="2290572"/>
                </a:lnTo>
                <a:lnTo>
                  <a:pt x="3505200" y="0"/>
                </a:lnTo>
                <a:lnTo>
                  <a:pt x="0" y="0"/>
                </a:lnTo>
                <a:lnTo>
                  <a:pt x="0" y="2290572"/>
                </a:lnTo>
                <a:close/>
              </a:path>
            </a:pathLst>
          </a:custGeom>
          <a:solidFill>
            <a:srgbClr val="70685A"/>
          </a:solidFill>
        </p:spPr>
        <p:txBody>
          <a:bodyPr wrap="square" lIns="0" tIns="0" rIns="0" bIns="0" rtlCol="0"/>
          <a:lstStyle/>
          <a:p>
            <a:endParaRPr/>
          </a:p>
        </p:txBody>
      </p:sp>
      <p:sp>
        <p:nvSpPr>
          <p:cNvPr id="19" name="object 19"/>
          <p:cNvSpPr/>
          <p:nvPr/>
        </p:nvSpPr>
        <p:spPr>
          <a:xfrm>
            <a:off x="4651247" y="6129528"/>
            <a:ext cx="3505200" cy="0"/>
          </a:xfrm>
          <a:custGeom>
            <a:avLst/>
            <a:gdLst/>
            <a:ahLst/>
            <a:cxnLst/>
            <a:rect l="l" t="t" r="r" b="b"/>
            <a:pathLst>
              <a:path w="3505200">
                <a:moveTo>
                  <a:pt x="0" y="0"/>
                </a:moveTo>
                <a:lnTo>
                  <a:pt x="3505200" y="0"/>
                </a:lnTo>
              </a:path>
            </a:pathLst>
          </a:custGeom>
          <a:ln w="82295">
            <a:solidFill>
              <a:srgbClr val="93C500"/>
            </a:solidFill>
          </a:ln>
        </p:spPr>
        <p:txBody>
          <a:bodyPr wrap="square" lIns="0" tIns="0" rIns="0" bIns="0" rtlCol="0"/>
          <a:lstStyle/>
          <a:p>
            <a:endParaRPr/>
          </a:p>
        </p:txBody>
      </p:sp>
      <p:sp>
        <p:nvSpPr>
          <p:cNvPr id="20" name="object 20"/>
          <p:cNvSpPr/>
          <p:nvPr/>
        </p:nvSpPr>
        <p:spPr>
          <a:xfrm>
            <a:off x="4712208" y="64007"/>
            <a:ext cx="3377184" cy="2244852"/>
          </a:xfrm>
          <a:prstGeom prst="rect">
            <a:avLst/>
          </a:prstGeom>
          <a:blipFill>
            <a:blip r:embed="rId3" cstate="print"/>
            <a:stretch>
              <a:fillRect/>
            </a:stretch>
          </a:blipFill>
        </p:spPr>
        <p:txBody>
          <a:bodyPr wrap="square" lIns="0" tIns="0" rIns="0" bIns="0" rtlCol="0"/>
          <a:lstStyle/>
          <a:p>
            <a:endParaRPr/>
          </a:p>
        </p:txBody>
      </p:sp>
      <p:sp>
        <p:nvSpPr>
          <p:cNvPr id="21" name="object 21"/>
          <p:cNvSpPr txBox="1">
            <a:spLocks noGrp="1"/>
          </p:cNvSpPr>
          <p:nvPr>
            <p:ph type="title"/>
          </p:nvPr>
        </p:nvSpPr>
        <p:spPr>
          <a:xfrm>
            <a:off x="4724400" y="152400"/>
            <a:ext cx="3276600" cy="1674817"/>
          </a:xfrm>
          <a:prstGeom prst="rect">
            <a:avLst/>
          </a:prstGeom>
        </p:spPr>
        <p:txBody>
          <a:bodyPr vert="horz" wrap="square" lIns="0" tIns="12700" rIns="0" bIns="0" rtlCol="0">
            <a:spAutoFit/>
          </a:bodyPr>
          <a:lstStyle/>
          <a:p>
            <a:pPr marL="647700" marR="63500" indent="-635635">
              <a:lnSpc>
                <a:spcPct val="100000"/>
              </a:lnSpc>
              <a:spcBef>
                <a:spcPts val="100"/>
              </a:spcBef>
            </a:pPr>
            <a:r>
              <a:rPr lang="en-US" sz="3600" spc="-5" dirty="0" smtClean="0">
                <a:solidFill>
                  <a:srgbClr val="FFFFFF"/>
                </a:solidFill>
              </a:rPr>
              <a:t>System</a:t>
            </a:r>
            <a:r>
              <a:rPr lang="en-US" sz="3600" spc="-70" dirty="0" smtClean="0">
                <a:solidFill>
                  <a:srgbClr val="FFFFFF"/>
                </a:solidFill>
              </a:rPr>
              <a:t> </a:t>
            </a:r>
            <a:r>
              <a:rPr lang="en-US" sz="3600" spc="-5" dirty="0" smtClean="0">
                <a:solidFill>
                  <a:srgbClr val="FFFFFF"/>
                </a:solidFill>
              </a:rPr>
              <a:t>Design  </a:t>
            </a:r>
            <a:br>
              <a:rPr lang="en-US" sz="3600" spc="-5" dirty="0" smtClean="0">
                <a:solidFill>
                  <a:srgbClr val="FFFFFF"/>
                </a:solidFill>
              </a:rPr>
            </a:br>
            <a:r>
              <a:rPr lang="en-US" sz="3600" spc="-5" dirty="0" smtClean="0">
                <a:solidFill>
                  <a:srgbClr val="FFFFFF"/>
                </a:solidFill>
              </a:rPr>
              <a:t>Through</a:t>
            </a:r>
            <a:r>
              <a:rPr lang="en-US" sz="3600" dirty="0" smtClean="0"/>
              <a:t/>
            </a:r>
            <a:br>
              <a:rPr lang="en-US" sz="3600" dirty="0" smtClean="0"/>
            </a:br>
            <a:r>
              <a:rPr lang="en-US" sz="3600" spc="-5" dirty="0" err="1" smtClean="0">
                <a:solidFill>
                  <a:srgbClr val="FFFFFF"/>
                </a:solidFill>
              </a:rPr>
              <a:t>Verilog</a:t>
            </a:r>
            <a:endParaRPr sz="3600"/>
          </a:p>
        </p:txBody>
      </p:sp>
      <p:sp>
        <p:nvSpPr>
          <p:cNvPr id="22" name="object 22"/>
          <p:cNvSpPr/>
          <p:nvPr/>
        </p:nvSpPr>
        <p:spPr>
          <a:xfrm>
            <a:off x="4724400" y="4876800"/>
            <a:ext cx="3352800" cy="1066800"/>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4724400" y="4876800"/>
            <a:ext cx="3352800" cy="1009251"/>
          </a:xfrm>
          <a:prstGeom prst="rect">
            <a:avLst/>
          </a:prstGeom>
          <a:ln w="9144">
            <a:solidFill>
              <a:srgbClr val="909364"/>
            </a:solidFill>
          </a:ln>
        </p:spPr>
        <p:txBody>
          <a:bodyPr vert="horz" wrap="square" lIns="0" tIns="39370" rIns="0" bIns="0" rtlCol="0">
            <a:spAutoFit/>
          </a:bodyPr>
          <a:lstStyle/>
          <a:p>
            <a:pPr marL="92075">
              <a:lnSpc>
                <a:spcPct val="100000"/>
              </a:lnSpc>
              <a:spcBef>
                <a:spcPts val="310"/>
              </a:spcBef>
            </a:pPr>
            <a:r>
              <a:rPr sz="1800" spc="-5" dirty="0">
                <a:solidFill>
                  <a:srgbClr val="474933"/>
                </a:solidFill>
                <a:latin typeface="Georgia"/>
                <a:cs typeface="Georgia"/>
              </a:rPr>
              <a:t>Prepared</a:t>
            </a:r>
            <a:r>
              <a:rPr sz="1800" spc="10" dirty="0">
                <a:solidFill>
                  <a:srgbClr val="474933"/>
                </a:solidFill>
                <a:latin typeface="Georgia"/>
                <a:cs typeface="Georgia"/>
              </a:rPr>
              <a:t> </a:t>
            </a:r>
            <a:r>
              <a:rPr sz="1800" dirty="0">
                <a:solidFill>
                  <a:srgbClr val="474933"/>
                </a:solidFill>
                <a:latin typeface="Georgia"/>
                <a:cs typeface="Georgia"/>
              </a:rPr>
              <a:t>BY</a:t>
            </a:r>
            <a:endParaRPr sz="1800">
              <a:latin typeface="Georgia"/>
              <a:cs typeface="Georgia"/>
            </a:endParaRPr>
          </a:p>
          <a:p>
            <a:pPr marL="92075" marR="1230630">
              <a:lnSpc>
                <a:spcPts val="2590"/>
              </a:lnSpc>
              <a:spcBef>
                <a:spcPts val="160"/>
              </a:spcBef>
            </a:pPr>
            <a:r>
              <a:rPr lang="en-US" sz="1800" dirty="0" err="1" smtClean="0">
                <a:solidFill>
                  <a:srgbClr val="474933"/>
                </a:solidFill>
                <a:latin typeface="Georgia"/>
                <a:cs typeface="Georgia"/>
              </a:rPr>
              <a:t>Shaik</a:t>
            </a:r>
            <a:r>
              <a:rPr lang="en-US" sz="1800" dirty="0" smtClean="0">
                <a:solidFill>
                  <a:srgbClr val="474933"/>
                </a:solidFill>
                <a:latin typeface="Georgia"/>
                <a:cs typeface="Georgia"/>
              </a:rPr>
              <a:t> </a:t>
            </a:r>
            <a:r>
              <a:rPr lang="en-US" sz="1800" dirty="0" err="1" smtClean="0">
                <a:solidFill>
                  <a:srgbClr val="474933"/>
                </a:solidFill>
                <a:latin typeface="Georgia"/>
                <a:cs typeface="Georgia"/>
              </a:rPr>
              <a:t>Riyazuddien</a:t>
            </a:r>
            <a:r>
              <a:rPr lang="en-US" sz="1800" dirty="0" smtClean="0">
                <a:solidFill>
                  <a:srgbClr val="474933"/>
                </a:solidFill>
                <a:latin typeface="Georgia"/>
                <a:cs typeface="Georgia"/>
              </a:rPr>
              <a:t> </a:t>
            </a:r>
            <a:r>
              <a:rPr sz="1800" spc="-5" smtClean="0">
                <a:solidFill>
                  <a:srgbClr val="474933"/>
                </a:solidFill>
                <a:latin typeface="Georgia"/>
                <a:cs typeface="Georgia"/>
              </a:rPr>
              <a:t>Assoc </a:t>
            </a:r>
            <a:r>
              <a:rPr sz="1800" spc="-5" dirty="0">
                <a:solidFill>
                  <a:srgbClr val="474933"/>
                </a:solidFill>
                <a:latin typeface="Georgia"/>
                <a:cs typeface="Georgia"/>
              </a:rPr>
              <a:t>Prof</a:t>
            </a:r>
            <a:r>
              <a:rPr sz="1800" spc="-5">
                <a:solidFill>
                  <a:srgbClr val="474933"/>
                </a:solidFill>
                <a:latin typeface="Georgia"/>
                <a:cs typeface="Georgia"/>
              </a:rPr>
              <a:t>., </a:t>
            </a:r>
            <a:r>
              <a:rPr lang="en-US" spc="-5" dirty="0" smtClean="0">
                <a:solidFill>
                  <a:srgbClr val="474933"/>
                </a:solidFill>
                <a:latin typeface="Georgia"/>
                <a:cs typeface="Georgia"/>
              </a:rPr>
              <a:t>VVIT</a:t>
            </a:r>
            <a:endParaRPr sz="1800">
              <a:latin typeface="Georgia"/>
              <a:cs typeface="Georgia"/>
            </a:endParaRPr>
          </a:p>
        </p:txBody>
      </p:sp>
      <p:sp>
        <p:nvSpPr>
          <p:cNvPr id="26" name="object 26"/>
          <p:cNvSpPr/>
          <p:nvPr/>
        </p:nvSpPr>
        <p:spPr>
          <a:xfrm>
            <a:off x="914400" y="762000"/>
            <a:ext cx="2971800" cy="1219200"/>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914400" y="762000"/>
            <a:ext cx="2971800" cy="1219200"/>
          </a:xfrm>
          <a:custGeom>
            <a:avLst/>
            <a:gdLst/>
            <a:ahLst/>
            <a:cxnLst/>
            <a:rect l="l" t="t" r="r" b="b"/>
            <a:pathLst>
              <a:path w="2971800" h="1219200">
                <a:moveTo>
                  <a:pt x="0" y="1219200"/>
                </a:moveTo>
                <a:lnTo>
                  <a:pt x="371475" y="711200"/>
                </a:lnTo>
                <a:lnTo>
                  <a:pt x="0" y="203200"/>
                </a:lnTo>
                <a:lnTo>
                  <a:pt x="742950" y="203200"/>
                </a:lnTo>
                <a:lnTo>
                  <a:pt x="742950" y="50800"/>
                </a:lnTo>
                <a:lnTo>
                  <a:pt x="750240" y="31021"/>
                </a:lnTo>
                <a:lnTo>
                  <a:pt x="770127" y="14874"/>
                </a:lnTo>
                <a:lnTo>
                  <a:pt x="799635" y="3990"/>
                </a:lnTo>
                <a:lnTo>
                  <a:pt x="835787" y="0"/>
                </a:lnTo>
                <a:lnTo>
                  <a:pt x="2136013" y="0"/>
                </a:lnTo>
                <a:lnTo>
                  <a:pt x="2172164" y="3990"/>
                </a:lnTo>
                <a:lnTo>
                  <a:pt x="2201672" y="14874"/>
                </a:lnTo>
                <a:lnTo>
                  <a:pt x="2221559" y="31021"/>
                </a:lnTo>
                <a:lnTo>
                  <a:pt x="2228850" y="50800"/>
                </a:lnTo>
                <a:lnTo>
                  <a:pt x="2228850" y="203200"/>
                </a:lnTo>
                <a:lnTo>
                  <a:pt x="2971800" y="203200"/>
                </a:lnTo>
                <a:lnTo>
                  <a:pt x="2600325" y="711200"/>
                </a:lnTo>
                <a:lnTo>
                  <a:pt x="2971800" y="1219200"/>
                </a:lnTo>
                <a:lnTo>
                  <a:pt x="1950212" y="1219200"/>
                </a:lnTo>
                <a:lnTo>
                  <a:pt x="1914060" y="1215209"/>
                </a:lnTo>
                <a:lnTo>
                  <a:pt x="1884552" y="1204325"/>
                </a:lnTo>
                <a:lnTo>
                  <a:pt x="1864665" y="1188178"/>
                </a:lnTo>
                <a:lnTo>
                  <a:pt x="1857375" y="1168400"/>
                </a:lnTo>
                <a:lnTo>
                  <a:pt x="1864665" y="1148621"/>
                </a:lnTo>
                <a:lnTo>
                  <a:pt x="1884552" y="1132474"/>
                </a:lnTo>
                <a:lnTo>
                  <a:pt x="1914060" y="1121590"/>
                </a:lnTo>
                <a:lnTo>
                  <a:pt x="1950212" y="1117600"/>
                </a:lnTo>
                <a:lnTo>
                  <a:pt x="2136013" y="1117600"/>
                </a:lnTo>
                <a:lnTo>
                  <a:pt x="2172164" y="1113609"/>
                </a:lnTo>
                <a:lnTo>
                  <a:pt x="2201672" y="1102725"/>
                </a:lnTo>
                <a:lnTo>
                  <a:pt x="2221559" y="1086578"/>
                </a:lnTo>
                <a:lnTo>
                  <a:pt x="2228850" y="1066800"/>
                </a:lnTo>
                <a:lnTo>
                  <a:pt x="2221559" y="1047021"/>
                </a:lnTo>
                <a:lnTo>
                  <a:pt x="2201672" y="1030874"/>
                </a:lnTo>
                <a:lnTo>
                  <a:pt x="2172164" y="1019990"/>
                </a:lnTo>
                <a:lnTo>
                  <a:pt x="2136013" y="1016000"/>
                </a:lnTo>
                <a:lnTo>
                  <a:pt x="835787" y="1016000"/>
                </a:lnTo>
                <a:lnTo>
                  <a:pt x="799635" y="1019990"/>
                </a:lnTo>
                <a:lnTo>
                  <a:pt x="770127" y="1030874"/>
                </a:lnTo>
                <a:lnTo>
                  <a:pt x="750240" y="1047021"/>
                </a:lnTo>
                <a:lnTo>
                  <a:pt x="742950" y="1066800"/>
                </a:lnTo>
                <a:lnTo>
                  <a:pt x="750240" y="1086578"/>
                </a:lnTo>
                <a:lnTo>
                  <a:pt x="770127" y="1102725"/>
                </a:lnTo>
                <a:lnTo>
                  <a:pt x="799635" y="1113609"/>
                </a:lnTo>
                <a:lnTo>
                  <a:pt x="835787" y="1117600"/>
                </a:lnTo>
                <a:lnTo>
                  <a:pt x="1021588" y="1117600"/>
                </a:lnTo>
                <a:lnTo>
                  <a:pt x="1057739" y="1121590"/>
                </a:lnTo>
                <a:lnTo>
                  <a:pt x="1087247" y="1132474"/>
                </a:lnTo>
                <a:lnTo>
                  <a:pt x="1107134" y="1148621"/>
                </a:lnTo>
                <a:lnTo>
                  <a:pt x="1114425" y="1168400"/>
                </a:lnTo>
                <a:lnTo>
                  <a:pt x="1107134" y="1188178"/>
                </a:lnTo>
                <a:lnTo>
                  <a:pt x="1087247" y="1204325"/>
                </a:lnTo>
                <a:lnTo>
                  <a:pt x="1057739" y="1215209"/>
                </a:lnTo>
                <a:lnTo>
                  <a:pt x="1021588" y="1219200"/>
                </a:lnTo>
                <a:lnTo>
                  <a:pt x="0" y="1219200"/>
                </a:lnTo>
                <a:close/>
              </a:path>
            </a:pathLst>
          </a:custGeom>
          <a:ln w="9144">
            <a:solidFill>
              <a:srgbClr val="909364"/>
            </a:solidFill>
          </a:ln>
        </p:spPr>
        <p:txBody>
          <a:bodyPr wrap="square" lIns="0" tIns="0" rIns="0" bIns="0" rtlCol="0"/>
          <a:lstStyle/>
          <a:p>
            <a:endParaRPr/>
          </a:p>
        </p:txBody>
      </p:sp>
      <p:sp>
        <p:nvSpPr>
          <p:cNvPr id="28" name="object 28"/>
          <p:cNvSpPr/>
          <p:nvPr/>
        </p:nvSpPr>
        <p:spPr>
          <a:xfrm>
            <a:off x="2028825" y="1778000"/>
            <a:ext cx="0" cy="152400"/>
          </a:xfrm>
          <a:custGeom>
            <a:avLst/>
            <a:gdLst/>
            <a:ahLst/>
            <a:cxnLst/>
            <a:rect l="l" t="t" r="r" b="b"/>
            <a:pathLst>
              <a:path h="152400">
                <a:moveTo>
                  <a:pt x="0" y="0"/>
                </a:moveTo>
                <a:lnTo>
                  <a:pt x="0" y="152400"/>
                </a:lnTo>
              </a:path>
            </a:pathLst>
          </a:custGeom>
          <a:ln w="9144">
            <a:solidFill>
              <a:srgbClr val="909364"/>
            </a:solidFill>
          </a:ln>
        </p:spPr>
        <p:txBody>
          <a:bodyPr wrap="square" lIns="0" tIns="0" rIns="0" bIns="0" rtlCol="0"/>
          <a:lstStyle/>
          <a:p>
            <a:endParaRPr/>
          </a:p>
        </p:txBody>
      </p:sp>
      <p:sp>
        <p:nvSpPr>
          <p:cNvPr id="29" name="object 29"/>
          <p:cNvSpPr/>
          <p:nvPr/>
        </p:nvSpPr>
        <p:spPr>
          <a:xfrm>
            <a:off x="2771775" y="1778000"/>
            <a:ext cx="0" cy="152400"/>
          </a:xfrm>
          <a:custGeom>
            <a:avLst/>
            <a:gdLst/>
            <a:ahLst/>
            <a:cxnLst/>
            <a:rect l="l" t="t" r="r" b="b"/>
            <a:pathLst>
              <a:path h="152400">
                <a:moveTo>
                  <a:pt x="0" y="152400"/>
                </a:moveTo>
                <a:lnTo>
                  <a:pt x="0" y="0"/>
                </a:lnTo>
              </a:path>
            </a:pathLst>
          </a:custGeom>
          <a:ln w="9144">
            <a:solidFill>
              <a:srgbClr val="909364"/>
            </a:solidFill>
          </a:ln>
        </p:spPr>
        <p:txBody>
          <a:bodyPr wrap="square" lIns="0" tIns="0" rIns="0" bIns="0" rtlCol="0"/>
          <a:lstStyle/>
          <a:p>
            <a:endParaRPr/>
          </a:p>
        </p:txBody>
      </p:sp>
      <p:sp>
        <p:nvSpPr>
          <p:cNvPr id="30" name="object 30"/>
          <p:cNvSpPr/>
          <p:nvPr/>
        </p:nvSpPr>
        <p:spPr>
          <a:xfrm>
            <a:off x="1657350" y="965200"/>
            <a:ext cx="0" cy="863600"/>
          </a:xfrm>
          <a:custGeom>
            <a:avLst/>
            <a:gdLst/>
            <a:ahLst/>
            <a:cxnLst/>
            <a:rect l="l" t="t" r="r" b="b"/>
            <a:pathLst>
              <a:path h="863600">
                <a:moveTo>
                  <a:pt x="0" y="863600"/>
                </a:moveTo>
                <a:lnTo>
                  <a:pt x="0" y="0"/>
                </a:lnTo>
              </a:path>
            </a:pathLst>
          </a:custGeom>
          <a:ln w="9144">
            <a:solidFill>
              <a:srgbClr val="909364"/>
            </a:solidFill>
          </a:ln>
        </p:spPr>
        <p:txBody>
          <a:bodyPr wrap="square" lIns="0" tIns="0" rIns="0" bIns="0" rtlCol="0"/>
          <a:lstStyle/>
          <a:p>
            <a:endParaRPr/>
          </a:p>
        </p:txBody>
      </p:sp>
      <p:sp>
        <p:nvSpPr>
          <p:cNvPr id="31" name="object 31"/>
          <p:cNvSpPr/>
          <p:nvPr/>
        </p:nvSpPr>
        <p:spPr>
          <a:xfrm>
            <a:off x="3143250" y="965200"/>
            <a:ext cx="0" cy="863600"/>
          </a:xfrm>
          <a:custGeom>
            <a:avLst/>
            <a:gdLst/>
            <a:ahLst/>
            <a:cxnLst/>
            <a:rect l="l" t="t" r="r" b="b"/>
            <a:pathLst>
              <a:path h="863600">
                <a:moveTo>
                  <a:pt x="0" y="0"/>
                </a:moveTo>
                <a:lnTo>
                  <a:pt x="0" y="863600"/>
                </a:lnTo>
              </a:path>
            </a:pathLst>
          </a:custGeom>
          <a:ln w="9144">
            <a:solidFill>
              <a:srgbClr val="909364"/>
            </a:solidFill>
          </a:ln>
        </p:spPr>
        <p:txBody>
          <a:bodyPr wrap="square" lIns="0" tIns="0" rIns="0" bIns="0" rtlCol="0"/>
          <a:lstStyle/>
          <a:p>
            <a:endParaRPr/>
          </a:p>
        </p:txBody>
      </p:sp>
      <p:sp>
        <p:nvSpPr>
          <p:cNvPr id="32" name="object 32"/>
          <p:cNvSpPr/>
          <p:nvPr/>
        </p:nvSpPr>
        <p:spPr>
          <a:xfrm>
            <a:off x="1659635" y="1013460"/>
            <a:ext cx="1126236" cy="679703"/>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2380488" y="1013460"/>
            <a:ext cx="533400" cy="679703"/>
          </a:xfrm>
          <a:prstGeom prst="rect">
            <a:avLst/>
          </a:prstGeom>
          <a:blipFill>
            <a:blip r:embed="rId7" cstate="print"/>
            <a:stretch>
              <a:fillRect/>
            </a:stretch>
          </a:blipFill>
        </p:spPr>
        <p:txBody>
          <a:bodyPr wrap="square" lIns="0" tIns="0" rIns="0" bIns="0" rtlCol="0"/>
          <a:lstStyle/>
          <a:p>
            <a:endParaRPr/>
          </a:p>
        </p:txBody>
      </p:sp>
      <p:sp>
        <p:nvSpPr>
          <p:cNvPr id="35" name="object 35"/>
          <p:cNvSpPr txBox="1"/>
          <p:nvPr/>
        </p:nvSpPr>
        <p:spPr>
          <a:xfrm>
            <a:off x="1838070" y="1093978"/>
            <a:ext cx="1209930" cy="382156"/>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FDC579"/>
                </a:solidFill>
                <a:latin typeface="Century Gothic"/>
                <a:cs typeface="Century Gothic"/>
              </a:rPr>
              <a:t>UNIT </a:t>
            </a:r>
            <a:r>
              <a:rPr sz="2400" b="1" smtClean="0">
                <a:solidFill>
                  <a:srgbClr val="FDC579"/>
                </a:solidFill>
                <a:latin typeface="Century Gothic"/>
                <a:cs typeface="Century Gothic"/>
              </a:rPr>
              <a:t>-</a:t>
            </a:r>
            <a:r>
              <a:rPr lang="en-US" sz="2400" b="1" dirty="0" smtClean="0">
                <a:solidFill>
                  <a:srgbClr val="FDC579"/>
                </a:solidFill>
                <a:latin typeface="Century Gothic"/>
                <a:cs typeface="Century Gothic"/>
              </a:rPr>
              <a:t> II</a:t>
            </a:r>
            <a:r>
              <a:rPr sz="2400" b="1" spc="-60" smtClean="0">
                <a:solidFill>
                  <a:srgbClr val="FDC579"/>
                </a:solidFill>
                <a:latin typeface="Century Gothic"/>
                <a:cs typeface="Century Gothic"/>
              </a:rPr>
              <a:t> </a:t>
            </a:r>
            <a:endParaRPr sz="2400">
              <a:latin typeface="Century Gothic"/>
              <a:cs typeface="Century Gothic"/>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8150860" cy="875240"/>
          </a:xfrm>
          <a:prstGeom prst="rect">
            <a:avLst/>
          </a:prstGeom>
        </p:spPr>
        <p:txBody>
          <a:bodyPr vert="horz" wrap="square" lIns="0" tIns="13335" rIns="0" bIns="0" rtlCol="0">
            <a:spAutoFit/>
          </a:bodyPr>
          <a:lstStyle/>
          <a:p>
            <a:pPr marL="12700">
              <a:lnSpc>
                <a:spcPct val="100000"/>
              </a:lnSpc>
              <a:spcBef>
                <a:spcPts val="105"/>
              </a:spcBef>
            </a:pPr>
            <a:r>
              <a:rPr lang="en-US" sz="3200" b="1" spc="-40" dirty="0" smtClean="0">
                <a:latin typeface="Times New Roman"/>
                <a:cs typeface="Times New Roman"/>
              </a:rPr>
              <a:t>ILLUSTRATIVE EXAMPLES </a:t>
            </a:r>
            <a:br>
              <a:rPr lang="en-US" sz="3200" b="1" spc="-40" dirty="0" smtClean="0">
                <a:latin typeface="Times New Roman"/>
                <a:cs typeface="Times New Roman"/>
              </a:rPr>
            </a:br>
            <a:r>
              <a:rPr sz="2400" b="1" spc="-40" smtClean="0">
                <a:latin typeface="Times New Roman"/>
                <a:cs typeface="Times New Roman"/>
              </a:rPr>
              <a:t>Verilog </a:t>
            </a:r>
            <a:r>
              <a:rPr sz="2400" b="1" dirty="0">
                <a:latin typeface="Times New Roman"/>
                <a:cs typeface="Times New Roman"/>
              </a:rPr>
              <a:t>module for AOI</a:t>
            </a:r>
            <a:r>
              <a:rPr sz="2400" b="1" spc="-315" dirty="0">
                <a:latin typeface="Times New Roman"/>
                <a:cs typeface="Times New Roman"/>
              </a:rPr>
              <a:t> </a:t>
            </a:r>
            <a:r>
              <a:rPr sz="2400" b="1" dirty="0">
                <a:latin typeface="Times New Roman"/>
                <a:cs typeface="Times New Roman"/>
              </a:rPr>
              <a:t>logic</a:t>
            </a:r>
            <a:endParaRPr sz="24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54582"/>
            <a:ext cx="3367404" cy="2906395"/>
          </a:xfrm>
          <a:prstGeom prst="rect">
            <a:avLst/>
          </a:prstGeom>
        </p:spPr>
        <p:txBody>
          <a:bodyPr vert="horz" wrap="square" lIns="0" tIns="12700" rIns="0" bIns="0" rtlCol="0">
            <a:spAutoFit/>
          </a:bodyPr>
          <a:lstStyle/>
          <a:p>
            <a:pPr marL="628650" marR="5080" indent="-616585">
              <a:lnSpc>
                <a:spcPct val="100000"/>
              </a:lnSpc>
              <a:spcBef>
                <a:spcPts val="100"/>
              </a:spcBef>
              <a:tabLst>
                <a:tab pos="285115" algn="l"/>
              </a:tabLst>
            </a:pPr>
            <a:r>
              <a:rPr sz="1150" spc="-10" dirty="0">
                <a:solidFill>
                  <a:srgbClr val="93C500"/>
                </a:solidFill>
                <a:latin typeface="Wingdings 2"/>
                <a:cs typeface="Wingdings 2"/>
              </a:rPr>
              <a:t></a:t>
            </a:r>
            <a:r>
              <a:rPr sz="1150" spc="-10" dirty="0">
                <a:solidFill>
                  <a:srgbClr val="93C500"/>
                </a:solidFill>
                <a:latin typeface="Times New Roman"/>
                <a:cs typeface="Times New Roman"/>
              </a:rPr>
              <a:t>	</a:t>
            </a:r>
            <a:r>
              <a:rPr sz="1500" dirty="0">
                <a:latin typeface="Century Gothic"/>
                <a:cs typeface="Century Gothic"/>
              </a:rPr>
              <a:t>module </a:t>
            </a:r>
            <a:r>
              <a:rPr sz="1500" spc="-5" dirty="0">
                <a:latin typeface="Century Gothic"/>
                <a:cs typeface="Century Gothic"/>
              </a:rPr>
              <a:t>aoi_gate(o,a1,a2,b1,b2);  </a:t>
            </a:r>
            <a:r>
              <a:rPr sz="1500" dirty="0">
                <a:latin typeface="Century Gothic"/>
                <a:cs typeface="Century Gothic"/>
              </a:rPr>
              <a:t>input </a:t>
            </a:r>
            <a:r>
              <a:rPr sz="1500" spc="-5" dirty="0">
                <a:latin typeface="Century Gothic"/>
                <a:cs typeface="Century Gothic"/>
              </a:rPr>
              <a:t>a1,a2,b1,b2; </a:t>
            </a:r>
            <a:r>
              <a:rPr sz="1500" dirty="0">
                <a:latin typeface="Century Gothic"/>
                <a:cs typeface="Century Gothic"/>
              </a:rPr>
              <a:t>output o;  wire</a:t>
            </a:r>
            <a:r>
              <a:rPr sz="1500" spc="-25" dirty="0">
                <a:latin typeface="Century Gothic"/>
                <a:cs typeface="Century Gothic"/>
              </a:rPr>
              <a:t> </a:t>
            </a:r>
            <a:r>
              <a:rPr sz="1500" spc="-5" dirty="0">
                <a:latin typeface="Century Gothic"/>
                <a:cs typeface="Century Gothic"/>
              </a:rPr>
              <a:t>o1,o2;</a:t>
            </a:r>
            <a:endParaRPr sz="1500">
              <a:latin typeface="Century Gothic"/>
              <a:cs typeface="Century Gothic"/>
            </a:endParaRPr>
          </a:p>
          <a:p>
            <a:pPr marL="628650">
              <a:lnSpc>
                <a:spcPct val="100000"/>
              </a:lnSpc>
            </a:pPr>
            <a:r>
              <a:rPr sz="1500" spc="-5" dirty="0">
                <a:latin typeface="Century Gothic"/>
                <a:cs typeface="Century Gothic"/>
              </a:rPr>
              <a:t>and</a:t>
            </a:r>
            <a:r>
              <a:rPr sz="1500" spc="-100" dirty="0">
                <a:latin typeface="Century Gothic"/>
                <a:cs typeface="Century Gothic"/>
              </a:rPr>
              <a:t> </a:t>
            </a:r>
            <a:r>
              <a:rPr sz="1500" spc="-5" dirty="0">
                <a:latin typeface="Century Gothic"/>
                <a:cs typeface="Century Gothic"/>
              </a:rPr>
              <a:t>g1(o1,a1,a2);</a:t>
            </a:r>
            <a:endParaRPr sz="1500">
              <a:latin typeface="Century Gothic"/>
              <a:cs typeface="Century Gothic"/>
            </a:endParaRPr>
          </a:p>
          <a:p>
            <a:pPr marL="628650">
              <a:lnSpc>
                <a:spcPct val="100000"/>
              </a:lnSpc>
            </a:pPr>
            <a:r>
              <a:rPr sz="1500" spc="-5" dirty="0">
                <a:latin typeface="Century Gothic"/>
                <a:cs typeface="Century Gothic"/>
              </a:rPr>
              <a:t>and</a:t>
            </a:r>
            <a:r>
              <a:rPr sz="1500" spc="-100" dirty="0">
                <a:latin typeface="Century Gothic"/>
                <a:cs typeface="Century Gothic"/>
              </a:rPr>
              <a:t> </a:t>
            </a:r>
            <a:r>
              <a:rPr sz="1500" spc="-5" dirty="0">
                <a:latin typeface="Century Gothic"/>
                <a:cs typeface="Century Gothic"/>
              </a:rPr>
              <a:t>g2(o2,b1,b2);</a:t>
            </a:r>
            <a:endParaRPr sz="1500">
              <a:latin typeface="Century Gothic"/>
              <a:cs typeface="Century Gothic"/>
            </a:endParaRPr>
          </a:p>
          <a:p>
            <a:pPr marL="285115" marR="1265555" indent="342900">
              <a:lnSpc>
                <a:spcPct val="100000"/>
              </a:lnSpc>
            </a:pPr>
            <a:r>
              <a:rPr sz="1500" dirty="0">
                <a:latin typeface="Century Gothic"/>
                <a:cs typeface="Century Gothic"/>
              </a:rPr>
              <a:t>nor</a:t>
            </a:r>
            <a:r>
              <a:rPr sz="1500" spc="-90" dirty="0">
                <a:latin typeface="Century Gothic"/>
                <a:cs typeface="Century Gothic"/>
              </a:rPr>
              <a:t> </a:t>
            </a:r>
            <a:r>
              <a:rPr sz="1500" spc="-5" dirty="0">
                <a:latin typeface="Century Gothic"/>
                <a:cs typeface="Century Gothic"/>
              </a:rPr>
              <a:t>g3(o,o1,o2);  </a:t>
            </a:r>
            <a:r>
              <a:rPr sz="1500" dirty="0">
                <a:latin typeface="Century Gothic"/>
                <a:cs typeface="Century Gothic"/>
              </a:rPr>
              <a:t>endmodule</a:t>
            </a:r>
            <a:endParaRPr sz="1500">
              <a:latin typeface="Century Gothic"/>
              <a:cs typeface="Century Gothic"/>
            </a:endParaRPr>
          </a:p>
          <a:p>
            <a:pPr marL="12700">
              <a:lnSpc>
                <a:spcPct val="100000"/>
              </a:lnSpc>
              <a:spcBef>
                <a:spcPts val="1085"/>
              </a:spcBef>
              <a:tabLst>
                <a:tab pos="285115" algn="l"/>
              </a:tabLst>
            </a:pPr>
            <a:r>
              <a:rPr sz="1150" spc="-10" dirty="0">
                <a:solidFill>
                  <a:srgbClr val="93C500"/>
                </a:solidFill>
                <a:latin typeface="Wingdings 2"/>
                <a:cs typeface="Wingdings 2"/>
              </a:rPr>
              <a:t></a:t>
            </a:r>
            <a:r>
              <a:rPr sz="1150" spc="-10" dirty="0">
                <a:solidFill>
                  <a:srgbClr val="93C500"/>
                </a:solidFill>
                <a:latin typeface="Times New Roman"/>
                <a:cs typeface="Times New Roman"/>
              </a:rPr>
              <a:t>	</a:t>
            </a:r>
            <a:r>
              <a:rPr sz="1500" dirty="0">
                <a:latin typeface="Century Gothic"/>
                <a:cs typeface="Century Gothic"/>
              </a:rPr>
              <a:t>module</a:t>
            </a:r>
            <a:r>
              <a:rPr sz="1500" spc="-20" dirty="0">
                <a:latin typeface="Century Gothic"/>
                <a:cs typeface="Century Gothic"/>
              </a:rPr>
              <a:t> </a:t>
            </a:r>
            <a:r>
              <a:rPr sz="1500" dirty="0">
                <a:latin typeface="Century Gothic"/>
                <a:cs typeface="Century Gothic"/>
              </a:rPr>
              <a:t>aoi_st;</a:t>
            </a:r>
            <a:endParaRPr sz="1500">
              <a:latin typeface="Century Gothic"/>
              <a:cs typeface="Century Gothic"/>
            </a:endParaRPr>
          </a:p>
          <a:p>
            <a:pPr marL="857250" marR="990600">
              <a:lnSpc>
                <a:spcPct val="100000"/>
              </a:lnSpc>
            </a:pPr>
            <a:r>
              <a:rPr sz="1500" dirty="0">
                <a:latin typeface="Century Gothic"/>
                <a:cs typeface="Century Gothic"/>
              </a:rPr>
              <a:t>reg</a:t>
            </a:r>
            <a:r>
              <a:rPr sz="1500" spc="-90" dirty="0">
                <a:latin typeface="Century Gothic"/>
                <a:cs typeface="Century Gothic"/>
              </a:rPr>
              <a:t> </a:t>
            </a:r>
            <a:r>
              <a:rPr sz="1500" spc="-5" dirty="0">
                <a:latin typeface="Century Gothic"/>
                <a:cs typeface="Century Gothic"/>
              </a:rPr>
              <a:t>a1,a2,b1,b2;  </a:t>
            </a:r>
            <a:r>
              <a:rPr sz="1500" dirty="0">
                <a:latin typeface="Century Gothic"/>
                <a:cs typeface="Century Gothic"/>
              </a:rPr>
              <a:t>wire</a:t>
            </a:r>
            <a:r>
              <a:rPr sz="1500" spc="-25" dirty="0">
                <a:latin typeface="Century Gothic"/>
                <a:cs typeface="Century Gothic"/>
              </a:rPr>
              <a:t> </a:t>
            </a:r>
            <a:r>
              <a:rPr sz="1500" dirty="0">
                <a:latin typeface="Century Gothic"/>
                <a:cs typeface="Century Gothic"/>
              </a:rPr>
              <a:t>o;</a:t>
            </a:r>
            <a:endParaRPr sz="1500">
              <a:latin typeface="Century Gothic"/>
              <a:cs typeface="Century Gothic"/>
            </a:endParaRPr>
          </a:p>
          <a:p>
            <a:pPr marL="857250" marR="1965325">
              <a:lnSpc>
                <a:spcPct val="100000"/>
              </a:lnSpc>
            </a:pPr>
            <a:r>
              <a:rPr sz="1500" dirty="0">
                <a:latin typeface="Century Gothic"/>
                <a:cs typeface="Century Gothic"/>
              </a:rPr>
              <a:t>initial  </a:t>
            </a:r>
            <a:r>
              <a:rPr sz="1500" spc="-5" dirty="0">
                <a:latin typeface="Century Gothic"/>
                <a:cs typeface="Century Gothic"/>
              </a:rPr>
              <a:t>b</a:t>
            </a:r>
            <a:r>
              <a:rPr sz="1500" spc="-10" dirty="0">
                <a:latin typeface="Century Gothic"/>
                <a:cs typeface="Century Gothic"/>
              </a:rPr>
              <a:t>e</a:t>
            </a:r>
            <a:r>
              <a:rPr sz="1500" dirty="0">
                <a:latin typeface="Century Gothic"/>
                <a:cs typeface="Century Gothic"/>
              </a:rPr>
              <a:t>g</a:t>
            </a:r>
            <a:r>
              <a:rPr sz="1500" spc="5" dirty="0">
                <a:latin typeface="Century Gothic"/>
                <a:cs typeface="Century Gothic"/>
              </a:rPr>
              <a:t>i</a:t>
            </a:r>
            <a:r>
              <a:rPr sz="1500" dirty="0">
                <a:latin typeface="Century Gothic"/>
                <a:cs typeface="Century Gothic"/>
              </a:rPr>
              <a:t>n</a:t>
            </a:r>
            <a:endParaRPr sz="1500">
              <a:latin typeface="Century Gothic"/>
              <a:cs typeface="Century Gothic"/>
            </a:endParaRPr>
          </a:p>
        </p:txBody>
      </p:sp>
      <p:sp>
        <p:nvSpPr>
          <p:cNvPr id="32" name="object 32"/>
          <p:cNvSpPr txBox="1"/>
          <p:nvPr/>
        </p:nvSpPr>
        <p:spPr>
          <a:xfrm>
            <a:off x="1766061" y="4235957"/>
            <a:ext cx="986790" cy="4826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Century Gothic"/>
                <a:cs typeface="Century Gothic"/>
              </a:rPr>
              <a:t>a1 </a:t>
            </a:r>
            <a:r>
              <a:rPr sz="1500" dirty="0">
                <a:latin typeface="Century Gothic"/>
                <a:cs typeface="Century Gothic"/>
              </a:rPr>
              <a:t>=</a:t>
            </a:r>
            <a:r>
              <a:rPr sz="1500" spc="-25" dirty="0">
                <a:latin typeface="Century Gothic"/>
                <a:cs typeface="Century Gothic"/>
              </a:rPr>
              <a:t> </a:t>
            </a:r>
            <a:r>
              <a:rPr sz="1500" spc="-5" dirty="0">
                <a:latin typeface="Century Gothic"/>
                <a:cs typeface="Century Gothic"/>
              </a:rPr>
              <a:t>0;</a:t>
            </a:r>
            <a:endParaRPr sz="1500">
              <a:latin typeface="Century Gothic"/>
              <a:cs typeface="Century Gothic"/>
            </a:endParaRPr>
          </a:p>
          <a:p>
            <a:pPr marL="64135">
              <a:lnSpc>
                <a:spcPct val="100000"/>
              </a:lnSpc>
            </a:pPr>
            <a:r>
              <a:rPr sz="1500" spc="-5" dirty="0">
                <a:latin typeface="Century Gothic"/>
                <a:cs typeface="Century Gothic"/>
              </a:rPr>
              <a:t>#3 a1 </a:t>
            </a:r>
            <a:r>
              <a:rPr sz="1500" dirty="0">
                <a:latin typeface="Century Gothic"/>
                <a:cs typeface="Century Gothic"/>
              </a:rPr>
              <a:t>=</a:t>
            </a:r>
            <a:r>
              <a:rPr sz="1500" spc="-80" dirty="0">
                <a:latin typeface="Century Gothic"/>
                <a:cs typeface="Century Gothic"/>
              </a:rPr>
              <a:t> </a:t>
            </a:r>
            <a:r>
              <a:rPr sz="1500" spc="-5" dirty="0">
                <a:latin typeface="Century Gothic"/>
                <a:cs typeface="Century Gothic"/>
              </a:rPr>
              <a:t>1;</a:t>
            </a:r>
            <a:endParaRPr sz="1500">
              <a:latin typeface="Century Gothic"/>
              <a:cs typeface="Century Gothic"/>
            </a:endParaRPr>
          </a:p>
        </p:txBody>
      </p:sp>
      <p:sp>
        <p:nvSpPr>
          <p:cNvPr id="33" name="object 33"/>
          <p:cNvSpPr txBox="1"/>
          <p:nvPr/>
        </p:nvSpPr>
        <p:spPr>
          <a:xfrm>
            <a:off x="2938208" y="4235957"/>
            <a:ext cx="2811145" cy="482600"/>
          </a:xfrm>
          <a:prstGeom prst="rect">
            <a:avLst/>
          </a:prstGeom>
        </p:spPr>
        <p:txBody>
          <a:bodyPr vert="horz" wrap="square" lIns="0" tIns="12700" rIns="0" bIns="0" rtlCol="0">
            <a:spAutoFit/>
          </a:bodyPr>
          <a:lstStyle/>
          <a:p>
            <a:pPr marL="353695">
              <a:lnSpc>
                <a:spcPct val="100000"/>
              </a:lnSpc>
              <a:spcBef>
                <a:spcPts val="100"/>
              </a:spcBef>
              <a:tabLst>
                <a:tab pos="1268095" algn="l"/>
                <a:tab pos="2183130" algn="l"/>
              </a:tabLst>
            </a:pPr>
            <a:r>
              <a:rPr sz="1500" spc="-5" dirty="0">
                <a:latin typeface="Century Gothic"/>
                <a:cs typeface="Century Gothic"/>
              </a:rPr>
              <a:t>a2</a:t>
            </a:r>
            <a:r>
              <a:rPr sz="1500" spc="10" dirty="0">
                <a:latin typeface="Century Gothic"/>
                <a:cs typeface="Century Gothic"/>
              </a:rPr>
              <a:t> </a:t>
            </a:r>
            <a:r>
              <a:rPr sz="1500" dirty="0">
                <a:latin typeface="Century Gothic"/>
                <a:cs typeface="Century Gothic"/>
              </a:rPr>
              <a:t>=</a:t>
            </a:r>
            <a:r>
              <a:rPr sz="1500" spc="-5" dirty="0">
                <a:latin typeface="Century Gothic"/>
                <a:cs typeface="Century Gothic"/>
              </a:rPr>
              <a:t> 0;	b1</a:t>
            </a:r>
            <a:r>
              <a:rPr sz="1500" spc="15" dirty="0">
                <a:latin typeface="Century Gothic"/>
                <a:cs typeface="Century Gothic"/>
              </a:rPr>
              <a:t> </a:t>
            </a:r>
            <a:r>
              <a:rPr sz="1500" dirty="0">
                <a:latin typeface="Century Gothic"/>
                <a:cs typeface="Century Gothic"/>
              </a:rPr>
              <a:t>=</a:t>
            </a:r>
            <a:r>
              <a:rPr sz="1500" spc="-5" dirty="0">
                <a:latin typeface="Century Gothic"/>
                <a:cs typeface="Century Gothic"/>
              </a:rPr>
              <a:t> 0;	b2 </a:t>
            </a:r>
            <a:r>
              <a:rPr sz="1500" dirty="0">
                <a:latin typeface="Century Gothic"/>
                <a:cs typeface="Century Gothic"/>
              </a:rPr>
              <a:t>=</a:t>
            </a:r>
            <a:r>
              <a:rPr sz="1500" spc="-70" dirty="0">
                <a:latin typeface="Century Gothic"/>
                <a:cs typeface="Century Gothic"/>
              </a:rPr>
              <a:t> </a:t>
            </a:r>
            <a:r>
              <a:rPr sz="1500" spc="-5" dirty="0">
                <a:latin typeface="Century Gothic"/>
                <a:cs typeface="Century Gothic"/>
              </a:rPr>
              <a:t>0;</a:t>
            </a:r>
            <a:endParaRPr sz="1500">
              <a:latin typeface="Century Gothic"/>
              <a:cs typeface="Century Gothic"/>
            </a:endParaRPr>
          </a:p>
          <a:p>
            <a:pPr marL="12700">
              <a:lnSpc>
                <a:spcPct val="100000"/>
              </a:lnSpc>
              <a:tabLst>
                <a:tab pos="786130" algn="l"/>
              </a:tabLst>
            </a:pPr>
            <a:r>
              <a:rPr sz="1500" spc="-5" dirty="0">
                <a:latin typeface="Century Gothic"/>
                <a:cs typeface="Century Gothic"/>
              </a:rPr>
              <a:t>a2</a:t>
            </a:r>
            <a:r>
              <a:rPr sz="1500" spc="10" dirty="0">
                <a:latin typeface="Century Gothic"/>
                <a:cs typeface="Century Gothic"/>
              </a:rPr>
              <a:t> </a:t>
            </a:r>
            <a:r>
              <a:rPr sz="1500" dirty="0">
                <a:latin typeface="Century Gothic"/>
                <a:cs typeface="Century Gothic"/>
              </a:rPr>
              <a:t>=</a:t>
            </a:r>
            <a:r>
              <a:rPr sz="1500" spc="-5" dirty="0">
                <a:latin typeface="Century Gothic"/>
                <a:cs typeface="Century Gothic"/>
              </a:rPr>
              <a:t> 1;	</a:t>
            </a:r>
            <a:r>
              <a:rPr sz="1500" dirty="0">
                <a:latin typeface="Century Gothic"/>
                <a:cs typeface="Century Gothic"/>
              </a:rPr>
              <a:t>b1 = </a:t>
            </a:r>
            <a:r>
              <a:rPr sz="1500" spc="-5" dirty="0">
                <a:latin typeface="Century Gothic"/>
                <a:cs typeface="Century Gothic"/>
              </a:rPr>
              <a:t>1; b2 </a:t>
            </a:r>
            <a:r>
              <a:rPr sz="1500" dirty="0">
                <a:latin typeface="Century Gothic"/>
                <a:cs typeface="Century Gothic"/>
              </a:rPr>
              <a:t>=</a:t>
            </a:r>
            <a:r>
              <a:rPr sz="1500" spc="-5" dirty="0">
                <a:latin typeface="Century Gothic"/>
                <a:cs typeface="Century Gothic"/>
              </a:rPr>
              <a:t> 0;</a:t>
            </a:r>
            <a:endParaRPr sz="1500">
              <a:latin typeface="Century Gothic"/>
              <a:cs typeface="Century Gothic"/>
            </a:endParaRPr>
          </a:p>
        </p:txBody>
      </p:sp>
      <p:sp>
        <p:nvSpPr>
          <p:cNvPr id="34" name="object 34"/>
          <p:cNvSpPr txBox="1"/>
          <p:nvPr/>
        </p:nvSpPr>
        <p:spPr>
          <a:xfrm>
            <a:off x="878839" y="4693157"/>
            <a:ext cx="6346825" cy="1551707"/>
          </a:xfrm>
          <a:prstGeom prst="rect">
            <a:avLst/>
          </a:prstGeom>
        </p:spPr>
        <p:txBody>
          <a:bodyPr vert="horz" wrap="square" lIns="0" tIns="12700" rIns="0" bIns="0" rtlCol="0">
            <a:spAutoFit/>
          </a:bodyPr>
          <a:lstStyle/>
          <a:p>
            <a:pPr marL="584200">
              <a:lnSpc>
                <a:spcPct val="100000"/>
              </a:lnSpc>
              <a:spcBef>
                <a:spcPts val="100"/>
              </a:spcBef>
            </a:pPr>
            <a:r>
              <a:rPr sz="1500" spc="-5" dirty="0">
                <a:latin typeface="Century Gothic"/>
                <a:cs typeface="Century Gothic"/>
              </a:rPr>
              <a:t>end</a:t>
            </a:r>
            <a:endParaRPr sz="1500">
              <a:latin typeface="Century Gothic"/>
              <a:cs typeface="Century Gothic"/>
            </a:endParaRPr>
          </a:p>
          <a:p>
            <a:pPr marL="12700" marR="5080">
              <a:lnSpc>
                <a:spcPts val="1440"/>
              </a:lnSpc>
              <a:spcBef>
                <a:spcPts val="345"/>
              </a:spcBef>
            </a:pPr>
            <a:r>
              <a:rPr sz="1500" smtClean="0">
                <a:latin typeface="Century Gothic"/>
                <a:cs typeface="Century Gothic"/>
              </a:rPr>
              <a:t>initial </a:t>
            </a:r>
            <a:endParaRPr lang="en-US" sz="1500" dirty="0" smtClean="0">
              <a:latin typeface="Century Gothic"/>
              <a:cs typeface="Century Gothic"/>
            </a:endParaRPr>
          </a:p>
          <a:p>
            <a:pPr marL="12700" marR="5080">
              <a:lnSpc>
                <a:spcPts val="1440"/>
              </a:lnSpc>
              <a:spcBef>
                <a:spcPts val="345"/>
              </a:spcBef>
            </a:pPr>
            <a:r>
              <a:rPr sz="1500" spc="-5" smtClean="0">
                <a:latin typeface="Century Gothic"/>
                <a:cs typeface="Century Gothic"/>
              </a:rPr>
              <a:t>$</a:t>
            </a:r>
            <a:r>
              <a:rPr sz="1500" spc="-5" dirty="0">
                <a:latin typeface="Century Gothic"/>
                <a:cs typeface="Century Gothic"/>
              </a:rPr>
              <a:t>monitor($time </a:t>
            </a:r>
            <a:r>
              <a:rPr sz="1500" dirty="0">
                <a:latin typeface="Century Gothic"/>
                <a:cs typeface="Century Gothic"/>
              </a:rPr>
              <a:t>, " o = %b , </a:t>
            </a:r>
            <a:r>
              <a:rPr sz="1500" spc="-5" dirty="0">
                <a:latin typeface="Century Gothic"/>
                <a:cs typeface="Century Gothic"/>
              </a:rPr>
              <a:t>a1 </a:t>
            </a:r>
            <a:r>
              <a:rPr sz="1500" dirty="0">
                <a:latin typeface="Century Gothic"/>
                <a:cs typeface="Century Gothic"/>
              </a:rPr>
              <a:t>= %b , </a:t>
            </a:r>
            <a:r>
              <a:rPr sz="1500" spc="-5" dirty="0">
                <a:latin typeface="Century Gothic"/>
                <a:cs typeface="Century Gothic"/>
              </a:rPr>
              <a:t>a2 </a:t>
            </a:r>
            <a:r>
              <a:rPr sz="1500" dirty="0">
                <a:latin typeface="Century Gothic"/>
                <a:cs typeface="Century Gothic"/>
              </a:rPr>
              <a:t>= %b , </a:t>
            </a:r>
            <a:r>
              <a:rPr sz="1500" spc="-5" dirty="0">
                <a:latin typeface="Century Gothic"/>
                <a:cs typeface="Century Gothic"/>
              </a:rPr>
              <a:t>b1 </a:t>
            </a:r>
            <a:r>
              <a:rPr sz="1500" dirty="0">
                <a:latin typeface="Century Gothic"/>
                <a:cs typeface="Century Gothic"/>
              </a:rPr>
              <a:t>= %b </a:t>
            </a:r>
            <a:r>
              <a:rPr sz="1500" spc="-10" dirty="0">
                <a:latin typeface="Century Gothic"/>
                <a:cs typeface="Century Gothic"/>
              </a:rPr>
              <a:t>,b2 </a:t>
            </a:r>
            <a:r>
              <a:rPr sz="1500" dirty="0">
                <a:latin typeface="Century Gothic"/>
                <a:cs typeface="Century Gothic"/>
              </a:rPr>
              <a:t>= %b  </a:t>
            </a:r>
            <a:r>
              <a:rPr sz="1500" spc="-5" dirty="0">
                <a:latin typeface="Century Gothic"/>
                <a:cs typeface="Century Gothic"/>
              </a:rPr>
              <a:t>",o,a1,a2,b1,b2);</a:t>
            </a:r>
            <a:endParaRPr sz="1500">
              <a:latin typeface="Century Gothic"/>
              <a:cs typeface="Century Gothic"/>
            </a:endParaRPr>
          </a:p>
          <a:p>
            <a:pPr marL="12700" marR="3141345" indent="571500">
              <a:lnSpc>
                <a:spcPct val="100000"/>
              </a:lnSpc>
              <a:spcBef>
                <a:spcPts val="15"/>
              </a:spcBef>
            </a:pPr>
            <a:r>
              <a:rPr sz="1500" dirty="0">
                <a:latin typeface="Century Gothic"/>
                <a:cs typeface="Century Gothic"/>
              </a:rPr>
              <a:t>aoi_gate</a:t>
            </a:r>
            <a:r>
              <a:rPr sz="1500" spc="-85" dirty="0">
                <a:latin typeface="Century Gothic"/>
                <a:cs typeface="Century Gothic"/>
              </a:rPr>
              <a:t> </a:t>
            </a:r>
            <a:r>
              <a:rPr sz="1500" spc="-5" dirty="0">
                <a:latin typeface="Century Gothic"/>
                <a:cs typeface="Century Gothic"/>
              </a:rPr>
              <a:t>gg(o,a1,a2,b1,b2</a:t>
            </a:r>
            <a:r>
              <a:rPr sz="1500" spc="-5">
                <a:latin typeface="Century Gothic"/>
                <a:cs typeface="Century Gothic"/>
              </a:rPr>
              <a:t>);  </a:t>
            </a:r>
            <a:r>
              <a:rPr lang="en-US" sz="1500" spc="-5" dirty="0" err="1" smtClean="0">
                <a:latin typeface="Century Gothic"/>
                <a:cs typeface="Century Gothic"/>
              </a:rPr>
              <a:t>i</a:t>
            </a:r>
            <a:r>
              <a:rPr lang="en-IN" sz="1500" dirty="0" err="1" smtClean="0">
                <a:latin typeface="Century Gothic"/>
                <a:cs typeface="Century Gothic"/>
              </a:rPr>
              <a:t>nitial</a:t>
            </a:r>
            <a:r>
              <a:rPr lang="en-IN" sz="1500" dirty="0" smtClean="0">
                <a:latin typeface="Century Gothic"/>
                <a:cs typeface="Century Gothic"/>
              </a:rPr>
              <a:t> </a:t>
            </a:r>
            <a:r>
              <a:rPr lang="en-IN" sz="1500" spc="-5" dirty="0" smtClean="0">
                <a:latin typeface="Century Gothic"/>
                <a:cs typeface="Century Gothic"/>
              </a:rPr>
              <a:t>#100</a:t>
            </a:r>
            <a:r>
              <a:rPr lang="en-IN" sz="1500" spc="-30" dirty="0" smtClean="0">
                <a:latin typeface="Century Gothic"/>
                <a:cs typeface="Century Gothic"/>
              </a:rPr>
              <a:t> </a:t>
            </a:r>
            <a:r>
              <a:rPr lang="en-IN" sz="1500" spc="-5" dirty="0" smtClean="0">
                <a:latin typeface="Century Gothic"/>
                <a:cs typeface="Century Gothic"/>
              </a:rPr>
              <a:t>$stop;</a:t>
            </a:r>
          </a:p>
          <a:p>
            <a:pPr marL="12700" marR="3141345" indent="571500">
              <a:lnSpc>
                <a:spcPct val="100000"/>
              </a:lnSpc>
              <a:spcBef>
                <a:spcPts val="15"/>
              </a:spcBef>
            </a:pPr>
            <a:r>
              <a:rPr lang="en-IN" sz="1500" spc="-5" dirty="0" smtClean="0">
                <a:latin typeface="Century Gothic"/>
                <a:cs typeface="Century Gothic"/>
              </a:rPr>
              <a:t>e</a:t>
            </a:r>
            <a:r>
              <a:rPr sz="1500" smtClean="0">
                <a:latin typeface="Century Gothic"/>
                <a:cs typeface="Century Gothic"/>
              </a:rPr>
              <a:t>ndmodule</a:t>
            </a:r>
            <a:endParaRPr sz="1500">
              <a:latin typeface="Century Gothic"/>
              <a:cs typeface="Century Gothic"/>
            </a:endParaRPr>
          </a:p>
        </p:txBody>
      </p:sp>
      <p:sp>
        <p:nvSpPr>
          <p:cNvPr id="35" name="object 35"/>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7" name="object 37"/>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8" name="object 38"/>
          <p:cNvSpPr/>
          <p:nvPr/>
        </p:nvSpPr>
        <p:spPr>
          <a:xfrm>
            <a:off x="4800600" y="914400"/>
            <a:ext cx="2895600" cy="1866900"/>
          </a:xfrm>
          <a:prstGeom prst="rect">
            <a:avLst/>
          </a:prstGeom>
          <a:blipFill>
            <a:blip r:embed="rId4" cstate="print"/>
            <a:stretch>
              <a:fillRect/>
            </a:stretch>
          </a:blipFill>
        </p:spPr>
        <p:txBody>
          <a:bodyPr wrap="square" lIns="0" tIns="0" rIns="0" bIns="0" rtlCol="0"/>
          <a:lstStyle/>
          <a:p>
            <a:endParaRPr/>
          </a:p>
        </p:txBody>
      </p:sp>
      <p:pic>
        <p:nvPicPr>
          <p:cNvPr id="39" name="Picture 2"/>
          <p:cNvPicPr>
            <a:picLocks noChangeAspect="1" noChangeArrowheads="1"/>
          </p:cNvPicPr>
          <p:nvPr/>
        </p:nvPicPr>
        <p:blipFill>
          <a:blip r:embed="rId5"/>
          <a:srcRect/>
          <a:stretch>
            <a:fillRect/>
          </a:stretch>
        </p:blipFill>
        <p:spPr bwMode="auto">
          <a:xfrm>
            <a:off x="5791200" y="2895600"/>
            <a:ext cx="29718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8150860" cy="505908"/>
          </a:xfrm>
          <a:prstGeom prst="rect">
            <a:avLst/>
          </a:prstGeom>
        </p:spPr>
        <p:txBody>
          <a:bodyPr vert="horz" wrap="square" lIns="0" tIns="13335" rIns="0" bIns="0" rtlCol="0">
            <a:spAutoFit/>
          </a:bodyPr>
          <a:lstStyle/>
          <a:p>
            <a:pPr marL="12700">
              <a:lnSpc>
                <a:spcPct val="100000"/>
              </a:lnSpc>
              <a:spcBef>
                <a:spcPts val="105"/>
              </a:spcBef>
            </a:pPr>
            <a:r>
              <a:rPr lang="en-US" sz="3200" b="1" spc="-40" dirty="0" smtClean="0">
                <a:latin typeface="Times New Roman"/>
                <a:cs typeface="Times New Roman"/>
              </a:rPr>
              <a:t>Vector version of AOI GATE </a:t>
            </a:r>
            <a:endParaRPr sz="24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5" name="object 35"/>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7" name="object 37"/>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4099" name="Picture 3"/>
          <p:cNvPicPr>
            <a:picLocks noChangeAspect="1" noChangeArrowheads="1"/>
          </p:cNvPicPr>
          <p:nvPr/>
        </p:nvPicPr>
        <p:blipFill>
          <a:blip r:embed="rId4"/>
          <a:srcRect/>
          <a:stretch>
            <a:fillRect/>
          </a:stretch>
        </p:blipFill>
        <p:spPr bwMode="auto">
          <a:xfrm>
            <a:off x="457200" y="1371601"/>
            <a:ext cx="8229600" cy="5181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4" name="Group 4"/>
          <p:cNvGrpSpPr>
            <a:grpSpLocks noGrp="1" noChangeAspect="1"/>
          </p:cNvGrpSpPr>
          <p:nvPr>
            <p:ph type="body" idx="1"/>
          </p:nvPr>
        </p:nvGrpSpPr>
        <p:grpSpPr bwMode="auto">
          <a:xfrm>
            <a:off x="1905000" y="685800"/>
            <a:ext cx="6753225" cy="4560888"/>
            <a:chOff x="624" y="1488"/>
            <a:chExt cx="4462" cy="2295"/>
          </a:xfrm>
        </p:grpSpPr>
        <p:sp>
          <p:nvSpPr>
            <p:cNvPr id="5" name="AutoShape 5"/>
            <p:cNvSpPr>
              <a:spLocks noChangeAspect="1" noChangeArrowheads="1" noTextEdit="1"/>
            </p:cNvSpPr>
            <p:nvPr/>
          </p:nvSpPr>
          <p:spPr bwMode="auto">
            <a:xfrm>
              <a:off x="624" y="1488"/>
              <a:ext cx="4416" cy="2287"/>
            </a:xfrm>
            <a:prstGeom prst="rect">
              <a:avLst/>
            </a:prstGeom>
            <a:noFill/>
            <a:ln w="9525">
              <a:noFill/>
              <a:miter lim="800000"/>
              <a:headEnd/>
              <a:tailEnd/>
            </a:ln>
          </p:spPr>
          <p:txBody>
            <a:bodyPr/>
            <a:lstStyle/>
            <a:p>
              <a:endParaRPr lang="en-IN"/>
            </a:p>
          </p:txBody>
        </p:sp>
        <p:sp>
          <p:nvSpPr>
            <p:cNvPr id="6" name="Line 6"/>
            <p:cNvSpPr>
              <a:spLocks noChangeShapeType="1"/>
            </p:cNvSpPr>
            <p:nvPr/>
          </p:nvSpPr>
          <p:spPr bwMode="auto">
            <a:xfrm>
              <a:off x="630" y="1975"/>
              <a:ext cx="1493" cy="1"/>
            </a:xfrm>
            <a:prstGeom prst="line">
              <a:avLst/>
            </a:prstGeom>
            <a:noFill/>
            <a:ln w="11113">
              <a:solidFill>
                <a:srgbClr val="00A0C6"/>
              </a:solidFill>
              <a:miter lim="800000"/>
              <a:headEnd/>
              <a:tailEnd/>
            </a:ln>
          </p:spPr>
          <p:txBody>
            <a:bodyPr/>
            <a:lstStyle/>
            <a:p>
              <a:endParaRPr lang="en-IN"/>
            </a:p>
          </p:txBody>
        </p:sp>
        <p:sp>
          <p:nvSpPr>
            <p:cNvPr id="7" name="Rectangle 7"/>
            <p:cNvSpPr>
              <a:spLocks noChangeArrowheads="1"/>
            </p:cNvSpPr>
            <p:nvPr/>
          </p:nvSpPr>
          <p:spPr bwMode="auto">
            <a:xfrm>
              <a:off x="661" y="1751"/>
              <a:ext cx="137" cy="166"/>
            </a:xfrm>
            <a:prstGeom prst="rect">
              <a:avLst/>
            </a:prstGeom>
            <a:noFill/>
            <a:ln w="9525">
              <a:noFill/>
              <a:miter lim="800000"/>
              <a:headEnd/>
              <a:tailEnd/>
            </a:ln>
          </p:spPr>
          <p:txBody>
            <a:bodyPr wrap="none" lIns="0" tIns="0" rIns="0" bIns="0">
              <a:spAutoFit/>
            </a:bodyPr>
            <a:lstStyle/>
            <a:p>
              <a:r>
                <a:rPr lang="en-US" altLang="zh-TW" sz="1500" b="1">
                  <a:solidFill>
                    <a:srgbClr val="000000"/>
                  </a:solidFill>
                  <a:latin typeface="TimesTen" pitchFamily="18" charset="0"/>
                  <a:ea typeface="PMingLiU" pitchFamily="18" charset="-120"/>
                </a:rPr>
                <a:t>A</a:t>
              </a:r>
              <a:endParaRPr lang="en-US" altLang="zh-TW" b="1">
                <a:ea typeface="PMingLiU" pitchFamily="18" charset="-120"/>
              </a:endParaRPr>
            </a:p>
          </p:txBody>
        </p:sp>
        <p:sp>
          <p:nvSpPr>
            <p:cNvPr id="8" name="Rectangle 8"/>
            <p:cNvSpPr>
              <a:spLocks noChangeArrowheads="1"/>
            </p:cNvSpPr>
            <p:nvPr/>
          </p:nvSpPr>
          <p:spPr bwMode="auto">
            <a:xfrm>
              <a:off x="759" y="1812"/>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9" name="Rectangle 9"/>
            <p:cNvSpPr>
              <a:spLocks noChangeArrowheads="1"/>
            </p:cNvSpPr>
            <p:nvPr/>
          </p:nvSpPr>
          <p:spPr bwMode="auto">
            <a:xfrm>
              <a:off x="701" y="2042"/>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10" name="Rectangle 10"/>
            <p:cNvSpPr>
              <a:spLocks noChangeArrowheads="1"/>
            </p:cNvSpPr>
            <p:nvPr/>
          </p:nvSpPr>
          <p:spPr bwMode="auto">
            <a:xfrm>
              <a:off x="701" y="2213"/>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11" name="Rectangle 11"/>
            <p:cNvSpPr>
              <a:spLocks noChangeArrowheads="1"/>
            </p:cNvSpPr>
            <p:nvPr/>
          </p:nvSpPr>
          <p:spPr bwMode="auto">
            <a:xfrm>
              <a:off x="701" y="2384"/>
              <a:ext cx="121"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12" name="Rectangle 12"/>
            <p:cNvSpPr>
              <a:spLocks noChangeArrowheads="1"/>
            </p:cNvSpPr>
            <p:nvPr/>
          </p:nvSpPr>
          <p:spPr bwMode="auto">
            <a:xfrm>
              <a:off x="701" y="2552"/>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13" name="Rectangle 13"/>
            <p:cNvSpPr>
              <a:spLocks noChangeArrowheads="1"/>
            </p:cNvSpPr>
            <p:nvPr/>
          </p:nvSpPr>
          <p:spPr bwMode="auto">
            <a:xfrm>
              <a:off x="879" y="1751"/>
              <a:ext cx="137" cy="166"/>
            </a:xfrm>
            <a:prstGeom prst="rect">
              <a:avLst/>
            </a:prstGeom>
            <a:noFill/>
            <a:ln w="9525">
              <a:noFill/>
              <a:miter lim="800000"/>
              <a:headEnd/>
              <a:tailEnd/>
            </a:ln>
          </p:spPr>
          <p:txBody>
            <a:bodyPr wrap="none" lIns="0" tIns="0" rIns="0" bIns="0">
              <a:spAutoFit/>
            </a:bodyPr>
            <a:lstStyle/>
            <a:p>
              <a:r>
                <a:rPr lang="en-US" altLang="zh-TW" sz="1500" b="1">
                  <a:solidFill>
                    <a:srgbClr val="000000"/>
                  </a:solidFill>
                  <a:latin typeface="TimesTen" pitchFamily="18" charset="0"/>
                  <a:ea typeface="PMingLiU" pitchFamily="18" charset="-120"/>
                </a:rPr>
                <a:t>A</a:t>
              </a:r>
              <a:endParaRPr lang="en-US" altLang="zh-TW" b="1">
                <a:ea typeface="PMingLiU" pitchFamily="18" charset="-120"/>
              </a:endParaRPr>
            </a:p>
          </p:txBody>
        </p:sp>
        <p:sp>
          <p:nvSpPr>
            <p:cNvPr id="14" name="Rectangle 14"/>
            <p:cNvSpPr>
              <a:spLocks noChangeArrowheads="1"/>
            </p:cNvSpPr>
            <p:nvPr/>
          </p:nvSpPr>
          <p:spPr bwMode="auto">
            <a:xfrm>
              <a:off x="976" y="1812"/>
              <a:ext cx="79"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15" name="Rectangle 15"/>
            <p:cNvSpPr>
              <a:spLocks noChangeArrowheads="1"/>
            </p:cNvSpPr>
            <p:nvPr/>
          </p:nvSpPr>
          <p:spPr bwMode="auto">
            <a:xfrm>
              <a:off x="919" y="2042"/>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16" name="Rectangle 16"/>
            <p:cNvSpPr>
              <a:spLocks noChangeArrowheads="1"/>
            </p:cNvSpPr>
            <p:nvPr/>
          </p:nvSpPr>
          <p:spPr bwMode="auto">
            <a:xfrm>
              <a:off x="919" y="2213"/>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17" name="Rectangle 17"/>
            <p:cNvSpPr>
              <a:spLocks noChangeArrowheads="1"/>
            </p:cNvSpPr>
            <p:nvPr/>
          </p:nvSpPr>
          <p:spPr bwMode="auto">
            <a:xfrm>
              <a:off x="919" y="2384"/>
              <a:ext cx="120"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18" name="Rectangle 18"/>
            <p:cNvSpPr>
              <a:spLocks noChangeArrowheads="1"/>
            </p:cNvSpPr>
            <p:nvPr/>
          </p:nvSpPr>
          <p:spPr bwMode="auto">
            <a:xfrm>
              <a:off x="919" y="2552"/>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19" name="Rectangle 19"/>
            <p:cNvSpPr>
              <a:spLocks noChangeArrowheads="1"/>
            </p:cNvSpPr>
            <p:nvPr/>
          </p:nvSpPr>
          <p:spPr bwMode="auto">
            <a:xfrm>
              <a:off x="1192" y="1751"/>
              <a:ext cx="144" cy="166"/>
            </a:xfrm>
            <a:prstGeom prst="rect">
              <a:avLst/>
            </a:prstGeom>
            <a:noFill/>
            <a:ln w="9525">
              <a:noFill/>
              <a:miter lim="800000"/>
              <a:headEnd/>
              <a:tailEnd/>
            </a:ln>
          </p:spPr>
          <p:txBody>
            <a:bodyPr wrap="none" lIns="0" tIns="0" rIns="0" bIns="0">
              <a:spAutoFit/>
            </a:bodyPr>
            <a:lstStyle/>
            <a:p>
              <a:r>
                <a:rPr lang="en-US" altLang="zh-TW" sz="1500" b="1">
                  <a:solidFill>
                    <a:srgbClr val="000000"/>
                  </a:solidFill>
                  <a:latin typeface="TimesTen" pitchFamily="18" charset="0"/>
                  <a:ea typeface="PMingLiU" pitchFamily="18" charset="-120"/>
                </a:rPr>
                <a:t>D</a:t>
              </a:r>
              <a:endParaRPr lang="en-US" altLang="zh-TW" b="1">
                <a:ea typeface="PMingLiU" pitchFamily="18" charset="-120"/>
              </a:endParaRPr>
            </a:p>
          </p:txBody>
        </p:sp>
        <p:sp>
          <p:nvSpPr>
            <p:cNvPr id="20" name="Rectangle 20"/>
            <p:cNvSpPr>
              <a:spLocks noChangeArrowheads="1"/>
            </p:cNvSpPr>
            <p:nvPr/>
          </p:nvSpPr>
          <p:spPr bwMode="auto">
            <a:xfrm>
              <a:off x="1289" y="1812"/>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21" name="Rectangle 21"/>
            <p:cNvSpPr>
              <a:spLocks noChangeArrowheads="1"/>
            </p:cNvSpPr>
            <p:nvPr/>
          </p:nvSpPr>
          <p:spPr bwMode="auto">
            <a:xfrm>
              <a:off x="1231" y="2042"/>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22" name="Rectangle 22"/>
            <p:cNvSpPr>
              <a:spLocks noChangeArrowheads="1"/>
            </p:cNvSpPr>
            <p:nvPr/>
          </p:nvSpPr>
          <p:spPr bwMode="auto">
            <a:xfrm>
              <a:off x="1231" y="2213"/>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23" name="Rectangle 23"/>
            <p:cNvSpPr>
              <a:spLocks noChangeArrowheads="1"/>
            </p:cNvSpPr>
            <p:nvPr/>
          </p:nvSpPr>
          <p:spPr bwMode="auto">
            <a:xfrm>
              <a:off x="1231" y="2384"/>
              <a:ext cx="121"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24" name="Rectangle 24"/>
            <p:cNvSpPr>
              <a:spLocks noChangeArrowheads="1"/>
            </p:cNvSpPr>
            <p:nvPr/>
          </p:nvSpPr>
          <p:spPr bwMode="auto">
            <a:xfrm>
              <a:off x="1231" y="2552"/>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25" name="Rectangle 25"/>
            <p:cNvSpPr>
              <a:spLocks noChangeArrowheads="1"/>
            </p:cNvSpPr>
            <p:nvPr/>
          </p:nvSpPr>
          <p:spPr bwMode="auto">
            <a:xfrm>
              <a:off x="1409" y="1751"/>
              <a:ext cx="144" cy="166"/>
            </a:xfrm>
            <a:prstGeom prst="rect">
              <a:avLst/>
            </a:prstGeom>
            <a:noFill/>
            <a:ln w="9525">
              <a:noFill/>
              <a:miter lim="800000"/>
              <a:headEnd/>
              <a:tailEnd/>
            </a:ln>
          </p:spPr>
          <p:txBody>
            <a:bodyPr wrap="none" lIns="0" tIns="0" rIns="0" bIns="0">
              <a:spAutoFit/>
            </a:bodyPr>
            <a:lstStyle/>
            <a:p>
              <a:r>
                <a:rPr lang="en-US" altLang="zh-TW" sz="1500" b="1">
                  <a:solidFill>
                    <a:srgbClr val="000000"/>
                  </a:solidFill>
                  <a:latin typeface="TimesTen" pitchFamily="18" charset="0"/>
                  <a:ea typeface="PMingLiU" pitchFamily="18" charset="-120"/>
                </a:rPr>
                <a:t>D</a:t>
              </a:r>
              <a:endParaRPr lang="en-US" altLang="zh-TW" b="1">
                <a:ea typeface="PMingLiU" pitchFamily="18" charset="-120"/>
              </a:endParaRPr>
            </a:p>
          </p:txBody>
        </p:sp>
        <p:sp>
          <p:nvSpPr>
            <p:cNvPr id="26" name="Rectangle 26"/>
            <p:cNvSpPr>
              <a:spLocks noChangeArrowheads="1"/>
            </p:cNvSpPr>
            <p:nvPr/>
          </p:nvSpPr>
          <p:spPr bwMode="auto">
            <a:xfrm>
              <a:off x="1507" y="1812"/>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27" name="Rectangle 27"/>
            <p:cNvSpPr>
              <a:spLocks noChangeArrowheads="1"/>
            </p:cNvSpPr>
            <p:nvPr/>
          </p:nvSpPr>
          <p:spPr bwMode="auto">
            <a:xfrm>
              <a:off x="1449" y="2042"/>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28" name="Rectangle 28"/>
            <p:cNvSpPr>
              <a:spLocks noChangeArrowheads="1"/>
            </p:cNvSpPr>
            <p:nvPr/>
          </p:nvSpPr>
          <p:spPr bwMode="auto">
            <a:xfrm>
              <a:off x="1449" y="2213"/>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29" name="Rectangle 29"/>
            <p:cNvSpPr>
              <a:spLocks noChangeArrowheads="1"/>
            </p:cNvSpPr>
            <p:nvPr/>
          </p:nvSpPr>
          <p:spPr bwMode="auto">
            <a:xfrm>
              <a:off x="1449" y="2384"/>
              <a:ext cx="121"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30" name="Rectangle 30"/>
            <p:cNvSpPr>
              <a:spLocks noChangeArrowheads="1"/>
            </p:cNvSpPr>
            <p:nvPr/>
          </p:nvSpPr>
          <p:spPr bwMode="auto">
            <a:xfrm>
              <a:off x="1449" y="2552"/>
              <a:ext cx="12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31" name="Line 31"/>
            <p:cNvSpPr>
              <a:spLocks noChangeShapeType="1"/>
            </p:cNvSpPr>
            <p:nvPr/>
          </p:nvSpPr>
          <p:spPr bwMode="auto">
            <a:xfrm>
              <a:off x="1102" y="1774"/>
              <a:ext cx="1" cy="974"/>
            </a:xfrm>
            <a:prstGeom prst="line">
              <a:avLst/>
            </a:prstGeom>
            <a:noFill/>
            <a:ln w="11113">
              <a:solidFill>
                <a:srgbClr val="00A0C6"/>
              </a:solidFill>
              <a:miter lim="800000"/>
              <a:headEnd/>
              <a:tailEnd/>
            </a:ln>
          </p:spPr>
          <p:txBody>
            <a:bodyPr/>
            <a:lstStyle/>
            <a:p>
              <a:endParaRPr lang="en-IN"/>
            </a:p>
          </p:txBody>
        </p:sp>
        <p:sp>
          <p:nvSpPr>
            <p:cNvPr id="32" name="Rectangle 32"/>
            <p:cNvSpPr>
              <a:spLocks noChangeArrowheads="1"/>
            </p:cNvSpPr>
            <p:nvPr/>
          </p:nvSpPr>
          <p:spPr bwMode="auto">
            <a:xfrm>
              <a:off x="1634" y="1751"/>
              <a:ext cx="144" cy="166"/>
            </a:xfrm>
            <a:prstGeom prst="rect">
              <a:avLst/>
            </a:prstGeom>
            <a:noFill/>
            <a:ln w="9525">
              <a:noFill/>
              <a:miter lim="800000"/>
              <a:headEnd/>
              <a:tailEnd/>
            </a:ln>
          </p:spPr>
          <p:txBody>
            <a:bodyPr wrap="none" lIns="0" tIns="0" rIns="0" bIns="0">
              <a:spAutoFit/>
            </a:bodyPr>
            <a:lstStyle/>
            <a:p>
              <a:r>
                <a:rPr lang="en-US" altLang="zh-TW" sz="1500" b="1">
                  <a:solidFill>
                    <a:srgbClr val="000000"/>
                  </a:solidFill>
                  <a:latin typeface="TimesTen" pitchFamily="18" charset="0"/>
                  <a:ea typeface="PMingLiU" pitchFamily="18" charset="-120"/>
                </a:rPr>
                <a:t>D</a:t>
              </a:r>
              <a:endParaRPr lang="en-US" altLang="zh-TW" b="1">
                <a:ea typeface="PMingLiU" pitchFamily="18" charset="-120"/>
              </a:endParaRPr>
            </a:p>
          </p:txBody>
        </p:sp>
        <p:sp>
          <p:nvSpPr>
            <p:cNvPr id="33" name="Rectangle 33"/>
            <p:cNvSpPr>
              <a:spLocks noChangeArrowheads="1"/>
            </p:cNvSpPr>
            <p:nvPr/>
          </p:nvSpPr>
          <p:spPr bwMode="auto">
            <a:xfrm>
              <a:off x="1731" y="1812"/>
              <a:ext cx="79"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2</a:t>
              </a:r>
              <a:endParaRPr lang="en-US" altLang="zh-TW" b="1">
                <a:ea typeface="PMingLiU" pitchFamily="18" charset="-120"/>
              </a:endParaRPr>
            </a:p>
          </p:txBody>
        </p:sp>
        <p:sp>
          <p:nvSpPr>
            <p:cNvPr id="34" name="Rectangle 34"/>
            <p:cNvSpPr>
              <a:spLocks noChangeArrowheads="1"/>
            </p:cNvSpPr>
            <p:nvPr/>
          </p:nvSpPr>
          <p:spPr bwMode="auto">
            <a:xfrm>
              <a:off x="1674" y="2042"/>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35" name="Rectangle 35"/>
            <p:cNvSpPr>
              <a:spLocks noChangeArrowheads="1"/>
            </p:cNvSpPr>
            <p:nvPr/>
          </p:nvSpPr>
          <p:spPr bwMode="auto">
            <a:xfrm>
              <a:off x="1674" y="2213"/>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36" name="Rectangle 36"/>
            <p:cNvSpPr>
              <a:spLocks noChangeArrowheads="1"/>
            </p:cNvSpPr>
            <p:nvPr/>
          </p:nvSpPr>
          <p:spPr bwMode="auto">
            <a:xfrm>
              <a:off x="1674" y="2384"/>
              <a:ext cx="120"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37" name="Rectangle 37"/>
            <p:cNvSpPr>
              <a:spLocks noChangeArrowheads="1"/>
            </p:cNvSpPr>
            <p:nvPr/>
          </p:nvSpPr>
          <p:spPr bwMode="auto">
            <a:xfrm>
              <a:off x="1674" y="2552"/>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38" name="Rectangle 38"/>
            <p:cNvSpPr>
              <a:spLocks noChangeArrowheads="1"/>
            </p:cNvSpPr>
            <p:nvPr/>
          </p:nvSpPr>
          <p:spPr bwMode="auto">
            <a:xfrm>
              <a:off x="1852" y="1751"/>
              <a:ext cx="144" cy="166"/>
            </a:xfrm>
            <a:prstGeom prst="rect">
              <a:avLst/>
            </a:prstGeom>
            <a:noFill/>
            <a:ln w="9525">
              <a:noFill/>
              <a:miter lim="800000"/>
              <a:headEnd/>
              <a:tailEnd/>
            </a:ln>
          </p:spPr>
          <p:txBody>
            <a:bodyPr wrap="none" lIns="0" tIns="0" rIns="0" bIns="0">
              <a:spAutoFit/>
            </a:bodyPr>
            <a:lstStyle/>
            <a:p>
              <a:r>
                <a:rPr lang="en-US" altLang="zh-TW" sz="1500" b="1">
                  <a:solidFill>
                    <a:srgbClr val="000000"/>
                  </a:solidFill>
                  <a:latin typeface="TimesTen" pitchFamily="18" charset="0"/>
                  <a:ea typeface="PMingLiU" pitchFamily="18" charset="-120"/>
                </a:rPr>
                <a:t>D</a:t>
              </a:r>
              <a:endParaRPr lang="en-US" altLang="zh-TW" b="1">
                <a:ea typeface="PMingLiU" pitchFamily="18" charset="-120"/>
              </a:endParaRPr>
            </a:p>
          </p:txBody>
        </p:sp>
        <p:sp>
          <p:nvSpPr>
            <p:cNvPr id="39" name="Rectangle 39"/>
            <p:cNvSpPr>
              <a:spLocks noChangeArrowheads="1"/>
            </p:cNvSpPr>
            <p:nvPr/>
          </p:nvSpPr>
          <p:spPr bwMode="auto">
            <a:xfrm>
              <a:off x="1949" y="1812"/>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3</a:t>
              </a:r>
              <a:endParaRPr lang="en-US" altLang="zh-TW" b="1">
                <a:ea typeface="PMingLiU" pitchFamily="18" charset="-120"/>
              </a:endParaRPr>
            </a:p>
          </p:txBody>
        </p:sp>
        <p:sp>
          <p:nvSpPr>
            <p:cNvPr id="40" name="Rectangle 40"/>
            <p:cNvSpPr>
              <a:spLocks noChangeArrowheads="1"/>
            </p:cNvSpPr>
            <p:nvPr/>
          </p:nvSpPr>
          <p:spPr bwMode="auto">
            <a:xfrm>
              <a:off x="1892" y="2042"/>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41" name="Rectangle 41"/>
            <p:cNvSpPr>
              <a:spLocks noChangeArrowheads="1"/>
            </p:cNvSpPr>
            <p:nvPr/>
          </p:nvSpPr>
          <p:spPr bwMode="auto">
            <a:xfrm>
              <a:off x="1892" y="2213"/>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42" name="Rectangle 42"/>
            <p:cNvSpPr>
              <a:spLocks noChangeArrowheads="1"/>
            </p:cNvSpPr>
            <p:nvPr/>
          </p:nvSpPr>
          <p:spPr bwMode="auto">
            <a:xfrm>
              <a:off x="1892" y="2384"/>
              <a:ext cx="120"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43" name="Rectangle 43"/>
            <p:cNvSpPr>
              <a:spLocks noChangeArrowheads="1"/>
            </p:cNvSpPr>
            <p:nvPr/>
          </p:nvSpPr>
          <p:spPr bwMode="auto">
            <a:xfrm>
              <a:off x="1892" y="2552"/>
              <a:ext cx="12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44" name="Rectangle 44"/>
            <p:cNvSpPr>
              <a:spLocks noChangeArrowheads="1"/>
            </p:cNvSpPr>
            <p:nvPr/>
          </p:nvSpPr>
          <p:spPr bwMode="auto">
            <a:xfrm>
              <a:off x="1272" y="2822"/>
              <a:ext cx="200"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45" name="Freeform 45"/>
            <p:cNvSpPr>
              <a:spLocks/>
            </p:cNvSpPr>
            <p:nvPr/>
          </p:nvSpPr>
          <p:spPr bwMode="auto">
            <a:xfrm>
              <a:off x="2464" y="1610"/>
              <a:ext cx="1440" cy="1355"/>
            </a:xfrm>
            <a:custGeom>
              <a:avLst/>
              <a:gdLst>
                <a:gd name="T0" fmla="*/ 0 w 1440"/>
                <a:gd name="T1" fmla="*/ 0 h 1355"/>
                <a:gd name="T2" fmla="*/ 1356 w 1440"/>
                <a:gd name="T3" fmla="*/ 0 h 1355"/>
                <a:gd name="T4" fmla="*/ 1354 w 1440"/>
                <a:gd name="T5" fmla="*/ 1355 h 1355"/>
                <a:gd name="T6" fmla="*/ 1440 w 1440"/>
                <a:gd name="T7" fmla="*/ 1355 h 1355"/>
                <a:gd name="T8" fmla="*/ 0 60000 65536"/>
                <a:gd name="T9" fmla="*/ 0 60000 65536"/>
                <a:gd name="T10" fmla="*/ 0 60000 65536"/>
                <a:gd name="T11" fmla="*/ 0 60000 65536"/>
                <a:gd name="T12" fmla="*/ 0 w 1440"/>
                <a:gd name="T13" fmla="*/ 0 h 1355"/>
                <a:gd name="T14" fmla="*/ 1440 w 1440"/>
                <a:gd name="T15" fmla="*/ 1355 h 1355"/>
              </a:gdLst>
              <a:ahLst/>
              <a:cxnLst>
                <a:cxn ang="T8">
                  <a:pos x="T0" y="T1"/>
                </a:cxn>
                <a:cxn ang="T9">
                  <a:pos x="T2" y="T3"/>
                </a:cxn>
                <a:cxn ang="T10">
                  <a:pos x="T4" y="T5"/>
                </a:cxn>
                <a:cxn ang="T11">
                  <a:pos x="T6" y="T7"/>
                </a:cxn>
              </a:cxnLst>
              <a:rect l="T12" t="T13" r="T14" b="T15"/>
              <a:pathLst>
                <a:path w="1440" h="1355">
                  <a:moveTo>
                    <a:pt x="0" y="0"/>
                  </a:moveTo>
                  <a:lnTo>
                    <a:pt x="1356" y="0"/>
                  </a:lnTo>
                  <a:lnTo>
                    <a:pt x="1354" y="1355"/>
                  </a:lnTo>
                  <a:lnTo>
                    <a:pt x="1440" y="1355"/>
                  </a:lnTo>
                </a:path>
              </a:pathLst>
            </a:custGeom>
            <a:noFill/>
            <a:ln w="11113">
              <a:solidFill>
                <a:srgbClr val="000000"/>
              </a:solidFill>
              <a:miter lim="800000"/>
              <a:headEnd/>
              <a:tailEnd/>
            </a:ln>
          </p:spPr>
          <p:txBody>
            <a:bodyPr/>
            <a:lstStyle/>
            <a:p>
              <a:endParaRPr lang="en-IN"/>
            </a:p>
          </p:txBody>
        </p:sp>
        <p:sp>
          <p:nvSpPr>
            <p:cNvPr id="46" name="Freeform 46"/>
            <p:cNvSpPr>
              <a:spLocks/>
            </p:cNvSpPr>
            <p:nvPr/>
          </p:nvSpPr>
          <p:spPr bwMode="auto">
            <a:xfrm>
              <a:off x="2897" y="1610"/>
              <a:ext cx="1007" cy="1778"/>
            </a:xfrm>
            <a:custGeom>
              <a:avLst/>
              <a:gdLst>
                <a:gd name="T0" fmla="*/ 0 w 1007"/>
                <a:gd name="T1" fmla="*/ 0 h 1778"/>
                <a:gd name="T2" fmla="*/ 0 w 1007"/>
                <a:gd name="T3" fmla="*/ 1778 h 1778"/>
                <a:gd name="T4" fmla="*/ 1007 w 1007"/>
                <a:gd name="T5" fmla="*/ 1778 h 1778"/>
                <a:gd name="T6" fmla="*/ 0 60000 65536"/>
                <a:gd name="T7" fmla="*/ 0 60000 65536"/>
                <a:gd name="T8" fmla="*/ 0 60000 65536"/>
                <a:gd name="T9" fmla="*/ 0 w 1007"/>
                <a:gd name="T10" fmla="*/ 0 h 1778"/>
                <a:gd name="T11" fmla="*/ 1007 w 1007"/>
                <a:gd name="T12" fmla="*/ 1778 h 1778"/>
              </a:gdLst>
              <a:ahLst/>
              <a:cxnLst>
                <a:cxn ang="T6">
                  <a:pos x="T0" y="T1"/>
                </a:cxn>
                <a:cxn ang="T7">
                  <a:pos x="T2" y="T3"/>
                </a:cxn>
                <a:cxn ang="T8">
                  <a:pos x="T4" y="T5"/>
                </a:cxn>
              </a:cxnLst>
              <a:rect l="T9" t="T10" r="T11" b="T12"/>
              <a:pathLst>
                <a:path w="1007" h="1778">
                  <a:moveTo>
                    <a:pt x="0" y="0"/>
                  </a:moveTo>
                  <a:lnTo>
                    <a:pt x="0" y="1778"/>
                  </a:lnTo>
                  <a:lnTo>
                    <a:pt x="1007" y="1778"/>
                  </a:lnTo>
                </a:path>
              </a:pathLst>
            </a:custGeom>
            <a:noFill/>
            <a:ln w="11113">
              <a:solidFill>
                <a:srgbClr val="000000"/>
              </a:solidFill>
              <a:miter lim="800000"/>
              <a:headEnd/>
              <a:tailEnd/>
            </a:ln>
          </p:spPr>
          <p:txBody>
            <a:bodyPr/>
            <a:lstStyle/>
            <a:p>
              <a:endParaRPr lang="en-IN"/>
            </a:p>
          </p:txBody>
        </p:sp>
        <p:sp>
          <p:nvSpPr>
            <p:cNvPr id="47" name="Freeform 47"/>
            <p:cNvSpPr>
              <a:spLocks/>
            </p:cNvSpPr>
            <p:nvPr/>
          </p:nvSpPr>
          <p:spPr bwMode="auto">
            <a:xfrm>
              <a:off x="2678" y="1957"/>
              <a:ext cx="1226" cy="1548"/>
            </a:xfrm>
            <a:custGeom>
              <a:avLst/>
              <a:gdLst>
                <a:gd name="T0" fmla="*/ 0 w 1226"/>
                <a:gd name="T1" fmla="*/ 0 h 1548"/>
                <a:gd name="T2" fmla="*/ 0 w 1226"/>
                <a:gd name="T3" fmla="*/ 1548 h 1548"/>
                <a:gd name="T4" fmla="*/ 1226 w 1226"/>
                <a:gd name="T5" fmla="*/ 1548 h 1548"/>
                <a:gd name="T6" fmla="*/ 0 60000 65536"/>
                <a:gd name="T7" fmla="*/ 0 60000 65536"/>
                <a:gd name="T8" fmla="*/ 0 60000 65536"/>
                <a:gd name="T9" fmla="*/ 0 w 1226"/>
                <a:gd name="T10" fmla="*/ 0 h 1548"/>
                <a:gd name="T11" fmla="*/ 1226 w 1226"/>
                <a:gd name="T12" fmla="*/ 1548 h 1548"/>
              </a:gdLst>
              <a:ahLst/>
              <a:cxnLst>
                <a:cxn ang="T6">
                  <a:pos x="T0" y="T1"/>
                </a:cxn>
                <a:cxn ang="T7">
                  <a:pos x="T2" y="T3"/>
                </a:cxn>
                <a:cxn ang="T8">
                  <a:pos x="T4" y="T5"/>
                </a:cxn>
              </a:cxnLst>
              <a:rect l="T9" t="T10" r="T11" b="T12"/>
              <a:pathLst>
                <a:path w="1226" h="1548">
                  <a:moveTo>
                    <a:pt x="0" y="0"/>
                  </a:moveTo>
                  <a:lnTo>
                    <a:pt x="0" y="1548"/>
                  </a:lnTo>
                  <a:lnTo>
                    <a:pt x="1226" y="1548"/>
                  </a:lnTo>
                </a:path>
              </a:pathLst>
            </a:custGeom>
            <a:noFill/>
            <a:ln w="11113">
              <a:solidFill>
                <a:srgbClr val="000000"/>
              </a:solidFill>
              <a:miter lim="800000"/>
              <a:headEnd/>
              <a:tailEnd/>
            </a:ln>
          </p:spPr>
          <p:txBody>
            <a:bodyPr/>
            <a:lstStyle/>
            <a:p>
              <a:endParaRPr lang="en-IN"/>
            </a:p>
          </p:txBody>
        </p:sp>
        <p:sp>
          <p:nvSpPr>
            <p:cNvPr id="48" name="Line 48"/>
            <p:cNvSpPr>
              <a:spLocks noChangeShapeType="1"/>
            </p:cNvSpPr>
            <p:nvPr/>
          </p:nvSpPr>
          <p:spPr bwMode="auto">
            <a:xfrm flipH="1">
              <a:off x="2678" y="3082"/>
              <a:ext cx="1226" cy="1"/>
            </a:xfrm>
            <a:prstGeom prst="line">
              <a:avLst/>
            </a:prstGeom>
            <a:noFill/>
            <a:ln w="11113">
              <a:solidFill>
                <a:srgbClr val="000000"/>
              </a:solidFill>
              <a:miter lim="800000"/>
              <a:headEnd/>
              <a:tailEnd/>
            </a:ln>
          </p:spPr>
          <p:txBody>
            <a:bodyPr/>
            <a:lstStyle/>
            <a:p>
              <a:endParaRPr lang="en-IN"/>
            </a:p>
          </p:txBody>
        </p:sp>
        <p:sp>
          <p:nvSpPr>
            <p:cNvPr id="49" name="Line 49"/>
            <p:cNvSpPr>
              <a:spLocks noChangeShapeType="1"/>
            </p:cNvSpPr>
            <p:nvPr/>
          </p:nvSpPr>
          <p:spPr bwMode="auto">
            <a:xfrm flipH="1">
              <a:off x="2897" y="2542"/>
              <a:ext cx="1007" cy="1"/>
            </a:xfrm>
            <a:prstGeom prst="line">
              <a:avLst/>
            </a:prstGeom>
            <a:noFill/>
            <a:ln w="11113">
              <a:solidFill>
                <a:srgbClr val="000000"/>
              </a:solidFill>
              <a:miter lim="800000"/>
              <a:headEnd/>
              <a:tailEnd/>
            </a:ln>
          </p:spPr>
          <p:txBody>
            <a:bodyPr/>
            <a:lstStyle/>
            <a:p>
              <a:endParaRPr lang="en-IN"/>
            </a:p>
          </p:txBody>
        </p:sp>
        <p:sp>
          <p:nvSpPr>
            <p:cNvPr id="50" name="Line 50"/>
            <p:cNvSpPr>
              <a:spLocks noChangeShapeType="1"/>
            </p:cNvSpPr>
            <p:nvPr/>
          </p:nvSpPr>
          <p:spPr bwMode="auto">
            <a:xfrm flipH="1">
              <a:off x="3610" y="2236"/>
              <a:ext cx="294" cy="1"/>
            </a:xfrm>
            <a:prstGeom prst="line">
              <a:avLst/>
            </a:prstGeom>
            <a:noFill/>
            <a:ln w="11113">
              <a:solidFill>
                <a:srgbClr val="000000"/>
              </a:solidFill>
              <a:miter lim="800000"/>
              <a:headEnd/>
              <a:tailEnd/>
            </a:ln>
          </p:spPr>
          <p:txBody>
            <a:bodyPr/>
            <a:lstStyle/>
            <a:p>
              <a:endParaRPr lang="en-IN"/>
            </a:p>
          </p:txBody>
        </p:sp>
        <p:sp>
          <p:nvSpPr>
            <p:cNvPr id="51" name="Line 51"/>
            <p:cNvSpPr>
              <a:spLocks noChangeShapeType="1"/>
            </p:cNvSpPr>
            <p:nvPr/>
          </p:nvSpPr>
          <p:spPr bwMode="auto">
            <a:xfrm flipH="1">
              <a:off x="3820" y="2119"/>
              <a:ext cx="84" cy="1"/>
            </a:xfrm>
            <a:prstGeom prst="line">
              <a:avLst/>
            </a:prstGeom>
            <a:noFill/>
            <a:ln w="11113">
              <a:solidFill>
                <a:srgbClr val="000000"/>
              </a:solidFill>
              <a:miter lim="800000"/>
              <a:headEnd/>
              <a:tailEnd/>
            </a:ln>
          </p:spPr>
          <p:txBody>
            <a:bodyPr/>
            <a:lstStyle/>
            <a:p>
              <a:endParaRPr lang="en-IN"/>
            </a:p>
          </p:txBody>
        </p:sp>
        <p:sp>
          <p:nvSpPr>
            <p:cNvPr id="52" name="Freeform 52"/>
            <p:cNvSpPr>
              <a:spLocks/>
            </p:cNvSpPr>
            <p:nvPr/>
          </p:nvSpPr>
          <p:spPr bwMode="auto">
            <a:xfrm>
              <a:off x="3148" y="1501"/>
              <a:ext cx="177" cy="224"/>
            </a:xfrm>
            <a:custGeom>
              <a:avLst/>
              <a:gdLst>
                <a:gd name="T0" fmla="*/ 0 w 177"/>
                <a:gd name="T1" fmla="*/ 0 h 224"/>
                <a:gd name="T2" fmla="*/ 0 w 177"/>
                <a:gd name="T3" fmla="*/ 224 h 224"/>
                <a:gd name="T4" fmla="*/ 177 w 177"/>
                <a:gd name="T5" fmla="*/ 109 h 224"/>
                <a:gd name="T6" fmla="*/ 0 w 177"/>
                <a:gd name="T7" fmla="*/ 0 h 224"/>
                <a:gd name="T8" fmla="*/ 0 w 177"/>
                <a:gd name="T9" fmla="*/ 0 h 224"/>
                <a:gd name="T10" fmla="*/ 0 60000 65536"/>
                <a:gd name="T11" fmla="*/ 0 60000 65536"/>
                <a:gd name="T12" fmla="*/ 0 60000 65536"/>
                <a:gd name="T13" fmla="*/ 0 60000 65536"/>
                <a:gd name="T14" fmla="*/ 0 60000 65536"/>
                <a:gd name="T15" fmla="*/ 0 w 177"/>
                <a:gd name="T16" fmla="*/ 0 h 224"/>
                <a:gd name="T17" fmla="*/ 177 w 177"/>
                <a:gd name="T18" fmla="*/ 224 h 224"/>
              </a:gdLst>
              <a:ahLst/>
              <a:cxnLst>
                <a:cxn ang="T10">
                  <a:pos x="T0" y="T1"/>
                </a:cxn>
                <a:cxn ang="T11">
                  <a:pos x="T2" y="T3"/>
                </a:cxn>
                <a:cxn ang="T12">
                  <a:pos x="T4" y="T5"/>
                </a:cxn>
                <a:cxn ang="T13">
                  <a:pos x="T6" y="T7"/>
                </a:cxn>
                <a:cxn ang="T14">
                  <a:pos x="T8" y="T9"/>
                </a:cxn>
              </a:cxnLst>
              <a:rect l="T15" t="T16" r="T17" b="T18"/>
              <a:pathLst>
                <a:path w="177" h="224">
                  <a:moveTo>
                    <a:pt x="0" y="0"/>
                  </a:moveTo>
                  <a:lnTo>
                    <a:pt x="0" y="224"/>
                  </a:lnTo>
                  <a:lnTo>
                    <a:pt x="177" y="109"/>
                  </a:lnTo>
                  <a:lnTo>
                    <a:pt x="0" y="0"/>
                  </a:lnTo>
                  <a:close/>
                </a:path>
              </a:pathLst>
            </a:custGeom>
            <a:solidFill>
              <a:srgbClr val="FFFFFF"/>
            </a:solidFill>
            <a:ln w="22225">
              <a:solidFill>
                <a:srgbClr val="000000"/>
              </a:solidFill>
              <a:miter lim="800000"/>
              <a:headEnd/>
              <a:tailEnd/>
            </a:ln>
          </p:spPr>
          <p:txBody>
            <a:bodyPr/>
            <a:lstStyle/>
            <a:p>
              <a:endParaRPr lang="en-IN"/>
            </a:p>
          </p:txBody>
        </p:sp>
        <p:sp>
          <p:nvSpPr>
            <p:cNvPr id="53" name="Oval 53"/>
            <p:cNvSpPr>
              <a:spLocks noChangeArrowheads="1"/>
            </p:cNvSpPr>
            <p:nvPr/>
          </p:nvSpPr>
          <p:spPr bwMode="auto">
            <a:xfrm>
              <a:off x="3325" y="1574"/>
              <a:ext cx="73" cy="73"/>
            </a:xfrm>
            <a:prstGeom prst="ellipse">
              <a:avLst/>
            </a:prstGeom>
            <a:solidFill>
              <a:srgbClr val="FFFFFF"/>
            </a:solidFill>
            <a:ln w="22225">
              <a:solidFill>
                <a:srgbClr val="000000"/>
              </a:solidFill>
              <a:miter lim="800000"/>
              <a:headEnd/>
              <a:tailEnd/>
            </a:ln>
          </p:spPr>
          <p:txBody>
            <a:bodyPr/>
            <a:lstStyle/>
            <a:p>
              <a:endParaRPr lang="zh-TW" altLang="zh-TW">
                <a:ea typeface="PMingLiU" pitchFamily="18" charset="-120"/>
              </a:endParaRPr>
            </a:p>
          </p:txBody>
        </p:sp>
        <p:sp>
          <p:nvSpPr>
            <p:cNvPr id="54" name="Freeform 54"/>
            <p:cNvSpPr>
              <a:spLocks/>
            </p:cNvSpPr>
            <p:nvPr/>
          </p:nvSpPr>
          <p:spPr bwMode="auto">
            <a:xfrm>
              <a:off x="3904" y="2075"/>
              <a:ext cx="244" cy="205"/>
            </a:xfrm>
            <a:custGeom>
              <a:avLst/>
              <a:gdLst>
                <a:gd name="T0" fmla="*/ 0 w 134"/>
                <a:gd name="T1" fmla="*/ 2147483647 h 112"/>
                <a:gd name="T2" fmla="*/ 0 w 134"/>
                <a:gd name="T3" fmla="*/ 0 h 112"/>
                <a:gd name="T4" fmla="*/ 2147483647 w 134"/>
                <a:gd name="T5" fmla="*/ 0 h 112"/>
                <a:gd name="T6" fmla="*/ 2147483647 w 134"/>
                <a:gd name="T7" fmla="*/ 2147483647 h 112"/>
                <a:gd name="T8" fmla="*/ 2147483647 w 134"/>
                <a:gd name="T9" fmla="*/ 2147483647 h 112"/>
                <a:gd name="T10" fmla="*/ 0 w 134"/>
                <a:gd name="T11" fmla="*/ 2147483647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w="22225">
              <a:solidFill>
                <a:srgbClr val="000000"/>
              </a:solidFill>
              <a:miter lim="800000"/>
              <a:headEnd/>
              <a:tailEnd/>
            </a:ln>
          </p:spPr>
          <p:txBody>
            <a:bodyPr/>
            <a:lstStyle/>
            <a:p>
              <a:endParaRPr lang="en-IN"/>
            </a:p>
          </p:txBody>
        </p:sp>
        <p:sp>
          <p:nvSpPr>
            <p:cNvPr id="55" name="Freeform 55"/>
            <p:cNvSpPr>
              <a:spLocks/>
            </p:cNvSpPr>
            <p:nvPr/>
          </p:nvSpPr>
          <p:spPr bwMode="auto">
            <a:xfrm>
              <a:off x="3904" y="2922"/>
              <a:ext cx="244" cy="204"/>
            </a:xfrm>
            <a:custGeom>
              <a:avLst/>
              <a:gdLst>
                <a:gd name="T0" fmla="*/ 0 w 134"/>
                <a:gd name="T1" fmla="*/ 2147483647 h 112"/>
                <a:gd name="T2" fmla="*/ 0 w 134"/>
                <a:gd name="T3" fmla="*/ 0 h 112"/>
                <a:gd name="T4" fmla="*/ 2147483647 w 134"/>
                <a:gd name="T5" fmla="*/ 0 h 112"/>
                <a:gd name="T6" fmla="*/ 2147483647 w 134"/>
                <a:gd name="T7" fmla="*/ 2147483647 h 112"/>
                <a:gd name="T8" fmla="*/ 2147483647 w 134"/>
                <a:gd name="T9" fmla="*/ 2147483647 h 112"/>
                <a:gd name="T10" fmla="*/ 0 w 134"/>
                <a:gd name="T11" fmla="*/ 2147483647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w="22225">
              <a:solidFill>
                <a:srgbClr val="000000"/>
              </a:solidFill>
              <a:miter lim="800000"/>
              <a:headEnd/>
              <a:tailEnd/>
            </a:ln>
          </p:spPr>
          <p:txBody>
            <a:bodyPr/>
            <a:lstStyle/>
            <a:p>
              <a:endParaRPr lang="en-IN"/>
            </a:p>
          </p:txBody>
        </p:sp>
        <p:sp>
          <p:nvSpPr>
            <p:cNvPr id="56" name="Freeform 56"/>
            <p:cNvSpPr>
              <a:spLocks/>
            </p:cNvSpPr>
            <p:nvPr/>
          </p:nvSpPr>
          <p:spPr bwMode="auto">
            <a:xfrm>
              <a:off x="3904" y="3345"/>
              <a:ext cx="244" cy="204"/>
            </a:xfrm>
            <a:custGeom>
              <a:avLst/>
              <a:gdLst>
                <a:gd name="T0" fmla="*/ 0 w 134"/>
                <a:gd name="T1" fmla="*/ 2147483647 h 112"/>
                <a:gd name="T2" fmla="*/ 0 w 134"/>
                <a:gd name="T3" fmla="*/ 0 h 112"/>
                <a:gd name="T4" fmla="*/ 2147483647 w 134"/>
                <a:gd name="T5" fmla="*/ 0 h 112"/>
                <a:gd name="T6" fmla="*/ 2147483647 w 134"/>
                <a:gd name="T7" fmla="*/ 2147483647 h 112"/>
                <a:gd name="T8" fmla="*/ 2147483647 w 134"/>
                <a:gd name="T9" fmla="*/ 2147483647 h 112"/>
                <a:gd name="T10" fmla="*/ 0 w 134"/>
                <a:gd name="T11" fmla="*/ 2147483647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w="22225">
              <a:solidFill>
                <a:srgbClr val="000000"/>
              </a:solidFill>
              <a:miter lim="800000"/>
              <a:headEnd/>
              <a:tailEnd/>
            </a:ln>
          </p:spPr>
          <p:txBody>
            <a:bodyPr/>
            <a:lstStyle/>
            <a:p>
              <a:endParaRPr lang="en-IN"/>
            </a:p>
          </p:txBody>
        </p:sp>
        <p:sp>
          <p:nvSpPr>
            <p:cNvPr id="57" name="Line 57"/>
            <p:cNvSpPr>
              <a:spLocks noChangeShapeType="1"/>
            </p:cNvSpPr>
            <p:nvPr/>
          </p:nvSpPr>
          <p:spPr bwMode="auto">
            <a:xfrm>
              <a:off x="4148" y="2176"/>
              <a:ext cx="265" cy="1"/>
            </a:xfrm>
            <a:prstGeom prst="line">
              <a:avLst/>
            </a:prstGeom>
            <a:noFill/>
            <a:ln w="11113">
              <a:solidFill>
                <a:srgbClr val="000000"/>
              </a:solidFill>
              <a:miter lim="800000"/>
              <a:headEnd/>
              <a:tailEnd/>
            </a:ln>
          </p:spPr>
          <p:txBody>
            <a:bodyPr/>
            <a:lstStyle/>
            <a:p>
              <a:endParaRPr lang="en-IN"/>
            </a:p>
          </p:txBody>
        </p:sp>
        <p:sp>
          <p:nvSpPr>
            <p:cNvPr id="58" name="Line 58"/>
            <p:cNvSpPr>
              <a:spLocks noChangeShapeType="1"/>
            </p:cNvSpPr>
            <p:nvPr/>
          </p:nvSpPr>
          <p:spPr bwMode="auto">
            <a:xfrm>
              <a:off x="3805" y="2236"/>
              <a:ext cx="99" cy="1"/>
            </a:xfrm>
            <a:prstGeom prst="line">
              <a:avLst/>
            </a:prstGeom>
            <a:noFill/>
            <a:ln w="11113">
              <a:solidFill>
                <a:srgbClr val="000000"/>
              </a:solidFill>
              <a:miter lim="800000"/>
              <a:headEnd/>
              <a:tailEnd/>
            </a:ln>
          </p:spPr>
          <p:txBody>
            <a:bodyPr/>
            <a:lstStyle/>
            <a:p>
              <a:endParaRPr lang="en-IN"/>
            </a:p>
          </p:txBody>
        </p:sp>
        <p:sp>
          <p:nvSpPr>
            <p:cNvPr id="59" name="Line 59"/>
            <p:cNvSpPr>
              <a:spLocks noChangeShapeType="1"/>
            </p:cNvSpPr>
            <p:nvPr/>
          </p:nvSpPr>
          <p:spPr bwMode="auto">
            <a:xfrm>
              <a:off x="4148" y="2599"/>
              <a:ext cx="265" cy="1"/>
            </a:xfrm>
            <a:prstGeom prst="line">
              <a:avLst/>
            </a:prstGeom>
            <a:noFill/>
            <a:ln w="11113">
              <a:solidFill>
                <a:srgbClr val="000000"/>
              </a:solidFill>
              <a:miter lim="800000"/>
              <a:headEnd/>
              <a:tailEnd/>
            </a:ln>
          </p:spPr>
          <p:txBody>
            <a:bodyPr/>
            <a:lstStyle/>
            <a:p>
              <a:endParaRPr lang="en-IN"/>
            </a:p>
          </p:txBody>
        </p:sp>
        <p:sp>
          <p:nvSpPr>
            <p:cNvPr id="60" name="Line 60"/>
            <p:cNvSpPr>
              <a:spLocks noChangeShapeType="1"/>
            </p:cNvSpPr>
            <p:nvPr/>
          </p:nvSpPr>
          <p:spPr bwMode="auto">
            <a:xfrm>
              <a:off x="4148" y="3022"/>
              <a:ext cx="265" cy="1"/>
            </a:xfrm>
            <a:prstGeom prst="line">
              <a:avLst/>
            </a:prstGeom>
            <a:noFill/>
            <a:ln w="11113">
              <a:solidFill>
                <a:srgbClr val="000000"/>
              </a:solidFill>
              <a:miter lim="800000"/>
              <a:headEnd/>
              <a:tailEnd/>
            </a:ln>
          </p:spPr>
          <p:txBody>
            <a:bodyPr/>
            <a:lstStyle/>
            <a:p>
              <a:endParaRPr lang="en-IN"/>
            </a:p>
          </p:txBody>
        </p:sp>
        <p:sp>
          <p:nvSpPr>
            <p:cNvPr id="61" name="Line 61"/>
            <p:cNvSpPr>
              <a:spLocks noChangeShapeType="1"/>
            </p:cNvSpPr>
            <p:nvPr/>
          </p:nvSpPr>
          <p:spPr bwMode="auto">
            <a:xfrm>
              <a:off x="4148" y="3445"/>
              <a:ext cx="265" cy="1"/>
            </a:xfrm>
            <a:prstGeom prst="line">
              <a:avLst/>
            </a:prstGeom>
            <a:noFill/>
            <a:ln w="11113">
              <a:solidFill>
                <a:srgbClr val="000000"/>
              </a:solidFill>
              <a:miter lim="800000"/>
              <a:headEnd/>
              <a:tailEnd/>
            </a:ln>
          </p:spPr>
          <p:txBody>
            <a:bodyPr/>
            <a:lstStyle/>
            <a:p>
              <a:endParaRPr lang="en-IN"/>
            </a:p>
          </p:txBody>
        </p:sp>
        <p:sp>
          <p:nvSpPr>
            <p:cNvPr id="62" name="Rectangle 62"/>
            <p:cNvSpPr>
              <a:spLocks noChangeArrowheads="1"/>
            </p:cNvSpPr>
            <p:nvPr/>
          </p:nvSpPr>
          <p:spPr bwMode="auto">
            <a:xfrm>
              <a:off x="4439" y="2099"/>
              <a:ext cx="14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D</a:t>
              </a:r>
              <a:endParaRPr lang="en-US" altLang="zh-TW" b="1">
                <a:ea typeface="PMingLiU" pitchFamily="18" charset="-120"/>
              </a:endParaRPr>
            </a:p>
          </p:txBody>
        </p:sp>
        <p:sp>
          <p:nvSpPr>
            <p:cNvPr id="63" name="Rectangle 63"/>
            <p:cNvSpPr>
              <a:spLocks noChangeArrowheads="1"/>
            </p:cNvSpPr>
            <p:nvPr/>
          </p:nvSpPr>
          <p:spPr bwMode="auto">
            <a:xfrm>
              <a:off x="4537" y="2158"/>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64" name="Rectangle 64"/>
            <p:cNvSpPr>
              <a:spLocks noChangeArrowheads="1"/>
            </p:cNvSpPr>
            <p:nvPr/>
          </p:nvSpPr>
          <p:spPr bwMode="auto">
            <a:xfrm>
              <a:off x="4607" y="2099"/>
              <a:ext cx="70" cy="144"/>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MathematicalPi 1" pitchFamily="82" charset="0"/>
                  <a:ea typeface="PMingLiU" pitchFamily="18" charset="-120"/>
                </a:rPr>
                <a:t>=</a:t>
              </a:r>
              <a:endParaRPr lang="en-US" altLang="zh-TW" b="1">
                <a:ea typeface="PMingLiU" pitchFamily="18" charset="-120"/>
              </a:endParaRPr>
            </a:p>
          </p:txBody>
        </p:sp>
        <p:sp>
          <p:nvSpPr>
            <p:cNvPr id="65" name="Rectangle 65"/>
            <p:cNvSpPr>
              <a:spLocks noChangeArrowheads="1"/>
            </p:cNvSpPr>
            <p:nvPr/>
          </p:nvSpPr>
          <p:spPr bwMode="auto">
            <a:xfrm>
              <a:off x="4704" y="2099"/>
              <a:ext cx="166" cy="159"/>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66" name="Rectangle 66"/>
            <p:cNvSpPr>
              <a:spLocks noChangeArrowheads="1"/>
            </p:cNvSpPr>
            <p:nvPr/>
          </p:nvSpPr>
          <p:spPr bwMode="auto">
            <a:xfrm>
              <a:off x="4831" y="2158"/>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67" name="Rectangle 67"/>
            <p:cNvSpPr>
              <a:spLocks noChangeArrowheads="1"/>
            </p:cNvSpPr>
            <p:nvPr/>
          </p:nvSpPr>
          <p:spPr bwMode="auto">
            <a:xfrm>
              <a:off x="4872" y="2099"/>
              <a:ext cx="166" cy="159"/>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68" name="Rectangle 68"/>
            <p:cNvSpPr>
              <a:spLocks noChangeArrowheads="1"/>
            </p:cNvSpPr>
            <p:nvPr/>
          </p:nvSpPr>
          <p:spPr bwMode="auto">
            <a:xfrm>
              <a:off x="4999" y="2158"/>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69" name="Freeform 69"/>
            <p:cNvSpPr>
              <a:spLocks/>
            </p:cNvSpPr>
            <p:nvPr/>
          </p:nvSpPr>
          <p:spPr bwMode="auto">
            <a:xfrm>
              <a:off x="4745" y="2097"/>
              <a:ext cx="72" cy="1"/>
            </a:xfrm>
            <a:custGeom>
              <a:avLst/>
              <a:gdLst>
                <a:gd name="T0" fmla="*/ 0 w 72"/>
                <a:gd name="T1" fmla="*/ 0 h 1"/>
                <a:gd name="T2" fmla="*/ 72 w 72"/>
                <a:gd name="T3" fmla="*/ 0 h 1"/>
                <a:gd name="T4" fmla="*/ 0 w 72"/>
                <a:gd name="T5" fmla="*/ 0 h 1"/>
                <a:gd name="T6" fmla="*/ 0 60000 65536"/>
                <a:gd name="T7" fmla="*/ 0 60000 65536"/>
                <a:gd name="T8" fmla="*/ 0 60000 65536"/>
                <a:gd name="T9" fmla="*/ 0 w 72"/>
                <a:gd name="T10" fmla="*/ 0 h 1"/>
                <a:gd name="T11" fmla="*/ 72 w 72"/>
                <a:gd name="T12" fmla="*/ 1 h 1"/>
              </a:gdLst>
              <a:ahLst/>
              <a:cxnLst>
                <a:cxn ang="T6">
                  <a:pos x="T0" y="T1"/>
                </a:cxn>
                <a:cxn ang="T7">
                  <a:pos x="T2" y="T3"/>
                </a:cxn>
                <a:cxn ang="T8">
                  <a:pos x="T4" y="T5"/>
                </a:cxn>
              </a:cxnLst>
              <a:rect l="T9" t="T10" r="T11" b="T12"/>
              <a:pathLst>
                <a:path w="72" h="1">
                  <a:moveTo>
                    <a:pt x="0" y="0"/>
                  </a:moveTo>
                  <a:lnTo>
                    <a:pt x="72" y="0"/>
                  </a:lnTo>
                  <a:lnTo>
                    <a:pt x="0" y="0"/>
                  </a:lnTo>
                  <a:close/>
                </a:path>
              </a:pathLst>
            </a:custGeom>
            <a:solidFill>
              <a:srgbClr val="000000"/>
            </a:solidFill>
            <a:ln w="9525">
              <a:noFill/>
              <a:round/>
              <a:headEnd/>
              <a:tailEnd/>
            </a:ln>
          </p:spPr>
          <p:txBody>
            <a:bodyPr/>
            <a:lstStyle/>
            <a:p>
              <a:endParaRPr lang="en-IN"/>
            </a:p>
          </p:txBody>
        </p:sp>
        <p:sp>
          <p:nvSpPr>
            <p:cNvPr id="70" name="Line 70"/>
            <p:cNvSpPr>
              <a:spLocks noChangeShapeType="1"/>
            </p:cNvSpPr>
            <p:nvPr/>
          </p:nvSpPr>
          <p:spPr bwMode="auto">
            <a:xfrm>
              <a:off x="4745" y="2097"/>
              <a:ext cx="72" cy="1"/>
            </a:xfrm>
            <a:prstGeom prst="line">
              <a:avLst/>
            </a:prstGeom>
            <a:noFill/>
            <a:ln w="11113">
              <a:solidFill>
                <a:srgbClr val="000000"/>
              </a:solidFill>
              <a:miter lim="800000"/>
              <a:headEnd/>
              <a:tailEnd/>
            </a:ln>
          </p:spPr>
          <p:txBody>
            <a:bodyPr/>
            <a:lstStyle/>
            <a:p>
              <a:endParaRPr lang="en-IN"/>
            </a:p>
          </p:txBody>
        </p:sp>
        <p:sp>
          <p:nvSpPr>
            <p:cNvPr id="71" name="Freeform 71"/>
            <p:cNvSpPr>
              <a:spLocks/>
            </p:cNvSpPr>
            <p:nvPr/>
          </p:nvSpPr>
          <p:spPr bwMode="auto">
            <a:xfrm>
              <a:off x="4912" y="2097"/>
              <a:ext cx="73" cy="1"/>
            </a:xfrm>
            <a:custGeom>
              <a:avLst/>
              <a:gdLst>
                <a:gd name="T0" fmla="*/ 0 w 73"/>
                <a:gd name="T1" fmla="*/ 0 h 1"/>
                <a:gd name="T2" fmla="*/ 73 w 73"/>
                <a:gd name="T3" fmla="*/ 0 h 1"/>
                <a:gd name="T4" fmla="*/ 0 w 73"/>
                <a:gd name="T5" fmla="*/ 0 h 1"/>
                <a:gd name="T6" fmla="*/ 0 60000 65536"/>
                <a:gd name="T7" fmla="*/ 0 60000 65536"/>
                <a:gd name="T8" fmla="*/ 0 60000 65536"/>
                <a:gd name="T9" fmla="*/ 0 w 73"/>
                <a:gd name="T10" fmla="*/ 0 h 1"/>
                <a:gd name="T11" fmla="*/ 73 w 73"/>
                <a:gd name="T12" fmla="*/ 1 h 1"/>
              </a:gdLst>
              <a:ahLst/>
              <a:cxnLst>
                <a:cxn ang="T6">
                  <a:pos x="T0" y="T1"/>
                </a:cxn>
                <a:cxn ang="T7">
                  <a:pos x="T2" y="T3"/>
                </a:cxn>
                <a:cxn ang="T8">
                  <a:pos x="T4" y="T5"/>
                </a:cxn>
              </a:cxnLst>
              <a:rect l="T9" t="T10" r="T11" b="T12"/>
              <a:pathLst>
                <a:path w="73" h="1">
                  <a:moveTo>
                    <a:pt x="0" y="0"/>
                  </a:moveTo>
                  <a:lnTo>
                    <a:pt x="73" y="0"/>
                  </a:lnTo>
                  <a:lnTo>
                    <a:pt x="0" y="0"/>
                  </a:lnTo>
                  <a:close/>
                </a:path>
              </a:pathLst>
            </a:custGeom>
            <a:solidFill>
              <a:srgbClr val="000000"/>
            </a:solidFill>
            <a:ln w="9525">
              <a:noFill/>
              <a:round/>
              <a:headEnd/>
              <a:tailEnd/>
            </a:ln>
          </p:spPr>
          <p:txBody>
            <a:bodyPr/>
            <a:lstStyle/>
            <a:p>
              <a:endParaRPr lang="en-IN"/>
            </a:p>
          </p:txBody>
        </p:sp>
        <p:sp>
          <p:nvSpPr>
            <p:cNvPr id="72" name="Line 72"/>
            <p:cNvSpPr>
              <a:spLocks noChangeShapeType="1"/>
            </p:cNvSpPr>
            <p:nvPr/>
          </p:nvSpPr>
          <p:spPr bwMode="auto">
            <a:xfrm>
              <a:off x="4912" y="2097"/>
              <a:ext cx="73" cy="1"/>
            </a:xfrm>
            <a:prstGeom prst="line">
              <a:avLst/>
            </a:prstGeom>
            <a:noFill/>
            <a:ln w="11113">
              <a:solidFill>
                <a:srgbClr val="000000"/>
              </a:solidFill>
              <a:miter lim="800000"/>
              <a:headEnd/>
              <a:tailEnd/>
            </a:ln>
          </p:spPr>
          <p:txBody>
            <a:bodyPr/>
            <a:lstStyle/>
            <a:p>
              <a:endParaRPr lang="en-IN"/>
            </a:p>
          </p:txBody>
        </p:sp>
        <p:sp>
          <p:nvSpPr>
            <p:cNvPr id="73" name="Rectangle 73"/>
            <p:cNvSpPr>
              <a:spLocks noChangeArrowheads="1"/>
            </p:cNvSpPr>
            <p:nvPr/>
          </p:nvSpPr>
          <p:spPr bwMode="auto">
            <a:xfrm>
              <a:off x="4439" y="2524"/>
              <a:ext cx="141" cy="158"/>
            </a:xfrm>
            <a:prstGeom prst="rect">
              <a:avLst/>
            </a:prstGeom>
            <a:noFill/>
            <a:ln w="9525">
              <a:noFill/>
              <a:miter lim="800000"/>
              <a:headEnd/>
              <a:tailEnd/>
            </a:ln>
          </p:spPr>
          <p:txBody>
            <a:bodyPr wrap="none" lIns="0" tIns="0" rIns="0" bIns="0">
              <a:spAutoFit/>
            </a:bodyPr>
            <a:lstStyle/>
            <a:p>
              <a:r>
                <a:rPr lang="en-US" altLang="zh-TW" sz="1500" dirty="0">
                  <a:solidFill>
                    <a:srgbClr val="000000"/>
                  </a:solidFill>
                  <a:latin typeface="TimesTen" pitchFamily="18" charset="0"/>
                  <a:ea typeface="PMingLiU" pitchFamily="18" charset="-120"/>
                </a:rPr>
                <a:t>D</a:t>
              </a:r>
              <a:endParaRPr lang="en-US" altLang="zh-TW" b="1" dirty="0">
                <a:ea typeface="PMingLiU" pitchFamily="18" charset="-120"/>
              </a:endParaRPr>
            </a:p>
          </p:txBody>
        </p:sp>
        <p:sp>
          <p:nvSpPr>
            <p:cNvPr id="74" name="Rectangle 74"/>
            <p:cNvSpPr>
              <a:spLocks noChangeArrowheads="1"/>
            </p:cNvSpPr>
            <p:nvPr/>
          </p:nvSpPr>
          <p:spPr bwMode="auto">
            <a:xfrm>
              <a:off x="4537" y="2580"/>
              <a:ext cx="87" cy="119"/>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75" name="Rectangle 75"/>
            <p:cNvSpPr>
              <a:spLocks noChangeArrowheads="1"/>
            </p:cNvSpPr>
            <p:nvPr/>
          </p:nvSpPr>
          <p:spPr bwMode="auto">
            <a:xfrm>
              <a:off x="4607" y="2524"/>
              <a:ext cx="70" cy="144"/>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MathematicalPi 1" pitchFamily="82" charset="0"/>
                  <a:ea typeface="PMingLiU" pitchFamily="18" charset="-120"/>
                </a:rPr>
                <a:t>=</a:t>
              </a:r>
              <a:endParaRPr lang="en-US" altLang="zh-TW" b="1">
                <a:ea typeface="PMingLiU" pitchFamily="18" charset="-120"/>
              </a:endParaRPr>
            </a:p>
          </p:txBody>
        </p:sp>
        <p:sp>
          <p:nvSpPr>
            <p:cNvPr id="76" name="Rectangle 76"/>
            <p:cNvSpPr>
              <a:spLocks noChangeArrowheads="1"/>
            </p:cNvSpPr>
            <p:nvPr/>
          </p:nvSpPr>
          <p:spPr bwMode="auto">
            <a:xfrm>
              <a:off x="4704" y="2524"/>
              <a:ext cx="166" cy="158"/>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77" name="Rectangle 77"/>
            <p:cNvSpPr>
              <a:spLocks noChangeArrowheads="1"/>
            </p:cNvSpPr>
            <p:nvPr/>
          </p:nvSpPr>
          <p:spPr bwMode="auto">
            <a:xfrm>
              <a:off x="4831" y="2580"/>
              <a:ext cx="87" cy="119"/>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78" name="Rectangle 78"/>
            <p:cNvSpPr>
              <a:spLocks noChangeArrowheads="1"/>
            </p:cNvSpPr>
            <p:nvPr/>
          </p:nvSpPr>
          <p:spPr bwMode="auto">
            <a:xfrm>
              <a:off x="4872" y="2524"/>
              <a:ext cx="166" cy="158"/>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79" name="Rectangle 79"/>
            <p:cNvSpPr>
              <a:spLocks noChangeArrowheads="1"/>
            </p:cNvSpPr>
            <p:nvPr/>
          </p:nvSpPr>
          <p:spPr bwMode="auto">
            <a:xfrm>
              <a:off x="4999" y="2580"/>
              <a:ext cx="87" cy="119"/>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80" name="Freeform 80"/>
            <p:cNvSpPr>
              <a:spLocks/>
            </p:cNvSpPr>
            <p:nvPr/>
          </p:nvSpPr>
          <p:spPr bwMode="auto">
            <a:xfrm>
              <a:off x="4745" y="2522"/>
              <a:ext cx="72" cy="1"/>
            </a:xfrm>
            <a:custGeom>
              <a:avLst/>
              <a:gdLst>
                <a:gd name="T0" fmla="*/ 0 w 72"/>
                <a:gd name="T1" fmla="*/ 0 h 1"/>
                <a:gd name="T2" fmla="*/ 72 w 72"/>
                <a:gd name="T3" fmla="*/ 0 h 1"/>
                <a:gd name="T4" fmla="*/ 0 w 72"/>
                <a:gd name="T5" fmla="*/ 0 h 1"/>
                <a:gd name="T6" fmla="*/ 0 60000 65536"/>
                <a:gd name="T7" fmla="*/ 0 60000 65536"/>
                <a:gd name="T8" fmla="*/ 0 60000 65536"/>
                <a:gd name="T9" fmla="*/ 0 w 72"/>
                <a:gd name="T10" fmla="*/ 0 h 1"/>
                <a:gd name="T11" fmla="*/ 72 w 72"/>
                <a:gd name="T12" fmla="*/ 1 h 1"/>
              </a:gdLst>
              <a:ahLst/>
              <a:cxnLst>
                <a:cxn ang="T6">
                  <a:pos x="T0" y="T1"/>
                </a:cxn>
                <a:cxn ang="T7">
                  <a:pos x="T2" y="T3"/>
                </a:cxn>
                <a:cxn ang="T8">
                  <a:pos x="T4" y="T5"/>
                </a:cxn>
              </a:cxnLst>
              <a:rect l="T9" t="T10" r="T11" b="T12"/>
              <a:pathLst>
                <a:path w="72" h="1">
                  <a:moveTo>
                    <a:pt x="0" y="0"/>
                  </a:moveTo>
                  <a:lnTo>
                    <a:pt x="72" y="0"/>
                  </a:lnTo>
                  <a:lnTo>
                    <a:pt x="0" y="0"/>
                  </a:lnTo>
                  <a:close/>
                </a:path>
              </a:pathLst>
            </a:custGeom>
            <a:solidFill>
              <a:srgbClr val="000000"/>
            </a:solidFill>
            <a:ln w="9525">
              <a:noFill/>
              <a:round/>
              <a:headEnd/>
              <a:tailEnd/>
            </a:ln>
          </p:spPr>
          <p:txBody>
            <a:bodyPr/>
            <a:lstStyle/>
            <a:p>
              <a:endParaRPr lang="en-IN"/>
            </a:p>
          </p:txBody>
        </p:sp>
        <p:sp>
          <p:nvSpPr>
            <p:cNvPr id="81" name="Line 81"/>
            <p:cNvSpPr>
              <a:spLocks noChangeShapeType="1"/>
            </p:cNvSpPr>
            <p:nvPr/>
          </p:nvSpPr>
          <p:spPr bwMode="auto">
            <a:xfrm>
              <a:off x="4745" y="2522"/>
              <a:ext cx="72" cy="1"/>
            </a:xfrm>
            <a:prstGeom prst="line">
              <a:avLst/>
            </a:prstGeom>
            <a:noFill/>
            <a:ln w="11113">
              <a:solidFill>
                <a:srgbClr val="000000"/>
              </a:solidFill>
              <a:miter lim="800000"/>
              <a:headEnd/>
              <a:tailEnd/>
            </a:ln>
          </p:spPr>
          <p:txBody>
            <a:bodyPr/>
            <a:lstStyle/>
            <a:p>
              <a:endParaRPr lang="en-IN"/>
            </a:p>
          </p:txBody>
        </p:sp>
        <p:sp>
          <p:nvSpPr>
            <p:cNvPr id="82" name="Rectangle 82"/>
            <p:cNvSpPr>
              <a:spLocks noChangeArrowheads="1"/>
            </p:cNvSpPr>
            <p:nvPr/>
          </p:nvSpPr>
          <p:spPr bwMode="auto">
            <a:xfrm>
              <a:off x="4439" y="2946"/>
              <a:ext cx="141"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D</a:t>
              </a:r>
              <a:endParaRPr lang="en-US" altLang="zh-TW" b="1">
                <a:ea typeface="PMingLiU" pitchFamily="18" charset="-120"/>
              </a:endParaRPr>
            </a:p>
          </p:txBody>
        </p:sp>
        <p:sp>
          <p:nvSpPr>
            <p:cNvPr id="83" name="Rectangle 83"/>
            <p:cNvSpPr>
              <a:spLocks noChangeArrowheads="1"/>
            </p:cNvSpPr>
            <p:nvPr/>
          </p:nvSpPr>
          <p:spPr bwMode="auto">
            <a:xfrm>
              <a:off x="4537" y="3005"/>
              <a:ext cx="78" cy="107"/>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2</a:t>
              </a:r>
              <a:endParaRPr lang="en-US" altLang="zh-TW" b="1">
                <a:ea typeface="PMingLiU" pitchFamily="18" charset="-120"/>
              </a:endParaRPr>
            </a:p>
          </p:txBody>
        </p:sp>
        <p:sp>
          <p:nvSpPr>
            <p:cNvPr id="84" name="Rectangle 84"/>
            <p:cNvSpPr>
              <a:spLocks noChangeArrowheads="1"/>
            </p:cNvSpPr>
            <p:nvPr/>
          </p:nvSpPr>
          <p:spPr bwMode="auto">
            <a:xfrm>
              <a:off x="4607" y="2946"/>
              <a:ext cx="70" cy="144"/>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MathematicalPi 1" pitchFamily="82" charset="0"/>
                  <a:ea typeface="PMingLiU" pitchFamily="18" charset="-120"/>
                </a:rPr>
                <a:t>=</a:t>
              </a:r>
              <a:endParaRPr lang="en-US" altLang="zh-TW" b="1">
                <a:ea typeface="PMingLiU" pitchFamily="18" charset="-120"/>
              </a:endParaRPr>
            </a:p>
          </p:txBody>
        </p:sp>
        <p:sp>
          <p:nvSpPr>
            <p:cNvPr id="85" name="Rectangle 85"/>
            <p:cNvSpPr>
              <a:spLocks noChangeArrowheads="1"/>
            </p:cNvSpPr>
            <p:nvPr/>
          </p:nvSpPr>
          <p:spPr bwMode="auto">
            <a:xfrm>
              <a:off x="4704" y="2946"/>
              <a:ext cx="166" cy="158"/>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86" name="Rectangle 86"/>
            <p:cNvSpPr>
              <a:spLocks noChangeArrowheads="1"/>
            </p:cNvSpPr>
            <p:nvPr/>
          </p:nvSpPr>
          <p:spPr bwMode="auto">
            <a:xfrm>
              <a:off x="4831" y="3005"/>
              <a:ext cx="78" cy="107"/>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87" name="Rectangle 87"/>
            <p:cNvSpPr>
              <a:spLocks noChangeArrowheads="1"/>
            </p:cNvSpPr>
            <p:nvPr/>
          </p:nvSpPr>
          <p:spPr bwMode="auto">
            <a:xfrm>
              <a:off x="4872" y="2946"/>
              <a:ext cx="166" cy="158"/>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88" name="Rectangle 88"/>
            <p:cNvSpPr>
              <a:spLocks noChangeArrowheads="1"/>
            </p:cNvSpPr>
            <p:nvPr/>
          </p:nvSpPr>
          <p:spPr bwMode="auto">
            <a:xfrm>
              <a:off x="4999" y="3005"/>
              <a:ext cx="78" cy="107"/>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89" name="Freeform 89"/>
            <p:cNvSpPr>
              <a:spLocks/>
            </p:cNvSpPr>
            <p:nvPr/>
          </p:nvSpPr>
          <p:spPr bwMode="auto">
            <a:xfrm>
              <a:off x="4912" y="2945"/>
              <a:ext cx="73" cy="1"/>
            </a:xfrm>
            <a:custGeom>
              <a:avLst/>
              <a:gdLst>
                <a:gd name="T0" fmla="*/ 0 w 73"/>
                <a:gd name="T1" fmla="*/ 0 h 1"/>
                <a:gd name="T2" fmla="*/ 73 w 73"/>
                <a:gd name="T3" fmla="*/ 0 h 1"/>
                <a:gd name="T4" fmla="*/ 0 w 73"/>
                <a:gd name="T5" fmla="*/ 0 h 1"/>
                <a:gd name="T6" fmla="*/ 0 60000 65536"/>
                <a:gd name="T7" fmla="*/ 0 60000 65536"/>
                <a:gd name="T8" fmla="*/ 0 60000 65536"/>
                <a:gd name="T9" fmla="*/ 0 w 73"/>
                <a:gd name="T10" fmla="*/ 0 h 1"/>
                <a:gd name="T11" fmla="*/ 73 w 73"/>
                <a:gd name="T12" fmla="*/ 1 h 1"/>
              </a:gdLst>
              <a:ahLst/>
              <a:cxnLst>
                <a:cxn ang="T6">
                  <a:pos x="T0" y="T1"/>
                </a:cxn>
                <a:cxn ang="T7">
                  <a:pos x="T2" y="T3"/>
                </a:cxn>
                <a:cxn ang="T8">
                  <a:pos x="T4" y="T5"/>
                </a:cxn>
              </a:cxnLst>
              <a:rect l="T9" t="T10" r="T11" b="T12"/>
              <a:pathLst>
                <a:path w="73" h="1">
                  <a:moveTo>
                    <a:pt x="0" y="0"/>
                  </a:moveTo>
                  <a:lnTo>
                    <a:pt x="73" y="0"/>
                  </a:lnTo>
                  <a:lnTo>
                    <a:pt x="0" y="0"/>
                  </a:lnTo>
                  <a:close/>
                </a:path>
              </a:pathLst>
            </a:custGeom>
            <a:solidFill>
              <a:srgbClr val="000000"/>
            </a:solidFill>
            <a:ln w="9525">
              <a:noFill/>
              <a:round/>
              <a:headEnd/>
              <a:tailEnd/>
            </a:ln>
          </p:spPr>
          <p:txBody>
            <a:bodyPr/>
            <a:lstStyle/>
            <a:p>
              <a:endParaRPr lang="en-IN"/>
            </a:p>
          </p:txBody>
        </p:sp>
        <p:sp>
          <p:nvSpPr>
            <p:cNvPr id="90" name="Line 90"/>
            <p:cNvSpPr>
              <a:spLocks noChangeShapeType="1"/>
            </p:cNvSpPr>
            <p:nvPr/>
          </p:nvSpPr>
          <p:spPr bwMode="auto">
            <a:xfrm>
              <a:off x="4912" y="2945"/>
              <a:ext cx="73" cy="1"/>
            </a:xfrm>
            <a:prstGeom prst="line">
              <a:avLst/>
            </a:prstGeom>
            <a:noFill/>
            <a:ln w="11113">
              <a:solidFill>
                <a:srgbClr val="000000"/>
              </a:solidFill>
              <a:miter lim="800000"/>
              <a:headEnd/>
              <a:tailEnd/>
            </a:ln>
          </p:spPr>
          <p:txBody>
            <a:bodyPr/>
            <a:lstStyle/>
            <a:p>
              <a:endParaRPr lang="en-IN"/>
            </a:p>
          </p:txBody>
        </p:sp>
        <p:sp>
          <p:nvSpPr>
            <p:cNvPr id="91" name="Rectangle 91"/>
            <p:cNvSpPr>
              <a:spLocks noChangeArrowheads="1"/>
            </p:cNvSpPr>
            <p:nvPr/>
          </p:nvSpPr>
          <p:spPr bwMode="auto">
            <a:xfrm>
              <a:off x="4439" y="3369"/>
              <a:ext cx="141"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D</a:t>
              </a:r>
              <a:endParaRPr lang="en-US" altLang="zh-TW" b="1">
                <a:ea typeface="PMingLiU" pitchFamily="18" charset="-120"/>
              </a:endParaRPr>
            </a:p>
          </p:txBody>
        </p:sp>
        <p:sp>
          <p:nvSpPr>
            <p:cNvPr id="92" name="Rectangle 92"/>
            <p:cNvSpPr>
              <a:spLocks noChangeArrowheads="1"/>
            </p:cNvSpPr>
            <p:nvPr/>
          </p:nvSpPr>
          <p:spPr bwMode="auto">
            <a:xfrm>
              <a:off x="4537" y="3428"/>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3</a:t>
              </a:r>
              <a:endParaRPr lang="en-US" altLang="zh-TW" b="1">
                <a:ea typeface="PMingLiU" pitchFamily="18" charset="-120"/>
              </a:endParaRPr>
            </a:p>
          </p:txBody>
        </p:sp>
        <p:sp>
          <p:nvSpPr>
            <p:cNvPr id="93" name="Rectangle 93"/>
            <p:cNvSpPr>
              <a:spLocks noChangeArrowheads="1"/>
            </p:cNvSpPr>
            <p:nvPr/>
          </p:nvSpPr>
          <p:spPr bwMode="auto">
            <a:xfrm>
              <a:off x="4607" y="3369"/>
              <a:ext cx="70" cy="144"/>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MathematicalPi 1" pitchFamily="82" charset="0"/>
                  <a:ea typeface="PMingLiU" pitchFamily="18" charset="-120"/>
                </a:rPr>
                <a:t>=</a:t>
              </a:r>
              <a:endParaRPr lang="en-US" altLang="zh-TW" b="1">
                <a:ea typeface="PMingLiU" pitchFamily="18" charset="-120"/>
              </a:endParaRPr>
            </a:p>
          </p:txBody>
        </p:sp>
        <p:sp>
          <p:nvSpPr>
            <p:cNvPr id="94" name="Rectangle 94"/>
            <p:cNvSpPr>
              <a:spLocks noChangeArrowheads="1"/>
            </p:cNvSpPr>
            <p:nvPr/>
          </p:nvSpPr>
          <p:spPr bwMode="auto">
            <a:xfrm>
              <a:off x="4704" y="3369"/>
              <a:ext cx="166" cy="159"/>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95" name="Rectangle 95"/>
            <p:cNvSpPr>
              <a:spLocks noChangeArrowheads="1"/>
            </p:cNvSpPr>
            <p:nvPr/>
          </p:nvSpPr>
          <p:spPr bwMode="auto">
            <a:xfrm>
              <a:off x="4831" y="3428"/>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96" name="Rectangle 96"/>
            <p:cNvSpPr>
              <a:spLocks noChangeArrowheads="1"/>
            </p:cNvSpPr>
            <p:nvPr/>
          </p:nvSpPr>
          <p:spPr bwMode="auto">
            <a:xfrm>
              <a:off x="4872" y="3369"/>
              <a:ext cx="166" cy="159"/>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Ten" pitchFamily="18" charset="0"/>
                  <a:ea typeface="PMingLiU" pitchFamily="18" charset="-120"/>
                </a:rPr>
                <a:t> </a:t>
              </a:r>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97" name="Rectangle 97"/>
            <p:cNvSpPr>
              <a:spLocks noChangeArrowheads="1"/>
            </p:cNvSpPr>
            <p:nvPr/>
          </p:nvSpPr>
          <p:spPr bwMode="auto">
            <a:xfrm>
              <a:off x="4999" y="3428"/>
              <a:ext cx="78"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98" name="Rectangle 98"/>
            <p:cNvSpPr>
              <a:spLocks noChangeArrowheads="1"/>
            </p:cNvSpPr>
            <p:nvPr/>
          </p:nvSpPr>
          <p:spPr bwMode="auto">
            <a:xfrm>
              <a:off x="3532" y="3625"/>
              <a:ext cx="200" cy="158"/>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(b)</a:t>
              </a:r>
              <a:endParaRPr lang="en-US" altLang="zh-TW" b="1">
                <a:ea typeface="PMingLiU" pitchFamily="18" charset="-120"/>
              </a:endParaRPr>
            </a:p>
          </p:txBody>
        </p:sp>
        <p:sp>
          <p:nvSpPr>
            <p:cNvPr id="99" name="Rectangle 99"/>
            <p:cNvSpPr>
              <a:spLocks noChangeArrowheads="1"/>
            </p:cNvSpPr>
            <p:nvPr/>
          </p:nvSpPr>
          <p:spPr bwMode="auto">
            <a:xfrm>
              <a:off x="2297" y="1879"/>
              <a:ext cx="133"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100" name="Rectangle 100"/>
            <p:cNvSpPr>
              <a:spLocks noChangeArrowheads="1"/>
            </p:cNvSpPr>
            <p:nvPr/>
          </p:nvSpPr>
          <p:spPr bwMode="auto">
            <a:xfrm>
              <a:off x="2395" y="1938"/>
              <a:ext cx="79" cy="108"/>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1</a:t>
              </a:r>
              <a:endParaRPr lang="en-US" altLang="zh-TW" b="1">
                <a:ea typeface="PMingLiU" pitchFamily="18" charset="-120"/>
              </a:endParaRPr>
            </a:p>
          </p:txBody>
        </p:sp>
        <p:sp>
          <p:nvSpPr>
            <p:cNvPr id="101" name="Rectangle 101"/>
            <p:cNvSpPr>
              <a:spLocks noChangeArrowheads="1"/>
            </p:cNvSpPr>
            <p:nvPr/>
          </p:nvSpPr>
          <p:spPr bwMode="auto">
            <a:xfrm>
              <a:off x="2297" y="1532"/>
              <a:ext cx="133" cy="159"/>
            </a:xfrm>
            <a:prstGeom prst="rect">
              <a:avLst/>
            </a:prstGeom>
            <a:noFill/>
            <a:ln w="9525">
              <a:noFill/>
              <a:miter lim="800000"/>
              <a:headEnd/>
              <a:tailEnd/>
            </a:ln>
          </p:spPr>
          <p:txBody>
            <a:bodyPr wrap="none" lIns="0" tIns="0" rIns="0" bIns="0">
              <a:spAutoFit/>
            </a:bodyPr>
            <a:lstStyle/>
            <a:p>
              <a:r>
                <a:rPr lang="en-US" altLang="zh-TW" sz="1500">
                  <a:solidFill>
                    <a:srgbClr val="000000"/>
                  </a:solidFill>
                  <a:latin typeface="TimesTen" pitchFamily="18" charset="0"/>
                  <a:ea typeface="PMingLiU" pitchFamily="18" charset="-120"/>
                </a:rPr>
                <a:t>A</a:t>
              </a:r>
              <a:endParaRPr lang="en-US" altLang="zh-TW" b="1">
                <a:ea typeface="PMingLiU" pitchFamily="18" charset="-120"/>
              </a:endParaRPr>
            </a:p>
          </p:txBody>
        </p:sp>
        <p:sp>
          <p:nvSpPr>
            <p:cNvPr id="102" name="Rectangle 102"/>
            <p:cNvSpPr>
              <a:spLocks noChangeArrowheads="1"/>
            </p:cNvSpPr>
            <p:nvPr/>
          </p:nvSpPr>
          <p:spPr bwMode="auto">
            <a:xfrm>
              <a:off x="2395" y="1590"/>
              <a:ext cx="88" cy="119"/>
            </a:xfrm>
            <a:prstGeom prst="rect">
              <a:avLst/>
            </a:prstGeom>
            <a:noFill/>
            <a:ln w="9525">
              <a:noFill/>
              <a:miter lim="800000"/>
              <a:headEnd/>
              <a:tailEnd/>
            </a:ln>
          </p:spPr>
          <p:txBody>
            <a:bodyPr wrap="none" lIns="0" tIns="0" rIns="0" bIns="0">
              <a:spAutoFit/>
            </a:bodyPr>
            <a:lstStyle/>
            <a:p>
              <a:r>
                <a:rPr lang="en-US" altLang="zh-TW" sz="1000">
                  <a:solidFill>
                    <a:srgbClr val="000000"/>
                  </a:solidFill>
                  <a:latin typeface="TimesTen" pitchFamily="18" charset="0"/>
                  <a:ea typeface="PMingLiU" pitchFamily="18" charset="-120"/>
                </a:rPr>
                <a:t>0</a:t>
              </a:r>
              <a:endParaRPr lang="en-US" altLang="zh-TW" b="1">
                <a:ea typeface="PMingLiU" pitchFamily="18" charset="-120"/>
              </a:endParaRPr>
            </a:p>
          </p:txBody>
        </p:sp>
        <p:sp>
          <p:nvSpPr>
            <p:cNvPr id="103" name="Oval 103"/>
            <p:cNvSpPr>
              <a:spLocks noChangeArrowheads="1"/>
            </p:cNvSpPr>
            <p:nvPr/>
          </p:nvSpPr>
          <p:spPr bwMode="auto">
            <a:xfrm>
              <a:off x="2875" y="1588"/>
              <a:ext cx="44" cy="44"/>
            </a:xfrm>
            <a:prstGeom prst="ellipse">
              <a:avLst/>
            </a:prstGeom>
            <a:solidFill>
              <a:srgbClr val="000000"/>
            </a:solidFill>
            <a:ln w="9525">
              <a:noFill/>
              <a:round/>
              <a:headEnd/>
              <a:tailEnd/>
            </a:ln>
          </p:spPr>
          <p:txBody>
            <a:bodyPr/>
            <a:lstStyle/>
            <a:p>
              <a:endParaRPr lang="zh-TW" altLang="zh-TW">
                <a:ea typeface="PMingLiU" pitchFamily="18" charset="-120"/>
              </a:endParaRPr>
            </a:p>
          </p:txBody>
        </p:sp>
        <p:sp>
          <p:nvSpPr>
            <p:cNvPr id="104" name="Oval 104"/>
            <p:cNvSpPr>
              <a:spLocks noChangeArrowheads="1"/>
            </p:cNvSpPr>
            <p:nvPr/>
          </p:nvSpPr>
          <p:spPr bwMode="auto">
            <a:xfrm>
              <a:off x="2656" y="1935"/>
              <a:ext cx="44" cy="44"/>
            </a:xfrm>
            <a:prstGeom prst="ellipse">
              <a:avLst/>
            </a:prstGeom>
            <a:solidFill>
              <a:srgbClr val="000000"/>
            </a:solidFill>
            <a:ln w="9525">
              <a:noFill/>
              <a:round/>
              <a:headEnd/>
              <a:tailEnd/>
            </a:ln>
          </p:spPr>
          <p:txBody>
            <a:bodyPr/>
            <a:lstStyle/>
            <a:p>
              <a:endParaRPr lang="zh-TW" altLang="zh-TW">
                <a:ea typeface="PMingLiU" pitchFamily="18" charset="-120"/>
              </a:endParaRPr>
            </a:p>
          </p:txBody>
        </p:sp>
        <p:sp>
          <p:nvSpPr>
            <p:cNvPr id="105" name="Oval 105"/>
            <p:cNvSpPr>
              <a:spLocks noChangeArrowheads="1"/>
            </p:cNvSpPr>
            <p:nvPr/>
          </p:nvSpPr>
          <p:spPr bwMode="auto">
            <a:xfrm>
              <a:off x="2875" y="2520"/>
              <a:ext cx="44" cy="44"/>
            </a:xfrm>
            <a:prstGeom prst="ellipse">
              <a:avLst/>
            </a:prstGeom>
            <a:solidFill>
              <a:srgbClr val="000000"/>
            </a:solidFill>
            <a:ln w="9525">
              <a:noFill/>
              <a:round/>
              <a:headEnd/>
              <a:tailEnd/>
            </a:ln>
          </p:spPr>
          <p:txBody>
            <a:bodyPr/>
            <a:lstStyle/>
            <a:p>
              <a:endParaRPr lang="zh-TW" altLang="zh-TW">
                <a:ea typeface="PMingLiU" pitchFamily="18" charset="-120"/>
              </a:endParaRPr>
            </a:p>
          </p:txBody>
        </p:sp>
        <p:sp>
          <p:nvSpPr>
            <p:cNvPr id="106" name="Oval 106"/>
            <p:cNvSpPr>
              <a:spLocks noChangeArrowheads="1"/>
            </p:cNvSpPr>
            <p:nvPr/>
          </p:nvSpPr>
          <p:spPr bwMode="auto">
            <a:xfrm>
              <a:off x="2656" y="3060"/>
              <a:ext cx="44" cy="44"/>
            </a:xfrm>
            <a:prstGeom prst="ellipse">
              <a:avLst/>
            </a:prstGeom>
            <a:solidFill>
              <a:srgbClr val="000000"/>
            </a:solidFill>
            <a:ln w="9525">
              <a:noFill/>
              <a:round/>
              <a:headEnd/>
              <a:tailEnd/>
            </a:ln>
          </p:spPr>
          <p:txBody>
            <a:bodyPr/>
            <a:lstStyle/>
            <a:p>
              <a:endParaRPr lang="zh-TW" altLang="zh-TW">
                <a:ea typeface="PMingLiU" pitchFamily="18" charset="-120"/>
              </a:endParaRPr>
            </a:p>
          </p:txBody>
        </p:sp>
        <p:sp>
          <p:nvSpPr>
            <p:cNvPr id="107" name="Oval 107"/>
            <p:cNvSpPr>
              <a:spLocks noChangeArrowheads="1"/>
            </p:cNvSpPr>
            <p:nvPr/>
          </p:nvSpPr>
          <p:spPr bwMode="auto">
            <a:xfrm>
              <a:off x="3798" y="2097"/>
              <a:ext cx="44" cy="44"/>
            </a:xfrm>
            <a:prstGeom prst="ellipse">
              <a:avLst/>
            </a:prstGeom>
            <a:solidFill>
              <a:srgbClr val="000000"/>
            </a:solidFill>
            <a:ln w="9525">
              <a:noFill/>
              <a:round/>
              <a:headEnd/>
              <a:tailEnd/>
            </a:ln>
          </p:spPr>
          <p:txBody>
            <a:bodyPr/>
            <a:lstStyle/>
            <a:p>
              <a:endParaRPr lang="zh-TW" altLang="zh-TW">
                <a:ea typeface="PMingLiU" pitchFamily="18" charset="-120"/>
              </a:endParaRPr>
            </a:p>
          </p:txBody>
        </p:sp>
        <p:sp>
          <p:nvSpPr>
            <p:cNvPr id="108" name="Oval 108"/>
            <p:cNvSpPr>
              <a:spLocks noChangeArrowheads="1"/>
            </p:cNvSpPr>
            <p:nvPr/>
          </p:nvSpPr>
          <p:spPr bwMode="auto">
            <a:xfrm>
              <a:off x="3590" y="2216"/>
              <a:ext cx="44" cy="43"/>
            </a:xfrm>
            <a:prstGeom prst="ellipse">
              <a:avLst/>
            </a:prstGeom>
            <a:solidFill>
              <a:srgbClr val="000000"/>
            </a:solidFill>
            <a:ln w="9525">
              <a:noFill/>
              <a:round/>
              <a:headEnd/>
              <a:tailEnd/>
            </a:ln>
          </p:spPr>
          <p:txBody>
            <a:bodyPr/>
            <a:lstStyle/>
            <a:p>
              <a:endParaRPr lang="zh-TW" altLang="zh-TW">
                <a:ea typeface="PMingLiU" pitchFamily="18" charset="-120"/>
              </a:endParaRPr>
            </a:p>
          </p:txBody>
        </p:sp>
        <p:sp>
          <p:nvSpPr>
            <p:cNvPr id="109" name="Freeform 109"/>
            <p:cNvSpPr>
              <a:spLocks/>
            </p:cNvSpPr>
            <p:nvPr/>
          </p:nvSpPr>
          <p:spPr bwMode="auto">
            <a:xfrm>
              <a:off x="2464" y="1957"/>
              <a:ext cx="1440" cy="702"/>
            </a:xfrm>
            <a:custGeom>
              <a:avLst/>
              <a:gdLst>
                <a:gd name="T0" fmla="*/ 0 w 1440"/>
                <a:gd name="T1" fmla="*/ 0 h 702"/>
                <a:gd name="T2" fmla="*/ 1146 w 1440"/>
                <a:gd name="T3" fmla="*/ 0 h 702"/>
                <a:gd name="T4" fmla="*/ 1146 w 1440"/>
                <a:gd name="T5" fmla="*/ 702 h 702"/>
                <a:gd name="T6" fmla="*/ 1440 w 1440"/>
                <a:gd name="T7" fmla="*/ 702 h 702"/>
                <a:gd name="T8" fmla="*/ 0 60000 65536"/>
                <a:gd name="T9" fmla="*/ 0 60000 65536"/>
                <a:gd name="T10" fmla="*/ 0 60000 65536"/>
                <a:gd name="T11" fmla="*/ 0 60000 65536"/>
                <a:gd name="T12" fmla="*/ 0 w 1440"/>
                <a:gd name="T13" fmla="*/ 0 h 702"/>
                <a:gd name="T14" fmla="*/ 1440 w 1440"/>
                <a:gd name="T15" fmla="*/ 702 h 702"/>
              </a:gdLst>
              <a:ahLst/>
              <a:cxnLst>
                <a:cxn ang="T8">
                  <a:pos x="T0" y="T1"/>
                </a:cxn>
                <a:cxn ang="T9">
                  <a:pos x="T2" y="T3"/>
                </a:cxn>
                <a:cxn ang="T10">
                  <a:pos x="T4" y="T5"/>
                </a:cxn>
                <a:cxn ang="T11">
                  <a:pos x="T6" y="T7"/>
                </a:cxn>
              </a:cxnLst>
              <a:rect l="T12" t="T13" r="T14" b="T15"/>
              <a:pathLst>
                <a:path w="1440" h="702">
                  <a:moveTo>
                    <a:pt x="0" y="0"/>
                  </a:moveTo>
                  <a:lnTo>
                    <a:pt x="1146" y="0"/>
                  </a:lnTo>
                  <a:lnTo>
                    <a:pt x="1146" y="702"/>
                  </a:lnTo>
                  <a:lnTo>
                    <a:pt x="1440" y="702"/>
                  </a:lnTo>
                </a:path>
              </a:pathLst>
            </a:custGeom>
            <a:noFill/>
            <a:ln w="11113">
              <a:solidFill>
                <a:srgbClr val="000000"/>
              </a:solidFill>
              <a:miter lim="800000"/>
              <a:headEnd/>
              <a:tailEnd/>
            </a:ln>
          </p:spPr>
          <p:txBody>
            <a:bodyPr/>
            <a:lstStyle/>
            <a:p>
              <a:endParaRPr lang="en-IN"/>
            </a:p>
          </p:txBody>
        </p:sp>
        <p:sp>
          <p:nvSpPr>
            <p:cNvPr id="110" name="Freeform 110"/>
            <p:cNvSpPr>
              <a:spLocks/>
            </p:cNvSpPr>
            <p:nvPr/>
          </p:nvSpPr>
          <p:spPr bwMode="auto">
            <a:xfrm>
              <a:off x="3904" y="2498"/>
              <a:ext cx="244" cy="205"/>
            </a:xfrm>
            <a:custGeom>
              <a:avLst/>
              <a:gdLst>
                <a:gd name="T0" fmla="*/ 0 w 134"/>
                <a:gd name="T1" fmla="*/ 2147483647 h 112"/>
                <a:gd name="T2" fmla="*/ 0 w 134"/>
                <a:gd name="T3" fmla="*/ 0 h 112"/>
                <a:gd name="T4" fmla="*/ 2147483647 w 134"/>
                <a:gd name="T5" fmla="*/ 0 h 112"/>
                <a:gd name="T6" fmla="*/ 2147483647 w 134"/>
                <a:gd name="T7" fmla="*/ 2147483647 h 112"/>
                <a:gd name="T8" fmla="*/ 2147483647 w 134"/>
                <a:gd name="T9" fmla="*/ 2147483647 h 112"/>
                <a:gd name="T10" fmla="*/ 0 w 134"/>
                <a:gd name="T11" fmla="*/ 2147483647 h 112"/>
                <a:gd name="T12" fmla="*/ 0 60000 65536"/>
                <a:gd name="T13" fmla="*/ 0 60000 65536"/>
                <a:gd name="T14" fmla="*/ 0 60000 65536"/>
                <a:gd name="T15" fmla="*/ 0 60000 65536"/>
                <a:gd name="T16" fmla="*/ 0 60000 65536"/>
                <a:gd name="T17" fmla="*/ 0 60000 65536"/>
                <a:gd name="T18" fmla="*/ 0 w 134"/>
                <a:gd name="T19" fmla="*/ 0 h 112"/>
                <a:gd name="T20" fmla="*/ 134 w 13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34" h="112">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w="22225">
              <a:solidFill>
                <a:srgbClr val="000000"/>
              </a:solidFill>
              <a:miter lim="800000"/>
              <a:headEnd/>
              <a:tailEnd/>
            </a:ln>
          </p:spPr>
          <p:txBody>
            <a:bodyPr/>
            <a:lstStyle/>
            <a:p>
              <a:endParaRPr lang="en-IN"/>
            </a:p>
          </p:txBody>
        </p:sp>
        <p:sp>
          <p:nvSpPr>
            <p:cNvPr id="111" name="Freeform 111"/>
            <p:cNvSpPr>
              <a:spLocks/>
            </p:cNvSpPr>
            <p:nvPr/>
          </p:nvSpPr>
          <p:spPr bwMode="auto">
            <a:xfrm>
              <a:off x="3148" y="1845"/>
              <a:ext cx="177" cy="227"/>
            </a:xfrm>
            <a:custGeom>
              <a:avLst/>
              <a:gdLst>
                <a:gd name="T0" fmla="*/ 0 w 177"/>
                <a:gd name="T1" fmla="*/ 0 h 227"/>
                <a:gd name="T2" fmla="*/ 0 w 177"/>
                <a:gd name="T3" fmla="*/ 227 h 227"/>
                <a:gd name="T4" fmla="*/ 177 w 177"/>
                <a:gd name="T5" fmla="*/ 112 h 227"/>
                <a:gd name="T6" fmla="*/ 0 w 177"/>
                <a:gd name="T7" fmla="*/ 0 h 227"/>
                <a:gd name="T8" fmla="*/ 0 w 177"/>
                <a:gd name="T9" fmla="*/ 0 h 227"/>
                <a:gd name="T10" fmla="*/ 0 60000 65536"/>
                <a:gd name="T11" fmla="*/ 0 60000 65536"/>
                <a:gd name="T12" fmla="*/ 0 60000 65536"/>
                <a:gd name="T13" fmla="*/ 0 60000 65536"/>
                <a:gd name="T14" fmla="*/ 0 60000 65536"/>
                <a:gd name="T15" fmla="*/ 0 w 177"/>
                <a:gd name="T16" fmla="*/ 0 h 227"/>
                <a:gd name="T17" fmla="*/ 177 w 177"/>
                <a:gd name="T18" fmla="*/ 227 h 227"/>
              </a:gdLst>
              <a:ahLst/>
              <a:cxnLst>
                <a:cxn ang="T10">
                  <a:pos x="T0" y="T1"/>
                </a:cxn>
                <a:cxn ang="T11">
                  <a:pos x="T2" y="T3"/>
                </a:cxn>
                <a:cxn ang="T12">
                  <a:pos x="T4" y="T5"/>
                </a:cxn>
                <a:cxn ang="T13">
                  <a:pos x="T6" y="T7"/>
                </a:cxn>
                <a:cxn ang="T14">
                  <a:pos x="T8" y="T9"/>
                </a:cxn>
              </a:cxnLst>
              <a:rect l="T15" t="T16" r="T17" b="T18"/>
              <a:pathLst>
                <a:path w="177" h="227">
                  <a:moveTo>
                    <a:pt x="0" y="0"/>
                  </a:moveTo>
                  <a:lnTo>
                    <a:pt x="0" y="227"/>
                  </a:lnTo>
                  <a:lnTo>
                    <a:pt x="177" y="112"/>
                  </a:lnTo>
                  <a:lnTo>
                    <a:pt x="0" y="0"/>
                  </a:lnTo>
                  <a:close/>
                </a:path>
              </a:pathLst>
            </a:custGeom>
            <a:solidFill>
              <a:srgbClr val="FFFFFF"/>
            </a:solidFill>
            <a:ln w="22225">
              <a:solidFill>
                <a:srgbClr val="000000"/>
              </a:solidFill>
              <a:miter lim="800000"/>
              <a:headEnd/>
              <a:tailEnd/>
            </a:ln>
          </p:spPr>
          <p:txBody>
            <a:bodyPr/>
            <a:lstStyle/>
            <a:p>
              <a:endParaRPr lang="en-IN"/>
            </a:p>
          </p:txBody>
        </p:sp>
        <p:sp>
          <p:nvSpPr>
            <p:cNvPr id="112" name="Oval 112"/>
            <p:cNvSpPr>
              <a:spLocks noChangeArrowheads="1"/>
            </p:cNvSpPr>
            <p:nvPr/>
          </p:nvSpPr>
          <p:spPr bwMode="auto">
            <a:xfrm>
              <a:off x="3325" y="1920"/>
              <a:ext cx="73" cy="73"/>
            </a:xfrm>
            <a:prstGeom prst="ellipse">
              <a:avLst/>
            </a:prstGeom>
            <a:solidFill>
              <a:srgbClr val="FFFFFF"/>
            </a:solidFill>
            <a:ln w="22225">
              <a:solidFill>
                <a:srgbClr val="000000"/>
              </a:solidFill>
              <a:miter lim="800000"/>
              <a:headEnd/>
              <a:tailEnd/>
            </a:ln>
          </p:spPr>
          <p:txBody>
            <a:bodyPr/>
            <a:lstStyle/>
            <a:p>
              <a:endParaRPr lang="zh-TW" altLang="zh-TW">
                <a:ea typeface="PMingLiU" pitchFamily="18" charset="-120"/>
              </a:endParaRPr>
            </a:p>
          </p:txBody>
        </p:sp>
        <p:sp>
          <p:nvSpPr>
            <p:cNvPr id="113" name="Line 113"/>
            <p:cNvSpPr>
              <a:spLocks noChangeShapeType="1"/>
            </p:cNvSpPr>
            <p:nvPr/>
          </p:nvSpPr>
          <p:spPr bwMode="auto">
            <a:xfrm>
              <a:off x="630" y="2748"/>
              <a:ext cx="1493" cy="1"/>
            </a:xfrm>
            <a:prstGeom prst="line">
              <a:avLst/>
            </a:prstGeom>
            <a:noFill/>
            <a:ln w="11113">
              <a:solidFill>
                <a:srgbClr val="00A0C6"/>
              </a:solidFill>
              <a:miter lim="800000"/>
              <a:headEnd/>
              <a:tailEnd/>
            </a:ln>
          </p:spPr>
          <p:txBody>
            <a:bodyPr/>
            <a:lstStyle/>
            <a:p>
              <a:endParaRPr lang="en-IN"/>
            </a:p>
          </p:txBody>
        </p:sp>
      </p:grpSp>
      <p:sp>
        <p:nvSpPr>
          <p:cNvPr id="114" name="TextBox 113"/>
          <p:cNvSpPr txBox="1"/>
          <p:nvPr/>
        </p:nvSpPr>
        <p:spPr>
          <a:xfrm>
            <a:off x="304800" y="3581400"/>
            <a:ext cx="4113627" cy="3139321"/>
          </a:xfrm>
          <a:prstGeom prst="rect">
            <a:avLst/>
          </a:prstGeom>
          <a:noFill/>
        </p:spPr>
        <p:txBody>
          <a:bodyPr wrap="none" rtlCol="0">
            <a:spAutoFit/>
          </a:bodyPr>
          <a:lstStyle/>
          <a:p>
            <a:r>
              <a:rPr lang="en-US" b="1" dirty="0" err="1" smtClean="0"/>
              <a:t>Verilog</a:t>
            </a:r>
            <a:r>
              <a:rPr lang="en-US" b="1" dirty="0" smtClean="0"/>
              <a:t> Program </a:t>
            </a:r>
          </a:p>
          <a:p>
            <a:r>
              <a:rPr lang="en-US" dirty="0" smtClean="0"/>
              <a:t>Module decoder24 (D0,D1,D2,D3, A0,A1);</a:t>
            </a:r>
          </a:p>
          <a:p>
            <a:r>
              <a:rPr lang="en-US" dirty="0" smtClean="0"/>
              <a:t>input A0,A1;</a:t>
            </a:r>
          </a:p>
          <a:p>
            <a:r>
              <a:rPr lang="en-US" dirty="0" smtClean="0"/>
              <a:t>output D0,D1,D2,D3;</a:t>
            </a:r>
          </a:p>
          <a:p>
            <a:r>
              <a:rPr lang="en-US" dirty="0" smtClean="0"/>
              <a:t>and g1 (D0, (~A1),(~A0));</a:t>
            </a:r>
          </a:p>
          <a:p>
            <a:r>
              <a:rPr lang="en-US" dirty="0" smtClean="0"/>
              <a:t>and g2 (D1, (~A1),A0);</a:t>
            </a:r>
          </a:p>
          <a:p>
            <a:r>
              <a:rPr lang="en-US" dirty="0" smtClean="0"/>
              <a:t>and g3 (D2, A1,(~A0));</a:t>
            </a:r>
          </a:p>
          <a:p>
            <a:r>
              <a:rPr lang="en-US" dirty="0" smtClean="0"/>
              <a:t>and g4 (D3, A1,A0);</a:t>
            </a:r>
          </a:p>
          <a:p>
            <a:r>
              <a:rPr lang="en-US" dirty="0" err="1" smtClean="0"/>
              <a:t>endmodule</a:t>
            </a:r>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19800" y="838200"/>
            <a:ext cx="2737413" cy="1676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457200"/>
            <a:ext cx="5029201" cy="2590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590800" y="3200400"/>
            <a:ext cx="6400800" cy="3505200"/>
          </a:xfrm>
          <a:prstGeom prst="rect">
            <a:avLst/>
          </a:prstGeom>
          <a:noFill/>
          <a:ln w="9525">
            <a:noFill/>
            <a:miter lim="800000"/>
            <a:headEnd/>
            <a:tailEnd/>
          </a:ln>
          <a:effectLst/>
        </p:spPr>
      </p:pic>
      <p:sp>
        <p:nvSpPr>
          <p:cNvPr id="5" name="TextBox 4"/>
          <p:cNvSpPr txBox="1"/>
          <p:nvPr/>
        </p:nvSpPr>
        <p:spPr>
          <a:xfrm>
            <a:off x="2819400" y="0"/>
            <a:ext cx="4608441" cy="400110"/>
          </a:xfrm>
          <a:prstGeom prst="rect">
            <a:avLst/>
          </a:prstGeom>
          <a:noFill/>
        </p:spPr>
        <p:txBody>
          <a:bodyPr wrap="none" rtlCol="0">
            <a:spAutoFit/>
          </a:bodyPr>
          <a:lstStyle/>
          <a:p>
            <a:r>
              <a:rPr lang="en-US" sz="2000" b="1" dirty="0" smtClean="0"/>
              <a:t>VERILOG PROGRAM FOR 2 TO 4 DECODER</a:t>
            </a:r>
            <a:endParaRPr lang="en-IN" sz="2000" b="1" dirty="0"/>
          </a:p>
        </p:txBody>
      </p:sp>
      <p:sp>
        <p:nvSpPr>
          <p:cNvPr id="6" name="TextBox 5"/>
          <p:cNvSpPr txBox="1"/>
          <p:nvPr/>
        </p:nvSpPr>
        <p:spPr>
          <a:xfrm>
            <a:off x="304800" y="4267200"/>
            <a:ext cx="2357184" cy="646331"/>
          </a:xfrm>
          <a:prstGeom prst="rect">
            <a:avLst/>
          </a:prstGeom>
          <a:noFill/>
        </p:spPr>
        <p:txBody>
          <a:bodyPr wrap="none" rtlCol="0">
            <a:spAutoFit/>
          </a:bodyPr>
          <a:lstStyle/>
          <a:p>
            <a:r>
              <a:rPr lang="en-US" dirty="0" err="1" smtClean="0"/>
              <a:t>Testbench</a:t>
            </a:r>
            <a:r>
              <a:rPr lang="en-US" dirty="0" smtClean="0"/>
              <a:t> Program for </a:t>
            </a:r>
          </a:p>
          <a:p>
            <a:r>
              <a:rPr lang="en-US" dirty="0" smtClean="0"/>
              <a:t>2 to 4 Decoder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5738" y="685800"/>
            <a:ext cx="8772525"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5738" y="838200"/>
            <a:ext cx="8772525" cy="5333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71450" y="838200"/>
            <a:ext cx="88011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76225" y="533400"/>
            <a:ext cx="8591550"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2800"/>
            <a:ext cx="8534400" cy="2246769"/>
          </a:xfrm>
          <a:prstGeom prst="rect">
            <a:avLst/>
          </a:prstGeom>
        </p:spPr>
        <p:txBody>
          <a:bodyPr wrap="square">
            <a:spAutoFit/>
          </a:bodyPr>
          <a:lstStyle/>
          <a:p>
            <a:r>
              <a:rPr lang="en-IN" sz="2000" b="1" dirty="0" smtClean="0"/>
              <a:t>module</a:t>
            </a:r>
            <a:r>
              <a:rPr lang="en-IN" sz="2000" dirty="0" smtClean="0"/>
              <a:t> </a:t>
            </a:r>
            <a:r>
              <a:rPr lang="en-IN" sz="2000" b="1" dirty="0" err="1" smtClean="0"/>
              <a:t>full_adder_join</a:t>
            </a:r>
            <a:r>
              <a:rPr lang="en-IN" sz="2000" dirty="0" smtClean="0"/>
              <a:t>(</a:t>
            </a:r>
            <a:r>
              <a:rPr lang="en-IN" sz="2000" b="1" dirty="0" err="1" smtClean="0"/>
              <a:t>fsum</a:t>
            </a:r>
            <a:r>
              <a:rPr lang="en-IN" sz="2000" dirty="0" smtClean="0"/>
              <a:t>, </a:t>
            </a:r>
            <a:r>
              <a:rPr lang="en-IN" sz="2000" b="1" dirty="0" err="1" smtClean="0"/>
              <a:t>fcarry_out</a:t>
            </a:r>
            <a:r>
              <a:rPr lang="en-IN" sz="2000" dirty="0" smtClean="0"/>
              <a:t>, </a:t>
            </a:r>
            <a:r>
              <a:rPr lang="en-IN" sz="2000" b="1" dirty="0" smtClean="0"/>
              <a:t>a</a:t>
            </a:r>
            <a:r>
              <a:rPr lang="en-IN" sz="2000" dirty="0" smtClean="0"/>
              <a:t>, </a:t>
            </a:r>
            <a:r>
              <a:rPr lang="en-IN" sz="2000" b="1" dirty="0" smtClean="0"/>
              <a:t>b</a:t>
            </a:r>
            <a:r>
              <a:rPr lang="en-IN" sz="2000" dirty="0" smtClean="0"/>
              <a:t>, </a:t>
            </a:r>
            <a:r>
              <a:rPr lang="en-IN" sz="2000" b="1" dirty="0" smtClean="0"/>
              <a:t>c</a:t>
            </a:r>
            <a:r>
              <a:rPr lang="en-IN" sz="2000" dirty="0" smtClean="0"/>
              <a:t>); </a:t>
            </a:r>
          </a:p>
          <a:p>
            <a:r>
              <a:rPr lang="en-IN" sz="2000" dirty="0" smtClean="0"/>
              <a:t>input a, b, c; </a:t>
            </a:r>
          </a:p>
          <a:p>
            <a:r>
              <a:rPr lang="en-IN" sz="2000" dirty="0" smtClean="0"/>
              <a:t>output </a:t>
            </a:r>
            <a:r>
              <a:rPr lang="en-IN" sz="2000" dirty="0" err="1" smtClean="0"/>
              <a:t>fsum</a:t>
            </a:r>
            <a:r>
              <a:rPr lang="en-IN" sz="2000" dirty="0" smtClean="0"/>
              <a:t>, </a:t>
            </a:r>
            <a:r>
              <a:rPr lang="en-IN" sz="2000" dirty="0" err="1" smtClean="0"/>
              <a:t>fcarry_out</a:t>
            </a:r>
            <a:r>
              <a:rPr lang="en-IN" sz="2000" dirty="0" smtClean="0"/>
              <a:t>; </a:t>
            </a:r>
          </a:p>
          <a:p>
            <a:r>
              <a:rPr lang="en-IN" sz="2000" dirty="0" smtClean="0"/>
              <a:t>wire half_sum_1, half_carry_1, half_carry_2; </a:t>
            </a:r>
          </a:p>
          <a:p>
            <a:r>
              <a:rPr lang="en-IN" sz="2000" dirty="0" err="1" smtClean="0"/>
              <a:t>half_adder</a:t>
            </a:r>
            <a:r>
              <a:rPr lang="en-IN" sz="2000" dirty="0" smtClean="0"/>
              <a:t> HA1(half_sum_1, half_carry_1, a, b); //instance 1 of Half Adder </a:t>
            </a:r>
            <a:r>
              <a:rPr lang="en-IN" sz="2000" dirty="0" err="1" smtClean="0"/>
              <a:t>half_adder</a:t>
            </a:r>
            <a:r>
              <a:rPr lang="en-IN" sz="2000" dirty="0" smtClean="0"/>
              <a:t> HA2(</a:t>
            </a:r>
            <a:r>
              <a:rPr lang="en-IN" sz="2000" dirty="0" err="1" smtClean="0"/>
              <a:t>fsum</a:t>
            </a:r>
            <a:r>
              <a:rPr lang="en-IN" sz="2000" dirty="0" smtClean="0"/>
              <a:t>, half_carry_2, half_sum_1, c); //instance 2 of Half Adder </a:t>
            </a:r>
          </a:p>
          <a:p>
            <a:r>
              <a:rPr lang="en-IN" sz="2000" b="1" dirty="0" smtClean="0"/>
              <a:t>or</a:t>
            </a:r>
            <a:r>
              <a:rPr lang="en-IN" sz="2000" dirty="0" smtClean="0"/>
              <a:t> or1(</a:t>
            </a:r>
            <a:r>
              <a:rPr lang="en-IN" sz="2000" dirty="0" err="1" smtClean="0"/>
              <a:t>fcarry_out</a:t>
            </a:r>
            <a:r>
              <a:rPr lang="en-IN" sz="2000" dirty="0" smtClean="0"/>
              <a:t>, half_carry_2, half_carry_1); </a:t>
            </a:r>
            <a:r>
              <a:rPr lang="en-IN" sz="2000" dirty="0" err="1" smtClean="0"/>
              <a:t>endmodule</a:t>
            </a:r>
            <a:endParaRPr lang="en-IN" sz="2000" dirty="0"/>
          </a:p>
        </p:txBody>
      </p:sp>
      <p:pic>
        <p:nvPicPr>
          <p:cNvPr id="5122" name="Picture 2"/>
          <p:cNvPicPr>
            <a:picLocks noChangeAspect="1" noChangeArrowheads="1"/>
          </p:cNvPicPr>
          <p:nvPr/>
        </p:nvPicPr>
        <p:blipFill>
          <a:blip r:embed="rId2"/>
          <a:srcRect/>
          <a:stretch>
            <a:fillRect/>
          </a:stretch>
        </p:blipFill>
        <p:spPr bwMode="auto">
          <a:xfrm>
            <a:off x="1600200" y="838200"/>
            <a:ext cx="5495925" cy="1990725"/>
          </a:xfrm>
          <a:prstGeom prst="rect">
            <a:avLst/>
          </a:prstGeom>
          <a:noFill/>
          <a:ln w="9525">
            <a:noFill/>
            <a:miter lim="800000"/>
            <a:headEnd/>
            <a:tailEnd/>
          </a:ln>
          <a:effectLst/>
        </p:spPr>
      </p:pic>
      <p:sp>
        <p:nvSpPr>
          <p:cNvPr id="4" name="TextBox 3"/>
          <p:cNvSpPr txBox="1"/>
          <p:nvPr/>
        </p:nvSpPr>
        <p:spPr>
          <a:xfrm>
            <a:off x="2667000" y="304800"/>
            <a:ext cx="3203441" cy="369332"/>
          </a:xfrm>
          <a:prstGeom prst="rect">
            <a:avLst/>
          </a:prstGeom>
          <a:noFill/>
        </p:spPr>
        <p:txBody>
          <a:bodyPr wrap="none" rtlCol="0">
            <a:spAutoFit/>
          </a:bodyPr>
          <a:lstStyle/>
          <a:p>
            <a:r>
              <a:rPr lang="en-US" dirty="0" smtClean="0"/>
              <a:t>Full adder using two Half adders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990600" y="1447800"/>
            <a:ext cx="5276850" cy="1876425"/>
          </a:xfrm>
          <a:prstGeom prst="rect">
            <a:avLst/>
          </a:prstGeom>
          <a:noFill/>
          <a:ln w="9525">
            <a:noFill/>
            <a:miter lim="800000"/>
            <a:headEnd/>
            <a:tailEnd/>
          </a:ln>
          <a:effectLst/>
        </p:spPr>
      </p:pic>
      <p:sp>
        <p:nvSpPr>
          <p:cNvPr id="3" name="TextBox 2"/>
          <p:cNvSpPr txBox="1"/>
          <p:nvPr/>
        </p:nvSpPr>
        <p:spPr>
          <a:xfrm>
            <a:off x="2133600" y="762000"/>
            <a:ext cx="1762085" cy="369332"/>
          </a:xfrm>
          <a:prstGeom prst="rect">
            <a:avLst/>
          </a:prstGeom>
          <a:noFill/>
        </p:spPr>
        <p:txBody>
          <a:bodyPr wrap="none" rtlCol="0">
            <a:spAutoFit/>
          </a:bodyPr>
          <a:lstStyle/>
          <a:p>
            <a:r>
              <a:rPr lang="en-US" dirty="0" smtClean="0"/>
              <a:t>2 X 1 multiplexer</a:t>
            </a:r>
            <a:endParaRPr lang="en-IN" dirty="0"/>
          </a:p>
        </p:txBody>
      </p:sp>
      <p:sp>
        <p:nvSpPr>
          <p:cNvPr id="4" name="Rectangle 3"/>
          <p:cNvSpPr/>
          <p:nvPr/>
        </p:nvSpPr>
        <p:spPr>
          <a:xfrm>
            <a:off x="1295400" y="4038600"/>
            <a:ext cx="4572000" cy="2585323"/>
          </a:xfrm>
          <a:prstGeom prst="rect">
            <a:avLst/>
          </a:prstGeom>
        </p:spPr>
        <p:txBody>
          <a:bodyPr>
            <a:spAutoFit/>
          </a:bodyPr>
          <a:lstStyle/>
          <a:p>
            <a:r>
              <a:rPr lang="en-IN" b="1" dirty="0" smtClean="0"/>
              <a:t>module</a:t>
            </a:r>
            <a:r>
              <a:rPr lang="en-IN" dirty="0" smtClean="0"/>
              <a:t> mux2x1(</a:t>
            </a:r>
            <a:r>
              <a:rPr lang="en-IN" dirty="0" err="1" smtClean="0"/>
              <a:t>out,a,b,s</a:t>
            </a:r>
            <a:r>
              <a:rPr lang="en-IN" dirty="0" smtClean="0"/>
              <a:t>); </a:t>
            </a:r>
          </a:p>
          <a:p>
            <a:r>
              <a:rPr lang="en-IN" b="1" dirty="0" smtClean="0"/>
              <a:t>input</a:t>
            </a:r>
            <a:r>
              <a:rPr lang="en-IN" dirty="0" smtClean="0"/>
              <a:t> </a:t>
            </a:r>
            <a:r>
              <a:rPr lang="en-IN" dirty="0" err="1" smtClean="0"/>
              <a:t>a,b,s</a:t>
            </a:r>
            <a:r>
              <a:rPr lang="en-IN" dirty="0" smtClean="0"/>
              <a:t>; </a:t>
            </a:r>
          </a:p>
          <a:p>
            <a:r>
              <a:rPr lang="en-IN" b="1" dirty="0" smtClean="0"/>
              <a:t>wire</a:t>
            </a:r>
            <a:r>
              <a:rPr lang="en-IN" dirty="0" smtClean="0"/>
              <a:t> and_1,and_2,s_c; </a:t>
            </a:r>
          </a:p>
          <a:p>
            <a:r>
              <a:rPr lang="en-IN" b="1" dirty="0" smtClean="0"/>
              <a:t>output</a:t>
            </a:r>
            <a:r>
              <a:rPr lang="en-IN" dirty="0" smtClean="0"/>
              <a:t> out;</a:t>
            </a:r>
          </a:p>
          <a:p>
            <a:r>
              <a:rPr lang="en-IN" b="1" dirty="0" smtClean="0"/>
              <a:t>not</a:t>
            </a:r>
            <a:r>
              <a:rPr lang="en-IN" dirty="0" smtClean="0"/>
              <a:t> (</a:t>
            </a:r>
            <a:r>
              <a:rPr lang="en-IN" dirty="0" err="1" smtClean="0"/>
              <a:t>s_c,s</a:t>
            </a:r>
            <a:r>
              <a:rPr lang="en-IN" dirty="0" smtClean="0"/>
              <a:t>); </a:t>
            </a:r>
          </a:p>
          <a:p>
            <a:r>
              <a:rPr lang="en-IN" b="1" dirty="0" smtClean="0"/>
              <a:t>and</a:t>
            </a:r>
            <a:r>
              <a:rPr lang="en-IN" dirty="0" smtClean="0"/>
              <a:t> (and_1,a,s_c); </a:t>
            </a:r>
          </a:p>
          <a:p>
            <a:r>
              <a:rPr lang="en-IN" b="1" dirty="0" smtClean="0"/>
              <a:t>and</a:t>
            </a:r>
            <a:r>
              <a:rPr lang="en-IN" dirty="0" smtClean="0"/>
              <a:t> (and_2,b,s); </a:t>
            </a:r>
          </a:p>
          <a:p>
            <a:r>
              <a:rPr lang="en-IN" b="1" dirty="0" smtClean="0"/>
              <a:t>or</a:t>
            </a:r>
            <a:r>
              <a:rPr lang="en-IN" dirty="0" smtClean="0"/>
              <a:t> (out,and_1,and_2); </a:t>
            </a:r>
          </a:p>
          <a:p>
            <a:r>
              <a:rPr lang="en-IN" b="1" dirty="0" err="1" smtClean="0"/>
              <a:t>endmodule</a:t>
            </a:r>
            <a:endParaRPr lang="en-IN" dirty="0"/>
          </a:p>
        </p:txBody>
      </p:sp>
      <p:graphicFrame>
        <p:nvGraphicFramePr>
          <p:cNvPr id="5" name="Table 4"/>
          <p:cNvGraphicFramePr>
            <a:graphicFrameLocks noGrp="1"/>
          </p:cNvGraphicFramePr>
          <p:nvPr/>
        </p:nvGraphicFramePr>
        <p:xfrm>
          <a:off x="6553200" y="838200"/>
          <a:ext cx="2438399" cy="4279664"/>
        </p:xfrm>
        <a:graphic>
          <a:graphicData uri="http://schemas.openxmlformats.org/drawingml/2006/table">
            <a:tbl>
              <a:tblPr/>
              <a:tblGrid>
                <a:gridCol w="597921"/>
                <a:gridCol w="597921"/>
                <a:gridCol w="616607"/>
                <a:gridCol w="625950"/>
              </a:tblGrid>
              <a:tr h="406400">
                <a:tc gridSpan="3">
                  <a:txBody>
                    <a:bodyPr/>
                    <a:lstStyle/>
                    <a:p>
                      <a:pPr algn="ctr" fontAlgn="base"/>
                      <a:r>
                        <a:rPr lang="en-IN" sz="2000" b="1">
                          <a:latin typeface="+mn-lt"/>
                        </a:rPr>
                        <a:t>Input</a:t>
                      </a:r>
                      <a:endParaRPr lang="en-IN" sz="2000">
                        <a:latin typeface="+mn-lt"/>
                      </a:endParaRP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ctr" fontAlgn="base"/>
                      <a:r>
                        <a:rPr lang="en-IN" sz="2000" b="1">
                          <a:latin typeface="+mn-lt"/>
                        </a:rPr>
                        <a:t>Output</a:t>
                      </a:r>
                      <a:endParaRPr lang="en-IN" sz="2000">
                        <a:latin typeface="+mn-lt"/>
                      </a:endParaRP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b="1">
                          <a:latin typeface="+mn-lt"/>
                        </a:rPr>
                        <a:t>A</a:t>
                      </a:r>
                      <a:endParaRPr lang="en-IN" sz="2000">
                        <a:latin typeface="+mn-lt"/>
                      </a:endParaRP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b="1">
                          <a:latin typeface="+mn-lt"/>
                        </a:rPr>
                        <a:t>B</a:t>
                      </a:r>
                      <a:endParaRPr lang="en-IN" sz="2000">
                        <a:latin typeface="+mn-lt"/>
                      </a:endParaRP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b="1">
                          <a:latin typeface="+mn-lt"/>
                        </a:rPr>
                        <a:t>S</a:t>
                      </a:r>
                      <a:endParaRPr lang="en-IN" sz="2000">
                        <a:latin typeface="+mn-lt"/>
                      </a:endParaRP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b="1">
                          <a:latin typeface="+mn-lt"/>
                        </a:rPr>
                        <a:t>Out</a:t>
                      </a:r>
                      <a:endParaRPr lang="en-IN" sz="2000">
                        <a:latin typeface="+mn-lt"/>
                      </a:endParaRP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dirty="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0</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06400">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00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000" dirty="0">
                          <a:latin typeface="+mn-lt"/>
                        </a:rPr>
                        <a:t>1</a:t>
                      </a:r>
                    </a:p>
                  </a:txBody>
                  <a:tcPr marL="12465" marR="12465" marT="6232" marB="623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r>
            </a:tbl>
          </a:graphicData>
        </a:graphic>
      </p:graphicFrame>
      <p:sp>
        <p:nvSpPr>
          <p:cNvPr id="6" name="Rectangle 5"/>
          <p:cNvSpPr/>
          <p:nvPr/>
        </p:nvSpPr>
        <p:spPr>
          <a:xfrm>
            <a:off x="4343400" y="5410200"/>
            <a:ext cx="4572000" cy="646331"/>
          </a:xfrm>
          <a:prstGeom prst="rect">
            <a:avLst/>
          </a:prstGeom>
        </p:spPr>
        <p:txBody>
          <a:bodyPr>
            <a:spAutoFit/>
          </a:bodyPr>
          <a:lstStyle/>
          <a:p>
            <a:r>
              <a:rPr lang="en-IN" dirty="0" smtClean="0"/>
              <a:t>Boolean Expression is Out =AS+BS′</a:t>
            </a:r>
            <a:br>
              <a:rPr lang="en-IN" dirty="0" smtClean="0"/>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9" name="object 29"/>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30" name="object 30"/>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32" name="object 32"/>
          <p:cNvSpPr txBox="1">
            <a:spLocks noGrp="1"/>
          </p:cNvSpPr>
          <p:nvPr>
            <p:ph type="title"/>
          </p:nvPr>
        </p:nvSpPr>
        <p:spPr>
          <a:xfrm>
            <a:off x="1066800" y="381000"/>
            <a:ext cx="7315200" cy="505908"/>
          </a:xfrm>
          <a:prstGeom prst="rect">
            <a:avLst/>
          </a:prstGeom>
        </p:spPr>
        <p:txBody>
          <a:bodyPr vert="horz" wrap="square" lIns="0" tIns="13335" rIns="0" bIns="0" rtlCol="0">
            <a:spAutoFit/>
          </a:bodyPr>
          <a:lstStyle/>
          <a:p>
            <a:pPr marL="12700">
              <a:spcBef>
                <a:spcPts val="105"/>
              </a:spcBef>
              <a:tabLst>
                <a:tab pos="1111250" algn="l"/>
                <a:tab pos="1437640" algn="l"/>
              </a:tabLst>
            </a:pPr>
            <a:r>
              <a:rPr sz="3200" i="1" spc="220" dirty="0">
                <a:latin typeface="Georgia"/>
                <a:cs typeface="Georgia"/>
              </a:rPr>
              <a:t>Unit	</a:t>
            </a:r>
            <a:r>
              <a:rPr sz="3200" i="1" dirty="0">
                <a:latin typeface="Georgia"/>
                <a:cs typeface="Georgia"/>
              </a:rPr>
              <a:t>-	</a:t>
            </a:r>
            <a:r>
              <a:rPr sz="3200" i="1" spc="145">
                <a:latin typeface="Georgia"/>
                <a:cs typeface="Georgia"/>
              </a:rPr>
              <a:t>II</a:t>
            </a:r>
            <a:r>
              <a:rPr sz="3200" i="1" spc="-475">
                <a:latin typeface="Georgia"/>
                <a:cs typeface="Georgia"/>
              </a:rPr>
              <a:t> </a:t>
            </a:r>
            <a:r>
              <a:rPr lang="en-US" sz="3200" i="1" spc="-475" dirty="0" smtClean="0">
                <a:latin typeface="Georgia"/>
                <a:cs typeface="Georgia"/>
              </a:rPr>
              <a:t>     </a:t>
            </a:r>
            <a:r>
              <a:rPr lang="en-IN" sz="3200" b="1" spc="-30" dirty="0" smtClean="0">
                <a:solidFill>
                  <a:srgbClr val="FF0000"/>
                </a:solidFill>
                <a:latin typeface="Times New Roman" pitchFamily="18" charset="0"/>
                <a:cs typeface="Times New Roman" pitchFamily="18" charset="0"/>
              </a:rPr>
              <a:t>GATE </a:t>
            </a:r>
            <a:r>
              <a:rPr lang="en-IN" sz="3200" b="1" dirty="0" smtClean="0">
                <a:solidFill>
                  <a:srgbClr val="FF0000"/>
                </a:solidFill>
                <a:latin typeface="Times New Roman" pitchFamily="18" charset="0"/>
                <a:cs typeface="Times New Roman" pitchFamily="18" charset="0"/>
              </a:rPr>
              <a:t>LEVEL</a:t>
            </a:r>
            <a:r>
              <a:rPr lang="en-IN" sz="3200" b="1" spc="-45" dirty="0" smtClean="0">
                <a:solidFill>
                  <a:srgbClr val="FF0000"/>
                </a:solidFill>
                <a:latin typeface="Times New Roman" pitchFamily="18" charset="0"/>
                <a:cs typeface="Times New Roman" pitchFamily="18" charset="0"/>
              </a:rPr>
              <a:t> </a:t>
            </a:r>
            <a:r>
              <a:rPr lang="en-IN" sz="3200" b="1" spc="-5" dirty="0" smtClean="0">
                <a:solidFill>
                  <a:srgbClr val="FF0000"/>
                </a:solidFill>
                <a:latin typeface="Times New Roman" pitchFamily="18" charset="0"/>
                <a:cs typeface="Times New Roman" pitchFamily="18" charset="0"/>
              </a:rPr>
              <a:t>MODELING</a:t>
            </a:r>
            <a:endParaRPr sz="3200">
              <a:latin typeface="Georgia"/>
              <a:cs typeface="Georgia"/>
            </a:endParaRPr>
          </a:p>
        </p:txBody>
      </p:sp>
      <p:sp>
        <p:nvSpPr>
          <p:cNvPr id="33" name="object 33"/>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4" name="object 34"/>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5" name="object 35"/>
          <p:cNvSpPr txBox="1"/>
          <p:nvPr/>
        </p:nvSpPr>
        <p:spPr>
          <a:xfrm>
            <a:off x="604519" y="1357091"/>
            <a:ext cx="5339081" cy="4171655"/>
          </a:xfrm>
          <a:prstGeom prst="rect">
            <a:avLst/>
          </a:prstGeom>
        </p:spPr>
        <p:txBody>
          <a:bodyPr vert="horz" wrap="square" lIns="0" tIns="54610" rIns="0" bIns="0" rtlCol="0">
            <a:spAutoFit/>
          </a:bodyPr>
          <a:lstStyle/>
          <a:p>
            <a:pPr marL="629920">
              <a:lnSpc>
                <a:spcPct val="100000"/>
              </a:lnSpc>
              <a:spcBef>
                <a:spcPts val="335"/>
              </a:spcBef>
            </a:pPr>
            <a:r>
              <a:rPr sz="2000" spc="15" smtClean="0">
                <a:solidFill>
                  <a:srgbClr val="93C500"/>
                </a:solidFill>
                <a:latin typeface="Times New Roman" pitchFamily="18" charset="0"/>
                <a:cs typeface="Times New Roman" pitchFamily="18" charset="0"/>
              </a:rPr>
              <a:t></a:t>
            </a:r>
            <a:r>
              <a:rPr sz="2000" spc="20" smtClean="0">
                <a:solidFill>
                  <a:srgbClr val="93C500"/>
                </a:solidFill>
                <a:latin typeface="Times New Roman" pitchFamily="18" charset="0"/>
                <a:cs typeface="Times New Roman" pitchFamily="18" charset="0"/>
              </a:rPr>
              <a:t> </a:t>
            </a:r>
            <a:r>
              <a:rPr sz="2000" u="sng" dirty="0">
                <a:solidFill>
                  <a:srgbClr val="E68200"/>
                </a:solidFill>
                <a:uFill>
                  <a:solidFill>
                    <a:srgbClr val="E68200"/>
                  </a:solidFill>
                </a:uFill>
                <a:latin typeface="Times New Roman" pitchFamily="18" charset="0"/>
                <a:cs typeface="Times New Roman" pitchFamily="18" charset="0"/>
              </a:rPr>
              <a:t>Introduction</a:t>
            </a:r>
            <a:endParaRPr sz="2000">
              <a:latin typeface="Times New Roman" pitchFamily="18" charset="0"/>
              <a:cs typeface="Times New Roman" pitchFamily="18" charset="0"/>
            </a:endParaRPr>
          </a:p>
          <a:p>
            <a:pPr marL="629920">
              <a:lnSpc>
                <a:spcPct val="100000"/>
              </a:lnSpc>
              <a:spcBef>
                <a:spcPts val="340"/>
              </a:spcBef>
            </a:pPr>
            <a:r>
              <a:rPr sz="2000" spc="15" dirty="0">
                <a:solidFill>
                  <a:srgbClr val="93C500"/>
                </a:solidFill>
                <a:latin typeface="Times New Roman" pitchFamily="18" charset="0"/>
                <a:cs typeface="Times New Roman" pitchFamily="18" charset="0"/>
              </a:rPr>
              <a:t> </a:t>
            </a:r>
            <a:r>
              <a:rPr sz="2000" u="sng" spc="-5" dirty="0">
                <a:solidFill>
                  <a:srgbClr val="E68200"/>
                </a:solidFill>
                <a:uFill>
                  <a:solidFill>
                    <a:srgbClr val="E68200"/>
                  </a:solidFill>
                </a:uFill>
                <a:latin typeface="Times New Roman" pitchFamily="18" charset="0"/>
                <a:cs typeface="Times New Roman" pitchFamily="18" charset="0"/>
              </a:rPr>
              <a:t>AND Gate</a:t>
            </a:r>
            <a:r>
              <a:rPr sz="2000" u="sng" spc="15" dirty="0">
                <a:solidFill>
                  <a:srgbClr val="E68200"/>
                </a:solidFill>
                <a:uFill>
                  <a:solidFill>
                    <a:srgbClr val="E68200"/>
                  </a:solidFill>
                </a:uFill>
                <a:latin typeface="Times New Roman" pitchFamily="18" charset="0"/>
                <a:cs typeface="Times New Roman" pitchFamily="18" charset="0"/>
              </a:rPr>
              <a:t> </a:t>
            </a:r>
            <a:r>
              <a:rPr sz="2000" u="sng" spc="-5" dirty="0">
                <a:solidFill>
                  <a:srgbClr val="E68200"/>
                </a:solidFill>
                <a:uFill>
                  <a:solidFill>
                    <a:srgbClr val="E68200"/>
                  </a:solidFill>
                </a:uFill>
                <a:latin typeface="Times New Roman" pitchFamily="18" charset="0"/>
                <a:cs typeface="Times New Roman" pitchFamily="18" charset="0"/>
              </a:rPr>
              <a:t>Primitive</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 </a:t>
            </a:r>
            <a:r>
              <a:rPr sz="2000" dirty="0">
                <a:latin typeface="Times New Roman" pitchFamily="18" charset="0"/>
                <a:cs typeface="Times New Roman" pitchFamily="18" charset="0"/>
              </a:rPr>
              <a:t>Module</a:t>
            </a:r>
            <a:r>
              <a:rPr sz="2000" spc="-25" dirty="0">
                <a:latin typeface="Times New Roman" pitchFamily="18" charset="0"/>
                <a:cs typeface="Times New Roman" pitchFamily="18" charset="0"/>
              </a:rPr>
              <a:t> </a:t>
            </a:r>
            <a:r>
              <a:rPr sz="2000" dirty="0">
                <a:latin typeface="Times New Roman" pitchFamily="18" charset="0"/>
                <a:cs typeface="Times New Roman" pitchFamily="18" charset="0"/>
              </a:rPr>
              <a:t>Structure</a:t>
            </a:r>
            <a:endParaRPr sz="2000">
              <a:latin typeface="Times New Roman" pitchFamily="18" charset="0"/>
              <a:cs typeface="Times New Roman" pitchFamily="18" charset="0"/>
            </a:endParaRPr>
          </a:p>
          <a:p>
            <a:pPr marL="629920">
              <a:lnSpc>
                <a:spcPct val="100000"/>
              </a:lnSpc>
              <a:spcBef>
                <a:spcPts val="340"/>
              </a:spcBef>
            </a:pPr>
            <a:r>
              <a:rPr sz="2000" spc="15" dirty="0">
                <a:solidFill>
                  <a:srgbClr val="93C500"/>
                </a:solidFill>
                <a:latin typeface="Times New Roman" pitchFamily="18" charset="0"/>
                <a:cs typeface="Times New Roman" pitchFamily="18" charset="0"/>
              </a:rPr>
              <a:t> </a:t>
            </a:r>
            <a:r>
              <a:rPr sz="2000" spc="-5" dirty="0">
                <a:latin typeface="Times New Roman" pitchFamily="18" charset="0"/>
                <a:cs typeface="Times New Roman" pitchFamily="18" charset="0"/>
              </a:rPr>
              <a:t>Other Gate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Primitives</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 </a:t>
            </a:r>
            <a:r>
              <a:rPr sz="2000" spc="-5" dirty="0">
                <a:latin typeface="Times New Roman" pitchFamily="18" charset="0"/>
                <a:cs typeface="Times New Roman" pitchFamily="18" charset="0"/>
              </a:rPr>
              <a:t>Illustrative</a:t>
            </a:r>
            <a:r>
              <a:rPr sz="2000" spc="-30" dirty="0">
                <a:latin typeface="Times New Roman" pitchFamily="18" charset="0"/>
                <a:cs typeface="Times New Roman" pitchFamily="18" charset="0"/>
              </a:rPr>
              <a:t> </a:t>
            </a:r>
            <a:r>
              <a:rPr sz="2000" spc="-5" dirty="0">
                <a:latin typeface="Times New Roman" pitchFamily="18" charset="0"/>
                <a:cs typeface="Times New Roman" pitchFamily="18" charset="0"/>
              </a:rPr>
              <a:t>Examples</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 </a:t>
            </a:r>
            <a:r>
              <a:rPr sz="2000" spc="-5" dirty="0">
                <a:latin typeface="Times New Roman" pitchFamily="18" charset="0"/>
                <a:cs typeface="Times New Roman" pitchFamily="18" charset="0"/>
              </a:rPr>
              <a:t>Tri-State</a:t>
            </a:r>
            <a:r>
              <a:rPr sz="2000" spc="-30" dirty="0">
                <a:latin typeface="Times New Roman" pitchFamily="18" charset="0"/>
                <a:cs typeface="Times New Roman" pitchFamily="18" charset="0"/>
              </a:rPr>
              <a:t> </a:t>
            </a:r>
            <a:r>
              <a:rPr sz="2000" dirty="0">
                <a:latin typeface="Times New Roman" pitchFamily="18" charset="0"/>
                <a:cs typeface="Times New Roman" pitchFamily="18" charset="0"/>
              </a:rPr>
              <a:t>Gates</a:t>
            </a:r>
            <a:endParaRPr sz="2000">
              <a:latin typeface="Times New Roman" pitchFamily="18" charset="0"/>
              <a:cs typeface="Times New Roman" pitchFamily="18" charset="0"/>
            </a:endParaRPr>
          </a:p>
          <a:p>
            <a:pPr marL="629920">
              <a:lnSpc>
                <a:spcPct val="100000"/>
              </a:lnSpc>
              <a:spcBef>
                <a:spcPts val="340"/>
              </a:spcBef>
            </a:pPr>
            <a:r>
              <a:rPr sz="2000" spc="15" dirty="0">
                <a:solidFill>
                  <a:srgbClr val="93C500"/>
                </a:solidFill>
                <a:latin typeface="Times New Roman" pitchFamily="18" charset="0"/>
                <a:cs typeface="Times New Roman" pitchFamily="18" charset="0"/>
              </a:rPr>
              <a:t> </a:t>
            </a:r>
            <a:r>
              <a:rPr sz="2000" spc="-5" dirty="0">
                <a:latin typeface="Times New Roman" pitchFamily="18" charset="0"/>
                <a:cs typeface="Times New Roman" pitchFamily="18" charset="0"/>
              </a:rPr>
              <a:t>Array </a:t>
            </a:r>
            <a:r>
              <a:rPr sz="2000" dirty="0">
                <a:latin typeface="Times New Roman" pitchFamily="18" charset="0"/>
                <a:cs typeface="Times New Roman" pitchFamily="18" charset="0"/>
              </a:rPr>
              <a:t>of Instances of</a:t>
            </a:r>
            <a:r>
              <a:rPr sz="2000" spc="-35" dirty="0">
                <a:latin typeface="Times New Roman" pitchFamily="18" charset="0"/>
                <a:cs typeface="Times New Roman" pitchFamily="18" charset="0"/>
              </a:rPr>
              <a:t> </a:t>
            </a:r>
            <a:r>
              <a:rPr sz="2000" spc="-5" dirty="0">
                <a:latin typeface="Times New Roman" pitchFamily="18" charset="0"/>
                <a:cs typeface="Times New Roman" pitchFamily="18" charset="0"/>
              </a:rPr>
              <a:t>Primitives</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 </a:t>
            </a:r>
            <a:r>
              <a:rPr sz="2000" dirty="0">
                <a:latin typeface="Times New Roman" pitchFamily="18" charset="0"/>
                <a:cs typeface="Times New Roman" pitchFamily="18" charset="0"/>
              </a:rPr>
              <a:t>Design of Flip – Flops </a:t>
            </a:r>
            <a:r>
              <a:rPr sz="2000" spc="-5" dirty="0">
                <a:latin typeface="Times New Roman" pitchFamily="18" charset="0"/>
                <a:cs typeface="Times New Roman" pitchFamily="18" charset="0"/>
              </a:rPr>
              <a:t>with </a:t>
            </a:r>
            <a:r>
              <a:rPr sz="2000" dirty="0">
                <a:latin typeface="Times New Roman" pitchFamily="18" charset="0"/>
                <a:cs typeface="Times New Roman" pitchFamily="18" charset="0"/>
              </a:rPr>
              <a:t>gate</a:t>
            </a:r>
            <a:r>
              <a:rPr sz="2000" spc="-90" dirty="0">
                <a:latin typeface="Times New Roman" pitchFamily="18" charset="0"/>
                <a:cs typeface="Times New Roman" pitchFamily="18" charset="0"/>
              </a:rPr>
              <a:t> </a:t>
            </a:r>
            <a:r>
              <a:rPr sz="2000" spc="-5" dirty="0">
                <a:latin typeface="Times New Roman" pitchFamily="18" charset="0"/>
                <a:cs typeface="Times New Roman" pitchFamily="18" charset="0"/>
              </a:rPr>
              <a:t>primitives</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a:t>
            </a:r>
            <a:r>
              <a:rPr sz="2000" spc="25" dirty="0">
                <a:solidFill>
                  <a:srgbClr val="93C500"/>
                </a:solidFill>
                <a:latin typeface="Times New Roman" pitchFamily="18" charset="0"/>
                <a:cs typeface="Times New Roman" pitchFamily="18" charset="0"/>
              </a:rPr>
              <a:t> </a:t>
            </a:r>
            <a:r>
              <a:rPr sz="2000" spc="-5" dirty="0">
                <a:latin typeface="Times New Roman" pitchFamily="18" charset="0"/>
                <a:cs typeface="Times New Roman" pitchFamily="18" charset="0"/>
              </a:rPr>
              <a:t>Delays</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 </a:t>
            </a:r>
            <a:r>
              <a:rPr sz="2000" dirty="0">
                <a:latin typeface="Times New Roman" pitchFamily="18" charset="0"/>
                <a:cs typeface="Times New Roman" pitchFamily="18" charset="0"/>
              </a:rPr>
              <a:t>Strengths and Contention</a:t>
            </a:r>
            <a:r>
              <a:rPr sz="2000" spc="-50" dirty="0">
                <a:latin typeface="Times New Roman" pitchFamily="18" charset="0"/>
                <a:cs typeface="Times New Roman" pitchFamily="18" charset="0"/>
              </a:rPr>
              <a:t> </a:t>
            </a:r>
            <a:r>
              <a:rPr sz="2000" spc="-5" dirty="0">
                <a:latin typeface="Times New Roman" pitchFamily="18" charset="0"/>
                <a:cs typeface="Times New Roman" pitchFamily="18" charset="0"/>
              </a:rPr>
              <a:t>Resolution,</a:t>
            </a:r>
            <a:endParaRPr sz="2000">
              <a:latin typeface="Times New Roman" pitchFamily="18" charset="0"/>
              <a:cs typeface="Times New Roman" pitchFamily="18" charset="0"/>
            </a:endParaRPr>
          </a:p>
          <a:p>
            <a:pPr marL="629920">
              <a:lnSpc>
                <a:spcPct val="100000"/>
              </a:lnSpc>
              <a:spcBef>
                <a:spcPts val="335"/>
              </a:spcBef>
            </a:pPr>
            <a:r>
              <a:rPr sz="2000" spc="15" dirty="0">
                <a:solidFill>
                  <a:srgbClr val="93C500"/>
                </a:solidFill>
                <a:latin typeface="Times New Roman" pitchFamily="18" charset="0"/>
                <a:cs typeface="Times New Roman" pitchFamily="18" charset="0"/>
              </a:rPr>
              <a:t> </a:t>
            </a:r>
            <a:r>
              <a:rPr sz="2000" spc="-5" dirty="0">
                <a:latin typeface="Times New Roman" pitchFamily="18" charset="0"/>
                <a:cs typeface="Times New Roman" pitchFamily="18" charset="0"/>
              </a:rPr>
              <a:t>Net</a:t>
            </a:r>
            <a:r>
              <a:rPr sz="2000" spc="-20" dirty="0">
                <a:latin typeface="Times New Roman" pitchFamily="18" charset="0"/>
                <a:cs typeface="Times New Roman" pitchFamily="18" charset="0"/>
              </a:rPr>
              <a:t> </a:t>
            </a:r>
            <a:r>
              <a:rPr sz="2000" spc="-25" dirty="0">
                <a:latin typeface="Times New Roman" pitchFamily="18" charset="0"/>
                <a:cs typeface="Times New Roman" pitchFamily="18" charset="0"/>
              </a:rPr>
              <a:t>Types</a:t>
            </a:r>
            <a:endParaRPr sz="2000">
              <a:latin typeface="Times New Roman" pitchFamily="18" charset="0"/>
              <a:cs typeface="Times New Roman" pitchFamily="18" charset="0"/>
            </a:endParaRPr>
          </a:p>
          <a:p>
            <a:pPr marL="629920">
              <a:lnSpc>
                <a:spcPct val="100000"/>
              </a:lnSpc>
              <a:spcBef>
                <a:spcPts val="340"/>
              </a:spcBef>
            </a:pPr>
            <a:r>
              <a:rPr sz="2000" spc="15" dirty="0">
                <a:solidFill>
                  <a:srgbClr val="93C500"/>
                </a:solidFill>
                <a:latin typeface="Times New Roman" pitchFamily="18" charset="0"/>
                <a:cs typeface="Times New Roman" pitchFamily="18" charset="0"/>
              </a:rPr>
              <a:t> </a:t>
            </a:r>
            <a:r>
              <a:rPr sz="2000" dirty="0">
                <a:latin typeface="Times New Roman" pitchFamily="18" charset="0"/>
                <a:cs typeface="Times New Roman" pitchFamily="18" charset="0"/>
              </a:rPr>
              <a:t>Design of </a:t>
            </a:r>
            <a:r>
              <a:rPr sz="2000" spc="-5" dirty="0">
                <a:latin typeface="Times New Roman" pitchFamily="18" charset="0"/>
                <a:cs typeface="Times New Roman" pitchFamily="18" charset="0"/>
              </a:rPr>
              <a:t>Basic</a:t>
            </a:r>
            <a:r>
              <a:rPr sz="2000" spc="-20" dirty="0">
                <a:latin typeface="Times New Roman" pitchFamily="18" charset="0"/>
                <a:cs typeface="Times New Roman" pitchFamily="18" charset="0"/>
              </a:rPr>
              <a:t> </a:t>
            </a:r>
            <a:r>
              <a:rPr sz="2000" spc="-5">
                <a:latin typeface="Times New Roman" pitchFamily="18" charset="0"/>
                <a:cs typeface="Times New Roman" pitchFamily="18" charset="0"/>
              </a:rPr>
              <a:t>Circuits</a:t>
            </a:r>
            <a:r>
              <a:rPr sz="2000" spc="-5" smtClean="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762000"/>
            <a:ext cx="5638800" cy="2971800"/>
          </a:xfrm>
          <a:prstGeom prst="rect">
            <a:avLst/>
          </a:prstGeom>
          <a:noFill/>
          <a:ln w="9525">
            <a:noFill/>
            <a:miter lim="800000"/>
            <a:headEnd/>
            <a:tailEnd/>
          </a:ln>
          <a:effectLst/>
        </p:spPr>
      </p:pic>
      <p:sp>
        <p:nvSpPr>
          <p:cNvPr id="3" name="TextBox 2"/>
          <p:cNvSpPr txBox="1"/>
          <p:nvPr/>
        </p:nvSpPr>
        <p:spPr>
          <a:xfrm>
            <a:off x="3352800" y="304800"/>
            <a:ext cx="2648482" cy="369332"/>
          </a:xfrm>
          <a:prstGeom prst="rect">
            <a:avLst/>
          </a:prstGeom>
          <a:noFill/>
        </p:spPr>
        <p:txBody>
          <a:bodyPr wrap="none" rtlCol="0">
            <a:spAutoFit/>
          </a:bodyPr>
          <a:lstStyle/>
          <a:p>
            <a:r>
              <a:rPr lang="en-US" dirty="0" smtClean="0"/>
              <a:t>4 X </a:t>
            </a:r>
            <a:r>
              <a:rPr lang="en-US" dirty="0" smtClean="0"/>
              <a:t>1 </a:t>
            </a:r>
            <a:r>
              <a:rPr lang="en-US" dirty="0" err="1" smtClean="0"/>
              <a:t>Mux</a:t>
            </a:r>
            <a:r>
              <a:rPr lang="en-US" dirty="0" smtClean="0"/>
              <a:t> using 2 X 1 </a:t>
            </a:r>
            <a:r>
              <a:rPr lang="en-US" dirty="0" err="1" smtClean="0"/>
              <a:t>Mux</a:t>
            </a:r>
            <a:endParaRPr lang="en-IN" dirty="0"/>
          </a:p>
        </p:txBody>
      </p:sp>
      <p:sp>
        <p:nvSpPr>
          <p:cNvPr id="4" name="Rectangle 3"/>
          <p:cNvSpPr/>
          <p:nvPr/>
        </p:nvSpPr>
        <p:spPr>
          <a:xfrm>
            <a:off x="304800" y="4343400"/>
            <a:ext cx="4572000" cy="2308324"/>
          </a:xfrm>
          <a:prstGeom prst="rect">
            <a:avLst/>
          </a:prstGeom>
        </p:spPr>
        <p:txBody>
          <a:bodyPr>
            <a:spAutoFit/>
          </a:bodyPr>
          <a:lstStyle/>
          <a:p>
            <a:r>
              <a:rPr lang="en-IN" b="1" dirty="0" smtClean="0"/>
              <a:t>module</a:t>
            </a:r>
            <a:r>
              <a:rPr lang="en-IN" dirty="0" smtClean="0"/>
              <a:t> </a:t>
            </a:r>
            <a:r>
              <a:rPr lang="en-IN" dirty="0" smtClean="0"/>
              <a:t>mux4x1(out,i0,i1,i2,i3,s1,s0</a:t>
            </a:r>
            <a:r>
              <a:rPr lang="en-IN" dirty="0" smtClean="0"/>
              <a:t>); </a:t>
            </a:r>
          </a:p>
          <a:p>
            <a:r>
              <a:rPr lang="en-IN" b="1" dirty="0" smtClean="0"/>
              <a:t>input</a:t>
            </a:r>
            <a:r>
              <a:rPr lang="en-IN" dirty="0" smtClean="0"/>
              <a:t> i0,i1,i2,i3,s1,s0; </a:t>
            </a:r>
          </a:p>
          <a:p>
            <a:r>
              <a:rPr lang="en-IN" b="1" dirty="0" smtClean="0"/>
              <a:t>output</a:t>
            </a:r>
            <a:r>
              <a:rPr lang="en-IN" dirty="0" smtClean="0"/>
              <a:t> out; </a:t>
            </a:r>
          </a:p>
          <a:p>
            <a:r>
              <a:rPr lang="en-IN" b="1" dirty="0" smtClean="0"/>
              <a:t>wire</a:t>
            </a:r>
            <a:r>
              <a:rPr lang="en-IN" dirty="0" smtClean="0"/>
              <a:t> mux1,mux2; </a:t>
            </a:r>
          </a:p>
          <a:p>
            <a:r>
              <a:rPr lang="en-IN" b="1" dirty="0" smtClean="0"/>
              <a:t>mux2x1</a:t>
            </a:r>
            <a:r>
              <a:rPr lang="en-IN" dirty="0" smtClean="0"/>
              <a:t> mux_1(mux1,i0,i1,s1); </a:t>
            </a:r>
          </a:p>
          <a:p>
            <a:r>
              <a:rPr lang="en-IN" b="1" dirty="0" smtClean="0"/>
              <a:t>mux2x1</a:t>
            </a:r>
            <a:r>
              <a:rPr lang="en-IN" dirty="0" smtClean="0"/>
              <a:t> mux_2(mux2,i2,i3,s1); </a:t>
            </a:r>
          </a:p>
          <a:p>
            <a:r>
              <a:rPr lang="en-IN" b="1" dirty="0" smtClean="0"/>
              <a:t>mux2x1</a:t>
            </a:r>
            <a:r>
              <a:rPr lang="en-IN" dirty="0" smtClean="0"/>
              <a:t> mux_3(out,mux1,mux2,s0); </a:t>
            </a:r>
            <a:r>
              <a:rPr lang="en-IN" b="1" dirty="0" err="1" smtClean="0"/>
              <a:t>endmodule</a:t>
            </a:r>
            <a:endParaRPr lang="en-IN" dirty="0"/>
          </a:p>
        </p:txBody>
      </p:sp>
      <p:graphicFrame>
        <p:nvGraphicFramePr>
          <p:cNvPr id="5" name="Table 4"/>
          <p:cNvGraphicFramePr>
            <a:graphicFrameLocks noGrp="1"/>
          </p:cNvGraphicFramePr>
          <p:nvPr/>
        </p:nvGraphicFramePr>
        <p:xfrm>
          <a:off x="5562600" y="4419600"/>
          <a:ext cx="3352800" cy="2209800"/>
        </p:xfrm>
        <a:graphic>
          <a:graphicData uri="http://schemas.openxmlformats.org/drawingml/2006/table">
            <a:tbl>
              <a:tblPr/>
              <a:tblGrid>
                <a:gridCol w="914400"/>
                <a:gridCol w="1320800"/>
                <a:gridCol w="1117600"/>
              </a:tblGrid>
              <a:tr h="441960">
                <a:tc>
                  <a:txBody>
                    <a:bodyPr/>
                    <a:lstStyle/>
                    <a:p>
                      <a:pPr algn="l" fontAlgn="base"/>
                      <a:r>
                        <a:rPr lang="en-IN" sz="2400" b="1" dirty="0">
                          <a:latin typeface="+mj-lt"/>
                        </a:rPr>
                        <a:t>S0</a:t>
                      </a:r>
                      <a:endParaRPr lang="en-IN" sz="2400" dirty="0">
                        <a:latin typeface="+mj-lt"/>
                      </a:endParaRP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b="1">
                          <a:latin typeface="+mj-lt"/>
                        </a:rPr>
                        <a:t>S1</a:t>
                      </a:r>
                      <a:endParaRPr lang="en-IN" sz="2400">
                        <a:latin typeface="+mj-lt"/>
                      </a:endParaRP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b="1" dirty="0">
                          <a:latin typeface="+mj-lt"/>
                        </a:rPr>
                        <a:t>Out</a:t>
                      </a:r>
                      <a:endParaRPr lang="en-IN" sz="2400" dirty="0">
                        <a:latin typeface="+mj-lt"/>
                      </a:endParaRP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41960">
                <a:tc>
                  <a:txBody>
                    <a:bodyPr/>
                    <a:lstStyle/>
                    <a:p>
                      <a:pPr algn="l" fontAlgn="base"/>
                      <a:r>
                        <a:rPr lang="en-IN" sz="2400" dirty="0">
                          <a:latin typeface="+mj-lt"/>
                        </a:rPr>
                        <a:t>0</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dirty="0">
                          <a:latin typeface="+mj-lt"/>
                        </a:rPr>
                        <a:t>0</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a:latin typeface="+mj-lt"/>
                        </a:rPr>
                        <a:t>i0</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41960">
                <a:tc>
                  <a:txBody>
                    <a:bodyPr/>
                    <a:lstStyle/>
                    <a:p>
                      <a:pPr algn="l" fontAlgn="base"/>
                      <a:r>
                        <a:rPr lang="en-IN" sz="2400">
                          <a:latin typeface="+mj-lt"/>
                        </a:rPr>
                        <a:t>0</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a:latin typeface="+mj-lt"/>
                        </a:rPr>
                        <a:t>1</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dirty="0">
                          <a:latin typeface="+mj-lt"/>
                        </a:rPr>
                        <a:t>i1</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41960">
                <a:tc>
                  <a:txBody>
                    <a:bodyPr/>
                    <a:lstStyle/>
                    <a:p>
                      <a:pPr algn="l" fontAlgn="base"/>
                      <a:r>
                        <a:rPr lang="en-IN" sz="2400">
                          <a:latin typeface="+mj-lt"/>
                        </a:rPr>
                        <a:t>1</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a:latin typeface="+mj-lt"/>
                        </a:rPr>
                        <a:t>0</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base"/>
                      <a:r>
                        <a:rPr lang="en-IN" sz="2400">
                          <a:latin typeface="+mj-lt"/>
                        </a:rPr>
                        <a:t>i2</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441960">
                <a:tc>
                  <a:txBody>
                    <a:bodyPr/>
                    <a:lstStyle/>
                    <a:p>
                      <a:pPr algn="l" fontAlgn="base"/>
                      <a:r>
                        <a:rPr lang="en-IN" sz="2400">
                          <a:latin typeface="+mj-lt"/>
                        </a:rPr>
                        <a:t>1</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l" fontAlgn="base"/>
                      <a:r>
                        <a:rPr lang="en-IN" sz="2400">
                          <a:latin typeface="+mj-lt"/>
                        </a:rPr>
                        <a:t>1</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l" fontAlgn="base"/>
                      <a:r>
                        <a:rPr lang="en-IN" sz="2400" dirty="0">
                          <a:latin typeface="+mj-lt"/>
                        </a:rPr>
                        <a:t>i3</a:t>
                      </a:r>
                    </a:p>
                  </a:txBody>
                  <a:tcPr marL="44084" marR="44084" marT="22042" marB="2204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r>
            </a:tbl>
          </a:graphicData>
        </a:graphic>
      </p:graphicFrame>
      <p:sp>
        <p:nvSpPr>
          <p:cNvPr id="7171" name="Rectangle 3"/>
          <p:cNvSpPr>
            <a:spLocks noChangeArrowheads="1"/>
          </p:cNvSpPr>
          <p:nvPr/>
        </p:nvSpPr>
        <p:spPr bwMode="auto">
          <a:xfrm>
            <a:off x="5943600" y="838200"/>
            <a:ext cx="2971800" cy="138499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Open Sans"/>
                <a:cs typeface="Arial" pitchFamily="34" charset="0"/>
              </a:rPr>
              <a:t>When S1 is set to HIGH it will select i1 and i3;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Open Sans"/>
                <a:cs typeface="Arial" pitchFamily="34" charset="0"/>
              </a:rPr>
              <a:t>now if s0 is LOW output will have i1 otherwise i3 and similar for i0 and i2.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228600" y="3810000"/>
            <a:ext cx="7086600" cy="369332"/>
          </a:xfrm>
          <a:prstGeom prst="rect">
            <a:avLst/>
          </a:prstGeom>
        </p:spPr>
        <p:txBody>
          <a:bodyPr wrap="square">
            <a:spAutoFit/>
          </a:bodyPr>
          <a:lstStyle/>
          <a:p>
            <a:r>
              <a:rPr lang="en-IN" dirty="0" smtClean="0"/>
              <a:t>Verilog code of </a:t>
            </a:r>
            <a:r>
              <a:rPr lang="en-IN" dirty="0" smtClean="0"/>
              <a:t>4×1 </a:t>
            </a:r>
            <a:r>
              <a:rPr lang="en-IN" dirty="0" err="1" smtClean="0"/>
              <a:t>mux</a:t>
            </a:r>
            <a:r>
              <a:rPr lang="en-IN" dirty="0" smtClean="0"/>
              <a:t> by just instantiating three 2×1 </a:t>
            </a:r>
            <a:r>
              <a:rPr lang="en-IN" dirty="0" err="1" smtClean="0"/>
              <a:t>muxes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343400" y="2819400"/>
          <a:ext cx="4618866" cy="4038600"/>
        </p:xfrm>
        <a:graphic>
          <a:graphicData uri="http://schemas.openxmlformats.org/drawingml/2006/table">
            <a:tbl>
              <a:tblPr/>
              <a:tblGrid>
                <a:gridCol w="653998"/>
                <a:gridCol w="653998"/>
                <a:gridCol w="653998"/>
                <a:gridCol w="664218"/>
                <a:gridCol w="664218"/>
                <a:gridCol w="664218"/>
                <a:gridCol w="664218"/>
              </a:tblGrid>
              <a:tr h="673100">
                <a:tc>
                  <a:txBody>
                    <a:bodyPr/>
                    <a:lstStyle/>
                    <a:p>
                      <a:pPr algn="ctr" fontAlgn="base"/>
                      <a:r>
                        <a:rPr lang="en-IN" sz="2400" b="1" dirty="0">
                          <a:latin typeface="+mn-lt"/>
                        </a:rPr>
                        <a:t>i0</a:t>
                      </a:r>
                      <a:endParaRPr lang="en-IN" sz="2400" dirty="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b="1">
                          <a:latin typeface="+mn-lt"/>
                        </a:rPr>
                        <a:t>i1</a:t>
                      </a:r>
                      <a:endParaRPr lang="en-IN" sz="240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b="1">
                          <a:latin typeface="+mn-lt"/>
                        </a:rPr>
                        <a:t>i2</a:t>
                      </a:r>
                      <a:endParaRPr lang="en-IN" sz="240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b="1" dirty="0">
                          <a:latin typeface="+mn-lt"/>
                        </a:rPr>
                        <a:t>i3</a:t>
                      </a:r>
                      <a:endParaRPr lang="en-IN" sz="2400" dirty="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b="1">
                          <a:latin typeface="+mn-lt"/>
                        </a:rPr>
                        <a:t>s0</a:t>
                      </a:r>
                      <a:endParaRPr lang="en-IN" sz="240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b="1" dirty="0">
                          <a:latin typeface="+mn-lt"/>
                        </a:rPr>
                        <a:t>s1</a:t>
                      </a:r>
                      <a:endParaRPr lang="en-IN" sz="2400" dirty="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b="1">
                          <a:latin typeface="+mn-lt"/>
                        </a:rPr>
                        <a:t>out</a:t>
                      </a:r>
                      <a:endParaRPr lang="en-IN" sz="2400">
                        <a:latin typeface="+mn-lt"/>
                      </a:endParaRP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73100">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dirty="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73100">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dirty="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dirty="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73100">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dirty="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73100">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73100">
                <a:tc>
                  <a:txBody>
                    <a:bodyPr/>
                    <a:lstStyle/>
                    <a:p>
                      <a:pPr algn="ctr" fontAlgn="base"/>
                      <a:r>
                        <a:rPr lang="en-IN" sz="240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400">
                          <a:latin typeface="+mn-lt"/>
                        </a:rPr>
                        <a:t>0</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c>
                  <a:txBody>
                    <a:bodyPr/>
                    <a:lstStyle/>
                    <a:p>
                      <a:pPr algn="ctr" fontAlgn="base"/>
                      <a:r>
                        <a:rPr lang="en-IN" sz="2400" dirty="0">
                          <a:latin typeface="+mn-lt"/>
                        </a:rPr>
                        <a:t>1</a:t>
                      </a:r>
                    </a:p>
                  </a:txBody>
                  <a:tcPr marL="30244" marR="30244" marT="15122" marB="15122" anchor="ctr">
                    <a:lnL>
                      <a:noFill/>
                    </a:lnL>
                    <a:lnR>
                      <a:noFill/>
                    </a:lnR>
                    <a:lnT w="9525" cap="flat" cmpd="sng" algn="ctr">
                      <a:solidFill>
                        <a:srgbClr val="E5E5E5"/>
                      </a:solidFill>
                      <a:prstDash val="solid"/>
                      <a:round/>
                      <a:headEnd type="none" w="med" len="med"/>
                      <a:tailEnd type="none" w="med" len="med"/>
                    </a:lnT>
                    <a:lnB>
                      <a:noFill/>
                    </a:lnB>
                    <a:solidFill>
                      <a:srgbClr val="FFFFFF"/>
                    </a:solidFill>
                  </a:tcPr>
                </a:tc>
              </a:tr>
            </a:tbl>
          </a:graphicData>
        </a:graphic>
      </p:graphicFrame>
      <p:pic>
        <p:nvPicPr>
          <p:cNvPr id="3" name="Picture 2"/>
          <p:cNvPicPr>
            <a:picLocks noChangeAspect="1" noChangeArrowheads="1"/>
          </p:cNvPicPr>
          <p:nvPr/>
        </p:nvPicPr>
        <p:blipFill>
          <a:blip r:embed="rId2"/>
          <a:srcRect/>
          <a:stretch>
            <a:fillRect/>
          </a:stretch>
        </p:blipFill>
        <p:spPr bwMode="auto">
          <a:xfrm>
            <a:off x="533400" y="0"/>
            <a:ext cx="5029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3609975" cy="513715"/>
          </a:xfrm>
          <a:prstGeom prst="rect">
            <a:avLst/>
          </a:prstGeom>
        </p:spPr>
        <p:txBody>
          <a:bodyPr vert="horz" wrap="square" lIns="0" tIns="13335" rIns="0" bIns="0" rtlCol="0">
            <a:spAutoFit/>
          </a:bodyPr>
          <a:lstStyle/>
          <a:p>
            <a:pPr marL="12700">
              <a:lnSpc>
                <a:spcPct val="100000"/>
              </a:lnSpc>
              <a:spcBef>
                <a:spcPts val="105"/>
              </a:spcBef>
            </a:pPr>
            <a:r>
              <a:rPr sz="3200" b="1" spc="-55" dirty="0">
                <a:latin typeface="Times New Roman"/>
                <a:cs typeface="Times New Roman"/>
              </a:rPr>
              <a:t>TRI-STATE</a:t>
            </a:r>
            <a:r>
              <a:rPr sz="3200" b="1" spc="-60" dirty="0">
                <a:latin typeface="Times New Roman"/>
                <a:cs typeface="Times New Roman"/>
              </a:rPr>
              <a:t> </a:t>
            </a:r>
            <a:r>
              <a:rPr sz="3200" b="1" spc="-45" dirty="0">
                <a:latin typeface="Times New Roman"/>
                <a:cs typeface="Times New Roman"/>
              </a:rPr>
              <a:t>GATES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566798"/>
            <a:ext cx="7775956" cy="4649991"/>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dirty="0">
                <a:latin typeface="Times New Roman"/>
                <a:cs typeface="Times New Roman"/>
              </a:rPr>
              <a:t>Four types of tri-state </a:t>
            </a:r>
            <a:r>
              <a:rPr sz="2400" spc="-10" dirty="0">
                <a:latin typeface="Times New Roman"/>
                <a:cs typeface="Times New Roman"/>
              </a:rPr>
              <a:t>buffers </a:t>
            </a:r>
            <a:r>
              <a:rPr sz="2400" dirty="0">
                <a:latin typeface="Times New Roman"/>
                <a:cs typeface="Times New Roman"/>
              </a:rPr>
              <a:t>are available in </a:t>
            </a:r>
            <a:r>
              <a:rPr sz="2400" spc="-40" dirty="0">
                <a:latin typeface="Times New Roman"/>
                <a:cs typeface="Times New Roman"/>
              </a:rPr>
              <a:t>Verilog</a:t>
            </a:r>
            <a:r>
              <a:rPr sz="2400" spc="-135" dirty="0">
                <a:latin typeface="Times New Roman"/>
                <a:cs typeface="Times New Roman"/>
              </a:rPr>
              <a:t> </a:t>
            </a:r>
            <a:r>
              <a:rPr sz="2400" spc="-5" dirty="0">
                <a:latin typeface="Times New Roman"/>
                <a:cs typeface="Times New Roman"/>
              </a:rPr>
              <a:t>as</a:t>
            </a:r>
            <a:endParaRPr sz="2400">
              <a:latin typeface="Times New Roman"/>
              <a:cs typeface="Times New Roman"/>
            </a:endParaRPr>
          </a:p>
          <a:p>
            <a:pPr marL="285115">
              <a:lnSpc>
                <a:spcPct val="100000"/>
              </a:lnSpc>
              <a:spcBef>
                <a:spcPts val="2014"/>
              </a:spcBef>
            </a:pPr>
            <a:r>
              <a:rPr lang="en-IN" sz="2400" spc="-5" dirty="0" smtClean="0">
                <a:latin typeface="Times New Roman"/>
                <a:cs typeface="Times New Roman"/>
              </a:rPr>
              <a:t>P</a:t>
            </a:r>
            <a:r>
              <a:rPr sz="2400" spc="-5" smtClean="0">
                <a:latin typeface="Times New Roman"/>
                <a:cs typeface="Times New Roman"/>
              </a:rPr>
              <a:t>rimitives</a:t>
            </a:r>
            <a:endParaRPr lang="en-US" sz="2400" spc="-5" dirty="0" smtClean="0">
              <a:latin typeface="Times New Roman"/>
              <a:cs typeface="Times New Roman"/>
            </a:endParaRPr>
          </a:p>
          <a:p>
            <a:pPr marL="285115">
              <a:lnSpc>
                <a:spcPct val="100000"/>
              </a:lnSpc>
              <a:spcBef>
                <a:spcPts val="2014"/>
              </a:spcBef>
              <a:buFont typeface="Arial" pitchFamily="34" charset="0"/>
              <a:buChar char="•"/>
            </a:pPr>
            <a:r>
              <a:rPr lang="en-US" sz="2000" dirty="0" smtClean="0"/>
              <a:t>Their outputs can be turned ON or OFF by a control signal. The direct buffer is instantiated as</a:t>
            </a:r>
            <a:endParaRPr lang="en-IN" sz="2000" dirty="0" smtClean="0"/>
          </a:p>
          <a:p>
            <a:r>
              <a:rPr lang="en-US" sz="2000" dirty="0" smtClean="0"/>
              <a:t> </a:t>
            </a:r>
            <a:endParaRPr lang="en-IN" sz="2000" dirty="0" smtClean="0"/>
          </a:p>
          <a:p>
            <a:pPr algn="ctr"/>
            <a:r>
              <a:rPr lang="en-US" sz="2000" b="1" dirty="0" smtClean="0"/>
              <a:t>b</a:t>
            </a:r>
            <a:r>
              <a:rPr lang="en-US" sz="2000" b="1" dirty="0" smtClean="0"/>
              <a:t>ufif1 </a:t>
            </a:r>
            <a:r>
              <a:rPr lang="en-US" sz="2000" dirty="0" err="1" smtClean="0"/>
              <a:t>nn</a:t>
            </a:r>
            <a:r>
              <a:rPr lang="en-US" sz="2000" dirty="0" smtClean="0"/>
              <a:t> (out, in, control);</a:t>
            </a:r>
            <a:endParaRPr lang="en-IN" sz="2000" dirty="0" smtClean="0"/>
          </a:p>
          <a:p>
            <a:pPr>
              <a:buFont typeface="Wingdings" pitchFamily="2" charset="2"/>
              <a:buChar char="q"/>
            </a:pPr>
            <a:r>
              <a:rPr lang="en-US" sz="2000" dirty="0" smtClean="0"/>
              <a:t>out as the single output variable</a:t>
            </a:r>
            <a:endParaRPr lang="en-IN" sz="2000" dirty="0" smtClean="0"/>
          </a:p>
          <a:p>
            <a:pPr>
              <a:buFont typeface="Wingdings" pitchFamily="2" charset="2"/>
              <a:buChar char="q"/>
            </a:pPr>
            <a:r>
              <a:rPr lang="en-US" sz="2000" dirty="0" smtClean="0"/>
              <a:t>in as the single input variable and</a:t>
            </a:r>
            <a:endParaRPr lang="en-IN" sz="2000" dirty="0" smtClean="0"/>
          </a:p>
          <a:p>
            <a:pPr>
              <a:buFont typeface="Wingdings" pitchFamily="2" charset="2"/>
              <a:buChar char="q"/>
            </a:pPr>
            <a:r>
              <a:rPr lang="en-US" sz="2000" dirty="0" smtClean="0"/>
              <a:t>control as the single control signal variable.</a:t>
            </a:r>
            <a:endParaRPr lang="en-IN" sz="2000" dirty="0" smtClean="0"/>
          </a:p>
          <a:p>
            <a:r>
              <a:rPr lang="en-US" sz="2000" dirty="0" smtClean="0"/>
              <a:t>	When control = 1, out = in.</a:t>
            </a:r>
          </a:p>
          <a:p>
            <a:r>
              <a:rPr lang="en-US" sz="2000" dirty="0" smtClean="0"/>
              <a:t>	When</a:t>
            </a:r>
            <a:r>
              <a:rPr lang="en-IN" sz="2000" dirty="0" smtClean="0"/>
              <a:t> </a:t>
            </a:r>
            <a:r>
              <a:rPr lang="en-US" sz="2000" dirty="0" smtClean="0"/>
              <a:t>control = 0,</a:t>
            </a:r>
            <a:r>
              <a:rPr lang="en-IN" sz="2000" dirty="0" smtClean="0"/>
              <a:t> </a:t>
            </a:r>
            <a:r>
              <a:rPr lang="en-US" sz="2000" dirty="0" smtClean="0"/>
              <a:t>out is cut off from the input and tri-stated.</a:t>
            </a:r>
            <a:endParaRPr lang="en-IN" sz="2000" dirty="0" smtClean="0"/>
          </a:p>
          <a:p>
            <a:r>
              <a:rPr lang="en-US" sz="2000" dirty="0" smtClean="0"/>
              <a:t/>
            </a:r>
            <a:br>
              <a:rPr lang="en-US" sz="2000" dirty="0" smtClean="0"/>
            </a:br>
            <a:endParaRPr sz="20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1026" name="Picture 2"/>
          <p:cNvPicPr>
            <a:picLocks noChangeAspect="1" noChangeArrowheads="1"/>
          </p:cNvPicPr>
          <p:nvPr/>
        </p:nvPicPr>
        <p:blipFill>
          <a:blip r:embed="rId4"/>
          <a:srcRect/>
          <a:stretch>
            <a:fillRect/>
          </a:stretch>
        </p:blipFill>
        <p:spPr bwMode="auto">
          <a:xfrm>
            <a:off x="6629400" y="3276599"/>
            <a:ext cx="1752600" cy="11773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3609975" cy="513715"/>
          </a:xfrm>
          <a:prstGeom prst="rect">
            <a:avLst/>
          </a:prstGeom>
        </p:spPr>
        <p:txBody>
          <a:bodyPr vert="horz" wrap="square" lIns="0" tIns="13335" rIns="0" bIns="0" rtlCol="0">
            <a:spAutoFit/>
          </a:bodyPr>
          <a:lstStyle/>
          <a:p>
            <a:pPr marL="12700">
              <a:lnSpc>
                <a:spcPct val="100000"/>
              </a:lnSpc>
              <a:spcBef>
                <a:spcPts val="105"/>
              </a:spcBef>
            </a:pPr>
            <a:r>
              <a:rPr sz="3200" b="1" spc="-55" dirty="0">
                <a:latin typeface="Times New Roman"/>
                <a:cs typeface="Times New Roman"/>
              </a:rPr>
              <a:t>TRI-STATE</a:t>
            </a:r>
            <a:r>
              <a:rPr sz="3200" b="1" spc="-60" dirty="0">
                <a:latin typeface="Times New Roman"/>
                <a:cs typeface="Times New Roman"/>
              </a:rPr>
              <a:t> </a:t>
            </a:r>
            <a:r>
              <a:rPr sz="3200" b="1" spc="-45" dirty="0">
                <a:latin typeface="Times New Roman"/>
                <a:cs typeface="Times New Roman"/>
              </a:rPr>
              <a:t>GATES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5" name="object 35"/>
          <p:cNvSpPr/>
          <p:nvPr/>
        </p:nvSpPr>
        <p:spPr>
          <a:xfrm>
            <a:off x="457200" y="1371600"/>
            <a:ext cx="8229600" cy="4876800"/>
          </a:xfrm>
          <a:prstGeom prst="rect">
            <a:avLst/>
          </a:prstGeom>
          <a:blipFill>
            <a:blip r:embed="rId4"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5"/>
          <a:srcRect/>
          <a:stretch>
            <a:fillRect/>
          </a:stretch>
        </p:blipFill>
        <p:spPr bwMode="auto">
          <a:xfrm>
            <a:off x="1752600" y="1066799"/>
            <a:ext cx="5410200" cy="324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7706359" cy="513715"/>
          </a:xfrm>
          <a:prstGeom prst="rect">
            <a:avLst/>
          </a:prstGeom>
        </p:spPr>
        <p:txBody>
          <a:bodyPr vert="horz" wrap="square" lIns="0" tIns="13335" rIns="0" bIns="0" rtlCol="0">
            <a:spAutoFit/>
          </a:bodyPr>
          <a:lstStyle/>
          <a:p>
            <a:pPr marL="12700">
              <a:lnSpc>
                <a:spcPct val="100000"/>
              </a:lnSpc>
              <a:spcBef>
                <a:spcPts val="105"/>
              </a:spcBef>
            </a:pPr>
            <a:r>
              <a:rPr sz="3200" b="1" spc="-55" dirty="0">
                <a:latin typeface="Times New Roman"/>
                <a:cs typeface="Times New Roman"/>
              </a:rPr>
              <a:t>ARRAY </a:t>
            </a:r>
            <a:r>
              <a:rPr sz="3200" b="1" dirty="0">
                <a:latin typeface="Times New Roman"/>
                <a:cs typeface="Times New Roman"/>
              </a:rPr>
              <a:t>OF </a:t>
            </a:r>
            <a:r>
              <a:rPr sz="3200" b="1" spc="-30" dirty="0">
                <a:latin typeface="Times New Roman"/>
                <a:cs typeface="Times New Roman"/>
              </a:rPr>
              <a:t>INSTANCES </a:t>
            </a:r>
            <a:r>
              <a:rPr sz="3200" b="1" dirty="0">
                <a:latin typeface="Times New Roman"/>
                <a:cs typeface="Times New Roman"/>
              </a:rPr>
              <a:t>OF</a:t>
            </a:r>
            <a:r>
              <a:rPr sz="3200" b="1" spc="-345" dirty="0">
                <a:latin typeface="Times New Roman"/>
                <a:cs typeface="Times New Roman"/>
              </a:rPr>
              <a:t> </a:t>
            </a:r>
            <a:r>
              <a:rPr sz="3200" b="1" dirty="0">
                <a:latin typeface="Times New Roman"/>
                <a:cs typeface="Times New Roman"/>
              </a:rPr>
              <a:t>PRIMITIVES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93901"/>
            <a:ext cx="8080756" cy="4991110"/>
          </a:xfrm>
          <a:prstGeom prst="rect">
            <a:avLst/>
          </a:prstGeom>
        </p:spPr>
        <p:txBody>
          <a:bodyPr vert="horz" wrap="square" lIns="0" tIns="12700" rIns="0" bIns="0" rtlCol="0">
            <a:spAutoFit/>
          </a:bodyPr>
          <a:lstStyle/>
          <a:p>
            <a:pPr marL="12700">
              <a:spcBef>
                <a:spcPts val="100"/>
              </a:spcBef>
            </a:pPr>
            <a:r>
              <a:rPr sz="1800" spc="20">
                <a:solidFill>
                  <a:srgbClr val="93C500"/>
                </a:solidFill>
                <a:latin typeface="Wingdings 2"/>
                <a:cs typeface="Wingdings 2"/>
              </a:rPr>
              <a:t></a:t>
            </a:r>
            <a:r>
              <a:rPr sz="1800" spc="20">
                <a:solidFill>
                  <a:srgbClr val="93C500"/>
                </a:solidFill>
                <a:latin typeface="Times New Roman"/>
                <a:cs typeface="Times New Roman"/>
              </a:rPr>
              <a:t> </a:t>
            </a:r>
            <a:r>
              <a:rPr lang="en-US" sz="2200" dirty="0" smtClean="0"/>
              <a:t>The primitives available in </a:t>
            </a:r>
            <a:r>
              <a:rPr lang="en-US" sz="2200" dirty="0" err="1" smtClean="0"/>
              <a:t>Verilog</a:t>
            </a:r>
            <a:r>
              <a:rPr lang="en-US" sz="2200" dirty="0" smtClean="0"/>
              <a:t> can also be instantiated as arrays. </a:t>
            </a:r>
          </a:p>
          <a:p>
            <a:pPr marL="12700">
              <a:spcBef>
                <a:spcPts val="100"/>
              </a:spcBef>
              <a:buFont typeface="Arial" pitchFamily="34" charset="0"/>
              <a:buChar char="•"/>
            </a:pPr>
            <a:r>
              <a:rPr lang="en-US" sz="2200" dirty="0" smtClean="0"/>
              <a:t>A typical array instantiation has the form</a:t>
            </a:r>
            <a:endParaRPr lang="en-IN" sz="2200" dirty="0" smtClean="0"/>
          </a:p>
          <a:p>
            <a:pPr marL="12700" algn="ctr">
              <a:lnSpc>
                <a:spcPct val="100000"/>
              </a:lnSpc>
              <a:spcBef>
                <a:spcPts val="100"/>
              </a:spcBef>
            </a:pPr>
            <a:r>
              <a:rPr sz="2400" b="1" smtClean="0">
                <a:latin typeface="Times New Roman"/>
                <a:cs typeface="Times New Roman"/>
              </a:rPr>
              <a:t>and </a:t>
            </a:r>
            <a:r>
              <a:rPr sz="2400" b="1" dirty="0">
                <a:latin typeface="Times New Roman"/>
                <a:cs typeface="Times New Roman"/>
              </a:rPr>
              <a:t>gate </a:t>
            </a:r>
            <a:r>
              <a:rPr sz="2400" b="1" spc="-5" dirty="0">
                <a:latin typeface="Times New Roman"/>
                <a:cs typeface="Times New Roman"/>
              </a:rPr>
              <a:t>[7 </a:t>
            </a:r>
            <a:r>
              <a:rPr sz="2400" b="1" dirty="0">
                <a:latin typeface="Times New Roman"/>
                <a:cs typeface="Times New Roman"/>
              </a:rPr>
              <a:t>: 4 ] (a, b,</a:t>
            </a:r>
            <a:r>
              <a:rPr sz="2400" b="1" spc="20" dirty="0">
                <a:latin typeface="Times New Roman"/>
                <a:cs typeface="Times New Roman"/>
              </a:rPr>
              <a:t> </a:t>
            </a:r>
            <a:r>
              <a:rPr sz="2400" b="1">
                <a:latin typeface="Times New Roman"/>
                <a:cs typeface="Times New Roman"/>
              </a:rPr>
              <a:t>c</a:t>
            </a:r>
            <a:r>
              <a:rPr sz="2400" b="1" smtClean="0">
                <a:latin typeface="Times New Roman"/>
                <a:cs typeface="Times New Roman"/>
              </a:rPr>
              <a:t>);</a:t>
            </a:r>
            <a:endParaRPr lang="en-US" sz="2400" b="1" dirty="0" smtClean="0">
              <a:latin typeface="Times New Roman"/>
              <a:cs typeface="Times New Roman"/>
            </a:endParaRPr>
          </a:p>
          <a:p>
            <a:pPr marL="12700" algn="ctr">
              <a:lnSpc>
                <a:spcPct val="100000"/>
              </a:lnSpc>
              <a:spcBef>
                <a:spcPts val="100"/>
              </a:spcBef>
            </a:pPr>
            <a:r>
              <a:rPr lang="en-US" sz="2200" dirty="0" smtClean="0"/>
              <a:t>where a, b, and c are to be 4 bit vectors. The above instantiation is equivalent to combining the following 4 instantiations:</a:t>
            </a:r>
            <a:endParaRPr sz="2200" b="1">
              <a:latin typeface="Times New Roman"/>
              <a:cs typeface="Times New Roman"/>
            </a:endParaRPr>
          </a:p>
          <a:p>
            <a:pPr>
              <a:lnSpc>
                <a:spcPct val="100000"/>
              </a:lnSpc>
              <a:spcBef>
                <a:spcPts val="10"/>
              </a:spcBef>
            </a:pPr>
            <a:endParaRPr sz="3500">
              <a:latin typeface="Times New Roman"/>
              <a:cs typeface="Times New Roman"/>
            </a:endParaRPr>
          </a:p>
          <a:p>
            <a:pPr marR="1669414" algn="r">
              <a:lnSpc>
                <a:spcPct val="100000"/>
              </a:lnSpc>
              <a:tabLst>
                <a:tab pos="501015" algn="l"/>
              </a:tabLst>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dirty="0">
                <a:latin typeface="Times New Roman"/>
                <a:cs typeface="Times New Roman"/>
              </a:rPr>
              <a:t>and gate [7] </a:t>
            </a:r>
            <a:r>
              <a:rPr sz="2400" spc="-5" dirty="0">
                <a:latin typeface="Times New Roman"/>
                <a:cs typeface="Times New Roman"/>
              </a:rPr>
              <a:t>(a[3], b[3],</a:t>
            </a:r>
            <a:r>
              <a:rPr sz="2400" spc="-65" dirty="0">
                <a:latin typeface="Times New Roman"/>
                <a:cs typeface="Times New Roman"/>
              </a:rPr>
              <a:t> </a:t>
            </a:r>
            <a:r>
              <a:rPr sz="2400" spc="-5" dirty="0">
                <a:latin typeface="Times New Roman"/>
                <a:cs typeface="Times New Roman"/>
              </a:rPr>
              <a:t>c[3]),</a:t>
            </a:r>
            <a:endParaRPr sz="2400">
              <a:latin typeface="Times New Roman"/>
              <a:cs typeface="Times New Roman"/>
            </a:endParaRPr>
          </a:p>
          <a:p>
            <a:pPr marR="1688464" algn="r">
              <a:lnSpc>
                <a:spcPct val="100000"/>
              </a:lnSpc>
              <a:spcBef>
                <a:spcPts val="575"/>
              </a:spcBef>
            </a:pPr>
            <a:r>
              <a:rPr sz="2400" dirty="0">
                <a:latin typeface="Times New Roman"/>
                <a:cs typeface="Times New Roman"/>
              </a:rPr>
              <a:t>gate </a:t>
            </a:r>
            <a:r>
              <a:rPr sz="2400" spc="-5" dirty="0">
                <a:latin typeface="Times New Roman"/>
                <a:cs typeface="Times New Roman"/>
              </a:rPr>
              <a:t>[6] (a[2], b[2],</a:t>
            </a:r>
            <a:r>
              <a:rPr sz="2400" spc="-30" dirty="0">
                <a:latin typeface="Times New Roman"/>
                <a:cs typeface="Times New Roman"/>
              </a:rPr>
              <a:t> </a:t>
            </a:r>
            <a:r>
              <a:rPr sz="2400" spc="-5" dirty="0">
                <a:latin typeface="Times New Roman"/>
                <a:cs typeface="Times New Roman"/>
              </a:rPr>
              <a:t>c[2]),</a:t>
            </a:r>
            <a:endParaRPr sz="2400">
              <a:latin typeface="Times New Roman"/>
              <a:cs typeface="Times New Roman"/>
            </a:endParaRPr>
          </a:p>
          <a:p>
            <a:pPr marR="1689100" algn="r">
              <a:lnSpc>
                <a:spcPct val="100000"/>
              </a:lnSpc>
              <a:spcBef>
                <a:spcPts val="580"/>
              </a:spcBef>
            </a:pPr>
            <a:r>
              <a:rPr sz="2400" dirty="0">
                <a:latin typeface="Times New Roman"/>
                <a:cs typeface="Times New Roman"/>
              </a:rPr>
              <a:t>gate [5] </a:t>
            </a:r>
            <a:r>
              <a:rPr sz="2400" spc="-5" dirty="0">
                <a:latin typeface="Times New Roman"/>
                <a:cs typeface="Times New Roman"/>
              </a:rPr>
              <a:t>(a[1], b[1],</a:t>
            </a:r>
            <a:r>
              <a:rPr sz="2400" spc="-45" dirty="0">
                <a:latin typeface="Times New Roman"/>
                <a:cs typeface="Times New Roman"/>
              </a:rPr>
              <a:t> </a:t>
            </a:r>
            <a:r>
              <a:rPr sz="2400" spc="-5" dirty="0">
                <a:latin typeface="Times New Roman"/>
                <a:cs typeface="Times New Roman"/>
              </a:rPr>
              <a:t>c[1]),</a:t>
            </a:r>
            <a:endParaRPr sz="2400">
              <a:latin typeface="Times New Roman"/>
              <a:cs typeface="Times New Roman"/>
            </a:endParaRPr>
          </a:p>
          <a:p>
            <a:pPr marR="1680845" algn="r">
              <a:lnSpc>
                <a:spcPct val="100000"/>
              </a:lnSpc>
              <a:spcBef>
                <a:spcPts val="575"/>
              </a:spcBef>
            </a:pPr>
            <a:r>
              <a:rPr sz="2400" dirty="0">
                <a:latin typeface="Times New Roman"/>
                <a:cs typeface="Times New Roman"/>
              </a:rPr>
              <a:t>gate [4] </a:t>
            </a:r>
            <a:r>
              <a:rPr sz="2400" spc="-5" dirty="0">
                <a:latin typeface="Times New Roman"/>
                <a:cs typeface="Times New Roman"/>
              </a:rPr>
              <a:t>(a[0], b[0],</a:t>
            </a:r>
            <a:r>
              <a:rPr sz="2400" spc="-45" dirty="0">
                <a:latin typeface="Times New Roman"/>
                <a:cs typeface="Times New Roman"/>
              </a:rPr>
              <a:t> </a:t>
            </a:r>
            <a:r>
              <a:rPr sz="2400" spc="-5" dirty="0">
                <a:latin typeface="Times New Roman"/>
                <a:cs typeface="Times New Roman"/>
              </a:rPr>
              <a:t>c[0]);</a:t>
            </a:r>
            <a:endParaRPr sz="2400">
              <a:latin typeface="Times New Roman"/>
              <a:cs typeface="Times New Roman"/>
            </a:endParaRPr>
          </a:p>
          <a:p>
            <a:pPr>
              <a:lnSpc>
                <a:spcPct val="100000"/>
              </a:lnSpc>
              <a:spcBef>
                <a:spcPts val="45"/>
              </a:spcBef>
            </a:pPr>
            <a:endParaRPr sz="3500">
              <a:latin typeface="Times New Roman"/>
              <a:cs typeface="Times New Roman"/>
            </a:endParaRPr>
          </a:p>
          <a:p>
            <a:pPr marL="309880">
              <a:lnSpc>
                <a:spcPct val="100000"/>
              </a:lnSpc>
              <a:spcBef>
                <a:spcPts val="5"/>
              </a:spcBef>
              <a:tabLst>
                <a:tab pos="1771014" algn="l"/>
              </a:tabLst>
            </a:pPr>
            <a:r>
              <a:rPr sz="2400" spc="-5" dirty="0">
                <a:latin typeface="Century Gothic"/>
                <a:cs typeface="Century Gothic"/>
              </a:rPr>
              <a:t>Syntax:	</a:t>
            </a:r>
            <a:r>
              <a:rPr sz="2400" b="1" spc="-5" dirty="0">
                <a:latin typeface="Century Gothic"/>
                <a:cs typeface="Century Gothic"/>
              </a:rPr>
              <a:t>and gate[mm </a:t>
            </a:r>
            <a:r>
              <a:rPr sz="2400" b="1" dirty="0">
                <a:latin typeface="Century Gothic"/>
                <a:cs typeface="Century Gothic"/>
              </a:rPr>
              <a:t>: </a:t>
            </a:r>
            <a:r>
              <a:rPr sz="2400" b="1" spc="-5" dirty="0">
                <a:latin typeface="Century Gothic"/>
                <a:cs typeface="Century Gothic"/>
              </a:rPr>
              <a:t>nn](a, b,</a:t>
            </a:r>
            <a:r>
              <a:rPr sz="2400" b="1" spc="-30" dirty="0">
                <a:latin typeface="Century Gothic"/>
                <a:cs typeface="Century Gothic"/>
              </a:rPr>
              <a:t> </a:t>
            </a:r>
            <a:r>
              <a:rPr sz="2400" b="1" spc="-5" dirty="0">
                <a:latin typeface="Century Gothic"/>
                <a:cs typeface="Century Gothic"/>
              </a:rPr>
              <a:t>c);</a:t>
            </a:r>
            <a:endParaRPr sz="2400">
              <a:latin typeface="Century Gothic"/>
              <a:cs typeface="Century Gothic"/>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pPr lvl="2" algn="ctr"/>
            <a:r>
              <a:rPr lang="en-US" sz="2800" b="1" dirty="0" smtClean="0"/>
              <a:t>A Byte Comparator</a:t>
            </a:r>
            <a:endParaRPr lang="en-IN" sz="2800" b="1" dirty="0" smtClean="0"/>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7706359" cy="513715"/>
          </a:xfrm>
          <a:prstGeom prst="rect">
            <a:avLst/>
          </a:prstGeom>
        </p:spPr>
        <p:txBody>
          <a:bodyPr vert="horz" wrap="square" lIns="0" tIns="13335" rIns="0" bIns="0" rtlCol="0">
            <a:spAutoFit/>
          </a:bodyPr>
          <a:lstStyle/>
          <a:p>
            <a:pPr marL="12700">
              <a:lnSpc>
                <a:spcPct val="100000"/>
              </a:lnSpc>
              <a:spcBef>
                <a:spcPts val="105"/>
              </a:spcBef>
            </a:pPr>
            <a:r>
              <a:rPr sz="3200" b="1" spc="-55" dirty="0">
                <a:latin typeface="Times New Roman"/>
                <a:cs typeface="Times New Roman"/>
              </a:rPr>
              <a:t>ARRAY </a:t>
            </a:r>
            <a:r>
              <a:rPr sz="3200" b="1" dirty="0">
                <a:latin typeface="Times New Roman"/>
                <a:cs typeface="Times New Roman"/>
              </a:rPr>
              <a:t>OF </a:t>
            </a:r>
            <a:r>
              <a:rPr sz="3200" b="1" spc="-30" dirty="0">
                <a:latin typeface="Times New Roman"/>
                <a:cs typeface="Times New Roman"/>
              </a:rPr>
              <a:t>INSTANCES </a:t>
            </a:r>
            <a:r>
              <a:rPr sz="3200" b="1" dirty="0">
                <a:latin typeface="Times New Roman"/>
                <a:cs typeface="Times New Roman"/>
              </a:rPr>
              <a:t>OF</a:t>
            </a:r>
            <a:r>
              <a:rPr sz="3200" b="1" spc="-345" dirty="0">
                <a:latin typeface="Times New Roman"/>
                <a:cs typeface="Times New Roman"/>
              </a:rPr>
              <a:t> </a:t>
            </a:r>
            <a:r>
              <a:rPr sz="3200" b="1" dirty="0">
                <a:latin typeface="Times New Roman"/>
                <a:cs typeface="Times New Roman"/>
              </a:rPr>
              <a:t>PRIMITIVES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93901"/>
            <a:ext cx="8080756" cy="1767150"/>
          </a:xfrm>
          <a:prstGeom prst="rect">
            <a:avLst/>
          </a:prstGeom>
        </p:spPr>
        <p:txBody>
          <a:bodyPr vert="horz" wrap="square" lIns="0" tIns="12700" rIns="0" bIns="0" rtlCol="0">
            <a:spAutoFit/>
          </a:bodyPr>
          <a:lstStyle/>
          <a:p>
            <a:r>
              <a:rPr lang="en-US" b="1" dirty="0" smtClean="0"/>
              <a:t> </a:t>
            </a:r>
            <a:endParaRPr lang="en-IN" dirty="0" smtClean="0"/>
          </a:p>
          <a:p>
            <a:pPr>
              <a:buFont typeface="Arial" pitchFamily="34" charset="0"/>
              <a:buChar char="•"/>
            </a:pPr>
            <a:r>
              <a:rPr lang="en-US" dirty="0" smtClean="0"/>
              <a:t>A circuit to compare two variables each of one byte.</a:t>
            </a:r>
          </a:p>
          <a:p>
            <a:pPr>
              <a:buFont typeface="Arial" pitchFamily="34" charset="0"/>
              <a:buChar char="•"/>
            </a:pPr>
            <a:r>
              <a:rPr lang="en-US" dirty="0" smtClean="0"/>
              <a:t>The circuit outputs a flag d; d is 1 if the two bytes are equal; else it is 0.</a:t>
            </a:r>
          </a:p>
          <a:p>
            <a:pPr>
              <a:buFont typeface="Arial" pitchFamily="34" charset="0"/>
              <a:buChar char="•"/>
            </a:pPr>
            <a:r>
              <a:rPr lang="en-US" dirty="0" smtClean="0"/>
              <a:t> The output is activated only if the enable signal en = 1. If en = 0, the circuit output is tri-stated. </a:t>
            </a:r>
            <a:endParaRPr sz="5400">
              <a:latin typeface="Times New Roman"/>
              <a:cs typeface="Times New Roman"/>
            </a:endParaRPr>
          </a:p>
          <a:p>
            <a:pPr marR="1669414" algn="r">
              <a:lnSpc>
                <a:spcPct val="100000"/>
              </a:lnSpc>
              <a:tabLst>
                <a:tab pos="501015" algn="l"/>
              </a:tabLst>
            </a:pPr>
            <a:endParaRPr sz="2400">
              <a:latin typeface="Century Gothic"/>
              <a:cs typeface="Century Gothic"/>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2050" name="Picture 2"/>
          <p:cNvPicPr>
            <a:picLocks noChangeAspect="1" noChangeArrowheads="1"/>
          </p:cNvPicPr>
          <p:nvPr/>
        </p:nvPicPr>
        <p:blipFill>
          <a:blip r:embed="rId4"/>
          <a:srcRect/>
          <a:stretch>
            <a:fillRect/>
          </a:stretch>
        </p:blipFill>
        <p:spPr bwMode="auto">
          <a:xfrm>
            <a:off x="4597400" y="2819400"/>
            <a:ext cx="3860800" cy="2895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533400" y="2940843"/>
            <a:ext cx="3962400" cy="317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510032"/>
            <a:ext cx="7306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DESIGN </a:t>
            </a:r>
            <a:r>
              <a:rPr sz="2400" b="1" dirty="0">
                <a:latin typeface="Times New Roman"/>
                <a:cs typeface="Times New Roman"/>
              </a:rPr>
              <a:t>OF FLIP-FLOPS WITH </a:t>
            </a:r>
            <a:r>
              <a:rPr sz="2400" b="1" spc="-50" dirty="0">
                <a:latin typeface="Times New Roman"/>
                <a:cs typeface="Times New Roman"/>
              </a:rPr>
              <a:t>GATE</a:t>
            </a:r>
            <a:r>
              <a:rPr sz="2400" b="1" spc="-180" dirty="0">
                <a:latin typeface="Times New Roman"/>
                <a:cs typeface="Times New Roman"/>
              </a:rPr>
              <a:t> </a:t>
            </a:r>
            <a:r>
              <a:rPr sz="2400" b="1" spc="-5" dirty="0">
                <a:latin typeface="Times New Roman"/>
                <a:cs typeface="Times New Roman"/>
              </a:rPr>
              <a:t>PRIMITIVES</a:t>
            </a:r>
            <a:endParaRPr sz="24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20355"/>
            <a:ext cx="3534410" cy="3977640"/>
          </a:xfrm>
          <a:prstGeom prst="rect">
            <a:avLst/>
          </a:prstGeom>
        </p:spPr>
        <p:txBody>
          <a:bodyPr vert="horz" wrap="square" lIns="0" tIns="86360" rIns="0" bIns="0" rtlCol="0">
            <a:spAutoFit/>
          </a:bodyPr>
          <a:lstStyle/>
          <a:p>
            <a:pPr marL="12700">
              <a:lnSpc>
                <a:spcPct val="100000"/>
              </a:lnSpc>
              <a:spcBef>
                <a:spcPts val="68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b="1" i="1" dirty="0">
                <a:latin typeface="Times New Roman"/>
                <a:cs typeface="Times New Roman"/>
              </a:rPr>
              <a:t>Simple</a:t>
            </a:r>
            <a:r>
              <a:rPr sz="2400" b="1" i="1" spc="-55" dirty="0">
                <a:latin typeface="Times New Roman"/>
                <a:cs typeface="Times New Roman"/>
              </a:rPr>
              <a:t> </a:t>
            </a:r>
            <a:r>
              <a:rPr sz="2400" b="1" i="1" dirty="0">
                <a:latin typeface="Times New Roman"/>
                <a:cs typeface="Times New Roman"/>
              </a:rPr>
              <a:t>Latch</a:t>
            </a:r>
            <a:endParaRPr sz="2400">
              <a:latin typeface="Times New Roman"/>
              <a:cs typeface="Times New Roman"/>
            </a:endParaRPr>
          </a:p>
          <a:p>
            <a:pPr marL="582930" marR="5080" indent="-273050">
              <a:lnSpc>
                <a:spcPct val="120000"/>
              </a:lnSpc>
              <a:spcBef>
                <a:spcPts val="5"/>
              </a:spcBef>
            </a:pPr>
            <a:r>
              <a:rPr sz="2400" spc="-5" dirty="0">
                <a:latin typeface="Times New Roman"/>
                <a:cs typeface="Times New Roman"/>
              </a:rPr>
              <a:t>module</a:t>
            </a:r>
            <a:r>
              <a:rPr sz="2400" spc="-55" dirty="0">
                <a:latin typeface="Times New Roman"/>
                <a:cs typeface="Times New Roman"/>
              </a:rPr>
              <a:t> </a:t>
            </a:r>
            <a:r>
              <a:rPr sz="2400" spc="-5" dirty="0">
                <a:latin typeface="Times New Roman"/>
                <a:cs typeface="Times New Roman"/>
              </a:rPr>
              <a:t>sbrbff(sb,rb,q,qb);  </a:t>
            </a:r>
            <a:r>
              <a:rPr sz="2400" dirty="0">
                <a:latin typeface="Times New Roman"/>
                <a:cs typeface="Times New Roman"/>
              </a:rPr>
              <a:t>input</a:t>
            </a:r>
            <a:r>
              <a:rPr sz="2400" spc="-20" dirty="0">
                <a:latin typeface="Times New Roman"/>
                <a:cs typeface="Times New Roman"/>
              </a:rPr>
              <a:t> </a:t>
            </a:r>
            <a:r>
              <a:rPr sz="2400" spc="-5" dirty="0">
                <a:latin typeface="Times New Roman"/>
                <a:cs typeface="Times New Roman"/>
              </a:rPr>
              <a:t>sb,rb;</a:t>
            </a:r>
            <a:endParaRPr sz="2400">
              <a:latin typeface="Times New Roman"/>
              <a:cs typeface="Times New Roman"/>
            </a:endParaRPr>
          </a:p>
          <a:p>
            <a:pPr marL="582930">
              <a:lnSpc>
                <a:spcPct val="100000"/>
              </a:lnSpc>
              <a:spcBef>
                <a:spcPts val="575"/>
              </a:spcBef>
            </a:pPr>
            <a:r>
              <a:rPr sz="2400" dirty="0">
                <a:latin typeface="Times New Roman"/>
                <a:cs typeface="Times New Roman"/>
              </a:rPr>
              <a:t>output</a:t>
            </a:r>
            <a:r>
              <a:rPr sz="2400" spc="-30" dirty="0">
                <a:latin typeface="Times New Roman"/>
                <a:cs typeface="Times New Roman"/>
              </a:rPr>
              <a:t> </a:t>
            </a:r>
            <a:r>
              <a:rPr sz="2400" spc="-5" dirty="0">
                <a:latin typeface="Times New Roman"/>
                <a:cs typeface="Times New Roman"/>
              </a:rPr>
              <a:t>q,qb;</a:t>
            </a:r>
            <a:endParaRPr sz="2400">
              <a:latin typeface="Times New Roman"/>
              <a:cs typeface="Times New Roman"/>
            </a:endParaRPr>
          </a:p>
          <a:p>
            <a:pPr>
              <a:lnSpc>
                <a:spcPct val="100000"/>
              </a:lnSpc>
              <a:spcBef>
                <a:spcPts val="5"/>
              </a:spcBef>
            </a:pPr>
            <a:endParaRPr sz="3500">
              <a:latin typeface="Times New Roman"/>
              <a:cs typeface="Times New Roman"/>
            </a:endParaRPr>
          </a:p>
          <a:p>
            <a:pPr marL="582930">
              <a:lnSpc>
                <a:spcPct val="100000"/>
              </a:lnSpc>
              <a:spcBef>
                <a:spcPts val="5"/>
              </a:spcBef>
            </a:pPr>
            <a:r>
              <a:rPr sz="2400" dirty="0">
                <a:latin typeface="Times New Roman"/>
                <a:cs typeface="Times New Roman"/>
              </a:rPr>
              <a:t>nand(q,sb,qb);</a:t>
            </a:r>
            <a:endParaRPr sz="2400">
              <a:latin typeface="Times New Roman"/>
              <a:cs typeface="Times New Roman"/>
            </a:endParaRPr>
          </a:p>
          <a:p>
            <a:pPr marL="582930">
              <a:lnSpc>
                <a:spcPct val="100000"/>
              </a:lnSpc>
              <a:spcBef>
                <a:spcPts val="575"/>
              </a:spcBef>
            </a:pPr>
            <a:r>
              <a:rPr sz="2400" dirty="0">
                <a:latin typeface="Times New Roman"/>
                <a:cs typeface="Times New Roman"/>
              </a:rPr>
              <a:t>nand(qb,rb,q);</a:t>
            </a:r>
            <a:endParaRPr sz="2400">
              <a:latin typeface="Times New Roman"/>
              <a:cs typeface="Times New Roman"/>
            </a:endParaRPr>
          </a:p>
          <a:p>
            <a:pPr>
              <a:lnSpc>
                <a:spcPct val="100000"/>
              </a:lnSpc>
              <a:spcBef>
                <a:spcPts val="10"/>
              </a:spcBef>
            </a:pPr>
            <a:endParaRPr sz="3500">
              <a:latin typeface="Times New Roman"/>
              <a:cs typeface="Times New Roman"/>
            </a:endParaRPr>
          </a:p>
          <a:p>
            <a:pPr marL="309880">
              <a:lnSpc>
                <a:spcPct val="100000"/>
              </a:lnSpc>
            </a:pPr>
            <a:r>
              <a:rPr sz="2400" spc="-5" dirty="0">
                <a:latin typeface="Times New Roman"/>
                <a:cs typeface="Times New Roman"/>
              </a:rPr>
              <a:t>endmodule</a:t>
            </a: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5" name="object 35"/>
          <p:cNvSpPr/>
          <p:nvPr/>
        </p:nvSpPr>
        <p:spPr>
          <a:xfrm>
            <a:off x="3200400" y="3733800"/>
            <a:ext cx="5474208" cy="23622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3596640" cy="513715"/>
          </a:xfrm>
          <a:prstGeom prst="rect">
            <a:avLst/>
          </a:prstGeom>
        </p:spPr>
        <p:txBody>
          <a:bodyPr vert="horz" wrap="square" lIns="0" tIns="13335" rIns="0" bIns="0" rtlCol="0">
            <a:spAutoFit/>
          </a:bodyPr>
          <a:lstStyle/>
          <a:p>
            <a:pPr marL="12700">
              <a:lnSpc>
                <a:spcPct val="100000"/>
              </a:lnSpc>
              <a:spcBef>
                <a:spcPts val="105"/>
              </a:spcBef>
            </a:pPr>
            <a:r>
              <a:rPr sz="3200" b="1" i="1" dirty="0">
                <a:latin typeface="Times New Roman"/>
                <a:cs typeface="Times New Roman"/>
              </a:rPr>
              <a:t>RS Flip-Flop</a:t>
            </a:r>
            <a:r>
              <a:rPr sz="3200" b="1" i="1" spc="-85" dirty="0">
                <a:latin typeface="Times New Roman"/>
                <a:cs typeface="Times New Roman"/>
              </a:rPr>
              <a:t> </a:t>
            </a:r>
            <a:r>
              <a:rPr sz="3200" b="1" i="1" dirty="0">
                <a:latin typeface="Times New Roman"/>
                <a:cs typeface="Times New Roman"/>
              </a:rPr>
              <a:t>module</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93901"/>
            <a:ext cx="2888615" cy="478218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spc="-5" dirty="0">
                <a:latin typeface="Times New Roman"/>
                <a:cs typeface="Times New Roman"/>
              </a:rPr>
              <a:t>module</a:t>
            </a:r>
            <a:r>
              <a:rPr sz="2400" spc="35" dirty="0">
                <a:latin typeface="Times New Roman"/>
                <a:cs typeface="Times New Roman"/>
              </a:rPr>
              <a:t> </a:t>
            </a:r>
            <a:r>
              <a:rPr sz="2400" spc="-15" dirty="0">
                <a:latin typeface="Times New Roman"/>
                <a:cs typeface="Times New Roman"/>
              </a:rPr>
              <a:t>srff(s,r,q,qb);</a:t>
            </a:r>
            <a:endParaRPr sz="2400">
              <a:latin typeface="Times New Roman"/>
              <a:cs typeface="Times New Roman"/>
            </a:endParaRPr>
          </a:p>
          <a:p>
            <a:pPr>
              <a:lnSpc>
                <a:spcPct val="100000"/>
              </a:lnSpc>
              <a:spcBef>
                <a:spcPts val="10"/>
              </a:spcBef>
            </a:pPr>
            <a:endParaRPr sz="3000">
              <a:latin typeface="Times New Roman"/>
              <a:cs typeface="Times New Roman"/>
            </a:endParaRPr>
          </a:p>
          <a:p>
            <a:pPr marL="857250" marR="551815">
              <a:lnSpc>
                <a:spcPct val="120000"/>
              </a:lnSpc>
            </a:pPr>
            <a:r>
              <a:rPr sz="2400" dirty="0">
                <a:latin typeface="Times New Roman"/>
                <a:cs typeface="Times New Roman"/>
              </a:rPr>
              <a:t>input s,r;  output</a:t>
            </a:r>
            <a:r>
              <a:rPr sz="2400" spc="-100" dirty="0">
                <a:latin typeface="Times New Roman"/>
                <a:cs typeface="Times New Roman"/>
              </a:rPr>
              <a:t> </a:t>
            </a:r>
            <a:r>
              <a:rPr sz="2400" spc="-5" dirty="0">
                <a:latin typeface="Times New Roman"/>
                <a:cs typeface="Times New Roman"/>
              </a:rPr>
              <a:t>q,qb;  wire</a:t>
            </a:r>
            <a:r>
              <a:rPr sz="2400" spc="-25" dirty="0">
                <a:latin typeface="Times New Roman"/>
                <a:cs typeface="Times New Roman"/>
              </a:rPr>
              <a:t> </a:t>
            </a:r>
            <a:r>
              <a:rPr sz="2400" dirty="0">
                <a:latin typeface="Times New Roman"/>
                <a:cs typeface="Times New Roman"/>
              </a:rPr>
              <a:t>ss,rr;</a:t>
            </a:r>
            <a:endParaRPr sz="2400">
              <a:latin typeface="Times New Roman"/>
              <a:cs typeface="Times New Roman"/>
            </a:endParaRPr>
          </a:p>
          <a:p>
            <a:pPr>
              <a:lnSpc>
                <a:spcPct val="100000"/>
              </a:lnSpc>
              <a:spcBef>
                <a:spcPts val="5"/>
              </a:spcBef>
            </a:pPr>
            <a:endParaRPr sz="3500">
              <a:latin typeface="Times New Roman"/>
              <a:cs typeface="Times New Roman"/>
            </a:endParaRPr>
          </a:p>
          <a:p>
            <a:pPr marL="857250">
              <a:lnSpc>
                <a:spcPct val="100000"/>
              </a:lnSpc>
              <a:spcBef>
                <a:spcPts val="5"/>
              </a:spcBef>
            </a:pPr>
            <a:r>
              <a:rPr sz="2400" spc="-5" dirty="0">
                <a:latin typeface="Times New Roman"/>
                <a:cs typeface="Times New Roman"/>
              </a:rPr>
              <a:t>not(ss,s),(rr,r);</a:t>
            </a:r>
            <a:endParaRPr sz="2400">
              <a:latin typeface="Times New Roman"/>
              <a:cs typeface="Times New Roman"/>
            </a:endParaRPr>
          </a:p>
          <a:p>
            <a:pPr marL="857250">
              <a:lnSpc>
                <a:spcPct val="100000"/>
              </a:lnSpc>
              <a:spcBef>
                <a:spcPts val="575"/>
              </a:spcBef>
            </a:pPr>
            <a:r>
              <a:rPr sz="2400" dirty="0">
                <a:latin typeface="Times New Roman"/>
                <a:cs typeface="Times New Roman"/>
              </a:rPr>
              <a:t>nand(q,ss,qb);</a:t>
            </a:r>
            <a:endParaRPr sz="2400">
              <a:latin typeface="Times New Roman"/>
              <a:cs typeface="Times New Roman"/>
            </a:endParaRPr>
          </a:p>
          <a:p>
            <a:pPr marL="857250">
              <a:lnSpc>
                <a:spcPct val="100000"/>
              </a:lnSpc>
              <a:spcBef>
                <a:spcPts val="580"/>
              </a:spcBef>
            </a:pPr>
            <a:r>
              <a:rPr sz="2400" spc="-10" dirty="0">
                <a:latin typeface="Times New Roman"/>
                <a:cs typeface="Times New Roman"/>
              </a:rPr>
              <a:t>nand(qb,rr,q);</a:t>
            </a:r>
            <a:endParaRPr sz="2400">
              <a:latin typeface="Times New Roman"/>
              <a:cs typeface="Times New Roman"/>
            </a:endParaRPr>
          </a:p>
          <a:p>
            <a:pPr>
              <a:lnSpc>
                <a:spcPct val="100000"/>
              </a:lnSpc>
              <a:spcBef>
                <a:spcPts val="5"/>
              </a:spcBef>
            </a:pPr>
            <a:endParaRPr sz="3500">
              <a:latin typeface="Times New Roman"/>
              <a:cs typeface="Times New Roman"/>
            </a:endParaRPr>
          </a:p>
          <a:p>
            <a:pPr marL="285115">
              <a:lnSpc>
                <a:spcPct val="100000"/>
              </a:lnSpc>
            </a:pPr>
            <a:r>
              <a:rPr sz="2400" spc="-5" dirty="0">
                <a:latin typeface="Times New Roman"/>
                <a:cs typeface="Times New Roman"/>
              </a:rPr>
              <a:t>endmodule</a:t>
            </a: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5" name="object 35"/>
          <p:cNvSpPr/>
          <p:nvPr/>
        </p:nvSpPr>
        <p:spPr>
          <a:xfrm>
            <a:off x="2971800" y="1752600"/>
            <a:ext cx="5684520" cy="210007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5404485" cy="513715"/>
          </a:xfrm>
          <a:prstGeom prst="rect">
            <a:avLst/>
          </a:prstGeom>
        </p:spPr>
        <p:txBody>
          <a:bodyPr vert="horz" wrap="square" lIns="0" tIns="13335" rIns="0" bIns="0" rtlCol="0">
            <a:spAutoFit/>
          </a:bodyPr>
          <a:lstStyle/>
          <a:p>
            <a:pPr marL="12700">
              <a:lnSpc>
                <a:spcPct val="100000"/>
              </a:lnSpc>
              <a:spcBef>
                <a:spcPts val="105"/>
              </a:spcBef>
            </a:pPr>
            <a:r>
              <a:rPr sz="3200" b="1" i="1" dirty="0">
                <a:latin typeface="Times New Roman"/>
                <a:cs typeface="Times New Roman"/>
              </a:rPr>
              <a:t>A Clocked RS Flip-Flop</a:t>
            </a:r>
            <a:r>
              <a:rPr sz="3200" b="1" i="1" spc="-260" dirty="0">
                <a:latin typeface="Times New Roman"/>
                <a:cs typeface="Times New Roman"/>
              </a:rPr>
              <a:t> </a:t>
            </a:r>
            <a:r>
              <a:rPr sz="3200" b="1" i="1" dirty="0">
                <a:latin typeface="Times New Roman"/>
                <a:cs typeface="Times New Roman"/>
              </a:rPr>
              <a:t>module</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93901"/>
            <a:ext cx="3914140" cy="214820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spc="-5" dirty="0">
                <a:latin typeface="Times New Roman"/>
                <a:cs typeface="Times New Roman"/>
              </a:rPr>
              <a:t>module</a:t>
            </a:r>
            <a:r>
              <a:rPr sz="2400" spc="45" dirty="0">
                <a:latin typeface="Times New Roman"/>
                <a:cs typeface="Times New Roman"/>
              </a:rPr>
              <a:t> </a:t>
            </a:r>
            <a:r>
              <a:rPr sz="2400" spc="-10" dirty="0">
                <a:latin typeface="Times New Roman"/>
                <a:cs typeface="Times New Roman"/>
              </a:rPr>
              <a:t>srffcplev(cp,s,r,q,qb);</a:t>
            </a:r>
            <a:endParaRPr sz="2400">
              <a:latin typeface="Times New Roman"/>
              <a:cs typeface="Times New Roman"/>
            </a:endParaRPr>
          </a:p>
          <a:p>
            <a:pPr>
              <a:lnSpc>
                <a:spcPct val="100000"/>
              </a:lnSpc>
              <a:spcBef>
                <a:spcPts val="10"/>
              </a:spcBef>
            </a:pPr>
            <a:endParaRPr sz="3000">
              <a:latin typeface="Times New Roman"/>
              <a:cs typeface="Times New Roman"/>
            </a:endParaRPr>
          </a:p>
          <a:p>
            <a:pPr marL="857250" marR="1576705" algn="just">
              <a:lnSpc>
                <a:spcPct val="120000"/>
              </a:lnSpc>
            </a:pPr>
            <a:r>
              <a:rPr sz="2400" dirty="0">
                <a:latin typeface="Times New Roman"/>
                <a:cs typeface="Times New Roman"/>
              </a:rPr>
              <a:t>input cp,s,r;  output</a:t>
            </a:r>
            <a:r>
              <a:rPr sz="2400" spc="-100" dirty="0">
                <a:latin typeface="Times New Roman"/>
                <a:cs typeface="Times New Roman"/>
              </a:rPr>
              <a:t> </a:t>
            </a:r>
            <a:r>
              <a:rPr sz="2400" spc="-5" dirty="0">
                <a:latin typeface="Times New Roman"/>
                <a:cs typeface="Times New Roman"/>
              </a:rPr>
              <a:t>q,qb;  wire</a:t>
            </a:r>
            <a:r>
              <a:rPr sz="2400" spc="-25" dirty="0">
                <a:latin typeface="Times New Roman"/>
                <a:cs typeface="Times New Roman"/>
              </a:rPr>
              <a:t> </a:t>
            </a:r>
            <a:r>
              <a:rPr sz="2400" dirty="0">
                <a:latin typeface="Times New Roman"/>
                <a:cs typeface="Times New Roman"/>
              </a:rPr>
              <a:t>ss,rr;</a:t>
            </a:r>
            <a:endParaRPr sz="2400">
              <a:latin typeface="Times New Roman"/>
              <a:cs typeface="Times New Roman"/>
            </a:endParaRPr>
          </a:p>
        </p:txBody>
      </p:sp>
      <p:sp>
        <p:nvSpPr>
          <p:cNvPr id="32" name="object 32"/>
          <p:cNvSpPr txBox="1"/>
          <p:nvPr/>
        </p:nvSpPr>
        <p:spPr>
          <a:xfrm>
            <a:off x="1450594" y="4028008"/>
            <a:ext cx="61849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nand</a:t>
            </a:r>
            <a:endParaRPr sz="2400">
              <a:latin typeface="Times New Roman"/>
              <a:cs typeface="Times New Roman"/>
            </a:endParaRPr>
          </a:p>
        </p:txBody>
      </p:sp>
      <p:sp>
        <p:nvSpPr>
          <p:cNvPr id="33" name="object 33"/>
          <p:cNvSpPr txBox="1"/>
          <p:nvPr/>
        </p:nvSpPr>
        <p:spPr>
          <a:xfrm>
            <a:off x="2272029" y="3954462"/>
            <a:ext cx="1247140" cy="1782445"/>
          </a:xfrm>
          <a:prstGeom prst="rect">
            <a:avLst/>
          </a:prstGeom>
        </p:spPr>
        <p:txBody>
          <a:bodyPr vert="horz" wrap="square" lIns="0" tIns="86360" rIns="0" bIns="0" rtlCol="0">
            <a:spAutoFit/>
          </a:bodyPr>
          <a:lstStyle/>
          <a:p>
            <a:pPr marL="12700">
              <a:lnSpc>
                <a:spcPct val="100000"/>
              </a:lnSpc>
              <a:spcBef>
                <a:spcPts val="680"/>
              </a:spcBef>
            </a:pPr>
            <a:r>
              <a:rPr sz="2400" dirty="0">
                <a:latin typeface="Times New Roman"/>
                <a:cs typeface="Times New Roman"/>
              </a:rPr>
              <a:t>(ss,s,cp),</a:t>
            </a:r>
            <a:endParaRPr sz="2400">
              <a:latin typeface="Times New Roman"/>
              <a:cs typeface="Times New Roman"/>
            </a:endParaRPr>
          </a:p>
          <a:p>
            <a:pPr marL="105410">
              <a:lnSpc>
                <a:spcPct val="100000"/>
              </a:lnSpc>
              <a:spcBef>
                <a:spcPts val="580"/>
              </a:spcBef>
            </a:pPr>
            <a:r>
              <a:rPr sz="2400" spc="-20" dirty="0">
                <a:latin typeface="Times New Roman"/>
                <a:cs typeface="Times New Roman"/>
              </a:rPr>
              <a:t>(rr,r,cp),</a:t>
            </a:r>
            <a:endParaRPr sz="2400">
              <a:latin typeface="Times New Roman"/>
              <a:cs typeface="Times New Roman"/>
            </a:endParaRPr>
          </a:p>
          <a:p>
            <a:pPr marL="105410">
              <a:lnSpc>
                <a:spcPct val="100000"/>
              </a:lnSpc>
              <a:spcBef>
                <a:spcPts val="575"/>
              </a:spcBef>
            </a:pPr>
            <a:r>
              <a:rPr sz="2400" dirty="0">
                <a:latin typeface="Times New Roman"/>
                <a:cs typeface="Times New Roman"/>
              </a:rPr>
              <a:t>(q,ss,q</a:t>
            </a:r>
            <a:r>
              <a:rPr sz="2400" spc="5" dirty="0">
                <a:latin typeface="Times New Roman"/>
                <a:cs typeface="Times New Roman"/>
              </a:rPr>
              <a:t>b</a:t>
            </a:r>
            <a:r>
              <a:rPr sz="2400" dirty="0">
                <a:latin typeface="Times New Roman"/>
                <a:cs typeface="Times New Roman"/>
              </a:rPr>
              <a:t>),</a:t>
            </a:r>
            <a:endParaRPr sz="2400">
              <a:latin typeface="Times New Roman"/>
              <a:cs typeface="Times New Roman"/>
            </a:endParaRPr>
          </a:p>
          <a:p>
            <a:pPr marL="105410">
              <a:lnSpc>
                <a:spcPct val="100000"/>
              </a:lnSpc>
              <a:spcBef>
                <a:spcPts val="575"/>
              </a:spcBef>
            </a:pPr>
            <a:r>
              <a:rPr sz="2400" spc="-10" dirty="0">
                <a:latin typeface="Times New Roman"/>
                <a:cs typeface="Times New Roman"/>
              </a:rPr>
              <a:t>(qb,rr,q);</a:t>
            </a:r>
            <a:endParaRPr sz="2400">
              <a:latin typeface="Times New Roman"/>
              <a:cs typeface="Times New Roman"/>
            </a:endParaRPr>
          </a:p>
        </p:txBody>
      </p:sp>
      <p:sp>
        <p:nvSpPr>
          <p:cNvPr id="34" name="object 34"/>
          <p:cNvSpPr txBox="1"/>
          <p:nvPr/>
        </p:nvSpPr>
        <p:spPr>
          <a:xfrm>
            <a:off x="878839" y="5784596"/>
            <a:ext cx="13798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endmodule</a:t>
            </a:r>
            <a:endParaRPr sz="2400">
              <a:latin typeface="Times New Roman"/>
              <a:cs typeface="Times New Roman"/>
            </a:endParaRPr>
          </a:p>
        </p:txBody>
      </p:sp>
      <p:sp>
        <p:nvSpPr>
          <p:cNvPr id="35" name="object 35"/>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7" name="object 37"/>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8" name="object 38"/>
          <p:cNvSpPr/>
          <p:nvPr/>
        </p:nvSpPr>
        <p:spPr>
          <a:xfrm>
            <a:off x="3124200" y="1981200"/>
            <a:ext cx="5573267" cy="16245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91159"/>
            <a:ext cx="3184525" cy="513715"/>
          </a:xfrm>
          <a:prstGeom prst="rect">
            <a:avLst/>
          </a:prstGeom>
        </p:spPr>
        <p:txBody>
          <a:bodyPr vert="horz" wrap="square" lIns="0" tIns="13335" rIns="0" bIns="0" rtlCol="0">
            <a:spAutoFit/>
          </a:bodyPr>
          <a:lstStyle/>
          <a:p>
            <a:pPr marL="12700">
              <a:lnSpc>
                <a:spcPct val="100000"/>
              </a:lnSpc>
              <a:spcBef>
                <a:spcPts val="105"/>
              </a:spcBef>
            </a:pPr>
            <a:r>
              <a:rPr sz="3200" b="1" i="1" dirty="0">
                <a:latin typeface="Century Gothic"/>
                <a:cs typeface="Century Gothic"/>
              </a:rPr>
              <a:t>D-Latch</a:t>
            </a:r>
            <a:r>
              <a:rPr sz="3200" b="1" i="1" spc="-60" dirty="0">
                <a:latin typeface="Century Gothic"/>
                <a:cs typeface="Century Gothic"/>
              </a:rPr>
              <a:t> </a:t>
            </a:r>
            <a:r>
              <a:rPr sz="3200" b="1" i="1" dirty="0">
                <a:latin typeface="Century Gothic"/>
                <a:cs typeface="Century Gothic"/>
              </a:rPr>
              <a:t>module</a:t>
            </a:r>
            <a:endParaRPr sz="3200">
              <a:latin typeface="Century Gothic"/>
              <a:cs typeface="Century Gothic"/>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20355"/>
            <a:ext cx="3447415" cy="4855845"/>
          </a:xfrm>
          <a:prstGeom prst="rect">
            <a:avLst/>
          </a:prstGeom>
        </p:spPr>
        <p:txBody>
          <a:bodyPr vert="horz" wrap="square" lIns="0" tIns="86360" rIns="0" bIns="0" rtlCol="0">
            <a:spAutoFit/>
          </a:bodyPr>
          <a:lstStyle/>
          <a:p>
            <a:pPr marL="12700">
              <a:lnSpc>
                <a:spcPct val="100000"/>
              </a:lnSpc>
              <a:spcBef>
                <a:spcPts val="68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spc="-5" dirty="0">
                <a:latin typeface="Times New Roman"/>
                <a:cs typeface="Times New Roman"/>
              </a:rPr>
              <a:t>module</a:t>
            </a:r>
            <a:r>
              <a:rPr sz="2400" spc="50" dirty="0">
                <a:latin typeface="Times New Roman"/>
                <a:cs typeface="Times New Roman"/>
              </a:rPr>
              <a:t> </a:t>
            </a:r>
            <a:r>
              <a:rPr sz="2400" spc="-5" dirty="0">
                <a:latin typeface="Times New Roman"/>
                <a:cs typeface="Times New Roman"/>
              </a:rPr>
              <a:t>dlatch(en,d,q,qb);</a:t>
            </a:r>
            <a:endParaRPr sz="2400">
              <a:latin typeface="Times New Roman"/>
              <a:cs typeface="Times New Roman"/>
            </a:endParaRPr>
          </a:p>
          <a:p>
            <a:pPr marL="857250" marR="1109980">
              <a:lnSpc>
                <a:spcPct val="120000"/>
              </a:lnSpc>
              <a:spcBef>
                <a:spcPts val="5"/>
              </a:spcBef>
            </a:pPr>
            <a:r>
              <a:rPr sz="2400" dirty="0">
                <a:latin typeface="Times New Roman"/>
                <a:cs typeface="Times New Roman"/>
              </a:rPr>
              <a:t>input d,en;  output</a:t>
            </a:r>
            <a:r>
              <a:rPr sz="2400" spc="-114" dirty="0">
                <a:latin typeface="Times New Roman"/>
                <a:cs typeface="Times New Roman"/>
              </a:rPr>
              <a:t> </a:t>
            </a:r>
            <a:r>
              <a:rPr sz="2400" dirty="0">
                <a:latin typeface="Times New Roman"/>
                <a:cs typeface="Times New Roman"/>
              </a:rPr>
              <a:t>q,qb;  wire </a:t>
            </a:r>
            <a:r>
              <a:rPr sz="2400" spc="-5" dirty="0">
                <a:latin typeface="Times New Roman"/>
                <a:cs typeface="Times New Roman"/>
              </a:rPr>
              <a:t>dd;  wire</a:t>
            </a:r>
            <a:r>
              <a:rPr sz="2400" spc="-20" dirty="0">
                <a:latin typeface="Times New Roman"/>
                <a:cs typeface="Times New Roman"/>
              </a:rPr>
              <a:t> </a:t>
            </a:r>
            <a:r>
              <a:rPr sz="2400" dirty="0">
                <a:latin typeface="Times New Roman"/>
                <a:cs typeface="Times New Roman"/>
              </a:rPr>
              <a:t>s,r;</a:t>
            </a:r>
            <a:endParaRPr sz="2400">
              <a:latin typeface="Times New Roman"/>
              <a:cs typeface="Times New Roman"/>
            </a:endParaRPr>
          </a:p>
          <a:p>
            <a:pPr>
              <a:lnSpc>
                <a:spcPct val="100000"/>
              </a:lnSpc>
              <a:spcBef>
                <a:spcPts val="5"/>
              </a:spcBef>
            </a:pPr>
            <a:endParaRPr sz="3500">
              <a:latin typeface="Times New Roman"/>
              <a:cs typeface="Times New Roman"/>
            </a:endParaRPr>
          </a:p>
          <a:p>
            <a:pPr marL="857250">
              <a:lnSpc>
                <a:spcPct val="100000"/>
              </a:lnSpc>
            </a:pPr>
            <a:r>
              <a:rPr sz="2400" dirty="0">
                <a:latin typeface="Times New Roman"/>
                <a:cs typeface="Times New Roman"/>
              </a:rPr>
              <a:t>not</a:t>
            </a:r>
            <a:r>
              <a:rPr sz="2400" spc="-20" dirty="0">
                <a:latin typeface="Times New Roman"/>
                <a:cs typeface="Times New Roman"/>
              </a:rPr>
              <a:t> </a:t>
            </a:r>
            <a:r>
              <a:rPr sz="2400" spc="-5" dirty="0">
                <a:latin typeface="Times New Roman"/>
                <a:cs typeface="Times New Roman"/>
              </a:rPr>
              <a:t>n1(dd,d);</a:t>
            </a:r>
            <a:endParaRPr sz="2400">
              <a:latin typeface="Times New Roman"/>
              <a:cs typeface="Times New Roman"/>
            </a:endParaRPr>
          </a:p>
          <a:p>
            <a:pPr marL="857250" marR="318770">
              <a:lnSpc>
                <a:spcPct val="120000"/>
              </a:lnSpc>
              <a:spcBef>
                <a:spcPts val="5"/>
              </a:spcBef>
            </a:pPr>
            <a:r>
              <a:rPr sz="2400" dirty="0">
                <a:latin typeface="Times New Roman"/>
                <a:cs typeface="Times New Roman"/>
              </a:rPr>
              <a:t>nand (sb,d,en);  nand</a:t>
            </a:r>
            <a:r>
              <a:rPr sz="2400" spc="-90" dirty="0">
                <a:latin typeface="Times New Roman"/>
                <a:cs typeface="Times New Roman"/>
              </a:rPr>
              <a:t> </a:t>
            </a:r>
            <a:r>
              <a:rPr sz="2400" dirty="0">
                <a:latin typeface="Times New Roman"/>
                <a:cs typeface="Times New Roman"/>
              </a:rPr>
              <a:t>g2(rb,dd,en);</a:t>
            </a:r>
            <a:endParaRPr sz="2400">
              <a:latin typeface="Times New Roman"/>
              <a:cs typeface="Times New Roman"/>
            </a:endParaRPr>
          </a:p>
          <a:p>
            <a:pPr marL="857250">
              <a:lnSpc>
                <a:spcPct val="100000"/>
              </a:lnSpc>
              <a:spcBef>
                <a:spcPts val="575"/>
              </a:spcBef>
            </a:pPr>
            <a:r>
              <a:rPr sz="2400" spc="-10" dirty="0">
                <a:latin typeface="Times New Roman"/>
                <a:cs typeface="Times New Roman"/>
              </a:rPr>
              <a:t>sbrbff</a:t>
            </a:r>
            <a:r>
              <a:rPr sz="2400" spc="-35" dirty="0">
                <a:latin typeface="Times New Roman"/>
                <a:cs typeface="Times New Roman"/>
              </a:rPr>
              <a:t> </a:t>
            </a:r>
            <a:r>
              <a:rPr sz="2400" spc="-5" dirty="0">
                <a:latin typeface="Times New Roman"/>
                <a:cs typeface="Times New Roman"/>
              </a:rPr>
              <a:t>ff(sb,rb,q,qb);</a:t>
            </a:r>
            <a:endParaRPr sz="2400">
              <a:latin typeface="Times New Roman"/>
              <a:cs typeface="Times New Roman"/>
            </a:endParaRPr>
          </a:p>
          <a:p>
            <a:pPr marL="285115">
              <a:lnSpc>
                <a:spcPct val="100000"/>
              </a:lnSpc>
              <a:spcBef>
                <a:spcPts val="575"/>
              </a:spcBef>
            </a:pPr>
            <a:r>
              <a:rPr sz="2400" spc="-5" dirty="0">
                <a:latin typeface="Times New Roman"/>
                <a:cs typeface="Times New Roman"/>
              </a:rPr>
              <a:t>endmodule</a:t>
            </a: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5" name="object 35"/>
          <p:cNvSpPr/>
          <p:nvPr/>
        </p:nvSpPr>
        <p:spPr>
          <a:xfrm>
            <a:off x="3048000" y="2286000"/>
            <a:ext cx="5998463" cy="1295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5014595" cy="513715"/>
          </a:xfrm>
          <a:prstGeom prst="rect">
            <a:avLst/>
          </a:prstGeom>
        </p:spPr>
        <p:txBody>
          <a:bodyPr vert="horz" wrap="square" lIns="0" tIns="13335" rIns="0" bIns="0" rtlCol="0">
            <a:spAutoFit/>
          </a:bodyPr>
          <a:lstStyle/>
          <a:p>
            <a:pPr marL="12700">
              <a:lnSpc>
                <a:spcPct val="100000"/>
              </a:lnSpc>
              <a:spcBef>
                <a:spcPts val="105"/>
              </a:spcBef>
            </a:pPr>
            <a:r>
              <a:rPr lang="en-US" sz="3200" b="1" spc="-60" dirty="0" smtClean="0">
                <a:latin typeface="Times New Roman"/>
                <a:cs typeface="Times New Roman"/>
              </a:rPr>
              <a:t>AND GATE PRIMITIVE</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566798"/>
            <a:ext cx="8004556" cy="2967479"/>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spc="-5" dirty="0">
                <a:latin typeface="Times New Roman"/>
                <a:cs typeface="Times New Roman"/>
              </a:rPr>
              <a:t>All </a:t>
            </a:r>
            <a:r>
              <a:rPr sz="2400" dirty="0">
                <a:latin typeface="Times New Roman"/>
                <a:cs typeface="Times New Roman"/>
              </a:rPr>
              <a:t>the basic gates are available as “Primitives” in</a:t>
            </a:r>
            <a:r>
              <a:rPr sz="2400" spc="-150" dirty="0">
                <a:latin typeface="Times New Roman"/>
                <a:cs typeface="Times New Roman"/>
              </a:rPr>
              <a:t> </a:t>
            </a:r>
            <a:r>
              <a:rPr sz="2400" spc="-35">
                <a:latin typeface="Times New Roman"/>
                <a:cs typeface="Times New Roman"/>
              </a:rPr>
              <a:t>Verilog</a:t>
            </a:r>
            <a:r>
              <a:rPr sz="2400" spc="-35" smtClean="0">
                <a:latin typeface="Times New Roman"/>
                <a:cs typeface="Times New Roman"/>
              </a:rPr>
              <a:t>.</a:t>
            </a:r>
            <a:endParaRPr lang="en-US" sz="2400" spc="-35" dirty="0" smtClean="0">
              <a:latin typeface="Times New Roman"/>
              <a:cs typeface="Times New Roman"/>
            </a:endParaRPr>
          </a:p>
          <a:p>
            <a:pPr>
              <a:buFont typeface="Arial" pitchFamily="34" charset="0"/>
              <a:buChar char="•"/>
            </a:pPr>
            <a:r>
              <a:rPr lang="en-US" sz="2400" dirty="0" smtClean="0"/>
              <a:t>The AND gate primitive in </a:t>
            </a:r>
            <a:r>
              <a:rPr lang="en-US" sz="2400" dirty="0" err="1" smtClean="0"/>
              <a:t>Verilog</a:t>
            </a:r>
            <a:r>
              <a:rPr lang="en-US" sz="2400" dirty="0" smtClean="0"/>
              <a:t> is instantiated with the following statement:</a:t>
            </a:r>
            <a:endParaRPr lang="en-IN" sz="2400" dirty="0" smtClean="0"/>
          </a:p>
          <a:p>
            <a:pPr algn="ctr"/>
            <a:r>
              <a:rPr lang="en-US" sz="2400" b="1" dirty="0" smtClean="0"/>
              <a:t>and </a:t>
            </a:r>
            <a:r>
              <a:rPr lang="en-US" sz="2400" dirty="0" smtClean="0"/>
              <a:t>g1 (O, I1, I2, . . ., In);</a:t>
            </a:r>
            <a:endParaRPr lang="en-IN" sz="2400" dirty="0" smtClean="0"/>
          </a:p>
          <a:p>
            <a:r>
              <a:rPr lang="en-US" sz="2400" dirty="0" smtClean="0"/>
              <a:t>Here ‘</a:t>
            </a:r>
            <a:r>
              <a:rPr lang="en-US" sz="2400" b="1" dirty="0" smtClean="0"/>
              <a:t>and</a:t>
            </a:r>
            <a:r>
              <a:rPr lang="en-US" sz="2400" dirty="0" smtClean="0"/>
              <a:t>’ is the keyword signifying an AND gate. </a:t>
            </a:r>
          </a:p>
          <a:p>
            <a:r>
              <a:rPr lang="en-US" sz="2400" dirty="0" smtClean="0"/>
              <a:t>               g1 is the name assigned to  the specific instantiation. </a:t>
            </a:r>
          </a:p>
          <a:p>
            <a:r>
              <a:rPr lang="en-US" sz="2400" dirty="0" smtClean="0"/>
              <a:t>                 O is the gate output.</a:t>
            </a:r>
          </a:p>
          <a:p>
            <a:r>
              <a:rPr lang="en-US" sz="2400" dirty="0" smtClean="0"/>
              <a:t>	I1, I2, </a:t>
            </a:r>
            <a:r>
              <a:rPr lang="en-US" sz="2400" i="1" dirty="0" smtClean="0"/>
              <a:t>etc</a:t>
            </a:r>
            <a:r>
              <a:rPr lang="en-US" sz="2400" dirty="0" smtClean="0"/>
              <a:t>., are the gate inputs.</a:t>
            </a: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1640205"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DEL</a:t>
            </a:r>
            <a:r>
              <a:rPr sz="3200" b="1" spc="-290" dirty="0">
                <a:latin typeface="Times New Roman"/>
                <a:cs typeface="Times New Roman"/>
              </a:rPr>
              <a:t>A</a:t>
            </a:r>
            <a:r>
              <a:rPr sz="3200" b="1" dirty="0">
                <a:latin typeface="Times New Roman"/>
                <a:cs typeface="Times New Roman"/>
              </a:rPr>
              <a:t>YS</a:t>
            </a:r>
            <a:endParaRPr sz="3200">
              <a:latin typeface="Times New Roman"/>
              <a:cs typeface="Times New Roman"/>
            </a:endParaRPr>
          </a:p>
        </p:txBody>
      </p:sp>
      <p:sp>
        <p:nvSpPr>
          <p:cNvPr id="29" name="object 29"/>
          <p:cNvSpPr/>
          <p:nvPr/>
        </p:nvSpPr>
        <p:spPr>
          <a:xfrm>
            <a:off x="685800" y="1371600"/>
            <a:ext cx="7848600" cy="47244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pPr>
              <a:buFont typeface="Arial" pitchFamily="34" charset="0"/>
              <a:buChar char="•"/>
            </a:pPr>
            <a:r>
              <a:rPr lang="en-US" sz="2400" dirty="0" err="1" smtClean="0"/>
              <a:t>Verilog</a:t>
            </a:r>
            <a:r>
              <a:rPr lang="en-US" sz="2400" dirty="0" smtClean="0"/>
              <a:t> has the facility to account for different types of propagation delays of circuit elements. </a:t>
            </a:r>
          </a:p>
          <a:p>
            <a:pPr>
              <a:buFont typeface="Arial" pitchFamily="34" charset="0"/>
              <a:buChar char="•"/>
            </a:pPr>
            <a:endParaRPr lang="en-US" sz="2400" dirty="0" smtClean="0"/>
          </a:p>
          <a:p>
            <a:pPr>
              <a:buFont typeface="Arial" pitchFamily="34" charset="0"/>
              <a:buChar char="•"/>
            </a:pPr>
            <a:r>
              <a:rPr lang="en-US" sz="2400" dirty="0" smtClean="0"/>
              <a:t>Any connection can cause a delay due to the distributed nature of its resistance and capacitance. </a:t>
            </a:r>
          </a:p>
          <a:p>
            <a:pPr>
              <a:buFont typeface="Arial" pitchFamily="34" charset="0"/>
              <a:buChar char="•"/>
            </a:pPr>
            <a:endParaRPr lang="en-US" sz="2400" dirty="0" smtClean="0"/>
          </a:p>
          <a:p>
            <a:pPr>
              <a:buFont typeface="Arial" pitchFamily="34" charset="0"/>
              <a:buChar char="•"/>
            </a:pPr>
            <a:r>
              <a:rPr lang="en-US" sz="2400" dirty="0" smtClean="0"/>
              <a:t>These manifest as propagation delays in the 0 to 1 transitions and 1 to 0 transitions from input to the output. Such propagation delays can differ for the two types of transitions.</a:t>
            </a:r>
            <a:endParaRPr sz="2400"/>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1640205"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DEL</a:t>
            </a:r>
            <a:r>
              <a:rPr sz="3200" b="1" spc="-290" dirty="0">
                <a:latin typeface="Times New Roman"/>
                <a:cs typeface="Times New Roman"/>
              </a:rPr>
              <a:t>A</a:t>
            </a:r>
            <a:r>
              <a:rPr sz="3200" b="1" dirty="0">
                <a:latin typeface="Times New Roman"/>
                <a:cs typeface="Times New Roman"/>
              </a:rPr>
              <a:t>YS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20355"/>
            <a:ext cx="7988934" cy="3586623"/>
          </a:xfrm>
          <a:prstGeom prst="rect">
            <a:avLst/>
          </a:prstGeom>
        </p:spPr>
        <p:txBody>
          <a:bodyPr vert="horz" wrap="square" lIns="0" tIns="86360" rIns="0" bIns="0" rtlCol="0">
            <a:spAutoFit/>
          </a:bodyPr>
          <a:lstStyle/>
          <a:p>
            <a:pPr marL="12700">
              <a:lnSpc>
                <a:spcPct val="100000"/>
              </a:lnSpc>
              <a:spcBef>
                <a:spcPts val="68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b="1" dirty="0">
                <a:latin typeface="Times New Roman"/>
                <a:cs typeface="Times New Roman"/>
              </a:rPr>
              <a:t>Net</a:t>
            </a:r>
            <a:r>
              <a:rPr sz="2400" b="1" spc="45" dirty="0">
                <a:latin typeface="Times New Roman"/>
                <a:cs typeface="Times New Roman"/>
              </a:rPr>
              <a:t> </a:t>
            </a:r>
            <a:r>
              <a:rPr sz="2400" b="1" dirty="0">
                <a:latin typeface="Times New Roman"/>
                <a:cs typeface="Times New Roman"/>
              </a:rPr>
              <a:t>Delay</a:t>
            </a:r>
            <a:endParaRPr sz="2400">
              <a:latin typeface="Times New Roman"/>
              <a:cs typeface="Times New Roman"/>
            </a:endParaRPr>
          </a:p>
          <a:p>
            <a:pPr marL="285115" algn="ctr">
              <a:lnSpc>
                <a:spcPct val="100000"/>
              </a:lnSpc>
              <a:spcBef>
                <a:spcPts val="580"/>
              </a:spcBef>
            </a:pPr>
            <a:r>
              <a:rPr sz="2400" b="1" spc="-5" dirty="0">
                <a:latin typeface="Times New Roman"/>
                <a:cs typeface="Times New Roman"/>
              </a:rPr>
              <a:t>wire </a:t>
            </a:r>
            <a:r>
              <a:rPr sz="2400" b="1" dirty="0">
                <a:latin typeface="Times New Roman"/>
                <a:cs typeface="Times New Roman"/>
              </a:rPr>
              <a:t>#2</a:t>
            </a:r>
            <a:r>
              <a:rPr sz="2400" b="1" spc="-10" dirty="0">
                <a:latin typeface="Times New Roman"/>
                <a:cs typeface="Times New Roman"/>
              </a:rPr>
              <a:t> </a:t>
            </a:r>
            <a:r>
              <a:rPr sz="2400" b="1">
                <a:latin typeface="Times New Roman"/>
                <a:cs typeface="Times New Roman"/>
              </a:rPr>
              <a:t>nn</a:t>
            </a:r>
            <a:r>
              <a:rPr sz="2400" b="1" smtClean="0">
                <a:latin typeface="Times New Roman"/>
                <a:cs typeface="Times New Roman"/>
              </a:rPr>
              <a:t>;</a:t>
            </a:r>
            <a:endParaRPr lang="en-US" sz="2400" b="1" dirty="0" smtClean="0">
              <a:latin typeface="Times New Roman"/>
              <a:cs typeface="Times New Roman"/>
            </a:endParaRPr>
          </a:p>
          <a:p>
            <a:pPr marL="285115" algn="ctr">
              <a:lnSpc>
                <a:spcPct val="100000"/>
              </a:lnSpc>
              <a:spcBef>
                <a:spcPts val="580"/>
              </a:spcBef>
            </a:pPr>
            <a:r>
              <a:rPr sz="2400" smtClean="0">
                <a:latin typeface="Times New Roman"/>
                <a:cs typeface="Times New Roman"/>
              </a:rPr>
              <a:t>// </a:t>
            </a:r>
            <a:r>
              <a:rPr sz="2000" dirty="0">
                <a:latin typeface="Times New Roman"/>
                <a:cs typeface="Times New Roman"/>
              </a:rPr>
              <a:t>nn </a:t>
            </a:r>
            <a:r>
              <a:rPr sz="2000" spc="-5" dirty="0">
                <a:latin typeface="Times New Roman"/>
                <a:cs typeface="Times New Roman"/>
              </a:rPr>
              <a:t>is </a:t>
            </a:r>
            <a:r>
              <a:rPr sz="2000" dirty="0">
                <a:latin typeface="Times New Roman"/>
                <a:cs typeface="Times New Roman"/>
              </a:rPr>
              <a:t>declared </a:t>
            </a:r>
            <a:r>
              <a:rPr sz="2000" spc="-5" dirty="0">
                <a:latin typeface="Times New Roman"/>
                <a:cs typeface="Times New Roman"/>
              </a:rPr>
              <a:t>as </a:t>
            </a:r>
            <a:r>
              <a:rPr sz="2000" dirty="0">
                <a:latin typeface="Times New Roman"/>
                <a:cs typeface="Times New Roman"/>
              </a:rPr>
              <a:t>a net with a propagation delay of</a:t>
            </a:r>
            <a:r>
              <a:rPr sz="2000" spc="-190" dirty="0">
                <a:latin typeface="Times New Roman"/>
                <a:cs typeface="Times New Roman"/>
              </a:rPr>
              <a:t> </a:t>
            </a:r>
            <a:r>
              <a:rPr sz="2000" dirty="0">
                <a:latin typeface="Times New Roman"/>
                <a:cs typeface="Times New Roman"/>
              </a:rPr>
              <a:t>2  </a:t>
            </a:r>
            <a:r>
              <a:rPr sz="2000" spc="-5">
                <a:latin typeface="Times New Roman"/>
                <a:cs typeface="Times New Roman"/>
              </a:rPr>
              <a:t>time</a:t>
            </a:r>
            <a:r>
              <a:rPr sz="2000" spc="-15">
                <a:latin typeface="Times New Roman"/>
                <a:cs typeface="Times New Roman"/>
              </a:rPr>
              <a:t> </a:t>
            </a:r>
            <a:r>
              <a:rPr sz="2000" smtClean="0">
                <a:latin typeface="Times New Roman"/>
                <a:cs typeface="Times New Roman"/>
              </a:rPr>
              <a:t>steps</a:t>
            </a:r>
            <a:endParaRPr lang="en-US" sz="2000" dirty="0" smtClean="0">
              <a:latin typeface="Times New Roman"/>
              <a:cs typeface="Times New Roman"/>
            </a:endParaRPr>
          </a:p>
          <a:p>
            <a:pPr marL="1079500" marR="549275" indent="-222885">
              <a:lnSpc>
                <a:spcPct val="120000"/>
              </a:lnSpc>
            </a:pPr>
            <a:endParaRPr lang="en-US" sz="2400" dirty="0" smtClean="0">
              <a:latin typeface="Times New Roman"/>
              <a:cs typeface="Times New Roman"/>
            </a:endParaRPr>
          </a:p>
          <a:p>
            <a:pPr marL="1079500" marR="549275" indent="-222885">
              <a:lnSpc>
                <a:spcPct val="120000"/>
              </a:lnSpc>
            </a:pPr>
            <a:endParaRPr lang="en-US" sz="2400" dirty="0" smtClean="0">
              <a:latin typeface="Times New Roman"/>
              <a:cs typeface="Times New Roman"/>
            </a:endParaRPr>
          </a:p>
          <a:p>
            <a:pPr marL="1079500" marR="549275" indent="-222885">
              <a:lnSpc>
                <a:spcPct val="120000"/>
              </a:lnSpc>
            </a:pPr>
            <a:endParaRPr sz="2400">
              <a:latin typeface="Times New Roman"/>
              <a:cs typeface="Times New Roman"/>
            </a:endParaRPr>
          </a:p>
          <a:p>
            <a:pPr>
              <a:lnSpc>
                <a:spcPct val="100000"/>
              </a:lnSpc>
              <a:spcBef>
                <a:spcPts val="10"/>
              </a:spcBef>
            </a:pPr>
            <a:endParaRPr sz="3500">
              <a:latin typeface="Times New Roman"/>
              <a:cs typeface="Times New Roman"/>
            </a:endParaRPr>
          </a:p>
          <a:p>
            <a:pPr marL="12700">
              <a:lnSpc>
                <a:spcPct val="100000"/>
              </a:lnSpc>
            </a:pP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1026" name="Picture 2"/>
          <p:cNvPicPr>
            <a:picLocks noChangeAspect="1" noChangeArrowheads="1"/>
          </p:cNvPicPr>
          <p:nvPr/>
        </p:nvPicPr>
        <p:blipFill>
          <a:blip r:embed="rId4"/>
          <a:srcRect/>
          <a:stretch>
            <a:fillRect/>
          </a:stretch>
        </p:blipFill>
        <p:spPr bwMode="auto">
          <a:xfrm>
            <a:off x="3962400" y="3124199"/>
            <a:ext cx="4648200" cy="2755503"/>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57200" y="3048000"/>
            <a:ext cx="3581400" cy="3048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pPr marL="285115" algn="ctr">
              <a:lnSpc>
                <a:spcPct val="100000"/>
              </a:lnSpc>
              <a:spcBef>
                <a:spcPts val="575"/>
              </a:spcBef>
            </a:pPr>
            <a:r>
              <a:rPr lang="en-IN" sz="2400" b="1" spc="-5" dirty="0" smtClean="0">
                <a:latin typeface="Times New Roman"/>
                <a:cs typeface="Times New Roman"/>
              </a:rPr>
              <a:t>wire </a:t>
            </a:r>
            <a:r>
              <a:rPr lang="en-IN" sz="2400" b="1" dirty="0" smtClean="0">
                <a:latin typeface="Times New Roman"/>
                <a:cs typeface="Times New Roman"/>
              </a:rPr>
              <a:t># (2, 1)</a:t>
            </a:r>
            <a:r>
              <a:rPr lang="en-IN" sz="2400" b="1" spc="-5" dirty="0" smtClean="0">
                <a:latin typeface="Times New Roman"/>
                <a:cs typeface="Times New Roman"/>
              </a:rPr>
              <a:t> nm;</a:t>
            </a:r>
            <a:endParaRPr lang="en-IN" sz="2400" b="1" dirty="0" smtClean="0">
              <a:latin typeface="Times New Roman"/>
              <a:cs typeface="Times New Roman"/>
            </a:endParaRPr>
          </a:p>
          <a:p>
            <a:pPr marL="857250">
              <a:lnSpc>
                <a:spcPct val="100000"/>
              </a:lnSpc>
              <a:spcBef>
                <a:spcPts val="580"/>
              </a:spcBef>
            </a:pPr>
            <a:r>
              <a:rPr lang="en-IN" sz="2400" dirty="0" smtClean="0">
                <a:latin typeface="Times New Roman"/>
                <a:cs typeface="Times New Roman"/>
              </a:rPr>
              <a:t>//the positive (0 to 1) transition </a:t>
            </a:r>
            <a:r>
              <a:rPr lang="en-IN" sz="2400" spc="-5" dirty="0" smtClean="0">
                <a:latin typeface="Times New Roman"/>
                <a:cs typeface="Times New Roman"/>
              </a:rPr>
              <a:t>has </a:t>
            </a:r>
            <a:r>
              <a:rPr lang="en-IN" sz="2400" dirty="0" smtClean="0">
                <a:latin typeface="Times New Roman"/>
                <a:cs typeface="Times New Roman"/>
              </a:rPr>
              <a:t>a delay of 2 </a:t>
            </a:r>
            <a:r>
              <a:rPr lang="en-IN" sz="2400" spc="-5" dirty="0" smtClean="0">
                <a:latin typeface="Times New Roman"/>
                <a:cs typeface="Times New Roman"/>
              </a:rPr>
              <a:t>time</a:t>
            </a:r>
            <a:r>
              <a:rPr lang="en-IN" sz="2400" spc="-200" dirty="0" smtClean="0">
                <a:latin typeface="Times New Roman"/>
                <a:cs typeface="Times New Roman"/>
              </a:rPr>
              <a:t> </a:t>
            </a:r>
            <a:r>
              <a:rPr lang="en-IN" sz="2400" dirty="0" smtClean="0">
                <a:latin typeface="Times New Roman"/>
                <a:cs typeface="Times New Roman"/>
              </a:rPr>
              <a:t>steps</a:t>
            </a:r>
          </a:p>
          <a:p>
            <a:pPr marL="857250">
              <a:lnSpc>
                <a:spcPct val="100000"/>
              </a:lnSpc>
              <a:spcBef>
                <a:spcPts val="575"/>
              </a:spcBef>
            </a:pPr>
            <a:r>
              <a:rPr lang="en-IN" sz="2400" dirty="0" smtClean="0">
                <a:latin typeface="Times New Roman"/>
                <a:cs typeface="Times New Roman"/>
              </a:rPr>
              <a:t>//The negative (1 to 0) transition has a delay of 1 </a:t>
            </a:r>
            <a:r>
              <a:rPr lang="en-IN" sz="2400" spc="-5" dirty="0" smtClean="0">
                <a:latin typeface="Times New Roman"/>
                <a:cs typeface="Times New Roman"/>
              </a:rPr>
              <a:t>time</a:t>
            </a:r>
            <a:r>
              <a:rPr lang="en-IN" sz="2400" spc="-175" dirty="0" smtClean="0">
                <a:latin typeface="Times New Roman"/>
                <a:cs typeface="Times New Roman"/>
              </a:rPr>
              <a:t> </a:t>
            </a:r>
            <a:r>
              <a:rPr lang="en-IN" sz="2400" dirty="0" smtClean="0">
                <a:latin typeface="Times New Roman"/>
                <a:cs typeface="Times New Roman"/>
              </a:rPr>
              <a:t>step</a:t>
            </a:r>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385063"/>
            <a:ext cx="4720590" cy="513715"/>
          </a:xfrm>
          <a:prstGeom prst="rect">
            <a:avLst/>
          </a:prstGeom>
        </p:spPr>
        <p:txBody>
          <a:bodyPr vert="horz" wrap="square" lIns="0" tIns="13335" rIns="0" bIns="0" rtlCol="0">
            <a:spAutoFit/>
          </a:bodyPr>
          <a:lstStyle/>
          <a:p>
            <a:pPr marL="12700">
              <a:lnSpc>
                <a:spcPct val="100000"/>
              </a:lnSpc>
              <a:spcBef>
                <a:spcPts val="105"/>
              </a:spcBef>
            </a:pPr>
            <a:r>
              <a:rPr sz="3200" b="1">
                <a:latin typeface="Times New Roman"/>
                <a:cs typeface="Times New Roman"/>
              </a:rPr>
              <a:t>Delays </a:t>
            </a:r>
            <a:endParaRPr sz="32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2050" name="Picture 2"/>
          <p:cNvPicPr>
            <a:picLocks noChangeAspect="1" noChangeArrowheads="1"/>
          </p:cNvPicPr>
          <p:nvPr/>
        </p:nvPicPr>
        <p:blipFill>
          <a:blip r:embed="rId4"/>
          <a:srcRect/>
          <a:stretch>
            <a:fillRect/>
          </a:stretch>
        </p:blipFill>
        <p:spPr bwMode="auto">
          <a:xfrm>
            <a:off x="3581400" y="2590800"/>
            <a:ext cx="5186363" cy="3200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533400" y="2438400"/>
            <a:ext cx="3124200" cy="2743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609600" y="990600"/>
            <a:ext cx="7924800" cy="5257799"/>
          </a:xfrm>
          <a:prstGeom prst="rect">
            <a:avLst/>
          </a:prstGeom>
          <a:blipFill>
            <a:blip r:embed="rId2" cstate="print"/>
            <a:stretch>
              <a:fillRect/>
            </a:stretch>
          </a:blipFill>
        </p:spPr>
        <p:txBody>
          <a:bodyPr wrap="square" lIns="0" tIns="0" rIns="0" bIns="0" rtlCol="0"/>
          <a:lstStyle/>
          <a:p>
            <a:pPr marL="12700">
              <a:lnSpc>
                <a:spcPct val="100000"/>
              </a:lnSpc>
            </a:pPr>
            <a:r>
              <a:rPr lang="en-IN" b="1" dirty="0" smtClean="0">
                <a:latin typeface="Times New Roman"/>
                <a:cs typeface="Times New Roman"/>
              </a:rPr>
              <a:t>Gate</a:t>
            </a:r>
            <a:r>
              <a:rPr lang="en-IN" b="1" spc="25" dirty="0" smtClean="0">
                <a:latin typeface="Times New Roman"/>
                <a:cs typeface="Times New Roman"/>
              </a:rPr>
              <a:t> </a:t>
            </a:r>
            <a:r>
              <a:rPr lang="en-IN" b="1" spc="-5" dirty="0" smtClean="0">
                <a:latin typeface="Times New Roman"/>
                <a:cs typeface="Times New Roman"/>
              </a:rPr>
              <a:t>Delay</a:t>
            </a:r>
            <a:endParaRPr lang="en-IN" dirty="0" smtClean="0">
              <a:latin typeface="Times New Roman"/>
              <a:cs typeface="Times New Roman"/>
            </a:endParaRPr>
          </a:p>
          <a:p>
            <a:pPr marL="933450">
              <a:lnSpc>
                <a:spcPct val="100000"/>
              </a:lnSpc>
              <a:spcBef>
                <a:spcPts val="575"/>
              </a:spcBef>
              <a:tabLst>
                <a:tab pos="1983105" algn="l"/>
              </a:tabLst>
            </a:pPr>
            <a:r>
              <a:rPr lang="en-IN" b="1" dirty="0" smtClean="0">
                <a:latin typeface="Times New Roman"/>
                <a:cs typeface="Times New Roman"/>
              </a:rPr>
              <a:t>and #3 g( a, b,</a:t>
            </a:r>
            <a:r>
              <a:rPr lang="en-IN" b="1" spc="-15" dirty="0" smtClean="0">
                <a:latin typeface="Times New Roman"/>
                <a:cs typeface="Times New Roman"/>
              </a:rPr>
              <a:t> </a:t>
            </a:r>
            <a:r>
              <a:rPr lang="en-IN" b="1" dirty="0" smtClean="0">
                <a:latin typeface="Times New Roman"/>
                <a:cs typeface="Times New Roman"/>
              </a:rPr>
              <a:t>c);</a:t>
            </a:r>
          </a:p>
          <a:p>
            <a:pPr marL="1390650" lvl="1">
              <a:spcBef>
                <a:spcPts val="575"/>
              </a:spcBef>
              <a:tabLst>
                <a:tab pos="1983105" algn="l"/>
              </a:tabLst>
            </a:pPr>
            <a:r>
              <a:rPr lang="en-US" dirty="0" smtClean="0"/>
              <a:t>The above represents an AND gate description with a uniform delay of 3 ns for all transitions from input to output.</a:t>
            </a:r>
            <a:endParaRPr lang="en-IN" dirty="0" smtClean="0">
              <a:latin typeface="Times New Roman"/>
              <a:cs typeface="Times New Roman"/>
            </a:endParaRPr>
          </a:p>
          <a:p>
            <a:pPr marL="933450">
              <a:lnSpc>
                <a:spcPct val="100000"/>
              </a:lnSpc>
              <a:spcBef>
                <a:spcPts val="580"/>
              </a:spcBef>
              <a:tabLst>
                <a:tab pos="2413635" algn="l"/>
              </a:tabLst>
            </a:pPr>
            <a:r>
              <a:rPr lang="en-IN" b="1" dirty="0" smtClean="0">
                <a:latin typeface="Times New Roman"/>
                <a:cs typeface="Times New Roman"/>
              </a:rPr>
              <a:t>and #(2,</a:t>
            </a:r>
            <a:r>
              <a:rPr lang="en-IN" b="1" spc="-15" dirty="0" smtClean="0">
                <a:latin typeface="Times New Roman"/>
                <a:cs typeface="Times New Roman"/>
              </a:rPr>
              <a:t> </a:t>
            </a:r>
            <a:r>
              <a:rPr lang="en-IN" b="1" dirty="0" smtClean="0">
                <a:latin typeface="Times New Roman"/>
                <a:cs typeface="Times New Roman"/>
              </a:rPr>
              <a:t>1) g(a, b,</a:t>
            </a:r>
            <a:r>
              <a:rPr lang="en-IN" b="1" spc="-15" dirty="0" smtClean="0">
                <a:latin typeface="Times New Roman"/>
                <a:cs typeface="Times New Roman"/>
              </a:rPr>
              <a:t> </a:t>
            </a:r>
            <a:r>
              <a:rPr lang="en-IN" b="1" dirty="0" smtClean="0">
                <a:latin typeface="Times New Roman"/>
                <a:cs typeface="Times New Roman"/>
              </a:rPr>
              <a:t>c);</a:t>
            </a:r>
          </a:p>
          <a:p>
            <a:pPr marL="1390650" lvl="1">
              <a:spcBef>
                <a:spcPts val="580"/>
              </a:spcBef>
              <a:tabLst>
                <a:tab pos="2413635" algn="l"/>
              </a:tabLst>
            </a:pPr>
            <a:r>
              <a:rPr lang="en-US" dirty="0" smtClean="0"/>
              <a:t>With the above statement the positive (0 to 1) transition at the output has a delay of 2 time steps while the negative (1 to 0) transition has a delay of 1 time step. </a:t>
            </a:r>
            <a:endParaRPr lang="en-IN" b="1" dirty="0">
              <a:latin typeface="Times New Roman"/>
              <a:cs typeface="Times New Roman"/>
            </a:endParaRPr>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385063"/>
            <a:ext cx="4720590" cy="513715"/>
          </a:xfrm>
          <a:prstGeom prst="rect">
            <a:avLst/>
          </a:prstGeom>
        </p:spPr>
        <p:txBody>
          <a:bodyPr vert="horz" wrap="square" lIns="0" tIns="13335" rIns="0" bIns="0" rtlCol="0">
            <a:spAutoFit/>
          </a:bodyPr>
          <a:lstStyle/>
          <a:p>
            <a:pPr marL="12700">
              <a:lnSpc>
                <a:spcPct val="100000"/>
              </a:lnSpc>
              <a:spcBef>
                <a:spcPts val="105"/>
              </a:spcBef>
            </a:pPr>
            <a:r>
              <a:rPr sz="3200" b="1">
                <a:latin typeface="Times New Roman"/>
                <a:cs typeface="Times New Roman"/>
              </a:rPr>
              <a:t>Delays </a:t>
            </a:r>
            <a:endParaRPr sz="32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1026" name="Picture 2"/>
          <p:cNvPicPr>
            <a:picLocks noChangeAspect="1" noChangeArrowheads="1"/>
          </p:cNvPicPr>
          <p:nvPr/>
        </p:nvPicPr>
        <p:blipFill>
          <a:blip r:embed="rId4"/>
          <a:srcRect/>
          <a:stretch>
            <a:fillRect/>
          </a:stretch>
        </p:blipFill>
        <p:spPr bwMode="auto">
          <a:xfrm>
            <a:off x="5791199" y="4419600"/>
            <a:ext cx="3088341"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09600" y="3657600"/>
            <a:ext cx="5034156" cy="2590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533400" y="5715000"/>
            <a:ext cx="8077200" cy="6858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r>
              <a:rPr lang="en-US" dirty="0" smtClean="0"/>
              <a:t>Delays for the other tri-state buffers – namely </a:t>
            </a:r>
            <a:r>
              <a:rPr lang="en-US" b="1" dirty="0" smtClean="0"/>
              <a:t>bufif0</a:t>
            </a:r>
            <a:r>
              <a:rPr lang="en-US" dirty="0" smtClean="0"/>
              <a:t>, </a:t>
            </a:r>
            <a:r>
              <a:rPr lang="en-US" b="1" dirty="0" smtClean="0"/>
              <a:t>notif1 </a:t>
            </a:r>
            <a:r>
              <a:rPr lang="en-US" dirty="0" smtClean="0"/>
              <a:t>and </a:t>
            </a:r>
            <a:r>
              <a:rPr lang="en-US" b="1" dirty="0" smtClean="0"/>
              <a:t>notif0 </a:t>
            </a:r>
            <a:r>
              <a:rPr lang="en-US" dirty="0" smtClean="0"/>
              <a:t>– may be specified in a similar manner.</a:t>
            </a:r>
            <a:endParaRPr lang="en-IN" dirty="0"/>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385063"/>
            <a:ext cx="472059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Delays with </a:t>
            </a:r>
            <a:r>
              <a:rPr sz="3200" b="1" spc="-25" dirty="0">
                <a:latin typeface="Times New Roman"/>
                <a:cs typeface="Times New Roman"/>
              </a:rPr>
              <a:t>Tri-state</a:t>
            </a:r>
            <a:r>
              <a:rPr sz="3200" b="1" spc="-170" dirty="0">
                <a:latin typeface="Times New Roman"/>
                <a:cs typeface="Times New Roman"/>
              </a:rPr>
              <a:t> </a:t>
            </a:r>
            <a:r>
              <a:rPr sz="3200" b="1" dirty="0">
                <a:latin typeface="Times New Roman"/>
                <a:cs typeface="Times New Roman"/>
              </a:rPr>
              <a:t>Gates</a:t>
            </a:r>
            <a:endParaRPr sz="32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1" name="object 31"/>
          <p:cNvSpPr/>
          <p:nvPr/>
        </p:nvSpPr>
        <p:spPr>
          <a:xfrm>
            <a:off x="1143000" y="3581400"/>
            <a:ext cx="6553200" cy="2057400"/>
          </a:xfrm>
          <a:prstGeom prst="rect">
            <a:avLst/>
          </a:prstGeom>
          <a:blipFill>
            <a:blip r:embed="rId4" cstate="print"/>
            <a:stretch>
              <a:fillRect/>
            </a:stretch>
          </a:blipFill>
        </p:spPr>
        <p:txBody>
          <a:bodyPr wrap="square" lIns="0" tIns="0" rIns="0" bIns="0" rtlCol="0"/>
          <a:lstStyle/>
          <a:p>
            <a:endParaRPr/>
          </a:p>
        </p:txBody>
      </p:sp>
      <p:sp>
        <p:nvSpPr>
          <p:cNvPr id="16385" name="Rectangle 1"/>
          <p:cNvSpPr>
            <a:spLocks noChangeArrowheads="1"/>
          </p:cNvSpPr>
          <p:nvPr/>
        </p:nvSpPr>
        <p:spPr bwMode="auto">
          <a:xfrm>
            <a:off x="533400" y="1066800"/>
            <a:ext cx="8077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tab pos="11366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The instantiation inclusive </a:t>
            </a:r>
            <a:r>
              <a:rPr lang="en-US" dirty="0" smtClean="0">
                <a:ea typeface="Times New Roman" pitchFamily="18" charset="0"/>
                <a:cs typeface="Arial" pitchFamily="34" charset="0"/>
              </a:rPr>
              <a:t>for </a:t>
            </a:r>
            <a:r>
              <a:rPr kumimoji="0" lang="en-US" b="0" i="0" u="none" strike="noStrike" cap="none" normalizeH="0" baseline="0" dirty="0" smtClean="0">
                <a:ln>
                  <a:noFill/>
                </a:ln>
                <a:solidFill>
                  <a:schemeClr val="tx1"/>
                </a:solidFill>
                <a:effectLst/>
                <a:ea typeface="Times New Roman" pitchFamily="18" charset="0"/>
                <a:cs typeface="Arial" pitchFamily="34" charset="0"/>
              </a:rPr>
              <a:t>a tri-state buffer of the </a:t>
            </a:r>
            <a:r>
              <a:rPr kumimoji="0" lang="en-US" b="1" i="0" u="none" strike="noStrike" cap="none" normalizeH="0" baseline="0" dirty="0" smtClean="0">
                <a:ln>
                  <a:noFill/>
                </a:ln>
                <a:solidFill>
                  <a:schemeClr val="tx1"/>
                </a:solidFill>
                <a:effectLst/>
                <a:ea typeface="Times New Roman" pitchFamily="18" charset="0"/>
                <a:cs typeface="Courier New" pitchFamily="49" charset="0"/>
              </a:rPr>
              <a:t>bufif1 </a:t>
            </a:r>
            <a:r>
              <a:rPr kumimoji="0" lang="en-US" b="0" i="0" u="none" strike="noStrike" cap="none" normalizeH="0" baseline="0" dirty="0" smtClean="0">
                <a:ln>
                  <a:noFill/>
                </a:ln>
                <a:solidFill>
                  <a:schemeClr val="tx1"/>
                </a:solidFill>
                <a:effectLst/>
                <a:ea typeface="Times New Roman" pitchFamily="18" charset="0"/>
                <a:cs typeface="Arial" pitchFamily="34" charset="0"/>
              </a:rPr>
              <a:t>type. Three time delay values are specified:</a:t>
            </a:r>
            <a:endParaRPr kumimoji="0" lang="en-US"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tabLst>
                <a:tab pos="11366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The first number represents the delay associated with the positive (0 to 1) transition of the output.</a:t>
            </a:r>
            <a:endParaRPr kumimoji="0" lang="en-US" b="0" i="0" u="none" strike="noStrike" cap="none" normalizeH="0" baseline="0" dirty="0" smtClean="0">
              <a:ln>
                <a:noFill/>
              </a:ln>
              <a:solidFill>
                <a:schemeClr val="tx1"/>
              </a:solidFill>
              <a:effectLst/>
              <a:cs typeface="Arial" pitchFamily="34" charset="0"/>
            </a:endParaRPr>
          </a:p>
          <a:p>
            <a:pPr lvl="1" eaLnBrk="0" fontAlgn="base" hangingPunct="0">
              <a:spcBef>
                <a:spcPct val="0"/>
              </a:spcBef>
              <a:spcAft>
                <a:spcPct val="0"/>
              </a:spcAft>
              <a:buFontTx/>
              <a:buChar char="•"/>
              <a:tabLst>
                <a:tab pos="11366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The second number represents the delay associated with the negative (1 to 0) transition of the output.</a:t>
            </a:r>
          </a:p>
          <a:p>
            <a:pPr lvl="1" eaLnBrk="0" fontAlgn="base" hangingPunct="0">
              <a:spcBef>
                <a:spcPct val="0"/>
              </a:spcBef>
              <a:spcAft>
                <a:spcPct val="0"/>
              </a:spcAft>
              <a:buFontTx/>
              <a:buChar char="•"/>
              <a:tabLst>
                <a:tab pos="11366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The third number represents the delay for the output to go to the hi-Z state as the control signal changes from 1 to 0 (</a:t>
            </a:r>
            <a:r>
              <a:rPr kumimoji="0" lang="en-US" b="0" i="1" u="none" strike="noStrike" cap="none" normalizeH="0" baseline="0" dirty="0" smtClean="0">
                <a:ln>
                  <a:noFill/>
                </a:ln>
                <a:solidFill>
                  <a:schemeClr val="tx1"/>
                </a:solidFill>
                <a:effectLst/>
                <a:ea typeface="Times New Roman" pitchFamily="18" charset="0"/>
                <a:cs typeface="Arial" pitchFamily="34" charset="0"/>
              </a:rPr>
              <a:t>i.e</a:t>
            </a:r>
            <a:r>
              <a:rPr kumimoji="0" lang="en-US" b="0" i="0" u="none" strike="noStrike" cap="none" normalizeH="0" baseline="0" dirty="0" smtClean="0">
                <a:ln>
                  <a:noFill/>
                </a:ln>
                <a:solidFill>
                  <a:schemeClr val="tx1"/>
                </a:solidFill>
                <a:effectLst/>
                <a:ea typeface="Times New Roman" pitchFamily="18" charset="0"/>
                <a:cs typeface="Arial" pitchFamily="34" charset="0"/>
              </a:rPr>
              <a:t>., ON to OFF command).</a:t>
            </a:r>
            <a:r>
              <a:rPr kumimoji="0" lang="en-US"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3966845" cy="513715"/>
          </a:xfrm>
          <a:prstGeom prst="rect">
            <a:avLst/>
          </a:prstGeom>
        </p:spPr>
        <p:txBody>
          <a:bodyPr vert="horz" wrap="square" lIns="0" tIns="13335" rIns="0" bIns="0" rtlCol="0">
            <a:spAutoFit/>
          </a:bodyPr>
          <a:lstStyle/>
          <a:p>
            <a:pPr marL="12700">
              <a:lnSpc>
                <a:spcPct val="100000"/>
              </a:lnSpc>
              <a:spcBef>
                <a:spcPts val="105"/>
              </a:spcBef>
            </a:pPr>
            <a:r>
              <a:rPr sz="3200" i="1" dirty="0">
                <a:latin typeface="Times New Roman"/>
                <a:cs typeface="Times New Roman"/>
              </a:rPr>
              <a:t>min, typical, max</a:t>
            </a:r>
            <a:r>
              <a:rPr sz="3200" i="1" spc="-100" dirty="0">
                <a:latin typeface="Times New Roman"/>
                <a:cs typeface="Times New Roman"/>
              </a:rPr>
              <a:t> </a:t>
            </a:r>
            <a:r>
              <a:rPr sz="3200" i="1" dirty="0">
                <a:latin typeface="Times New Roman"/>
                <a:cs typeface="Times New Roman"/>
              </a:rPr>
              <a:t>delays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50177" name="Rectangle 1"/>
          <p:cNvSpPr>
            <a:spLocks noChangeArrowheads="1"/>
          </p:cNvSpPr>
          <p:nvPr/>
        </p:nvSpPr>
        <p:spPr bwMode="auto">
          <a:xfrm>
            <a:off x="533400" y="1447800"/>
            <a:ext cx="8077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tab pos="6794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It is customary for manufacturers to specify delays and their range in the following manner:</a:t>
            </a:r>
            <a:endParaRPr kumimoji="0" lang="en-US" b="0" i="0" u="none" strike="noStrike" cap="none" normalizeH="0" baseline="0" dirty="0" smtClean="0">
              <a:ln>
                <a:noFill/>
              </a:ln>
              <a:solidFill>
                <a:schemeClr val="tx1"/>
              </a:solidFill>
              <a:effectLst/>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tab pos="679450" algn="l"/>
              </a:tabLst>
            </a:pPr>
            <a:endParaRPr kumimoji="0" lang="en-US"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tab pos="6794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Each of the delays in a gate primitive or for a net can be specified in terms of these three values. For example</a:t>
            </a:r>
            <a:endParaRPr kumimoji="0" lang="en-US" b="0" i="0" u="none" strike="noStrike" cap="none" normalizeH="0" baseline="0" dirty="0" smtClean="0">
              <a:ln>
                <a:noFill/>
              </a:ln>
              <a:solidFill>
                <a:schemeClr val="tx1"/>
              </a:solidFill>
              <a:effectLst/>
              <a:cs typeface="Arial" pitchFamily="34" charset="0"/>
            </a:endParaRPr>
          </a:p>
          <a:p>
            <a:pPr marL="0" marR="0" lvl="0" indent="228600" algn="ctr" defTabSz="914400" rtl="0" eaLnBrk="0" fontAlgn="base" latinLnBrk="0" hangingPunct="0">
              <a:lnSpc>
                <a:spcPct val="100000"/>
              </a:lnSpc>
              <a:spcBef>
                <a:spcPct val="0"/>
              </a:spcBef>
              <a:spcAft>
                <a:spcPct val="0"/>
              </a:spcAft>
              <a:buClrTx/>
              <a:buSzTx/>
              <a:buFontTx/>
              <a:buNone/>
              <a:tabLst>
                <a:tab pos="679450" algn="l"/>
              </a:tabLst>
            </a:pPr>
            <a:r>
              <a:rPr kumimoji="0" lang="en-US" b="1" i="0" u="none" strike="noStrike" cap="none" normalizeH="0" baseline="0" dirty="0" smtClean="0">
                <a:ln>
                  <a:noFill/>
                </a:ln>
                <a:solidFill>
                  <a:schemeClr val="tx1"/>
                </a:solidFill>
                <a:effectLst/>
                <a:ea typeface="Times New Roman" pitchFamily="18" charset="0"/>
                <a:cs typeface="Courier New" pitchFamily="49" charset="0"/>
              </a:rPr>
              <a:t>and </a:t>
            </a:r>
            <a:r>
              <a:rPr kumimoji="0" lang="en-US" b="1" i="0" u="none" strike="noStrike" cap="none" normalizeH="0" baseline="0" dirty="0" smtClean="0">
                <a:ln>
                  <a:noFill/>
                </a:ln>
                <a:solidFill>
                  <a:schemeClr val="tx1"/>
                </a:solidFill>
                <a:effectLst/>
                <a:ea typeface="Times New Roman" pitchFamily="18" charset="0"/>
                <a:cs typeface="Times New Roman" pitchFamily="18" charset="0"/>
              </a:rPr>
              <a:t>#(2:3:4) g1(a0, a1, a2);</a:t>
            </a:r>
            <a:endParaRPr kumimoji="0" lang="en-US" b="1" i="0" u="none" strike="noStrike" cap="none" normalizeH="0" baseline="0" dirty="0" smtClean="0">
              <a:ln>
                <a:noFill/>
              </a:ln>
              <a:solidFill>
                <a:schemeClr val="tx1"/>
              </a:solidFill>
              <a:effectLst/>
              <a:cs typeface="Arial" pitchFamily="34" charset="0"/>
            </a:endParaRPr>
          </a:p>
          <a:p>
            <a:r>
              <a:rPr kumimoji="0" lang="en-US" b="0" i="0" u="none" strike="noStrike" cap="none" normalizeH="0" baseline="0" dirty="0" smtClean="0">
                <a:ln>
                  <a:noFill/>
                </a:ln>
                <a:solidFill>
                  <a:schemeClr val="tx1"/>
                </a:solidFill>
                <a:effectLst/>
                <a:ea typeface="Times New Roman" pitchFamily="18" charset="0"/>
                <a:cs typeface="Arial" pitchFamily="34" charset="0"/>
              </a:rPr>
              <a:t>can instantiate an AND gate with the following time delay specifications:</a:t>
            </a:r>
          </a:p>
          <a:p>
            <a:endParaRPr lang="en-US" dirty="0" smtClean="0">
              <a:cs typeface="Arial" pitchFamily="34" charset="0"/>
            </a:endParaRPr>
          </a:p>
          <a:p>
            <a:pPr>
              <a:buFont typeface="Wingdings" pitchFamily="2" charset="2"/>
              <a:buChar char="Ø"/>
            </a:pPr>
            <a:r>
              <a:rPr lang="en-US" dirty="0" smtClean="0"/>
              <a:t>The 0 to 1 rise time and the 1 to 0 fall time are equal.</a:t>
            </a:r>
          </a:p>
          <a:p>
            <a:pPr>
              <a:buFont typeface="Wingdings" pitchFamily="2" charset="2"/>
              <a:buChar char="Ø"/>
            </a:pPr>
            <a:r>
              <a:rPr lang="en-US" dirty="0" smtClean="0"/>
              <a:t>The minimum value of either is 2 time steps.   Typical value is 3 time steps   and the maximum value is 4 time steps.</a:t>
            </a:r>
            <a:endParaRPr lang="en-IN" dirty="0" smtClean="0"/>
          </a:p>
          <a:p>
            <a:pPr>
              <a:buFont typeface="Wingdings" pitchFamily="2" charset="2"/>
              <a:buChar char="Ø"/>
            </a:pPr>
            <a:r>
              <a:rPr lang="en-US" dirty="0" smtClean="0"/>
              <a:t>Note that the colon that separates the numbers signifies that the  timings specified are the minimum, typical, and maximum values. </a:t>
            </a:r>
          </a:p>
          <a:p>
            <a:pPr>
              <a:buFont typeface="Wingdings" pitchFamily="2" charset="2"/>
              <a:buChar char="Ø"/>
            </a:pPr>
            <a:endParaRPr lang="en-US" dirty="0" smtClean="0"/>
          </a:p>
          <a:p>
            <a:pPr>
              <a:buFont typeface="Wingdings" pitchFamily="2" charset="2"/>
              <a:buChar char="Ø"/>
            </a:pPr>
            <a:r>
              <a:rPr lang="en-US" dirty="0" smtClean="0"/>
              <a:t>At the time of simulation, one can specify the simulation to be carried out with any of these three delay values. If the same is not specified, the simulation is carried out with the typical delay value.</a:t>
            </a:r>
            <a:endParaRPr lang="en-IN" dirty="0" smtClean="0"/>
          </a:p>
          <a:p>
            <a:pPr marL="0" marR="0" lvl="0" indent="228600" algn="l" defTabSz="914400" rtl="0" eaLnBrk="0" fontAlgn="base" latinLnBrk="0" hangingPunct="0">
              <a:lnSpc>
                <a:spcPct val="100000"/>
              </a:lnSpc>
              <a:spcBef>
                <a:spcPct val="0"/>
              </a:spcBef>
              <a:spcAft>
                <a:spcPct val="0"/>
              </a:spcAft>
              <a:buClrTx/>
              <a:buSzTx/>
              <a:buFontTx/>
              <a:buNone/>
              <a:tabLst>
                <a:tab pos="679450" algn="l"/>
              </a:tabLst>
            </a:pP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3966845" cy="513715"/>
          </a:xfrm>
          <a:prstGeom prst="rect">
            <a:avLst/>
          </a:prstGeom>
        </p:spPr>
        <p:txBody>
          <a:bodyPr vert="horz" wrap="square" lIns="0" tIns="13335" rIns="0" bIns="0" rtlCol="0">
            <a:spAutoFit/>
          </a:bodyPr>
          <a:lstStyle/>
          <a:p>
            <a:pPr marL="12700">
              <a:lnSpc>
                <a:spcPct val="100000"/>
              </a:lnSpc>
              <a:spcBef>
                <a:spcPts val="105"/>
              </a:spcBef>
            </a:pPr>
            <a:r>
              <a:rPr sz="3200" i="1" dirty="0">
                <a:latin typeface="Times New Roman"/>
                <a:cs typeface="Times New Roman"/>
              </a:rPr>
              <a:t>min, typical, max</a:t>
            </a:r>
            <a:r>
              <a:rPr sz="3200" i="1" spc="-100" dirty="0">
                <a:latin typeface="Times New Roman"/>
                <a:cs typeface="Times New Roman"/>
              </a:rPr>
              <a:t> </a:t>
            </a:r>
            <a:r>
              <a:rPr sz="3200" i="1" dirty="0">
                <a:latin typeface="Times New Roman"/>
                <a:cs typeface="Times New Roman"/>
              </a:rPr>
              <a:t>delays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457200" y="1320355"/>
            <a:ext cx="8153400" cy="5088573"/>
          </a:xfrm>
          <a:prstGeom prst="rect">
            <a:avLst/>
          </a:prstGeom>
        </p:spPr>
        <p:txBody>
          <a:bodyPr vert="horz" wrap="square" lIns="0" tIns="86360" rIns="0" bIns="0" rtlCol="0">
            <a:spAutoFit/>
          </a:bodyPr>
          <a:lstStyle/>
          <a:p>
            <a:pPr marL="12700">
              <a:lnSpc>
                <a:spcPct val="100000"/>
              </a:lnSpc>
            </a:pPr>
            <a:r>
              <a:rPr sz="2000" spc="20" smtClean="0">
                <a:solidFill>
                  <a:srgbClr val="93C500"/>
                </a:solidFill>
                <a:cs typeface="Wingdings 2"/>
              </a:rPr>
              <a:t></a:t>
            </a:r>
            <a:r>
              <a:rPr lang="en-US" sz="2000" dirty="0" smtClean="0"/>
              <a:t>The group of minimum, typical, and maximum delay values for the propagation delays can be specified separately for any gate primitive. </a:t>
            </a:r>
          </a:p>
          <a:p>
            <a:pPr marL="12700">
              <a:lnSpc>
                <a:spcPct val="100000"/>
              </a:lnSpc>
            </a:pPr>
            <a:endParaRPr lang="en-US" sz="2000" dirty="0" smtClean="0"/>
          </a:p>
          <a:p>
            <a:pPr marL="12700">
              <a:lnSpc>
                <a:spcPct val="100000"/>
              </a:lnSpc>
            </a:pPr>
            <a:r>
              <a:rPr lang="en-US" sz="2000" dirty="0" smtClean="0"/>
              <a:t>Thus an AND gate primitive can be specified as</a:t>
            </a:r>
            <a:endParaRPr lang="en-IN" sz="2000" dirty="0" smtClean="0"/>
          </a:p>
          <a:p>
            <a:r>
              <a:rPr lang="en-US" sz="2000" dirty="0" smtClean="0"/>
              <a:t> </a:t>
            </a:r>
            <a:endParaRPr lang="en-IN" sz="2000" dirty="0" smtClean="0"/>
          </a:p>
          <a:p>
            <a:pPr algn="ctr"/>
            <a:r>
              <a:rPr lang="en-US" sz="2000" b="1" dirty="0" smtClean="0"/>
              <a:t>and #(1:2:3, 2:4:6) g2(b0, b1, b2);</a:t>
            </a:r>
            <a:endParaRPr lang="en-IN" sz="2000" b="1" dirty="0" smtClean="0"/>
          </a:p>
          <a:p>
            <a:r>
              <a:rPr lang="en-US" sz="2000" b="1" dirty="0" smtClean="0"/>
              <a:t> </a:t>
            </a:r>
            <a:endParaRPr lang="en-IN" sz="2000" b="1" dirty="0" smtClean="0"/>
          </a:p>
          <a:p>
            <a:r>
              <a:rPr lang="en-US" sz="2000" dirty="0" smtClean="0"/>
              <a:t>Here for the 0 to 1 transition of the output (rise time) the gate has a minimum delay value of 1 ns, a typical value of 2 ns, and a maximum value of 3 ns. </a:t>
            </a:r>
          </a:p>
          <a:p>
            <a:endParaRPr lang="en-US" sz="2000" dirty="0" smtClean="0"/>
          </a:p>
          <a:p>
            <a:r>
              <a:rPr lang="en-US" sz="2000" dirty="0" smtClean="0"/>
              <a:t>Similarly, for the 1 to 0 transition (fall time) the gate has a minimum delay value of 2 ns, a typical delay value of 4 ns, and a maximum delay value of 6 ns. </a:t>
            </a:r>
          </a:p>
          <a:p>
            <a:endParaRPr lang="en-US" sz="2000" dirty="0" smtClean="0"/>
          </a:p>
          <a:p>
            <a:r>
              <a:rPr lang="en-US" sz="2000" dirty="0" smtClean="0"/>
              <a:t>Such delay specifications can be associated with nets as well as tri-state type gates also.</a:t>
            </a:r>
            <a:endParaRPr lang="en-IN" sz="2000" dirty="0" smtClean="0"/>
          </a:p>
          <a:p>
            <a:pPr marL="12700">
              <a:lnSpc>
                <a:spcPct val="100000"/>
              </a:lnSpc>
              <a:spcBef>
                <a:spcPts val="580"/>
              </a:spcBef>
            </a:pPr>
            <a:endParaRPr sz="2000">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3966845" cy="513715"/>
          </a:xfrm>
          <a:prstGeom prst="rect">
            <a:avLst/>
          </a:prstGeom>
        </p:spPr>
        <p:txBody>
          <a:bodyPr vert="horz" wrap="square" lIns="0" tIns="13335" rIns="0" bIns="0" rtlCol="0">
            <a:spAutoFit/>
          </a:bodyPr>
          <a:lstStyle/>
          <a:p>
            <a:pPr marL="12700">
              <a:lnSpc>
                <a:spcPct val="100000"/>
              </a:lnSpc>
              <a:spcBef>
                <a:spcPts val="105"/>
              </a:spcBef>
            </a:pPr>
            <a:r>
              <a:rPr sz="3200" i="1" dirty="0">
                <a:latin typeface="Times New Roman"/>
                <a:cs typeface="Times New Roman"/>
              </a:rPr>
              <a:t>min, typical, max</a:t>
            </a:r>
            <a:r>
              <a:rPr sz="3200" i="1" spc="-100" dirty="0">
                <a:latin typeface="Times New Roman"/>
                <a:cs typeface="Times New Roman"/>
              </a:rPr>
              <a:t> </a:t>
            </a:r>
            <a:r>
              <a:rPr sz="3200" i="1" dirty="0">
                <a:latin typeface="Times New Roman"/>
                <a:cs typeface="Times New Roman"/>
              </a:rPr>
              <a:t>delays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20355"/>
            <a:ext cx="8004556" cy="4703852"/>
          </a:xfrm>
          <a:prstGeom prst="rect">
            <a:avLst/>
          </a:prstGeom>
        </p:spPr>
        <p:txBody>
          <a:bodyPr vert="horz" wrap="square" lIns="0" tIns="86360" rIns="0" bIns="0" rtlCol="0">
            <a:spAutoFit/>
          </a:bodyPr>
          <a:lstStyle/>
          <a:p>
            <a:pPr algn="ctr"/>
            <a:r>
              <a:rPr sz="2000" spc="20" smtClean="0">
                <a:solidFill>
                  <a:srgbClr val="93C500"/>
                </a:solidFill>
                <a:latin typeface="Times New Roman"/>
                <a:cs typeface="Times New Roman"/>
              </a:rPr>
              <a:t> </a:t>
            </a:r>
            <a:r>
              <a:rPr lang="en-US" sz="2000" b="1" dirty="0" smtClean="0"/>
              <a:t>wire #(1:2:3) a; </a:t>
            </a:r>
          </a:p>
          <a:p>
            <a:r>
              <a:rPr lang="en-US" sz="2000" dirty="0" smtClean="0"/>
              <a:t>/* The net a has a propagation delay whose minimum, typical and maximum values are 1 ns, 2 ns, and 3 ns, respectively*/</a:t>
            </a:r>
            <a:endParaRPr lang="en-IN" sz="2000" dirty="0" smtClean="0"/>
          </a:p>
          <a:p>
            <a:r>
              <a:rPr lang="en-US" sz="2000" dirty="0" smtClean="0"/>
              <a:t> </a:t>
            </a:r>
            <a:endParaRPr lang="en-IN" sz="2000" dirty="0" smtClean="0"/>
          </a:p>
          <a:p>
            <a:pPr algn="ctr"/>
            <a:r>
              <a:rPr lang="en-US" sz="2000" b="1" dirty="0" smtClean="0"/>
              <a:t>bufif1 #(1:2:3, 2:4:6, 3:6:9) g3 (a0, b0, c0);</a:t>
            </a:r>
            <a:endParaRPr lang="en-IN" sz="2000" b="1" dirty="0" smtClean="0"/>
          </a:p>
          <a:p>
            <a:r>
              <a:rPr lang="en-US" sz="2000" dirty="0" smtClean="0"/>
              <a:t> </a:t>
            </a:r>
            <a:endParaRPr lang="en-IN" sz="2000" dirty="0" smtClean="0"/>
          </a:p>
          <a:p>
            <a:r>
              <a:rPr lang="en-US" sz="2000" dirty="0" smtClean="0"/>
              <a:t>The different delay values for the buffer are as follows:</a:t>
            </a:r>
            <a:endParaRPr lang="en-IN" sz="2000" dirty="0" smtClean="0"/>
          </a:p>
          <a:p>
            <a:pPr lvl="1">
              <a:buFont typeface="Arial" pitchFamily="34" charset="0"/>
              <a:buChar char="•"/>
            </a:pPr>
            <a:r>
              <a:rPr lang="en-US" sz="2000" dirty="0" smtClean="0"/>
              <a:t>The output rise time (0 to 1 transition) has a minimum value of 1 ns, a typical value of 2 ns and a maximum value of 3 ns.</a:t>
            </a:r>
          </a:p>
          <a:p>
            <a:pPr lvl="1">
              <a:buFont typeface="Arial" pitchFamily="34" charset="0"/>
              <a:buChar char="•"/>
            </a:pPr>
            <a:endParaRPr lang="en-IN" sz="2000" dirty="0" smtClean="0"/>
          </a:p>
          <a:p>
            <a:pPr lvl="1">
              <a:buFont typeface="Arial" pitchFamily="34" charset="0"/>
              <a:buChar char="•"/>
            </a:pPr>
            <a:r>
              <a:rPr lang="en-US" sz="2000" dirty="0" smtClean="0"/>
              <a:t>The output fall time (1 to 0 transition) has a minimum value of 2 ns, a typical value of 4 ns and a maximum value of 6 ns.</a:t>
            </a:r>
          </a:p>
          <a:p>
            <a:pPr lvl="1">
              <a:buFont typeface="Arial" pitchFamily="34" charset="0"/>
              <a:buChar char="•"/>
            </a:pPr>
            <a:endParaRPr lang="en-IN" sz="2000" dirty="0" smtClean="0"/>
          </a:p>
          <a:p>
            <a:pPr lvl="1">
              <a:buFont typeface="Arial" pitchFamily="34" charset="0"/>
              <a:buChar char="•"/>
            </a:pPr>
            <a:r>
              <a:rPr lang="en-US" sz="2000" dirty="0" smtClean="0"/>
              <a:t>The output turn-off time (1 to 0) has a minimum value of 3 ns, a typical value of 6 ns, and a maximum value of 9 ns. */</a:t>
            </a:r>
            <a:endParaRPr lang="en-IN" sz="2000" dirty="0" smtClean="0"/>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endParaRPr/>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447548"/>
            <a:ext cx="8011159"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Times New Roman"/>
                <a:cs typeface="Times New Roman"/>
              </a:rPr>
              <a:t>STRENGTHS </a:t>
            </a:r>
            <a:r>
              <a:rPr sz="2800" b="1" spc="-5" dirty="0">
                <a:latin typeface="Times New Roman"/>
                <a:cs typeface="Times New Roman"/>
              </a:rPr>
              <a:t>AND </a:t>
            </a:r>
            <a:r>
              <a:rPr sz="2800" b="1" spc="-10" dirty="0">
                <a:latin typeface="Times New Roman"/>
                <a:cs typeface="Times New Roman"/>
              </a:rPr>
              <a:t>CONTENTION</a:t>
            </a:r>
            <a:r>
              <a:rPr sz="2800" b="1" spc="-65" dirty="0">
                <a:latin typeface="Times New Roman"/>
                <a:cs typeface="Times New Roman"/>
              </a:rPr>
              <a:t> </a:t>
            </a:r>
            <a:r>
              <a:rPr sz="2800" b="1" spc="-5" dirty="0">
                <a:latin typeface="Times New Roman"/>
                <a:cs typeface="Times New Roman"/>
              </a:rPr>
              <a:t>RESOLUTION</a:t>
            </a:r>
            <a:endParaRPr sz="28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1" name="object 31"/>
          <p:cNvSpPr/>
          <p:nvPr/>
        </p:nvSpPr>
        <p:spPr>
          <a:xfrm>
            <a:off x="914400" y="3657600"/>
            <a:ext cx="7467600" cy="1408176"/>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1600200" y="5029200"/>
            <a:ext cx="5992368" cy="1162812"/>
          </a:xfrm>
          <a:prstGeom prst="rect">
            <a:avLst/>
          </a:prstGeom>
          <a:blipFill>
            <a:blip r:embed="rId5" cstate="print"/>
            <a:stretch>
              <a:fillRect/>
            </a:stretch>
          </a:blipFill>
        </p:spPr>
        <p:txBody>
          <a:bodyPr wrap="square" lIns="0" tIns="0" rIns="0" bIns="0" rtlCol="0"/>
          <a:lstStyle/>
          <a:p>
            <a:endParaRPr/>
          </a:p>
        </p:txBody>
      </p:sp>
      <p:sp>
        <p:nvSpPr>
          <p:cNvPr id="5121" name="Rectangle 1"/>
          <p:cNvSpPr>
            <a:spLocks noChangeArrowheads="1"/>
          </p:cNvSpPr>
          <p:nvPr/>
        </p:nvSpPr>
        <p:spPr bwMode="auto">
          <a:xfrm>
            <a:off x="533400" y="1066800"/>
            <a:ext cx="80772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When the outputs of two gates are joined together, the signal level is decided by the relative magnitudes of the source impedances.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lang="en-US" dirty="0" smtClean="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Sometimes a disparity between the impedances is intentionally introduced to minimize circuit hardware.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lang="en-US" dirty="0" smtClean="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Effects of such differences in the impedances are indirectly introduced in design descriptions by assigning “strengths” to specific signals.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pPr>
              <a:buFont typeface="Arial" pitchFamily="34" charset="0"/>
              <a:buChar char="•"/>
            </a:pPr>
            <a:r>
              <a:rPr lang="en-US" sz="2200" dirty="0" smtClean="0"/>
              <a:t>When two signals of opposite polarity and differing strengths drive a line, the output status is decided by the stronger signal. </a:t>
            </a:r>
          </a:p>
          <a:p>
            <a:pPr>
              <a:buFont typeface="Arial" pitchFamily="34" charset="0"/>
              <a:buChar char="•"/>
            </a:pPr>
            <a:endParaRPr lang="en-US" sz="2200" dirty="0" smtClean="0"/>
          </a:p>
          <a:p>
            <a:pPr>
              <a:buFont typeface="Arial" pitchFamily="34" charset="0"/>
              <a:buChar char="•"/>
            </a:pPr>
            <a:r>
              <a:rPr lang="en-US" sz="2200" dirty="0" smtClean="0"/>
              <a:t>However, if the signals are of equal strength, the output is indeterminate.</a:t>
            </a:r>
            <a:endParaRPr sz="2200"/>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447548"/>
            <a:ext cx="8011159" cy="412292"/>
          </a:xfrm>
          <a:prstGeom prst="rect">
            <a:avLst/>
          </a:prstGeom>
        </p:spPr>
        <p:txBody>
          <a:bodyPr vert="horz" wrap="square" lIns="0" tIns="12065" rIns="0" bIns="0" rtlCol="0">
            <a:spAutoFit/>
          </a:bodyPr>
          <a:lstStyle/>
          <a:p>
            <a:pPr marL="12700">
              <a:lnSpc>
                <a:spcPct val="100000"/>
              </a:lnSpc>
              <a:spcBef>
                <a:spcPts val="95"/>
              </a:spcBef>
            </a:pPr>
            <a:r>
              <a:rPr sz="2600" b="1" spc="-10" smtClean="0">
                <a:latin typeface="Times New Roman"/>
                <a:cs typeface="Times New Roman"/>
              </a:rPr>
              <a:t>STRENGTH</a:t>
            </a:r>
            <a:r>
              <a:rPr lang="en-US" sz="2600" b="1" spc="-10" dirty="0" smtClean="0">
                <a:latin typeface="Times New Roman"/>
                <a:cs typeface="Times New Roman"/>
              </a:rPr>
              <a:t> </a:t>
            </a:r>
            <a:r>
              <a:rPr sz="2600" b="1" spc="-10" smtClean="0">
                <a:latin typeface="Times New Roman"/>
                <a:cs typeface="Times New Roman"/>
              </a:rPr>
              <a:t>CONTENTION</a:t>
            </a:r>
            <a:r>
              <a:rPr sz="2600" b="1" spc="-65" smtClean="0">
                <a:latin typeface="Times New Roman"/>
                <a:cs typeface="Times New Roman"/>
              </a:rPr>
              <a:t> </a:t>
            </a:r>
            <a:r>
              <a:rPr lang="en-US" sz="2600" b="1" spc="-65" dirty="0" smtClean="0">
                <a:latin typeface="Times New Roman"/>
                <a:cs typeface="Times New Roman"/>
              </a:rPr>
              <a:t>in GATE PRIMITIVES</a:t>
            </a:r>
            <a:endParaRPr sz="26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3" name="object 33"/>
          <p:cNvSpPr/>
          <p:nvPr/>
        </p:nvSpPr>
        <p:spPr>
          <a:xfrm>
            <a:off x="685800" y="2667000"/>
            <a:ext cx="7543800" cy="2057400"/>
          </a:xfrm>
          <a:prstGeom prst="rect">
            <a:avLst/>
          </a:prstGeom>
          <a:blipFill>
            <a:blip r:embed="rId4" cstate="print"/>
            <a:stretch>
              <a:fillRect/>
            </a:stretch>
          </a:blipFill>
        </p:spPr>
        <p:txBody>
          <a:bodyPr wrap="square" lIns="0" tIns="0" rIns="0" bIns="0" rtlCol="0"/>
          <a:lstStyle/>
          <a:p>
            <a:endParaRPr/>
          </a:p>
        </p:txBody>
      </p:sp>
      <p:pic>
        <p:nvPicPr>
          <p:cNvPr id="2049" name="Picture 1"/>
          <p:cNvPicPr>
            <a:picLocks noChangeAspect="1" noChangeArrowheads="1"/>
          </p:cNvPicPr>
          <p:nvPr/>
        </p:nvPicPr>
        <p:blipFill>
          <a:blip r:embed="rId5"/>
          <a:srcRect/>
          <a:stretch>
            <a:fillRect/>
          </a:stretch>
        </p:blipFill>
        <p:spPr bwMode="auto">
          <a:xfrm>
            <a:off x="457200" y="4800600"/>
            <a:ext cx="8210550" cy="1676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5014595" cy="513715"/>
          </a:xfrm>
          <a:prstGeom prst="rect">
            <a:avLst/>
          </a:prstGeom>
        </p:spPr>
        <p:txBody>
          <a:bodyPr vert="horz" wrap="square" lIns="0" tIns="13335" rIns="0" bIns="0" rtlCol="0">
            <a:spAutoFit/>
          </a:bodyPr>
          <a:lstStyle/>
          <a:p>
            <a:pPr marL="12700">
              <a:lnSpc>
                <a:spcPct val="100000"/>
              </a:lnSpc>
              <a:spcBef>
                <a:spcPts val="105"/>
              </a:spcBef>
            </a:pPr>
            <a:r>
              <a:rPr lang="en-US" sz="3200" b="1" spc="-60" dirty="0" smtClean="0">
                <a:latin typeface="Times New Roman"/>
                <a:cs typeface="Times New Roman"/>
              </a:rPr>
              <a:t>AND GATE PRIMITIVE</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566798"/>
            <a:ext cx="8004556" cy="2967479"/>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spc="-5" dirty="0">
                <a:latin typeface="Times New Roman"/>
                <a:cs typeface="Times New Roman"/>
              </a:rPr>
              <a:t>All </a:t>
            </a:r>
            <a:r>
              <a:rPr sz="2400" dirty="0">
                <a:latin typeface="Times New Roman"/>
                <a:cs typeface="Times New Roman"/>
              </a:rPr>
              <a:t>the basic gates are available as “Primitives” in</a:t>
            </a:r>
            <a:r>
              <a:rPr sz="2400" spc="-150" dirty="0">
                <a:latin typeface="Times New Roman"/>
                <a:cs typeface="Times New Roman"/>
              </a:rPr>
              <a:t> </a:t>
            </a:r>
            <a:r>
              <a:rPr sz="2400" spc="-35">
                <a:latin typeface="Times New Roman"/>
                <a:cs typeface="Times New Roman"/>
              </a:rPr>
              <a:t>Verilog</a:t>
            </a:r>
            <a:r>
              <a:rPr sz="2400" spc="-35" smtClean="0">
                <a:latin typeface="Times New Roman"/>
                <a:cs typeface="Times New Roman"/>
              </a:rPr>
              <a:t>.</a:t>
            </a:r>
            <a:endParaRPr lang="en-US" sz="2400" spc="-35" dirty="0" smtClean="0">
              <a:latin typeface="Times New Roman"/>
              <a:cs typeface="Times New Roman"/>
            </a:endParaRPr>
          </a:p>
          <a:p>
            <a:pPr>
              <a:buFont typeface="Arial" pitchFamily="34" charset="0"/>
              <a:buChar char="•"/>
            </a:pPr>
            <a:r>
              <a:rPr lang="en-US" sz="2400" dirty="0" smtClean="0"/>
              <a:t>The AND gate primitive in </a:t>
            </a:r>
            <a:r>
              <a:rPr lang="en-US" sz="2400" dirty="0" err="1" smtClean="0"/>
              <a:t>Verilog</a:t>
            </a:r>
            <a:r>
              <a:rPr lang="en-US" sz="2400" dirty="0" smtClean="0"/>
              <a:t> is instantiated with the following statement:</a:t>
            </a:r>
            <a:endParaRPr lang="en-IN" sz="2400" dirty="0" smtClean="0"/>
          </a:p>
          <a:p>
            <a:pPr algn="ctr"/>
            <a:r>
              <a:rPr lang="en-US" sz="2400" b="1" dirty="0" smtClean="0"/>
              <a:t>and </a:t>
            </a:r>
            <a:r>
              <a:rPr lang="en-US" sz="2400" dirty="0" smtClean="0"/>
              <a:t>g1 (O, I1, I2, . . ., In);</a:t>
            </a:r>
            <a:endParaRPr lang="en-IN" sz="2400" dirty="0" smtClean="0"/>
          </a:p>
          <a:p>
            <a:r>
              <a:rPr lang="en-US" sz="2400" dirty="0" smtClean="0"/>
              <a:t>Here ‘</a:t>
            </a:r>
            <a:r>
              <a:rPr lang="en-US" sz="2400" b="1" dirty="0" smtClean="0"/>
              <a:t>and</a:t>
            </a:r>
            <a:r>
              <a:rPr lang="en-US" sz="2400" dirty="0" smtClean="0"/>
              <a:t>’ is the keyword signifying an AND gate. </a:t>
            </a:r>
          </a:p>
          <a:p>
            <a:r>
              <a:rPr lang="en-US" sz="2400" dirty="0" smtClean="0"/>
              <a:t>               g1 is the name assigned to  the specific instantiation. </a:t>
            </a:r>
          </a:p>
          <a:p>
            <a:r>
              <a:rPr lang="en-US" sz="2400" dirty="0" smtClean="0"/>
              <a:t>                 O is the gate output.</a:t>
            </a:r>
          </a:p>
          <a:p>
            <a:r>
              <a:rPr lang="en-US" sz="2400" dirty="0" smtClean="0"/>
              <a:t>	I1, I2, </a:t>
            </a:r>
            <a:r>
              <a:rPr lang="en-US" sz="2400" i="1" dirty="0" smtClean="0"/>
              <a:t>etc</a:t>
            </a:r>
            <a:r>
              <a:rPr lang="en-US" sz="2400" dirty="0" smtClean="0"/>
              <a:t>., are the gate inputs.</a:t>
            </a: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3276600" y="381000"/>
            <a:ext cx="218567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Net</a:t>
            </a:r>
            <a:r>
              <a:rPr sz="3200" b="1" spc="-65" dirty="0">
                <a:latin typeface="Times New Roman"/>
                <a:cs typeface="Times New Roman"/>
              </a:rPr>
              <a:t> </a:t>
            </a:r>
            <a:r>
              <a:rPr sz="3200" b="1" dirty="0">
                <a:latin typeface="Times New Roman"/>
                <a:cs typeface="Times New Roman"/>
              </a:rPr>
              <a:t>Charges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327865"/>
            <a:ext cx="7927975" cy="3145092"/>
          </a:xfrm>
          <a:prstGeom prst="rect">
            <a:avLst/>
          </a:prstGeom>
        </p:spPr>
        <p:txBody>
          <a:bodyPr vert="horz" wrap="square" lIns="0" tIns="196215" rIns="0" bIns="0" rtlCol="0">
            <a:spAutoFit/>
          </a:bodyPr>
          <a:lstStyle/>
          <a:p>
            <a:pPr marL="12700">
              <a:lnSpc>
                <a:spcPct val="100000"/>
              </a:lnSpc>
              <a:spcBef>
                <a:spcPts val="1545"/>
              </a:spcBef>
              <a:buFont typeface="Arial" pitchFamily="34" charset="0"/>
              <a:buChar char="•"/>
            </a:pPr>
            <a:r>
              <a:rPr lang="en-US" sz="2200" dirty="0" smtClean="0"/>
              <a:t>Whenever a net is driven by a signal, it takes the logic value of the signal. </a:t>
            </a:r>
          </a:p>
          <a:p>
            <a:pPr marL="12700">
              <a:lnSpc>
                <a:spcPct val="100000"/>
              </a:lnSpc>
              <a:spcBef>
                <a:spcPts val="1545"/>
              </a:spcBef>
              <a:buFont typeface="Arial" pitchFamily="34" charset="0"/>
              <a:buChar char="•"/>
            </a:pPr>
            <a:r>
              <a:rPr lang="en-US" sz="2200" dirty="0" smtClean="0"/>
              <a:t>When the signal source is tri-stated, the net too gets tri-stated. </a:t>
            </a:r>
          </a:p>
          <a:p>
            <a:pPr marL="12700">
              <a:lnSpc>
                <a:spcPct val="100000"/>
              </a:lnSpc>
              <a:spcBef>
                <a:spcPts val="1545"/>
              </a:spcBef>
              <a:buFont typeface="Arial" pitchFamily="34" charset="0"/>
              <a:buChar char="•"/>
            </a:pPr>
            <a:r>
              <a:rPr lang="en-US" sz="2200" dirty="0" smtClean="0"/>
              <a:t>In practice the net can  have a capacitor associated with it, which can store the signal level even after the signal source dries up (</a:t>
            </a:r>
            <a:r>
              <a:rPr lang="en-US" sz="2200" i="1" dirty="0" smtClean="0"/>
              <a:t>i.e</a:t>
            </a:r>
            <a:r>
              <a:rPr lang="en-US" sz="2200" dirty="0" smtClean="0"/>
              <a:t>., tri-stated). </a:t>
            </a:r>
          </a:p>
          <a:p>
            <a:pPr marL="12700">
              <a:lnSpc>
                <a:spcPct val="100000"/>
              </a:lnSpc>
              <a:spcBef>
                <a:spcPts val="1545"/>
              </a:spcBef>
              <a:buFont typeface="Arial" pitchFamily="34" charset="0"/>
              <a:buChar char="•"/>
            </a:pPr>
            <a:r>
              <a:rPr sz="2200" smtClean="0">
                <a:latin typeface="Times New Roman"/>
                <a:cs typeface="Times New Roman"/>
              </a:rPr>
              <a:t>Such </a:t>
            </a:r>
            <a:r>
              <a:rPr sz="2200" spc="-5" dirty="0">
                <a:latin typeface="Times New Roman"/>
                <a:cs typeface="Times New Roman"/>
              </a:rPr>
              <a:t>nets </a:t>
            </a:r>
            <a:r>
              <a:rPr sz="2200" dirty="0">
                <a:latin typeface="Times New Roman"/>
                <a:cs typeface="Times New Roman"/>
              </a:rPr>
              <a:t>are declared </a:t>
            </a:r>
            <a:r>
              <a:rPr sz="2200" spc="-5">
                <a:latin typeface="Times New Roman"/>
                <a:cs typeface="Times New Roman"/>
              </a:rPr>
              <a:t>with</a:t>
            </a:r>
            <a:r>
              <a:rPr sz="2200" spc="5">
                <a:latin typeface="Times New Roman"/>
                <a:cs typeface="Times New Roman"/>
              </a:rPr>
              <a:t> </a:t>
            </a:r>
            <a:r>
              <a:rPr sz="2200" smtClean="0">
                <a:latin typeface="Times New Roman"/>
                <a:cs typeface="Times New Roman"/>
              </a:rPr>
              <a:t>the</a:t>
            </a:r>
            <a:r>
              <a:rPr lang="en-US" sz="2200" dirty="0" smtClean="0">
                <a:latin typeface="Times New Roman"/>
                <a:cs typeface="Times New Roman"/>
              </a:rPr>
              <a:t> </a:t>
            </a:r>
            <a:r>
              <a:rPr sz="2200" smtClean="0">
                <a:latin typeface="Times New Roman"/>
                <a:cs typeface="Times New Roman"/>
              </a:rPr>
              <a:t>keyword</a:t>
            </a:r>
            <a:r>
              <a:rPr sz="2200" spc="40" smtClean="0">
                <a:latin typeface="Times New Roman"/>
                <a:cs typeface="Times New Roman"/>
              </a:rPr>
              <a:t> </a:t>
            </a:r>
            <a:r>
              <a:rPr sz="2200" b="1" spc="-10" dirty="0">
                <a:latin typeface="Times New Roman"/>
                <a:cs typeface="Times New Roman"/>
              </a:rPr>
              <a:t>trireg.</a:t>
            </a:r>
            <a:endParaRPr sz="22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5" name="object 35"/>
          <p:cNvSpPr/>
          <p:nvPr/>
        </p:nvSpPr>
        <p:spPr>
          <a:xfrm>
            <a:off x="1905000" y="4953000"/>
            <a:ext cx="5216652" cy="1143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3200400" y="381000"/>
            <a:ext cx="218567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Net</a:t>
            </a:r>
            <a:r>
              <a:rPr sz="3200" b="1" spc="-65" dirty="0">
                <a:latin typeface="Times New Roman"/>
                <a:cs typeface="Times New Roman"/>
              </a:rPr>
              <a:t> </a:t>
            </a:r>
            <a:r>
              <a:rPr sz="3200" b="1" dirty="0">
                <a:latin typeface="Times New Roman"/>
                <a:cs typeface="Times New Roman"/>
              </a:rPr>
              <a:t>Charges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457200" y="914400"/>
            <a:ext cx="8076819" cy="5461110"/>
          </a:xfrm>
          <a:prstGeom prst="rect">
            <a:avLst/>
          </a:prstGeom>
        </p:spPr>
        <p:txBody>
          <a:bodyPr vert="horz" wrap="square" lIns="0" tIns="196215" rIns="0" bIns="0" rtlCol="0">
            <a:spAutoFit/>
          </a:bodyPr>
          <a:lstStyle/>
          <a:p>
            <a:pPr>
              <a:buFont typeface="Arial" pitchFamily="34" charset="0"/>
              <a:buChar char="•"/>
            </a:pPr>
            <a:r>
              <a:rPr lang="en-IN" dirty="0" smtClean="0"/>
              <a:t>A </a:t>
            </a:r>
            <a:r>
              <a:rPr lang="en-IN" b="1" dirty="0" err="1" smtClean="0"/>
              <a:t>trireg</a:t>
            </a:r>
            <a:r>
              <a:rPr lang="en-IN" b="1" dirty="0" smtClean="0"/>
              <a:t> </a:t>
            </a:r>
            <a:r>
              <a:rPr lang="en-IN" dirty="0" smtClean="0"/>
              <a:t>net can be driven with possibilities of contention from two or more sources</a:t>
            </a:r>
            <a:endParaRPr lang="en-IN" dirty="0" smtClean="0">
              <a:latin typeface="Times New Roman"/>
              <a:cs typeface="Times New Roman"/>
            </a:endParaRPr>
          </a:p>
          <a:p>
            <a:pPr>
              <a:buFont typeface="Arial" pitchFamily="34" charset="0"/>
              <a:buChar char="•"/>
            </a:pPr>
            <a:endParaRPr lang="en-US" dirty="0" smtClean="0"/>
          </a:p>
          <a:p>
            <a:pPr>
              <a:buFont typeface="Arial" pitchFamily="34" charset="0"/>
              <a:buChar char="•"/>
            </a:pPr>
            <a:r>
              <a:rPr lang="en-US" dirty="0" smtClean="0"/>
              <a:t>A </a:t>
            </a:r>
            <a:r>
              <a:rPr lang="en-US" b="1" dirty="0" err="1" smtClean="0"/>
              <a:t>trireg</a:t>
            </a:r>
            <a:r>
              <a:rPr lang="en-US" b="1" dirty="0" smtClean="0"/>
              <a:t> </a:t>
            </a:r>
            <a:r>
              <a:rPr lang="en-US" dirty="0" smtClean="0"/>
              <a:t>net can be in one of two possible states only:</a:t>
            </a:r>
            <a:endParaRPr lang="en-IN" dirty="0" smtClean="0"/>
          </a:p>
          <a:p>
            <a:r>
              <a:rPr lang="en-US" dirty="0" smtClean="0"/>
              <a:t> </a:t>
            </a:r>
            <a:endParaRPr lang="en-IN" dirty="0" smtClean="0"/>
          </a:p>
          <a:p>
            <a:r>
              <a:rPr lang="en-US" b="1" i="1" dirty="0" smtClean="0"/>
              <a:t>Driven state</a:t>
            </a:r>
            <a:r>
              <a:rPr lang="en-US" b="1" dirty="0" smtClean="0"/>
              <a:t>: </a:t>
            </a:r>
            <a:r>
              <a:rPr lang="en-US" dirty="0" smtClean="0"/>
              <a:t>When driven by a source or multiple sources, the net assumes   the strength of the source. </a:t>
            </a:r>
            <a:endParaRPr lang="en-IN" dirty="0" smtClean="0"/>
          </a:p>
          <a:p>
            <a:endParaRPr lang="en-US" b="1" i="1" dirty="0" smtClean="0"/>
          </a:p>
          <a:p>
            <a:r>
              <a:rPr lang="en-US" b="1" i="1" dirty="0" smtClean="0"/>
              <a:t>Capacitive state</a:t>
            </a:r>
            <a:r>
              <a:rPr lang="en-US" b="1" dirty="0" smtClean="0"/>
              <a:t>: </a:t>
            </a:r>
            <a:r>
              <a:rPr lang="en-US" dirty="0" smtClean="0"/>
              <a:t>When the driven source (sources) is (are) tri-stated, the net retains the last value it was in – by virtue of the capacitance associated with it. The value can be 0, 1 or </a:t>
            </a:r>
            <a:r>
              <a:rPr lang="en-US" b="1" dirty="0" smtClean="0"/>
              <a:t>x </a:t>
            </a:r>
            <a:r>
              <a:rPr lang="en-US" dirty="0" smtClean="0"/>
              <a:t>(but not the high impedance value).</a:t>
            </a:r>
            <a:endParaRPr lang="en-IN" dirty="0" smtClean="0"/>
          </a:p>
          <a:p>
            <a:r>
              <a:rPr lang="en-US" dirty="0" smtClean="0"/>
              <a:t> </a:t>
            </a:r>
            <a:endParaRPr lang="en-IN" dirty="0" smtClean="0"/>
          </a:p>
          <a:p>
            <a:pPr>
              <a:buFont typeface="Arial" pitchFamily="34" charset="0"/>
              <a:buChar char="•"/>
            </a:pPr>
            <a:r>
              <a:rPr lang="en-US" dirty="0" smtClean="0"/>
              <a:t>When in the capacitive state, a net can have a storage strength associated with it. Three such storage strengths are possible – namely </a:t>
            </a:r>
            <a:r>
              <a:rPr lang="en-US" b="1" dirty="0" smtClean="0"/>
              <a:t>large, medium, </a:t>
            </a:r>
            <a:r>
              <a:rPr lang="en-US" dirty="0" smtClean="0"/>
              <a:t>and </a:t>
            </a:r>
            <a:r>
              <a:rPr lang="en-US" b="1" dirty="0" smtClean="0"/>
              <a:t>small</a:t>
            </a:r>
            <a:r>
              <a:rPr lang="en-US" dirty="0" smtClean="0"/>
              <a:t>.</a:t>
            </a:r>
          </a:p>
          <a:p>
            <a:pPr>
              <a:buFont typeface="Arial" pitchFamily="34" charset="0"/>
              <a:buChar char="•"/>
            </a:pPr>
            <a:endParaRPr lang="en-US" dirty="0" smtClean="0"/>
          </a:p>
          <a:p>
            <a:pPr>
              <a:buFont typeface="Arial" pitchFamily="34" charset="0"/>
              <a:buChar char="•"/>
            </a:pPr>
            <a:r>
              <a:rPr lang="en-US" dirty="0" smtClean="0"/>
              <a:t>When a storage strength is not specified, it is assigned the default value – </a:t>
            </a:r>
            <a:r>
              <a:rPr lang="en-US" b="1" dirty="0" smtClean="0"/>
              <a:t>medium</a:t>
            </a:r>
            <a:r>
              <a:rPr lang="en-US" dirty="0" smtClean="0"/>
              <a:t>.</a:t>
            </a:r>
          </a:p>
          <a:p>
            <a:pPr>
              <a:buFont typeface="Arial" pitchFamily="34" charset="0"/>
              <a:buChar char="•"/>
            </a:pPr>
            <a:endParaRPr lang="en-US" dirty="0" smtClean="0"/>
          </a:p>
          <a:p>
            <a:pPr>
              <a:buFont typeface="Arial" pitchFamily="34" charset="0"/>
              <a:buChar char="•"/>
            </a:pPr>
            <a:r>
              <a:rPr lang="en-US" dirty="0" smtClean="0"/>
              <a:t>For a </a:t>
            </a:r>
            <a:r>
              <a:rPr lang="en-US" b="1" dirty="0" err="1" smtClean="0"/>
              <a:t>trireg</a:t>
            </a:r>
            <a:r>
              <a:rPr lang="en-US" b="1" dirty="0" smtClean="0"/>
              <a:t> </a:t>
            </a:r>
            <a:r>
              <a:rPr lang="en-US" dirty="0" smtClean="0"/>
              <a:t>net one cannot assign storage strength capacity separately for the 0 and the 1 states.</a:t>
            </a:r>
            <a:endParaRPr lang="en-IN" dirty="0" smtClean="0"/>
          </a:p>
          <a:p>
            <a:pPr>
              <a:buFont typeface="Arial" pitchFamily="34" charset="0"/>
              <a:buChar char="•"/>
            </a:pPr>
            <a:endParaRPr lang="en-IN" dirty="0" smtClean="0"/>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3276600" y="381000"/>
            <a:ext cx="218567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Net</a:t>
            </a:r>
            <a:r>
              <a:rPr sz="3200" b="1" spc="-65" dirty="0">
                <a:latin typeface="Times New Roman"/>
                <a:cs typeface="Times New Roman"/>
              </a:rPr>
              <a:t> </a:t>
            </a:r>
            <a:r>
              <a:rPr sz="3200" b="1" dirty="0">
                <a:latin typeface="Times New Roman"/>
                <a:cs typeface="Times New Roman"/>
              </a:rPr>
              <a:t>Charges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457200" y="914400"/>
            <a:ext cx="8076819" cy="1860125"/>
          </a:xfrm>
          <a:prstGeom prst="rect">
            <a:avLst/>
          </a:prstGeom>
        </p:spPr>
        <p:txBody>
          <a:bodyPr vert="horz" wrap="square" lIns="0" tIns="196215" rIns="0" bIns="0" rtlCol="0">
            <a:spAutoFit/>
          </a:bodyPr>
          <a:lstStyle/>
          <a:p>
            <a:pPr algn="ctr"/>
            <a:r>
              <a:rPr lang="en-US" b="1" i="1" dirty="0" smtClean="0"/>
              <a:t>Net Storage</a:t>
            </a:r>
            <a:endParaRPr lang="en-IN" b="1" i="1" dirty="0" smtClean="0"/>
          </a:p>
          <a:p>
            <a:r>
              <a:rPr lang="en-US" b="1" dirty="0" smtClean="0"/>
              <a:t>Exercise: </a:t>
            </a:r>
            <a:r>
              <a:rPr lang="en-US" dirty="0" smtClean="0"/>
              <a:t>As long as the signal control = 1, the signal out follows the signal in. When control goes to 0, out is disconnected from the input and it '‘floats.'’ It retains the last value due to the capacitance storage capacity. The storage strength is </a:t>
            </a:r>
            <a:r>
              <a:rPr lang="en-US" b="1" dirty="0" smtClean="0"/>
              <a:t>medium, </a:t>
            </a:r>
            <a:r>
              <a:rPr lang="en-US" dirty="0" smtClean="0"/>
              <a:t>signifying a medium value of capacitance.</a:t>
            </a:r>
            <a:endParaRPr lang="en-IN" dirty="0" smtClean="0"/>
          </a:p>
          <a:p>
            <a:r>
              <a:rPr lang="en-US" dirty="0" smtClean="0"/>
              <a:t> </a:t>
            </a:r>
            <a:endParaRPr lang="en-IN" dirty="0"/>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41986" name="Picture 2"/>
          <p:cNvPicPr>
            <a:picLocks noChangeAspect="1" noChangeArrowheads="1"/>
          </p:cNvPicPr>
          <p:nvPr/>
        </p:nvPicPr>
        <p:blipFill>
          <a:blip r:embed="rId4"/>
          <a:srcRect/>
          <a:stretch>
            <a:fillRect/>
          </a:stretch>
        </p:blipFill>
        <p:spPr bwMode="auto">
          <a:xfrm>
            <a:off x="533400" y="2590800"/>
            <a:ext cx="80772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endParaRPr/>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385063"/>
            <a:ext cx="602488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Signal </a:t>
            </a:r>
            <a:r>
              <a:rPr sz="3200" b="1" spc="-10" dirty="0">
                <a:latin typeface="Times New Roman"/>
                <a:cs typeface="Times New Roman"/>
              </a:rPr>
              <a:t>strength </a:t>
            </a:r>
            <a:r>
              <a:rPr sz="3200" b="1" dirty="0">
                <a:latin typeface="Times New Roman"/>
                <a:cs typeface="Times New Roman"/>
              </a:rPr>
              <a:t>names and</a:t>
            </a:r>
            <a:r>
              <a:rPr sz="3200" b="1" spc="-85" dirty="0">
                <a:latin typeface="Times New Roman"/>
                <a:cs typeface="Times New Roman"/>
              </a:rPr>
              <a:t> </a:t>
            </a:r>
            <a:r>
              <a:rPr sz="3200" b="1" dirty="0">
                <a:latin typeface="Times New Roman"/>
                <a:cs typeface="Times New Roman"/>
              </a:rPr>
              <a:t>weights</a:t>
            </a:r>
            <a:endParaRPr sz="32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1" name="object 31"/>
          <p:cNvSpPr/>
          <p:nvPr/>
        </p:nvSpPr>
        <p:spPr>
          <a:xfrm>
            <a:off x="1359408" y="2057400"/>
            <a:ext cx="6425184" cy="35052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pPr>
              <a:buFont typeface="Arial" pitchFamily="34" charset="0"/>
              <a:buChar char="•"/>
            </a:pPr>
            <a:r>
              <a:rPr lang="en-US" sz="2000" b="1" dirty="0" smtClean="0"/>
              <a:t>wire </a:t>
            </a:r>
            <a:r>
              <a:rPr lang="en-US" sz="2000" dirty="0" smtClean="0"/>
              <a:t>is possibly the simplest type of net declaration.</a:t>
            </a:r>
          </a:p>
          <a:p>
            <a:pPr>
              <a:buFont typeface="Arial" pitchFamily="34" charset="0"/>
              <a:buChar char="•"/>
            </a:pPr>
            <a:endParaRPr lang="en-US" sz="2000" b="1" dirty="0" smtClean="0"/>
          </a:p>
          <a:p>
            <a:pPr algn="ctr"/>
            <a:r>
              <a:rPr lang="en-US" b="1" dirty="0" smtClean="0"/>
              <a:t>wand and </a:t>
            </a:r>
            <a:r>
              <a:rPr lang="en-US" b="1" dirty="0" err="1" smtClean="0"/>
              <a:t>wor</a:t>
            </a:r>
            <a:r>
              <a:rPr lang="en-US" b="1" dirty="0" smtClean="0"/>
              <a:t> </a:t>
            </a:r>
            <a:endParaRPr lang="en-IN" b="1" dirty="0" smtClean="0"/>
          </a:p>
          <a:p>
            <a:pPr>
              <a:buFont typeface="Arial" pitchFamily="34" charset="0"/>
              <a:buChar char="•"/>
            </a:pPr>
            <a:r>
              <a:rPr lang="en-US" dirty="0" smtClean="0"/>
              <a:t>Strengths on nets can be decided in ways other than a direct declaration also.</a:t>
            </a:r>
          </a:p>
          <a:p>
            <a:endParaRPr lang="en-US" dirty="0" smtClean="0"/>
          </a:p>
          <a:p>
            <a:pPr>
              <a:buFont typeface="Arial" pitchFamily="34" charset="0"/>
              <a:buChar char="•"/>
            </a:pPr>
            <a:r>
              <a:rPr lang="en-US" dirty="0" smtClean="0"/>
              <a:t>‘</a:t>
            </a:r>
            <a:r>
              <a:rPr lang="en-US" b="1" dirty="0" smtClean="0"/>
              <a:t>wand</a:t>
            </a:r>
            <a:r>
              <a:rPr lang="en-US" dirty="0" smtClean="0"/>
              <a:t>’ and ‘</a:t>
            </a:r>
            <a:r>
              <a:rPr lang="en-US" b="1" dirty="0" err="1" smtClean="0"/>
              <a:t>wor</a:t>
            </a:r>
            <a:r>
              <a:rPr lang="en-US" b="1" dirty="0" smtClean="0"/>
              <a:t>’ </a:t>
            </a:r>
            <a:r>
              <a:rPr lang="en-US" dirty="0" smtClean="0"/>
              <a:t>are two types of net declarations for such contention resolution.</a:t>
            </a:r>
          </a:p>
          <a:p>
            <a:endParaRPr lang="en-US" dirty="0" smtClean="0"/>
          </a:p>
          <a:p>
            <a:pPr>
              <a:buFont typeface="Arial" pitchFamily="34" charset="0"/>
              <a:buChar char="•"/>
            </a:pPr>
            <a:r>
              <a:rPr lang="en-US" b="1" dirty="0" smtClean="0"/>
              <a:t>wand </a:t>
            </a:r>
            <a:r>
              <a:rPr lang="en-US" dirty="0" smtClean="0"/>
              <a:t>is a wire declaration, which resolves to AND logic in case of contention.</a:t>
            </a:r>
          </a:p>
          <a:p>
            <a:pPr>
              <a:buFont typeface="Arial" pitchFamily="34" charset="0"/>
              <a:buChar char="•"/>
            </a:pPr>
            <a:endParaRPr lang="en-US" b="1" dirty="0" smtClean="0"/>
          </a:p>
          <a:p>
            <a:pPr>
              <a:buFont typeface="Arial" pitchFamily="34" charset="0"/>
              <a:buChar char="•"/>
            </a:pPr>
            <a:r>
              <a:rPr lang="en-US" b="1" dirty="0" err="1" smtClean="0"/>
              <a:t>wor</a:t>
            </a:r>
            <a:r>
              <a:rPr lang="en-US" b="1" dirty="0" smtClean="0"/>
              <a:t> </a:t>
            </a:r>
            <a:r>
              <a:rPr lang="en-US" dirty="0" smtClean="0"/>
              <a:t>is a wire declaration, which resolves to OR logic in case of a contention.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Arial" pitchFamily="34" charset="0"/>
              <a:buChar char="•"/>
            </a:pPr>
            <a:r>
              <a:rPr lang="en-US" dirty="0" smtClean="0"/>
              <a:t>All  synthesizers  support  </a:t>
            </a:r>
            <a:r>
              <a:rPr lang="en-US" b="1" dirty="0" smtClean="0"/>
              <a:t>wire</a:t>
            </a:r>
            <a:r>
              <a:rPr lang="en-US" dirty="0" smtClean="0"/>
              <a:t>. </a:t>
            </a:r>
            <a:r>
              <a:rPr lang="en-US" b="1" dirty="0" err="1" smtClean="0"/>
              <a:t>Triand</a:t>
            </a:r>
            <a:r>
              <a:rPr lang="en-US" dirty="0" smtClean="0"/>
              <a:t>, </a:t>
            </a:r>
            <a:r>
              <a:rPr lang="en-US" b="1" dirty="0" err="1" smtClean="0"/>
              <a:t>trior</a:t>
            </a:r>
            <a:r>
              <a:rPr lang="en-US" dirty="0" smtClean="0"/>
              <a:t>, </a:t>
            </a:r>
            <a:r>
              <a:rPr lang="en-US" b="1" dirty="0" smtClean="0"/>
              <a:t>tri0</a:t>
            </a:r>
            <a:r>
              <a:rPr lang="en-US" dirty="0" smtClean="0"/>
              <a:t>, and </a:t>
            </a:r>
            <a:r>
              <a:rPr lang="en-US" b="1" dirty="0" smtClean="0"/>
              <a:t>tri1 </a:t>
            </a:r>
            <a:r>
              <a:rPr lang="en-US" dirty="0" smtClean="0"/>
              <a:t>may not be supported by some synthesizers.</a:t>
            </a:r>
            <a:endParaRPr lang="en-IN" dirty="0" smtClean="0"/>
          </a:p>
          <a:p>
            <a:pPr>
              <a:buFont typeface="Arial" pitchFamily="34" charset="0"/>
              <a:buChar char="•"/>
            </a:pPr>
            <a:endParaRPr lang="en-US" dirty="0" smtClean="0"/>
          </a:p>
          <a:p>
            <a:pPr>
              <a:buFont typeface="Arial" pitchFamily="34" charset="0"/>
              <a:buChar char="•"/>
            </a:pPr>
            <a:endParaRPr sz="2000"/>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385063"/>
            <a:ext cx="8074660" cy="513715"/>
          </a:xfrm>
          <a:prstGeom prst="rect">
            <a:avLst/>
          </a:prstGeom>
        </p:spPr>
        <p:txBody>
          <a:bodyPr vert="horz" wrap="square" lIns="0" tIns="13335" rIns="0" bIns="0" rtlCol="0">
            <a:spAutoFit/>
          </a:bodyPr>
          <a:lstStyle/>
          <a:p>
            <a:pPr marL="12700" algn="ctr">
              <a:lnSpc>
                <a:spcPct val="100000"/>
              </a:lnSpc>
              <a:spcBef>
                <a:spcPts val="105"/>
              </a:spcBef>
            </a:pPr>
            <a:r>
              <a:rPr lang="en-US" sz="3200" b="1" dirty="0" smtClean="0">
                <a:latin typeface="Times New Roman"/>
                <a:cs typeface="Times New Roman"/>
              </a:rPr>
              <a:t>NET Types</a:t>
            </a:r>
            <a:endParaRPr sz="32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pic>
        <p:nvPicPr>
          <p:cNvPr id="1026" name="Picture 2"/>
          <p:cNvPicPr>
            <a:picLocks noChangeAspect="1" noChangeArrowheads="1"/>
          </p:cNvPicPr>
          <p:nvPr/>
        </p:nvPicPr>
        <p:blipFill>
          <a:blip r:embed="rId4"/>
          <a:srcRect/>
          <a:stretch>
            <a:fillRect/>
          </a:stretch>
        </p:blipFill>
        <p:spPr bwMode="auto">
          <a:xfrm>
            <a:off x="1143000" y="3886200"/>
            <a:ext cx="6830704"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pPr algn="ctr"/>
            <a:r>
              <a:rPr lang="en-US" b="1" dirty="0" smtClean="0"/>
              <a:t>TRI</a:t>
            </a:r>
          </a:p>
          <a:p>
            <a:pPr>
              <a:buFont typeface="Arial" pitchFamily="34" charset="0"/>
              <a:buChar char="•"/>
            </a:pPr>
            <a:r>
              <a:rPr lang="en-US" dirty="0" smtClean="0"/>
              <a:t>The keyword </a:t>
            </a:r>
            <a:r>
              <a:rPr lang="en-US" b="1" dirty="0" smtClean="0"/>
              <a:t>tri </a:t>
            </a:r>
            <a:r>
              <a:rPr lang="en-US" dirty="0" smtClean="0"/>
              <a:t>has a function identical to that of </a:t>
            </a:r>
            <a:r>
              <a:rPr lang="en-US" b="1" dirty="0" smtClean="0"/>
              <a:t>wire</a:t>
            </a:r>
            <a:r>
              <a:rPr lang="en-US" dirty="0" smtClean="0"/>
              <a:t>. </a:t>
            </a:r>
          </a:p>
          <a:p>
            <a:pPr>
              <a:buFont typeface="Arial" pitchFamily="34" charset="0"/>
              <a:buChar char="•"/>
            </a:pPr>
            <a:endParaRPr lang="en-US" dirty="0" smtClean="0"/>
          </a:p>
          <a:p>
            <a:pPr>
              <a:buFont typeface="Arial" pitchFamily="34" charset="0"/>
              <a:buChar char="•"/>
            </a:pPr>
            <a:r>
              <a:rPr lang="en-US" dirty="0" smtClean="0"/>
              <a:t>When a net is driven by more than one tri-state gate, it is declared as </a:t>
            </a:r>
            <a:r>
              <a:rPr lang="en-US" b="1" dirty="0" smtClean="0"/>
              <a:t>tri </a:t>
            </a:r>
            <a:r>
              <a:rPr lang="en-US" dirty="0" smtClean="0"/>
              <a:t>rather than as </a:t>
            </a:r>
            <a:r>
              <a:rPr lang="en-US" b="1" dirty="0" smtClean="0"/>
              <a:t>wire</a:t>
            </a:r>
            <a:r>
              <a:rPr lang="en-US" dirty="0" smtClean="0"/>
              <a:t>. The distinction is for better clarity. Similarly, </a:t>
            </a:r>
            <a:r>
              <a:rPr lang="en-US" b="1" dirty="0" err="1" smtClean="0"/>
              <a:t>Triand</a:t>
            </a:r>
            <a:r>
              <a:rPr lang="en-US" b="1" dirty="0" smtClean="0"/>
              <a:t> </a:t>
            </a:r>
            <a:r>
              <a:rPr lang="en-US" dirty="0" smtClean="0"/>
              <a:t>and </a:t>
            </a:r>
            <a:r>
              <a:rPr lang="en-US" b="1" dirty="0" err="1" smtClean="0"/>
              <a:t>trior</a:t>
            </a:r>
            <a:r>
              <a:rPr lang="en-US" b="1" dirty="0" smtClean="0"/>
              <a:t> </a:t>
            </a:r>
            <a:r>
              <a:rPr lang="en-US" dirty="0" smtClean="0"/>
              <a:t>are the counterparts of </a:t>
            </a:r>
            <a:r>
              <a:rPr lang="en-US" b="1" dirty="0" smtClean="0"/>
              <a:t>wand </a:t>
            </a:r>
            <a:r>
              <a:rPr lang="en-US" dirty="0" smtClean="0"/>
              <a:t>and </a:t>
            </a:r>
            <a:r>
              <a:rPr lang="en-US" b="1" dirty="0" err="1" smtClean="0"/>
              <a:t>wor</a:t>
            </a:r>
            <a:r>
              <a:rPr lang="en-US" b="1" dirty="0" smtClean="0"/>
              <a:t>, </a:t>
            </a:r>
            <a:r>
              <a:rPr lang="en-US" dirty="0" smtClean="0"/>
              <a:t>respectively.</a:t>
            </a:r>
          </a:p>
          <a:p>
            <a:pPr>
              <a:buFont typeface="Arial" pitchFamily="34" charset="0"/>
              <a:buChar char="•"/>
            </a:pPr>
            <a:endParaRPr lang="en-US" dirty="0" smtClean="0"/>
          </a:p>
          <a:p>
            <a:pPr>
              <a:buFont typeface="Arial" pitchFamily="34" charset="0"/>
              <a:buChar char="•"/>
            </a:pPr>
            <a:r>
              <a:rPr lang="en-US" dirty="0" smtClean="0"/>
              <a:t>If the output of a tri-state buffer is to be pulled up to the 1 state when tri-stated, it is declared as net </a:t>
            </a:r>
            <a:r>
              <a:rPr lang="en-US" b="1" dirty="0" smtClean="0"/>
              <a:t>tri1</a:t>
            </a:r>
            <a:r>
              <a:rPr lang="en-US" dirty="0" smtClean="0"/>
              <a:t>. Similarly, it is declared as </a:t>
            </a:r>
            <a:r>
              <a:rPr lang="en-US" b="1" dirty="0" smtClean="0"/>
              <a:t>tri0 </a:t>
            </a:r>
            <a:r>
              <a:rPr lang="en-US" dirty="0" smtClean="0"/>
              <a:t>if it is to be pulled down to 0 state when tri-stated.</a:t>
            </a:r>
          </a:p>
          <a:p>
            <a:pPr>
              <a:buFont typeface="Arial" pitchFamily="34" charset="0"/>
              <a:buChar char="•"/>
            </a:pPr>
            <a:endParaRPr lang="en-US" dirty="0" smtClean="0"/>
          </a:p>
          <a:p>
            <a:r>
              <a:rPr lang="en-US" i="1" dirty="0" smtClean="0"/>
              <a:t>Reset</a:t>
            </a:r>
            <a:r>
              <a:rPr lang="en-US" dirty="0" smtClean="0"/>
              <a:t>, </a:t>
            </a:r>
            <a:r>
              <a:rPr lang="en-US" i="1" dirty="0" smtClean="0"/>
              <a:t>Chip Enable </a:t>
            </a:r>
            <a:r>
              <a:rPr lang="en-US" dirty="0" smtClean="0"/>
              <a:t>and similar signals can be pulled up or down as required with </a:t>
            </a:r>
            <a:r>
              <a:rPr lang="en-US" b="1" dirty="0" smtClean="0"/>
              <a:t>tri0 </a:t>
            </a:r>
            <a:r>
              <a:rPr lang="en-US" dirty="0" smtClean="0"/>
              <a:t>or </a:t>
            </a:r>
            <a:r>
              <a:rPr lang="en-US" b="1" dirty="0" smtClean="0"/>
              <a:t>tri1</a:t>
            </a:r>
            <a:r>
              <a:rPr lang="en-US" dirty="0" smtClean="0"/>
              <a:t>; this signifies the normal status –that is, the chip is disabled or the reset is disabled.</a:t>
            </a:r>
          </a:p>
          <a:p>
            <a:pPr>
              <a:buFont typeface="Arial" pitchFamily="34" charset="0"/>
              <a:buChar char="•"/>
            </a:pPr>
            <a:endParaRPr lang="en-US" dirty="0" smtClean="0"/>
          </a:p>
          <a:p>
            <a:pPr>
              <a:buFont typeface="Arial" pitchFamily="34" charset="0"/>
              <a:buChar char="•"/>
            </a:pPr>
            <a:r>
              <a:rPr lang="en-US" dirty="0" smtClean="0"/>
              <a:t>Similarly, the </a:t>
            </a:r>
            <a:r>
              <a:rPr lang="en-US" i="1" dirty="0" smtClean="0"/>
              <a:t>reset </a:t>
            </a:r>
            <a:r>
              <a:rPr lang="en-US" dirty="0" smtClean="0"/>
              <a:t>can be activated  for a specified period to reset the chip; subsequently, the reset can be deactivated to restore normal operation of the chip.</a:t>
            </a:r>
            <a:endParaRPr lang="en-IN" dirty="0" smtClean="0"/>
          </a:p>
          <a:p>
            <a:pPr>
              <a:buFont typeface="Arial" pitchFamily="34" charset="0"/>
              <a:buChar char="•"/>
            </a:pPr>
            <a:endParaRPr lang="en-IN" dirty="0" smtClean="0"/>
          </a:p>
          <a:p>
            <a:endParaRPr lang="en-US" dirty="0" smtClean="0"/>
          </a:p>
          <a:p>
            <a:pPr>
              <a:buFont typeface="Arial" pitchFamily="34" charset="0"/>
              <a:buChar char="•"/>
            </a:pPr>
            <a:r>
              <a:rPr lang="en-US" dirty="0" smtClean="0"/>
              <a:t>All  synthesizers  support  </a:t>
            </a:r>
            <a:r>
              <a:rPr lang="en-US" b="1" dirty="0" smtClean="0"/>
              <a:t>wire</a:t>
            </a:r>
            <a:r>
              <a:rPr lang="en-US" dirty="0" smtClean="0"/>
              <a:t>. </a:t>
            </a:r>
            <a:r>
              <a:rPr lang="en-US" b="1" dirty="0" err="1" smtClean="0"/>
              <a:t>Triand</a:t>
            </a:r>
            <a:r>
              <a:rPr lang="en-US" dirty="0" smtClean="0"/>
              <a:t>, </a:t>
            </a:r>
            <a:r>
              <a:rPr lang="en-US" b="1" dirty="0" err="1" smtClean="0"/>
              <a:t>trior</a:t>
            </a:r>
            <a:r>
              <a:rPr lang="en-US" dirty="0" smtClean="0"/>
              <a:t>, </a:t>
            </a:r>
            <a:r>
              <a:rPr lang="en-US" b="1" dirty="0" smtClean="0"/>
              <a:t>tri0</a:t>
            </a:r>
            <a:r>
              <a:rPr lang="en-US" dirty="0" smtClean="0"/>
              <a:t>, and </a:t>
            </a:r>
            <a:r>
              <a:rPr lang="en-US" b="1" dirty="0" smtClean="0"/>
              <a:t>tri1 </a:t>
            </a:r>
            <a:r>
              <a:rPr lang="en-US" dirty="0" smtClean="0"/>
              <a:t>may not be supported by some synthesizers.</a:t>
            </a:r>
            <a:endParaRPr lang="en-IN" dirty="0" smtClean="0"/>
          </a:p>
          <a:p>
            <a:pPr>
              <a:buFont typeface="Arial" pitchFamily="34" charset="0"/>
              <a:buChar char="•"/>
            </a:pPr>
            <a:endParaRPr lang="en-US" dirty="0" smtClean="0"/>
          </a:p>
          <a:p>
            <a:pPr>
              <a:buFont typeface="Arial" pitchFamily="34" charset="0"/>
              <a:buChar char="•"/>
            </a:pPr>
            <a:endParaRPr sz="2000"/>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7" name="object 27"/>
          <p:cNvSpPr txBox="1">
            <a:spLocks noGrp="1"/>
          </p:cNvSpPr>
          <p:nvPr>
            <p:ph type="title"/>
          </p:nvPr>
        </p:nvSpPr>
        <p:spPr>
          <a:xfrm>
            <a:off x="535940" y="385063"/>
            <a:ext cx="8074660" cy="513715"/>
          </a:xfrm>
          <a:prstGeom prst="rect">
            <a:avLst/>
          </a:prstGeom>
        </p:spPr>
        <p:txBody>
          <a:bodyPr vert="horz" wrap="square" lIns="0" tIns="13335" rIns="0" bIns="0" rtlCol="0">
            <a:spAutoFit/>
          </a:bodyPr>
          <a:lstStyle/>
          <a:p>
            <a:pPr marL="12700" algn="ctr">
              <a:lnSpc>
                <a:spcPct val="100000"/>
              </a:lnSpc>
              <a:spcBef>
                <a:spcPts val="105"/>
              </a:spcBef>
            </a:pPr>
            <a:r>
              <a:rPr lang="en-US" sz="3200" b="1" dirty="0" smtClean="0">
                <a:latin typeface="Times New Roman"/>
                <a:cs typeface="Times New Roman"/>
              </a:rPr>
              <a:t>NET Types</a:t>
            </a:r>
            <a:endParaRPr sz="3200">
              <a:latin typeface="Times New Roman"/>
              <a:cs typeface="Times New Roman"/>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5575300"/>
          </a:xfrm>
          <a:custGeom>
            <a:avLst/>
            <a:gdLst/>
            <a:ahLst/>
            <a:cxnLst/>
            <a:rect l="l" t="t" r="r" b="b"/>
            <a:pathLst>
              <a:path w="8229600" h="5575300">
                <a:moveTo>
                  <a:pt x="0" y="5574792"/>
                </a:moveTo>
                <a:lnTo>
                  <a:pt x="8229600" y="5574792"/>
                </a:lnTo>
                <a:lnTo>
                  <a:pt x="8229600" y="0"/>
                </a:lnTo>
                <a:lnTo>
                  <a:pt x="0" y="0"/>
                </a:lnTo>
                <a:lnTo>
                  <a:pt x="0" y="5574792"/>
                </a:lnTo>
                <a:close/>
              </a:path>
            </a:pathLst>
          </a:custGeom>
          <a:solidFill>
            <a:srgbClr val="FFFFFF"/>
          </a:solidFill>
        </p:spPr>
        <p:txBody>
          <a:bodyPr wrap="square" lIns="0" tIns="0" rIns="0" bIns="0" rtlCol="0"/>
          <a:lstStyle/>
          <a:p>
            <a:pPr algn="ctr"/>
            <a:r>
              <a:rPr lang="en-US" b="1" dirty="0" smtClean="0"/>
              <a:t>supply0 </a:t>
            </a:r>
            <a:r>
              <a:rPr lang="en-US" dirty="0" smtClean="0"/>
              <a:t>and </a:t>
            </a:r>
            <a:r>
              <a:rPr lang="en-US" b="1" dirty="0" smtClean="0"/>
              <a:t>supply1 </a:t>
            </a:r>
          </a:p>
          <a:p>
            <a:pPr algn="ctr">
              <a:buFont typeface="Arial" pitchFamily="34" charset="0"/>
              <a:buChar char="•"/>
            </a:pPr>
            <a:endParaRPr lang="en-US" b="1" dirty="0" smtClean="0"/>
          </a:p>
          <a:p>
            <a:pPr>
              <a:buFont typeface="Arial" pitchFamily="34" charset="0"/>
              <a:buChar char="•"/>
            </a:pPr>
            <a:r>
              <a:rPr lang="en-US" b="1" dirty="0" smtClean="0"/>
              <a:t>supply0 </a:t>
            </a:r>
            <a:r>
              <a:rPr lang="en-US" dirty="0" smtClean="0"/>
              <a:t>and </a:t>
            </a:r>
            <a:r>
              <a:rPr lang="en-US" b="1" dirty="0" smtClean="0"/>
              <a:t>supply1 </a:t>
            </a:r>
            <a:r>
              <a:rPr lang="en-US" dirty="0" smtClean="0"/>
              <a:t>are the keywords signifying the high- and low-side supplies.</a:t>
            </a:r>
          </a:p>
          <a:p>
            <a:pPr>
              <a:buFont typeface="Arial" pitchFamily="34" charset="0"/>
              <a:buChar char="•"/>
            </a:pPr>
            <a:r>
              <a:rPr lang="en-US" dirty="0" smtClean="0"/>
              <a:t>Nets to be connected to the </a:t>
            </a:r>
            <a:r>
              <a:rPr lang="en-US" dirty="0" err="1" smtClean="0"/>
              <a:t>Vcc</a:t>
            </a:r>
            <a:r>
              <a:rPr lang="en-US" dirty="0" smtClean="0"/>
              <a:t> supply are declared as </a:t>
            </a:r>
            <a:r>
              <a:rPr lang="en-US" b="1" dirty="0" smtClean="0"/>
              <a:t>supply1</a:t>
            </a:r>
            <a:r>
              <a:rPr lang="en-US" dirty="0" smtClean="0"/>
              <a:t>, and those to be grounded are declared as </a:t>
            </a:r>
            <a:r>
              <a:rPr lang="en-US" b="1" dirty="0" smtClean="0"/>
              <a:t>supply0</a:t>
            </a:r>
            <a:r>
              <a:rPr lang="en-US" dirty="0" smtClean="0"/>
              <a:t>. </a:t>
            </a:r>
          </a:p>
          <a:p>
            <a:pPr>
              <a:buFont typeface="Arial" pitchFamily="34" charset="0"/>
              <a:buChar char="•"/>
            </a:pPr>
            <a:endParaRPr lang="en-US" dirty="0" smtClean="0"/>
          </a:p>
          <a:p>
            <a:pPr lvl="1" algn="ctr"/>
            <a:r>
              <a:rPr lang="en-US" b="1" dirty="0" smtClean="0"/>
              <a:t>DESIGN OF BASIC CIRCUITS</a:t>
            </a:r>
            <a:endParaRPr lang="en-IN" b="1" dirty="0" smtClean="0"/>
          </a:p>
          <a:p>
            <a:r>
              <a:rPr lang="en-US" b="1" dirty="0" smtClean="0"/>
              <a:t> </a:t>
            </a:r>
            <a:r>
              <a:rPr lang="en-US" dirty="0" smtClean="0"/>
              <a:t>Elementary gates are the basic building blocks of all digital circuits – whether combinational, sequential, or involved versions combining both.</a:t>
            </a:r>
          </a:p>
          <a:p>
            <a:pPr>
              <a:buFont typeface="Arial" pitchFamily="34" charset="0"/>
              <a:buChar char="•"/>
            </a:pPr>
            <a:r>
              <a:rPr lang="en-US" dirty="0" smtClean="0"/>
              <a:t>Any digital circuit however involved it may be, can be realized in terms of gate primitives. The step-by-step procedure to be adopted may be summarized as follows:</a:t>
            </a:r>
            <a:endParaRPr lang="en-IN" dirty="0" smtClean="0"/>
          </a:p>
          <a:p>
            <a:pPr marL="800100" lvl="1" indent="-342900">
              <a:buFont typeface="+mj-lt"/>
              <a:buAutoNum type="arabicPeriod"/>
            </a:pPr>
            <a:r>
              <a:rPr lang="en-US" dirty="0" smtClean="0"/>
              <a:t>Draw the circuit in terms of the gates.</a:t>
            </a:r>
          </a:p>
          <a:p>
            <a:pPr marL="800100" lvl="1" indent="-342900">
              <a:buFont typeface="+mj-lt"/>
              <a:buAutoNum type="arabicPeriod"/>
            </a:pPr>
            <a:r>
              <a:rPr lang="en-US" dirty="0" smtClean="0"/>
              <a:t>Name gates and signals.</a:t>
            </a:r>
          </a:p>
          <a:p>
            <a:pPr marL="800100" lvl="1" indent="-342900">
              <a:buFont typeface="+mj-lt"/>
              <a:buAutoNum type="arabicPeriod"/>
            </a:pPr>
            <a:r>
              <a:rPr lang="en-US" dirty="0" smtClean="0"/>
              <a:t>Using the same nomenclature as above, do the design description.</a:t>
            </a:r>
          </a:p>
          <a:p>
            <a:pPr marL="800100" lvl="1" indent="-342900">
              <a:buFont typeface="+mj-lt"/>
              <a:buAutoNum type="arabicPeriod"/>
            </a:pPr>
            <a:r>
              <a:rPr lang="en-US" dirty="0" smtClean="0"/>
              <a:t>As the functional blocks like encoder, decoder, half-adder, full-adder, </a:t>
            </a:r>
            <a:r>
              <a:rPr lang="en-US" i="1" dirty="0" smtClean="0"/>
              <a:t>etc</a:t>
            </a:r>
            <a:r>
              <a:rPr lang="en-US" dirty="0" smtClean="0"/>
              <a:t>., get more and more involved, treat each as a building block with corresponding inputs and outputs.</a:t>
            </a:r>
          </a:p>
          <a:p>
            <a:pPr marL="800100" lvl="1" indent="-342900">
              <a:buFont typeface="+mj-lt"/>
              <a:buAutoNum type="arabicPeriod"/>
            </a:pPr>
            <a:r>
              <a:rPr lang="en-US" dirty="0" smtClean="0"/>
              <a:t>Make more involved circuits in terms of the building blocks – as far as possible. Each block within another block manifests as an instantiation of one module within another.</a:t>
            </a:r>
            <a:endParaRPr lang="en-IN" dirty="0" smtClean="0"/>
          </a:p>
          <a:p>
            <a:pPr>
              <a:buFont typeface="Arial" pitchFamily="34" charset="0"/>
              <a:buChar char="•"/>
            </a:pPr>
            <a:endParaRPr lang="en-US" dirty="0" smtClean="0"/>
          </a:p>
          <a:p>
            <a:pPr>
              <a:buFont typeface="Arial" pitchFamily="34" charset="0"/>
              <a:buChar char="•"/>
            </a:pPr>
            <a:endParaRPr sz="2000"/>
          </a:p>
        </p:txBody>
      </p:sp>
      <p:sp>
        <p:nvSpPr>
          <p:cNvPr id="20" name="object 20"/>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1" name="object 21"/>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2" name="object 22"/>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3" name="object 23"/>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4" name="object 24"/>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5" name="object 25"/>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0" name="object 30"/>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1" name="Title 30"/>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990600" y="1143000"/>
            <a:ext cx="6753225" cy="4431983"/>
          </a:xfrm>
        </p:spPr>
        <p:txBody>
          <a:bodyPr/>
          <a:lstStyle/>
          <a:p>
            <a:pPr algn="ctr"/>
            <a:endParaRPr lang="en-US" sz="7200" dirty="0" smtClean="0"/>
          </a:p>
          <a:p>
            <a:pPr algn="ctr"/>
            <a:r>
              <a:rPr lang="en-US" sz="7200" dirty="0" smtClean="0"/>
              <a:t>Thank you</a:t>
            </a:r>
          </a:p>
          <a:p>
            <a:pPr algn="ctr"/>
            <a:r>
              <a:rPr lang="en-US" sz="7200" dirty="0" smtClean="0"/>
              <a:t>&amp;</a:t>
            </a:r>
          </a:p>
          <a:p>
            <a:pPr algn="ctr"/>
            <a:r>
              <a:rPr lang="en-US" sz="7200" dirty="0" smtClean="0"/>
              <a:t>Any Queries?</a:t>
            </a:r>
            <a:endParaRPr lang="en-IN" sz="7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8839200" cy="6463308"/>
          </a:xfrm>
          <a:prstGeom prst="rect">
            <a:avLst/>
          </a:prstGeom>
        </p:spPr>
        <p:txBody>
          <a:bodyPr wrap="square">
            <a:spAutoFit/>
          </a:bodyPr>
          <a:lstStyle/>
          <a:p>
            <a:pPr lvl="0" algn="just" fontAlgn="base">
              <a:spcBef>
                <a:spcPct val="0"/>
              </a:spcBef>
              <a:spcAft>
                <a:spcPct val="0"/>
              </a:spcAft>
              <a:buFont typeface="Arial" pitchFamily="34" charset="0"/>
              <a:buChar char="•"/>
            </a:pPr>
            <a:endParaRPr lang="en-US" dirty="0" smtClean="0">
              <a:latin typeface="Arial" pitchFamily="34" charset="0"/>
              <a:ea typeface="Times New Roman" pitchFamily="18" charset="0"/>
              <a:cs typeface="Arial" pitchFamily="34" charset="0"/>
            </a:endParaRPr>
          </a:p>
          <a:p>
            <a:pPr lvl="0" algn="just" fontAlgn="base">
              <a:spcBef>
                <a:spcPct val="0"/>
              </a:spcBef>
              <a:spcAft>
                <a:spcPct val="0"/>
              </a:spcAft>
              <a:buFont typeface="Arial" pitchFamily="34" charset="0"/>
              <a:buChar char="•"/>
            </a:pPr>
            <a:r>
              <a:rPr lang="en-US" dirty="0" smtClean="0">
                <a:latin typeface="Arial" pitchFamily="34" charset="0"/>
                <a:ea typeface="Times New Roman" pitchFamily="18" charset="0"/>
                <a:cs typeface="Arial" pitchFamily="34" charset="0"/>
              </a:rPr>
              <a:t>The module </a:t>
            </a:r>
            <a:r>
              <a:rPr lang="en-US" dirty="0" smtClean="0">
                <a:latin typeface="Arial" pitchFamily="34" charset="0"/>
                <a:ea typeface="Times New Roman" pitchFamily="18" charset="0"/>
                <a:cs typeface="Times New Roman" pitchFamily="18" charset="0"/>
              </a:rPr>
              <a:t>test and </a:t>
            </a:r>
            <a:r>
              <a:rPr lang="en-US" dirty="0" smtClean="0">
                <a:latin typeface="Arial" pitchFamily="34" charset="0"/>
                <a:ea typeface="Times New Roman" pitchFamily="18" charset="0"/>
                <a:cs typeface="Arial" pitchFamily="34" charset="0"/>
              </a:rPr>
              <a:t>has no port. It instantiates the AND module once.</a:t>
            </a:r>
          </a:p>
          <a:p>
            <a:pPr lvl="0" algn="just" fontAlgn="base">
              <a:spcBef>
                <a:spcPct val="0"/>
              </a:spcBef>
              <a:spcAft>
                <a:spcPct val="0"/>
              </a:spcAft>
              <a:buFont typeface="Arial" pitchFamily="34" charset="0"/>
              <a:buChar char="•"/>
            </a:pPr>
            <a:r>
              <a:rPr lang="en-US" dirty="0" smtClean="0">
                <a:latin typeface="Arial" pitchFamily="34" charset="0"/>
                <a:ea typeface="Times New Roman" pitchFamily="18" charset="0"/>
                <a:cs typeface="Arial" pitchFamily="34" charset="0"/>
              </a:rPr>
              <a:t>The test input sequence is specified within the </a:t>
            </a:r>
            <a:r>
              <a:rPr lang="en-US" b="1" dirty="0" smtClean="0">
                <a:latin typeface="Courier New" pitchFamily="49" charset="0"/>
                <a:ea typeface="Times New Roman" pitchFamily="18" charset="0"/>
                <a:cs typeface="Courier New" pitchFamily="49" charset="0"/>
              </a:rPr>
              <a:t>initial </a:t>
            </a:r>
            <a:r>
              <a:rPr lang="en-US" dirty="0" smtClean="0">
                <a:latin typeface="Arial" pitchFamily="34" charset="0"/>
                <a:ea typeface="Times New Roman" pitchFamily="18" charset="0"/>
                <a:cs typeface="Arial" pitchFamily="34" charset="0"/>
              </a:rPr>
              <a:t>block  –  the  sequence of statements between the </a:t>
            </a:r>
            <a:r>
              <a:rPr lang="en-US" b="1" dirty="0" smtClean="0">
                <a:latin typeface="Courier New" pitchFamily="49" charset="0"/>
                <a:ea typeface="Times New Roman" pitchFamily="18" charset="0"/>
                <a:cs typeface="Courier New" pitchFamily="49" charset="0"/>
              </a:rPr>
              <a:t>begin </a:t>
            </a:r>
            <a:r>
              <a:rPr lang="en-US" dirty="0" smtClean="0">
                <a:latin typeface="Arial" pitchFamily="34" charset="0"/>
                <a:ea typeface="Times New Roman" pitchFamily="18" charset="0"/>
                <a:cs typeface="Arial" pitchFamily="34" charset="0"/>
              </a:rPr>
              <a:t>and </a:t>
            </a:r>
            <a:r>
              <a:rPr lang="en-US" b="1" dirty="0" smtClean="0">
                <a:latin typeface="Courier New" pitchFamily="49" charset="0"/>
                <a:ea typeface="Times New Roman" pitchFamily="18" charset="0"/>
                <a:cs typeface="Courier New" pitchFamily="49" charset="0"/>
              </a:rPr>
              <a:t>end </a:t>
            </a:r>
            <a:r>
              <a:rPr lang="en-US" dirty="0" smtClean="0">
                <a:latin typeface="Arial" pitchFamily="34" charset="0"/>
                <a:ea typeface="Times New Roman" pitchFamily="18" charset="0"/>
                <a:cs typeface="Arial" pitchFamily="34" charset="0"/>
              </a:rPr>
              <a:t>statements together form this block.</a:t>
            </a:r>
          </a:p>
          <a:p>
            <a:pPr lvl="0" algn="just" fontAlgn="base">
              <a:spcBef>
                <a:spcPct val="0"/>
              </a:spcBef>
              <a:spcAft>
                <a:spcPct val="0"/>
              </a:spcAft>
              <a:buFont typeface="Arial" pitchFamily="34" charset="0"/>
              <a:buChar char="•"/>
            </a:pPr>
            <a:r>
              <a:rPr lang="en-US" dirty="0" smtClean="0">
                <a:latin typeface="Arial" pitchFamily="34" charset="0"/>
                <a:ea typeface="Times New Roman" pitchFamily="18" charset="0"/>
                <a:cs typeface="Arial" pitchFamily="34" charset="0"/>
              </a:rPr>
              <a:t>The keyword “</a:t>
            </a:r>
            <a:r>
              <a:rPr lang="en-US" b="1" dirty="0" smtClean="0">
                <a:latin typeface="Courier New" pitchFamily="49" charset="0"/>
                <a:ea typeface="Times New Roman" pitchFamily="18" charset="0"/>
                <a:cs typeface="Courier New" pitchFamily="49" charset="0"/>
              </a:rPr>
              <a:t>initial</a:t>
            </a:r>
            <a:r>
              <a:rPr lang="en-US" dirty="0" smtClean="0">
                <a:latin typeface="Arial" pitchFamily="34" charset="0"/>
                <a:ea typeface="Times New Roman" pitchFamily="18" charset="0"/>
                <a:cs typeface="Arial" pitchFamily="34" charset="0"/>
              </a:rPr>
              <a:t>” signifies the settings done initially — that is, only once for the whole routine.</a:t>
            </a:r>
          </a:p>
          <a:p>
            <a:pPr lvl="0" algn="just" fontAlgn="base">
              <a:spcBef>
                <a:spcPct val="0"/>
              </a:spcBef>
              <a:spcAft>
                <a:spcPct val="0"/>
              </a:spcAft>
              <a:buFont typeface="Arial" pitchFamily="34" charset="0"/>
              <a:buChar char="•"/>
            </a:pPr>
            <a:r>
              <a:rPr lang="en-US" dirty="0" smtClean="0">
                <a:latin typeface="Arial" pitchFamily="34" charset="0"/>
                <a:ea typeface="Times New Roman" pitchFamily="18" charset="0"/>
                <a:cs typeface="Arial" pitchFamily="34" charset="0"/>
              </a:rPr>
              <a:t>The first set of statements within the </a:t>
            </a:r>
            <a:r>
              <a:rPr lang="en-US" b="1" dirty="0" smtClean="0">
                <a:latin typeface="Courier New" pitchFamily="49" charset="0"/>
                <a:ea typeface="Times New Roman" pitchFamily="18" charset="0"/>
                <a:cs typeface="Courier New" pitchFamily="49" charset="0"/>
              </a:rPr>
              <a:t>initial </a:t>
            </a:r>
            <a:r>
              <a:rPr lang="en-US" dirty="0" smtClean="0">
                <a:latin typeface="Arial" pitchFamily="34" charset="0"/>
                <a:ea typeface="Times New Roman" pitchFamily="18" charset="0"/>
                <a:cs typeface="Arial" pitchFamily="34" charset="0"/>
              </a:rPr>
              <a:t>block</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Times New Roman" pitchFamily="18" charset="0"/>
              </a:rPr>
              <a:t>a1 = 0;</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Times New Roman" pitchFamily="18" charset="0"/>
              </a:rPr>
              <a:t>a2 = 0</a:t>
            </a:r>
            <a:r>
              <a:rPr lang="en-US" dirty="0" smtClean="0">
                <a:latin typeface="Arial" pitchFamily="34" charset="0"/>
                <a:ea typeface="Times New Roman" pitchFamily="18" charset="0"/>
                <a:cs typeface="Arial" pitchFamily="34" charset="0"/>
              </a:rPr>
              <a:t>;</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Arial" pitchFamily="34" charset="0"/>
              </a:rPr>
              <a:t>make</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Times New Roman" pitchFamily="18" charset="0"/>
              </a:rPr>
              <a:t>a1 = a2 = 0</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Arial" pitchFamily="34" charset="0"/>
              </a:rPr>
              <a:t>at zero simulation time.</a:t>
            </a: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algn="just" eaLnBrk="0" fontAlgn="base" hangingPunct="0">
              <a:spcBef>
                <a:spcPct val="0"/>
              </a:spcBef>
              <a:spcAft>
                <a:spcPct val="0"/>
              </a:spcAft>
            </a:pPr>
            <a:r>
              <a:rPr lang="en-US" dirty="0" smtClean="0">
                <a:latin typeface="Arial" pitchFamily="34" charset="0"/>
                <a:ea typeface="Times New Roman" pitchFamily="18" charset="0"/>
                <a:cs typeface="Arial" pitchFamily="34" charset="0"/>
              </a:rPr>
              <a:t>After 3 time steps, </a:t>
            </a:r>
            <a:r>
              <a:rPr lang="en-US" dirty="0" smtClean="0">
                <a:latin typeface="Arial" pitchFamily="34" charset="0"/>
                <a:ea typeface="Times New Roman" pitchFamily="18" charset="0"/>
                <a:cs typeface="Times New Roman" pitchFamily="18" charset="0"/>
              </a:rPr>
              <a:t>a1 </a:t>
            </a:r>
            <a:r>
              <a:rPr lang="en-US" dirty="0" smtClean="0">
                <a:latin typeface="Arial" pitchFamily="34" charset="0"/>
                <a:ea typeface="Times New Roman" pitchFamily="18" charset="0"/>
                <a:cs typeface="Arial" pitchFamily="34" charset="0"/>
              </a:rPr>
              <a:t>is set to one but </a:t>
            </a:r>
            <a:r>
              <a:rPr lang="en-US" dirty="0" smtClean="0">
                <a:latin typeface="Arial" pitchFamily="34" charset="0"/>
                <a:ea typeface="Times New Roman" pitchFamily="18" charset="0"/>
                <a:cs typeface="Times New Roman" pitchFamily="18" charset="0"/>
              </a:rPr>
              <a:t>a2 </a:t>
            </a:r>
            <a:r>
              <a:rPr lang="en-US" dirty="0" smtClean="0">
                <a:latin typeface="Arial" pitchFamily="34" charset="0"/>
                <a:ea typeface="Times New Roman" pitchFamily="18" charset="0"/>
                <a:cs typeface="Arial" pitchFamily="34" charset="0"/>
              </a:rPr>
              <a:t>remains at 0. The expression “#3” means “after 3 time steps”. Subsequent changes in </a:t>
            </a:r>
            <a:r>
              <a:rPr lang="en-US" dirty="0" smtClean="0">
                <a:latin typeface="Arial" pitchFamily="34" charset="0"/>
                <a:ea typeface="Times New Roman" pitchFamily="18" charset="0"/>
                <a:cs typeface="Times New Roman" pitchFamily="18" charset="0"/>
              </a:rPr>
              <a:t>a1 </a:t>
            </a:r>
            <a:r>
              <a:rPr lang="en-US" dirty="0" smtClean="0">
                <a:latin typeface="Arial" pitchFamily="34" charset="0"/>
                <a:ea typeface="Times New Roman" pitchFamily="18" charset="0"/>
                <a:cs typeface="Arial" pitchFamily="34" charset="0"/>
              </a:rPr>
              <a:t>and </a:t>
            </a:r>
            <a:r>
              <a:rPr lang="en-US" dirty="0" smtClean="0">
                <a:latin typeface="Arial" pitchFamily="34" charset="0"/>
                <a:ea typeface="Times New Roman" pitchFamily="18" charset="0"/>
                <a:cs typeface="Times New Roman" pitchFamily="18" charset="0"/>
              </a:rPr>
              <a:t>a2 </a:t>
            </a:r>
            <a:r>
              <a:rPr lang="en-US" dirty="0" smtClean="0">
                <a:latin typeface="Arial" pitchFamily="34" charset="0"/>
                <a:ea typeface="Times New Roman" pitchFamily="18" charset="0"/>
                <a:cs typeface="Arial" pitchFamily="34" charset="0"/>
              </a:rPr>
              <a:t>also can be explained in the same manner.</a:t>
            </a:r>
            <a:endParaRPr lang="en-US" dirty="0" smtClean="0">
              <a:latin typeface="Arial" pitchFamily="34" charset="0"/>
              <a:cs typeface="Arial" pitchFamily="34" charset="0"/>
            </a:endParaRPr>
          </a:p>
        </p:txBody>
      </p:sp>
      <p:pic>
        <p:nvPicPr>
          <p:cNvPr id="3" name="Picture 3"/>
          <p:cNvPicPr>
            <a:picLocks noChangeAspect="1" noChangeArrowheads="1"/>
          </p:cNvPicPr>
          <p:nvPr/>
        </p:nvPicPr>
        <p:blipFill>
          <a:blip r:embed="rId2"/>
          <a:srcRect/>
          <a:stretch>
            <a:fillRect/>
          </a:stretch>
        </p:blipFill>
        <p:spPr bwMode="auto">
          <a:xfrm>
            <a:off x="2819400" y="2438400"/>
            <a:ext cx="5943600" cy="3505200"/>
          </a:xfrm>
          <a:prstGeom prst="rect">
            <a:avLst/>
          </a:prstGeom>
          <a:noFill/>
          <a:ln w="9525">
            <a:noFill/>
            <a:miter lim="800000"/>
            <a:headEnd/>
            <a:tailEnd/>
          </a:ln>
          <a:effectLst/>
        </p:spPr>
      </p:pic>
      <p:sp>
        <p:nvSpPr>
          <p:cNvPr id="4" name="object 28"/>
          <p:cNvSpPr txBox="1">
            <a:spLocks/>
          </p:cNvSpPr>
          <p:nvPr/>
        </p:nvSpPr>
        <p:spPr>
          <a:xfrm>
            <a:off x="533400" y="0"/>
            <a:ext cx="8074660" cy="505908"/>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IN" sz="3200" b="1" i="0" u="none" strike="noStrike" kern="0" cap="none" spc="-60" normalizeH="0" baseline="0" noProof="0" smtClean="0">
                <a:ln>
                  <a:noFill/>
                </a:ln>
                <a:solidFill>
                  <a:sysClr val="windowText" lastClr="000000"/>
                </a:solidFill>
                <a:effectLst/>
                <a:uLnTx/>
                <a:uFillTx/>
                <a:latin typeface="Times New Roman"/>
                <a:ea typeface="+mj-ea"/>
                <a:cs typeface="Times New Roman"/>
              </a:rPr>
              <a:t>Stimulus program for Testing AND GATE</a:t>
            </a:r>
            <a:endParaRPr kumimoji="0" lang="en-IN" sz="3200" b="0" i="0" u="none" strike="noStrike" kern="0" cap="none" spc="0" normalizeH="0" baseline="0" noProof="0">
              <a:ln>
                <a:noFill/>
              </a:ln>
              <a:solidFill>
                <a:sysClr val="windowText" lastClr="000000"/>
              </a:solidFill>
              <a:effectLst/>
              <a:uLnTx/>
              <a:uFillTx/>
              <a:latin typeface="Times New Roman"/>
              <a:ea typeface="+mj-ea"/>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1" cy="6309420"/>
          </a:xfrm>
          <a:prstGeom prst="rect">
            <a:avLst/>
          </a:prstGeom>
          <a:noFill/>
        </p:spPr>
        <p:txBody>
          <a:bodyPr wrap="square" rtlCol="0">
            <a:spAutoFit/>
          </a:bodyPr>
          <a:lstStyle/>
          <a:p>
            <a:pPr algn="ctr"/>
            <a:r>
              <a:rPr lang="en-US" sz="2400" b="1" dirty="0" smtClean="0"/>
              <a:t>MODULE STRUCTURE</a:t>
            </a:r>
          </a:p>
          <a:p>
            <a:pPr>
              <a:buFont typeface="Arial" pitchFamily="34" charset="0"/>
              <a:buChar char="•"/>
            </a:pPr>
            <a:endParaRPr lang="en-US" sz="2000" dirty="0" smtClean="0"/>
          </a:p>
          <a:p>
            <a:pPr>
              <a:buFont typeface="Arial" pitchFamily="34" charset="0"/>
              <a:buChar char="•"/>
            </a:pPr>
            <a:r>
              <a:rPr lang="en-US" sz="2000" dirty="0" smtClean="0"/>
              <a:t>The first statement of a module starts with the keyword </a:t>
            </a:r>
            <a:r>
              <a:rPr lang="en-US" sz="2000" b="1" dirty="0" smtClean="0"/>
              <a:t>module</a:t>
            </a:r>
            <a:r>
              <a:rPr lang="en-US" sz="2000" dirty="0" smtClean="0"/>
              <a:t>; it may be followed by the name of the module and the port list if any </a:t>
            </a:r>
          </a:p>
          <a:p>
            <a:pPr>
              <a:buFont typeface="Arial" pitchFamily="34" charset="0"/>
              <a:buChar char="•"/>
            </a:pPr>
            <a:r>
              <a:rPr lang="en-US" sz="2000" dirty="0" smtClean="0"/>
              <a:t>All the variables in the ports-list are to be identified as </a:t>
            </a:r>
            <a:r>
              <a:rPr lang="en-US" sz="2000" b="1" dirty="0" smtClean="0"/>
              <a:t>inputs</a:t>
            </a:r>
            <a:r>
              <a:rPr lang="en-US" sz="2000" dirty="0" smtClean="0"/>
              <a:t>, </a:t>
            </a:r>
            <a:r>
              <a:rPr lang="en-US" sz="2000" b="1" dirty="0" smtClean="0"/>
              <a:t>outputs,</a:t>
            </a:r>
            <a:r>
              <a:rPr lang="en-IN" sz="2000" b="1" dirty="0" smtClean="0"/>
              <a:t> </a:t>
            </a:r>
            <a:r>
              <a:rPr lang="en-US" sz="2000" dirty="0" smtClean="0"/>
              <a:t>or </a:t>
            </a:r>
            <a:r>
              <a:rPr lang="en-US" sz="2000" b="1" dirty="0" err="1" smtClean="0"/>
              <a:t>inouts</a:t>
            </a:r>
            <a:r>
              <a:rPr lang="en-US" sz="2000" dirty="0" smtClean="0"/>
              <a:t>. </a:t>
            </a:r>
          </a:p>
          <a:p>
            <a:pPr>
              <a:buFont typeface="Arial" pitchFamily="34" charset="0"/>
              <a:buChar char="•"/>
            </a:pPr>
            <a:r>
              <a:rPr lang="en-US" sz="2000" dirty="0" smtClean="0"/>
              <a:t>The corresponding declarations have the form shown below:</a:t>
            </a:r>
            <a:endParaRPr lang="en-IN" sz="2000" dirty="0" smtClean="0"/>
          </a:p>
          <a:p>
            <a:pPr algn="ctr"/>
            <a:r>
              <a:rPr lang="en-US" sz="2000" dirty="0" smtClean="0"/>
              <a:t> </a:t>
            </a:r>
            <a:r>
              <a:rPr lang="en-US" sz="2000" b="1" dirty="0" smtClean="0"/>
              <a:t>Input </a:t>
            </a:r>
            <a:r>
              <a:rPr lang="en-US" sz="2000" dirty="0" smtClean="0"/>
              <a:t>a1, a2;</a:t>
            </a:r>
            <a:endParaRPr lang="en-IN" sz="2000" dirty="0" smtClean="0"/>
          </a:p>
          <a:p>
            <a:pPr lvl="0" algn="ctr"/>
            <a:r>
              <a:rPr lang="en-US" sz="2000" b="1" dirty="0" smtClean="0"/>
              <a:t>Output </a:t>
            </a:r>
            <a:r>
              <a:rPr lang="en-US" sz="2000" dirty="0" smtClean="0"/>
              <a:t>b1, b2;</a:t>
            </a:r>
            <a:endParaRPr lang="en-IN" sz="2000" dirty="0" smtClean="0"/>
          </a:p>
          <a:p>
            <a:pPr lvl="0" algn="ctr"/>
            <a:r>
              <a:rPr lang="en-US" sz="2000" b="1" dirty="0" err="1" smtClean="0"/>
              <a:t>Inout</a:t>
            </a:r>
            <a:r>
              <a:rPr lang="en-US" sz="2000" b="1" dirty="0" smtClean="0"/>
              <a:t> </a:t>
            </a:r>
            <a:r>
              <a:rPr lang="en-US" sz="2000" dirty="0" smtClean="0"/>
              <a:t>c1, c2;</a:t>
            </a:r>
          </a:p>
          <a:p>
            <a:pPr lvl="0">
              <a:buFont typeface="Arial" pitchFamily="34" charset="0"/>
              <a:buChar char="•"/>
            </a:pPr>
            <a:r>
              <a:rPr lang="en-US" sz="2000" dirty="0" smtClean="0"/>
              <a:t>The ports and the other variables used within the body of the module are to be identified as nets or registers with specific types in each case. </a:t>
            </a:r>
          </a:p>
          <a:p>
            <a:pPr lvl="0">
              <a:buFont typeface="Arial" pitchFamily="34" charset="0"/>
              <a:buChar char="•"/>
            </a:pPr>
            <a:endParaRPr lang="en-US" sz="2000" dirty="0" smtClean="0"/>
          </a:p>
          <a:p>
            <a:pPr lvl="0">
              <a:buFont typeface="Arial" pitchFamily="34" charset="0"/>
              <a:buChar char="•"/>
            </a:pPr>
            <a:r>
              <a:rPr lang="en-US" sz="2000" dirty="0" smtClean="0"/>
              <a:t>The respective declaration statements follow the port-type declaration statements.</a:t>
            </a:r>
            <a:endParaRPr lang="en-IN" sz="2000" dirty="0" smtClean="0"/>
          </a:p>
          <a:p>
            <a:r>
              <a:rPr lang="en-US" sz="2000" dirty="0" smtClean="0"/>
              <a:t>Examples:</a:t>
            </a:r>
            <a:endParaRPr lang="en-IN" sz="2000" dirty="0" smtClean="0"/>
          </a:p>
          <a:p>
            <a:pPr algn="ctr"/>
            <a:r>
              <a:rPr lang="en-US" sz="2000" b="1" dirty="0" smtClean="0"/>
              <a:t>wire </a:t>
            </a:r>
            <a:r>
              <a:rPr lang="en-US" sz="2000" dirty="0" smtClean="0"/>
              <a:t>a1, a2, c;</a:t>
            </a:r>
            <a:endParaRPr lang="en-IN" sz="2000" dirty="0" smtClean="0"/>
          </a:p>
          <a:p>
            <a:pPr algn="ctr"/>
            <a:r>
              <a:rPr lang="en-US" sz="2000" b="1" dirty="0" err="1" smtClean="0"/>
              <a:t>reg</a:t>
            </a:r>
            <a:r>
              <a:rPr lang="en-US" sz="2000" b="1" dirty="0" smtClean="0"/>
              <a:t> </a:t>
            </a:r>
            <a:r>
              <a:rPr lang="en-US" sz="2000" dirty="0" smtClean="0"/>
              <a:t>b1, b2;</a:t>
            </a:r>
            <a:endParaRPr lang="en-IN" sz="2000" dirty="0" smtClean="0"/>
          </a:p>
          <a:p>
            <a:pPr>
              <a:buFont typeface="Arial" pitchFamily="34" charset="0"/>
              <a:buChar char="•"/>
            </a:pPr>
            <a:r>
              <a:rPr lang="en-US" sz="2000" dirty="0" smtClean="0"/>
              <a:t>The executable body of the module follows the declaration indicated above.</a:t>
            </a:r>
          </a:p>
          <a:p>
            <a:pPr>
              <a:buFont typeface="Arial" pitchFamily="34" charset="0"/>
              <a:buChar char="•"/>
            </a:pPr>
            <a:r>
              <a:rPr lang="en-US" sz="2000" dirty="0" smtClean="0"/>
              <a:t>The last statement in any module definition is the keyword “</a:t>
            </a:r>
            <a:r>
              <a:rPr lang="en-US" sz="2000" b="1" dirty="0" err="1" smtClean="0"/>
              <a:t>endmodule</a:t>
            </a:r>
            <a:r>
              <a:rPr lang="en-US" sz="2000" dirty="0" smtClean="0"/>
              <a:t>”. </a:t>
            </a:r>
          </a:p>
          <a:p>
            <a:pPr>
              <a:buFont typeface="Arial" pitchFamily="34" charset="0"/>
              <a:buChar char="•"/>
            </a:pPr>
            <a:r>
              <a:rPr lang="en-US" sz="2000" dirty="0" smtClean="0"/>
              <a:t>Comments can appear anywhere in the module definition.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124"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992124"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77723" y="0"/>
            <a:ext cx="457200" cy="6858000"/>
          </a:xfrm>
          <a:custGeom>
            <a:avLst/>
            <a:gdLst/>
            <a:ahLst/>
            <a:cxnLst/>
            <a:rect l="l" t="t" r="r" b="b"/>
            <a:pathLst>
              <a:path w="457200" h="6858000">
                <a:moveTo>
                  <a:pt x="0" y="6858000"/>
                </a:moveTo>
                <a:lnTo>
                  <a:pt x="457200" y="6858000"/>
                </a:lnTo>
                <a:lnTo>
                  <a:pt x="4572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306324"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1414272" y="0"/>
            <a:ext cx="1600200" cy="304800"/>
          </a:xfrm>
          <a:custGeom>
            <a:avLst/>
            <a:gdLst/>
            <a:ahLst/>
            <a:cxnLst/>
            <a:rect l="l" t="t" r="r" b="b"/>
            <a:pathLst>
              <a:path w="1600200" h="304800">
                <a:moveTo>
                  <a:pt x="0" y="304800"/>
                </a:moveTo>
                <a:lnTo>
                  <a:pt x="1600200" y="304800"/>
                </a:lnTo>
                <a:lnTo>
                  <a:pt x="1600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1414272"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499872" y="0"/>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499872" y="6519671"/>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728472"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728472" y="6519671"/>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240268" y="0"/>
            <a:ext cx="67310" cy="304800"/>
          </a:xfrm>
          <a:custGeom>
            <a:avLst/>
            <a:gdLst/>
            <a:ahLst/>
            <a:cxnLst/>
            <a:rect l="l" t="t" r="r" b="b"/>
            <a:pathLst>
              <a:path w="67309" h="304800">
                <a:moveTo>
                  <a:pt x="0" y="304800"/>
                </a:moveTo>
                <a:lnTo>
                  <a:pt x="67055" y="304800"/>
                </a:lnTo>
                <a:lnTo>
                  <a:pt x="67055"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6707123" y="6519671"/>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8764523" y="0"/>
            <a:ext cx="379730" cy="6858000"/>
          </a:xfrm>
          <a:custGeom>
            <a:avLst/>
            <a:gdLst/>
            <a:ahLst/>
            <a:cxnLst/>
            <a:rect l="l" t="t" r="r" b="b"/>
            <a:pathLst>
              <a:path w="379729" h="6858000">
                <a:moveTo>
                  <a:pt x="0" y="0"/>
                </a:moveTo>
                <a:lnTo>
                  <a:pt x="0" y="6857998"/>
                </a:lnTo>
                <a:lnTo>
                  <a:pt x="379475" y="6857998"/>
                </a:lnTo>
                <a:lnTo>
                  <a:pt x="379475" y="0"/>
                </a:lnTo>
                <a:lnTo>
                  <a:pt x="0" y="0"/>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887723" y="0"/>
            <a:ext cx="673735" cy="304800"/>
          </a:xfrm>
          <a:custGeom>
            <a:avLst/>
            <a:gdLst/>
            <a:ahLst/>
            <a:cxnLst/>
            <a:rect l="l" t="t" r="r" b="b"/>
            <a:pathLst>
              <a:path w="673735" h="304800">
                <a:moveTo>
                  <a:pt x="0" y="304800"/>
                </a:moveTo>
                <a:lnTo>
                  <a:pt x="673608" y="304800"/>
                </a:lnTo>
                <a:lnTo>
                  <a:pt x="673608" y="0"/>
                </a:lnTo>
                <a:lnTo>
                  <a:pt x="0" y="0"/>
                </a:lnTo>
                <a:lnTo>
                  <a:pt x="0" y="304800"/>
                </a:lnTo>
                <a:close/>
              </a:path>
            </a:pathLst>
          </a:custGeom>
          <a:solidFill>
            <a:srgbClr val="FFFFFF">
              <a:alpha val="10195"/>
            </a:srgbClr>
          </a:solidFill>
        </p:spPr>
        <p:txBody>
          <a:bodyPr wrap="square" lIns="0" tIns="0" rIns="0" bIns="0" rtlCol="0"/>
          <a:lstStyle/>
          <a:p>
            <a:endParaRPr/>
          </a:p>
        </p:txBody>
      </p:sp>
      <p:sp>
        <p:nvSpPr>
          <p:cNvPr id="17" name="object 17"/>
          <p:cNvSpPr/>
          <p:nvPr/>
        </p:nvSpPr>
        <p:spPr>
          <a:xfrm>
            <a:off x="3887723" y="6519671"/>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p>
        </p:txBody>
      </p:sp>
      <p:sp>
        <p:nvSpPr>
          <p:cNvPr id="18" name="object 18"/>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944880"/>
            <a:ext cx="8229600" cy="426720"/>
          </a:xfrm>
          <a:custGeom>
            <a:avLst/>
            <a:gdLst/>
            <a:ahLst/>
            <a:cxnLst/>
            <a:rect l="l" t="t" r="r" b="b"/>
            <a:pathLst>
              <a:path w="8229600" h="426719">
                <a:moveTo>
                  <a:pt x="0" y="426720"/>
                </a:moveTo>
                <a:lnTo>
                  <a:pt x="8229600" y="426720"/>
                </a:lnTo>
                <a:lnTo>
                  <a:pt x="8229600" y="0"/>
                </a:lnTo>
                <a:lnTo>
                  <a:pt x="0" y="0"/>
                </a:lnTo>
                <a:lnTo>
                  <a:pt x="0" y="426720"/>
                </a:lnTo>
                <a:close/>
              </a:path>
            </a:pathLst>
          </a:custGeom>
          <a:solidFill>
            <a:srgbClr val="FFFFFF"/>
          </a:solidFill>
        </p:spPr>
        <p:txBody>
          <a:bodyPr wrap="square" lIns="0" tIns="0" rIns="0" bIns="0" rtlCol="0"/>
          <a:lstStyle/>
          <a:p>
            <a:endParaRPr/>
          </a:p>
        </p:txBody>
      </p:sp>
      <p:sp>
        <p:nvSpPr>
          <p:cNvPr id="20" name="object 20"/>
          <p:cNvSpPr/>
          <p:nvPr/>
        </p:nvSpPr>
        <p:spPr>
          <a:xfrm>
            <a:off x="457200" y="6248400"/>
            <a:ext cx="8229600" cy="271780"/>
          </a:xfrm>
          <a:custGeom>
            <a:avLst/>
            <a:gdLst/>
            <a:ahLst/>
            <a:cxnLst/>
            <a:rect l="l" t="t" r="r" b="b"/>
            <a:pathLst>
              <a:path w="8229600" h="271779">
                <a:moveTo>
                  <a:pt x="0" y="271272"/>
                </a:moveTo>
                <a:lnTo>
                  <a:pt x="8229600" y="271272"/>
                </a:lnTo>
                <a:lnTo>
                  <a:pt x="8229600" y="0"/>
                </a:lnTo>
                <a:lnTo>
                  <a:pt x="0" y="0"/>
                </a:lnTo>
                <a:lnTo>
                  <a:pt x="0" y="271272"/>
                </a:lnTo>
                <a:close/>
              </a:path>
            </a:pathLst>
          </a:custGeom>
          <a:solidFill>
            <a:srgbClr val="FFFFFF"/>
          </a:solidFill>
        </p:spPr>
        <p:txBody>
          <a:bodyPr wrap="square" lIns="0" tIns="0" rIns="0" bIns="0" rtlCol="0"/>
          <a:lstStyle/>
          <a:p>
            <a:endParaRPr/>
          </a:p>
        </p:txBody>
      </p:sp>
      <p:sp>
        <p:nvSpPr>
          <p:cNvPr id="21" name="object 21"/>
          <p:cNvSpPr/>
          <p:nvPr/>
        </p:nvSpPr>
        <p:spPr>
          <a:xfrm>
            <a:off x="457200" y="33375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000000"/>
            </a:solidFill>
          </a:ln>
        </p:spPr>
        <p:txBody>
          <a:bodyPr wrap="square" lIns="0" tIns="0" rIns="0" bIns="0" rtlCol="0"/>
          <a:lstStyle/>
          <a:p>
            <a:endParaRPr/>
          </a:p>
        </p:txBody>
      </p:sp>
      <p:sp>
        <p:nvSpPr>
          <p:cNvPr id="22" name="object 22"/>
          <p:cNvSpPr/>
          <p:nvPr/>
        </p:nvSpPr>
        <p:spPr>
          <a:xfrm>
            <a:off x="4561332" y="0"/>
            <a:ext cx="3679190" cy="304800"/>
          </a:xfrm>
          <a:custGeom>
            <a:avLst/>
            <a:gdLst/>
            <a:ahLst/>
            <a:cxnLst/>
            <a:rect l="l" t="t" r="r" b="b"/>
            <a:pathLst>
              <a:path w="3679190" h="304800">
                <a:moveTo>
                  <a:pt x="0" y="304800"/>
                </a:moveTo>
                <a:lnTo>
                  <a:pt x="3678936" y="304800"/>
                </a:lnTo>
                <a:lnTo>
                  <a:pt x="3678936" y="0"/>
                </a:lnTo>
                <a:lnTo>
                  <a:pt x="0" y="0"/>
                </a:lnTo>
                <a:lnTo>
                  <a:pt x="0" y="304800"/>
                </a:lnTo>
                <a:close/>
              </a:path>
            </a:pathLst>
          </a:custGeom>
          <a:solidFill>
            <a:srgbClr val="F5F5F5"/>
          </a:solidFill>
        </p:spPr>
        <p:txBody>
          <a:bodyPr wrap="square" lIns="0" tIns="0" rIns="0" bIns="0" rtlCol="0"/>
          <a:lstStyle/>
          <a:p>
            <a:endParaRPr/>
          </a:p>
        </p:txBody>
      </p:sp>
      <p:sp>
        <p:nvSpPr>
          <p:cNvPr id="23" name="object 23"/>
          <p:cNvSpPr/>
          <p:nvPr/>
        </p:nvSpPr>
        <p:spPr>
          <a:xfrm>
            <a:off x="4561332" y="0"/>
            <a:ext cx="3679190" cy="678180"/>
          </a:xfrm>
          <a:custGeom>
            <a:avLst/>
            <a:gdLst/>
            <a:ahLst/>
            <a:cxnLst/>
            <a:rect l="l" t="t" r="r" b="b"/>
            <a:pathLst>
              <a:path w="3679190" h="678180">
                <a:moveTo>
                  <a:pt x="0" y="678179"/>
                </a:moveTo>
                <a:lnTo>
                  <a:pt x="3678936" y="678179"/>
                </a:lnTo>
                <a:lnTo>
                  <a:pt x="3678936" y="0"/>
                </a:lnTo>
              </a:path>
            </a:pathLst>
          </a:custGeom>
          <a:ln w="15240">
            <a:solidFill>
              <a:srgbClr val="74A40F"/>
            </a:solidFill>
          </a:ln>
        </p:spPr>
        <p:txBody>
          <a:bodyPr wrap="square" lIns="0" tIns="0" rIns="0" bIns="0" rtlCol="0"/>
          <a:lstStyle/>
          <a:p>
            <a:endParaRPr/>
          </a:p>
        </p:txBody>
      </p:sp>
      <p:sp>
        <p:nvSpPr>
          <p:cNvPr id="24" name="object 24"/>
          <p:cNvSpPr/>
          <p:nvPr/>
        </p:nvSpPr>
        <p:spPr>
          <a:xfrm>
            <a:off x="4561332" y="0"/>
            <a:ext cx="0" cy="304800"/>
          </a:xfrm>
          <a:custGeom>
            <a:avLst/>
            <a:gdLst/>
            <a:ahLst/>
            <a:cxnLst/>
            <a:rect l="l" t="t" r="r" b="b"/>
            <a:pathLst>
              <a:path h="304800">
                <a:moveTo>
                  <a:pt x="0" y="0"/>
                </a:moveTo>
                <a:lnTo>
                  <a:pt x="0" y="304800"/>
                </a:lnTo>
              </a:path>
            </a:pathLst>
          </a:custGeom>
          <a:ln w="15240">
            <a:solidFill>
              <a:srgbClr val="74A40F"/>
            </a:solidFill>
          </a:ln>
        </p:spPr>
        <p:txBody>
          <a:bodyPr wrap="square" lIns="0" tIns="0" rIns="0" bIns="0" rtlCol="0"/>
          <a:lstStyle/>
          <a:p>
            <a:endParaRPr/>
          </a:p>
        </p:txBody>
      </p:sp>
      <p:sp>
        <p:nvSpPr>
          <p:cNvPr id="25" name="object 25"/>
          <p:cNvSpPr/>
          <p:nvPr/>
        </p:nvSpPr>
        <p:spPr>
          <a:xfrm>
            <a:off x="4649723" y="0"/>
            <a:ext cx="3505200" cy="304800"/>
          </a:xfrm>
          <a:custGeom>
            <a:avLst/>
            <a:gdLst/>
            <a:ahLst/>
            <a:cxnLst/>
            <a:rect l="l" t="t" r="r" b="b"/>
            <a:pathLst>
              <a:path w="3505200" h="304800">
                <a:moveTo>
                  <a:pt x="0" y="304800"/>
                </a:moveTo>
                <a:lnTo>
                  <a:pt x="3505200" y="304800"/>
                </a:lnTo>
                <a:lnTo>
                  <a:pt x="3505200" y="0"/>
                </a:lnTo>
                <a:lnTo>
                  <a:pt x="0" y="0"/>
                </a:lnTo>
                <a:lnTo>
                  <a:pt x="0" y="304800"/>
                </a:lnTo>
                <a:close/>
              </a:path>
            </a:pathLst>
          </a:custGeom>
          <a:solidFill>
            <a:srgbClr val="70685A"/>
          </a:solidFill>
        </p:spPr>
        <p:txBody>
          <a:bodyPr wrap="square" lIns="0" tIns="0" rIns="0" bIns="0" rtlCol="0"/>
          <a:lstStyle/>
          <a:p>
            <a:endParaRPr/>
          </a:p>
        </p:txBody>
      </p:sp>
      <p:sp>
        <p:nvSpPr>
          <p:cNvPr id="26" name="object 26"/>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solidFill>
            <a:srgbClr val="FFC000"/>
          </a:solidFill>
        </p:spPr>
        <p:txBody>
          <a:bodyPr wrap="square" lIns="0" tIns="0" rIns="0" bIns="0" rtlCol="0"/>
          <a:lstStyle/>
          <a:p>
            <a:endParaRPr/>
          </a:p>
        </p:txBody>
      </p:sp>
      <p:sp>
        <p:nvSpPr>
          <p:cNvPr id="27" name="object 27"/>
          <p:cNvSpPr/>
          <p:nvPr/>
        </p:nvSpPr>
        <p:spPr>
          <a:xfrm>
            <a:off x="457200" y="304800"/>
            <a:ext cx="8229600" cy="640080"/>
          </a:xfrm>
          <a:custGeom>
            <a:avLst/>
            <a:gdLst/>
            <a:ahLst/>
            <a:cxnLst/>
            <a:rect l="l" t="t" r="r" b="b"/>
            <a:pathLst>
              <a:path w="8229600" h="640080">
                <a:moveTo>
                  <a:pt x="0" y="640079"/>
                </a:moveTo>
                <a:lnTo>
                  <a:pt x="8229600" y="640079"/>
                </a:lnTo>
                <a:lnTo>
                  <a:pt x="8229600" y="0"/>
                </a:lnTo>
                <a:lnTo>
                  <a:pt x="0" y="0"/>
                </a:lnTo>
                <a:lnTo>
                  <a:pt x="0" y="640079"/>
                </a:lnTo>
                <a:close/>
              </a:path>
            </a:pathLst>
          </a:custGeom>
          <a:ln w="9144">
            <a:solidFill>
              <a:srgbClr val="70685A"/>
            </a:solidFill>
          </a:ln>
        </p:spPr>
        <p:txBody>
          <a:bodyPr wrap="square" lIns="0" tIns="0" rIns="0" bIns="0" rtlCol="0"/>
          <a:lstStyle/>
          <a:p>
            <a:endParaRPr/>
          </a:p>
        </p:txBody>
      </p:sp>
      <p:sp>
        <p:nvSpPr>
          <p:cNvPr id="28" name="object 28"/>
          <p:cNvSpPr txBox="1">
            <a:spLocks noGrp="1"/>
          </p:cNvSpPr>
          <p:nvPr>
            <p:ph type="title"/>
          </p:nvPr>
        </p:nvSpPr>
        <p:spPr>
          <a:xfrm>
            <a:off x="535940" y="385063"/>
            <a:ext cx="5014595" cy="513715"/>
          </a:xfrm>
          <a:prstGeom prst="rect">
            <a:avLst/>
          </a:prstGeom>
        </p:spPr>
        <p:txBody>
          <a:bodyPr vert="horz" wrap="square" lIns="0" tIns="13335" rIns="0" bIns="0" rtlCol="0">
            <a:spAutoFit/>
          </a:bodyPr>
          <a:lstStyle/>
          <a:p>
            <a:pPr marL="12700">
              <a:lnSpc>
                <a:spcPct val="100000"/>
              </a:lnSpc>
              <a:spcBef>
                <a:spcPts val="105"/>
              </a:spcBef>
            </a:pPr>
            <a:r>
              <a:rPr lang="en-US" sz="3200" b="1" spc="-60" dirty="0" smtClean="0">
                <a:latin typeface="Times New Roman"/>
                <a:cs typeface="Times New Roman"/>
              </a:rPr>
              <a:t>Other GATE Primitives</a:t>
            </a:r>
            <a:endParaRPr sz="3200">
              <a:latin typeface="Times New Roman"/>
              <a:cs typeface="Times New Roman"/>
            </a:endParaRPr>
          </a:p>
        </p:txBody>
      </p:sp>
      <p:sp>
        <p:nvSpPr>
          <p:cNvPr id="29" name="object 29"/>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solidFill>
            <a:srgbClr val="FFFFFF"/>
          </a:solidFill>
        </p:spPr>
        <p:txBody>
          <a:bodyPr wrap="square" lIns="0" tIns="0" rIns="0" bIns="0" rtlCol="0"/>
          <a:lstStyle/>
          <a:p>
            <a:endParaRPr/>
          </a:p>
        </p:txBody>
      </p:sp>
      <p:sp>
        <p:nvSpPr>
          <p:cNvPr id="30" name="object 30"/>
          <p:cNvSpPr/>
          <p:nvPr/>
        </p:nvSpPr>
        <p:spPr>
          <a:xfrm>
            <a:off x="457200" y="1371600"/>
            <a:ext cx="8229600" cy="4876800"/>
          </a:xfrm>
          <a:custGeom>
            <a:avLst/>
            <a:gdLst/>
            <a:ahLst/>
            <a:cxnLst/>
            <a:rect l="l" t="t" r="r" b="b"/>
            <a:pathLst>
              <a:path w="8229600" h="4876800">
                <a:moveTo>
                  <a:pt x="0" y="4876800"/>
                </a:moveTo>
                <a:lnTo>
                  <a:pt x="8229600" y="4876800"/>
                </a:lnTo>
                <a:lnTo>
                  <a:pt x="8229600" y="0"/>
                </a:lnTo>
                <a:lnTo>
                  <a:pt x="0" y="0"/>
                </a:lnTo>
                <a:lnTo>
                  <a:pt x="0" y="4876800"/>
                </a:lnTo>
                <a:close/>
              </a:path>
            </a:pathLst>
          </a:custGeom>
          <a:ln w="15240">
            <a:solidFill>
              <a:srgbClr val="93C500"/>
            </a:solidFill>
          </a:ln>
        </p:spPr>
        <p:txBody>
          <a:bodyPr wrap="square" lIns="0" tIns="0" rIns="0" bIns="0" rtlCol="0"/>
          <a:lstStyle/>
          <a:p>
            <a:endParaRPr/>
          </a:p>
        </p:txBody>
      </p:sp>
      <p:sp>
        <p:nvSpPr>
          <p:cNvPr id="31" name="object 31"/>
          <p:cNvSpPr txBox="1"/>
          <p:nvPr/>
        </p:nvSpPr>
        <p:spPr>
          <a:xfrm>
            <a:off x="606044" y="1566798"/>
            <a:ext cx="7449820" cy="39116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93C500"/>
                </a:solidFill>
                <a:latin typeface="Wingdings 2"/>
                <a:cs typeface="Wingdings 2"/>
              </a:rPr>
              <a:t></a:t>
            </a:r>
            <a:r>
              <a:rPr sz="1800" spc="20" dirty="0">
                <a:solidFill>
                  <a:srgbClr val="93C500"/>
                </a:solidFill>
                <a:latin typeface="Times New Roman"/>
                <a:cs typeface="Times New Roman"/>
              </a:rPr>
              <a:t> </a:t>
            </a:r>
            <a:r>
              <a:rPr sz="2400" spc="-5" dirty="0">
                <a:latin typeface="Times New Roman"/>
                <a:cs typeface="Times New Roman"/>
              </a:rPr>
              <a:t>All </a:t>
            </a:r>
            <a:r>
              <a:rPr sz="2400" dirty="0">
                <a:latin typeface="Times New Roman"/>
                <a:cs typeface="Times New Roman"/>
              </a:rPr>
              <a:t>the basic gates are available as “Primitives” in</a:t>
            </a:r>
            <a:r>
              <a:rPr sz="2400" spc="-150" dirty="0">
                <a:latin typeface="Times New Roman"/>
                <a:cs typeface="Times New Roman"/>
              </a:rPr>
              <a:t> </a:t>
            </a:r>
            <a:r>
              <a:rPr sz="2400" spc="-35" dirty="0">
                <a:latin typeface="Times New Roman"/>
                <a:cs typeface="Times New Roman"/>
              </a:rPr>
              <a:t>Verilog.</a:t>
            </a:r>
            <a:endParaRPr sz="2400">
              <a:latin typeface="Times New Roman"/>
              <a:cs typeface="Times New Roman"/>
            </a:endParaRPr>
          </a:p>
        </p:txBody>
      </p:sp>
      <p:sp>
        <p:nvSpPr>
          <p:cNvPr id="32" name="object 32"/>
          <p:cNvSpPr/>
          <p:nvPr/>
        </p:nvSpPr>
        <p:spPr>
          <a:xfrm>
            <a:off x="5628132" y="6095"/>
            <a:ext cx="1295400" cy="28651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628132" y="6095"/>
            <a:ext cx="1295400" cy="287020"/>
          </a:xfrm>
          <a:custGeom>
            <a:avLst/>
            <a:gdLst/>
            <a:ahLst/>
            <a:cxnLst/>
            <a:rect l="l" t="t" r="r" b="b"/>
            <a:pathLst>
              <a:path w="1295400" h="287020">
                <a:moveTo>
                  <a:pt x="0" y="286511"/>
                </a:moveTo>
                <a:lnTo>
                  <a:pt x="1295400" y="286511"/>
                </a:lnTo>
                <a:lnTo>
                  <a:pt x="1295400" y="0"/>
                </a:lnTo>
                <a:lnTo>
                  <a:pt x="0" y="0"/>
                </a:lnTo>
                <a:lnTo>
                  <a:pt x="0" y="286511"/>
                </a:lnTo>
                <a:close/>
              </a:path>
            </a:pathLst>
          </a:custGeom>
          <a:ln w="9144">
            <a:solidFill>
              <a:srgbClr val="93C500"/>
            </a:solidFill>
          </a:ln>
        </p:spPr>
        <p:txBody>
          <a:bodyPr wrap="square" lIns="0" tIns="0" rIns="0" bIns="0" rtlCol="0"/>
          <a:lstStyle/>
          <a:p>
            <a:endParaRPr/>
          </a:p>
        </p:txBody>
      </p:sp>
      <p:sp>
        <p:nvSpPr>
          <p:cNvPr id="34" name="object 34"/>
          <p:cNvSpPr txBox="1"/>
          <p:nvPr/>
        </p:nvSpPr>
        <p:spPr>
          <a:xfrm>
            <a:off x="5707126" y="41275"/>
            <a:ext cx="99060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D67B00"/>
                </a:solidFill>
                <a:latin typeface="Georgia"/>
                <a:cs typeface="Georgia"/>
              </a:rPr>
              <a:t>U n i t -</a:t>
            </a:r>
            <a:r>
              <a:rPr sz="1200" b="1" i="1" spc="155" dirty="0">
                <a:solidFill>
                  <a:srgbClr val="D67B00"/>
                </a:solidFill>
                <a:latin typeface="Georgia"/>
                <a:cs typeface="Georgia"/>
              </a:rPr>
              <a:t> </a:t>
            </a:r>
            <a:r>
              <a:rPr sz="1200" b="1" i="1" spc="145" dirty="0">
                <a:solidFill>
                  <a:srgbClr val="D67B00"/>
                </a:solidFill>
                <a:latin typeface="Georgia"/>
                <a:cs typeface="Georgia"/>
              </a:rPr>
              <a:t>II</a:t>
            </a:r>
            <a:r>
              <a:rPr sz="1200" b="1" i="1" spc="-10" dirty="0">
                <a:solidFill>
                  <a:srgbClr val="D67B00"/>
                </a:solidFill>
                <a:latin typeface="Georgia"/>
                <a:cs typeface="Georgia"/>
              </a:rPr>
              <a:t> </a:t>
            </a:r>
            <a:endParaRPr sz="1200">
              <a:latin typeface="Georgia"/>
              <a:cs typeface="Georgia"/>
            </a:endParaRPr>
          </a:p>
        </p:txBody>
      </p:sp>
      <p:sp>
        <p:nvSpPr>
          <p:cNvPr id="35" name="object 35"/>
          <p:cNvSpPr/>
          <p:nvPr/>
        </p:nvSpPr>
        <p:spPr>
          <a:xfrm>
            <a:off x="533400" y="2667000"/>
            <a:ext cx="8153400" cy="293217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52400" y="228600"/>
            <a:ext cx="8763000" cy="1107996"/>
          </a:xfrm>
        </p:spPr>
        <p:txBody>
          <a:bodyPr/>
          <a:lstStyle/>
          <a:p>
            <a:r>
              <a:rPr lang="en-US" b="1" dirty="0" smtClean="0"/>
              <a:t>Rules for deciding the output values of gate primitives for different input combinations</a:t>
            </a:r>
            <a:endParaRPr lang="en-IN" dirty="0" smtClean="0"/>
          </a:p>
          <a:p>
            <a:endParaRPr lang="en-IN" dirty="0"/>
          </a:p>
        </p:txBody>
      </p:sp>
      <p:pic>
        <p:nvPicPr>
          <p:cNvPr id="2050" name="Picture 2"/>
          <p:cNvPicPr>
            <a:picLocks noChangeAspect="1" noChangeArrowheads="1"/>
          </p:cNvPicPr>
          <p:nvPr/>
        </p:nvPicPr>
        <p:blipFill>
          <a:blip r:embed="rId2"/>
          <a:srcRect/>
          <a:stretch>
            <a:fillRect/>
          </a:stretch>
        </p:blipFill>
        <p:spPr bwMode="auto">
          <a:xfrm>
            <a:off x="609600" y="1066800"/>
            <a:ext cx="8001000" cy="56412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228600"/>
            <a:ext cx="8762999"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911022971E4E49B0424733716899D6" ma:contentTypeVersion="2" ma:contentTypeDescription="Create a new document." ma:contentTypeScope="" ma:versionID="9825f0afa06d18a33289de348a3ef4c6">
  <xsd:schema xmlns:xsd="http://www.w3.org/2001/XMLSchema" xmlns:xs="http://www.w3.org/2001/XMLSchema" xmlns:p="http://schemas.microsoft.com/office/2006/metadata/properties" xmlns:ns2="35258c95-2cd1-4cc3-a234-32101ec7566d" targetNamespace="http://schemas.microsoft.com/office/2006/metadata/properties" ma:root="true" ma:fieldsID="9319bedeb6f84ef808c99854aab7d4b9" ns2:_="">
    <xsd:import namespace="35258c95-2cd1-4cc3-a234-32101ec7566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258c95-2cd1-4cc3-a234-32101ec756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10C14B-BA97-4EC3-81CA-4A426165EF4D}"/>
</file>

<file path=customXml/itemProps2.xml><?xml version="1.0" encoding="utf-8"?>
<ds:datastoreItem xmlns:ds="http://schemas.openxmlformats.org/officeDocument/2006/customXml" ds:itemID="{2E99EAD6-5C6E-482F-9E01-3B516613C5DB}"/>
</file>

<file path=customXml/itemProps3.xml><?xml version="1.0" encoding="utf-8"?>
<ds:datastoreItem xmlns:ds="http://schemas.openxmlformats.org/officeDocument/2006/customXml" ds:itemID="{B597C1CD-0948-4557-A842-EB4D1836261C}"/>
</file>

<file path=docProps/app.xml><?xml version="1.0" encoding="utf-8"?>
<Properties xmlns="http://schemas.openxmlformats.org/officeDocument/2006/extended-properties" xmlns:vt="http://schemas.openxmlformats.org/officeDocument/2006/docPropsVTypes">
  <Template/>
  <TotalTime>1158</TotalTime>
  <Words>2552</Words>
  <Application>Microsoft Office PowerPoint</Application>
  <PresentationFormat>On-screen Show (4:3)</PresentationFormat>
  <Paragraphs>545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System Design   Through Verilog</vt:lpstr>
      <vt:lpstr>Unit - II      GATE LEVEL MODELING</vt:lpstr>
      <vt:lpstr>AND GATE PRIMITIVE</vt:lpstr>
      <vt:lpstr>AND GATE PRIMITIVE</vt:lpstr>
      <vt:lpstr>Slide 5</vt:lpstr>
      <vt:lpstr>Slide 6</vt:lpstr>
      <vt:lpstr>Other GATE Primitives</vt:lpstr>
      <vt:lpstr>Slide 8</vt:lpstr>
      <vt:lpstr>Slide 9</vt:lpstr>
      <vt:lpstr>ILLUSTRATIVE EXAMPLES  Verilog module for AOI logic</vt:lpstr>
      <vt:lpstr>Vector version of AOI GATE </vt:lpstr>
      <vt:lpstr>Slide 12</vt:lpstr>
      <vt:lpstr>Slide 13</vt:lpstr>
      <vt:lpstr>Slide 14</vt:lpstr>
      <vt:lpstr>Slide 15</vt:lpstr>
      <vt:lpstr>Slide 16</vt:lpstr>
      <vt:lpstr>Slide 17</vt:lpstr>
      <vt:lpstr>Slide 18</vt:lpstr>
      <vt:lpstr>Slide 19</vt:lpstr>
      <vt:lpstr>Slide 20</vt:lpstr>
      <vt:lpstr>Slide 21</vt:lpstr>
      <vt:lpstr>TRI-STATE GATES</vt:lpstr>
      <vt:lpstr>TRI-STATE GATES</vt:lpstr>
      <vt:lpstr>ARRAY OF INSTANCES OF PRIMITIVES</vt:lpstr>
      <vt:lpstr>ARRAY OF INSTANCES OF PRIMITIVES</vt:lpstr>
      <vt:lpstr>DESIGN OF FLIP-FLOPS WITH GATE PRIMITIVES</vt:lpstr>
      <vt:lpstr>RS Flip-Flop module</vt:lpstr>
      <vt:lpstr>A Clocked RS Flip-Flop module</vt:lpstr>
      <vt:lpstr>D-Latch module</vt:lpstr>
      <vt:lpstr>DELAYS</vt:lpstr>
      <vt:lpstr>DELAYS</vt:lpstr>
      <vt:lpstr>Delays </vt:lpstr>
      <vt:lpstr>Delays </vt:lpstr>
      <vt:lpstr>Delays with Tri-state Gates</vt:lpstr>
      <vt:lpstr>min, typical, max delays</vt:lpstr>
      <vt:lpstr>min, typical, max delays</vt:lpstr>
      <vt:lpstr>min, typical, max delays</vt:lpstr>
      <vt:lpstr>STRENGTHS AND CONTENTION RESOLUTION</vt:lpstr>
      <vt:lpstr>STRENGTH CONTENTION in GATE PRIMITIVES</vt:lpstr>
      <vt:lpstr>Net Charges</vt:lpstr>
      <vt:lpstr>Net Charges</vt:lpstr>
      <vt:lpstr>Net Charges</vt:lpstr>
      <vt:lpstr>Signal strength names and weights</vt:lpstr>
      <vt:lpstr>NET Types</vt:lpstr>
      <vt:lpstr>NET Types</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 Through Verilog</dc:title>
  <dc:creator>haasiba</dc:creator>
  <cp:lastModifiedBy>new</cp:lastModifiedBy>
  <cp:revision>48</cp:revision>
  <dcterms:created xsi:type="dcterms:W3CDTF">2019-06-12T05:18:03Z</dcterms:created>
  <dcterms:modified xsi:type="dcterms:W3CDTF">2021-10-05T07:56:35Z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2015-04-08T00:00:00Z</vt:filetime>
  </property>
  <property fmtid="{D5CDD505-2E9C-101B-9397-08002B2CF9AE}" pid="3" name="Creator">
    <vt:lpwstr>Microsoft® PowerPoint® 2013</vt:lpwstr>
  </property>
  <property fmtid="{D5CDD505-2E9C-101B-9397-08002B2CF9AE}" pid="4" name="LastSaved">
    <vt:filetime>2019-06-12T00:00:00Z</vt:filetime>
  </property>
  <property fmtid="{D5CDD505-2E9C-101B-9397-08002B2CF9AE}" pid="5" name="ContentTypeId">
    <vt:lpwstr>0x01010018911022971E4E49B0424733716899D6</vt:lpwstr>
  </property>
</Properties>
</file>