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7.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69" r:id="rId5"/>
    <p:sldId id="270" r:id="rId6"/>
    <p:sldId id="271" r:id="rId7"/>
    <p:sldId id="272" r:id="rId8"/>
    <p:sldId id="273" r:id="rId9"/>
    <p:sldId id="274" r:id="rId10"/>
    <p:sldId id="275" r:id="rId11"/>
    <p:sldId id="276" r:id="rId12"/>
    <p:sldId id="278" r:id="rId13"/>
    <p:sldId id="258" r:id="rId14"/>
    <p:sldId id="280" r:id="rId15"/>
    <p:sldId id="281" r:id="rId16"/>
    <p:sldId id="282" r:id="rId17"/>
    <p:sldId id="277" r:id="rId18"/>
    <p:sldId id="260" r:id="rId19"/>
    <p:sldId id="261" r:id="rId20"/>
    <p:sldId id="262" r:id="rId21"/>
    <p:sldId id="263" r:id="rId22"/>
    <p:sldId id="264" r:id="rId23"/>
    <p:sldId id="265" r:id="rId24"/>
    <p:sldId id="284" r:id="rId25"/>
    <p:sldId id="266" r:id="rId26"/>
    <p:sldId id="283" r:id="rId27"/>
    <p:sldId id="285" r:id="rId28"/>
    <p:sldId id="286" r:id="rId29"/>
    <p:sldId id="287" r:id="rId30"/>
    <p:sldId id="268" r:id="rId31"/>
    <p:sldId id="267" r:id="rId32"/>
    <p:sldId id="288" r:id="rId33"/>
    <p:sldId id="289" r:id="rId34"/>
    <p:sldId id="290" r:id="rId35"/>
    <p:sldId id="291" r:id="rId36"/>
    <p:sldId id="292" r:id="rId37"/>
    <p:sldId id="298" r:id="rId38"/>
    <p:sldId id="302" r:id="rId39"/>
    <p:sldId id="299" r:id="rId40"/>
    <p:sldId id="300" r:id="rId41"/>
    <p:sldId id="301" r:id="rId42"/>
    <p:sldId id="303" r:id="rId43"/>
    <p:sldId id="304" r:id="rId44"/>
    <p:sldId id="305" r:id="rId45"/>
    <p:sldId id="306" r:id="rId46"/>
    <p:sldId id="311" r:id="rId47"/>
    <p:sldId id="309" r:id="rId48"/>
    <p:sldId id="310" r:id="rId49"/>
    <p:sldId id="307" r:id="rId50"/>
    <p:sldId id="308" r:id="rId51"/>
    <p:sldId id="295" r:id="rId52"/>
    <p:sldId id="296" r:id="rId53"/>
    <p:sldId id="297" r:id="rId54"/>
    <p:sldId id="316" r:id="rId55"/>
    <p:sldId id="312" r:id="rId56"/>
    <p:sldId id="318" r:id="rId57"/>
    <p:sldId id="319" r:id="rId58"/>
    <p:sldId id="314" r:id="rId59"/>
    <p:sldId id="321" r:id="rId60"/>
    <p:sldId id="328" r:id="rId61"/>
    <p:sldId id="322" r:id="rId62"/>
    <p:sldId id="323" r:id="rId63"/>
    <p:sldId id="327" r:id="rId64"/>
    <p:sldId id="320" r:id="rId65"/>
    <p:sldId id="315" r:id="rId66"/>
    <p:sldId id="325" r:id="rId67"/>
    <p:sldId id="32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C7ED4-4BC6-4613-9DB9-E1E927CC27E3}"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A2C4-CF86-4B38-8CCA-81C9DDBC6A04}"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E73A2C4-CF86-4B38-8CCA-81C9DDBC6A04}" type="datetimeFigureOut">
              <a:rPr lang="en-US" smtClean="0"/>
              <a:pPr/>
              <a:t>10/25/2021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8EC7ED4-4BC6-4613-9DB9-E1E927CC27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microsoft.com/office/2007/relationships/hdphoto" Target="../media/hdphoto7.wdp"/></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763000" cy="1012825"/>
          </a:xfrm>
        </p:spPr>
        <p:txBody>
          <a:bodyPr>
            <a:normAutofit/>
          </a:bodyPr>
          <a:lstStyle/>
          <a:p>
            <a:r>
              <a:rPr lang="en-US" sz="2800" b="1" dirty="0" smtClean="0">
                <a:solidFill>
                  <a:srgbClr val="00B050"/>
                </a:solidFill>
                <a:latin typeface="Century Gothic" pitchFamily="34" charset="0"/>
              </a:rPr>
              <a:t>SUBJECT :</a:t>
            </a:r>
            <a:r>
              <a:rPr lang="en-US" sz="2800" dirty="0" smtClean="0">
                <a:latin typeface="Century Gothic" pitchFamily="34" charset="0"/>
              </a:rPr>
              <a:t> </a:t>
            </a:r>
            <a:r>
              <a:rPr lang="en-US" sz="2800" b="1" dirty="0" smtClean="0">
                <a:solidFill>
                  <a:srgbClr val="0070C0"/>
                </a:solidFill>
                <a:latin typeface="Century Gothic" pitchFamily="34" charset="0"/>
              </a:rPr>
              <a:t>EMBEDDED SYSTEMS</a:t>
            </a:r>
            <a:endParaRPr lang="en-US" sz="2800" b="1" dirty="0">
              <a:solidFill>
                <a:srgbClr val="0070C0"/>
              </a:solidFill>
              <a:latin typeface="Century Gothic" pitchFamily="34" charset="0"/>
            </a:endParaRPr>
          </a:p>
        </p:txBody>
      </p:sp>
      <p:sp>
        <p:nvSpPr>
          <p:cNvPr id="3" name="Subtitle 2"/>
          <p:cNvSpPr>
            <a:spLocks noGrp="1"/>
          </p:cNvSpPr>
          <p:nvPr>
            <p:ph type="subTitle" idx="1"/>
          </p:nvPr>
        </p:nvSpPr>
        <p:spPr>
          <a:xfrm>
            <a:off x="298704" y="2057400"/>
            <a:ext cx="8610600" cy="1752600"/>
          </a:xfrm>
        </p:spPr>
        <p:txBody>
          <a:bodyPr>
            <a:noAutofit/>
          </a:bodyPr>
          <a:lstStyle/>
          <a:p>
            <a:r>
              <a:rPr lang="en-US" sz="1800" b="1" dirty="0" smtClean="0">
                <a:solidFill>
                  <a:srgbClr val="00B050"/>
                </a:solidFill>
                <a:latin typeface="Century Gothic" pitchFamily="34" charset="0"/>
              </a:rPr>
              <a:t>UNIT – I</a:t>
            </a:r>
          </a:p>
          <a:p>
            <a:r>
              <a:rPr lang="en-US" sz="3200" b="1" dirty="0" smtClean="0">
                <a:solidFill>
                  <a:schemeClr val="tx2">
                    <a:lumMod val="50000"/>
                  </a:schemeClr>
                </a:solidFill>
                <a:latin typeface="Century Gothic" pitchFamily="34" charset="0"/>
              </a:rPr>
              <a:t>INTRODUCTION TO EMBEDDED SYSTEMS</a:t>
            </a:r>
            <a:endParaRPr lang="en-US" sz="3200" b="1" dirty="0">
              <a:solidFill>
                <a:schemeClr val="tx2">
                  <a:lumMod val="50000"/>
                </a:schemeClr>
              </a:solidFill>
              <a:latin typeface="Century Gothic" pitchFamily="34" charset="0"/>
            </a:endParaRPr>
          </a:p>
        </p:txBody>
      </p:sp>
      <p:sp>
        <p:nvSpPr>
          <p:cNvPr id="4" name="Title 1"/>
          <p:cNvSpPr txBox="1">
            <a:spLocks/>
          </p:cNvSpPr>
          <p:nvPr/>
        </p:nvSpPr>
        <p:spPr>
          <a:xfrm>
            <a:off x="228600" y="3733800"/>
            <a:ext cx="8763000" cy="1752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a:r>
              <a:rPr lang="en-US" sz="2400" b="1" dirty="0" smtClean="0">
                <a:solidFill>
                  <a:schemeClr val="accent3">
                    <a:lumMod val="50000"/>
                  </a:schemeClr>
                </a:solidFill>
                <a:latin typeface="Century Gothic" pitchFamily="34" charset="0"/>
              </a:rPr>
              <a:t>KRISHNA PRASAD SATAMRAJU</a:t>
            </a:r>
          </a:p>
          <a:p>
            <a:pPr algn="ctr"/>
            <a:r>
              <a:rPr lang="en-US" sz="1800" b="1" dirty="0" smtClean="0">
                <a:solidFill>
                  <a:schemeClr val="tx1"/>
                </a:solidFill>
                <a:latin typeface="Century Gothic" pitchFamily="34" charset="0"/>
              </a:rPr>
              <a:t>ASSOCIATE PROFESSOR</a:t>
            </a:r>
          </a:p>
          <a:p>
            <a:pPr algn="ctr"/>
            <a:r>
              <a:rPr lang="en-US" sz="2400" b="1" dirty="0" smtClean="0">
                <a:solidFill>
                  <a:schemeClr val="accent6">
                    <a:lumMod val="50000"/>
                  </a:schemeClr>
                </a:solidFill>
                <a:latin typeface="Century Gothic" pitchFamily="34" charset="0"/>
              </a:rPr>
              <a:t>DEPARTMENT OF ECE</a:t>
            </a: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3528" y="462756"/>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7575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486400"/>
          </a:xfrm>
        </p:spPr>
        <p:txBody>
          <a:bodyPr>
            <a:normAutofit/>
          </a:bodyPr>
          <a:lstStyle/>
          <a:p>
            <a:pPr algn="just" fontAlgn="base"/>
            <a:r>
              <a:rPr lang="en-US" b="1" dirty="0">
                <a:latin typeface="Century Gothic" pitchFamily="34" charset="0"/>
              </a:rPr>
              <a:t>Networked Embedded Systems</a:t>
            </a:r>
          </a:p>
          <a:p>
            <a:pPr lvl="1" algn="just" fontAlgn="base"/>
            <a:r>
              <a:rPr lang="en-US" dirty="0">
                <a:latin typeface="Century Gothic" pitchFamily="34" charset="0"/>
              </a:rPr>
              <a:t>These embedded systems are related to a network to access the resources. The connected network can be LAN, WAN or the internet. </a:t>
            </a:r>
            <a:endParaRPr lang="en-US" dirty="0" smtClean="0">
              <a:latin typeface="Century Gothic" pitchFamily="34" charset="0"/>
            </a:endParaRPr>
          </a:p>
          <a:p>
            <a:pPr lvl="1" algn="just" fontAlgn="base"/>
            <a:r>
              <a:rPr lang="en-US" dirty="0" smtClean="0">
                <a:latin typeface="Century Gothic" pitchFamily="34" charset="0"/>
              </a:rPr>
              <a:t>The </a:t>
            </a:r>
            <a:r>
              <a:rPr lang="en-US" dirty="0">
                <a:latin typeface="Century Gothic" pitchFamily="34" charset="0"/>
              </a:rPr>
              <a:t>connection can be wired or wireless. It is also the fastest growing area in embedded system applications.</a:t>
            </a:r>
          </a:p>
          <a:p>
            <a:pPr marL="274320" lvl="1"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Home </a:t>
            </a:r>
            <a:r>
              <a:rPr lang="en-US" dirty="0">
                <a:latin typeface="Century Gothic" pitchFamily="34" charset="0"/>
              </a:rPr>
              <a:t>security systems, ATM machines, card swipe machines are examples for the networked embedded system.</a:t>
            </a:r>
          </a:p>
          <a:p>
            <a:pPr algn="just" fontAlgn="base"/>
            <a:r>
              <a:rPr lang="en-US" b="1" dirty="0">
                <a:latin typeface="Century Gothic" pitchFamily="34" charset="0"/>
              </a:rPr>
              <a:t>Mobile Embedded Systems</a:t>
            </a:r>
          </a:p>
          <a:p>
            <a:pPr lvl="1" algn="just" fontAlgn="base"/>
            <a:r>
              <a:rPr lang="en-US" dirty="0">
                <a:latin typeface="Century Gothic" pitchFamily="34" charset="0"/>
              </a:rPr>
              <a:t>Mobile embedded systems are compact, easy to use and require fewer resources. </a:t>
            </a:r>
            <a:endParaRPr lang="en-US" dirty="0" smtClean="0">
              <a:latin typeface="Century Gothic" pitchFamily="34" charset="0"/>
            </a:endParaRPr>
          </a:p>
          <a:p>
            <a:pPr lvl="1" algn="just" fontAlgn="base"/>
            <a:r>
              <a:rPr lang="en-US" dirty="0" smtClean="0">
                <a:latin typeface="Century Gothic" pitchFamily="34" charset="0"/>
              </a:rPr>
              <a:t>They </a:t>
            </a:r>
            <a:r>
              <a:rPr lang="en-US" dirty="0">
                <a:latin typeface="Century Gothic" pitchFamily="34" charset="0"/>
              </a:rPr>
              <a:t>are used in portable embedded devices like mobile phones, digital cameras, mp3 players and personal digital assistants, etc.</a:t>
            </a:r>
          </a:p>
          <a:p>
            <a:pPr marL="0" indent="0" algn="just">
              <a:buNone/>
            </a:pPr>
            <a:endParaRPr lang="en-US" dirty="0">
              <a:latin typeface="Century Gothic" pitchFamily="34" charset="0"/>
            </a:endParaRP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Functional Requirements</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9118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334000"/>
          </a:xfrm>
        </p:spPr>
        <p:txBody>
          <a:bodyPr>
            <a:normAutofit/>
          </a:bodyPr>
          <a:lstStyle/>
          <a:p>
            <a:pPr algn="just" fontAlgn="base"/>
            <a:r>
              <a:rPr lang="en-US" b="1" dirty="0">
                <a:latin typeface="Century Gothic" pitchFamily="34" charset="0"/>
              </a:rPr>
              <a:t>Hard Real time system</a:t>
            </a:r>
          </a:p>
          <a:p>
            <a:pPr lvl="1" algn="just" fontAlgn="base"/>
            <a:r>
              <a:rPr lang="en-US" dirty="0" smtClean="0">
                <a:latin typeface="Century Gothic" pitchFamily="34" charset="0"/>
              </a:rPr>
              <a:t>A </a:t>
            </a:r>
            <a:r>
              <a:rPr lang="en-US" dirty="0">
                <a:latin typeface="Century Gothic" pitchFamily="34" charset="0"/>
              </a:rPr>
              <a:t>hard real-time system must meet the timing deadlines without any delay. Missing the deadline would cause serious failure to the system or user.</a:t>
            </a:r>
          </a:p>
          <a:p>
            <a:pPr marL="274320" lvl="1"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The </a:t>
            </a:r>
            <a:r>
              <a:rPr lang="en-US" dirty="0">
                <a:latin typeface="Century Gothic" pitchFamily="34" charset="0"/>
              </a:rPr>
              <a:t>airbag control system and antilock braking system of </a:t>
            </a:r>
            <a:r>
              <a:rPr lang="en-US" dirty="0" smtClean="0">
                <a:latin typeface="Century Gothic" pitchFamily="34" charset="0"/>
              </a:rPr>
              <a:t>vehicles. </a:t>
            </a:r>
          </a:p>
          <a:p>
            <a:pPr algn="just" fontAlgn="base"/>
            <a:r>
              <a:rPr lang="en-US" b="1" dirty="0">
                <a:latin typeface="Century Gothic" pitchFamily="34" charset="0"/>
              </a:rPr>
              <a:t>Soft Real time system</a:t>
            </a:r>
          </a:p>
          <a:p>
            <a:pPr lvl="1" algn="just" fontAlgn="base"/>
            <a:r>
              <a:rPr lang="en-US" dirty="0">
                <a:latin typeface="Century Gothic" pitchFamily="34" charset="0"/>
              </a:rPr>
              <a:t>Missing deadlines for tasks are acceptable for soft real-time systems, but the frequency of deadline missing should be within the compliance limit.</a:t>
            </a:r>
          </a:p>
          <a:p>
            <a:pPr marL="274320" lvl="1" indent="0" algn="just" fontAlgn="base">
              <a:buNone/>
            </a:pPr>
            <a:r>
              <a:rPr lang="en-US" dirty="0" smtClean="0">
                <a:solidFill>
                  <a:srgbClr val="FF0000"/>
                </a:solidFill>
                <a:latin typeface="Century Gothic" pitchFamily="34" charset="0"/>
              </a:rPr>
              <a:t>Example:</a:t>
            </a:r>
            <a:r>
              <a:rPr lang="en-US" dirty="0" smtClean="0">
                <a:latin typeface="Century Gothic" pitchFamily="34" charset="0"/>
              </a:rPr>
              <a:t> ATM </a:t>
            </a:r>
            <a:r>
              <a:rPr lang="en-US" dirty="0">
                <a:latin typeface="Century Gothic" pitchFamily="34" charset="0"/>
              </a:rPr>
              <a:t>is a typical example of a soft real-time system. </a:t>
            </a:r>
          </a:p>
          <a:p>
            <a:pPr marL="274320" lvl="1" indent="0" algn="just" fontAlgn="base">
              <a:buNone/>
            </a:pPr>
            <a:endParaRPr lang="en-US" dirty="0">
              <a:latin typeface="Century Gothic" pitchFamily="34" charset="0"/>
            </a:endParaRPr>
          </a:p>
          <a:p>
            <a:pPr algn="just"/>
            <a:endParaRPr lang="en-US" dirty="0">
              <a:latin typeface="Century Gothic" pitchFamily="34" charset="0"/>
            </a:endParaRP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Deterministic Behavior</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8616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410200"/>
          </a:xfrm>
        </p:spPr>
        <p:txBody>
          <a:bodyPr/>
          <a:lstStyle/>
          <a:p>
            <a:pPr algn="just" fontAlgn="base"/>
            <a:r>
              <a:rPr lang="en-US" b="1" dirty="0" smtClean="0">
                <a:latin typeface="Century Gothic" pitchFamily="34" charset="0"/>
              </a:rPr>
              <a:t>Time-triggered</a:t>
            </a:r>
          </a:p>
          <a:p>
            <a:pPr lvl="1" algn="just" fontAlgn="base"/>
            <a:r>
              <a:rPr lang="en-US" dirty="0" smtClean="0">
                <a:latin typeface="Century Gothic" pitchFamily="34" charset="0"/>
              </a:rPr>
              <a:t> </a:t>
            </a:r>
            <a:r>
              <a:rPr lang="en-US" dirty="0">
                <a:latin typeface="Century Gothic" pitchFamily="34" charset="0"/>
              </a:rPr>
              <a:t>If a system is activated or triggered based on the pre-defined task or preset time, then such system is said to be the time-triggered embedded system</a:t>
            </a:r>
            <a:r>
              <a:rPr lang="en-US" dirty="0" smtClean="0">
                <a:latin typeface="Century Gothic" pitchFamily="34" charset="0"/>
              </a:rPr>
              <a:t>.</a:t>
            </a:r>
          </a:p>
          <a:p>
            <a:pPr marL="274320" lvl="1" indent="0" algn="just" fontAlgn="base">
              <a:buNone/>
            </a:pPr>
            <a:endParaRPr lang="en-US" dirty="0" smtClean="0">
              <a:latin typeface="Century Gothic" pitchFamily="34" charset="0"/>
            </a:endParaRPr>
          </a:p>
          <a:p>
            <a:pPr algn="just" fontAlgn="base"/>
            <a:r>
              <a:rPr lang="en-US" b="1" dirty="0" smtClean="0">
                <a:latin typeface="Century Gothic" pitchFamily="34" charset="0"/>
              </a:rPr>
              <a:t>Event-triggered</a:t>
            </a:r>
            <a:endParaRPr lang="en-US" b="1" dirty="0">
              <a:latin typeface="Century Gothic" pitchFamily="34" charset="0"/>
            </a:endParaRPr>
          </a:p>
          <a:p>
            <a:pPr lvl="1" algn="just" fontAlgn="base"/>
            <a:r>
              <a:rPr lang="en-US" dirty="0">
                <a:latin typeface="Century Gothic" pitchFamily="34" charset="0"/>
              </a:rPr>
              <a:t>On the other side, it the system is triggered based on some activity like change in temperature or change in pressure, such system is said to be an event triggered embedded system.</a:t>
            </a:r>
          </a:p>
          <a:p>
            <a:endParaRPr lang="en-US" dirty="0"/>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Triggering</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0396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410200"/>
          </a:xfrm>
        </p:spPr>
        <p:txBody>
          <a:bodyPr>
            <a:noAutofit/>
          </a:bodyPr>
          <a:lstStyle/>
          <a:p>
            <a:pPr algn="just"/>
            <a:r>
              <a:rPr lang="en-US" b="1" dirty="0" smtClean="0">
                <a:latin typeface="Century Gothic" pitchFamily="34" charset="0"/>
              </a:rPr>
              <a:t>Daily </a:t>
            </a:r>
            <a:r>
              <a:rPr lang="en-US" b="1" dirty="0">
                <a:latin typeface="Century Gothic" pitchFamily="34" charset="0"/>
              </a:rPr>
              <a:t>Life Electronic appliances</a:t>
            </a:r>
            <a:r>
              <a:rPr lang="en-US" dirty="0">
                <a:latin typeface="Century Gothic" pitchFamily="34" charset="0"/>
              </a:rPr>
              <a:t>( Lift, Microwave Oven, Refrigerator, Washing Machine) </a:t>
            </a:r>
            <a:endParaRPr lang="en-US" dirty="0" smtClean="0">
              <a:latin typeface="Century Gothic" pitchFamily="34" charset="0"/>
            </a:endParaRPr>
          </a:p>
          <a:p>
            <a:pPr marL="0" indent="0" algn="just">
              <a:buNone/>
            </a:pPr>
            <a:endParaRPr lang="en-US" sz="800" dirty="0">
              <a:latin typeface="Century Gothic" pitchFamily="34" charset="0"/>
            </a:endParaRPr>
          </a:p>
          <a:p>
            <a:pPr algn="just"/>
            <a:r>
              <a:rPr lang="en-US" b="1" dirty="0" smtClean="0">
                <a:latin typeface="Century Gothic" pitchFamily="34" charset="0"/>
              </a:rPr>
              <a:t>HealthCare</a:t>
            </a:r>
            <a:r>
              <a:rPr lang="en-US" dirty="0">
                <a:latin typeface="Century Gothic" pitchFamily="34" charset="0"/>
              </a:rPr>
              <a:t>( X-ray, ECG, Cardiograph, diseases diagnosis devices </a:t>
            </a:r>
            <a:r>
              <a:rPr lang="en-US" dirty="0" err="1">
                <a:latin typeface="Century Gothic" pitchFamily="34" charset="0"/>
              </a:rPr>
              <a:t>etc</a:t>
            </a:r>
            <a:r>
              <a:rPr lang="en-US" dirty="0">
                <a:latin typeface="Century Gothic" pitchFamily="34" charset="0"/>
              </a:rPr>
              <a:t>) </a:t>
            </a:r>
            <a:endParaRPr lang="en-US" dirty="0" smtClean="0">
              <a:latin typeface="Century Gothic" pitchFamily="34" charset="0"/>
            </a:endParaRPr>
          </a:p>
          <a:p>
            <a:pPr marL="0" indent="0" algn="just">
              <a:buNone/>
            </a:pPr>
            <a:endParaRPr lang="en-US" sz="900" dirty="0">
              <a:latin typeface="Century Gothic" pitchFamily="34" charset="0"/>
            </a:endParaRPr>
          </a:p>
          <a:p>
            <a:pPr algn="just"/>
            <a:r>
              <a:rPr lang="en-US" b="1" dirty="0" smtClean="0">
                <a:latin typeface="Century Gothic" pitchFamily="34" charset="0"/>
              </a:rPr>
              <a:t>Education</a:t>
            </a:r>
            <a:r>
              <a:rPr lang="en-US" dirty="0" smtClean="0">
                <a:latin typeface="Century Gothic" pitchFamily="34" charset="0"/>
              </a:rPr>
              <a:t> </a:t>
            </a:r>
            <a:r>
              <a:rPr lang="en-US" dirty="0">
                <a:latin typeface="Century Gothic" pitchFamily="34" charset="0"/>
              </a:rPr>
              <a:t>(Laptop or desktop, projector, printer, calculator, lab </a:t>
            </a:r>
            <a:r>
              <a:rPr lang="en-US" dirty="0" err="1">
                <a:latin typeface="Century Gothic" pitchFamily="34" charset="0"/>
              </a:rPr>
              <a:t>equipments</a:t>
            </a:r>
            <a:r>
              <a:rPr lang="en-US" dirty="0">
                <a:latin typeface="Century Gothic" pitchFamily="34" charset="0"/>
              </a:rPr>
              <a:t> </a:t>
            </a:r>
            <a:r>
              <a:rPr lang="en-US" dirty="0" err="1">
                <a:latin typeface="Century Gothic" pitchFamily="34" charset="0"/>
              </a:rPr>
              <a:t>etc</a:t>
            </a:r>
            <a:r>
              <a:rPr lang="en-US" dirty="0">
                <a:latin typeface="Century Gothic" pitchFamily="34" charset="0"/>
              </a:rPr>
              <a:t>) </a:t>
            </a:r>
            <a:endParaRPr lang="en-US" dirty="0" smtClean="0">
              <a:latin typeface="Century Gothic" pitchFamily="34" charset="0"/>
            </a:endParaRPr>
          </a:p>
          <a:p>
            <a:pPr marL="0" indent="0" algn="just">
              <a:buNone/>
            </a:pPr>
            <a:endParaRPr lang="en-US" sz="700" dirty="0">
              <a:latin typeface="Century Gothic" pitchFamily="34" charset="0"/>
            </a:endParaRPr>
          </a:p>
          <a:p>
            <a:pPr algn="just"/>
            <a:r>
              <a:rPr lang="en-US" b="1" dirty="0" smtClean="0">
                <a:latin typeface="Century Gothic" pitchFamily="34" charset="0"/>
              </a:rPr>
              <a:t>Communication</a:t>
            </a:r>
            <a:r>
              <a:rPr lang="en-US" dirty="0">
                <a:latin typeface="Century Gothic" pitchFamily="34" charset="0"/>
              </a:rPr>
              <a:t>( Mobile phone, satellite, Modem, Network Hub, Router, Telephone, Fax) </a:t>
            </a:r>
            <a:endParaRPr lang="en-US" dirty="0" smtClean="0">
              <a:latin typeface="Century Gothic" pitchFamily="34" charset="0"/>
            </a:endParaRPr>
          </a:p>
          <a:p>
            <a:pPr marL="0" indent="0" algn="just">
              <a:buNone/>
            </a:pPr>
            <a:endParaRPr lang="en-US" sz="1000" dirty="0">
              <a:latin typeface="Century Gothic" pitchFamily="34" charset="0"/>
            </a:endParaRPr>
          </a:p>
          <a:p>
            <a:pPr algn="just"/>
            <a:r>
              <a:rPr lang="en-US" b="1" dirty="0" smtClean="0">
                <a:latin typeface="Century Gothic" pitchFamily="34" charset="0"/>
              </a:rPr>
              <a:t>Security </a:t>
            </a:r>
            <a:r>
              <a:rPr lang="en-US" b="1" dirty="0">
                <a:latin typeface="Century Gothic" pitchFamily="34" charset="0"/>
              </a:rPr>
              <a:t>System</a:t>
            </a:r>
            <a:r>
              <a:rPr lang="en-US" dirty="0">
                <a:latin typeface="Century Gothic" pitchFamily="34" charset="0"/>
              </a:rPr>
              <a:t>( CC Camera, X ray Scanner, RFID System, Password protected door, Face detection) </a:t>
            </a:r>
            <a:endParaRPr lang="en-US" dirty="0" smtClean="0">
              <a:latin typeface="Century Gothic" pitchFamily="34" charset="0"/>
            </a:endParaRPr>
          </a:p>
          <a:p>
            <a:pPr marL="0" indent="0" algn="just">
              <a:buNone/>
            </a:pPr>
            <a:endParaRPr lang="en-US" sz="1200" dirty="0">
              <a:latin typeface="Century Gothic" pitchFamily="34" charset="0"/>
            </a:endParaRPr>
          </a:p>
          <a:p>
            <a:pPr algn="just"/>
            <a:r>
              <a:rPr lang="en-US" b="1" dirty="0" smtClean="0">
                <a:latin typeface="Century Gothic" pitchFamily="34" charset="0"/>
              </a:rPr>
              <a:t>Entertainment</a:t>
            </a:r>
            <a:r>
              <a:rPr lang="en-US" dirty="0" smtClean="0">
                <a:latin typeface="Century Gothic" pitchFamily="34" charset="0"/>
              </a:rPr>
              <a:t>(Television </a:t>
            </a:r>
            <a:r>
              <a:rPr lang="en-US" dirty="0" err="1">
                <a:latin typeface="Century Gothic" pitchFamily="34" charset="0"/>
              </a:rPr>
              <a:t>etc</a:t>
            </a:r>
            <a:r>
              <a:rPr lang="en-US" dirty="0">
                <a:latin typeface="Century Gothic" pitchFamily="34" charset="0"/>
              </a:rPr>
              <a:t>) </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20"/>
            <a:ext cx="8915400" cy="533400"/>
          </a:xfrm>
        </p:spPr>
        <p:txBody>
          <a:bodyPr>
            <a:normAutofit/>
          </a:bodyPr>
          <a:lstStyle/>
          <a:p>
            <a:r>
              <a:rPr lang="en-US" sz="2400" b="1" dirty="0" smtClean="0">
                <a:latin typeface="Century Gothic" pitchFamily="34" charset="0"/>
              </a:rPr>
              <a:t>APPLICATION AREAS OF EMBEDDED SYSTEMS</a:t>
            </a:r>
            <a:endParaRPr lang="en-US" sz="2400" b="1" dirty="0">
              <a:latin typeface="Century Gothic" pitchFamily="34" charset="0"/>
            </a:endParaRPr>
          </a:p>
        </p:txBody>
      </p:sp>
    </p:spTree>
    <p:extLst>
      <p:ext uri="{BB962C8B-B14F-4D97-AF65-F5344CB8AC3E}">
        <p14:creationId xmlns="" xmlns:p14="http://schemas.microsoft.com/office/powerpoint/2010/main" val="30792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334000"/>
          </a:xfrm>
        </p:spPr>
        <p:txBody>
          <a:bodyPr>
            <a:noAutofit/>
          </a:bodyPr>
          <a:lstStyle/>
          <a:p>
            <a:pPr algn="just"/>
            <a:r>
              <a:rPr lang="en-US" b="1" dirty="0" smtClean="0">
                <a:latin typeface="Century Gothic" pitchFamily="34" charset="0"/>
                <a:cs typeface="Times New Roman" pitchFamily="18" charset="0"/>
              </a:rPr>
              <a:t>Banking </a:t>
            </a:r>
            <a:r>
              <a:rPr lang="en-US" b="1" dirty="0">
                <a:latin typeface="Century Gothic" pitchFamily="34" charset="0"/>
                <a:cs typeface="Times New Roman" pitchFamily="18" charset="0"/>
              </a:rPr>
              <a:t>System</a:t>
            </a:r>
            <a:r>
              <a:rPr lang="en-US" dirty="0">
                <a:latin typeface="Century Gothic" pitchFamily="34" charset="0"/>
                <a:cs typeface="Times New Roman" pitchFamily="18" charset="0"/>
              </a:rPr>
              <a:t>(ATM </a:t>
            </a:r>
            <a:r>
              <a:rPr lang="en-US" dirty="0" smtClean="0">
                <a:latin typeface="Century Gothic" pitchFamily="34" charset="0"/>
                <a:cs typeface="Times New Roman" pitchFamily="18" charset="0"/>
              </a:rPr>
              <a:t> </a:t>
            </a:r>
            <a:r>
              <a:rPr lang="en-US" dirty="0" err="1" smtClean="0">
                <a:latin typeface="Century Gothic" pitchFamily="34" charset="0"/>
                <a:cs typeface="Times New Roman" pitchFamily="18" charset="0"/>
              </a:rPr>
              <a:t>etc</a:t>
            </a:r>
            <a:r>
              <a:rPr lang="en-US" dirty="0" smtClean="0">
                <a:latin typeface="Century Gothic" pitchFamily="34" charset="0"/>
                <a:cs typeface="Times New Roman" pitchFamily="18" charset="0"/>
              </a:rPr>
              <a:t>)</a:t>
            </a:r>
          </a:p>
          <a:p>
            <a:pPr algn="just"/>
            <a:r>
              <a:rPr lang="en-US" b="1" dirty="0" smtClean="0">
                <a:latin typeface="Century Gothic" pitchFamily="34" charset="0"/>
                <a:cs typeface="Times New Roman" pitchFamily="18" charset="0"/>
              </a:rPr>
              <a:t>Automation</a:t>
            </a:r>
            <a:endParaRPr lang="en-US" dirty="0">
              <a:latin typeface="Century Gothic" pitchFamily="34" charset="0"/>
              <a:cs typeface="Times New Roman" pitchFamily="18" charset="0"/>
            </a:endParaRPr>
          </a:p>
          <a:p>
            <a:pPr algn="just"/>
            <a:r>
              <a:rPr lang="en-US" b="1" dirty="0" smtClean="0">
                <a:latin typeface="Century Gothic" pitchFamily="34" charset="0"/>
                <a:cs typeface="Times New Roman" pitchFamily="18" charset="0"/>
              </a:rPr>
              <a:t>Navigation</a:t>
            </a:r>
            <a:r>
              <a:rPr lang="en-US" dirty="0" smtClean="0">
                <a:latin typeface="Century Gothic" pitchFamily="34" charset="0"/>
                <a:cs typeface="Times New Roman" pitchFamily="18" charset="0"/>
              </a:rPr>
              <a:t> </a:t>
            </a:r>
          </a:p>
          <a:p>
            <a:pPr algn="just"/>
            <a:r>
              <a:rPr lang="en-US" b="1" dirty="0" smtClean="0">
                <a:latin typeface="Century Gothic" pitchFamily="34" charset="0"/>
                <a:cs typeface="Times New Roman" pitchFamily="18" charset="0"/>
              </a:rPr>
              <a:t>Consumer </a:t>
            </a:r>
            <a:r>
              <a:rPr lang="en-US" b="1" dirty="0">
                <a:latin typeface="Century Gothic" pitchFamily="34" charset="0"/>
                <a:cs typeface="Times New Roman" pitchFamily="18" charset="0"/>
              </a:rPr>
              <a:t>Electronics: </a:t>
            </a:r>
            <a:r>
              <a:rPr lang="en-US" dirty="0">
                <a:latin typeface="Century Gothic" pitchFamily="34" charset="0"/>
                <a:cs typeface="Times New Roman" pitchFamily="18" charset="0"/>
              </a:rPr>
              <a:t>Camcorders, Cameras </a:t>
            </a:r>
            <a:endParaRPr lang="en-US" dirty="0" smtClean="0">
              <a:latin typeface="Century Gothic" pitchFamily="34" charset="0"/>
              <a:cs typeface="Times New Roman" pitchFamily="18" charset="0"/>
            </a:endParaRPr>
          </a:p>
          <a:p>
            <a:pPr algn="just"/>
            <a:r>
              <a:rPr lang="en-US" b="1" dirty="0" smtClean="0">
                <a:latin typeface="Century Gothic" pitchFamily="34" charset="0"/>
                <a:cs typeface="Times New Roman" pitchFamily="18" charset="0"/>
              </a:rPr>
              <a:t>Automotive </a:t>
            </a:r>
            <a:r>
              <a:rPr lang="en-US" b="1" dirty="0">
                <a:latin typeface="Century Gothic" pitchFamily="34" charset="0"/>
                <a:cs typeface="Times New Roman" pitchFamily="18" charset="0"/>
              </a:rPr>
              <a:t>industry: </a:t>
            </a:r>
            <a:r>
              <a:rPr lang="en-US" dirty="0">
                <a:latin typeface="Century Gothic" pitchFamily="34" charset="0"/>
                <a:cs typeface="Times New Roman" pitchFamily="18" charset="0"/>
              </a:rPr>
              <a:t>Anti-lock breaking system(ABS), engine control </a:t>
            </a:r>
            <a:endParaRPr lang="en-US" dirty="0" smtClean="0">
              <a:latin typeface="Century Gothic" pitchFamily="34" charset="0"/>
              <a:cs typeface="Times New Roman" pitchFamily="18" charset="0"/>
            </a:endParaRPr>
          </a:p>
          <a:p>
            <a:pPr algn="just"/>
            <a:r>
              <a:rPr lang="en-US" b="1" dirty="0" smtClean="0">
                <a:latin typeface="Century Gothic" pitchFamily="34" charset="0"/>
                <a:cs typeface="Times New Roman" pitchFamily="18" charset="0"/>
              </a:rPr>
              <a:t>Home </a:t>
            </a:r>
            <a:r>
              <a:rPr lang="en-US" b="1" dirty="0">
                <a:latin typeface="Century Gothic" pitchFamily="34" charset="0"/>
                <a:cs typeface="Times New Roman" pitchFamily="18" charset="0"/>
              </a:rPr>
              <a:t>automation &amp; security systems</a:t>
            </a:r>
            <a:r>
              <a:rPr lang="en-US" dirty="0">
                <a:latin typeface="Century Gothic" pitchFamily="34" charset="0"/>
                <a:cs typeface="Times New Roman" pitchFamily="18" charset="0"/>
              </a:rPr>
              <a:t>: Air conditioners, sprinklers, fire alarms. </a:t>
            </a:r>
          </a:p>
          <a:p>
            <a:pPr algn="just"/>
            <a:r>
              <a:rPr lang="en-US" b="1" dirty="0" smtClean="0">
                <a:latin typeface="Century Gothic" pitchFamily="34" charset="0"/>
                <a:cs typeface="Times New Roman" pitchFamily="18" charset="0"/>
              </a:rPr>
              <a:t>Telecom</a:t>
            </a:r>
            <a:r>
              <a:rPr lang="en-US" b="1" dirty="0">
                <a:latin typeface="Century Gothic" pitchFamily="34" charset="0"/>
                <a:cs typeface="Times New Roman" pitchFamily="18" charset="0"/>
              </a:rPr>
              <a:t>: </a:t>
            </a:r>
            <a:r>
              <a:rPr lang="en-US" dirty="0">
                <a:latin typeface="Century Gothic" pitchFamily="34" charset="0"/>
                <a:cs typeface="Times New Roman" pitchFamily="18" charset="0"/>
              </a:rPr>
              <a:t>Cellular phones, telephone switches. </a:t>
            </a:r>
          </a:p>
          <a:p>
            <a:pPr algn="just"/>
            <a:r>
              <a:rPr lang="en-US" b="1" dirty="0" smtClean="0">
                <a:latin typeface="Century Gothic" pitchFamily="34" charset="0"/>
                <a:cs typeface="Times New Roman" pitchFamily="18" charset="0"/>
              </a:rPr>
              <a:t>Computer </a:t>
            </a:r>
            <a:r>
              <a:rPr lang="en-US" b="1" dirty="0">
                <a:latin typeface="Century Gothic" pitchFamily="34" charset="0"/>
                <a:cs typeface="Times New Roman" pitchFamily="18" charset="0"/>
              </a:rPr>
              <a:t>peripherals: </a:t>
            </a:r>
            <a:r>
              <a:rPr lang="en-US" dirty="0">
                <a:latin typeface="Century Gothic" pitchFamily="34" charset="0"/>
                <a:cs typeface="Times New Roman" pitchFamily="18" charset="0"/>
              </a:rPr>
              <a:t>Printers, scanners. </a:t>
            </a:r>
            <a:endParaRPr lang="en-US" dirty="0" smtClean="0">
              <a:latin typeface="Century Gothic" pitchFamily="34" charset="0"/>
              <a:cs typeface="Times New Roman" pitchFamily="18" charset="0"/>
            </a:endParaRPr>
          </a:p>
          <a:p>
            <a:pPr algn="just"/>
            <a:r>
              <a:rPr lang="en-US" b="1" dirty="0" smtClean="0">
                <a:latin typeface="Century Gothic" pitchFamily="34" charset="0"/>
                <a:cs typeface="Times New Roman" pitchFamily="18" charset="0"/>
              </a:rPr>
              <a:t>Computer </a:t>
            </a:r>
            <a:r>
              <a:rPr lang="en-US" b="1" dirty="0">
                <a:latin typeface="Century Gothic" pitchFamily="34" charset="0"/>
                <a:cs typeface="Times New Roman" pitchFamily="18" charset="0"/>
              </a:rPr>
              <a:t>networking systems: </a:t>
            </a:r>
            <a:r>
              <a:rPr lang="en-US" dirty="0">
                <a:latin typeface="Century Gothic" pitchFamily="34" charset="0"/>
                <a:cs typeface="Times New Roman" pitchFamily="18" charset="0"/>
              </a:rPr>
              <a:t>Network routers and switches. </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20"/>
            <a:ext cx="8915400" cy="533400"/>
          </a:xfrm>
        </p:spPr>
        <p:txBody>
          <a:bodyPr>
            <a:normAutofit/>
          </a:bodyPr>
          <a:lstStyle/>
          <a:p>
            <a:r>
              <a:rPr lang="en-US" sz="2800" b="1" dirty="0" smtClean="0">
                <a:latin typeface="Century Gothic" pitchFamily="34" charset="0"/>
              </a:rPr>
              <a:t>APPLICATION AREAS OF EMBEDDED SYSTEMS</a:t>
            </a:r>
            <a:endParaRPr lang="en-US" sz="2800" b="1" dirty="0">
              <a:latin typeface="Century Gothic" pitchFamily="34" charset="0"/>
            </a:endParaRPr>
          </a:p>
        </p:txBody>
      </p:sp>
    </p:spTree>
    <p:extLst>
      <p:ext uri="{BB962C8B-B14F-4D97-AF65-F5344CB8AC3E}">
        <p14:creationId xmlns="" xmlns:p14="http://schemas.microsoft.com/office/powerpoint/2010/main" val="51252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 xmlns:a14="http://schemas.microsoft.com/office/drawing/2010/main">
                  <a14:imgLayer r:embed="rId3">
                    <a14:imgEffect>
                      <a14:brightnessContrast bright="-11000" contrast="59000"/>
                    </a14:imgEffect>
                  </a14:imgLayer>
                </a14:imgProps>
              </a:ext>
              <a:ext uri="{28A0092B-C50C-407E-A947-70E740481C1C}">
                <a14:useLocalDpi xmlns="" xmlns:a14="http://schemas.microsoft.com/office/drawing/2010/main" val="0"/>
              </a:ext>
            </a:extLst>
          </a:blip>
          <a:srcRect/>
          <a:stretch>
            <a:fillRect/>
          </a:stretch>
        </p:blipFill>
        <p:spPr bwMode="auto">
          <a:xfrm>
            <a:off x="1415234" y="1278979"/>
            <a:ext cx="6313533" cy="5121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426720"/>
            <a:ext cx="8915400" cy="533400"/>
          </a:xfrm>
        </p:spPr>
        <p:txBody>
          <a:bodyPr>
            <a:normAutofit/>
          </a:bodyPr>
          <a:lstStyle/>
          <a:p>
            <a:r>
              <a:rPr lang="en-US" sz="2800" b="1" dirty="0" smtClean="0">
                <a:latin typeface="Century Gothic" pitchFamily="34" charset="0"/>
              </a:rPr>
              <a:t>OVERVIEW OF AN EMBEDDED SYSTEMS</a:t>
            </a:r>
            <a:endParaRPr lang="en-US" sz="2800" b="1" dirty="0">
              <a:latin typeface="Century Gothic" pitchFamily="34" charset="0"/>
            </a:endParaRPr>
          </a:p>
        </p:txBody>
      </p:sp>
      <p:pic>
        <p:nvPicPr>
          <p:cNvPr id="4"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2252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48561" y="1417494"/>
            <a:ext cx="4246879" cy="52065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426720"/>
            <a:ext cx="8915400" cy="533400"/>
          </a:xfrm>
        </p:spPr>
        <p:txBody>
          <a:bodyPr>
            <a:normAutofit/>
          </a:bodyPr>
          <a:lstStyle/>
          <a:p>
            <a:r>
              <a:rPr lang="en-US" sz="2800" b="1" dirty="0" smtClean="0">
                <a:latin typeface="Century Gothic" pitchFamily="34" charset="0"/>
              </a:rPr>
              <a:t>DESIGN OF AN EMBEDDED SYSTEMS</a:t>
            </a:r>
            <a:endParaRPr lang="en-US" sz="2800" b="1" dirty="0">
              <a:latin typeface="Century Gothic" pitchFamily="34" charset="0"/>
            </a:endParaRPr>
          </a:p>
        </p:txBody>
      </p:sp>
      <p:pic>
        <p:nvPicPr>
          <p:cNvPr id="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28990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34" y="1300575"/>
            <a:ext cx="8229600" cy="4876800"/>
          </a:xfrm>
        </p:spPr>
        <p:txBody>
          <a:bodyPr/>
          <a:lstStyle/>
          <a:p>
            <a:r>
              <a:rPr lang="en-US" b="1" dirty="0" smtClean="0">
                <a:latin typeface="Century Gothic" pitchFamily="34" charset="0"/>
              </a:rPr>
              <a:t>Data Collection, Storage, Representation</a:t>
            </a:r>
          </a:p>
          <a:p>
            <a:pPr marL="0" indent="0">
              <a:buNone/>
            </a:pPr>
            <a:r>
              <a:rPr lang="en-US" b="1" dirty="0" smtClean="0">
                <a:latin typeface="Century Gothic" pitchFamily="34" charset="0"/>
              </a:rPr>
              <a:t> </a:t>
            </a:r>
          </a:p>
          <a:p>
            <a:r>
              <a:rPr lang="en-US" b="1" dirty="0" smtClean="0">
                <a:latin typeface="Century Gothic" pitchFamily="34" charset="0"/>
              </a:rPr>
              <a:t>Data Communication</a:t>
            </a:r>
          </a:p>
          <a:p>
            <a:pPr marL="0" indent="0">
              <a:buNone/>
            </a:pPr>
            <a:endParaRPr lang="en-US" b="1" dirty="0" smtClean="0">
              <a:latin typeface="Century Gothic" pitchFamily="34" charset="0"/>
            </a:endParaRPr>
          </a:p>
          <a:p>
            <a:r>
              <a:rPr lang="en-US" b="1" dirty="0" smtClean="0">
                <a:latin typeface="Century Gothic" pitchFamily="34" charset="0"/>
              </a:rPr>
              <a:t>Data Signal Processing</a:t>
            </a:r>
          </a:p>
          <a:p>
            <a:pPr marL="0" indent="0">
              <a:buNone/>
            </a:pPr>
            <a:endParaRPr lang="en-US" b="1" dirty="0" smtClean="0">
              <a:latin typeface="Century Gothic" pitchFamily="34" charset="0"/>
            </a:endParaRPr>
          </a:p>
          <a:p>
            <a:r>
              <a:rPr lang="en-US" b="1" dirty="0" smtClean="0">
                <a:latin typeface="Century Gothic" pitchFamily="34" charset="0"/>
              </a:rPr>
              <a:t>Monitoring</a:t>
            </a:r>
          </a:p>
          <a:p>
            <a:pPr marL="0" indent="0">
              <a:buNone/>
            </a:pPr>
            <a:endParaRPr lang="en-US" b="1" dirty="0" smtClean="0">
              <a:latin typeface="Century Gothic" pitchFamily="34" charset="0"/>
            </a:endParaRPr>
          </a:p>
          <a:p>
            <a:r>
              <a:rPr lang="en-US" b="1" dirty="0" smtClean="0">
                <a:latin typeface="Century Gothic" pitchFamily="34" charset="0"/>
              </a:rPr>
              <a:t>Control</a:t>
            </a:r>
          </a:p>
          <a:p>
            <a:pPr marL="0" indent="0">
              <a:buNone/>
            </a:pPr>
            <a:endParaRPr lang="en-US" b="1" dirty="0" smtClean="0">
              <a:latin typeface="Century Gothic" pitchFamily="34" charset="0"/>
            </a:endParaRPr>
          </a:p>
          <a:p>
            <a:r>
              <a:rPr lang="en-US" b="1" dirty="0" smtClean="0">
                <a:latin typeface="Century Gothic" pitchFamily="34" charset="0"/>
              </a:rPr>
              <a:t>Application Specific User Interface</a:t>
            </a:r>
            <a:endParaRPr lang="en-US" b="1" dirty="0">
              <a:latin typeface="Century Gothic" pitchFamily="34"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20"/>
            <a:ext cx="8915400" cy="533400"/>
          </a:xfrm>
        </p:spPr>
        <p:txBody>
          <a:bodyPr>
            <a:normAutofit/>
          </a:bodyPr>
          <a:lstStyle/>
          <a:p>
            <a:r>
              <a:rPr lang="en-US" sz="2800" b="1" dirty="0" smtClean="0">
                <a:latin typeface="Century Gothic" pitchFamily="34" charset="0"/>
              </a:rPr>
              <a:t>PURPOSE OF EMBEDDED SYSTEMS</a:t>
            </a:r>
            <a:endParaRPr lang="en-US" sz="2800" b="1" dirty="0">
              <a:latin typeface="Century Gothic" pitchFamily="34" charset="0"/>
            </a:endParaRPr>
          </a:p>
        </p:txBody>
      </p:sp>
    </p:spTree>
    <p:extLst>
      <p:ext uri="{BB962C8B-B14F-4D97-AF65-F5344CB8AC3E}">
        <p14:creationId xmlns="" xmlns:p14="http://schemas.microsoft.com/office/powerpoint/2010/main" val="1299690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763000" cy="5334000"/>
          </a:xfrm>
        </p:spPr>
        <p:txBody>
          <a:bodyPr>
            <a:noAutofit/>
          </a:bodyPr>
          <a:lstStyle/>
          <a:p>
            <a:pPr algn="just"/>
            <a:r>
              <a:rPr lang="en-US" dirty="0">
                <a:latin typeface="Century Gothic" pitchFamily="34" charset="0"/>
              </a:rPr>
              <a:t>Embedded system </a:t>
            </a:r>
            <a:r>
              <a:rPr lang="en-US" dirty="0" smtClean="0">
                <a:latin typeface="Century Gothic" pitchFamily="34" charset="0"/>
              </a:rPr>
              <a:t>are designed </a:t>
            </a:r>
            <a:r>
              <a:rPr lang="en-US" dirty="0">
                <a:latin typeface="Century Gothic" pitchFamily="34" charset="0"/>
              </a:rPr>
              <a:t>for the purpose of data </a:t>
            </a:r>
            <a:r>
              <a:rPr lang="en-US" dirty="0" smtClean="0">
                <a:latin typeface="Century Gothic" pitchFamily="34" charset="0"/>
              </a:rPr>
              <a:t>collection and performs </a:t>
            </a:r>
            <a:r>
              <a:rPr lang="en-US" dirty="0">
                <a:latin typeface="Century Gothic" pitchFamily="34" charset="0"/>
              </a:rPr>
              <a:t>acquisition of data from the external world</a:t>
            </a:r>
            <a:r>
              <a:rPr lang="en-US" dirty="0" smtClean="0">
                <a:latin typeface="Century Gothic" pitchFamily="34" charset="0"/>
              </a:rPr>
              <a:t>. Data </a:t>
            </a:r>
            <a:r>
              <a:rPr lang="en-US" dirty="0">
                <a:latin typeface="Century Gothic" pitchFamily="34" charset="0"/>
              </a:rPr>
              <a:t>collection is usually done for </a:t>
            </a:r>
            <a:r>
              <a:rPr lang="en-US" dirty="0" smtClean="0">
                <a:latin typeface="Century Gothic" pitchFamily="34" charset="0"/>
              </a:rPr>
              <a:t>storage, analysis, manipulation </a:t>
            </a:r>
            <a:r>
              <a:rPr lang="en-US" dirty="0">
                <a:latin typeface="Century Gothic" pitchFamily="34" charset="0"/>
              </a:rPr>
              <a:t>and transmission</a:t>
            </a:r>
            <a:r>
              <a:rPr lang="en-US" dirty="0" smtClean="0">
                <a:latin typeface="Century Gothic" pitchFamily="34" charset="0"/>
              </a:rPr>
              <a:t>.</a:t>
            </a:r>
          </a:p>
          <a:p>
            <a:pPr marL="0" indent="0" algn="just">
              <a:buNone/>
            </a:pPr>
            <a:endParaRPr lang="en-US" sz="1600" dirty="0">
              <a:latin typeface="Century Gothic" pitchFamily="34" charset="0"/>
            </a:endParaRPr>
          </a:p>
          <a:p>
            <a:pPr algn="just"/>
            <a:r>
              <a:rPr lang="en-US" dirty="0" smtClean="0">
                <a:latin typeface="Century Gothic" pitchFamily="34" charset="0"/>
              </a:rPr>
              <a:t>Data </a:t>
            </a:r>
            <a:r>
              <a:rPr lang="en-US" dirty="0">
                <a:latin typeface="Century Gothic" pitchFamily="34" charset="0"/>
              </a:rPr>
              <a:t>can be analog or digital</a:t>
            </a:r>
            <a:r>
              <a:rPr lang="en-US" dirty="0" smtClean="0">
                <a:latin typeface="Century Gothic" pitchFamily="34" charset="0"/>
              </a:rPr>
              <a:t>. If </a:t>
            </a:r>
            <a:r>
              <a:rPr lang="en-US" dirty="0">
                <a:latin typeface="Century Gothic" pitchFamily="34" charset="0"/>
              </a:rPr>
              <a:t>the data is digital it can be directly captured by </a:t>
            </a:r>
            <a:r>
              <a:rPr lang="en-US" dirty="0" smtClean="0">
                <a:latin typeface="Century Gothic" pitchFamily="34" charset="0"/>
              </a:rPr>
              <a:t>digital embedded </a:t>
            </a:r>
            <a:r>
              <a:rPr lang="en-US" dirty="0">
                <a:latin typeface="Century Gothic" pitchFamily="34" charset="0"/>
              </a:rPr>
              <a:t>system</a:t>
            </a:r>
            <a:r>
              <a:rPr lang="en-US" dirty="0" smtClean="0">
                <a:latin typeface="Century Gothic" pitchFamily="34" charset="0"/>
              </a:rPr>
              <a:t>.</a:t>
            </a:r>
          </a:p>
          <a:p>
            <a:pPr marL="0" indent="0" algn="just">
              <a:buNone/>
            </a:pPr>
            <a:endParaRPr lang="en-US" sz="1600" dirty="0">
              <a:latin typeface="Century Gothic" pitchFamily="34" charset="0"/>
            </a:endParaRPr>
          </a:p>
          <a:p>
            <a:pPr algn="just"/>
            <a:r>
              <a:rPr lang="en-US" dirty="0" smtClean="0">
                <a:latin typeface="Century Gothic" pitchFamily="34" charset="0"/>
              </a:rPr>
              <a:t>A </a:t>
            </a:r>
            <a:r>
              <a:rPr lang="en-US" dirty="0">
                <a:latin typeface="Century Gothic" pitchFamily="34" charset="0"/>
              </a:rPr>
              <a:t>digital camera is a typical example of an </a:t>
            </a:r>
            <a:r>
              <a:rPr lang="en-US" dirty="0" smtClean="0">
                <a:latin typeface="Century Gothic" pitchFamily="34" charset="0"/>
              </a:rPr>
              <a:t>embedded System </a:t>
            </a:r>
            <a:r>
              <a:rPr lang="en-US" dirty="0">
                <a:latin typeface="Century Gothic" pitchFamily="34" charset="0"/>
              </a:rPr>
              <a:t>with data collection/storage/representation of data</a:t>
            </a:r>
            <a:r>
              <a:rPr lang="en-US" dirty="0" smtClean="0">
                <a:latin typeface="Century Gothic" pitchFamily="34" charset="0"/>
              </a:rPr>
              <a:t>. Images </a:t>
            </a:r>
            <a:r>
              <a:rPr lang="en-US" dirty="0">
                <a:latin typeface="Century Gothic" pitchFamily="34" charset="0"/>
              </a:rPr>
              <a:t>are captured and the captured image may be </a:t>
            </a:r>
            <a:r>
              <a:rPr lang="en-US" dirty="0" smtClean="0">
                <a:latin typeface="Century Gothic" pitchFamily="34" charset="0"/>
              </a:rPr>
              <a:t>stored within </a:t>
            </a:r>
            <a:r>
              <a:rPr lang="en-US" dirty="0">
                <a:latin typeface="Century Gothic" pitchFamily="34" charset="0"/>
              </a:rPr>
              <a:t>the memory of the camera. The captured image </a:t>
            </a:r>
            <a:r>
              <a:rPr lang="en-US" dirty="0" smtClean="0">
                <a:latin typeface="Century Gothic" pitchFamily="34" charset="0"/>
              </a:rPr>
              <a:t>can also </a:t>
            </a:r>
            <a:r>
              <a:rPr lang="en-US" dirty="0">
                <a:latin typeface="Century Gothic" pitchFamily="34" charset="0"/>
              </a:rPr>
              <a:t>be presented to the user through a graphic LCD unit.</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Data Collection, Storage, Representation</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240513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98" y="1447800"/>
            <a:ext cx="8783002" cy="5257800"/>
          </a:xfrm>
        </p:spPr>
        <p:txBody>
          <a:bodyPr>
            <a:normAutofit/>
          </a:bodyPr>
          <a:lstStyle/>
          <a:p>
            <a:pPr algn="just"/>
            <a:r>
              <a:rPr lang="en-US" dirty="0" smtClean="0">
                <a:latin typeface="Century Gothic" pitchFamily="34" charset="0"/>
              </a:rPr>
              <a:t>Embedded </a:t>
            </a:r>
            <a:r>
              <a:rPr lang="en-US" dirty="0">
                <a:latin typeface="Century Gothic" pitchFamily="34" charset="0"/>
              </a:rPr>
              <a:t>data communication systems are deployed </a:t>
            </a:r>
            <a:r>
              <a:rPr lang="en-US" dirty="0" smtClean="0">
                <a:latin typeface="Century Gothic" pitchFamily="34" charset="0"/>
              </a:rPr>
              <a:t>in applications </a:t>
            </a:r>
            <a:r>
              <a:rPr lang="en-US" dirty="0">
                <a:latin typeface="Century Gothic" pitchFamily="34" charset="0"/>
              </a:rPr>
              <a:t>from complex satellite communication to </a:t>
            </a:r>
            <a:r>
              <a:rPr lang="en-US" dirty="0" smtClean="0">
                <a:latin typeface="Century Gothic" pitchFamily="34" charset="0"/>
              </a:rPr>
              <a:t>simple home </a:t>
            </a:r>
            <a:r>
              <a:rPr lang="en-US" dirty="0">
                <a:latin typeface="Century Gothic" pitchFamily="34" charset="0"/>
              </a:rPr>
              <a:t>networking systems</a:t>
            </a:r>
            <a:r>
              <a:rPr lang="en-US" dirty="0" smtClean="0">
                <a:latin typeface="Century Gothic" pitchFamily="34" charset="0"/>
              </a:rPr>
              <a:t>.</a:t>
            </a:r>
          </a:p>
          <a:p>
            <a:pPr marL="0" indent="0" algn="just">
              <a:buNone/>
            </a:pPr>
            <a:endParaRPr lang="en-US" sz="1200" dirty="0">
              <a:latin typeface="Century Gothic" pitchFamily="34" charset="0"/>
            </a:endParaRPr>
          </a:p>
          <a:p>
            <a:pPr algn="just"/>
            <a:r>
              <a:rPr lang="en-US" dirty="0" smtClean="0">
                <a:latin typeface="Century Gothic" pitchFamily="34" charset="0"/>
              </a:rPr>
              <a:t>The </a:t>
            </a:r>
            <a:r>
              <a:rPr lang="en-US" dirty="0">
                <a:latin typeface="Century Gothic" pitchFamily="34" charset="0"/>
              </a:rPr>
              <a:t>transmission of data is achieved either by a </a:t>
            </a:r>
            <a:r>
              <a:rPr lang="en-US" dirty="0" smtClean="0">
                <a:latin typeface="Century Gothic" pitchFamily="34" charset="0"/>
              </a:rPr>
              <a:t>wire-line medium </a:t>
            </a:r>
            <a:r>
              <a:rPr lang="en-US" dirty="0">
                <a:latin typeface="Century Gothic" pitchFamily="34" charset="0"/>
              </a:rPr>
              <a:t>or by a wire-less medium</a:t>
            </a:r>
            <a:r>
              <a:rPr lang="en-US" dirty="0" smtClean="0">
                <a:latin typeface="Century Gothic" pitchFamily="34" charset="0"/>
              </a:rPr>
              <a:t>.</a:t>
            </a:r>
          </a:p>
          <a:p>
            <a:pPr marL="0" indent="0" algn="just">
              <a:buNone/>
            </a:pPr>
            <a:endParaRPr lang="en-US" sz="1200" dirty="0">
              <a:latin typeface="Century Gothic" pitchFamily="34" charset="0"/>
            </a:endParaRPr>
          </a:p>
          <a:p>
            <a:pPr algn="just"/>
            <a:r>
              <a:rPr lang="en-US" dirty="0" smtClean="0">
                <a:latin typeface="Century Gothic" pitchFamily="34" charset="0"/>
              </a:rPr>
              <a:t>Data </a:t>
            </a:r>
            <a:r>
              <a:rPr lang="en-US" dirty="0">
                <a:latin typeface="Century Gothic" pitchFamily="34" charset="0"/>
              </a:rPr>
              <a:t>can either be transmitted by analog means or by </a:t>
            </a:r>
            <a:r>
              <a:rPr lang="en-US" dirty="0" smtClean="0">
                <a:latin typeface="Century Gothic" pitchFamily="34" charset="0"/>
              </a:rPr>
              <a:t>digital means</a:t>
            </a:r>
            <a:r>
              <a:rPr lang="en-US" dirty="0">
                <a:latin typeface="Century Gothic" pitchFamily="34" charset="0"/>
              </a:rPr>
              <a:t>.</a:t>
            </a:r>
          </a:p>
          <a:p>
            <a:pPr lvl="1" algn="just"/>
            <a:r>
              <a:rPr lang="en-US" dirty="0" smtClean="0">
                <a:latin typeface="Century Gothic" pitchFamily="34" charset="0"/>
              </a:rPr>
              <a:t>Wireless modules: Bluetooth</a:t>
            </a:r>
            <a:r>
              <a:rPr lang="en-US" dirty="0">
                <a:latin typeface="Century Gothic" pitchFamily="34" charset="0"/>
              </a:rPr>
              <a:t>, Wi-Fi.</a:t>
            </a:r>
          </a:p>
          <a:p>
            <a:pPr lvl="1" algn="just"/>
            <a:r>
              <a:rPr lang="en-US" dirty="0" smtClean="0">
                <a:latin typeface="Century Gothic" pitchFamily="34" charset="0"/>
              </a:rPr>
              <a:t>Wire-line modules: USB</a:t>
            </a:r>
            <a:r>
              <a:rPr lang="en-US" dirty="0">
                <a:latin typeface="Century Gothic" pitchFamily="34" charset="0"/>
              </a:rPr>
              <a:t>, TCP/IP.</a:t>
            </a:r>
          </a:p>
          <a:p>
            <a:pPr marL="0" indent="0" algn="just">
              <a:buNone/>
            </a:pPr>
            <a:endParaRPr lang="en-US" sz="1600" dirty="0" smtClean="0">
              <a:latin typeface="Century Gothic" pitchFamily="34" charset="0"/>
            </a:endParaRPr>
          </a:p>
          <a:p>
            <a:pPr algn="just"/>
            <a:r>
              <a:rPr lang="en-US" dirty="0" smtClean="0">
                <a:latin typeface="Century Gothic" pitchFamily="34" charset="0"/>
              </a:rPr>
              <a:t>Network </a:t>
            </a:r>
            <a:r>
              <a:rPr lang="en-US" dirty="0">
                <a:latin typeface="Century Gothic" pitchFamily="34" charset="0"/>
              </a:rPr>
              <a:t>hubs, routers, switches are examples of </a:t>
            </a:r>
            <a:r>
              <a:rPr lang="en-US" dirty="0" smtClean="0">
                <a:latin typeface="Century Gothic" pitchFamily="34" charset="0"/>
              </a:rPr>
              <a:t>dedicated data </a:t>
            </a:r>
            <a:r>
              <a:rPr lang="en-US" dirty="0">
                <a:latin typeface="Century Gothic" pitchFamily="34" charset="0"/>
              </a:rPr>
              <a:t>transmission embedded systems.</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Data Communication</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964418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426720"/>
            <a:ext cx="8915400" cy="533400"/>
          </a:xfrm>
        </p:spPr>
        <p:txBody>
          <a:bodyPr>
            <a:noAutofit/>
          </a:bodyPr>
          <a:lstStyle/>
          <a:p>
            <a:r>
              <a:rPr lang="en-US" sz="3200" b="1" dirty="0" smtClean="0">
                <a:latin typeface="Century Gothic" pitchFamily="34" charset="0"/>
              </a:rPr>
              <a:t>EMBEDDED SYSTEMS</a:t>
            </a:r>
            <a:endParaRPr lang="en-US" sz="3200" b="1" dirty="0">
              <a:latin typeface="Century Gothic" pitchFamily="34" charset="0"/>
            </a:endParaRPr>
          </a:p>
        </p:txBody>
      </p:sp>
      <p:sp>
        <p:nvSpPr>
          <p:cNvPr id="3" name="Content Placeholder 2"/>
          <p:cNvSpPr>
            <a:spLocks noGrp="1"/>
          </p:cNvSpPr>
          <p:nvPr>
            <p:ph idx="1"/>
          </p:nvPr>
        </p:nvSpPr>
        <p:spPr>
          <a:xfrm>
            <a:off x="218850" y="1066800"/>
            <a:ext cx="8848950" cy="5562600"/>
          </a:xfrm>
        </p:spPr>
        <p:txBody>
          <a:bodyPr>
            <a:normAutofit fontScale="85000" lnSpcReduction="10000"/>
          </a:bodyPr>
          <a:lstStyle/>
          <a:p>
            <a:pPr algn="just">
              <a:lnSpc>
                <a:spcPct val="150000"/>
              </a:lnSpc>
            </a:pPr>
            <a:r>
              <a:rPr lang="en-US" b="1" dirty="0" smtClean="0">
                <a:solidFill>
                  <a:schemeClr val="tx1">
                    <a:lumMod val="95000"/>
                    <a:lumOff val="5000"/>
                  </a:schemeClr>
                </a:solidFill>
                <a:latin typeface="Century Gothic" pitchFamily="34" charset="0"/>
              </a:rPr>
              <a:t>Embedded systems </a:t>
            </a:r>
          </a:p>
          <a:p>
            <a:pPr lvl="1" algn="just">
              <a:lnSpc>
                <a:spcPct val="150000"/>
              </a:lnSpc>
            </a:pPr>
            <a:r>
              <a:rPr lang="en-US" dirty="0" smtClean="0">
                <a:latin typeface="Century Gothic" pitchFamily="34" charset="0"/>
              </a:rPr>
              <a:t>An embedded system is an electronic/electro-mechanical system designed to perform a specific function .</a:t>
            </a:r>
          </a:p>
          <a:p>
            <a:pPr lvl="1" algn="just">
              <a:lnSpc>
                <a:spcPct val="150000"/>
              </a:lnSpc>
            </a:pPr>
            <a:r>
              <a:rPr lang="en-US" dirty="0" smtClean="0">
                <a:latin typeface="Century Gothic" pitchFamily="34" charset="0"/>
              </a:rPr>
              <a:t>It is a combination of specific-purpose hardware and software</a:t>
            </a:r>
          </a:p>
          <a:p>
            <a:pPr algn="just">
              <a:lnSpc>
                <a:spcPct val="150000"/>
              </a:lnSpc>
            </a:pPr>
            <a:r>
              <a:rPr lang="en-US" dirty="0" smtClean="0">
                <a:latin typeface="Century Gothic" pitchFamily="34" charset="0"/>
              </a:rPr>
              <a:t>This hardware comprises of</a:t>
            </a:r>
          </a:p>
          <a:p>
            <a:pPr lvl="1" algn="just">
              <a:lnSpc>
                <a:spcPct val="150000"/>
              </a:lnSpc>
            </a:pPr>
            <a:r>
              <a:rPr lang="en-US" b="1" dirty="0" smtClean="0">
                <a:solidFill>
                  <a:srgbClr val="00B050"/>
                </a:solidFill>
                <a:latin typeface="Century Gothic" pitchFamily="34" charset="0"/>
              </a:rPr>
              <a:t>Analog electronic components</a:t>
            </a:r>
          </a:p>
          <a:p>
            <a:pPr lvl="1" algn="just">
              <a:lnSpc>
                <a:spcPct val="150000"/>
              </a:lnSpc>
            </a:pPr>
            <a:r>
              <a:rPr lang="en-US" b="1" dirty="0" smtClean="0">
                <a:solidFill>
                  <a:srgbClr val="00B050"/>
                </a:solidFill>
                <a:latin typeface="Century Gothic" pitchFamily="34" charset="0"/>
              </a:rPr>
              <a:t>Analog Circuitry</a:t>
            </a:r>
          </a:p>
          <a:p>
            <a:pPr lvl="1" algn="just">
              <a:lnSpc>
                <a:spcPct val="150000"/>
              </a:lnSpc>
            </a:pPr>
            <a:r>
              <a:rPr lang="en-US" b="1" dirty="0" smtClean="0">
                <a:solidFill>
                  <a:srgbClr val="00B050"/>
                </a:solidFill>
                <a:latin typeface="Century Gothic" pitchFamily="34" charset="0"/>
              </a:rPr>
              <a:t>Digital electronic components</a:t>
            </a:r>
          </a:p>
          <a:p>
            <a:pPr lvl="1" algn="just">
              <a:lnSpc>
                <a:spcPct val="150000"/>
              </a:lnSpc>
            </a:pPr>
            <a:r>
              <a:rPr lang="en-US" b="1" dirty="0" smtClean="0">
                <a:solidFill>
                  <a:srgbClr val="00B050"/>
                </a:solidFill>
                <a:latin typeface="Century Gothic" pitchFamily="34" charset="0"/>
              </a:rPr>
              <a:t>Integrated Circuits (ICs)</a:t>
            </a:r>
          </a:p>
          <a:p>
            <a:pPr algn="just">
              <a:lnSpc>
                <a:spcPct val="150000"/>
              </a:lnSpc>
            </a:pPr>
            <a:r>
              <a:rPr lang="en-US" dirty="0" smtClean="0">
                <a:latin typeface="Century Gothic" pitchFamily="34" charset="0"/>
              </a:rPr>
              <a:t>PCBs (Printed Circuit Boards) provides a means to interconnect these components and make them function properly. </a:t>
            </a:r>
          </a:p>
          <a:p>
            <a:pPr lvl="1" algn="just">
              <a:lnSpc>
                <a:spcPct val="150000"/>
              </a:lnSpc>
            </a:pPr>
            <a:r>
              <a:rPr lang="en-US" b="1" dirty="0" smtClean="0">
                <a:solidFill>
                  <a:srgbClr val="00B050"/>
                </a:solidFill>
                <a:latin typeface="Century Gothic" pitchFamily="34" charset="0"/>
              </a:rPr>
              <a:t>PCB act as a backbone in building embedded system.</a:t>
            </a:r>
            <a:endParaRPr lang="en-US" b="1" dirty="0">
              <a:solidFill>
                <a:srgbClr val="00B050"/>
              </a:solidFill>
              <a:latin typeface="Century Gothic" pitchFamily="34"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0050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00574"/>
            <a:ext cx="8763000" cy="5328825"/>
          </a:xfrm>
        </p:spPr>
        <p:txBody>
          <a:bodyPr>
            <a:noAutofit/>
          </a:bodyPr>
          <a:lstStyle/>
          <a:p>
            <a:pPr algn="just"/>
            <a:r>
              <a:rPr lang="en-US" sz="2800" dirty="0">
                <a:latin typeface="Century Gothic" pitchFamily="34" charset="0"/>
              </a:rPr>
              <a:t>Embedded systems with signal processing functionalities </a:t>
            </a:r>
            <a:r>
              <a:rPr lang="en-US" sz="2800" dirty="0" smtClean="0">
                <a:latin typeface="Century Gothic" pitchFamily="34" charset="0"/>
              </a:rPr>
              <a:t>are employed </a:t>
            </a:r>
            <a:r>
              <a:rPr lang="en-US" sz="2800" dirty="0">
                <a:latin typeface="Century Gothic" pitchFamily="34" charset="0"/>
              </a:rPr>
              <a:t>in applications demanding signal processing </a:t>
            </a:r>
            <a:r>
              <a:rPr lang="en-US" sz="2800" dirty="0" smtClean="0">
                <a:latin typeface="Century Gothic" pitchFamily="34" charset="0"/>
              </a:rPr>
              <a:t>like speech </a:t>
            </a:r>
            <a:r>
              <a:rPr lang="en-US" sz="2800" dirty="0">
                <a:latin typeface="Century Gothic" pitchFamily="34" charset="0"/>
              </a:rPr>
              <a:t>coding, audio video codec, transmission </a:t>
            </a:r>
            <a:r>
              <a:rPr lang="en-US" sz="2800" dirty="0" smtClean="0">
                <a:latin typeface="Century Gothic" pitchFamily="34" charset="0"/>
              </a:rPr>
              <a:t>applications etc.</a:t>
            </a:r>
          </a:p>
          <a:p>
            <a:pPr marL="0" indent="0" algn="just">
              <a:buNone/>
            </a:pPr>
            <a:endParaRPr lang="en-US" sz="2800" dirty="0">
              <a:latin typeface="Century Gothic" pitchFamily="34" charset="0"/>
            </a:endParaRPr>
          </a:p>
          <a:p>
            <a:pPr algn="just"/>
            <a:r>
              <a:rPr lang="en-US" sz="2800" dirty="0" smtClean="0">
                <a:latin typeface="Century Gothic" pitchFamily="34" charset="0"/>
              </a:rPr>
              <a:t>A </a:t>
            </a:r>
            <a:r>
              <a:rPr lang="en-US" sz="2800" dirty="0">
                <a:latin typeface="Century Gothic" pitchFamily="34" charset="0"/>
              </a:rPr>
              <a:t>digital hearing aid is a typical example of an </a:t>
            </a:r>
            <a:r>
              <a:rPr lang="en-US" sz="2800" dirty="0" smtClean="0">
                <a:latin typeface="Century Gothic" pitchFamily="34" charset="0"/>
              </a:rPr>
              <a:t>embedded system </a:t>
            </a:r>
            <a:r>
              <a:rPr lang="en-US" sz="2800" dirty="0">
                <a:latin typeface="Century Gothic" pitchFamily="34" charset="0"/>
              </a:rPr>
              <a:t>employing data processing</a:t>
            </a:r>
            <a:r>
              <a:rPr lang="en-US" sz="2800" dirty="0" smtClean="0">
                <a:latin typeface="Century Gothic" pitchFamily="34" charset="0"/>
              </a:rPr>
              <a:t>.</a:t>
            </a:r>
          </a:p>
          <a:p>
            <a:pPr marL="0" indent="0" algn="just">
              <a:buNone/>
            </a:pPr>
            <a:endParaRPr lang="en-US" sz="2800" dirty="0">
              <a:latin typeface="Century Gothic" pitchFamily="34" charset="0"/>
            </a:endParaRPr>
          </a:p>
          <a:p>
            <a:pPr algn="just"/>
            <a:r>
              <a:rPr lang="en-US" sz="2800" dirty="0" smtClean="0">
                <a:latin typeface="Century Gothic" pitchFamily="34" charset="0"/>
              </a:rPr>
              <a:t>Digital </a:t>
            </a:r>
            <a:r>
              <a:rPr lang="en-US" sz="2800" dirty="0">
                <a:latin typeface="Century Gothic" pitchFamily="34" charset="0"/>
              </a:rPr>
              <a:t>hearing aid improves the hearing </a:t>
            </a:r>
            <a:r>
              <a:rPr lang="en-US" sz="2800" dirty="0" smtClean="0">
                <a:latin typeface="Century Gothic" pitchFamily="34" charset="0"/>
              </a:rPr>
              <a:t>capacity </a:t>
            </a:r>
            <a:r>
              <a:rPr lang="en-US" sz="2800" dirty="0">
                <a:latin typeface="Century Gothic" pitchFamily="34" charset="0"/>
              </a:rPr>
              <a:t>of </a:t>
            </a:r>
            <a:r>
              <a:rPr lang="en-US" sz="2800" dirty="0" smtClean="0">
                <a:latin typeface="Century Gothic" pitchFamily="34" charset="0"/>
              </a:rPr>
              <a:t>hearing impaired </a:t>
            </a:r>
            <a:r>
              <a:rPr lang="en-US" sz="2800" dirty="0">
                <a:latin typeface="Century Gothic" pitchFamily="34" charset="0"/>
              </a:rPr>
              <a:t>person</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Data Signal Processing</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3386601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63000" cy="5257800"/>
          </a:xfrm>
        </p:spPr>
        <p:txBody>
          <a:bodyPr>
            <a:normAutofit/>
          </a:bodyPr>
          <a:lstStyle/>
          <a:p>
            <a:pPr algn="just"/>
            <a:r>
              <a:rPr lang="en-US" sz="2800" dirty="0">
                <a:latin typeface="Century Gothic" pitchFamily="34" charset="0"/>
              </a:rPr>
              <a:t>All embedded products coming under the medical domain </a:t>
            </a:r>
            <a:r>
              <a:rPr lang="en-US" sz="2800" dirty="0" smtClean="0">
                <a:latin typeface="Century Gothic" pitchFamily="34" charset="0"/>
              </a:rPr>
              <a:t>are with </a:t>
            </a:r>
            <a:r>
              <a:rPr lang="en-US" sz="2800" dirty="0">
                <a:latin typeface="Century Gothic" pitchFamily="34" charset="0"/>
              </a:rPr>
              <a:t>monitoring functions</a:t>
            </a:r>
            <a:r>
              <a:rPr lang="en-US" sz="2800" dirty="0" smtClean="0">
                <a:latin typeface="Century Gothic" pitchFamily="34" charset="0"/>
              </a:rPr>
              <a:t>.</a:t>
            </a:r>
          </a:p>
          <a:p>
            <a:pPr marL="0" indent="0" algn="just">
              <a:buNone/>
            </a:pPr>
            <a:endParaRPr lang="en-US" sz="2800" dirty="0">
              <a:latin typeface="Century Gothic" pitchFamily="34" charset="0"/>
            </a:endParaRPr>
          </a:p>
          <a:p>
            <a:pPr algn="just"/>
            <a:r>
              <a:rPr lang="en-US" sz="2800" dirty="0" smtClean="0">
                <a:latin typeface="Century Gothic" pitchFamily="34" charset="0"/>
              </a:rPr>
              <a:t>Electro </a:t>
            </a:r>
            <a:r>
              <a:rPr lang="en-US" sz="2800" dirty="0">
                <a:latin typeface="Century Gothic" pitchFamily="34" charset="0"/>
              </a:rPr>
              <a:t>cardiogram machine is intended to do the </a:t>
            </a:r>
            <a:r>
              <a:rPr lang="en-US" sz="2800" dirty="0" smtClean="0">
                <a:latin typeface="Century Gothic" pitchFamily="34" charset="0"/>
              </a:rPr>
              <a:t>monitoring of </a:t>
            </a:r>
            <a:r>
              <a:rPr lang="en-US" sz="2800" dirty="0">
                <a:latin typeface="Century Gothic" pitchFamily="34" charset="0"/>
              </a:rPr>
              <a:t>the heartbeat of a patient but it cannot impose control </a:t>
            </a:r>
            <a:r>
              <a:rPr lang="en-US" sz="2800" dirty="0" smtClean="0">
                <a:latin typeface="Century Gothic" pitchFamily="34" charset="0"/>
              </a:rPr>
              <a:t>over the </a:t>
            </a:r>
            <a:r>
              <a:rPr lang="en-US" sz="2800" dirty="0">
                <a:latin typeface="Century Gothic" pitchFamily="34" charset="0"/>
              </a:rPr>
              <a:t>heartbeat</a:t>
            </a:r>
            <a:r>
              <a:rPr lang="en-US" sz="2800" dirty="0" smtClean="0">
                <a:latin typeface="Century Gothic" pitchFamily="34" charset="0"/>
              </a:rPr>
              <a:t>.</a:t>
            </a:r>
          </a:p>
          <a:p>
            <a:pPr marL="0" indent="0" algn="just">
              <a:buNone/>
            </a:pPr>
            <a:endParaRPr lang="en-US" sz="2800" dirty="0">
              <a:latin typeface="Century Gothic" pitchFamily="34" charset="0"/>
            </a:endParaRPr>
          </a:p>
          <a:p>
            <a:pPr algn="just"/>
            <a:r>
              <a:rPr lang="en-US" sz="2800" dirty="0" smtClean="0">
                <a:latin typeface="Century Gothic" pitchFamily="34" charset="0"/>
              </a:rPr>
              <a:t>Other </a:t>
            </a:r>
            <a:r>
              <a:rPr lang="en-US" sz="2800" dirty="0">
                <a:latin typeface="Century Gothic" pitchFamily="34" charset="0"/>
              </a:rPr>
              <a:t>examples with monitoring function are digital CRO</a:t>
            </a:r>
            <a:r>
              <a:rPr lang="en-US" sz="2800" dirty="0" smtClean="0">
                <a:latin typeface="Century Gothic" pitchFamily="34" charset="0"/>
              </a:rPr>
              <a:t>, digital </a:t>
            </a:r>
            <a:r>
              <a:rPr lang="en-US" sz="2800" dirty="0">
                <a:latin typeface="Century Gothic" pitchFamily="34" charset="0"/>
              </a:rPr>
              <a:t>multi-meters, and logic analyzers.</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Monitoring</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2862647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63000" cy="5257800"/>
          </a:xfrm>
        </p:spPr>
        <p:txBody>
          <a:bodyPr>
            <a:normAutofit lnSpcReduction="10000"/>
          </a:bodyPr>
          <a:lstStyle/>
          <a:p>
            <a:pPr algn="just"/>
            <a:r>
              <a:rPr lang="en-US" dirty="0">
                <a:latin typeface="Century Gothic" pitchFamily="34" charset="0"/>
              </a:rPr>
              <a:t>A system with control functionality contains both sensors </a:t>
            </a:r>
            <a:r>
              <a:rPr lang="en-US" dirty="0" smtClean="0">
                <a:latin typeface="Century Gothic" pitchFamily="34" charset="0"/>
              </a:rPr>
              <a:t>and actuators.</a:t>
            </a:r>
          </a:p>
          <a:p>
            <a:pPr marL="0" indent="0" algn="just">
              <a:buNone/>
            </a:pPr>
            <a:endParaRPr lang="en-US" b="1" dirty="0">
              <a:latin typeface="Century Gothic" pitchFamily="34" charset="0"/>
            </a:endParaRPr>
          </a:p>
          <a:p>
            <a:pPr algn="just"/>
            <a:r>
              <a:rPr lang="en-US" dirty="0" smtClean="0">
                <a:latin typeface="Century Gothic" pitchFamily="34" charset="0"/>
              </a:rPr>
              <a:t>Sensors </a:t>
            </a:r>
            <a:r>
              <a:rPr lang="en-US" dirty="0">
                <a:latin typeface="Century Gothic" pitchFamily="34" charset="0"/>
              </a:rPr>
              <a:t>are connected to the input port for capturing </a:t>
            </a:r>
            <a:r>
              <a:rPr lang="en-US" dirty="0" smtClean="0">
                <a:latin typeface="Century Gothic" pitchFamily="34" charset="0"/>
              </a:rPr>
              <a:t>the changes </a:t>
            </a:r>
            <a:r>
              <a:rPr lang="en-US" dirty="0">
                <a:latin typeface="Century Gothic" pitchFamily="34" charset="0"/>
              </a:rPr>
              <a:t>in environmental </a:t>
            </a:r>
            <a:r>
              <a:rPr lang="en-US" dirty="0" smtClean="0">
                <a:latin typeface="Century Gothic" pitchFamily="34" charset="0"/>
              </a:rPr>
              <a:t>variable.</a:t>
            </a:r>
          </a:p>
          <a:p>
            <a:pPr marL="0" indent="0" algn="just">
              <a:buNone/>
            </a:pPr>
            <a:endParaRPr lang="en-US" dirty="0" smtClean="0">
              <a:latin typeface="Century Gothic" pitchFamily="34" charset="0"/>
            </a:endParaRPr>
          </a:p>
          <a:p>
            <a:pPr algn="just"/>
            <a:r>
              <a:rPr lang="en-US" dirty="0">
                <a:latin typeface="Century Gothic" pitchFamily="34" charset="0"/>
              </a:rPr>
              <a:t>T</a:t>
            </a:r>
            <a:r>
              <a:rPr lang="en-US" dirty="0" smtClean="0">
                <a:latin typeface="Century Gothic" pitchFamily="34" charset="0"/>
              </a:rPr>
              <a:t>he actuators connected </a:t>
            </a:r>
            <a:r>
              <a:rPr lang="en-US" dirty="0">
                <a:latin typeface="Century Gothic" pitchFamily="34" charset="0"/>
              </a:rPr>
              <a:t>to the output port are controlled </a:t>
            </a:r>
            <a:r>
              <a:rPr lang="en-US" dirty="0" smtClean="0">
                <a:latin typeface="Century Gothic" pitchFamily="34" charset="0"/>
              </a:rPr>
              <a:t>according </a:t>
            </a:r>
            <a:r>
              <a:rPr lang="en-US" dirty="0">
                <a:latin typeface="Century Gothic" pitchFamily="34" charset="0"/>
              </a:rPr>
              <a:t>to </a:t>
            </a:r>
            <a:r>
              <a:rPr lang="en-US" dirty="0" smtClean="0">
                <a:latin typeface="Century Gothic" pitchFamily="34" charset="0"/>
              </a:rPr>
              <a:t>the changes </a:t>
            </a:r>
            <a:r>
              <a:rPr lang="en-US" dirty="0">
                <a:latin typeface="Century Gothic" pitchFamily="34" charset="0"/>
              </a:rPr>
              <a:t>in the input variable</a:t>
            </a:r>
            <a:r>
              <a:rPr lang="en-US" dirty="0" smtClean="0">
                <a:latin typeface="Century Gothic" pitchFamily="34" charset="0"/>
              </a:rPr>
              <a:t>.</a:t>
            </a:r>
          </a:p>
          <a:p>
            <a:pPr marL="0" indent="0" algn="just">
              <a:buNone/>
            </a:pPr>
            <a:endParaRPr lang="en-US" dirty="0">
              <a:latin typeface="Century Gothic" pitchFamily="34" charset="0"/>
            </a:endParaRPr>
          </a:p>
          <a:p>
            <a:pPr algn="just"/>
            <a:r>
              <a:rPr lang="en-US" dirty="0" smtClean="0">
                <a:latin typeface="Century Gothic" pitchFamily="34" charset="0"/>
              </a:rPr>
              <a:t>Air </a:t>
            </a:r>
            <a:r>
              <a:rPr lang="en-US" dirty="0">
                <a:latin typeface="Century Gothic" pitchFamily="34" charset="0"/>
              </a:rPr>
              <a:t>conditioner system used to control the room </a:t>
            </a:r>
            <a:r>
              <a:rPr lang="en-US" dirty="0" smtClean="0">
                <a:latin typeface="Century Gothic" pitchFamily="34" charset="0"/>
              </a:rPr>
              <a:t>temperature to </a:t>
            </a:r>
            <a:r>
              <a:rPr lang="en-US" dirty="0">
                <a:latin typeface="Century Gothic" pitchFamily="34" charset="0"/>
              </a:rPr>
              <a:t>a specified limit is a typical example for </a:t>
            </a:r>
            <a:r>
              <a:rPr lang="en-US" dirty="0" smtClean="0">
                <a:latin typeface="Century Gothic" pitchFamily="34" charset="0"/>
              </a:rPr>
              <a:t>CONTROL purpose</a:t>
            </a:r>
            <a:r>
              <a:rPr lang="en-US" dirty="0">
                <a:latin typeface="Century Gothic" pitchFamily="34" charset="0"/>
              </a:rPr>
              <a:t>.</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Control</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99338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63000" cy="5181600"/>
          </a:xfrm>
        </p:spPr>
        <p:txBody>
          <a:bodyPr>
            <a:normAutofit/>
          </a:bodyPr>
          <a:lstStyle/>
          <a:p>
            <a:pPr algn="just"/>
            <a:r>
              <a:rPr lang="en-US" sz="2800" dirty="0">
                <a:latin typeface="Century Gothic" pitchFamily="34" charset="0"/>
              </a:rPr>
              <a:t>Buttons, switches, keypad, lights, bells, display units </a:t>
            </a:r>
            <a:r>
              <a:rPr lang="en-US" sz="2800" dirty="0" smtClean="0">
                <a:latin typeface="Century Gothic" pitchFamily="34" charset="0"/>
              </a:rPr>
              <a:t>etc. are application </a:t>
            </a:r>
            <a:r>
              <a:rPr lang="en-US" sz="2800" dirty="0">
                <a:latin typeface="Century Gothic" pitchFamily="34" charset="0"/>
              </a:rPr>
              <a:t>specific user interfaces</a:t>
            </a:r>
            <a:r>
              <a:rPr lang="en-US" sz="2800" dirty="0" smtClean="0">
                <a:latin typeface="Century Gothic" pitchFamily="34" charset="0"/>
              </a:rPr>
              <a:t>.</a:t>
            </a:r>
          </a:p>
          <a:p>
            <a:pPr marL="0" indent="0" algn="just">
              <a:buNone/>
            </a:pPr>
            <a:endParaRPr lang="en-US" sz="2800" dirty="0">
              <a:latin typeface="Century Gothic" pitchFamily="34" charset="0"/>
            </a:endParaRPr>
          </a:p>
          <a:p>
            <a:pPr algn="just"/>
            <a:r>
              <a:rPr lang="en-US" sz="2800" dirty="0" smtClean="0">
                <a:latin typeface="Century Gothic" pitchFamily="34" charset="0"/>
              </a:rPr>
              <a:t>Mobile </a:t>
            </a:r>
            <a:r>
              <a:rPr lang="en-US" sz="2800" dirty="0">
                <a:latin typeface="Century Gothic" pitchFamily="34" charset="0"/>
              </a:rPr>
              <a:t>phone is an example of application specific </a:t>
            </a:r>
            <a:r>
              <a:rPr lang="en-US" sz="2800" dirty="0" smtClean="0">
                <a:latin typeface="Century Gothic" pitchFamily="34" charset="0"/>
              </a:rPr>
              <a:t>user interface.</a:t>
            </a:r>
          </a:p>
          <a:p>
            <a:pPr marL="0" indent="0" algn="just">
              <a:buNone/>
            </a:pPr>
            <a:endParaRPr lang="en-US" sz="2800" dirty="0">
              <a:latin typeface="Century Gothic" pitchFamily="34" charset="0"/>
            </a:endParaRPr>
          </a:p>
          <a:p>
            <a:pPr algn="just"/>
            <a:r>
              <a:rPr lang="en-US" sz="2800" dirty="0" smtClean="0">
                <a:latin typeface="Century Gothic" pitchFamily="34" charset="0"/>
              </a:rPr>
              <a:t>In </a:t>
            </a:r>
            <a:r>
              <a:rPr lang="en-US" sz="2800" dirty="0">
                <a:latin typeface="Century Gothic" pitchFamily="34" charset="0"/>
              </a:rPr>
              <a:t>mobile phone the user interface is provided through </a:t>
            </a:r>
            <a:r>
              <a:rPr lang="en-US" sz="2800" dirty="0" smtClean="0">
                <a:latin typeface="Century Gothic" pitchFamily="34" charset="0"/>
              </a:rPr>
              <a:t>the keypad</a:t>
            </a:r>
            <a:r>
              <a:rPr lang="en-US" sz="2800" dirty="0">
                <a:latin typeface="Century Gothic" pitchFamily="34" charset="0"/>
              </a:rPr>
              <a:t>, system speaker, vibration alert etc.</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PURPOSE OF EMBEDDED SYSTEMS</a:t>
            </a:r>
            <a:br>
              <a:rPr lang="en-US" sz="2800" b="1" dirty="0" smtClean="0">
                <a:latin typeface="Century Gothic" pitchFamily="34" charset="0"/>
              </a:rPr>
            </a:br>
            <a:r>
              <a:rPr lang="en-US" sz="2200" b="1" dirty="0" smtClean="0">
                <a:solidFill>
                  <a:srgbClr val="FF0000"/>
                </a:solidFill>
                <a:latin typeface="Century Gothic" pitchFamily="34" charset="0"/>
              </a:rPr>
              <a:t>Application Specific User Interface</a:t>
            </a:r>
            <a:endParaRPr lang="en-US" sz="2200" b="1" dirty="0">
              <a:solidFill>
                <a:srgbClr val="FF0000"/>
              </a:solidFill>
              <a:latin typeface="Century Gothic" pitchFamily="34" charset="0"/>
            </a:endParaRPr>
          </a:p>
        </p:txBody>
      </p:sp>
    </p:spTree>
    <p:extLst>
      <p:ext uri="{BB962C8B-B14F-4D97-AF65-F5344CB8AC3E}">
        <p14:creationId xmlns="" xmlns:p14="http://schemas.microsoft.com/office/powerpoint/2010/main" val="611376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876800"/>
          </a:xfrm>
        </p:spPr>
        <p:txBody>
          <a:bodyPr/>
          <a:lstStyle/>
          <a:p>
            <a:pPr>
              <a:lnSpc>
                <a:spcPct val="200000"/>
              </a:lnSpc>
            </a:pPr>
            <a:r>
              <a:rPr lang="en-US" b="1" dirty="0" smtClean="0">
                <a:solidFill>
                  <a:srgbClr val="FF0000"/>
                </a:solidFill>
                <a:latin typeface="Century Gothic" pitchFamily="34" charset="0"/>
              </a:rPr>
              <a:t>Core of the Embedded System</a:t>
            </a:r>
          </a:p>
          <a:p>
            <a:pPr>
              <a:lnSpc>
                <a:spcPct val="200000"/>
              </a:lnSpc>
            </a:pPr>
            <a:r>
              <a:rPr lang="en-US" b="1" dirty="0" smtClean="0">
                <a:solidFill>
                  <a:srgbClr val="FF0000"/>
                </a:solidFill>
                <a:latin typeface="Century Gothic" pitchFamily="34" charset="0"/>
              </a:rPr>
              <a:t>Memory</a:t>
            </a:r>
          </a:p>
          <a:p>
            <a:pPr>
              <a:lnSpc>
                <a:spcPct val="200000"/>
              </a:lnSpc>
            </a:pPr>
            <a:r>
              <a:rPr lang="en-US" b="1" dirty="0" smtClean="0">
                <a:solidFill>
                  <a:srgbClr val="FF0000"/>
                </a:solidFill>
                <a:latin typeface="Century Gothic" pitchFamily="34" charset="0"/>
              </a:rPr>
              <a:t>Sensors and Actuators</a:t>
            </a:r>
          </a:p>
          <a:p>
            <a:pPr>
              <a:lnSpc>
                <a:spcPct val="200000"/>
              </a:lnSpc>
            </a:pPr>
            <a:r>
              <a:rPr lang="en-US" b="1" dirty="0" smtClean="0">
                <a:solidFill>
                  <a:srgbClr val="FF0000"/>
                </a:solidFill>
                <a:latin typeface="Century Gothic" pitchFamily="34" charset="0"/>
              </a:rPr>
              <a:t>Communication Interface</a:t>
            </a:r>
          </a:p>
          <a:p>
            <a:pPr>
              <a:lnSpc>
                <a:spcPct val="200000"/>
              </a:lnSpc>
            </a:pPr>
            <a:r>
              <a:rPr lang="en-US" b="1" dirty="0" smtClean="0">
                <a:solidFill>
                  <a:srgbClr val="FF0000"/>
                </a:solidFill>
                <a:latin typeface="Century Gothic" pitchFamily="34" charset="0"/>
              </a:rPr>
              <a:t>Embedded  Firmware</a:t>
            </a:r>
          </a:p>
          <a:p>
            <a:pPr>
              <a:lnSpc>
                <a:spcPct val="200000"/>
              </a:lnSpc>
            </a:pPr>
            <a:r>
              <a:rPr lang="en-US" b="1" dirty="0" smtClean="0">
                <a:solidFill>
                  <a:srgbClr val="FF0000"/>
                </a:solidFill>
                <a:latin typeface="Century Gothic" pitchFamily="34" charset="0"/>
              </a:rPr>
              <a:t>Other System Components</a:t>
            </a:r>
            <a:endParaRPr lang="en-US" b="1" dirty="0">
              <a:solidFill>
                <a:srgbClr val="FF0000"/>
              </a:solidFill>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a:bodyPr>
          <a:lstStyle/>
          <a:p>
            <a:r>
              <a:rPr lang="en-US" sz="2800" b="1" dirty="0" smtClean="0">
                <a:latin typeface="Century Gothic" pitchFamily="34" charset="0"/>
              </a:rPr>
              <a:t>TYPICAL EMBEDDED SYSTEMS</a:t>
            </a:r>
            <a:endParaRPr lang="en-US" sz="2800" b="1" dirty="0">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54664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35566" cy="4876800"/>
          </a:xfrm>
        </p:spPr>
        <p:txBody>
          <a:bodyPr>
            <a:noAutofit/>
          </a:bodyPr>
          <a:lstStyle/>
          <a:p>
            <a:pPr>
              <a:lnSpc>
                <a:spcPct val="200000"/>
              </a:lnSpc>
            </a:pPr>
            <a:r>
              <a:rPr lang="en-US" sz="2700" dirty="0" smtClean="0">
                <a:latin typeface="Century Gothic" pitchFamily="34" charset="0"/>
              </a:rPr>
              <a:t>General Purpose and domain Specific Processors</a:t>
            </a:r>
          </a:p>
          <a:p>
            <a:pPr>
              <a:lnSpc>
                <a:spcPct val="200000"/>
              </a:lnSpc>
            </a:pPr>
            <a:r>
              <a:rPr lang="en-US" sz="2700" dirty="0" smtClean="0">
                <a:latin typeface="Century Gothic" pitchFamily="34" charset="0"/>
              </a:rPr>
              <a:t>Application Specific ICs</a:t>
            </a:r>
          </a:p>
          <a:p>
            <a:pPr>
              <a:lnSpc>
                <a:spcPct val="200000"/>
              </a:lnSpc>
            </a:pPr>
            <a:r>
              <a:rPr lang="en-US" sz="2700" dirty="0" smtClean="0">
                <a:latin typeface="Century Gothic" pitchFamily="34" charset="0"/>
              </a:rPr>
              <a:t>Programmable Logic Devices</a:t>
            </a:r>
          </a:p>
          <a:p>
            <a:pPr>
              <a:lnSpc>
                <a:spcPct val="200000"/>
              </a:lnSpc>
            </a:pPr>
            <a:r>
              <a:rPr lang="en-US" sz="2700" dirty="0" smtClean="0">
                <a:latin typeface="Century Gothic" pitchFamily="34" charset="0"/>
              </a:rPr>
              <a:t>Commercial Off the Shelf Components (COTS)</a:t>
            </a:r>
            <a:endParaRPr lang="en-US" sz="2700" dirty="0">
              <a:latin typeface="Century Gothic" pitchFamily="34"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Core of the Embedded System</a:t>
            </a:r>
            <a:endParaRPr lang="en-US" sz="2800" b="1" dirty="0">
              <a:latin typeface="Century Gothic" pitchFamily="34" charset="0"/>
            </a:endParaRPr>
          </a:p>
        </p:txBody>
      </p:sp>
    </p:spTree>
    <p:extLst>
      <p:ext uri="{BB962C8B-B14F-4D97-AF65-F5344CB8AC3E}">
        <p14:creationId xmlns="" xmlns:p14="http://schemas.microsoft.com/office/powerpoint/2010/main" val="253478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34" y="1307502"/>
            <a:ext cx="8748366" cy="4876800"/>
          </a:xfrm>
        </p:spPr>
        <p:txBody>
          <a:bodyPr>
            <a:normAutofit/>
          </a:bodyPr>
          <a:lstStyle/>
          <a:p>
            <a:pPr>
              <a:lnSpc>
                <a:spcPct val="200000"/>
              </a:lnSpc>
            </a:pPr>
            <a:r>
              <a:rPr lang="en-US" sz="2700" b="1" dirty="0" smtClean="0">
                <a:solidFill>
                  <a:srgbClr val="FF0000"/>
                </a:solidFill>
                <a:latin typeface="Century Gothic" pitchFamily="34" charset="0"/>
              </a:rPr>
              <a:t>General Purpose and domain Specific Processors</a:t>
            </a:r>
          </a:p>
          <a:p>
            <a:pPr lvl="1">
              <a:lnSpc>
                <a:spcPct val="200000"/>
              </a:lnSpc>
            </a:pPr>
            <a:r>
              <a:rPr lang="en-US" sz="2400" dirty="0" smtClean="0">
                <a:latin typeface="Century Gothic" pitchFamily="34" charset="0"/>
              </a:rPr>
              <a:t>Microprocessors</a:t>
            </a:r>
          </a:p>
          <a:p>
            <a:pPr lvl="1">
              <a:lnSpc>
                <a:spcPct val="200000"/>
              </a:lnSpc>
            </a:pPr>
            <a:r>
              <a:rPr lang="en-US" sz="2400" dirty="0" smtClean="0">
                <a:latin typeface="Century Gothic" pitchFamily="34" charset="0"/>
              </a:rPr>
              <a:t>Microcontrollers</a:t>
            </a:r>
          </a:p>
          <a:p>
            <a:pPr lvl="1">
              <a:lnSpc>
                <a:spcPct val="200000"/>
              </a:lnSpc>
            </a:pPr>
            <a:r>
              <a:rPr lang="en-US" sz="2400" dirty="0" smtClean="0">
                <a:latin typeface="Century Gothic" pitchFamily="34" charset="0"/>
              </a:rPr>
              <a:t>Digital Signal Processors</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Core of the Embedded System</a:t>
            </a:r>
            <a:endParaRPr lang="en-US" sz="2800" b="1" dirty="0">
              <a:latin typeface="Century Gothic" pitchFamily="34" charset="0"/>
            </a:endParaRPr>
          </a:p>
        </p:txBody>
      </p:sp>
    </p:spTree>
    <p:extLst>
      <p:ext uri="{BB962C8B-B14F-4D97-AF65-F5344CB8AC3E}">
        <p14:creationId xmlns="" xmlns:p14="http://schemas.microsoft.com/office/powerpoint/2010/main" val="3951250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34" y="1307502"/>
            <a:ext cx="8748366" cy="5321898"/>
          </a:xfrm>
        </p:spPr>
        <p:txBody>
          <a:bodyPr>
            <a:normAutofit fontScale="77500" lnSpcReduction="20000"/>
          </a:bodyPr>
          <a:lstStyle/>
          <a:p>
            <a:pPr algn="just">
              <a:lnSpc>
                <a:spcPct val="120000"/>
              </a:lnSpc>
            </a:pPr>
            <a:r>
              <a:rPr lang="en-US" sz="3600" b="1" dirty="0" smtClean="0">
                <a:solidFill>
                  <a:srgbClr val="FF0000"/>
                </a:solidFill>
                <a:latin typeface="Century Gothic" pitchFamily="34" charset="0"/>
              </a:rPr>
              <a:t>Application Specific Integrated Circuits</a:t>
            </a:r>
            <a:endParaRPr lang="en-US" sz="3100" b="1" dirty="0" smtClean="0">
              <a:solidFill>
                <a:srgbClr val="FF0000"/>
              </a:solidFill>
              <a:latin typeface="Century Gothic" pitchFamily="34" charset="0"/>
            </a:endParaRPr>
          </a:p>
          <a:p>
            <a:pPr lvl="1" algn="just">
              <a:lnSpc>
                <a:spcPct val="120000"/>
              </a:lnSpc>
            </a:pPr>
            <a:r>
              <a:rPr lang="en-US" sz="3400" dirty="0">
                <a:latin typeface="Century Gothic" pitchFamily="34" charset="0"/>
              </a:rPr>
              <a:t>ASICs is a microchip design to perform a specific and unique </a:t>
            </a:r>
            <a:r>
              <a:rPr lang="en-US" sz="3400" dirty="0" smtClean="0">
                <a:latin typeface="Century Gothic" pitchFamily="34" charset="0"/>
              </a:rPr>
              <a:t>applications.</a:t>
            </a:r>
          </a:p>
          <a:p>
            <a:pPr lvl="1" algn="just">
              <a:lnSpc>
                <a:spcPct val="120000"/>
              </a:lnSpc>
            </a:pPr>
            <a:r>
              <a:rPr lang="en-US" sz="3400" dirty="0" smtClean="0">
                <a:latin typeface="Century Gothic" pitchFamily="34" charset="0"/>
              </a:rPr>
              <a:t>Most </a:t>
            </a:r>
            <a:r>
              <a:rPr lang="en-US" sz="3400" dirty="0">
                <a:latin typeface="Century Gothic" pitchFamily="34" charset="0"/>
              </a:rPr>
              <a:t>of the ASICs are proprietary (which having some trade name) products, it is referred as Application Specific Standard Products(ASSP</a:t>
            </a:r>
            <a:r>
              <a:rPr lang="en-US" sz="3400" dirty="0" smtClean="0">
                <a:latin typeface="Century Gothic" pitchFamily="34" charset="0"/>
              </a:rPr>
              <a:t>).</a:t>
            </a:r>
          </a:p>
          <a:p>
            <a:pPr lvl="1" algn="just">
              <a:lnSpc>
                <a:spcPct val="120000"/>
              </a:lnSpc>
            </a:pPr>
            <a:r>
              <a:rPr lang="en-US" sz="3400" dirty="0" smtClean="0">
                <a:latin typeface="Century Gothic" pitchFamily="34" charset="0"/>
              </a:rPr>
              <a:t>As </a:t>
            </a:r>
            <a:r>
              <a:rPr lang="en-US" sz="3400" dirty="0">
                <a:latin typeface="Century Gothic" pitchFamily="34" charset="0"/>
              </a:rPr>
              <a:t>a single chip ASIC consumes a very small area in the total </a:t>
            </a:r>
            <a:r>
              <a:rPr lang="en-US" sz="3400" dirty="0" smtClean="0">
                <a:latin typeface="Century Gothic" pitchFamily="34" charset="0"/>
              </a:rPr>
              <a:t>system and </a:t>
            </a:r>
            <a:r>
              <a:rPr lang="en-US" sz="3400" dirty="0">
                <a:latin typeface="Century Gothic" pitchFamily="34" charset="0"/>
              </a:rPr>
              <a:t>helps in the design of smaller system with high capabilities or </a:t>
            </a:r>
            <a:r>
              <a:rPr lang="en-US" sz="3400" dirty="0" smtClean="0">
                <a:latin typeface="Century Gothic" pitchFamily="34" charset="0"/>
              </a:rPr>
              <a:t>functionalities.</a:t>
            </a:r>
          </a:p>
          <a:p>
            <a:pPr lvl="1" algn="just">
              <a:lnSpc>
                <a:spcPct val="120000"/>
              </a:lnSpc>
            </a:pPr>
            <a:r>
              <a:rPr lang="en-US" sz="3400" dirty="0" smtClean="0">
                <a:latin typeface="Century Gothic" pitchFamily="34" charset="0"/>
              </a:rPr>
              <a:t>The </a:t>
            </a:r>
            <a:r>
              <a:rPr lang="en-US" sz="3400" dirty="0">
                <a:latin typeface="Century Gothic" pitchFamily="34" charset="0"/>
              </a:rPr>
              <a:t>developers of such chips may not be interested in revealing the internal detail of it . </a:t>
            </a:r>
            <a:endParaRPr lang="en-US" sz="3400" dirty="0" smtClean="0">
              <a:latin typeface="Century Gothic" pitchFamily="34"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Core of the Embedded System</a:t>
            </a:r>
            <a:endParaRPr lang="en-US" sz="2800" b="1" dirty="0">
              <a:latin typeface="Century Gothic" pitchFamily="34" charset="0"/>
            </a:endParaRPr>
          </a:p>
        </p:txBody>
      </p:sp>
    </p:spTree>
    <p:extLst>
      <p:ext uri="{BB962C8B-B14F-4D97-AF65-F5344CB8AC3E}">
        <p14:creationId xmlns="" xmlns:p14="http://schemas.microsoft.com/office/powerpoint/2010/main" val="475385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34" y="1307502"/>
            <a:ext cx="8748366" cy="3645498"/>
          </a:xfrm>
        </p:spPr>
        <p:txBody>
          <a:bodyPr>
            <a:normAutofit/>
          </a:bodyPr>
          <a:lstStyle/>
          <a:p>
            <a:pPr algn="just">
              <a:lnSpc>
                <a:spcPct val="120000"/>
              </a:lnSpc>
            </a:pPr>
            <a:r>
              <a:rPr lang="en-US" sz="2700" b="1" dirty="0" smtClean="0">
                <a:solidFill>
                  <a:srgbClr val="FF0000"/>
                </a:solidFill>
                <a:latin typeface="Century Gothic" pitchFamily="34" charset="0"/>
              </a:rPr>
              <a:t>Programmable Logic Devices</a:t>
            </a:r>
          </a:p>
          <a:p>
            <a:pPr lvl="1" algn="just"/>
            <a:r>
              <a:rPr lang="en-US" sz="1900" dirty="0">
                <a:latin typeface="Century Gothic" pitchFamily="34" charset="0"/>
              </a:rPr>
              <a:t>They contain an array of AND gates &amp; another array of OR gates. There are three kinds of PLDs based on the type of arrays, which has programmable feature.</a:t>
            </a:r>
          </a:p>
          <a:p>
            <a:pPr lvl="2" algn="just">
              <a:buFont typeface="Wingdings" pitchFamily="2" charset="2"/>
              <a:buChar char="§"/>
            </a:pPr>
            <a:r>
              <a:rPr lang="en-US" sz="1900" b="1" dirty="0">
                <a:solidFill>
                  <a:schemeClr val="tx2">
                    <a:lumMod val="50000"/>
                  </a:schemeClr>
                </a:solidFill>
                <a:latin typeface="Century Gothic" pitchFamily="34" charset="0"/>
              </a:rPr>
              <a:t>Programmable Logic Array (PLA)</a:t>
            </a:r>
          </a:p>
          <a:p>
            <a:pPr lvl="2" algn="just">
              <a:buFont typeface="Wingdings" pitchFamily="2" charset="2"/>
              <a:buChar char="§"/>
            </a:pPr>
            <a:r>
              <a:rPr lang="en-US" sz="1900" b="1" dirty="0" smtClean="0">
                <a:solidFill>
                  <a:schemeClr val="tx2">
                    <a:lumMod val="50000"/>
                  </a:schemeClr>
                </a:solidFill>
                <a:latin typeface="Century Gothic" pitchFamily="34" charset="0"/>
              </a:rPr>
              <a:t>Programmable </a:t>
            </a:r>
            <a:r>
              <a:rPr lang="en-US" sz="1900" b="1" dirty="0">
                <a:solidFill>
                  <a:schemeClr val="tx2">
                    <a:lumMod val="50000"/>
                  </a:schemeClr>
                </a:solidFill>
                <a:latin typeface="Century Gothic" pitchFamily="34" charset="0"/>
              </a:rPr>
              <a:t>Read Only Memory (PROM)</a:t>
            </a:r>
          </a:p>
          <a:p>
            <a:pPr lvl="2" algn="just">
              <a:buFont typeface="Wingdings" pitchFamily="2" charset="2"/>
              <a:buChar char="§"/>
            </a:pPr>
            <a:r>
              <a:rPr lang="en-US" sz="1900" b="1" dirty="0" smtClean="0">
                <a:solidFill>
                  <a:schemeClr val="tx2">
                    <a:lumMod val="50000"/>
                  </a:schemeClr>
                </a:solidFill>
                <a:latin typeface="Century Gothic" pitchFamily="34" charset="0"/>
              </a:rPr>
              <a:t>Programmable </a:t>
            </a:r>
            <a:r>
              <a:rPr lang="en-US" sz="1900" b="1" dirty="0">
                <a:solidFill>
                  <a:schemeClr val="tx2">
                    <a:lumMod val="50000"/>
                  </a:schemeClr>
                </a:solidFill>
                <a:latin typeface="Century Gothic" pitchFamily="34" charset="0"/>
              </a:rPr>
              <a:t>Array Logic (PAL)</a:t>
            </a:r>
          </a:p>
          <a:p>
            <a:pPr lvl="1" algn="just"/>
            <a:r>
              <a:rPr lang="en-US" sz="1900" dirty="0" smtClean="0">
                <a:solidFill>
                  <a:srgbClr val="FF0000"/>
                </a:solidFill>
                <a:latin typeface="Century Gothic" pitchFamily="34" charset="0"/>
              </a:rPr>
              <a:t>The </a:t>
            </a:r>
            <a:r>
              <a:rPr lang="en-US" sz="1900" dirty="0">
                <a:solidFill>
                  <a:srgbClr val="FF0000"/>
                </a:solidFill>
                <a:latin typeface="Century Gothic" pitchFamily="34" charset="0"/>
              </a:rPr>
              <a:t>process of entering the information into these devices is known as programming.</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Core of the Embedded System</a:t>
            </a:r>
            <a:endParaRPr lang="en-US" sz="2800" b="1" dirty="0">
              <a:latin typeface="Century Gothic" pitchFamily="34" charset="0"/>
            </a:endParaRPr>
          </a:p>
        </p:txBody>
      </p:sp>
      <p:pic>
        <p:nvPicPr>
          <p:cNvPr id="5" name="Picture 2"/>
          <p:cNvPicPr>
            <a:picLocks noChangeAspect="1" noChangeArrowheads="1"/>
          </p:cNvPicPr>
          <p:nvPr/>
        </p:nvPicPr>
        <p:blipFill>
          <a:blip r:embed="rId3">
            <a:extLst>
              <a:ext uri="{BEBA8EAE-BF5A-486C-A8C5-ECC9F3942E4B}">
                <a14:imgProps xmlns="" xmlns:a14="http://schemas.microsoft.com/office/drawing/2010/main">
                  <a14:imgLayer r:embed="rId4">
                    <a14:imgEffect>
                      <a14:brightnessContrast bright="-20000" contrast="57000"/>
                    </a14:imgEffect>
                  </a14:imgLayer>
                </a14:imgProps>
              </a:ext>
              <a:ext uri="{28A0092B-C50C-407E-A947-70E740481C1C}">
                <a14:useLocalDpi xmlns="" xmlns:a14="http://schemas.microsoft.com/office/drawing/2010/main" val="0"/>
              </a:ext>
            </a:extLst>
          </a:blip>
          <a:srcRect/>
          <a:stretch>
            <a:fillRect/>
          </a:stretch>
        </p:blipFill>
        <p:spPr bwMode="auto">
          <a:xfrm>
            <a:off x="2763979" y="4246420"/>
            <a:ext cx="6303819"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4056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34" y="1212275"/>
            <a:ext cx="8748366" cy="5562600"/>
          </a:xfrm>
        </p:spPr>
        <p:txBody>
          <a:bodyPr>
            <a:normAutofit fontScale="85000" lnSpcReduction="10000"/>
          </a:bodyPr>
          <a:lstStyle/>
          <a:p>
            <a:pPr algn="just">
              <a:lnSpc>
                <a:spcPct val="120000"/>
              </a:lnSpc>
            </a:pPr>
            <a:r>
              <a:rPr lang="en-US" b="1" dirty="0" smtClean="0">
                <a:solidFill>
                  <a:srgbClr val="FF0000"/>
                </a:solidFill>
                <a:latin typeface="Century Gothic" pitchFamily="34" charset="0"/>
              </a:rPr>
              <a:t>Commercial Off-The-Shelf (COTS) components</a:t>
            </a:r>
            <a:endParaRPr lang="en-US" sz="2000" b="1" dirty="0" smtClean="0">
              <a:solidFill>
                <a:srgbClr val="FF0000"/>
              </a:solidFill>
              <a:latin typeface="Century Gothic" pitchFamily="34" charset="0"/>
            </a:endParaRPr>
          </a:p>
          <a:p>
            <a:pPr lvl="1" algn="just">
              <a:lnSpc>
                <a:spcPct val="120000"/>
              </a:lnSpc>
            </a:pPr>
            <a:r>
              <a:rPr lang="en-US" dirty="0">
                <a:latin typeface="Century Gothic" pitchFamily="34" charset="0"/>
              </a:rPr>
              <a:t>ASICs is a microchip design to perform a specific and unique </a:t>
            </a:r>
            <a:r>
              <a:rPr lang="en-US" dirty="0" smtClean="0">
                <a:latin typeface="Century Gothic" pitchFamily="34" charset="0"/>
              </a:rPr>
              <a:t>applications.</a:t>
            </a:r>
          </a:p>
          <a:p>
            <a:pPr lvl="1" algn="just">
              <a:lnSpc>
                <a:spcPct val="120000"/>
              </a:lnSpc>
            </a:pPr>
            <a:r>
              <a:rPr lang="en-US" dirty="0" smtClean="0">
                <a:latin typeface="Century Gothic" pitchFamily="34" charset="0"/>
              </a:rPr>
              <a:t>Most </a:t>
            </a:r>
            <a:r>
              <a:rPr lang="en-US" dirty="0">
                <a:latin typeface="Century Gothic" pitchFamily="34" charset="0"/>
              </a:rPr>
              <a:t>of the ASICs are proprietary (which having some trade name) products, it is referred as Application Specific Standard Products(ASSP</a:t>
            </a:r>
            <a:r>
              <a:rPr lang="en-US" dirty="0" smtClean="0">
                <a:latin typeface="Century Gothic" pitchFamily="34" charset="0"/>
              </a:rPr>
              <a:t>).</a:t>
            </a:r>
          </a:p>
          <a:p>
            <a:pPr lvl="1" algn="just">
              <a:lnSpc>
                <a:spcPct val="120000"/>
              </a:lnSpc>
            </a:pPr>
            <a:r>
              <a:rPr lang="en-US" dirty="0" smtClean="0">
                <a:latin typeface="Century Gothic" pitchFamily="34" charset="0"/>
              </a:rPr>
              <a:t>As </a:t>
            </a:r>
            <a:r>
              <a:rPr lang="en-US" dirty="0">
                <a:latin typeface="Century Gothic" pitchFamily="34" charset="0"/>
              </a:rPr>
              <a:t>a single chip ASIC consumes a very small area in the total </a:t>
            </a:r>
            <a:r>
              <a:rPr lang="en-US" dirty="0" smtClean="0">
                <a:latin typeface="Century Gothic" pitchFamily="34" charset="0"/>
              </a:rPr>
              <a:t>system and </a:t>
            </a:r>
            <a:r>
              <a:rPr lang="en-US" dirty="0">
                <a:latin typeface="Century Gothic" pitchFamily="34" charset="0"/>
              </a:rPr>
              <a:t>helps in the design of smaller system with high capabilities or </a:t>
            </a:r>
            <a:r>
              <a:rPr lang="en-US" dirty="0" smtClean="0">
                <a:latin typeface="Century Gothic" pitchFamily="34" charset="0"/>
              </a:rPr>
              <a:t>functionalities.</a:t>
            </a:r>
          </a:p>
          <a:p>
            <a:pPr lvl="1" algn="just">
              <a:lnSpc>
                <a:spcPct val="120000"/>
              </a:lnSpc>
            </a:pPr>
            <a:r>
              <a:rPr lang="en-US" dirty="0" smtClean="0">
                <a:latin typeface="Century Gothic" pitchFamily="34" charset="0"/>
              </a:rPr>
              <a:t>The </a:t>
            </a:r>
            <a:r>
              <a:rPr lang="en-US" dirty="0">
                <a:latin typeface="Century Gothic" pitchFamily="34" charset="0"/>
              </a:rPr>
              <a:t>developers of such chips may not be interested in revealing the internal detail of it . </a:t>
            </a:r>
            <a:endParaRPr lang="en-US" dirty="0" smtClean="0">
              <a:latin typeface="Century Gothic" pitchFamily="34" charset="0"/>
            </a:endParaRPr>
          </a:p>
          <a:p>
            <a:pPr lvl="1" algn="just">
              <a:lnSpc>
                <a:spcPct val="120000"/>
              </a:lnSpc>
            </a:pPr>
            <a:r>
              <a:rPr lang="en-US" b="1" dirty="0">
                <a:latin typeface="Century Gothic" pitchFamily="34" charset="0"/>
              </a:rPr>
              <a:t>Advantages of COTS:</a:t>
            </a:r>
            <a:r>
              <a:rPr lang="en-US" dirty="0">
                <a:latin typeface="Century Gothic" pitchFamily="34" charset="0"/>
              </a:rPr>
              <a:t> </a:t>
            </a:r>
            <a:endParaRPr lang="en-US" dirty="0" smtClean="0">
              <a:latin typeface="Century Gothic" pitchFamily="34" charset="0"/>
            </a:endParaRPr>
          </a:p>
          <a:p>
            <a:pPr marL="1280160" lvl="3" indent="-457200" algn="just">
              <a:lnSpc>
                <a:spcPct val="120000"/>
              </a:lnSpc>
              <a:buFont typeface="+mj-lt"/>
              <a:buAutoNum type="arabicPeriod"/>
            </a:pPr>
            <a:r>
              <a:rPr lang="en-US" dirty="0" smtClean="0">
                <a:latin typeface="Century Gothic" pitchFamily="34" charset="0"/>
              </a:rPr>
              <a:t>Ready </a:t>
            </a:r>
            <a:r>
              <a:rPr lang="en-US" dirty="0">
                <a:latin typeface="Century Gothic" pitchFamily="34" charset="0"/>
              </a:rPr>
              <a:t>to </a:t>
            </a:r>
            <a:r>
              <a:rPr lang="en-US" dirty="0" smtClean="0">
                <a:latin typeface="Century Gothic" pitchFamily="34" charset="0"/>
              </a:rPr>
              <a:t>use</a:t>
            </a:r>
          </a:p>
          <a:p>
            <a:pPr marL="1280160" lvl="3" indent="-457200" algn="just">
              <a:lnSpc>
                <a:spcPct val="120000"/>
              </a:lnSpc>
              <a:buFont typeface="+mj-lt"/>
              <a:buAutoNum type="arabicPeriod"/>
            </a:pPr>
            <a:r>
              <a:rPr lang="en-US" dirty="0" smtClean="0">
                <a:latin typeface="Century Gothic" pitchFamily="34" charset="0"/>
              </a:rPr>
              <a:t>Easy </a:t>
            </a:r>
            <a:r>
              <a:rPr lang="en-US" dirty="0">
                <a:latin typeface="Century Gothic" pitchFamily="34" charset="0"/>
              </a:rPr>
              <a:t>to </a:t>
            </a:r>
            <a:r>
              <a:rPr lang="en-US" dirty="0" smtClean="0">
                <a:latin typeface="Century Gothic" pitchFamily="34" charset="0"/>
              </a:rPr>
              <a:t>integrate</a:t>
            </a:r>
          </a:p>
          <a:p>
            <a:pPr marL="1280160" lvl="3" indent="-457200" algn="just">
              <a:lnSpc>
                <a:spcPct val="120000"/>
              </a:lnSpc>
              <a:buFont typeface="+mj-lt"/>
              <a:buAutoNum type="arabicPeriod"/>
            </a:pPr>
            <a:r>
              <a:rPr lang="en-US" dirty="0" smtClean="0">
                <a:latin typeface="Century Gothic" pitchFamily="34" charset="0"/>
              </a:rPr>
              <a:t>Reduces </a:t>
            </a:r>
            <a:r>
              <a:rPr lang="en-US" dirty="0">
                <a:latin typeface="Century Gothic" pitchFamily="34" charset="0"/>
              </a:rPr>
              <a:t>development time </a:t>
            </a:r>
            <a:endParaRPr lang="en-US" dirty="0" smtClean="0">
              <a:latin typeface="Century Gothic" pitchFamily="34" charset="0"/>
            </a:endParaRPr>
          </a:p>
          <a:p>
            <a:pPr lvl="1" algn="just">
              <a:lnSpc>
                <a:spcPct val="120000"/>
              </a:lnSpc>
            </a:pPr>
            <a:r>
              <a:rPr lang="en-US" b="1" dirty="0" smtClean="0">
                <a:latin typeface="Century Gothic" pitchFamily="34" charset="0"/>
              </a:rPr>
              <a:t>Disadvantages </a:t>
            </a:r>
            <a:r>
              <a:rPr lang="en-US" b="1" dirty="0">
                <a:latin typeface="Century Gothic" pitchFamily="34" charset="0"/>
              </a:rPr>
              <a:t>of COTS: </a:t>
            </a:r>
            <a:endParaRPr lang="en-US" dirty="0">
              <a:latin typeface="Century Gothic" pitchFamily="34" charset="0"/>
            </a:endParaRPr>
          </a:p>
          <a:p>
            <a:pPr marL="1005840" lvl="2" indent="-457200" algn="just">
              <a:lnSpc>
                <a:spcPct val="120000"/>
              </a:lnSpc>
              <a:buFont typeface="+mj-lt"/>
              <a:buAutoNum type="arabicPeriod"/>
            </a:pPr>
            <a:r>
              <a:rPr lang="en-US" dirty="0" smtClean="0">
                <a:latin typeface="Century Gothic" pitchFamily="34" charset="0"/>
              </a:rPr>
              <a:t>No </a:t>
            </a:r>
            <a:r>
              <a:rPr lang="en-US" dirty="0">
                <a:latin typeface="Century Gothic" pitchFamily="34" charset="0"/>
              </a:rPr>
              <a:t>operational or manufacturing </a:t>
            </a:r>
            <a:r>
              <a:rPr lang="en-US" dirty="0" smtClean="0">
                <a:latin typeface="Century Gothic" pitchFamily="34" charset="0"/>
              </a:rPr>
              <a:t>.standard </a:t>
            </a:r>
            <a:r>
              <a:rPr lang="en-US" dirty="0">
                <a:latin typeface="Century Gothic" pitchFamily="34" charset="0"/>
              </a:rPr>
              <a:t>(all </a:t>
            </a:r>
            <a:r>
              <a:rPr lang="en-US" dirty="0" smtClean="0">
                <a:latin typeface="Century Gothic" pitchFamily="34" charset="0"/>
              </a:rPr>
              <a:t>proprietary)</a:t>
            </a:r>
          </a:p>
          <a:p>
            <a:pPr marL="1005840" lvl="2" indent="-457200" algn="just">
              <a:lnSpc>
                <a:spcPct val="120000"/>
              </a:lnSpc>
              <a:buFont typeface="+mj-lt"/>
              <a:buAutoNum type="arabicPeriod"/>
            </a:pPr>
            <a:r>
              <a:rPr lang="en-US" dirty="0" smtClean="0">
                <a:latin typeface="Century Gothic" pitchFamily="34" charset="0"/>
              </a:rPr>
              <a:t>Vendor </a:t>
            </a:r>
            <a:r>
              <a:rPr lang="en-US" dirty="0">
                <a:latin typeface="Century Gothic" pitchFamily="34" charset="0"/>
              </a:rPr>
              <a:t>or manufacturer may discontinue production of a particular COTS </a:t>
            </a:r>
            <a:r>
              <a:rPr lang="en-US" dirty="0" smtClean="0">
                <a:latin typeface="Century Gothic" pitchFamily="34" charset="0"/>
              </a:rPr>
              <a:t>product</a:t>
            </a: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 y="426719"/>
            <a:ext cx="8915400" cy="873855"/>
          </a:xfrm>
        </p:spPr>
        <p:txBody>
          <a:bodyPr>
            <a:normAutofit/>
          </a:bodyPr>
          <a:lstStyle/>
          <a:p>
            <a:r>
              <a:rPr lang="en-US" sz="2400" b="1" dirty="0" smtClean="0">
                <a:latin typeface="Century Gothic" pitchFamily="34" charset="0"/>
              </a:rPr>
              <a:t>TYPICAL EMBEDDED SYSTEMS</a:t>
            </a:r>
            <a:br>
              <a:rPr lang="en-US" sz="2400" b="1" dirty="0" smtClean="0">
                <a:latin typeface="Century Gothic" pitchFamily="34" charset="0"/>
              </a:rPr>
            </a:br>
            <a:r>
              <a:rPr lang="en-US" sz="2400" b="1" dirty="0" smtClean="0">
                <a:latin typeface="Century Gothic" pitchFamily="34" charset="0"/>
              </a:rPr>
              <a:t>Core of the Embedded System</a:t>
            </a:r>
            <a:endParaRPr lang="en-US" sz="2400" b="1" dirty="0">
              <a:latin typeface="Century Gothic" pitchFamily="34" charset="0"/>
            </a:endParaRPr>
          </a:p>
        </p:txBody>
      </p:sp>
    </p:spTree>
    <p:extLst>
      <p:ext uri="{BB962C8B-B14F-4D97-AF65-F5344CB8AC3E}">
        <p14:creationId xmlns="" xmlns:p14="http://schemas.microsoft.com/office/powerpoint/2010/main" val="3064267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014" y="1558636"/>
            <a:ext cx="9053261"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533399"/>
            <a:ext cx="8915400" cy="838201"/>
          </a:xfrm>
        </p:spPr>
        <p:txBody>
          <a:bodyPr>
            <a:noAutofit/>
          </a:bodyPr>
          <a:lstStyle/>
          <a:p>
            <a:r>
              <a:rPr lang="en-US" sz="3200" b="1" dirty="0" smtClean="0">
                <a:latin typeface="Century Gothic" pitchFamily="34" charset="0"/>
              </a:rPr>
              <a:t>EMBEDDED SYSTEMS </a:t>
            </a:r>
            <a:r>
              <a:rPr lang="en-US" sz="3200" b="1" dirty="0" err="1" smtClean="0">
                <a:latin typeface="Century Gothic" pitchFamily="34" charset="0"/>
              </a:rPr>
              <a:t>vs</a:t>
            </a:r>
            <a:r>
              <a:rPr lang="en-US" sz="3200" b="1" dirty="0" smtClean="0">
                <a:latin typeface="Century Gothic" pitchFamily="34" charset="0"/>
              </a:rPr>
              <a:t> GENERAL PURPOSE COMPUTING SYSTEM</a:t>
            </a:r>
            <a:endParaRPr lang="en-US" sz="3200" b="1" dirty="0">
              <a:latin typeface="Century Gothic" pitchFamily="34" charset="0"/>
            </a:endParaRPr>
          </a:p>
        </p:txBody>
      </p:sp>
    </p:spTree>
    <p:extLst>
      <p:ext uri="{BB962C8B-B14F-4D97-AF65-F5344CB8AC3E}">
        <p14:creationId xmlns="" xmlns:p14="http://schemas.microsoft.com/office/powerpoint/2010/main" val="255238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8843" y="2271519"/>
            <a:ext cx="6066315" cy="2314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a:t>
            </a:r>
            <a:endParaRPr lang="en-US" sz="2800" b="1" dirty="0">
              <a:latin typeface="Century Gothic" pitchFamily="34" charset="0"/>
            </a:endParaRPr>
          </a:p>
        </p:txBody>
      </p:sp>
    </p:spTree>
    <p:extLst>
      <p:ext uri="{BB962C8B-B14F-4D97-AF65-F5344CB8AC3E}">
        <p14:creationId xmlns="" xmlns:p14="http://schemas.microsoft.com/office/powerpoint/2010/main" val="2058537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410200"/>
          </a:xfrm>
        </p:spPr>
        <p:txBody>
          <a:bodyPr>
            <a:normAutofit/>
          </a:bodyPr>
          <a:lstStyle/>
          <a:p>
            <a:pPr marL="0" indent="0" algn="just">
              <a:buNone/>
            </a:pPr>
            <a:r>
              <a:rPr lang="en-US" b="1" dirty="0" smtClean="0">
                <a:solidFill>
                  <a:srgbClr val="FF0000"/>
                </a:solidFill>
                <a:latin typeface="Century Gothic" pitchFamily="34" charset="0"/>
              </a:rPr>
              <a:t>Three Main Types</a:t>
            </a:r>
          </a:p>
          <a:p>
            <a:pPr algn="just"/>
            <a:r>
              <a:rPr lang="en-US" b="1" dirty="0" smtClean="0">
                <a:latin typeface="Century Gothic" pitchFamily="34" charset="0"/>
              </a:rPr>
              <a:t>RAM </a:t>
            </a:r>
            <a:r>
              <a:rPr lang="en-US" dirty="0">
                <a:latin typeface="Century Gothic" pitchFamily="34" charset="0"/>
              </a:rPr>
              <a:t>(Random Access Memory) It is read write memory. </a:t>
            </a:r>
          </a:p>
          <a:p>
            <a:pPr lvl="1" algn="just"/>
            <a:r>
              <a:rPr lang="en-US" dirty="0" smtClean="0">
                <a:latin typeface="Century Gothic" pitchFamily="34" charset="0"/>
              </a:rPr>
              <a:t>Data </a:t>
            </a:r>
            <a:r>
              <a:rPr lang="en-US" dirty="0">
                <a:latin typeface="Century Gothic" pitchFamily="34" charset="0"/>
              </a:rPr>
              <a:t>at any memory location can be read or written. </a:t>
            </a:r>
          </a:p>
          <a:p>
            <a:pPr lvl="1" algn="just"/>
            <a:r>
              <a:rPr lang="en-US" dirty="0" smtClean="0">
                <a:latin typeface="Century Gothic" pitchFamily="34" charset="0"/>
              </a:rPr>
              <a:t>It </a:t>
            </a:r>
            <a:r>
              <a:rPr lang="en-US" dirty="0">
                <a:latin typeface="Century Gothic" pitchFamily="34" charset="0"/>
              </a:rPr>
              <a:t>is volatile memory, i.e. retains the contents as long as electricity is supplied. </a:t>
            </a:r>
          </a:p>
          <a:p>
            <a:pPr algn="just"/>
            <a:r>
              <a:rPr lang="en-US" b="1" dirty="0" smtClean="0">
                <a:latin typeface="Century Gothic" pitchFamily="34" charset="0"/>
              </a:rPr>
              <a:t>ROM </a:t>
            </a:r>
            <a:r>
              <a:rPr lang="en-US" dirty="0">
                <a:latin typeface="Century Gothic" pitchFamily="34" charset="0"/>
              </a:rPr>
              <a:t>(Read Only Memory) It is read only memory. </a:t>
            </a:r>
          </a:p>
          <a:p>
            <a:pPr lvl="1" algn="just"/>
            <a:r>
              <a:rPr lang="en-US" dirty="0" smtClean="0">
                <a:latin typeface="Century Gothic" pitchFamily="34" charset="0"/>
              </a:rPr>
              <a:t>Data </a:t>
            </a:r>
            <a:r>
              <a:rPr lang="en-US" dirty="0">
                <a:latin typeface="Century Gothic" pitchFamily="34" charset="0"/>
              </a:rPr>
              <a:t>at any memory location can be only read. </a:t>
            </a:r>
          </a:p>
          <a:p>
            <a:pPr lvl="1" algn="just"/>
            <a:r>
              <a:rPr lang="en-US" dirty="0" smtClean="0">
                <a:latin typeface="Century Gothic" pitchFamily="34" charset="0"/>
              </a:rPr>
              <a:t>It </a:t>
            </a:r>
            <a:r>
              <a:rPr lang="en-US" dirty="0">
                <a:latin typeface="Century Gothic" pitchFamily="34" charset="0"/>
              </a:rPr>
              <a:t>is non-volatile memory, i.e. the contents are retained even after electricity is switched off and available after it is switched on. Data access to ROM is slow compared to RAM. </a:t>
            </a:r>
          </a:p>
          <a:p>
            <a:pPr algn="just"/>
            <a:r>
              <a:rPr lang="en-US" b="1" dirty="0" smtClean="0">
                <a:latin typeface="Century Gothic" pitchFamily="34" charset="0"/>
              </a:rPr>
              <a:t>HYBRID </a:t>
            </a:r>
            <a:r>
              <a:rPr lang="en-US" dirty="0">
                <a:latin typeface="Century Gothic" pitchFamily="34" charset="0"/>
              </a:rPr>
              <a:t>It is combination of RAM as well as ROM </a:t>
            </a:r>
          </a:p>
          <a:p>
            <a:pPr lvl="1" algn="just"/>
            <a:r>
              <a:rPr lang="en-US" dirty="0" smtClean="0">
                <a:latin typeface="Century Gothic" pitchFamily="34" charset="0"/>
              </a:rPr>
              <a:t>It </a:t>
            </a:r>
            <a:r>
              <a:rPr lang="en-US" dirty="0">
                <a:latin typeface="Century Gothic" pitchFamily="34" charset="0"/>
              </a:rPr>
              <a:t>has certain features of RAM and some of ROM </a:t>
            </a:r>
          </a:p>
          <a:p>
            <a:pPr lvl="1" algn="just"/>
            <a:r>
              <a:rPr lang="en-US" dirty="0" smtClean="0">
                <a:latin typeface="Century Gothic" pitchFamily="34" charset="0"/>
              </a:rPr>
              <a:t>Like </a:t>
            </a:r>
            <a:r>
              <a:rPr lang="en-US" dirty="0">
                <a:latin typeface="Century Gothic" pitchFamily="34" charset="0"/>
              </a:rPr>
              <a:t>RAM the contents to hybrid memory can be read and written Like ROM the contents of hybrid memory are non </a:t>
            </a:r>
            <a:r>
              <a:rPr lang="en-US" dirty="0" smtClean="0">
                <a:latin typeface="Century Gothic" pitchFamily="34" charset="0"/>
              </a:rPr>
              <a:t>volatile.</a:t>
            </a:r>
            <a:endParaRPr lang="en-US" dirty="0">
              <a:latin typeface="Century Gothic" pitchFamily="34"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a:t>
            </a:r>
            <a:endParaRPr lang="en-US" sz="2800" b="1" dirty="0">
              <a:latin typeface="Century Gothic" pitchFamily="34" charset="0"/>
            </a:endParaRPr>
          </a:p>
        </p:txBody>
      </p:sp>
    </p:spTree>
    <p:extLst>
      <p:ext uri="{BB962C8B-B14F-4D97-AF65-F5344CB8AC3E}">
        <p14:creationId xmlns="" xmlns:p14="http://schemas.microsoft.com/office/powerpoint/2010/main" val="1211021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40000" contrast="93000"/>
                    </a14:imgEffect>
                  </a14:imgLayer>
                </a14:imgProps>
              </a:ext>
              <a:ext uri="{28A0092B-C50C-407E-A947-70E740481C1C}">
                <a14:useLocalDpi xmlns="" xmlns:a14="http://schemas.microsoft.com/office/drawing/2010/main" val="0"/>
              </a:ext>
            </a:extLst>
          </a:blip>
          <a:srcRect/>
          <a:stretch>
            <a:fillRect/>
          </a:stretch>
        </p:blipFill>
        <p:spPr bwMode="auto">
          <a:xfrm>
            <a:off x="1610946" y="1066800"/>
            <a:ext cx="5780454" cy="5641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a:t>
            </a:r>
            <a:endParaRPr lang="en-US" sz="2800" b="1" dirty="0">
              <a:latin typeface="Century Gothic" pitchFamily="34" charset="0"/>
            </a:endParaRPr>
          </a:p>
        </p:txBody>
      </p:sp>
      <p:pic>
        <p:nvPicPr>
          <p:cNvPr id="6"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49362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257800"/>
          </a:xfrm>
        </p:spPr>
        <p:txBody>
          <a:bodyPr>
            <a:normAutofit fontScale="92500" lnSpcReduction="10000"/>
          </a:bodyPr>
          <a:lstStyle/>
          <a:p>
            <a:pPr algn="just"/>
            <a:r>
              <a:rPr lang="en-US" dirty="0">
                <a:latin typeface="Century Gothic" pitchFamily="34" charset="0"/>
              </a:rPr>
              <a:t>Typically the ROM contains the start up code as well as the system software. When the CPU is reset it will start </a:t>
            </a:r>
            <a:r>
              <a:rPr lang="en-US" dirty="0" smtClean="0">
                <a:latin typeface="Century Gothic" pitchFamily="34" charset="0"/>
              </a:rPr>
              <a:t>executing </a:t>
            </a:r>
            <a:r>
              <a:rPr lang="en-US" dirty="0">
                <a:latin typeface="Century Gothic" pitchFamily="34" charset="0"/>
              </a:rPr>
              <a:t>this start-up code. As part of the </a:t>
            </a:r>
            <a:r>
              <a:rPr lang="en-US" dirty="0" smtClean="0">
                <a:latin typeface="Century Gothic" pitchFamily="34" charset="0"/>
              </a:rPr>
              <a:t>initialization</a:t>
            </a:r>
            <a:r>
              <a:rPr lang="en-US" dirty="0">
                <a:latin typeface="Century Gothic" pitchFamily="34" charset="0"/>
              </a:rPr>
              <a:t>, the contents of the ROM is copied into the RAM area where it can be execute</a:t>
            </a:r>
          </a:p>
          <a:p>
            <a:pPr algn="just"/>
            <a:r>
              <a:rPr lang="en-US" dirty="0" smtClean="0">
                <a:latin typeface="Century Gothic" pitchFamily="34" charset="0"/>
              </a:rPr>
              <a:t>This </a:t>
            </a:r>
            <a:r>
              <a:rPr lang="en-US" dirty="0">
                <a:latin typeface="Century Gothic" pitchFamily="34" charset="0"/>
              </a:rPr>
              <a:t>is a technique that is probably best known from its implementation with the BIOS ROMs used in a PC. </a:t>
            </a:r>
            <a:endParaRPr lang="en-US" dirty="0" smtClean="0">
              <a:latin typeface="Century Gothic" pitchFamily="34" charset="0"/>
            </a:endParaRPr>
          </a:p>
          <a:p>
            <a:pPr algn="just"/>
            <a:r>
              <a:rPr lang="en-US" dirty="0" smtClean="0">
                <a:latin typeface="Century Gothic" pitchFamily="34" charset="0"/>
              </a:rPr>
              <a:t>The </a:t>
            </a:r>
            <a:r>
              <a:rPr lang="en-US" dirty="0">
                <a:latin typeface="Century Gothic" pitchFamily="34" charset="0"/>
              </a:rPr>
              <a:t>idea behind shadowing is to copy the contents of the slow ROM into faster RAM and execute the code from the RAM. As a result the time taken to execute the code is greatly reduced. </a:t>
            </a:r>
            <a:endParaRPr lang="en-US" dirty="0" smtClean="0">
              <a:latin typeface="Century Gothic" pitchFamily="34" charset="0"/>
            </a:endParaRPr>
          </a:p>
          <a:p>
            <a:pPr algn="just"/>
            <a:r>
              <a:rPr lang="en-US" dirty="0" smtClean="0">
                <a:latin typeface="Century Gothic" pitchFamily="34" charset="0"/>
              </a:rPr>
              <a:t>The </a:t>
            </a:r>
            <a:r>
              <a:rPr lang="en-US" dirty="0">
                <a:latin typeface="Century Gothic" pitchFamily="34" charset="0"/>
              </a:rPr>
              <a:t>shadowing refers to the fact that the RAM contains a copy of the original ROM contents</a:t>
            </a:r>
            <a:r>
              <a:rPr lang="en-US" dirty="0" smtClean="0">
                <a:latin typeface="Century Gothic" pitchFamily="34" charset="0"/>
              </a:rPr>
              <a:t>.</a:t>
            </a:r>
          </a:p>
          <a:p>
            <a:pPr algn="just"/>
            <a:r>
              <a:rPr lang="en-US" dirty="0">
                <a:latin typeface="Century Gothic" pitchFamily="34" charset="0"/>
              </a:rPr>
              <a:t>This mechanism can be implemented with</a:t>
            </a:r>
          </a:p>
          <a:p>
            <a:pPr lvl="1" algn="just"/>
            <a:r>
              <a:rPr lang="en-US" sz="2400" dirty="0">
                <a:solidFill>
                  <a:srgbClr val="FF0000"/>
                </a:solidFill>
                <a:latin typeface="Century Gothic" pitchFamily="34" charset="0"/>
              </a:rPr>
              <a:t>Hardware Assisted </a:t>
            </a:r>
          </a:p>
          <a:p>
            <a:pPr lvl="1" algn="just"/>
            <a:r>
              <a:rPr lang="en-US" sz="2400" dirty="0">
                <a:solidFill>
                  <a:srgbClr val="FF0000"/>
                </a:solidFill>
                <a:latin typeface="Century Gothic" pitchFamily="34" charset="0"/>
              </a:rPr>
              <a:t>Pure </a:t>
            </a:r>
            <a:r>
              <a:rPr lang="en-US" sz="2400" dirty="0" smtClean="0">
                <a:solidFill>
                  <a:srgbClr val="FF0000"/>
                </a:solidFill>
                <a:latin typeface="Century Gothic" pitchFamily="34" charset="0"/>
              </a:rPr>
              <a:t>Software based</a:t>
            </a:r>
            <a:endParaRPr lang="en-US" sz="2400" dirty="0">
              <a:solidFill>
                <a:srgbClr val="FF0000"/>
              </a:solidFill>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 – </a:t>
            </a:r>
            <a:r>
              <a:rPr lang="en-US" sz="2800" dirty="0" smtClean="0">
                <a:solidFill>
                  <a:srgbClr val="FF0000"/>
                </a:solidFill>
                <a:latin typeface="Century Gothic" pitchFamily="34" charset="0"/>
              </a:rPr>
              <a:t>Memory Shadowing</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98516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5334000"/>
          </a:xfrm>
        </p:spPr>
        <p:txBody>
          <a:bodyPr>
            <a:normAutofit fontScale="92500" lnSpcReduction="10000"/>
          </a:bodyPr>
          <a:lstStyle/>
          <a:p>
            <a:pPr marL="457200" indent="-457200" algn="just">
              <a:buFont typeface="+mj-lt"/>
              <a:buAutoNum type="arabicPeriod"/>
            </a:pPr>
            <a:r>
              <a:rPr lang="en-US" b="1" dirty="0" smtClean="0">
                <a:solidFill>
                  <a:srgbClr val="FF0000"/>
                </a:solidFill>
                <a:latin typeface="Century Gothic" pitchFamily="34" charset="0"/>
              </a:rPr>
              <a:t>Hardware Assisted</a:t>
            </a:r>
          </a:p>
          <a:p>
            <a:pPr lvl="1" algn="just"/>
            <a:r>
              <a:rPr lang="en-US" sz="2400" dirty="0" smtClean="0">
                <a:latin typeface="Century Gothic" pitchFamily="34" charset="0"/>
              </a:rPr>
              <a:t>With </a:t>
            </a:r>
            <a:r>
              <a:rPr lang="en-US" sz="2400" dirty="0">
                <a:latin typeface="Century Gothic" pitchFamily="34" charset="0"/>
              </a:rPr>
              <a:t>a hardware assisted implementation, the address decode logic is used to switch the address decode to select the RAM instead of the ROM. As a result, any access to the ROM will be automatically switched to the RAM and will execute faster and without any change in the software as the addressing has not changed. </a:t>
            </a:r>
            <a:endParaRPr lang="en-US" sz="2400" dirty="0" smtClean="0">
              <a:latin typeface="Century Gothic" pitchFamily="34" charset="0"/>
            </a:endParaRPr>
          </a:p>
          <a:p>
            <a:pPr lvl="1" algn="just"/>
            <a:r>
              <a:rPr lang="en-US" sz="2400" dirty="0" smtClean="0">
                <a:latin typeface="Century Gothic" pitchFamily="34" charset="0"/>
              </a:rPr>
              <a:t>Virtually </a:t>
            </a:r>
            <a:r>
              <a:rPr lang="en-US" sz="2400" dirty="0">
                <a:latin typeface="Century Gothic" pitchFamily="34" charset="0"/>
              </a:rPr>
              <a:t>all IBM PCs implement their shadowing for the BIOS ROMs using this technique. It is also possible to use a MMU to perform the address </a:t>
            </a:r>
            <a:r>
              <a:rPr lang="en-US" sz="2400" dirty="0" smtClean="0">
                <a:latin typeface="Century Gothic" pitchFamily="34" charset="0"/>
              </a:rPr>
              <a:t>translation </a:t>
            </a:r>
            <a:r>
              <a:rPr lang="en-US" sz="2400" dirty="0">
                <a:latin typeface="Century Gothic" pitchFamily="34" charset="0"/>
              </a:rPr>
              <a:t>if needed</a:t>
            </a:r>
            <a:r>
              <a:rPr lang="en-US" sz="2400" dirty="0" smtClean="0">
                <a:latin typeface="Century Gothic" pitchFamily="34" charset="0"/>
              </a:rPr>
              <a:t>.</a:t>
            </a:r>
          </a:p>
          <a:p>
            <a:pPr marL="274320" lvl="1" indent="0" algn="just">
              <a:buNone/>
            </a:pPr>
            <a:endParaRPr lang="en-US" sz="2400" dirty="0">
              <a:latin typeface="Century Gothic" pitchFamily="34" charset="0"/>
            </a:endParaRPr>
          </a:p>
          <a:p>
            <a:pPr marL="457200" indent="-457200" algn="just">
              <a:buFont typeface="+mj-lt"/>
              <a:buAutoNum type="arabicPeriod"/>
            </a:pPr>
            <a:r>
              <a:rPr lang="en-US" b="1" dirty="0">
                <a:solidFill>
                  <a:srgbClr val="FF0000"/>
                </a:solidFill>
                <a:latin typeface="Century Gothic" pitchFamily="34" charset="0"/>
              </a:rPr>
              <a:t> </a:t>
            </a:r>
            <a:r>
              <a:rPr lang="en-US" b="1" dirty="0" smtClean="0">
                <a:solidFill>
                  <a:srgbClr val="FF0000"/>
                </a:solidFill>
                <a:latin typeface="Century Gothic" pitchFamily="34" charset="0"/>
              </a:rPr>
              <a:t>Pure Software based</a:t>
            </a:r>
            <a:endParaRPr lang="en-US" b="1" dirty="0">
              <a:solidFill>
                <a:srgbClr val="FF0000"/>
              </a:solidFill>
              <a:latin typeface="Century Gothic" pitchFamily="34" charset="0"/>
            </a:endParaRPr>
          </a:p>
          <a:p>
            <a:pPr lvl="1" algn="just"/>
            <a:r>
              <a:rPr lang="en-US" sz="2400" dirty="0" smtClean="0">
                <a:latin typeface="Century Gothic" pitchFamily="34" charset="0"/>
              </a:rPr>
              <a:t>In </a:t>
            </a:r>
            <a:r>
              <a:rPr lang="en-US" sz="2400" dirty="0">
                <a:latin typeface="Century Gothic" pitchFamily="34" charset="0"/>
              </a:rPr>
              <a:t>the pure software-based system, the software that is copied is now in a different memory location and providing the software was compiled and linked to execute in this location, there is no need to use any memory address translation. </a:t>
            </a:r>
            <a:endParaRPr lang="en-US"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 – </a:t>
            </a:r>
            <a:r>
              <a:rPr lang="en-US" sz="2800" dirty="0" smtClean="0">
                <a:solidFill>
                  <a:srgbClr val="FF0000"/>
                </a:solidFill>
                <a:latin typeface="Century Gothic" pitchFamily="34" charset="0"/>
              </a:rPr>
              <a:t>Memory Shadowing</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2830365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334000"/>
          </a:xfrm>
        </p:spPr>
        <p:txBody>
          <a:bodyPr>
            <a:noAutofit/>
          </a:bodyPr>
          <a:lstStyle/>
          <a:p>
            <a:pPr algn="just"/>
            <a:r>
              <a:rPr lang="en-US" sz="2000" dirty="0">
                <a:latin typeface="Century Gothic" pitchFamily="34" charset="0"/>
              </a:rPr>
              <a:t>Selection of suitable memory is very much essential step in high performance applications, because the challenges and limitations of the system performance are often decided upon the type of memory architecture.</a:t>
            </a:r>
          </a:p>
          <a:p>
            <a:pPr algn="just"/>
            <a:r>
              <a:rPr lang="en-US" sz="2000" dirty="0">
                <a:latin typeface="Century Gothic" pitchFamily="34" charset="0"/>
              </a:rPr>
              <a:t>Systems memory requirement depend primarily on the nature of the application that is planned to run on the system. </a:t>
            </a:r>
            <a:endParaRPr lang="en-US" sz="2000" dirty="0" smtClean="0">
              <a:latin typeface="Century Gothic" pitchFamily="34" charset="0"/>
            </a:endParaRPr>
          </a:p>
          <a:p>
            <a:pPr algn="just"/>
            <a:r>
              <a:rPr lang="en-US" sz="2000" dirty="0" smtClean="0">
                <a:latin typeface="Century Gothic" pitchFamily="34" charset="0"/>
              </a:rPr>
              <a:t>The factors </a:t>
            </a:r>
            <a:r>
              <a:rPr lang="en-US" sz="2000" dirty="0">
                <a:latin typeface="Century Gothic" pitchFamily="34" charset="0"/>
              </a:rPr>
              <a:t>that are to be considered while selecting the memory </a:t>
            </a:r>
            <a:r>
              <a:rPr lang="en-US" sz="2000" dirty="0" smtClean="0">
                <a:latin typeface="Century Gothic" pitchFamily="34" charset="0"/>
              </a:rPr>
              <a:t>devices are </a:t>
            </a:r>
            <a:endParaRPr lang="en-US" sz="2000" dirty="0">
              <a:latin typeface="Century Gothic" pitchFamily="34" charset="0"/>
            </a:endParaRPr>
          </a:p>
          <a:p>
            <a:pPr lvl="1" algn="just"/>
            <a:r>
              <a:rPr lang="en-US" dirty="0">
                <a:solidFill>
                  <a:srgbClr val="FF0000"/>
                </a:solidFill>
                <a:latin typeface="Century Gothic" pitchFamily="34" charset="0"/>
              </a:rPr>
              <a:t>Speed</a:t>
            </a:r>
          </a:p>
          <a:p>
            <a:pPr lvl="1" algn="just"/>
            <a:r>
              <a:rPr lang="en-US" dirty="0">
                <a:solidFill>
                  <a:srgbClr val="FF0000"/>
                </a:solidFill>
                <a:latin typeface="Century Gothic" pitchFamily="34" charset="0"/>
              </a:rPr>
              <a:t>Data storage size and capacity</a:t>
            </a:r>
          </a:p>
          <a:p>
            <a:pPr lvl="1" algn="just"/>
            <a:r>
              <a:rPr lang="en-US" dirty="0">
                <a:solidFill>
                  <a:srgbClr val="FF0000"/>
                </a:solidFill>
                <a:latin typeface="Century Gothic" pitchFamily="34" charset="0"/>
              </a:rPr>
              <a:t>Bus width</a:t>
            </a:r>
          </a:p>
          <a:p>
            <a:pPr lvl="1" algn="just"/>
            <a:r>
              <a:rPr lang="en-US" dirty="0">
                <a:solidFill>
                  <a:srgbClr val="FF0000"/>
                </a:solidFill>
                <a:latin typeface="Century Gothic" pitchFamily="34" charset="0"/>
              </a:rPr>
              <a:t>Latency</a:t>
            </a:r>
          </a:p>
          <a:p>
            <a:pPr lvl="1" algn="just"/>
            <a:r>
              <a:rPr lang="en-US" dirty="0">
                <a:solidFill>
                  <a:srgbClr val="FF0000"/>
                </a:solidFill>
                <a:latin typeface="Century Gothic" pitchFamily="34" charset="0"/>
              </a:rPr>
              <a:t>Power consumption</a:t>
            </a:r>
          </a:p>
          <a:p>
            <a:pPr lvl="1" algn="just"/>
            <a:r>
              <a:rPr lang="en-US" dirty="0">
                <a:solidFill>
                  <a:srgbClr val="FF0000"/>
                </a:solidFill>
                <a:latin typeface="Century Gothic" pitchFamily="34" charset="0"/>
              </a:rPr>
              <a:t>Cost</a:t>
            </a:r>
          </a:p>
          <a:p>
            <a:pPr algn="just"/>
            <a:endParaRPr lang="en-US" sz="2000"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Memory – </a:t>
            </a:r>
            <a:r>
              <a:rPr lang="en-US" sz="2800" dirty="0" smtClean="0">
                <a:solidFill>
                  <a:srgbClr val="FF0000"/>
                </a:solidFill>
                <a:latin typeface="Century Gothic" pitchFamily="34" charset="0"/>
              </a:rPr>
              <a:t>Memory  Selection for Embedded Systems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164074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8915400" cy="5410200"/>
          </a:xfrm>
        </p:spPr>
        <p:txBody>
          <a:bodyPr>
            <a:normAutofit fontScale="92500"/>
          </a:bodyPr>
          <a:lstStyle/>
          <a:p>
            <a:pPr algn="just"/>
            <a:r>
              <a:rPr lang="en-US" dirty="0">
                <a:latin typeface="Century Gothic" pitchFamily="34" charset="0"/>
              </a:rPr>
              <a:t>A </a:t>
            </a:r>
            <a:r>
              <a:rPr lang="en-US" b="1" dirty="0">
                <a:solidFill>
                  <a:srgbClr val="FF0000"/>
                </a:solidFill>
                <a:latin typeface="Century Gothic" pitchFamily="34" charset="0"/>
              </a:rPr>
              <a:t>sensor</a:t>
            </a:r>
            <a:r>
              <a:rPr lang="en-US" dirty="0">
                <a:latin typeface="Century Gothic" pitchFamily="34" charset="0"/>
              </a:rPr>
              <a:t> is a transducer device that converts energy from one form to another for any measurement or control </a:t>
            </a:r>
            <a:r>
              <a:rPr lang="en-US" dirty="0" smtClean="0">
                <a:latin typeface="Century Gothic" pitchFamily="34" charset="0"/>
              </a:rPr>
              <a:t>purpose.</a:t>
            </a:r>
          </a:p>
          <a:p>
            <a:pPr lvl="1" algn="just"/>
            <a:r>
              <a:rPr lang="en-US" sz="1800" dirty="0" smtClean="0">
                <a:latin typeface="Century Gothic" pitchFamily="34" charset="0"/>
              </a:rPr>
              <a:t>The </a:t>
            </a:r>
            <a:r>
              <a:rPr lang="en-US" sz="1800" dirty="0">
                <a:latin typeface="Century Gothic" pitchFamily="34" charset="0"/>
              </a:rPr>
              <a:t>changes in system environment or variables are detected by the sensors connected to the input port of the embedded system. </a:t>
            </a:r>
          </a:p>
          <a:p>
            <a:pPr algn="just"/>
            <a:r>
              <a:rPr lang="en-US" b="1" dirty="0" smtClean="0">
                <a:solidFill>
                  <a:srgbClr val="FF0000"/>
                </a:solidFill>
                <a:latin typeface="Century Gothic" pitchFamily="34" charset="0"/>
              </a:rPr>
              <a:t>Actuator</a:t>
            </a:r>
            <a:r>
              <a:rPr lang="en-US" dirty="0" smtClean="0">
                <a:latin typeface="Century Gothic" pitchFamily="34" charset="0"/>
              </a:rPr>
              <a:t> </a:t>
            </a:r>
            <a:r>
              <a:rPr lang="en-US" dirty="0">
                <a:latin typeface="Century Gothic" pitchFamily="34" charset="0"/>
              </a:rPr>
              <a:t>is a form of transducer device (mechanical or electrical) which converts signals to corresponding physical action (motion</a:t>
            </a:r>
            <a:r>
              <a:rPr lang="en-US" dirty="0" smtClean="0">
                <a:latin typeface="Century Gothic" pitchFamily="34" charset="0"/>
              </a:rPr>
              <a:t>).</a:t>
            </a:r>
          </a:p>
          <a:p>
            <a:pPr lvl="1" algn="just"/>
            <a:r>
              <a:rPr lang="en-US" sz="1800" dirty="0" smtClean="0">
                <a:latin typeface="Century Gothic" pitchFamily="34" charset="0"/>
              </a:rPr>
              <a:t>Actuator </a:t>
            </a:r>
            <a:r>
              <a:rPr lang="en-US" sz="1800" dirty="0">
                <a:latin typeface="Century Gothic" pitchFamily="34" charset="0"/>
              </a:rPr>
              <a:t>acts as an output </a:t>
            </a:r>
            <a:r>
              <a:rPr lang="en-US" sz="1800" dirty="0" smtClean="0">
                <a:latin typeface="Century Gothic" pitchFamily="34" charset="0"/>
              </a:rPr>
              <a:t>device.</a:t>
            </a:r>
          </a:p>
          <a:p>
            <a:pPr algn="just"/>
            <a:r>
              <a:rPr lang="en-US" dirty="0">
                <a:latin typeface="Century Gothic" pitchFamily="34" charset="0"/>
              </a:rPr>
              <a:t>The I/O subsystem of the embedded system facilitates the interaction of the embedded system with the external world</a:t>
            </a:r>
            <a:r>
              <a:rPr lang="en-US" dirty="0" smtClean="0">
                <a:latin typeface="Century Gothic" pitchFamily="34" charset="0"/>
              </a:rPr>
              <a:t>.</a:t>
            </a:r>
          </a:p>
          <a:p>
            <a:pPr lvl="1" algn="just"/>
            <a:r>
              <a:rPr lang="en-US" dirty="0" smtClean="0">
                <a:latin typeface="Century Gothic" pitchFamily="34" charset="0"/>
              </a:rPr>
              <a:t>The </a:t>
            </a:r>
            <a:r>
              <a:rPr lang="en-US" dirty="0">
                <a:latin typeface="Century Gothic" pitchFamily="34" charset="0"/>
              </a:rPr>
              <a:t>interaction happens through the sensors and actuators connected to the input and output ports respectively of the embedded </a:t>
            </a:r>
            <a:r>
              <a:rPr lang="en-US" dirty="0" smtClean="0">
                <a:latin typeface="Century Gothic" pitchFamily="34" charset="0"/>
              </a:rPr>
              <a:t>system.</a:t>
            </a:r>
          </a:p>
          <a:p>
            <a:pPr lvl="1" algn="just"/>
            <a:r>
              <a:rPr lang="en-US" dirty="0" smtClean="0">
                <a:latin typeface="Century Gothic" pitchFamily="34" charset="0"/>
              </a:rPr>
              <a:t>The </a:t>
            </a:r>
            <a:r>
              <a:rPr lang="en-US" dirty="0">
                <a:latin typeface="Century Gothic" pitchFamily="34" charset="0"/>
              </a:rPr>
              <a:t>sensors may not be directly interfaced to the input ports, instead they may be interfaced through signal conditioning and translating systems like ADC, </a:t>
            </a:r>
            <a:r>
              <a:rPr lang="en-US" dirty="0" err="1" smtClean="0">
                <a:latin typeface="Century Gothic" pitchFamily="34" charset="0"/>
              </a:rPr>
              <a:t>optocouplers</a:t>
            </a:r>
            <a:r>
              <a:rPr lang="en-US" dirty="0">
                <a:latin typeface="Century Gothic" pitchFamily="34" charset="0"/>
              </a:rPr>
              <a:t>, etc. </a:t>
            </a:r>
          </a:p>
        </p:txBody>
      </p:sp>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Sensors and Actuators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15063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2" y="1350818"/>
            <a:ext cx="8721437" cy="5278582"/>
          </a:xfrm>
        </p:spPr>
        <p:txBody>
          <a:bodyPr>
            <a:normAutofit fontScale="92500"/>
          </a:bodyPr>
          <a:lstStyle/>
          <a:p>
            <a:pPr>
              <a:lnSpc>
                <a:spcPct val="150000"/>
              </a:lnSpc>
            </a:pPr>
            <a:r>
              <a:rPr lang="en-US" dirty="0">
                <a:solidFill>
                  <a:srgbClr val="FF0000"/>
                </a:solidFill>
                <a:latin typeface="Century Gothic" pitchFamily="34" charset="0"/>
              </a:rPr>
              <a:t>Light Emitting Diode (</a:t>
            </a:r>
            <a:r>
              <a:rPr lang="en-US" dirty="0" smtClean="0">
                <a:solidFill>
                  <a:srgbClr val="FF0000"/>
                </a:solidFill>
                <a:latin typeface="Century Gothic" pitchFamily="34" charset="0"/>
              </a:rPr>
              <a:t>LED)</a:t>
            </a:r>
          </a:p>
          <a:p>
            <a:pPr>
              <a:lnSpc>
                <a:spcPct val="150000"/>
              </a:lnSpc>
            </a:pPr>
            <a:r>
              <a:rPr lang="en-US" dirty="0" smtClean="0">
                <a:solidFill>
                  <a:srgbClr val="FF0000"/>
                </a:solidFill>
                <a:latin typeface="Century Gothic" pitchFamily="34" charset="0"/>
              </a:rPr>
              <a:t>7-Segment </a:t>
            </a:r>
            <a:r>
              <a:rPr lang="en-US" dirty="0">
                <a:solidFill>
                  <a:srgbClr val="FF0000"/>
                </a:solidFill>
                <a:latin typeface="Century Gothic" pitchFamily="34" charset="0"/>
              </a:rPr>
              <a:t>LED </a:t>
            </a:r>
            <a:r>
              <a:rPr lang="en-US" dirty="0" smtClean="0">
                <a:solidFill>
                  <a:srgbClr val="FF0000"/>
                </a:solidFill>
                <a:latin typeface="Century Gothic" pitchFamily="34" charset="0"/>
              </a:rPr>
              <a:t>Display</a:t>
            </a:r>
          </a:p>
          <a:p>
            <a:pPr>
              <a:lnSpc>
                <a:spcPct val="150000"/>
              </a:lnSpc>
            </a:pPr>
            <a:r>
              <a:rPr lang="en-US" dirty="0" smtClean="0">
                <a:solidFill>
                  <a:srgbClr val="FF0000"/>
                </a:solidFill>
                <a:latin typeface="Century Gothic" pitchFamily="34" charset="0"/>
              </a:rPr>
              <a:t>Optocoupler</a:t>
            </a:r>
            <a:endParaRPr lang="en-US" dirty="0">
              <a:solidFill>
                <a:srgbClr val="FF0000"/>
              </a:solidFill>
              <a:latin typeface="Century Gothic" pitchFamily="34" charset="0"/>
            </a:endParaRPr>
          </a:p>
          <a:p>
            <a:pPr>
              <a:lnSpc>
                <a:spcPct val="150000"/>
              </a:lnSpc>
            </a:pPr>
            <a:r>
              <a:rPr lang="en-US" dirty="0" smtClean="0">
                <a:solidFill>
                  <a:srgbClr val="FF0000"/>
                </a:solidFill>
                <a:latin typeface="Century Gothic" pitchFamily="34" charset="0"/>
              </a:rPr>
              <a:t>Stepper </a:t>
            </a:r>
            <a:r>
              <a:rPr lang="en-US" dirty="0">
                <a:solidFill>
                  <a:srgbClr val="FF0000"/>
                </a:solidFill>
                <a:latin typeface="Century Gothic" pitchFamily="34" charset="0"/>
              </a:rPr>
              <a:t>Motor </a:t>
            </a:r>
          </a:p>
          <a:p>
            <a:pPr>
              <a:lnSpc>
                <a:spcPct val="150000"/>
              </a:lnSpc>
            </a:pPr>
            <a:r>
              <a:rPr lang="en-US" dirty="0" smtClean="0">
                <a:solidFill>
                  <a:srgbClr val="FF0000"/>
                </a:solidFill>
                <a:latin typeface="Century Gothic" pitchFamily="34" charset="0"/>
              </a:rPr>
              <a:t>Relay </a:t>
            </a:r>
          </a:p>
          <a:p>
            <a:pPr>
              <a:lnSpc>
                <a:spcPct val="150000"/>
              </a:lnSpc>
            </a:pPr>
            <a:r>
              <a:rPr lang="en-US" dirty="0" err="1" smtClean="0">
                <a:solidFill>
                  <a:srgbClr val="FF0000"/>
                </a:solidFill>
                <a:latin typeface="Century Gothic" pitchFamily="34" charset="0"/>
              </a:rPr>
              <a:t>Piezo</a:t>
            </a:r>
            <a:r>
              <a:rPr lang="en-US" dirty="0" smtClean="0">
                <a:solidFill>
                  <a:srgbClr val="FF0000"/>
                </a:solidFill>
                <a:latin typeface="Century Gothic" pitchFamily="34" charset="0"/>
              </a:rPr>
              <a:t> </a:t>
            </a:r>
            <a:r>
              <a:rPr lang="en-US" dirty="0">
                <a:solidFill>
                  <a:srgbClr val="FF0000"/>
                </a:solidFill>
                <a:latin typeface="Century Gothic" pitchFamily="34" charset="0"/>
              </a:rPr>
              <a:t>Buzzer </a:t>
            </a:r>
          </a:p>
          <a:p>
            <a:pPr>
              <a:lnSpc>
                <a:spcPct val="150000"/>
              </a:lnSpc>
            </a:pPr>
            <a:r>
              <a:rPr lang="en-US" dirty="0" smtClean="0">
                <a:solidFill>
                  <a:srgbClr val="002060"/>
                </a:solidFill>
                <a:latin typeface="Century Gothic" pitchFamily="34" charset="0"/>
              </a:rPr>
              <a:t>Push </a:t>
            </a:r>
            <a:r>
              <a:rPr lang="en-US" dirty="0">
                <a:solidFill>
                  <a:srgbClr val="002060"/>
                </a:solidFill>
                <a:latin typeface="Century Gothic" pitchFamily="34" charset="0"/>
              </a:rPr>
              <a:t>Button Switch </a:t>
            </a:r>
          </a:p>
          <a:p>
            <a:pPr>
              <a:lnSpc>
                <a:spcPct val="150000"/>
              </a:lnSpc>
            </a:pPr>
            <a:r>
              <a:rPr lang="en-US" dirty="0" smtClean="0">
                <a:solidFill>
                  <a:srgbClr val="002060"/>
                </a:solidFill>
                <a:latin typeface="Century Gothic" pitchFamily="34" charset="0"/>
              </a:rPr>
              <a:t>Keyboard </a:t>
            </a:r>
          </a:p>
          <a:p>
            <a:pPr>
              <a:lnSpc>
                <a:spcPct val="150000"/>
              </a:lnSpc>
            </a:pPr>
            <a:r>
              <a:rPr lang="en-US" dirty="0" smtClean="0">
                <a:latin typeface="Century Gothic" pitchFamily="34" charset="0"/>
              </a:rPr>
              <a:t>Programmable </a:t>
            </a:r>
            <a:r>
              <a:rPr lang="en-US" dirty="0">
                <a:latin typeface="Century Gothic" pitchFamily="34" charset="0"/>
              </a:rPr>
              <a:t>Peripheral Interface (PPI)</a:t>
            </a: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Sensors and Actuators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4002664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257800"/>
          </a:xfrm>
        </p:spPr>
        <p:txBody>
          <a:bodyPr>
            <a:normAutofit fontScale="85000" lnSpcReduction="10000"/>
          </a:bodyPr>
          <a:lstStyle/>
          <a:p>
            <a:pPr algn="just"/>
            <a:r>
              <a:rPr lang="en-US" dirty="0" smtClean="0">
                <a:latin typeface="Century Gothic" pitchFamily="34" charset="0"/>
              </a:rPr>
              <a:t>Communication interface is essential for data transfer between various modules connected to the embedded system. It acts as an external interface between embedded world and real-world.</a:t>
            </a:r>
          </a:p>
          <a:p>
            <a:pPr algn="just"/>
            <a:r>
              <a:rPr lang="en-US" dirty="0" smtClean="0">
                <a:latin typeface="Century Gothic" pitchFamily="34" charset="0"/>
              </a:rPr>
              <a:t>Different communication interfaces available in embedded world are</a:t>
            </a:r>
          </a:p>
          <a:p>
            <a:pPr lvl="1" algn="just"/>
            <a:r>
              <a:rPr lang="en-US" b="1" dirty="0" smtClean="0">
                <a:solidFill>
                  <a:srgbClr val="FF0000"/>
                </a:solidFill>
                <a:latin typeface="Century Gothic" pitchFamily="34" charset="0"/>
              </a:rPr>
              <a:t>On-board Communication Interfaces</a:t>
            </a:r>
          </a:p>
          <a:p>
            <a:pPr lvl="2" algn="just"/>
            <a:r>
              <a:rPr lang="en-US" dirty="0" smtClean="0">
                <a:latin typeface="Century Gothic" pitchFamily="34" charset="0"/>
              </a:rPr>
              <a:t>Inter Integrated Circuit (IIC/I2C/I</a:t>
            </a:r>
            <a:r>
              <a:rPr lang="en-US" baseline="30000" dirty="0" smtClean="0">
                <a:latin typeface="Century Gothic" pitchFamily="34" charset="0"/>
              </a:rPr>
              <a:t>2</a:t>
            </a:r>
            <a:r>
              <a:rPr lang="en-US" dirty="0" smtClean="0">
                <a:latin typeface="Century Gothic" pitchFamily="34" charset="0"/>
              </a:rPr>
              <a:t>C) Bus</a:t>
            </a:r>
          </a:p>
          <a:p>
            <a:pPr lvl="2" algn="just"/>
            <a:r>
              <a:rPr lang="en-US" dirty="0" smtClean="0">
                <a:latin typeface="Century Gothic" pitchFamily="34" charset="0"/>
              </a:rPr>
              <a:t>Serial Peripheral Interface (SPI) Bus</a:t>
            </a:r>
          </a:p>
          <a:p>
            <a:pPr lvl="2" algn="just"/>
            <a:r>
              <a:rPr lang="en-US" dirty="0" smtClean="0">
                <a:latin typeface="Century Gothic" pitchFamily="34" charset="0"/>
              </a:rPr>
              <a:t>Universal Asynchronous Receive Transmit (UART) Bus</a:t>
            </a:r>
          </a:p>
          <a:p>
            <a:pPr lvl="2" algn="just"/>
            <a:r>
              <a:rPr lang="en-US" dirty="0" smtClean="0">
                <a:latin typeface="Century Gothic" pitchFamily="34" charset="0"/>
              </a:rPr>
              <a:t>1-Wire Bus</a:t>
            </a:r>
          </a:p>
          <a:p>
            <a:pPr lvl="2" algn="just"/>
            <a:r>
              <a:rPr lang="en-US" dirty="0" smtClean="0">
                <a:latin typeface="Century Gothic" pitchFamily="34" charset="0"/>
              </a:rPr>
              <a:t>Parallel Interface</a:t>
            </a:r>
          </a:p>
          <a:p>
            <a:pPr lvl="1" algn="just"/>
            <a:r>
              <a:rPr lang="en-US" b="1" dirty="0" smtClean="0">
                <a:solidFill>
                  <a:srgbClr val="FF0000"/>
                </a:solidFill>
                <a:latin typeface="Century Gothic" pitchFamily="34" charset="0"/>
              </a:rPr>
              <a:t>External Communication Interface</a:t>
            </a:r>
          </a:p>
          <a:p>
            <a:pPr lvl="2" algn="just"/>
            <a:r>
              <a:rPr lang="en-US" dirty="0" smtClean="0">
                <a:latin typeface="Century Gothic" pitchFamily="34" charset="0"/>
              </a:rPr>
              <a:t>RS-232 and RS-485</a:t>
            </a:r>
          </a:p>
          <a:p>
            <a:pPr lvl="2" algn="just"/>
            <a:r>
              <a:rPr lang="en-US" dirty="0" smtClean="0">
                <a:latin typeface="Century Gothic" pitchFamily="34" charset="0"/>
              </a:rPr>
              <a:t>USB</a:t>
            </a:r>
          </a:p>
          <a:p>
            <a:pPr lvl="2" algn="just"/>
            <a:r>
              <a:rPr lang="en-US" dirty="0" smtClean="0">
                <a:latin typeface="Century Gothic" pitchFamily="34" charset="0"/>
              </a:rPr>
              <a:t>IEEE 1394 (</a:t>
            </a:r>
            <a:r>
              <a:rPr lang="en-US" dirty="0" err="1" smtClean="0">
                <a:latin typeface="Century Gothic" pitchFamily="34" charset="0"/>
              </a:rPr>
              <a:t>Firewire</a:t>
            </a:r>
            <a:r>
              <a:rPr lang="en-US" dirty="0" smtClean="0">
                <a:latin typeface="Century Gothic" pitchFamily="34" charset="0"/>
              </a:rPr>
              <a:t>)</a:t>
            </a:r>
          </a:p>
          <a:p>
            <a:pPr lvl="2" algn="just"/>
            <a:r>
              <a:rPr lang="en-US" dirty="0" smtClean="0">
                <a:latin typeface="Century Gothic" pitchFamily="34" charset="0"/>
              </a:rPr>
              <a:t>Infrared (</a:t>
            </a:r>
            <a:r>
              <a:rPr lang="en-US" dirty="0" err="1" smtClean="0">
                <a:latin typeface="Century Gothic" pitchFamily="34" charset="0"/>
              </a:rPr>
              <a:t>IRrDA</a:t>
            </a:r>
            <a:r>
              <a:rPr lang="en-US" dirty="0" smtClean="0">
                <a:latin typeface="Century Gothic" pitchFamily="34" charset="0"/>
              </a:rPr>
              <a:t>)</a:t>
            </a:r>
          </a:p>
          <a:p>
            <a:pPr lvl="2" algn="just"/>
            <a:r>
              <a:rPr lang="en-US" dirty="0" smtClean="0">
                <a:latin typeface="Century Gothic" pitchFamily="34" charset="0"/>
              </a:rPr>
              <a:t>Bluetooth</a:t>
            </a:r>
          </a:p>
          <a:p>
            <a:pPr lvl="2" algn="just"/>
            <a:r>
              <a:rPr lang="en-US" dirty="0" smtClean="0">
                <a:latin typeface="Century Gothic" pitchFamily="34" charset="0"/>
              </a:rPr>
              <a:t>Wi-Fi</a:t>
            </a:r>
          </a:p>
          <a:p>
            <a:pPr lvl="2" algn="just"/>
            <a:r>
              <a:rPr lang="en-US" dirty="0" smtClean="0">
                <a:latin typeface="Century Gothic" pitchFamily="34" charset="0"/>
              </a:rPr>
              <a:t>Zigbee</a:t>
            </a:r>
            <a:endParaRPr lang="en-US"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Communication Interface</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102146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000" dirty="0" smtClean="0">
                <a:solidFill>
                  <a:srgbClr val="FF0000"/>
                </a:solidFill>
                <a:latin typeface="Century Gothic" pitchFamily="34" charset="0"/>
              </a:rPr>
              <a:t>Inter Integrated Circuit (I2C) Bus</a:t>
            </a:r>
            <a:endParaRPr lang="en-US" sz="2000" dirty="0">
              <a:solidFill>
                <a:srgbClr val="FF0000"/>
              </a:solidFill>
              <a:latin typeface="Century Gothic" pitchFamily="34" charset="0"/>
            </a:endParaRPr>
          </a:p>
        </p:txBody>
      </p:sp>
      <p:pic>
        <p:nvPicPr>
          <p:cNvPr id="4098"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31000" contrast="59000"/>
                    </a14:imgEffect>
                  </a14:imgLayer>
                </a14:imgProps>
              </a:ext>
              <a:ext uri="{28A0092B-C50C-407E-A947-70E740481C1C}">
                <a14:useLocalDpi xmlns="" xmlns:a14="http://schemas.microsoft.com/office/drawing/2010/main" val="0"/>
              </a:ext>
            </a:extLst>
          </a:blip>
          <a:srcRect/>
          <a:stretch>
            <a:fillRect/>
          </a:stretch>
        </p:blipFill>
        <p:spPr bwMode="auto">
          <a:xfrm>
            <a:off x="1676400" y="1381400"/>
            <a:ext cx="6003456" cy="52119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6208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5789" y="1257410"/>
            <a:ext cx="7952423" cy="5336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 y="426720"/>
            <a:ext cx="8915400" cy="533400"/>
          </a:xfrm>
        </p:spPr>
        <p:txBody>
          <a:bodyPr>
            <a:noAutofit/>
          </a:bodyPr>
          <a:lstStyle/>
          <a:p>
            <a:r>
              <a:rPr lang="en-US" sz="3200" b="1" dirty="0" smtClean="0">
                <a:latin typeface="Century Gothic" pitchFamily="34" charset="0"/>
              </a:rPr>
              <a:t>CLASSIFICATION OF EMBEDDED SYSTEMS</a:t>
            </a:r>
            <a:endParaRPr lang="en-US" sz="3200" b="1" dirty="0">
              <a:latin typeface="Century Gothic" pitchFamily="34" charset="0"/>
            </a:endParaRPr>
          </a:p>
        </p:txBody>
      </p:sp>
      <p:pic>
        <p:nvPicPr>
          <p:cNvPr id="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74369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257800"/>
          </a:xfrm>
        </p:spPr>
        <p:txBody>
          <a:bodyPr>
            <a:normAutofit fontScale="85000" lnSpcReduction="10000"/>
          </a:bodyPr>
          <a:lstStyle/>
          <a:p>
            <a:pPr algn="just"/>
            <a:r>
              <a:rPr lang="en-US" dirty="0" smtClean="0">
                <a:latin typeface="Century Gothic" pitchFamily="34" charset="0"/>
              </a:rPr>
              <a:t>It </a:t>
            </a:r>
            <a:r>
              <a:rPr lang="en-US" dirty="0">
                <a:latin typeface="Century Gothic" pitchFamily="34" charset="0"/>
              </a:rPr>
              <a:t>is a serial communications protocol </a:t>
            </a:r>
            <a:r>
              <a:rPr lang="en-US" dirty="0" smtClean="0">
                <a:latin typeface="Century Gothic" pitchFamily="34" charset="0"/>
              </a:rPr>
              <a:t>that uses a </a:t>
            </a:r>
            <a:r>
              <a:rPr lang="en-US" dirty="0">
                <a:latin typeface="Century Gothic" pitchFamily="34" charset="0"/>
              </a:rPr>
              <a:t>simple, bidirectional two-wire synchronous serial bus and requires only two wires to transmit information between devices connected to the bus</a:t>
            </a:r>
            <a:r>
              <a:rPr lang="en-US" dirty="0" smtClean="0">
                <a:latin typeface="Century Gothic" pitchFamily="34" charset="0"/>
              </a:rPr>
              <a:t>.</a:t>
            </a:r>
          </a:p>
          <a:p>
            <a:pPr marL="0" indent="0" algn="just">
              <a:buNone/>
            </a:pPr>
            <a:endParaRPr lang="en-US" sz="1900" dirty="0">
              <a:latin typeface="Century Gothic" pitchFamily="34" charset="0"/>
            </a:endParaRPr>
          </a:p>
          <a:p>
            <a:pPr algn="just"/>
            <a:r>
              <a:rPr lang="en-US" dirty="0">
                <a:latin typeface="Century Gothic" pitchFamily="34" charset="0"/>
              </a:rPr>
              <a:t>They are useful for projects that require many different parts </a:t>
            </a:r>
            <a:r>
              <a:rPr lang="en-US" dirty="0" smtClean="0">
                <a:latin typeface="Century Gothic" pitchFamily="34" charset="0"/>
              </a:rPr>
              <a:t>working </a:t>
            </a:r>
            <a:r>
              <a:rPr lang="en-US" dirty="0">
                <a:latin typeface="Century Gothic" pitchFamily="34" charset="0"/>
              </a:rPr>
              <a:t>together as they can connect up to 128 devices to the mainboard while maintaining a clear communication </a:t>
            </a:r>
            <a:r>
              <a:rPr lang="en-US" dirty="0" smtClean="0">
                <a:latin typeface="Century Gothic" pitchFamily="34" charset="0"/>
              </a:rPr>
              <a:t>pathway.</a:t>
            </a:r>
          </a:p>
          <a:p>
            <a:pPr marL="0" indent="0" algn="just">
              <a:buNone/>
            </a:pPr>
            <a:endParaRPr lang="en-US" sz="1400" dirty="0">
              <a:latin typeface="Century Gothic" pitchFamily="34" charset="0"/>
            </a:endParaRPr>
          </a:p>
          <a:p>
            <a:pPr algn="just"/>
            <a:r>
              <a:rPr lang="en-US" dirty="0">
                <a:latin typeface="Century Gothic" pitchFamily="34" charset="0"/>
              </a:rPr>
              <a:t>This is because I2C uses an address </a:t>
            </a:r>
            <a:r>
              <a:rPr lang="en-US" dirty="0" smtClean="0">
                <a:latin typeface="Century Gothic" pitchFamily="34" charset="0"/>
              </a:rPr>
              <a:t>(8-bit) system </a:t>
            </a:r>
            <a:r>
              <a:rPr lang="en-US" dirty="0">
                <a:latin typeface="Century Gothic" pitchFamily="34" charset="0"/>
              </a:rPr>
              <a:t>and a shared bus = many different devices can be connected using the same wires and all data are transmitted on a single wire and have a low pin count. </a:t>
            </a:r>
            <a:r>
              <a:rPr lang="en-US" dirty="0" smtClean="0">
                <a:latin typeface="Century Gothic" pitchFamily="34" charset="0"/>
              </a:rPr>
              <a:t>Speed </a:t>
            </a:r>
            <a:r>
              <a:rPr lang="en-US" dirty="0">
                <a:latin typeface="Century Gothic" pitchFamily="34" charset="0"/>
              </a:rPr>
              <a:t>of I2C is also dependent by data speed, wire quality and external noise</a:t>
            </a:r>
          </a:p>
          <a:p>
            <a:pPr algn="just"/>
            <a:r>
              <a:rPr lang="en-US" dirty="0" smtClean="0">
                <a:latin typeface="Century Gothic" pitchFamily="34" charset="0"/>
              </a:rPr>
              <a:t>The I2C protocol is also used as a two-wire interface to connect low-speed devices like microcontrollers, EEPROMs, A/D and D/A converters, I/O interfaces and other similar peripherals in embedded systems.</a:t>
            </a:r>
          </a:p>
          <a:p>
            <a:pPr algn="just"/>
            <a:endParaRPr lang="en-US"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000" dirty="0" smtClean="0">
                <a:solidFill>
                  <a:srgbClr val="FF0000"/>
                </a:solidFill>
                <a:latin typeface="Century Gothic" pitchFamily="34" charset="0"/>
              </a:rPr>
              <a:t>Inter Integrated Circuit (I2C) Bus</a:t>
            </a:r>
            <a:endParaRPr lang="en-US" sz="2000" dirty="0">
              <a:solidFill>
                <a:srgbClr val="FF0000"/>
              </a:solidFill>
              <a:latin typeface="Century Gothic" pitchFamily="34" charset="0"/>
            </a:endParaRPr>
          </a:p>
        </p:txBody>
      </p:sp>
    </p:spTree>
    <p:extLst>
      <p:ext uri="{BB962C8B-B14F-4D97-AF65-F5344CB8AC3E}">
        <p14:creationId xmlns="" xmlns:p14="http://schemas.microsoft.com/office/powerpoint/2010/main" val="715030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839200" cy="5410200"/>
          </a:xfrm>
        </p:spPr>
        <p:txBody>
          <a:bodyPr>
            <a:normAutofit/>
          </a:bodyPr>
          <a:lstStyle/>
          <a:p>
            <a:pPr algn="just"/>
            <a:r>
              <a:rPr lang="en-US" sz="2000" dirty="0">
                <a:latin typeface="Century Gothic" pitchFamily="34" charset="0"/>
              </a:rPr>
              <a:t>The master sends the transmitting signal to every connected slave by switching the SDA line from a high voltage level to a low voltage level and SCL line from high to low after switching the SDA line.</a:t>
            </a:r>
          </a:p>
          <a:p>
            <a:pPr algn="just"/>
            <a:r>
              <a:rPr lang="en-US" sz="2000" dirty="0">
                <a:latin typeface="Century Gothic" pitchFamily="34" charset="0"/>
              </a:rPr>
              <a:t>The master sends each slave the 7 or 10-bit address of the slave and a read/write bit to the slave it wants to communicate with.</a:t>
            </a:r>
          </a:p>
          <a:p>
            <a:pPr algn="just"/>
            <a:r>
              <a:rPr lang="en-US" sz="2000" dirty="0">
                <a:latin typeface="Century Gothic" pitchFamily="34" charset="0"/>
              </a:rPr>
              <a:t>The slave will then compare the address with its own. If the address matches, the slave returns an ACK bit which switches the SDA line low for one bit. If the address does not match its address, the slave leaves the SDA line high</a:t>
            </a:r>
          </a:p>
          <a:p>
            <a:pPr algn="just"/>
            <a:r>
              <a:rPr lang="en-US" sz="2000" dirty="0">
                <a:latin typeface="Century Gothic" pitchFamily="34" charset="0"/>
              </a:rPr>
              <a:t>The master will then send or receive the data frame. After each data frame has been transferred, the receiving device returns another ACK bit to the sender to acknowledge successful transmission.</a:t>
            </a:r>
          </a:p>
          <a:p>
            <a:pPr algn="just"/>
            <a:r>
              <a:rPr lang="en-US" sz="2000" dirty="0">
                <a:latin typeface="Century Gothic" pitchFamily="34" charset="0"/>
              </a:rPr>
              <a:t>To stop the data transmission, the master sends a stop signal to the slave by switching SCL high before switching SDA high</a:t>
            </a:r>
          </a:p>
          <a:p>
            <a:pPr algn="just"/>
            <a:endParaRPr lang="en-US" sz="2000"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000" dirty="0" smtClean="0">
                <a:solidFill>
                  <a:srgbClr val="FF0000"/>
                </a:solidFill>
                <a:latin typeface="Century Gothic" pitchFamily="34" charset="0"/>
              </a:rPr>
              <a:t>Inter Integrated Circuit (I2C) Bus</a:t>
            </a:r>
            <a:endParaRPr lang="en-US" sz="2000" dirty="0">
              <a:solidFill>
                <a:srgbClr val="FF0000"/>
              </a:solidFill>
              <a:latin typeface="Century Gothic" pitchFamily="34" charset="0"/>
            </a:endParaRPr>
          </a:p>
        </p:txBody>
      </p:sp>
    </p:spTree>
    <p:extLst>
      <p:ext uri="{BB962C8B-B14F-4D97-AF65-F5344CB8AC3E}">
        <p14:creationId xmlns="" xmlns:p14="http://schemas.microsoft.com/office/powerpoint/2010/main" val="1091428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200" dirty="0" smtClean="0">
                <a:solidFill>
                  <a:srgbClr val="FF0000"/>
                </a:solidFill>
                <a:latin typeface="Century Gothic" pitchFamily="34" charset="0"/>
              </a:rPr>
              <a:t>Serial Peripheral Interface</a:t>
            </a:r>
            <a:endParaRPr lang="en-US" sz="2200" dirty="0">
              <a:solidFill>
                <a:srgbClr val="FF0000"/>
              </a:solidFill>
              <a:latin typeface="Century Gothic" pitchFamily="34" charset="0"/>
            </a:endParaRPr>
          </a:p>
        </p:txBody>
      </p:sp>
      <p:pic>
        <p:nvPicPr>
          <p:cNvPr id="5122"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colorTemperature colorTemp="9625"/>
                    </a14:imgEffect>
                    <a14:imgEffect>
                      <a14:saturation sat="70000"/>
                    </a14:imgEffect>
                    <a14:imgEffect>
                      <a14:brightnessContrast bright="-24000" contrast="58000"/>
                    </a14:imgEffect>
                  </a14:imgLayer>
                </a14:imgProps>
              </a:ext>
              <a:ext uri="{28A0092B-C50C-407E-A947-70E740481C1C}">
                <a14:useLocalDpi xmlns="" xmlns:a14="http://schemas.microsoft.com/office/drawing/2010/main" val="0"/>
              </a:ext>
            </a:extLst>
          </a:blip>
          <a:srcRect/>
          <a:stretch>
            <a:fillRect/>
          </a:stretch>
        </p:blipFill>
        <p:spPr bwMode="auto">
          <a:xfrm>
            <a:off x="1285875" y="1447800"/>
            <a:ext cx="657225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89481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410200"/>
          </a:xfrm>
        </p:spPr>
        <p:txBody>
          <a:bodyPr>
            <a:noAutofit/>
          </a:bodyPr>
          <a:lstStyle/>
          <a:p>
            <a:pPr algn="just"/>
            <a:r>
              <a:rPr lang="en-US" dirty="0" smtClean="0">
                <a:latin typeface="Century Gothic" pitchFamily="34" charset="0"/>
              </a:rPr>
              <a:t>Operates </a:t>
            </a:r>
            <a:r>
              <a:rPr lang="en-US" dirty="0">
                <a:latin typeface="Century Gothic" pitchFamily="34" charset="0"/>
              </a:rPr>
              <a:t>at full-duplex where data can be sent and received simultaneously.</a:t>
            </a:r>
          </a:p>
          <a:p>
            <a:pPr algn="just"/>
            <a:r>
              <a:rPr lang="en-US" dirty="0">
                <a:latin typeface="Century Gothic" pitchFamily="34" charset="0"/>
              </a:rPr>
              <a:t>Operate at faster data transmission rates = </a:t>
            </a:r>
            <a:r>
              <a:rPr lang="en-US" dirty="0" smtClean="0">
                <a:latin typeface="Century Gothic" pitchFamily="34" charset="0"/>
              </a:rPr>
              <a:t>8Mbps </a:t>
            </a:r>
            <a:r>
              <a:rPr lang="en-US" dirty="0">
                <a:latin typeface="Century Gothic" pitchFamily="34" charset="0"/>
              </a:rPr>
              <a:t>or more</a:t>
            </a:r>
          </a:p>
          <a:p>
            <a:pPr algn="just"/>
            <a:r>
              <a:rPr lang="en-US" dirty="0">
                <a:latin typeface="Century Gothic" pitchFamily="34" charset="0"/>
              </a:rPr>
              <a:t>The SPI communicates via 4 ports which are:</a:t>
            </a:r>
          </a:p>
          <a:p>
            <a:pPr lvl="2" algn="just">
              <a:lnSpc>
                <a:spcPct val="150000"/>
              </a:lnSpc>
            </a:pPr>
            <a:r>
              <a:rPr lang="en-US" sz="2200" b="1" dirty="0">
                <a:solidFill>
                  <a:srgbClr val="FF0000"/>
                </a:solidFill>
                <a:latin typeface="Century Gothic" pitchFamily="34" charset="0"/>
              </a:rPr>
              <a:t>MOSI </a:t>
            </a:r>
            <a:r>
              <a:rPr lang="en-US" sz="2200" dirty="0">
                <a:latin typeface="Century Gothic" pitchFamily="34" charset="0"/>
              </a:rPr>
              <a:t>– Master Data Output, Slave Data Input</a:t>
            </a:r>
          </a:p>
          <a:p>
            <a:pPr lvl="2" algn="just">
              <a:lnSpc>
                <a:spcPct val="150000"/>
              </a:lnSpc>
            </a:pPr>
            <a:r>
              <a:rPr lang="en-US" sz="2200" b="1" dirty="0">
                <a:solidFill>
                  <a:srgbClr val="FF0000"/>
                </a:solidFill>
                <a:latin typeface="Century Gothic" pitchFamily="34" charset="0"/>
              </a:rPr>
              <a:t>MISO </a:t>
            </a:r>
            <a:r>
              <a:rPr lang="en-US" sz="2200" dirty="0">
                <a:latin typeface="Century Gothic" pitchFamily="34" charset="0"/>
              </a:rPr>
              <a:t>– master data input, slave data output</a:t>
            </a:r>
          </a:p>
          <a:p>
            <a:pPr lvl="2" algn="just">
              <a:lnSpc>
                <a:spcPct val="150000"/>
              </a:lnSpc>
            </a:pPr>
            <a:r>
              <a:rPr lang="en-US" sz="2200" b="1" dirty="0">
                <a:solidFill>
                  <a:srgbClr val="FF0000"/>
                </a:solidFill>
                <a:latin typeface="Century Gothic" pitchFamily="34" charset="0"/>
              </a:rPr>
              <a:t>SCLK</a:t>
            </a:r>
            <a:r>
              <a:rPr lang="en-US" sz="2200" dirty="0">
                <a:latin typeface="Century Gothic" pitchFamily="34" charset="0"/>
              </a:rPr>
              <a:t> – clock signal, generated by the master device, up to </a:t>
            </a:r>
            <a:r>
              <a:rPr lang="en-US" sz="2200" dirty="0" err="1">
                <a:latin typeface="Century Gothic" pitchFamily="34" charset="0"/>
              </a:rPr>
              <a:t>fPCLK</a:t>
            </a:r>
            <a:r>
              <a:rPr lang="en-US" sz="2200" dirty="0">
                <a:latin typeface="Century Gothic" pitchFamily="34" charset="0"/>
              </a:rPr>
              <a:t>/2, slave mode frequency up to </a:t>
            </a:r>
            <a:r>
              <a:rPr lang="en-US" sz="2200" dirty="0" err="1">
                <a:latin typeface="Century Gothic" pitchFamily="34" charset="0"/>
              </a:rPr>
              <a:t>fCPU</a:t>
            </a:r>
            <a:r>
              <a:rPr lang="en-US" sz="2200" dirty="0">
                <a:latin typeface="Century Gothic" pitchFamily="34" charset="0"/>
              </a:rPr>
              <a:t>/2</a:t>
            </a:r>
          </a:p>
          <a:p>
            <a:pPr lvl="2" algn="just">
              <a:lnSpc>
                <a:spcPct val="150000"/>
              </a:lnSpc>
            </a:pPr>
            <a:r>
              <a:rPr lang="en-US" sz="2200" b="1" dirty="0" smtClean="0">
                <a:solidFill>
                  <a:srgbClr val="FF0000"/>
                </a:solidFill>
                <a:latin typeface="Century Gothic" pitchFamily="34" charset="0"/>
              </a:rPr>
              <a:t>SS</a:t>
            </a:r>
            <a:r>
              <a:rPr lang="en-US" sz="2200" dirty="0" smtClean="0">
                <a:latin typeface="Century Gothic" pitchFamily="34" charset="0"/>
              </a:rPr>
              <a:t> </a:t>
            </a:r>
            <a:r>
              <a:rPr lang="en-US" sz="2200" dirty="0">
                <a:latin typeface="Century Gothic" pitchFamily="34" charset="0"/>
              </a:rPr>
              <a:t>– Slave enabled signal, controlled by the master device, some ICs will be </a:t>
            </a:r>
            <a:r>
              <a:rPr lang="en-US" sz="2200" dirty="0" err="1">
                <a:latin typeface="Century Gothic" pitchFamily="34" charset="0"/>
              </a:rPr>
              <a:t>labelled</a:t>
            </a:r>
            <a:r>
              <a:rPr lang="en-US" sz="2200" dirty="0">
                <a:latin typeface="Century Gothic" pitchFamily="34" charset="0"/>
              </a:rPr>
              <a:t> as CS (Chip select</a:t>
            </a:r>
            <a:r>
              <a:rPr lang="en-US" sz="2200" dirty="0" smtClean="0">
                <a:latin typeface="Century Gothic" pitchFamily="34" charset="0"/>
              </a:rPr>
              <a:t>)</a:t>
            </a:r>
            <a:endParaRPr lang="en-US" sz="2200"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200" dirty="0" smtClean="0">
                <a:solidFill>
                  <a:srgbClr val="FF0000"/>
                </a:solidFill>
                <a:latin typeface="Century Gothic" pitchFamily="34" charset="0"/>
              </a:rPr>
              <a:t>Serial Peripheral Interface</a:t>
            </a:r>
            <a:endParaRPr lang="en-US" sz="2200" dirty="0">
              <a:solidFill>
                <a:srgbClr val="FF0000"/>
              </a:solidFill>
              <a:latin typeface="Century Gothic" pitchFamily="34" charset="0"/>
            </a:endParaRPr>
          </a:p>
        </p:txBody>
      </p:sp>
    </p:spTree>
    <p:extLst>
      <p:ext uri="{BB962C8B-B14F-4D97-AF65-F5344CB8AC3E}">
        <p14:creationId xmlns="" xmlns:p14="http://schemas.microsoft.com/office/powerpoint/2010/main" val="3464760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915400" cy="5257800"/>
          </a:xfrm>
        </p:spPr>
        <p:txBody>
          <a:bodyPr>
            <a:noAutofit/>
          </a:bodyPr>
          <a:lstStyle/>
          <a:p>
            <a:pPr algn="just"/>
            <a:r>
              <a:rPr lang="en-US" sz="2200" dirty="0">
                <a:latin typeface="Century Gothic" pitchFamily="34" charset="0"/>
              </a:rPr>
              <a:t>Communicate with 2 ways:</a:t>
            </a:r>
          </a:p>
          <a:p>
            <a:pPr lvl="1" algn="just"/>
            <a:r>
              <a:rPr lang="en-US" sz="1800" dirty="0">
                <a:latin typeface="Century Gothic" pitchFamily="34" charset="0"/>
              </a:rPr>
              <a:t>Selecting each device with a Chip Select line. A separate Chip Select line is required for each device. This is the most common way </a:t>
            </a:r>
            <a:r>
              <a:rPr lang="en-US" sz="1800" dirty="0" smtClean="0">
                <a:latin typeface="Century Gothic" pitchFamily="34" charset="0"/>
              </a:rPr>
              <a:t>Raspberry Pi currently </a:t>
            </a:r>
            <a:r>
              <a:rPr lang="en-US" sz="1800" dirty="0">
                <a:latin typeface="Century Gothic" pitchFamily="34" charset="0"/>
              </a:rPr>
              <a:t>use SPI.</a:t>
            </a:r>
          </a:p>
          <a:p>
            <a:pPr lvl="1" algn="just"/>
            <a:r>
              <a:rPr lang="en-US" sz="1800" dirty="0">
                <a:latin typeface="Century Gothic" pitchFamily="34" charset="0"/>
              </a:rPr>
              <a:t>Daisy chaining where each device is connected to the other through its data out to the data in line of the next.</a:t>
            </a:r>
          </a:p>
          <a:p>
            <a:pPr algn="just"/>
            <a:r>
              <a:rPr lang="en-US" sz="2200" dirty="0">
                <a:latin typeface="Century Gothic" pitchFamily="34" charset="0"/>
              </a:rPr>
              <a:t>There is no limit to the number of SPI device that can be connected. </a:t>
            </a:r>
            <a:endParaRPr lang="en-US" sz="2200" dirty="0" smtClean="0">
              <a:latin typeface="Century Gothic" pitchFamily="34" charset="0"/>
            </a:endParaRPr>
          </a:p>
          <a:p>
            <a:pPr algn="just"/>
            <a:r>
              <a:rPr lang="en-US" sz="2200" dirty="0" smtClean="0">
                <a:latin typeface="Century Gothic" pitchFamily="34" charset="0"/>
              </a:rPr>
              <a:t>However</a:t>
            </a:r>
            <a:r>
              <a:rPr lang="en-US" sz="2200" dirty="0">
                <a:latin typeface="Century Gothic" pitchFamily="34" charset="0"/>
              </a:rPr>
              <a:t>, there are practical limits due to the number of hardware select lines available on the main device with the chip select method or the complexity of passing data through devices in the daisy-chaining method.</a:t>
            </a:r>
          </a:p>
          <a:p>
            <a:pPr algn="just"/>
            <a:r>
              <a:rPr lang="en-US" sz="2200" dirty="0">
                <a:latin typeface="Century Gothic" pitchFamily="34" charset="0"/>
              </a:rPr>
              <a:t>In point-to-point communication, the SPI interface does not require addressing operations and is full-duplex communication, which is simple and efficient.</a:t>
            </a:r>
            <a:r>
              <a:rPr lang="en-US" sz="2200" dirty="0"/>
              <a:t> </a:t>
            </a:r>
            <a:br>
              <a:rPr lang="en-US" sz="2200" dirty="0"/>
            </a:br>
            <a:endParaRPr lang="en-US" sz="2200" dirty="0"/>
          </a:p>
        </p:txBody>
      </p:sp>
      <p:sp>
        <p:nvSpPr>
          <p:cNvPr id="4" name="Title 1"/>
          <p:cNvSpPr>
            <a:spLocks noGrp="1"/>
          </p:cNvSpPr>
          <p:nvPr>
            <p:ph type="title"/>
          </p:nvPr>
        </p:nvSpPr>
        <p:spPr>
          <a:xfrm>
            <a:off x="15240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200" dirty="0" smtClean="0">
                <a:solidFill>
                  <a:srgbClr val="FF0000"/>
                </a:solidFill>
                <a:latin typeface="Century Gothic" pitchFamily="34" charset="0"/>
              </a:rPr>
              <a:t>Serial Peripheral Interface</a:t>
            </a:r>
            <a:endParaRPr lang="en-US" sz="2200" dirty="0">
              <a:solidFill>
                <a:srgbClr val="FF0000"/>
              </a:solidFill>
              <a:latin typeface="Century Gothic" pitchFamily="34" charset="0"/>
            </a:endParaRPr>
          </a:p>
        </p:txBody>
      </p:sp>
    </p:spTree>
    <p:extLst>
      <p:ext uri="{BB962C8B-B14F-4D97-AF65-F5344CB8AC3E}">
        <p14:creationId xmlns="" xmlns:p14="http://schemas.microsoft.com/office/powerpoint/2010/main" val="40817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10600" cy="2819400"/>
          </a:xfrm>
        </p:spPr>
        <p:txBody>
          <a:bodyPr>
            <a:normAutofit fontScale="92500"/>
          </a:bodyPr>
          <a:lstStyle/>
          <a:p>
            <a:pPr algn="just"/>
            <a:r>
              <a:rPr lang="en-US" dirty="0">
                <a:latin typeface="Century Gothic" pitchFamily="34" charset="0"/>
              </a:rPr>
              <a:t>A UART that is transmitting data will first receive data from a data bus that is sent by another component (</a:t>
            </a:r>
            <a:r>
              <a:rPr lang="en-US" dirty="0" err="1">
                <a:latin typeface="Century Gothic" pitchFamily="34" charset="0"/>
              </a:rPr>
              <a:t>eg</a:t>
            </a:r>
            <a:r>
              <a:rPr lang="en-US" dirty="0">
                <a:latin typeface="Century Gothic" pitchFamily="34" charset="0"/>
              </a:rPr>
              <a:t>. CPU).</a:t>
            </a:r>
          </a:p>
          <a:p>
            <a:pPr algn="just"/>
            <a:r>
              <a:rPr lang="en-US" dirty="0">
                <a:latin typeface="Century Gothic" pitchFamily="34" charset="0"/>
              </a:rPr>
              <a:t>After getting the data from the data bus, it will add a start bit, a parity bit, and a stop bit to create the data packet.</a:t>
            </a:r>
          </a:p>
          <a:p>
            <a:pPr algn="just"/>
            <a:r>
              <a:rPr lang="en-US" dirty="0">
                <a:latin typeface="Century Gothic" pitchFamily="34" charset="0"/>
              </a:rPr>
              <a:t>The data packet is then transmitted at the TX pin where the receiving UART will read the data packet at its RX pin. Data is sent until there is no data left in the transmitting UART.</a:t>
            </a: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800" dirty="0" smtClean="0">
                <a:solidFill>
                  <a:srgbClr val="FF0000"/>
                </a:solidFill>
                <a:latin typeface="Century Gothic" pitchFamily="34" charset="0"/>
              </a:rPr>
              <a:t>UART</a:t>
            </a:r>
            <a:endParaRPr lang="en-US" sz="2800" dirty="0">
              <a:solidFill>
                <a:srgbClr val="FF0000"/>
              </a:solidFill>
              <a:latin typeface="Century Gothic" pitchFamily="34" charset="0"/>
            </a:endParaRPr>
          </a:p>
        </p:txBody>
      </p:sp>
      <p:pic>
        <p:nvPicPr>
          <p:cNvPr id="6147" name="Picture 3"/>
          <p:cNvPicPr>
            <a:picLocks noChangeAspect="1" noChangeArrowheads="1"/>
          </p:cNvPicPr>
          <p:nvPr/>
        </p:nvPicPr>
        <p:blipFill>
          <a:blip r:embed="rId2">
            <a:duotone>
              <a:prstClr val="black"/>
              <a:schemeClr val="accent1">
                <a:tint val="45000"/>
                <a:satMod val="400000"/>
              </a:schemeClr>
            </a:duotone>
            <a:extLst>
              <a:ext uri="{BEBA8EAE-BF5A-486C-A8C5-ECC9F3942E4B}">
                <a14:imgProps xmlns="" xmlns:a14="http://schemas.microsoft.com/office/drawing/2010/main">
                  <a14:imgLayer r:embed="rId3">
                    <a14:imgEffect>
                      <a14:brightnessContrast bright="-27000" contrast="44000"/>
                    </a14:imgEffect>
                  </a14:imgLayer>
                </a14:imgProps>
              </a:ext>
              <a:ext uri="{28A0092B-C50C-407E-A947-70E740481C1C}">
                <a14:useLocalDpi xmlns="" xmlns:a14="http://schemas.microsoft.com/office/drawing/2010/main" val="0"/>
              </a:ext>
            </a:extLst>
          </a:blip>
          <a:srcRect/>
          <a:stretch>
            <a:fillRect/>
          </a:stretch>
        </p:blipFill>
        <p:spPr bwMode="auto">
          <a:xfrm>
            <a:off x="2281237" y="4038600"/>
            <a:ext cx="4581525" cy="257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64408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Century Gothic" pitchFamily="34" charset="0"/>
              </a:rPr>
              <a:t>Once data is being transmitted by the transmit FIFO, the FIFO ‘BUSY’ flag will be asserted and active during the process.</a:t>
            </a:r>
          </a:p>
          <a:p>
            <a:pPr lvl="1" algn="just"/>
            <a:r>
              <a:rPr lang="en-US" sz="2400" dirty="0">
                <a:latin typeface="Century Gothic" pitchFamily="34" charset="0"/>
              </a:rPr>
              <a:t>FIFO = First in, First out. </a:t>
            </a:r>
            <a:endParaRPr lang="en-US" sz="2400" dirty="0" smtClean="0">
              <a:latin typeface="Century Gothic" pitchFamily="34" charset="0"/>
            </a:endParaRPr>
          </a:p>
          <a:p>
            <a:pPr lvl="1" algn="just"/>
            <a:r>
              <a:rPr lang="en-US" sz="2400" dirty="0" smtClean="0">
                <a:latin typeface="Century Gothic" pitchFamily="34" charset="0"/>
              </a:rPr>
              <a:t>It’s </a:t>
            </a:r>
            <a:r>
              <a:rPr lang="en-US" sz="2400" dirty="0">
                <a:latin typeface="Century Gothic" pitchFamily="34" charset="0"/>
              </a:rPr>
              <a:t>a UART buffer that that forces each byte to be passed in sequence to the receiving UART.</a:t>
            </a:r>
          </a:p>
          <a:p>
            <a:pPr algn="just"/>
            <a:r>
              <a:rPr lang="en-US" dirty="0">
                <a:latin typeface="Century Gothic" pitchFamily="34" charset="0"/>
              </a:rPr>
              <a:t>The ‘BUSY’ bit will only be inactive after data is finished transmitting, the FIFO is emptied and every bit has been transmitted including the stop bit.</a:t>
            </a:r>
          </a:p>
          <a:p>
            <a:pPr algn="just"/>
            <a:endParaRPr lang="en-US" dirty="0">
              <a:latin typeface="Century Gothic" pitchFamily="34" charset="0"/>
            </a:endParaRPr>
          </a:p>
        </p:txBody>
      </p:sp>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On-board Communication Interface – </a:t>
            </a:r>
            <a:r>
              <a:rPr lang="en-US" sz="2800" dirty="0" smtClean="0">
                <a:solidFill>
                  <a:srgbClr val="FF0000"/>
                </a:solidFill>
                <a:latin typeface="Century Gothic" pitchFamily="34" charset="0"/>
              </a:rPr>
              <a:t>UART</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113589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763000" cy="5257800"/>
          </a:xfrm>
        </p:spPr>
        <p:txBody>
          <a:bodyPr>
            <a:normAutofit fontScale="85000" lnSpcReduction="20000"/>
          </a:bodyPr>
          <a:lstStyle/>
          <a:p>
            <a:pPr algn="just"/>
            <a:r>
              <a:rPr lang="en-US" dirty="0">
                <a:latin typeface="Century Gothic" pitchFamily="34" charset="0"/>
              </a:rPr>
              <a:t>The Universal Serial Bus (</a:t>
            </a:r>
            <a:r>
              <a:rPr lang="en-US" dirty="0" smtClean="0">
                <a:latin typeface="Century Gothic" pitchFamily="34" charset="0"/>
              </a:rPr>
              <a:t>USB) is </a:t>
            </a:r>
            <a:r>
              <a:rPr lang="en-US" dirty="0">
                <a:latin typeface="Century Gothic" pitchFamily="34" charset="0"/>
              </a:rPr>
              <a:t>the most widely used interconnection standard. </a:t>
            </a:r>
            <a:endParaRPr lang="en-US" dirty="0" smtClean="0">
              <a:latin typeface="Century Gothic" pitchFamily="34" charset="0"/>
            </a:endParaRPr>
          </a:p>
          <a:p>
            <a:pPr algn="just"/>
            <a:r>
              <a:rPr lang="en-US" dirty="0" smtClean="0">
                <a:latin typeface="Century Gothic" pitchFamily="34" charset="0"/>
              </a:rPr>
              <a:t>A large </a:t>
            </a:r>
            <a:r>
              <a:rPr lang="en-US" dirty="0">
                <a:latin typeface="Century Gothic" pitchFamily="34" charset="0"/>
              </a:rPr>
              <a:t>variety of devices are available with a USB connector, including mice, memory keys</a:t>
            </a:r>
            <a:r>
              <a:rPr lang="en-US" dirty="0" smtClean="0">
                <a:latin typeface="Century Gothic" pitchFamily="34" charset="0"/>
              </a:rPr>
              <a:t>, disk </a:t>
            </a:r>
            <a:r>
              <a:rPr lang="en-US" dirty="0">
                <a:latin typeface="Century Gothic" pitchFamily="34" charset="0"/>
              </a:rPr>
              <a:t>drives, printers, cameras, and many more. </a:t>
            </a:r>
            <a:endParaRPr lang="en-US" dirty="0" smtClean="0">
              <a:latin typeface="Century Gothic" pitchFamily="34" charset="0"/>
            </a:endParaRPr>
          </a:p>
          <a:p>
            <a:pPr algn="just"/>
            <a:r>
              <a:rPr lang="en-US" dirty="0" smtClean="0">
                <a:latin typeface="Century Gothic" pitchFamily="34" charset="0"/>
              </a:rPr>
              <a:t>The </a:t>
            </a:r>
            <a:r>
              <a:rPr lang="en-US" dirty="0">
                <a:latin typeface="Century Gothic" pitchFamily="34" charset="0"/>
              </a:rPr>
              <a:t>commercial success of the USB </a:t>
            </a:r>
            <a:r>
              <a:rPr lang="en-US" dirty="0" smtClean="0">
                <a:latin typeface="Century Gothic" pitchFamily="34" charset="0"/>
              </a:rPr>
              <a:t>is due </a:t>
            </a:r>
            <a:r>
              <a:rPr lang="en-US" dirty="0">
                <a:latin typeface="Century Gothic" pitchFamily="34" charset="0"/>
              </a:rPr>
              <a:t>to its simplicity and low cost. </a:t>
            </a:r>
            <a:endParaRPr lang="en-US" dirty="0" smtClean="0">
              <a:latin typeface="Century Gothic" pitchFamily="34" charset="0"/>
            </a:endParaRPr>
          </a:p>
          <a:p>
            <a:pPr algn="just"/>
            <a:r>
              <a:rPr lang="en-US" dirty="0" smtClean="0">
                <a:latin typeface="Century Gothic" pitchFamily="34" charset="0"/>
              </a:rPr>
              <a:t>The </a:t>
            </a:r>
            <a:r>
              <a:rPr lang="en-US" dirty="0">
                <a:latin typeface="Century Gothic" pitchFamily="34" charset="0"/>
              </a:rPr>
              <a:t>original USB specification supports two speeds </a:t>
            </a:r>
            <a:r>
              <a:rPr lang="en-US" dirty="0" smtClean="0">
                <a:latin typeface="Century Gothic" pitchFamily="34" charset="0"/>
              </a:rPr>
              <a:t>of operation</a:t>
            </a:r>
            <a:r>
              <a:rPr lang="en-US" dirty="0">
                <a:latin typeface="Century Gothic" pitchFamily="34" charset="0"/>
              </a:rPr>
              <a:t>, called </a:t>
            </a:r>
            <a:r>
              <a:rPr lang="en-US" dirty="0">
                <a:solidFill>
                  <a:srgbClr val="FF0000"/>
                </a:solidFill>
                <a:latin typeface="Century Gothic" pitchFamily="34" charset="0"/>
              </a:rPr>
              <a:t>low-speed (1.5 Megabits/s) </a:t>
            </a:r>
            <a:r>
              <a:rPr lang="en-US" dirty="0">
                <a:latin typeface="Century Gothic" pitchFamily="34" charset="0"/>
              </a:rPr>
              <a:t>and </a:t>
            </a:r>
            <a:r>
              <a:rPr lang="en-US" dirty="0">
                <a:solidFill>
                  <a:srgbClr val="FF0000"/>
                </a:solidFill>
                <a:latin typeface="Century Gothic" pitchFamily="34" charset="0"/>
              </a:rPr>
              <a:t>full-speed (12 Megabits/s)</a:t>
            </a:r>
            <a:r>
              <a:rPr lang="en-US" dirty="0">
                <a:latin typeface="Century Gothic" pitchFamily="34" charset="0"/>
              </a:rPr>
              <a:t>. Later, </a:t>
            </a:r>
            <a:r>
              <a:rPr lang="en-US" dirty="0" smtClean="0">
                <a:solidFill>
                  <a:srgbClr val="FF0000"/>
                </a:solidFill>
                <a:latin typeface="Century Gothic" pitchFamily="34" charset="0"/>
              </a:rPr>
              <a:t>USB 2</a:t>
            </a:r>
            <a:r>
              <a:rPr lang="en-US" dirty="0">
                <a:latin typeface="Century Gothic" pitchFamily="34" charset="0"/>
              </a:rPr>
              <a:t>, called High-Speed USB, was introduced. It enables data transfers at speeds up to </a:t>
            </a:r>
            <a:r>
              <a:rPr lang="en-US" dirty="0" smtClean="0">
                <a:solidFill>
                  <a:srgbClr val="FF0000"/>
                </a:solidFill>
                <a:latin typeface="Century Gothic" pitchFamily="34" charset="0"/>
              </a:rPr>
              <a:t>480 Megabits/s</a:t>
            </a:r>
            <a:r>
              <a:rPr lang="en-US" dirty="0">
                <a:latin typeface="Century Gothic" pitchFamily="34" charset="0"/>
              </a:rPr>
              <a:t>. </a:t>
            </a:r>
            <a:endParaRPr lang="en-US" dirty="0" smtClean="0">
              <a:latin typeface="Century Gothic" pitchFamily="34" charset="0"/>
            </a:endParaRPr>
          </a:p>
          <a:p>
            <a:pPr algn="just"/>
            <a:r>
              <a:rPr lang="en-US" dirty="0" smtClean="0">
                <a:latin typeface="Century Gothic" pitchFamily="34" charset="0"/>
              </a:rPr>
              <a:t>As </a:t>
            </a:r>
            <a:r>
              <a:rPr lang="en-US" dirty="0">
                <a:latin typeface="Century Gothic" pitchFamily="34" charset="0"/>
              </a:rPr>
              <a:t>I/O devices continued to evolve with even higher speed requirements, </a:t>
            </a:r>
            <a:r>
              <a:rPr lang="en-US" dirty="0" smtClean="0">
                <a:solidFill>
                  <a:srgbClr val="FF0000"/>
                </a:solidFill>
                <a:latin typeface="Century Gothic" pitchFamily="34" charset="0"/>
              </a:rPr>
              <a:t>USB 3</a:t>
            </a:r>
            <a:r>
              <a:rPr lang="en-US" dirty="0" smtClean="0">
                <a:latin typeface="Century Gothic" pitchFamily="34" charset="0"/>
              </a:rPr>
              <a:t> </a:t>
            </a:r>
            <a:r>
              <a:rPr lang="en-US" dirty="0">
                <a:latin typeface="Century Gothic" pitchFamily="34" charset="0"/>
              </a:rPr>
              <a:t>(called </a:t>
            </a:r>
            <a:r>
              <a:rPr lang="en-US" dirty="0" err="1">
                <a:latin typeface="Century Gothic" pitchFamily="34" charset="0"/>
              </a:rPr>
              <a:t>Superspeed</a:t>
            </a:r>
            <a:r>
              <a:rPr lang="en-US" dirty="0">
                <a:latin typeface="Century Gothic" pitchFamily="34" charset="0"/>
              </a:rPr>
              <a:t>) was developed. It supports data transfer rates up to </a:t>
            </a:r>
            <a:r>
              <a:rPr lang="en-US" dirty="0">
                <a:solidFill>
                  <a:srgbClr val="FF0000"/>
                </a:solidFill>
                <a:latin typeface="Century Gothic" pitchFamily="34" charset="0"/>
              </a:rPr>
              <a:t>5 Gigabits/s</a:t>
            </a:r>
            <a:r>
              <a:rPr lang="en-US" dirty="0" smtClean="0">
                <a:latin typeface="Century Gothic" pitchFamily="34" charset="0"/>
              </a:rPr>
              <a:t>.</a:t>
            </a:r>
          </a:p>
          <a:p>
            <a:pPr algn="just"/>
            <a:r>
              <a:rPr lang="en-US" dirty="0" smtClean="0">
                <a:latin typeface="Century Gothic" pitchFamily="34" charset="0"/>
              </a:rPr>
              <a:t>Objectives</a:t>
            </a:r>
          </a:p>
          <a:p>
            <a:pPr lvl="1"/>
            <a:r>
              <a:rPr lang="en-US" dirty="0">
                <a:latin typeface="Century Gothic" pitchFamily="34" charset="0"/>
              </a:rPr>
              <a:t>Provide a simple, low-cost, and easy to use interconnection system</a:t>
            </a:r>
          </a:p>
          <a:p>
            <a:pPr lvl="1"/>
            <a:r>
              <a:rPr lang="en-US" dirty="0" smtClean="0">
                <a:latin typeface="Century Gothic" pitchFamily="34" charset="0"/>
              </a:rPr>
              <a:t>Accommodate </a:t>
            </a:r>
            <a:r>
              <a:rPr lang="en-US" dirty="0">
                <a:latin typeface="Century Gothic" pitchFamily="34" charset="0"/>
              </a:rPr>
              <a:t>a wide range of I/O devices and bit rates, including Internet connections</a:t>
            </a:r>
            <a:r>
              <a:rPr lang="en-US" dirty="0" smtClean="0">
                <a:latin typeface="Century Gothic" pitchFamily="34" charset="0"/>
              </a:rPr>
              <a:t>, and </a:t>
            </a:r>
            <a:r>
              <a:rPr lang="en-US" dirty="0">
                <a:latin typeface="Century Gothic" pitchFamily="34" charset="0"/>
              </a:rPr>
              <a:t>audio and video applications</a:t>
            </a:r>
          </a:p>
          <a:p>
            <a:pPr lvl="1"/>
            <a:r>
              <a:rPr lang="en-US" dirty="0" smtClean="0">
                <a:latin typeface="Century Gothic" pitchFamily="34" charset="0"/>
              </a:rPr>
              <a:t>Enhance </a:t>
            </a:r>
            <a:r>
              <a:rPr lang="en-US" dirty="0">
                <a:latin typeface="Century Gothic" pitchFamily="34" charset="0"/>
              </a:rPr>
              <a:t>user convenience through a “plug-and-play” mode of operation</a:t>
            </a:r>
          </a:p>
        </p:txBody>
      </p:sp>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External Communication Interface – </a:t>
            </a:r>
            <a:r>
              <a:rPr lang="en-US" sz="2800" dirty="0" smtClean="0">
                <a:solidFill>
                  <a:srgbClr val="FF0000"/>
                </a:solidFill>
                <a:latin typeface="Century Gothic" pitchFamily="34" charset="0"/>
              </a:rPr>
              <a:t>USB</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923436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13709" y="1330843"/>
            <a:ext cx="5126182" cy="5222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External Communication Interface – </a:t>
            </a:r>
            <a:r>
              <a:rPr lang="en-US" sz="2800" dirty="0" smtClean="0">
                <a:solidFill>
                  <a:srgbClr val="FF0000"/>
                </a:solidFill>
                <a:latin typeface="Century Gothic" pitchFamily="34" charset="0"/>
              </a:rPr>
              <a:t>USB Architecture</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869174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15400" cy="2286000"/>
          </a:xfrm>
        </p:spPr>
        <p:txBody>
          <a:bodyPr>
            <a:normAutofit fontScale="92500"/>
          </a:bodyPr>
          <a:lstStyle/>
          <a:p>
            <a:pPr algn="just"/>
            <a:r>
              <a:rPr lang="en-US" b="1" dirty="0">
                <a:latin typeface="Century Gothic" pitchFamily="34" charset="0"/>
              </a:rPr>
              <a:t>RS-232</a:t>
            </a:r>
            <a:r>
              <a:rPr lang="en-US" dirty="0">
                <a:latin typeface="Century Gothic" pitchFamily="34" charset="0"/>
              </a:rPr>
              <a:t>, </a:t>
            </a:r>
            <a:r>
              <a:rPr lang="en-US" b="1" dirty="0">
                <a:latin typeface="Century Gothic" pitchFamily="34" charset="0"/>
              </a:rPr>
              <a:t>Recommended Standard </a:t>
            </a:r>
            <a:r>
              <a:rPr lang="en-US" b="1" dirty="0" smtClean="0">
                <a:latin typeface="Century Gothic" pitchFamily="34" charset="0"/>
              </a:rPr>
              <a:t>232 </a:t>
            </a:r>
            <a:r>
              <a:rPr lang="en-US" dirty="0">
                <a:latin typeface="Century Gothic" pitchFamily="34" charset="0"/>
              </a:rPr>
              <a:t>formally defines the signals connecting between a DTE (data terminal equipment) such as a computer terminal, and a DCE (data </a:t>
            </a:r>
            <a:r>
              <a:rPr lang="en-US" dirty="0" smtClean="0">
                <a:latin typeface="Century Gothic" pitchFamily="34" charset="0"/>
              </a:rPr>
              <a:t>circuit terminating </a:t>
            </a:r>
            <a:r>
              <a:rPr lang="en-US" dirty="0">
                <a:latin typeface="Century Gothic" pitchFamily="34" charset="0"/>
              </a:rPr>
              <a:t>equipment or data communication equipment), such as a modem. The RS-232 standard had been commonly used in computer serial ports. </a:t>
            </a:r>
          </a:p>
        </p:txBody>
      </p:sp>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800" b="1" dirty="0" smtClean="0">
                <a:latin typeface="Century Gothic" pitchFamily="34" charset="0"/>
              </a:rPr>
              <a:t>External Communication Interface – </a:t>
            </a:r>
            <a:r>
              <a:rPr lang="en-US" sz="2800" dirty="0" smtClean="0">
                <a:solidFill>
                  <a:srgbClr val="FF0000"/>
                </a:solidFill>
                <a:latin typeface="Century Gothic" pitchFamily="34" charset="0"/>
              </a:rPr>
              <a:t>RS-232</a:t>
            </a:r>
            <a:endParaRPr lang="en-US" sz="2800" dirty="0">
              <a:solidFill>
                <a:srgbClr val="FF0000"/>
              </a:solidFill>
              <a:latin typeface="Century Gothic" pitchFamily="34" charset="0"/>
            </a:endParaRPr>
          </a:p>
        </p:txBody>
      </p:sp>
      <p:pic>
        <p:nvPicPr>
          <p:cNvPr id="7172" name="Picture 4" descr="What is the difference between RS-232, RS-422, and RS-485? | Optcore.n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98818" y="3859212"/>
            <a:ext cx="4717473" cy="1936332"/>
          </a:xfrm>
          <a:prstGeom prst="rect">
            <a:avLst/>
          </a:prstGeom>
          <a:noFill/>
          <a:extLst>
            <a:ext uri="{909E8E84-426E-40DD-AFC4-6F175D3DCCD1}">
              <a14:hiddenFill xmlns=""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duotone>
              <a:prstClr val="black"/>
              <a:schemeClr val="tx2">
                <a:tint val="45000"/>
                <a:satMod val="400000"/>
              </a:schemeClr>
            </a:duotone>
            <a:extLst>
              <a:ext uri="{BEBA8EAE-BF5A-486C-A8C5-ECC9F3942E4B}">
                <a14:imgProps xmlns="" xmlns:a14="http://schemas.microsoft.com/office/drawing/2010/main">
                  <a14:imgLayer r:embed="rId4">
                    <a14:imgEffect>
                      <a14:brightnessContrast bright="-28000" contrast="74000"/>
                    </a14:imgEffect>
                  </a14:imgLayer>
                </a14:imgProps>
              </a:ext>
              <a:ext uri="{28A0092B-C50C-407E-A947-70E740481C1C}">
                <a14:useLocalDpi xmlns="" xmlns:a14="http://schemas.microsoft.com/office/drawing/2010/main" val="0"/>
              </a:ext>
            </a:extLst>
          </a:blip>
          <a:srcRect/>
          <a:stretch>
            <a:fillRect/>
          </a:stretch>
        </p:blipFill>
        <p:spPr bwMode="auto">
          <a:xfrm>
            <a:off x="152400" y="3657600"/>
            <a:ext cx="4267200" cy="2117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58777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638800"/>
          </a:xfrm>
        </p:spPr>
        <p:txBody>
          <a:bodyPr>
            <a:normAutofit lnSpcReduction="10000"/>
          </a:bodyPr>
          <a:lstStyle/>
          <a:p>
            <a:pPr algn="just"/>
            <a:r>
              <a:rPr lang="en-US" dirty="0" smtClean="0">
                <a:latin typeface="Century Gothic" pitchFamily="34" charset="0"/>
              </a:rPr>
              <a:t>First Generation</a:t>
            </a:r>
          </a:p>
          <a:p>
            <a:pPr lvl="1" algn="just" fontAlgn="base"/>
            <a:r>
              <a:rPr lang="en-US" dirty="0">
                <a:latin typeface="Century Gothic" pitchFamily="34" charset="0"/>
              </a:rPr>
              <a:t>B</a:t>
            </a:r>
            <a:r>
              <a:rPr lang="en-US" dirty="0" smtClean="0">
                <a:latin typeface="Century Gothic" pitchFamily="34" charset="0"/>
              </a:rPr>
              <a:t>uilt around 8-bit microprocessor and 4-bit microcontroller. </a:t>
            </a:r>
          </a:p>
          <a:p>
            <a:pPr lvl="1" algn="just" fontAlgn="base"/>
            <a:r>
              <a:rPr lang="en-US" dirty="0" smtClean="0">
                <a:latin typeface="Century Gothic" pitchFamily="34" charset="0"/>
              </a:rPr>
              <a:t>Made up of simple hardware and firmware developed using assembly code.</a:t>
            </a:r>
          </a:p>
          <a:p>
            <a:pPr marL="274320" lvl="1"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Digital telephone keypads, Stepper motor control units.</a:t>
            </a:r>
          </a:p>
          <a:p>
            <a:pPr algn="just"/>
            <a:r>
              <a:rPr lang="en-US" dirty="0" smtClean="0">
                <a:latin typeface="Century Gothic" pitchFamily="34" charset="0"/>
              </a:rPr>
              <a:t>Second </a:t>
            </a:r>
            <a:r>
              <a:rPr lang="en-US" dirty="0">
                <a:latin typeface="Century Gothic" pitchFamily="34" charset="0"/>
              </a:rPr>
              <a:t>Generation</a:t>
            </a:r>
          </a:p>
          <a:p>
            <a:pPr lvl="1" algn="just" fontAlgn="base"/>
            <a:r>
              <a:rPr lang="en-US" dirty="0">
                <a:latin typeface="Century Gothic" pitchFamily="34" charset="0"/>
              </a:rPr>
              <a:t>Built around </a:t>
            </a:r>
            <a:r>
              <a:rPr lang="en-US" dirty="0" smtClean="0">
                <a:latin typeface="Century Gothic" pitchFamily="34" charset="0"/>
              </a:rPr>
              <a:t>16-bit </a:t>
            </a:r>
            <a:r>
              <a:rPr lang="en-US" dirty="0">
                <a:latin typeface="Century Gothic" pitchFamily="34" charset="0"/>
              </a:rPr>
              <a:t>microprocessor and </a:t>
            </a:r>
            <a:r>
              <a:rPr lang="en-US" dirty="0" smtClean="0">
                <a:latin typeface="Century Gothic" pitchFamily="34" charset="0"/>
              </a:rPr>
              <a:t>8-bit </a:t>
            </a:r>
            <a:r>
              <a:rPr lang="en-US" dirty="0">
                <a:latin typeface="Century Gothic" pitchFamily="34" charset="0"/>
              </a:rPr>
              <a:t>microcontroller. </a:t>
            </a:r>
            <a:endParaRPr lang="en-US" dirty="0" smtClean="0">
              <a:latin typeface="Century Gothic" pitchFamily="34" charset="0"/>
            </a:endParaRPr>
          </a:p>
          <a:p>
            <a:pPr lvl="1" algn="just" fontAlgn="base"/>
            <a:r>
              <a:rPr lang="en-US" dirty="0" smtClean="0">
                <a:latin typeface="Century Gothic" pitchFamily="34" charset="0"/>
              </a:rPr>
              <a:t>Made </a:t>
            </a:r>
            <a:r>
              <a:rPr lang="en-US" dirty="0">
                <a:latin typeface="Century Gothic" pitchFamily="34" charset="0"/>
              </a:rPr>
              <a:t>up of </a:t>
            </a:r>
            <a:r>
              <a:rPr lang="en-US" dirty="0" smtClean="0">
                <a:latin typeface="Century Gothic" pitchFamily="34" charset="0"/>
              </a:rPr>
              <a:t>complex hardware circuitry.</a:t>
            </a:r>
          </a:p>
          <a:p>
            <a:pPr marL="274320" lvl="1" indent="0" algn="just" fontAlgn="base">
              <a:buNone/>
            </a:pPr>
            <a:r>
              <a:rPr lang="en-US" dirty="0">
                <a:solidFill>
                  <a:srgbClr val="FF0000"/>
                </a:solidFill>
                <a:latin typeface="Century Gothic" pitchFamily="34" charset="0"/>
              </a:rPr>
              <a:t>Examples: </a:t>
            </a:r>
            <a:r>
              <a:rPr lang="en-US" dirty="0" smtClean="0">
                <a:latin typeface="Century Gothic" pitchFamily="34" charset="0"/>
              </a:rPr>
              <a:t>Data </a:t>
            </a:r>
            <a:r>
              <a:rPr lang="en-US" dirty="0">
                <a:latin typeface="Century Gothic" pitchFamily="34" charset="0"/>
              </a:rPr>
              <a:t>acquisition systems, SCADA </a:t>
            </a:r>
            <a:r>
              <a:rPr lang="en-US" dirty="0" smtClean="0">
                <a:latin typeface="Century Gothic" pitchFamily="34" charset="0"/>
              </a:rPr>
              <a:t>systems.</a:t>
            </a:r>
          </a:p>
          <a:p>
            <a:pPr algn="just"/>
            <a:r>
              <a:rPr lang="en-US" dirty="0" smtClean="0">
                <a:latin typeface="Century Gothic" pitchFamily="34" charset="0"/>
              </a:rPr>
              <a:t>Third </a:t>
            </a:r>
            <a:r>
              <a:rPr lang="en-US" dirty="0">
                <a:latin typeface="Century Gothic" pitchFamily="34" charset="0"/>
              </a:rPr>
              <a:t>Generation</a:t>
            </a:r>
          </a:p>
          <a:p>
            <a:pPr lvl="1" algn="just" fontAlgn="base"/>
            <a:r>
              <a:rPr lang="en-US" dirty="0" smtClean="0">
                <a:latin typeface="Century Gothic" pitchFamily="34" charset="0"/>
              </a:rPr>
              <a:t>Built </a:t>
            </a:r>
            <a:r>
              <a:rPr lang="en-US" dirty="0">
                <a:latin typeface="Century Gothic" pitchFamily="34" charset="0"/>
              </a:rPr>
              <a:t>around </a:t>
            </a:r>
            <a:r>
              <a:rPr lang="en-US" dirty="0" smtClean="0">
                <a:latin typeface="Century Gothic" pitchFamily="34" charset="0"/>
              </a:rPr>
              <a:t>32-bit </a:t>
            </a:r>
            <a:r>
              <a:rPr lang="en-US" dirty="0">
                <a:latin typeface="Century Gothic" pitchFamily="34" charset="0"/>
              </a:rPr>
              <a:t>microprocessor and </a:t>
            </a:r>
            <a:r>
              <a:rPr lang="en-US" dirty="0" smtClean="0">
                <a:latin typeface="Century Gothic" pitchFamily="34" charset="0"/>
              </a:rPr>
              <a:t>16-bit </a:t>
            </a:r>
            <a:r>
              <a:rPr lang="en-US" dirty="0">
                <a:latin typeface="Century Gothic" pitchFamily="34" charset="0"/>
              </a:rPr>
              <a:t>microcontroller. </a:t>
            </a:r>
          </a:p>
          <a:p>
            <a:pPr lvl="1" algn="just" fontAlgn="base"/>
            <a:r>
              <a:rPr lang="en-US" dirty="0" smtClean="0">
                <a:latin typeface="Century Gothic" pitchFamily="34" charset="0"/>
              </a:rPr>
              <a:t>Uses domain-specific </a:t>
            </a:r>
            <a:r>
              <a:rPr lang="en-US" dirty="0">
                <a:latin typeface="Century Gothic" pitchFamily="34" charset="0"/>
              </a:rPr>
              <a:t>processors/controllers like Digital Signal Processors (DSP), Application-Specific Integrated Circuits (ASICs) and the concept of instruction pipelining, embedded real-time operating system evolved into the embedded system industry</a:t>
            </a:r>
            <a:r>
              <a:rPr lang="en-US" dirty="0" smtClean="0">
                <a:latin typeface="Century Gothic" pitchFamily="34" charset="0"/>
              </a:rPr>
              <a:t>.</a:t>
            </a:r>
          </a:p>
          <a:p>
            <a:pPr marL="274320" lvl="1" indent="0" algn="just" fontAlgn="base">
              <a:buNone/>
            </a:pPr>
            <a:r>
              <a:rPr lang="en-US" dirty="0" smtClean="0">
                <a:solidFill>
                  <a:srgbClr val="FF0000"/>
                </a:solidFill>
                <a:latin typeface="Century Gothic" pitchFamily="34" charset="0"/>
              </a:rPr>
              <a:t>Examples</a:t>
            </a:r>
            <a:r>
              <a:rPr lang="en-US" dirty="0">
                <a:solidFill>
                  <a:srgbClr val="FF0000"/>
                </a:solidFill>
                <a:latin typeface="Century Gothic" pitchFamily="34" charset="0"/>
              </a:rPr>
              <a:t>:</a:t>
            </a:r>
            <a:r>
              <a:rPr lang="en-US" dirty="0">
                <a:latin typeface="Century Gothic" pitchFamily="34" charset="0"/>
              </a:rPr>
              <a:t> Robotics, industrial process control, embedded networking</a:t>
            </a:r>
            <a:r>
              <a:rPr lang="en-US" dirty="0" smtClean="0">
                <a:latin typeface="Century Gothic" pitchFamily="34" charset="0"/>
              </a:rPr>
              <a:t>.</a:t>
            </a:r>
            <a:endParaRPr lang="en-US" dirty="0">
              <a:latin typeface="Century Gothic" pitchFamily="34" charset="0"/>
            </a:endParaRPr>
          </a:p>
        </p:txBody>
      </p:sp>
      <p:sp>
        <p:nvSpPr>
          <p:cNvPr id="4" name="Title 1"/>
          <p:cNvSpPr>
            <a:spLocks noGrp="1"/>
          </p:cNvSpPr>
          <p:nvPr>
            <p:ph type="title"/>
          </p:nvPr>
        </p:nvSpPr>
        <p:spPr>
          <a:xfrm>
            <a:off x="45720" y="381000"/>
            <a:ext cx="8915400" cy="6858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Generation</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62992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3890"/>
            <a:ext cx="8686800" cy="5486400"/>
          </a:xfrm>
        </p:spPr>
        <p:txBody>
          <a:bodyPr>
            <a:normAutofit fontScale="92500" lnSpcReduction="20000"/>
          </a:bodyPr>
          <a:lstStyle/>
          <a:p>
            <a:pPr algn="just"/>
            <a:r>
              <a:rPr lang="en-US" b="1" dirty="0" smtClean="0">
                <a:solidFill>
                  <a:srgbClr val="FF0000"/>
                </a:solidFill>
                <a:latin typeface="Century Gothic" pitchFamily="34" charset="0"/>
              </a:rPr>
              <a:t>IrDA </a:t>
            </a:r>
            <a:r>
              <a:rPr lang="en-US" b="1" dirty="0">
                <a:solidFill>
                  <a:srgbClr val="FF0000"/>
                </a:solidFill>
                <a:latin typeface="Century Gothic" pitchFamily="34" charset="0"/>
              </a:rPr>
              <a:t>(Infrared Data Association) </a:t>
            </a:r>
            <a:endParaRPr lang="en-US" b="1" dirty="0" smtClean="0">
              <a:solidFill>
                <a:srgbClr val="FF0000"/>
              </a:solidFill>
              <a:latin typeface="Century Gothic" pitchFamily="34" charset="0"/>
            </a:endParaRPr>
          </a:p>
          <a:p>
            <a:pPr lvl="1" algn="just"/>
            <a:r>
              <a:rPr lang="en-US" dirty="0">
                <a:latin typeface="Century Gothic" pitchFamily="34" charset="0"/>
              </a:rPr>
              <a:t>Communicates over a line of sight Phototransistor receiver for infrared rays </a:t>
            </a:r>
          </a:p>
          <a:p>
            <a:pPr marL="0" indent="0" algn="just">
              <a:buNone/>
            </a:pPr>
            <a:endParaRPr lang="en-US" sz="1100" dirty="0">
              <a:latin typeface="Century Gothic" pitchFamily="34" charset="0"/>
            </a:endParaRPr>
          </a:p>
          <a:p>
            <a:pPr algn="just"/>
            <a:r>
              <a:rPr lang="en-US" b="1" dirty="0" smtClean="0">
                <a:solidFill>
                  <a:srgbClr val="FF0000"/>
                </a:solidFill>
                <a:latin typeface="Century Gothic" pitchFamily="34" charset="0"/>
              </a:rPr>
              <a:t>Bluetooth </a:t>
            </a:r>
            <a:r>
              <a:rPr lang="en-US" b="1" dirty="0">
                <a:solidFill>
                  <a:srgbClr val="FF0000"/>
                </a:solidFill>
                <a:latin typeface="Century Gothic" pitchFamily="34" charset="0"/>
              </a:rPr>
              <a:t>2.4 GHz </a:t>
            </a:r>
            <a:endParaRPr lang="en-US" b="1" dirty="0" smtClean="0">
              <a:solidFill>
                <a:srgbClr val="FF0000"/>
              </a:solidFill>
              <a:latin typeface="Century Gothic" pitchFamily="34" charset="0"/>
            </a:endParaRPr>
          </a:p>
          <a:p>
            <a:pPr lvl="1" algn="just"/>
            <a:r>
              <a:rPr lang="en-US" sz="2100" dirty="0">
                <a:latin typeface="Century Gothic" pitchFamily="34" charset="0"/>
              </a:rPr>
              <a:t>Bluetooth is a wireless technology standard for exchanging data over short distances (using </a:t>
            </a:r>
            <a:r>
              <a:rPr lang="en-US" sz="2100" dirty="0" smtClean="0">
                <a:latin typeface="Century Gothic" pitchFamily="34" charset="0"/>
              </a:rPr>
              <a:t>short wavelength </a:t>
            </a:r>
            <a:r>
              <a:rPr lang="en-US" sz="2100" dirty="0">
                <a:latin typeface="Century Gothic" pitchFamily="34" charset="0"/>
              </a:rPr>
              <a:t>UHF radio waves in the ISM band from 2.4 to 2.485 GHz) from fixed and mobile devices, and building personal area networks(PANs). </a:t>
            </a:r>
            <a:endParaRPr lang="en-US" sz="2100" dirty="0" smtClean="0">
              <a:latin typeface="Century Gothic" pitchFamily="34" charset="0"/>
            </a:endParaRPr>
          </a:p>
          <a:p>
            <a:pPr algn="just"/>
            <a:r>
              <a:rPr lang="en-US" b="1" dirty="0" smtClean="0">
                <a:solidFill>
                  <a:srgbClr val="FF0000"/>
                </a:solidFill>
                <a:latin typeface="Century Gothic" pitchFamily="34" charset="0"/>
              </a:rPr>
              <a:t>802.11 </a:t>
            </a:r>
            <a:r>
              <a:rPr lang="en-US" b="1" dirty="0">
                <a:solidFill>
                  <a:srgbClr val="FF0000"/>
                </a:solidFill>
                <a:latin typeface="Century Gothic" pitchFamily="34" charset="0"/>
              </a:rPr>
              <a:t>WLAN and 802.11b </a:t>
            </a:r>
            <a:r>
              <a:rPr lang="en-US" b="1" dirty="0" smtClean="0">
                <a:solidFill>
                  <a:srgbClr val="FF0000"/>
                </a:solidFill>
                <a:latin typeface="Century Gothic" pitchFamily="34" charset="0"/>
              </a:rPr>
              <a:t>Wi-Fi</a:t>
            </a:r>
            <a:r>
              <a:rPr lang="en-US" dirty="0" smtClean="0">
                <a:latin typeface="Century Gothic" pitchFamily="34" charset="0"/>
              </a:rPr>
              <a:t> </a:t>
            </a:r>
          </a:p>
          <a:p>
            <a:pPr lvl="1" algn="just"/>
            <a:r>
              <a:rPr lang="en-US" sz="2100" dirty="0" smtClean="0">
                <a:latin typeface="Century Gothic" pitchFamily="34" charset="0"/>
              </a:rPr>
              <a:t>Technology </a:t>
            </a:r>
            <a:r>
              <a:rPr lang="en-US" sz="2100" dirty="0">
                <a:latin typeface="Century Gothic" pitchFamily="34" charset="0"/>
              </a:rPr>
              <a:t>for wireless local area networking with devices based on the IEEE 802.11standards. Wi-Fi is a trademark of the Wi-Fi Alliance, which restricts the use of the term Wi-Fi Certified to products that successfully complete interoperability certification testing. </a:t>
            </a:r>
          </a:p>
          <a:p>
            <a:pPr lvl="1" algn="just"/>
            <a:r>
              <a:rPr lang="en-US" sz="2100" dirty="0" smtClean="0">
                <a:latin typeface="Century Gothic" pitchFamily="34" charset="0"/>
              </a:rPr>
              <a:t>Devices </a:t>
            </a:r>
            <a:r>
              <a:rPr lang="en-US" sz="2100" dirty="0">
                <a:latin typeface="Century Gothic" pitchFamily="34" charset="0"/>
              </a:rPr>
              <a:t>that can use Wi-Fi technology include personal computers, video-game consoles, phones and tablets, digital cameras, smart TVs, digital audio players and modern printers. Wi-Fi compatible devices can connect to the Internet via a WLAN and a wireless access point. Such an access point (or hotspot) has a range of about 20 meters </a:t>
            </a:r>
            <a:endParaRPr lang="en-US" sz="2100" dirty="0" smtClean="0">
              <a:latin typeface="Century Gothic" pitchFamily="34" charset="0"/>
            </a:endParaRPr>
          </a:p>
          <a:p>
            <a:pPr algn="just"/>
            <a:r>
              <a:rPr lang="en-US" b="1" dirty="0" err="1">
                <a:solidFill>
                  <a:srgbClr val="FF0000"/>
                </a:solidFill>
                <a:latin typeface="Century Gothic" pitchFamily="34" charset="0"/>
              </a:rPr>
              <a:t>ZigBee</a:t>
            </a:r>
            <a:r>
              <a:rPr lang="en-US" b="1" dirty="0">
                <a:solidFill>
                  <a:srgbClr val="FF0000"/>
                </a:solidFill>
                <a:latin typeface="Century Gothic" pitchFamily="34" charset="0"/>
              </a:rPr>
              <a:t> 900 MHz </a:t>
            </a:r>
          </a:p>
          <a:p>
            <a:pPr algn="just"/>
            <a:endParaRPr lang="en-US" sz="2500" dirty="0">
              <a:latin typeface="Century Gothic" pitchFamily="34" charset="0"/>
            </a:endParaRPr>
          </a:p>
          <a:p>
            <a:pPr algn="just"/>
            <a:endParaRPr lang="en-US" dirty="0">
              <a:latin typeface="Century Gothic" pitchFamily="34" charset="0"/>
            </a:endParaRPr>
          </a:p>
        </p:txBody>
      </p:sp>
      <p:sp>
        <p:nvSpPr>
          <p:cNvPr id="4" name="Title 1"/>
          <p:cNvSpPr>
            <a:spLocks noGrp="1"/>
          </p:cNvSpPr>
          <p:nvPr>
            <p:ph type="title"/>
          </p:nvPr>
        </p:nvSpPr>
        <p:spPr>
          <a:xfrm>
            <a:off x="45720" y="381001"/>
            <a:ext cx="8915400" cy="990600"/>
          </a:xfrm>
        </p:spPr>
        <p:txBody>
          <a:bodyPr>
            <a:normAutofit/>
          </a:bodyPr>
          <a:lstStyle/>
          <a:p>
            <a:r>
              <a:rPr lang="en-US" sz="2800" b="1" dirty="0" smtClean="0">
                <a:latin typeface="Century Gothic" pitchFamily="34" charset="0"/>
              </a:rPr>
              <a:t>TYPICAL EMBEDDED SYSTEMS</a:t>
            </a:r>
            <a:br>
              <a:rPr lang="en-US" sz="2800" b="1" dirty="0" smtClean="0">
                <a:latin typeface="Century Gothic" pitchFamily="34" charset="0"/>
              </a:rPr>
            </a:br>
            <a:r>
              <a:rPr lang="en-US" sz="2500" b="1" dirty="0" smtClean="0">
                <a:latin typeface="Century Gothic" pitchFamily="34" charset="0"/>
              </a:rPr>
              <a:t>External Communication Interface – </a:t>
            </a:r>
            <a:r>
              <a:rPr lang="en-US" sz="2500" dirty="0" smtClean="0">
                <a:solidFill>
                  <a:srgbClr val="FF0000"/>
                </a:solidFill>
                <a:latin typeface="Century Gothic" pitchFamily="34" charset="0"/>
              </a:rPr>
              <a:t> Wireless </a:t>
            </a:r>
            <a:endParaRPr lang="en-US" sz="2500" dirty="0">
              <a:solidFill>
                <a:srgbClr val="FF0000"/>
              </a:solidFill>
              <a:latin typeface="Century Gothic" pitchFamily="34" charset="0"/>
            </a:endParaRPr>
          </a:p>
        </p:txBody>
      </p:sp>
    </p:spTree>
    <p:extLst>
      <p:ext uri="{BB962C8B-B14F-4D97-AF65-F5344CB8AC3E}">
        <p14:creationId xmlns="" xmlns:p14="http://schemas.microsoft.com/office/powerpoint/2010/main" val="283864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OTHER SYSTEM COMPONENTS</a:t>
            </a:r>
            <a:br>
              <a:rPr lang="en-US" sz="2800" b="1" dirty="0" smtClean="0">
                <a:latin typeface="Century Gothic" pitchFamily="34" charset="0"/>
              </a:rPr>
            </a:br>
            <a:r>
              <a:rPr lang="en-US" sz="2800" dirty="0" smtClean="0">
                <a:solidFill>
                  <a:srgbClr val="FF0000"/>
                </a:solidFill>
                <a:latin typeface="Century Gothic" pitchFamily="34" charset="0"/>
              </a:rPr>
              <a:t>Reset Circuit</a:t>
            </a:r>
            <a:endParaRPr lang="en-US" sz="2800" dirty="0">
              <a:solidFill>
                <a:srgbClr val="FF0000"/>
              </a:solidFill>
              <a:latin typeface="Century Gothic" pitchFamily="34" charset="0"/>
            </a:endParaRPr>
          </a:p>
        </p:txBody>
      </p:sp>
      <p:pic>
        <p:nvPicPr>
          <p:cNvPr id="5"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29000" contrast="65000"/>
                    </a14:imgEffect>
                  </a14:imgLayer>
                </a14:imgProps>
              </a:ext>
              <a:ext uri="{28A0092B-C50C-407E-A947-70E740481C1C}">
                <a14:useLocalDpi xmlns="" xmlns:a14="http://schemas.microsoft.com/office/drawing/2010/main" val="0"/>
              </a:ext>
            </a:extLst>
          </a:blip>
          <a:srcRect/>
          <a:stretch>
            <a:fillRect/>
          </a:stretch>
        </p:blipFill>
        <p:spPr bwMode="auto">
          <a:xfrm>
            <a:off x="1244631" y="2163365"/>
            <a:ext cx="6603969" cy="3169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44314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62615" y="1066800"/>
            <a:ext cx="2987865" cy="3051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 y="381001"/>
            <a:ext cx="8915400" cy="762000"/>
          </a:xfrm>
        </p:spPr>
        <p:txBody>
          <a:bodyPr>
            <a:normAutofit fontScale="90000"/>
          </a:bodyPr>
          <a:lstStyle/>
          <a:p>
            <a:r>
              <a:rPr lang="en-US" sz="2800" b="1" dirty="0" smtClean="0">
                <a:latin typeface="Century Gothic" pitchFamily="34" charset="0"/>
              </a:rPr>
              <a:t>OTHER SYSTEM COMPONENTS</a:t>
            </a:r>
            <a:br>
              <a:rPr lang="en-US" sz="2800" b="1" dirty="0" smtClean="0">
                <a:latin typeface="Century Gothic" pitchFamily="34" charset="0"/>
              </a:rPr>
            </a:br>
            <a:r>
              <a:rPr lang="en-US" sz="2700" dirty="0" smtClean="0">
                <a:solidFill>
                  <a:srgbClr val="FF0000"/>
                </a:solidFill>
                <a:latin typeface="Century Gothic" pitchFamily="34" charset="0"/>
              </a:rPr>
              <a:t>Brown-Out Protection Circuit</a:t>
            </a:r>
            <a:endParaRPr lang="en-US" sz="2700" dirty="0">
              <a:solidFill>
                <a:srgbClr val="FF0000"/>
              </a:solidFill>
              <a:latin typeface="Century Gothic" pitchFamily="34" charset="0"/>
            </a:endParaRPr>
          </a:p>
        </p:txBody>
      </p:sp>
      <p:sp>
        <p:nvSpPr>
          <p:cNvPr id="4" name="Rectangle 3"/>
          <p:cNvSpPr/>
          <p:nvPr/>
        </p:nvSpPr>
        <p:spPr>
          <a:xfrm>
            <a:off x="76199" y="1143000"/>
            <a:ext cx="5986415" cy="5632311"/>
          </a:xfrm>
          <a:prstGeom prst="rect">
            <a:avLst/>
          </a:prstGeom>
        </p:spPr>
        <p:txBody>
          <a:bodyPr wrap="square">
            <a:spAutoFit/>
          </a:bodyPr>
          <a:lstStyle/>
          <a:p>
            <a:pPr algn="just"/>
            <a:r>
              <a:rPr lang="en-US" dirty="0" smtClean="0">
                <a:latin typeface="Century Gothic" pitchFamily="34" charset="0"/>
              </a:rPr>
              <a:t>Three major factors that can </a:t>
            </a:r>
            <a:r>
              <a:rPr lang="en-US" dirty="0">
                <a:latin typeface="Century Gothic" pitchFamily="34" charset="0"/>
              </a:rPr>
              <a:t>damage the connected embedded </a:t>
            </a:r>
            <a:r>
              <a:rPr lang="en-US" dirty="0" smtClean="0">
                <a:latin typeface="Century Gothic" pitchFamily="34" charset="0"/>
              </a:rPr>
              <a:t>system are: </a:t>
            </a:r>
            <a:endParaRPr lang="en-US" dirty="0">
              <a:latin typeface="Century Gothic" pitchFamily="34" charset="0"/>
            </a:endParaRPr>
          </a:p>
          <a:p>
            <a:pPr algn="just"/>
            <a:endParaRPr lang="en-US" sz="1000" dirty="0">
              <a:latin typeface="Century Gothic" pitchFamily="34" charset="0"/>
            </a:endParaRPr>
          </a:p>
          <a:p>
            <a:pPr marL="342900" indent="-342900" algn="just">
              <a:buFont typeface="+mj-lt"/>
              <a:buAutoNum type="arabicPeriod"/>
            </a:pPr>
            <a:r>
              <a:rPr lang="en-US" dirty="0">
                <a:latin typeface="Century Gothic" pitchFamily="34" charset="0"/>
              </a:rPr>
              <a:t>An unregulated direct current supply will produce a lower output voltage for electronic circuits. The output ripple voltage will decrease in line with the usually reduced load current</a:t>
            </a:r>
            <a:r>
              <a:rPr lang="en-US" dirty="0" smtClean="0">
                <a:latin typeface="Century Gothic" pitchFamily="34" charset="0"/>
              </a:rPr>
              <a:t>. </a:t>
            </a:r>
          </a:p>
          <a:p>
            <a:pPr marL="342900" indent="-342900" algn="just">
              <a:buFont typeface="+mj-lt"/>
              <a:buAutoNum type="arabicPeriod"/>
            </a:pPr>
            <a:r>
              <a:rPr lang="en-US" dirty="0" smtClean="0">
                <a:latin typeface="Century Gothic" pitchFamily="34" charset="0"/>
              </a:rPr>
              <a:t>A </a:t>
            </a:r>
            <a:r>
              <a:rPr lang="en-US" dirty="0">
                <a:latin typeface="Century Gothic" pitchFamily="34" charset="0"/>
              </a:rPr>
              <a:t>linear direct current regulated supply will maintain the output voltage unless the brownout is severe and the input voltage drops below the drop out voltage for the regulator, at which point the output voltage will fall and high levels of ripple from the rectifier/reservoir capacitor will appear on the output</a:t>
            </a:r>
            <a:r>
              <a:rPr lang="en-US" dirty="0" smtClean="0">
                <a:latin typeface="Century Gothic" pitchFamily="34" charset="0"/>
              </a:rPr>
              <a:t>. </a:t>
            </a:r>
            <a:endParaRPr lang="en-US" dirty="0">
              <a:latin typeface="Century Gothic" pitchFamily="34" charset="0"/>
            </a:endParaRPr>
          </a:p>
          <a:p>
            <a:pPr marL="342900" indent="-342900" algn="just">
              <a:buFont typeface="+mj-lt"/>
              <a:buAutoNum type="arabicPeriod"/>
            </a:pPr>
            <a:r>
              <a:rPr lang="en-US" dirty="0" smtClean="0">
                <a:latin typeface="Century Gothic" pitchFamily="34" charset="0"/>
              </a:rPr>
              <a:t>A </a:t>
            </a:r>
            <a:r>
              <a:rPr lang="en-US" dirty="0">
                <a:latin typeface="Century Gothic" pitchFamily="34" charset="0"/>
              </a:rPr>
              <a:t>switched-mode power supply which has a regulated output will be affected. As the input voltage falls, the current draw will increase to maintain the same output voltage and current, until such a point that the power supply malfunctions</a:t>
            </a:r>
            <a:r>
              <a:rPr lang="en-US" dirty="0" smtClean="0">
                <a:latin typeface="Century Gothic" pitchFamily="34" charset="0"/>
              </a:rPr>
              <a:t>. </a:t>
            </a:r>
            <a:endParaRPr lang="en-US" dirty="0">
              <a:latin typeface="Century Gothic" pitchFamily="34" charset="0"/>
            </a:endParaRPr>
          </a:p>
        </p:txBody>
      </p:sp>
    </p:spTree>
    <p:extLst>
      <p:ext uri="{BB962C8B-B14F-4D97-AF65-F5344CB8AC3E}">
        <p14:creationId xmlns="" xmlns:p14="http://schemas.microsoft.com/office/powerpoint/2010/main" val="86904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OTHER SYSTEM COMPONENTS</a:t>
            </a:r>
            <a:br>
              <a:rPr lang="en-US" sz="2800" b="1" dirty="0" smtClean="0">
                <a:latin typeface="Century Gothic" pitchFamily="34" charset="0"/>
              </a:rPr>
            </a:br>
            <a:r>
              <a:rPr lang="en-US" sz="2800" dirty="0" smtClean="0">
                <a:solidFill>
                  <a:srgbClr val="FF0000"/>
                </a:solidFill>
                <a:latin typeface="Century Gothic" pitchFamily="34" charset="0"/>
              </a:rPr>
              <a:t>Oscillator  Circuit</a:t>
            </a:r>
            <a:endParaRPr lang="en-US" sz="2800" dirty="0">
              <a:solidFill>
                <a:srgbClr val="FF0000"/>
              </a:solidFill>
              <a:latin typeface="Century Gothic" pitchFamily="34" charset="0"/>
            </a:endParaRPr>
          </a:p>
        </p:txBody>
      </p:sp>
      <p:pic>
        <p:nvPicPr>
          <p:cNvPr id="24578"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28000" contrast="41000"/>
                    </a14:imgEffect>
                  </a14:imgLayer>
                </a14:imgProps>
              </a:ext>
              <a:ext uri="{28A0092B-C50C-407E-A947-70E740481C1C}">
                <a14:useLocalDpi xmlns="" xmlns:a14="http://schemas.microsoft.com/office/drawing/2010/main" val="0"/>
              </a:ext>
            </a:extLst>
          </a:blip>
          <a:srcRect/>
          <a:stretch>
            <a:fillRect/>
          </a:stretch>
        </p:blipFill>
        <p:spPr bwMode="auto">
          <a:xfrm>
            <a:off x="490538" y="2228850"/>
            <a:ext cx="8162925" cy="240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03080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OTHER SYSTEM COMPONENTS</a:t>
            </a:r>
            <a:br>
              <a:rPr lang="en-US" sz="2800" b="1" dirty="0" smtClean="0">
                <a:latin typeface="Century Gothic" pitchFamily="34" charset="0"/>
              </a:rPr>
            </a:br>
            <a:r>
              <a:rPr lang="en-US" sz="2800" dirty="0" smtClean="0">
                <a:solidFill>
                  <a:srgbClr val="FF0000"/>
                </a:solidFill>
                <a:latin typeface="Century Gothic" pitchFamily="34" charset="0"/>
              </a:rPr>
              <a:t>Real-Time Clock (RTC)</a:t>
            </a:r>
            <a:endParaRPr lang="en-US" sz="2800" dirty="0">
              <a:solidFill>
                <a:srgbClr val="FF0000"/>
              </a:solidFill>
              <a:latin typeface="Century Gothic" pitchFamily="34" charset="0"/>
            </a:endParaRPr>
          </a:p>
        </p:txBody>
      </p:sp>
      <p:sp>
        <p:nvSpPr>
          <p:cNvPr id="5" name="Rectangle 4"/>
          <p:cNvSpPr/>
          <p:nvPr/>
        </p:nvSpPr>
        <p:spPr>
          <a:xfrm>
            <a:off x="0" y="1441978"/>
            <a:ext cx="8915400" cy="1938992"/>
          </a:xfrm>
          <a:prstGeom prst="rect">
            <a:avLst/>
          </a:prstGeom>
        </p:spPr>
        <p:txBody>
          <a:bodyPr wrap="square">
            <a:spAutoFit/>
          </a:bodyPr>
          <a:lstStyle/>
          <a:p>
            <a:pPr marL="285750" indent="-285750" algn="just">
              <a:buFont typeface="Arial" pitchFamily="34" charset="0"/>
              <a:buChar char="•"/>
            </a:pPr>
            <a:r>
              <a:rPr lang="en-US" sz="2000" dirty="0">
                <a:latin typeface="Century Gothic" pitchFamily="34" charset="0"/>
              </a:rPr>
              <a:t>Real-time clock is a clock function used by systems that measure time even when the main device (such as MCU) is powered off. For example, even when the main battery or power supply is removed from a camera or gaming device, system can measure time by powering the real-time clock from a sub-battery or super capacitor built into that system.</a:t>
            </a:r>
          </a:p>
        </p:txBody>
      </p:sp>
      <p:pic>
        <p:nvPicPr>
          <p:cNvPr id="2560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18409" y="3487882"/>
            <a:ext cx="5507182" cy="3065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762016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19000" contrast="51000"/>
                    </a14:imgEffect>
                  </a14:imgLayer>
                </a14:imgProps>
              </a:ext>
              <a:ext uri="{28A0092B-C50C-407E-A947-70E740481C1C}">
                <a14:useLocalDpi xmlns="" xmlns:a14="http://schemas.microsoft.com/office/drawing/2010/main" val="0"/>
              </a:ext>
            </a:extLst>
          </a:blip>
          <a:srcRect/>
          <a:stretch>
            <a:fillRect/>
          </a:stretch>
        </p:blipFill>
        <p:spPr bwMode="auto">
          <a:xfrm>
            <a:off x="1219199" y="3657600"/>
            <a:ext cx="6838581"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 y="426719"/>
            <a:ext cx="8915400" cy="873855"/>
          </a:xfrm>
        </p:spPr>
        <p:txBody>
          <a:bodyPr>
            <a:normAutofit fontScale="90000"/>
          </a:bodyPr>
          <a:lstStyle/>
          <a:p>
            <a:r>
              <a:rPr lang="en-US" sz="2800" b="1" dirty="0" smtClean="0">
                <a:latin typeface="Century Gothic" pitchFamily="34" charset="0"/>
              </a:rPr>
              <a:t>OTHER SYSTEM COMPONENTS</a:t>
            </a:r>
            <a:br>
              <a:rPr lang="en-US" sz="2800" b="1" dirty="0" smtClean="0">
                <a:latin typeface="Century Gothic" pitchFamily="34" charset="0"/>
              </a:rPr>
            </a:br>
            <a:r>
              <a:rPr lang="en-US" sz="2800" dirty="0" smtClean="0">
                <a:solidFill>
                  <a:srgbClr val="FF0000"/>
                </a:solidFill>
                <a:latin typeface="Century Gothic" pitchFamily="34" charset="0"/>
              </a:rPr>
              <a:t>Watchdog Timer</a:t>
            </a:r>
            <a:endParaRPr lang="en-US" sz="2800" dirty="0">
              <a:solidFill>
                <a:srgbClr val="FF0000"/>
              </a:solidFill>
              <a:latin typeface="Century Gothic" pitchFamily="34" charset="0"/>
            </a:endParaRPr>
          </a:p>
        </p:txBody>
      </p:sp>
      <p:sp>
        <p:nvSpPr>
          <p:cNvPr id="4" name="Rectangle 3"/>
          <p:cNvSpPr/>
          <p:nvPr/>
        </p:nvSpPr>
        <p:spPr>
          <a:xfrm>
            <a:off x="228600" y="1314271"/>
            <a:ext cx="8763000" cy="2123658"/>
          </a:xfrm>
          <a:prstGeom prst="rect">
            <a:avLst/>
          </a:prstGeom>
        </p:spPr>
        <p:txBody>
          <a:bodyPr wrap="square">
            <a:spAutoFit/>
          </a:bodyPr>
          <a:lstStyle/>
          <a:p>
            <a:pPr marL="342900" indent="-342900" algn="just">
              <a:buFont typeface="Arial" pitchFamily="34" charset="0"/>
              <a:buChar char="•"/>
            </a:pPr>
            <a:r>
              <a:rPr lang="en-US" sz="2200" dirty="0" smtClean="0">
                <a:latin typeface="Century Gothic" pitchFamily="34" charset="0"/>
              </a:rPr>
              <a:t>Watchdog </a:t>
            </a:r>
            <a:r>
              <a:rPr lang="en-US" sz="2200" dirty="0">
                <a:latin typeface="Century Gothic" pitchFamily="34" charset="0"/>
              </a:rPr>
              <a:t>timer (sometimes called a computer operating properly or COP timer, or simply a watchdog) is </a:t>
            </a:r>
            <a:r>
              <a:rPr lang="en-US" sz="2200" b="1" dirty="0">
                <a:latin typeface="Century Gothic" pitchFamily="34" charset="0"/>
              </a:rPr>
              <a:t>an electronic or software timer that is used to detect and recover from computer </a:t>
            </a:r>
            <a:r>
              <a:rPr lang="en-US" sz="2200" b="1" dirty="0" smtClean="0">
                <a:latin typeface="Century Gothic" pitchFamily="34" charset="0"/>
              </a:rPr>
              <a:t>malfunctions</a:t>
            </a:r>
            <a:r>
              <a:rPr lang="en-US" sz="2200" dirty="0" smtClean="0">
                <a:latin typeface="Century Gothic" pitchFamily="34" charset="0"/>
              </a:rPr>
              <a:t>.</a:t>
            </a:r>
          </a:p>
          <a:p>
            <a:pPr marL="342900" indent="-342900" algn="just">
              <a:buFont typeface="Arial" pitchFamily="34" charset="0"/>
              <a:buChar char="•"/>
            </a:pPr>
            <a:r>
              <a:rPr lang="en-US" sz="2200" dirty="0" smtClean="0">
                <a:latin typeface="Century Gothic" pitchFamily="34" charset="0"/>
              </a:rPr>
              <a:t>During </a:t>
            </a:r>
            <a:r>
              <a:rPr lang="en-US" sz="2200" dirty="0">
                <a:latin typeface="Century Gothic" pitchFamily="34" charset="0"/>
              </a:rPr>
              <a:t>normal operation, the computer regularly restarts the watchdog timer to prevent it from elapsing, or "timing out".</a:t>
            </a:r>
          </a:p>
        </p:txBody>
      </p:sp>
    </p:spTree>
    <p:extLst>
      <p:ext uri="{BB962C8B-B14F-4D97-AF65-F5344CB8AC3E}">
        <p14:creationId xmlns="" xmlns:p14="http://schemas.microsoft.com/office/powerpoint/2010/main" val="27332188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915400" cy="5334000"/>
          </a:xfrm>
        </p:spPr>
        <p:txBody>
          <a:bodyPr>
            <a:normAutofit lnSpcReduction="10000"/>
          </a:bodyPr>
          <a:lstStyle/>
          <a:p>
            <a:pPr algn="just"/>
            <a:r>
              <a:rPr lang="en-US" b="1" dirty="0">
                <a:latin typeface="Century Gothic" pitchFamily="34" charset="0"/>
              </a:rPr>
              <a:t>Application and Domain specific</a:t>
            </a:r>
            <a:endParaRPr lang="en-US" dirty="0">
              <a:latin typeface="Century Gothic" pitchFamily="34" charset="0"/>
            </a:endParaRPr>
          </a:p>
          <a:p>
            <a:pPr lvl="1" algn="just"/>
            <a:r>
              <a:rPr lang="en-US" dirty="0">
                <a:latin typeface="Century Gothic" pitchFamily="34" charset="0"/>
              </a:rPr>
              <a:t>An embedded system is designed for a specific purpose only. It will not do any other task.</a:t>
            </a:r>
          </a:p>
          <a:p>
            <a:pPr lvl="2" algn="just"/>
            <a:r>
              <a:rPr lang="en-US" dirty="0" smtClean="0">
                <a:latin typeface="Century Gothic" pitchFamily="34" charset="0"/>
              </a:rPr>
              <a:t>A </a:t>
            </a:r>
            <a:r>
              <a:rPr lang="en-US" dirty="0">
                <a:latin typeface="Century Gothic" pitchFamily="34" charset="0"/>
              </a:rPr>
              <a:t>washing machine can only wash, it cannot </a:t>
            </a:r>
            <a:r>
              <a:rPr lang="en-US" dirty="0" smtClean="0">
                <a:latin typeface="Century Gothic" pitchFamily="34" charset="0"/>
              </a:rPr>
              <a:t>cook.</a:t>
            </a:r>
          </a:p>
          <a:p>
            <a:pPr algn="just"/>
            <a:r>
              <a:rPr lang="en-US" b="1" dirty="0">
                <a:latin typeface="Century Gothic" pitchFamily="34" charset="0"/>
              </a:rPr>
              <a:t>Reactive and Real time</a:t>
            </a:r>
            <a:endParaRPr lang="en-US" dirty="0">
              <a:latin typeface="Century Gothic" pitchFamily="34" charset="0"/>
            </a:endParaRPr>
          </a:p>
          <a:p>
            <a:pPr lvl="1" algn="just"/>
            <a:r>
              <a:rPr lang="en-US" dirty="0" smtClean="0">
                <a:latin typeface="Century Gothic" pitchFamily="34" charset="0"/>
              </a:rPr>
              <a:t>Certain </a:t>
            </a:r>
            <a:r>
              <a:rPr lang="en-US" dirty="0">
                <a:latin typeface="Century Gothic" pitchFamily="34" charset="0"/>
              </a:rPr>
              <a:t>Embedded systems are designed to react to the events that occur in the nearby environment. These events also occur real-time.</a:t>
            </a:r>
          </a:p>
          <a:p>
            <a:pPr lvl="2" algn="just"/>
            <a:r>
              <a:rPr lang="en-US" dirty="0">
                <a:latin typeface="Century Gothic" pitchFamily="34" charset="0"/>
              </a:rPr>
              <a:t> </a:t>
            </a:r>
            <a:r>
              <a:rPr lang="en-US" dirty="0" smtClean="0">
                <a:latin typeface="Century Gothic" pitchFamily="34" charset="0"/>
              </a:rPr>
              <a:t>An </a:t>
            </a:r>
            <a:r>
              <a:rPr lang="en-US" dirty="0">
                <a:latin typeface="Century Gothic" pitchFamily="34" charset="0"/>
              </a:rPr>
              <a:t>air conditioner adjusts its mechanical parts as soon as it gets a signal from its sensors to increase or decrease the temperature when the user operates it using a remote control</a:t>
            </a:r>
            <a:r>
              <a:rPr lang="en-US" dirty="0" smtClean="0">
                <a:latin typeface="Century Gothic" pitchFamily="34" charset="0"/>
              </a:rPr>
              <a:t>.</a:t>
            </a:r>
          </a:p>
          <a:p>
            <a:r>
              <a:rPr lang="en-US" b="1" dirty="0">
                <a:latin typeface="Century Gothic" pitchFamily="34" charset="0"/>
              </a:rPr>
              <a:t>Operation in harsh environment</a:t>
            </a:r>
          </a:p>
          <a:p>
            <a:pPr lvl="1" algn="just"/>
            <a:r>
              <a:rPr lang="en-US" dirty="0" smtClean="0">
                <a:latin typeface="Century Gothic" pitchFamily="34" charset="0"/>
              </a:rPr>
              <a:t>Certain </a:t>
            </a:r>
            <a:r>
              <a:rPr lang="en-US" dirty="0">
                <a:latin typeface="Century Gothic" pitchFamily="34" charset="0"/>
              </a:rPr>
              <a:t>embedded systems are designed to operate in harsh environments like very high temperature of the deserts or very low temperature of the mountains or extreme rains.</a:t>
            </a:r>
          </a:p>
          <a:p>
            <a:pPr lvl="1" algn="just"/>
            <a:r>
              <a:rPr lang="en-US" dirty="0" smtClean="0">
                <a:latin typeface="Century Gothic" pitchFamily="34" charset="0"/>
              </a:rPr>
              <a:t>These </a:t>
            </a:r>
            <a:r>
              <a:rPr lang="en-US" dirty="0">
                <a:latin typeface="Century Gothic" pitchFamily="34" charset="0"/>
              </a:rPr>
              <a:t>embedded systems have to be capable of sustaining the environmental conditions it is designed to operate in.</a:t>
            </a:r>
          </a:p>
          <a:p>
            <a:pPr lvl="1" algn="just"/>
            <a:endParaRPr lang="en-US" dirty="0">
              <a:latin typeface="Century Gothic" pitchFamily="34" charset="0"/>
            </a:endParaRPr>
          </a:p>
          <a:p>
            <a:pPr algn="just"/>
            <a:endParaRPr lang="en-US" dirty="0">
              <a:latin typeface="Century Gothic" pitchFamily="34" charset="0"/>
            </a:endParaRPr>
          </a:p>
        </p:txBody>
      </p:sp>
      <p:sp>
        <p:nvSpPr>
          <p:cNvPr id="4" name="Title 1"/>
          <p:cNvSpPr>
            <a:spLocks noGrp="1"/>
          </p:cNvSpPr>
          <p:nvPr>
            <p:ph type="title"/>
          </p:nvPr>
        </p:nvSpPr>
        <p:spPr>
          <a:xfrm>
            <a:off x="76200" y="304800"/>
            <a:ext cx="8915400" cy="716281"/>
          </a:xfrm>
        </p:spPr>
        <p:txBody>
          <a:bodyPr>
            <a:normAutofit/>
          </a:bodyPr>
          <a:lstStyle/>
          <a:p>
            <a:r>
              <a:rPr lang="en-US" sz="2800" b="1" dirty="0" smtClean="0">
                <a:latin typeface="Century Gothic" pitchFamily="34" charset="0"/>
              </a:rPr>
              <a:t>CHARACTERISTICS OF EMBEDDED SYSTEMS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27640218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891" y="1066800"/>
            <a:ext cx="8915400" cy="5638800"/>
          </a:xfrm>
        </p:spPr>
        <p:txBody>
          <a:bodyPr>
            <a:normAutofit fontScale="62500" lnSpcReduction="20000"/>
          </a:bodyPr>
          <a:lstStyle/>
          <a:p>
            <a:r>
              <a:rPr lang="en-US" sz="3800" dirty="0"/>
              <a:t> </a:t>
            </a:r>
            <a:r>
              <a:rPr lang="en-US" sz="3800" b="1" dirty="0">
                <a:latin typeface="Century Gothic" pitchFamily="34" charset="0"/>
              </a:rPr>
              <a:t>Distributed</a:t>
            </a:r>
          </a:p>
          <a:p>
            <a:pPr lvl="1"/>
            <a:r>
              <a:rPr lang="en-US" sz="3200" dirty="0">
                <a:latin typeface="Century Gothic" pitchFamily="34" charset="0"/>
              </a:rPr>
              <a:t>Certain embedded systems are part of a larger system and thus form components of a distributed system.</a:t>
            </a:r>
          </a:p>
          <a:p>
            <a:pPr lvl="1"/>
            <a:r>
              <a:rPr lang="en-US" sz="3200" dirty="0">
                <a:latin typeface="Century Gothic" pitchFamily="34" charset="0"/>
              </a:rPr>
              <a:t> </a:t>
            </a:r>
            <a:r>
              <a:rPr lang="en-US" sz="3200" dirty="0" smtClean="0">
                <a:latin typeface="Century Gothic" pitchFamily="34" charset="0"/>
              </a:rPr>
              <a:t>These </a:t>
            </a:r>
            <a:r>
              <a:rPr lang="en-US" sz="3200" dirty="0">
                <a:latin typeface="Century Gothic" pitchFamily="34" charset="0"/>
              </a:rPr>
              <a:t>components are independent of each other but have to work together for the larger system to function properly.</a:t>
            </a:r>
          </a:p>
          <a:p>
            <a:pPr lvl="2" algn="just"/>
            <a:r>
              <a:rPr lang="en-US" sz="2900" dirty="0" smtClean="0">
                <a:latin typeface="Century Gothic" pitchFamily="34" charset="0"/>
              </a:rPr>
              <a:t>A </a:t>
            </a:r>
            <a:r>
              <a:rPr lang="en-US" sz="2900" dirty="0">
                <a:latin typeface="Century Gothic" pitchFamily="34" charset="0"/>
              </a:rPr>
              <a:t>car has many embedded systems controlled to its dash board. Each one is an independent embedded system yet the entire car can be said to function properly only if all the systems work together</a:t>
            </a:r>
            <a:r>
              <a:rPr lang="en-US" sz="2900" dirty="0" smtClean="0">
                <a:latin typeface="Century Gothic" pitchFamily="34" charset="0"/>
              </a:rPr>
              <a:t>.</a:t>
            </a:r>
          </a:p>
          <a:p>
            <a:pPr marL="548640" lvl="2" indent="0" algn="just">
              <a:buNone/>
            </a:pPr>
            <a:endParaRPr lang="en-US" sz="2900" dirty="0">
              <a:latin typeface="Century Gothic" pitchFamily="34" charset="0"/>
            </a:endParaRPr>
          </a:p>
          <a:p>
            <a:r>
              <a:rPr lang="en-US" sz="3800" b="1" dirty="0">
                <a:latin typeface="Century Gothic" pitchFamily="34" charset="0"/>
              </a:rPr>
              <a:t>Small size and weight</a:t>
            </a:r>
          </a:p>
          <a:p>
            <a:pPr lvl="1" algn="just"/>
            <a:r>
              <a:rPr lang="en-US" sz="3200" dirty="0" smtClean="0">
                <a:latin typeface="Century Gothic" pitchFamily="34" charset="0"/>
              </a:rPr>
              <a:t>An </a:t>
            </a:r>
            <a:r>
              <a:rPr lang="en-US" sz="3200" dirty="0">
                <a:latin typeface="Century Gothic" pitchFamily="34" charset="0"/>
              </a:rPr>
              <a:t>embedded system that is compact in size and has light weight will be desirable or more popular than one that is bulky and heavy.</a:t>
            </a:r>
          </a:p>
          <a:p>
            <a:pPr lvl="2"/>
            <a:r>
              <a:rPr lang="en-US" sz="3000" dirty="0">
                <a:latin typeface="Century Gothic" pitchFamily="34" charset="0"/>
              </a:rPr>
              <a:t> </a:t>
            </a:r>
            <a:r>
              <a:rPr lang="en-US" sz="2900" dirty="0">
                <a:latin typeface="Century Gothic" pitchFamily="34" charset="0"/>
              </a:rPr>
              <a:t>Currently available cell phones. </a:t>
            </a:r>
            <a:endParaRPr lang="en-US" sz="2900" dirty="0" smtClean="0">
              <a:latin typeface="Century Gothic" pitchFamily="34" charset="0"/>
            </a:endParaRPr>
          </a:p>
          <a:p>
            <a:pPr marL="548640" lvl="2" indent="0">
              <a:buNone/>
            </a:pPr>
            <a:endParaRPr lang="en-US" sz="2900" dirty="0">
              <a:latin typeface="Century Gothic" pitchFamily="34" charset="0"/>
            </a:endParaRPr>
          </a:p>
          <a:p>
            <a:r>
              <a:rPr lang="en-US" sz="3800" b="1" dirty="0" smtClean="0">
                <a:latin typeface="Century Gothic" pitchFamily="34" charset="0"/>
              </a:rPr>
              <a:t>Power </a:t>
            </a:r>
            <a:r>
              <a:rPr lang="en-US" sz="3800" b="1" dirty="0">
                <a:latin typeface="Century Gothic" pitchFamily="34" charset="0"/>
              </a:rPr>
              <a:t>concerns</a:t>
            </a:r>
          </a:p>
          <a:p>
            <a:pPr lvl="1" algn="just"/>
            <a:r>
              <a:rPr lang="en-US" sz="3200" dirty="0" smtClean="0">
                <a:latin typeface="Century Gothic" pitchFamily="34" charset="0"/>
              </a:rPr>
              <a:t>It </a:t>
            </a:r>
            <a:r>
              <a:rPr lang="en-US" sz="3200" dirty="0">
                <a:latin typeface="Century Gothic" pitchFamily="34" charset="0"/>
              </a:rPr>
              <a:t>is desirable that the power utilization and heat dissipation of any embedded system be low</a:t>
            </a:r>
            <a:r>
              <a:rPr lang="en-US" sz="3200" dirty="0" smtClean="0">
                <a:latin typeface="Century Gothic" pitchFamily="34" charset="0"/>
              </a:rPr>
              <a:t>. If more heat is dissipated then additional units like heat sinks or cooling fans need to be added to the circuit.</a:t>
            </a:r>
          </a:p>
        </p:txBody>
      </p:sp>
      <p:sp>
        <p:nvSpPr>
          <p:cNvPr id="4" name="Title 1"/>
          <p:cNvSpPr>
            <a:spLocks noGrp="1"/>
          </p:cNvSpPr>
          <p:nvPr>
            <p:ph type="title"/>
          </p:nvPr>
        </p:nvSpPr>
        <p:spPr>
          <a:xfrm>
            <a:off x="76200" y="304800"/>
            <a:ext cx="8915400" cy="716281"/>
          </a:xfrm>
        </p:spPr>
        <p:txBody>
          <a:bodyPr>
            <a:normAutofit/>
          </a:bodyPr>
          <a:lstStyle/>
          <a:p>
            <a:r>
              <a:rPr lang="en-US" sz="2800" b="1" dirty="0" smtClean="0">
                <a:latin typeface="Century Gothic" pitchFamily="34" charset="0"/>
              </a:rPr>
              <a:t>CHARACTERISTICS OF EMBEDDED SYSTEMS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2764021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25" y="1149925"/>
            <a:ext cx="8839200" cy="5562600"/>
          </a:xfrm>
        </p:spPr>
        <p:txBody>
          <a:bodyPr>
            <a:normAutofit/>
          </a:bodyPr>
          <a:lstStyle/>
          <a:p>
            <a:pPr marL="0" indent="0" algn="just">
              <a:buNone/>
            </a:pPr>
            <a:r>
              <a:rPr lang="en-US" dirty="0">
                <a:latin typeface="Century Gothic" pitchFamily="34" charset="0"/>
              </a:rPr>
              <a:t>There are </a:t>
            </a:r>
            <a:r>
              <a:rPr lang="en-US" dirty="0">
                <a:solidFill>
                  <a:srgbClr val="FF0000"/>
                </a:solidFill>
                <a:latin typeface="Century Gothic" pitchFamily="34" charset="0"/>
              </a:rPr>
              <a:t>two types of quality </a:t>
            </a:r>
            <a:r>
              <a:rPr lang="en-US" dirty="0" smtClean="0">
                <a:solidFill>
                  <a:srgbClr val="FF0000"/>
                </a:solidFill>
                <a:latin typeface="Century Gothic" pitchFamily="34" charset="0"/>
              </a:rPr>
              <a:t>attributes.</a:t>
            </a:r>
          </a:p>
          <a:p>
            <a:pPr marL="0" indent="0" algn="just">
              <a:buNone/>
            </a:pPr>
            <a:endParaRPr lang="en-US" dirty="0">
              <a:latin typeface="Century Gothic" pitchFamily="34" charset="0"/>
            </a:endParaRPr>
          </a:p>
          <a:p>
            <a:pPr algn="just"/>
            <a:r>
              <a:rPr lang="en-US" dirty="0">
                <a:latin typeface="Century Gothic" pitchFamily="34" charset="0"/>
              </a:rPr>
              <a:t> </a:t>
            </a:r>
            <a:r>
              <a:rPr lang="en-US" b="1" dirty="0" smtClean="0">
                <a:latin typeface="Century Gothic" pitchFamily="34" charset="0"/>
              </a:rPr>
              <a:t>Operational </a:t>
            </a:r>
            <a:r>
              <a:rPr lang="en-US" b="1" dirty="0">
                <a:latin typeface="Century Gothic" pitchFamily="34" charset="0"/>
              </a:rPr>
              <a:t>Quality Attributes.</a:t>
            </a:r>
            <a:endParaRPr lang="en-US" dirty="0">
              <a:latin typeface="Century Gothic" pitchFamily="34" charset="0"/>
            </a:endParaRPr>
          </a:p>
          <a:p>
            <a:pPr lvl="1" algn="just"/>
            <a:r>
              <a:rPr lang="en-US" sz="2400" dirty="0" smtClean="0">
                <a:latin typeface="Century Gothic" pitchFamily="34" charset="0"/>
              </a:rPr>
              <a:t>These </a:t>
            </a:r>
            <a:r>
              <a:rPr lang="en-US" sz="2400" dirty="0">
                <a:latin typeface="Century Gothic" pitchFamily="34" charset="0"/>
              </a:rPr>
              <a:t>are attributes related to operation or functioning of an embedded system. The way an embedded system operates affects its overall quality.</a:t>
            </a:r>
          </a:p>
          <a:p>
            <a:pPr algn="just"/>
            <a:endParaRPr lang="en-US" dirty="0">
              <a:latin typeface="Century Gothic" pitchFamily="34" charset="0"/>
            </a:endParaRPr>
          </a:p>
          <a:p>
            <a:pPr algn="just"/>
            <a:r>
              <a:rPr lang="en-US" b="1" dirty="0">
                <a:latin typeface="Century Gothic" pitchFamily="34" charset="0"/>
              </a:rPr>
              <a:t>Non-Operational Quality Attributes.</a:t>
            </a:r>
            <a:endParaRPr lang="en-US" dirty="0">
              <a:latin typeface="Century Gothic" pitchFamily="34" charset="0"/>
            </a:endParaRPr>
          </a:p>
          <a:p>
            <a:pPr lvl="1" algn="just"/>
            <a:r>
              <a:rPr lang="en-US" sz="2400" dirty="0" smtClean="0">
                <a:latin typeface="Century Gothic" pitchFamily="34" charset="0"/>
              </a:rPr>
              <a:t>These attributes</a:t>
            </a:r>
            <a:r>
              <a:rPr lang="en-US" sz="2400" dirty="0">
                <a:latin typeface="Century Gothic" pitchFamily="34" charset="0"/>
              </a:rPr>
              <a:t> </a:t>
            </a:r>
            <a:r>
              <a:rPr lang="en-US" sz="2400" dirty="0" smtClean="0">
                <a:latin typeface="Century Gothic" pitchFamily="34" charset="0"/>
              </a:rPr>
              <a:t>are not</a:t>
            </a:r>
            <a:r>
              <a:rPr lang="en-US" sz="2400" dirty="0">
                <a:latin typeface="Century Gothic" pitchFamily="34" charset="0"/>
              </a:rPr>
              <a:t> related to operation or functioning of an embedded system. The way an embedded system operates affects its overall quality.</a:t>
            </a:r>
          </a:p>
          <a:p>
            <a:pPr lvl="1" algn="just"/>
            <a:r>
              <a:rPr lang="en-US" sz="2400" dirty="0" smtClean="0">
                <a:latin typeface="Century Gothic" pitchFamily="34" charset="0"/>
              </a:rPr>
              <a:t>These </a:t>
            </a:r>
            <a:r>
              <a:rPr lang="en-US" sz="2400" dirty="0">
                <a:latin typeface="Century Gothic" pitchFamily="34" charset="0"/>
              </a:rPr>
              <a:t>are the attributes that are associated with the embedded system before it can be put in operation.</a:t>
            </a:r>
          </a:p>
          <a:p>
            <a:pPr algn="just"/>
            <a:endParaRPr lang="en-US" dirty="0">
              <a:latin typeface="Century Gothic" pitchFamily="34" charset="0"/>
            </a:endParaRPr>
          </a:p>
        </p:txBody>
      </p:sp>
      <p:sp>
        <p:nvSpPr>
          <p:cNvPr id="4" name="Title 1"/>
          <p:cNvSpPr>
            <a:spLocks noGrp="1"/>
          </p:cNvSpPr>
          <p:nvPr>
            <p:ph type="title"/>
          </p:nvPr>
        </p:nvSpPr>
        <p:spPr>
          <a:xfrm>
            <a:off x="76200" y="350519"/>
            <a:ext cx="8915400" cy="716281"/>
          </a:xfrm>
        </p:spPr>
        <p:txBody>
          <a:bodyPr>
            <a:normAutofit/>
          </a:bodyPr>
          <a:lstStyle/>
          <a:p>
            <a:r>
              <a:rPr lang="en-US" sz="2800" b="1" dirty="0" smtClean="0">
                <a:latin typeface="Century Gothic" pitchFamily="34" charset="0"/>
              </a:rPr>
              <a:t>QUALITY ATTRIBUTES OF EMBEDDED SYSTEMS</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635816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36075"/>
            <a:ext cx="8839200" cy="5562600"/>
          </a:xfrm>
        </p:spPr>
        <p:txBody>
          <a:bodyPr>
            <a:noAutofit/>
          </a:bodyPr>
          <a:lstStyle/>
          <a:p>
            <a:pPr marL="0" indent="0" algn="just">
              <a:buNone/>
            </a:pPr>
            <a:r>
              <a:rPr lang="en-US" sz="2000" b="1" dirty="0">
                <a:solidFill>
                  <a:srgbClr val="FF0000"/>
                </a:solidFill>
                <a:latin typeface="Century Gothic" pitchFamily="34" charset="0"/>
              </a:rPr>
              <a:t>Response</a:t>
            </a:r>
            <a:endParaRPr lang="en-US" sz="2000" dirty="0">
              <a:solidFill>
                <a:srgbClr val="FF0000"/>
              </a:solidFill>
              <a:latin typeface="Century Gothic" pitchFamily="34" charset="0"/>
            </a:endParaRPr>
          </a:p>
          <a:p>
            <a:pPr algn="just"/>
            <a:r>
              <a:rPr lang="en-US" sz="2000" dirty="0" smtClean="0">
                <a:latin typeface="Century Gothic" pitchFamily="34" charset="0"/>
              </a:rPr>
              <a:t>Response </a:t>
            </a:r>
            <a:r>
              <a:rPr lang="en-US" sz="2000" dirty="0">
                <a:latin typeface="Century Gothic" pitchFamily="34" charset="0"/>
              </a:rPr>
              <a:t>is a measure of quickness of the system</a:t>
            </a:r>
            <a:r>
              <a:rPr lang="en-US" sz="2000" dirty="0" smtClean="0">
                <a:latin typeface="Century Gothic" pitchFamily="34" charset="0"/>
              </a:rPr>
              <a:t>. It gives you an idea about how fast your system is tracking the input variables.</a:t>
            </a:r>
          </a:p>
          <a:p>
            <a:pPr marL="0" indent="0" algn="just">
              <a:buNone/>
            </a:pPr>
            <a:endParaRPr lang="en-US" sz="2000" dirty="0" smtClean="0">
              <a:latin typeface="Century Gothic" pitchFamily="34" charset="0"/>
            </a:endParaRPr>
          </a:p>
          <a:p>
            <a:pPr algn="just"/>
            <a:r>
              <a:rPr lang="en-US" sz="2000" dirty="0" smtClean="0">
                <a:latin typeface="Century Gothic" pitchFamily="34" charset="0"/>
              </a:rPr>
              <a:t>Most of the embedded system demand fast response which should be real-time.</a:t>
            </a:r>
          </a:p>
          <a:p>
            <a:pPr algn="just"/>
            <a:endParaRPr lang="en-US" sz="2000" dirty="0" smtClean="0">
              <a:latin typeface="Century Gothic" pitchFamily="34" charset="0"/>
            </a:endParaRPr>
          </a:p>
          <a:p>
            <a:pPr marL="0" indent="0" algn="just">
              <a:buNone/>
            </a:pPr>
            <a:r>
              <a:rPr lang="en-US" sz="2000" b="1" dirty="0" smtClean="0">
                <a:solidFill>
                  <a:srgbClr val="FF0000"/>
                </a:solidFill>
                <a:latin typeface="Century Gothic" pitchFamily="34" charset="0"/>
              </a:rPr>
              <a:t>Throughput</a:t>
            </a:r>
            <a:endParaRPr lang="en-US" sz="2000" dirty="0">
              <a:solidFill>
                <a:srgbClr val="FF0000"/>
              </a:solidFill>
              <a:latin typeface="Century Gothic" pitchFamily="34" charset="0"/>
            </a:endParaRPr>
          </a:p>
          <a:p>
            <a:pPr algn="just"/>
            <a:r>
              <a:rPr lang="en-US" sz="2000" dirty="0" smtClean="0">
                <a:latin typeface="Century Gothic" pitchFamily="34" charset="0"/>
              </a:rPr>
              <a:t>Throughput </a:t>
            </a:r>
            <a:r>
              <a:rPr lang="en-US" sz="2000" dirty="0">
                <a:latin typeface="Century Gothic" pitchFamily="34" charset="0"/>
              </a:rPr>
              <a:t>deals with the efficiency of system</a:t>
            </a:r>
            <a:r>
              <a:rPr lang="en-US" sz="2000" dirty="0" smtClean="0">
                <a:latin typeface="Century Gothic" pitchFamily="34" charset="0"/>
              </a:rPr>
              <a:t>. It can be defined as rate of production or process of a defined process over a stated period of time.</a:t>
            </a:r>
          </a:p>
          <a:p>
            <a:pPr marL="0" indent="0" algn="just">
              <a:buNone/>
            </a:pPr>
            <a:endParaRPr lang="en-US" sz="2000" dirty="0" smtClean="0">
              <a:latin typeface="Century Gothic" pitchFamily="34" charset="0"/>
            </a:endParaRPr>
          </a:p>
          <a:p>
            <a:pPr algn="just"/>
            <a:r>
              <a:rPr lang="en-US" sz="2000" dirty="0" smtClean="0">
                <a:latin typeface="Century Gothic" pitchFamily="34" charset="0"/>
              </a:rPr>
              <a:t>In </a:t>
            </a:r>
            <a:r>
              <a:rPr lang="en-US" sz="2000" dirty="0">
                <a:latin typeface="Century Gothic" pitchFamily="34" charset="0"/>
              </a:rPr>
              <a:t>case of card reader like the ones used in buses, throughput means how much transaction the reader can perform in a minute or hour or day</a:t>
            </a:r>
            <a:r>
              <a:rPr lang="en-US" sz="2000" dirty="0" smtClean="0">
                <a:latin typeface="Century Gothic" pitchFamily="34" charset="0"/>
              </a:rPr>
              <a:t>.</a:t>
            </a:r>
            <a:endParaRPr lang="en-US" sz="2000" dirty="0">
              <a:latin typeface="Century Gothic" pitchFamily="34" charset="0"/>
            </a:endParaRPr>
          </a:p>
        </p:txBody>
      </p:sp>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QUALITY ATTRIBUTES OF EMBEDDED SYSTEMS</a:t>
            </a:r>
            <a:br>
              <a:rPr lang="en-US" sz="2800" b="1" dirty="0" smtClean="0">
                <a:latin typeface="Century Gothic" pitchFamily="34" charset="0"/>
              </a:rPr>
            </a:br>
            <a:r>
              <a:rPr lang="en-US" sz="2800" b="1" dirty="0">
                <a:solidFill>
                  <a:srgbClr val="FF0000"/>
                </a:solidFill>
                <a:latin typeface="Century Gothic" pitchFamily="34" charset="0"/>
              </a:rPr>
              <a:t>Operational</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545326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763000" cy="4191000"/>
          </a:xfrm>
        </p:spPr>
        <p:txBody>
          <a:bodyPr/>
          <a:lstStyle/>
          <a:p>
            <a:pPr algn="just" fontAlgn="base"/>
            <a:r>
              <a:rPr lang="en-US" dirty="0" smtClean="0">
                <a:latin typeface="Century Gothic" pitchFamily="34" charset="0"/>
              </a:rPr>
              <a:t>Uses new </a:t>
            </a:r>
            <a:r>
              <a:rPr lang="en-US" dirty="0">
                <a:latin typeface="Century Gothic" pitchFamily="34" charset="0"/>
              </a:rPr>
              <a:t>concepts </a:t>
            </a:r>
            <a:r>
              <a:rPr lang="en-US" dirty="0" smtClean="0">
                <a:latin typeface="Century Gothic" pitchFamily="34" charset="0"/>
              </a:rPr>
              <a:t>such as </a:t>
            </a:r>
          </a:p>
          <a:p>
            <a:pPr lvl="1" algn="just" fontAlgn="base"/>
            <a:r>
              <a:rPr lang="en-US" dirty="0" smtClean="0">
                <a:latin typeface="Century Gothic" pitchFamily="34" charset="0"/>
              </a:rPr>
              <a:t>System-on-Chip(SOC)</a:t>
            </a:r>
          </a:p>
          <a:p>
            <a:pPr lvl="1" algn="just" fontAlgn="base"/>
            <a:r>
              <a:rPr lang="en-US" dirty="0" smtClean="0">
                <a:latin typeface="Century Gothic" pitchFamily="34" charset="0"/>
              </a:rPr>
              <a:t>reconfigurable processors</a:t>
            </a:r>
          </a:p>
          <a:p>
            <a:pPr lvl="1" algn="just" fontAlgn="base"/>
            <a:r>
              <a:rPr lang="en-US" dirty="0" smtClean="0">
                <a:latin typeface="Century Gothic" pitchFamily="34" charset="0"/>
              </a:rPr>
              <a:t>multicore processors</a:t>
            </a:r>
          </a:p>
          <a:p>
            <a:pPr lvl="1" algn="just" fontAlgn="base"/>
            <a:r>
              <a:rPr lang="en-US" dirty="0" smtClean="0">
                <a:latin typeface="Century Gothic" pitchFamily="34" charset="0"/>
              </a:rPr>
              <a:t>Coprocessors</a:t>
            </a:r>
          </a:p>
          <a:p>
            <a:pPr algn="just" fontAlgn="base"/>
            <a:r>
              <a:rPr lang="en-US" dirty="0" smtClean="0">
                <a:latin typeface="Century Gothic" pitchFamily="34" charset="0"/>
              </a:rPr>
              <a:t>Provides more </a:t>
            </a:r>
            <a:r>
              <a:rPr lang="en-US" dirty="0">
                <a:latin typeface="Century Gothic" pitchFamily="34" charset="0"/>
              </a:rPr>
              <a:t>powerful performance in the embedded system.</a:t>
            </a:r>
          </a:p>
          <a:p>
            <a:pPr algn="just" fontAlgn="base"/>
            <a:r>
              <a:rPr lang="en-US" dirty="0">
                <a:latin typeface="Century Gothic" pitchFamily="34" charset="0"/>
              </a:rPr>
              <a:t>These systems also make use of the high-performance real-time operating system for their operation. </a:t>
            </a:r>
            <a:endParaRPr lang="en-US" dirty="0" smtClean="0">
              <a:latin typeface="Century Gothic" pitchFamily="34" charset="0"/>
            </a:endParaRPr>
          </a:p>
          <a:p>
            <a:pPr marL="0"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Smart </a:t>
            </a:r>
            <a:r>
              <a:rPr lang="en-US" dirty="0">
                <a:latin typeface="Century Gothic" pitchFamily="34" charset="0"/>
              </a:rPr>
              <a:t>devices, digital </a:t>
            </a:r>
            <a:r>
              <a:rPr lang="en-US" dirty="0" smtClean="0">
                <a:latin typeface="Century Gothic" pitchFamily="34" charset="0"/>
              </a:rPr>
              <a:t>cameras</a:t>
            </a:r>
            <a:endParaRPr lang="en-US" dirty="0">
              <a:latin typeface="Century Gothic" pitchFamily="34" charset="0"/>
            </a:endParaRP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Generation</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07572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36075"/>
            <a:ext cx="8839200" cy="5562600"/>
          </a:xfrm>
        </p:spPr>
        <p:txBody>
          <a:bodyPr>
            <a:noAutofit/>
          </a:bodyPr>
          <a:lstStyle/>
          <a:p>
            <a:pPr marL="0" indent="0" algn="just">
              <a:buNone/>
            </a:pPr>
            <a:r>
              <a:rPr lang="en-US" sz="2000" b="1" dirty="0" smtClean="0">
                <a:solidFill>
                  <a:srgbClr val="FF0000"/>
                </a:solidFill>
                <a:latin typeface="Century Gothic" pitchFamily="34" charset="0"/>
              </a:rPr>
              <a:t>Reliability</a:t>
            </a:r>
            <a:endParaRPr lang="en-US" sz="2000" dirty="0">
              <a:solidFill>
                <a:srgbClr val="FF0000"/>
              </a:solidFill>
              <a:latin typeface="Century Gothic" pitchFamily="34" charset="0"/>
            </a:endParaRPr>
          </a:p>
          <a:p>
            <a:pPr algn="just"/>
            <a:r>
              <a:rPr lang="en-US" sz="2000" dirty="0" smtClean="0">
                <a:latin typeface="Century Gothic" pitchFamily="34" charset="0"/>
              </a:rPr>
              <a:t>Reliability </a:t>
            </a:r>
            <a:r>
              <a:rPr lang="en-US" sz="2000" dirty="0">
                <a:latin typeface="Century Gothic" pitchFamily="34" charset="0"/>
              </a:rPr>
              <a:t>is a measure of how much percentage you rely upon the proper functioning of the </a:t>
            </a:r>
            <a:r>
              <a:rPr lang="en-US" sz="2000" dirty="0" smtClean="0">
                <a:latin typeface="Century Gothic" pitchFamily="34" charset="0"/>
              </a:rPr>
              <a:t>system. Mean </a:t>
            </a:r>
            <a:r>
              <a:rPr lang="en-US" sz="2000" dirty="0">
                <a:latin typeface="Century Gothic" pitchFamily="34" charset="0"/>
              </a:rPr>
              <a:t>Time between failures and Mean Time To Repair are terms used in defining system reliability</a:t>
            </a:r>
            <a:r>
              <a:rPr lang="en-US" sz="2000" dirty="0" smtClean="0">
                <a:latin typeface="Century Gothic" pitchFamily="34" charset="0"/>
              </a:rPr>
              <a:t>.</a:t>
            </a:r>
          </a:p>
          <a:p>
            <a:pPr marL="0" indent="0" algn="just">
              <a:buNone/>
            </a:pPr>
            <a:r>
              <a:rPr lang="en-US" sz="2000" b="1" dirty="0" smtClean="0">
                <a:solidFill>
                  <a:srgbClr val="FF0000"/>
                </a:solidFill>
                <a:latin typeface="Century Gothic" pitchFamily="34" charset="0"/>
              </a:rPr>
              <a:t>Mean Time Between Failures (MTBF)</a:t>
            </a:r>
            <a:endParaRPr lang="en-US" sz="2000" b="1" dirty="0">
              <a:solidFill>
                <a:srgbClr val="FF0000"/>
              </a:solidFill>
              <a:latin typeface="Century Gothic" pitchFamily="34" charset="0"/>
            </a:endParaRPr>
          </a:p>
          <a:p>
            <a:pPr algn="just"/>
            <a:r>
              <a:rPr lang="en-US" sz="2000" dirty="0">
                <a:latin typeface="Century Gothic" pitchFamily="34" charset="0"/>
              </a:rPr>
              <a:t>Mean Time between failures can be defined as the average time the system is functioning before a failure occurs.</a:t>
            </a:r>
          </a:p>
          <a:p>
            <a:pPr algn="just"/>
            <a:r>
              <a:rPr lang="en-US" sz="2000" dirty="0" smtClean="0">
                <a:latin typeface="Century Gothic" pitchFamily="34" charset="0"/>
              </a:rPr>
              <a:t>Mean </a:t>
            </a:r>
            <a:r>
              <a:rPr lang="en-US" sz="2000" dirty="0">
                <a:latin typeface="Century Gothic" pitchFamily="34" charset="0"/>
              </a:rPr>
              <a:t>time to repair can be defined as the average time the system has spent in repairs</a:t>
            </a:r>
            <a:r>
              <a:rPr lang="en-US" sz="2000" dirty="0" smtClean="0">
                <a:latin typeface="Century Gothic" pitchFamily="34" charset="0"/>
              </a:rPr>
              <a:t>.</a:t>
            </a:r>
          </a:p>
          <a:p>
            <a:pPr marL="0" indent="0">
              <a:buNone/>
            </a:pPr>
            <a:r>
              <a:rPr lang="en-US" sz="2000" b="1" dirty="0" smtClean="0">
                <a:solidFill>
                  <a:srgbClr val="FF0000"/>
                </a:solidFill>
                <a:latin typeface="Century Gothic" pitchFamily="34" charset="0"/>
              </a:rPr>
              <a:t>Security</a:t>
            </a:r>
            <a:endParaRPr lang="en-US" sz="2000" b="1" dirty="0">
              <a:solidFill>
                <a:srgbClr val="FF0000"/>
              </a:solidFill>
              <a:latin typeface="Century Gothic" pitchFamily="34" charset="0"/>
            </a:endParaRPr>
          </a:p>
          <a:p>
            <a:r>
              <a:rPr lang="en-US" sz="2000" dirty="0">
                <a:latin typeface="Century Gothic" pitchFamily="34" charset="0"/>
              </a:rPr>
              <a:t>Confidentiality,  Integrity and Availability are three  corner stones of information security.</a:t>
            </a:r>
          </a:p>
          <a:p>
            <a:pPr lvl="1"/>
            <a:r>
              <a:rPr lang="en-US" dirty="0">
                <a:latin typeface="Century Gothic" pitchFamily="34" charset="0"/>
              </a:rPr>
              <a:t>Confidentiality deals with protection data from unauthorized disclosure.</a:t>
            </a:r>
          </a:p>
          <a:p>
            <a:pPr lvl="1"/>
            <a:r>
              <a:rPr lang="en-US" dirty="0">
                <a:latin typeface="Century Gothic" pitchFamily="34" charset="0"/>
              </a:rPr>
              <a:t>Integrity gives protection from unauthorized modification.</a:t>
            </a:r>
          </a:p>
          <a:p>
            <a:pPr lvl="1"/>
            <a:r>
              <a:rPr lang="en-US" dirty="0">
                <a:latin typeface="Century Gothic" pitchFamily="34" charset="0"/>
              </a:rPr>
              <a:t>Availability gives protection from unauthorized user</a:t>
            </a:r>
          </a:p>
        </p:txBody>
      </p:sp>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QUALITY ATTRIBUTES OF EMBEDDED SYSTEMS</a:t>
            </a:r>
            <a:br>
              <a:rPr lang="en-US" sz="2800" b="1" dirty="0" smtClean="0">
                <a:latin typeface="Century Gothic" pitchFamily="34" charset="0"/>
              </a:rPr>
            </a:br>
            <a:r>
              <a:rPr lang="en-US" sz="2800" b="1" dirty="0">
                <a:solidFill>
                  <a:srgbClr val="FF0000"/>
                </a:solidFill>
                <a:latin typeface="Century Gothic" pitchFamily="34" charset="0"/>
              </a:rPr>
              <a:t>Operational</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9659206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839200" cy="5562600"/>
          </a:xfrm>
        </p:spPr>
        <p:txBody>
          <a:bodyPr>
            <a:noAutofit/>
          </a:bodyPr>
          <a:lstStyle/>
          <a:p>
            <a:pPr marL="0" indent="0">
              <a:buNone/>
            </a:pPr>
            <a:r>
              <a:rPr lang="en-US" sz="1700" b="1" dirty="0">
                <a:solidFill>
                  <a:srgbClr val="FF0000"/>
                </a:solidFill>
                <a:latin typeface="Century Gothic" pitchFamily="34" charset="0"/>
              </a:rPr>
              <a:t>Maintainability</a:t>
            </a:r>
            <a:endParaRPr lang="en-US" sz="1700" dirty="0">
              <a:solidFill>
                <a:srgbClr val="FF0000"/>
              </a:solidFill>
              <a:latin typeface="Century Gothic" pitchFamily="34" charset="0"/>
            </a:endParaRPr>
          </a:p>
          <a:p>
            <a:r>
              <a:rPr lang="en-US" sz="1700" dirty="0" smtClean="0">
                <a:latin typeface="Century Gothic" pitchFamily="34" charset="0"/>
              </a:rPr>
              <a:t>Maintainability </a:t>
            </a:r>
            <a:r>
              <a:rPr lang="en-US" sz="1700" dirty="0">
                <a:latin typeface="Century Gothic" pitchFamily="34" charset="0"/>
              </a:rPr>
              <a:t>deals with support and maintenance to the end user or a client in case of technical issues and product failures or on the basis of a routine system checkup</a:t>
            </a:r>
          </a:p>
          <a:p>
            <a:r>
              <a:rPr lang="en-US" sz="1700" dirty="0" smtClean="0">
                <a:latin typeface="Century Gothic" pitchFamily="34" charset="0"/>
              </a:rPr>
              <a:t>It </a:t>
            </a:r>
            <a:r>
              <a:rPr lang="en-US" sz="1700" dirty="0">
                <a:latin typeface="Century Gothic" pitchFamily="34" charset="0"/>
              </a:rPr>
              <a:t>can be classified into two types </a:t>
            </a:r>
            <a:r>
              <a:rPr lang="en-US" sz="1700" dirty="0" smtClean="0">
                <a:latin typeface="Century Gothic" pitchFamily="34" charset="0"/>
              </a:rPr>
              <a:t>:-</a:t>
            </a:r>
          </a:p>
          <a:p>
            <a:pPr lvl="1"/>
            <a:r>
              <a:rPr lang="en-US" sz="1700" b="1" dirty="0" smtClean="0">
                <a:solidFill>
                  <a:schemeClr val="accent5">
                    <a:lumMod val="50000"/>
                  </a:schemeClr>
                </a:solidFill>
                <a:latin typeface="Century Gothic" pitchFamily="34" charset="0"/>
              </a:rPr>
              <a:t>Scheduled </a:t>
            </a:r>
            <a:r>
              <a:rPr lang="en-US" sz="1700" b="1" dirty="0">
                <a:solidFill>
                  <a:schemeClr val="accent5">
                    <a:lumMod val="50000"/>
                  </a:schemeClr>
                </a:solidFill>
                <a:latin typeface="Century Gothic" pitchFamily="34" charset="0"/>
              </a:rPr>
              <a:t>or Periodic </a:t>
            </a:r>
            <a:r>
              <a:rPr lang="en-US" sz="1700" b="1" dirty="0" smtClean="0">
                <a:solidFill>
                  <a:schemeClr val="accent5">
                    <a:lumMod val="50000"/>
                  </a:schemeClr>
                </a:solidFill>
                <a:latin typeface="Century Gothic" pitchFamily="34" charset="0"/>
              </a:rPr>
              <a:t>Maintenance : </a:t>
            </a:r>
            <a:r>
              <a:rPr lang="en-US" sz="1700" dirty="0" smtClean="0">
                <a:latin typeface="Century Gothic" pitchFamily="34" charset="0"/>
              </a:rPr>
              <a:t>This </a:t>
            </a:r>
            <a:r>
              <a:rPr lang="en-US" sz="1700" dirty="0">
                <a:latin typeface="Century Gothic" pitchFamily="34" charset="0"/>
              </a:rPr>
              <a:t>is the maintenance that is required regularly after a periodic time interval.</a:t>
            </a:r>
          </a:p>
          <a:p>
            <a:pPr marL="0" indent="0">
              <a:buNone/>
            </a:pPr>
            <a:r>
              <a:rPr lang="en-US" sz="1700" dirty="0">
                <a:latin typeface="Century Gothic" pitchFamily="34" charset="0"/>
              </a:rPr>
              <a:t> </a:t>
            </a:r>
            <a:r>
              <a:rPr lang="en-US" sz="1700" dirty="0" smtClean="0">
                <a:latin typeface="Century Gothic" pitchFamily="34" charset="0"/>
              </a:rPr>
              <a:t>        </a:t>
            </a:r>
            <a:r>
              <a:rPr lang="en-US" sz="1700" dirty="0" smtClean="0">
                <a:solidFill>
                  <a:srgbClr val="FF0000"/>
                </a:solidFill>
                <a:latin typeface="Century Gothic" pitchFamily="34" charset="0"/>
              </a:rPr>
              <a:t>Example :</a:t>
            </a:r>
            <a:r>
              <a:rPr lang="en-US" sz="1700" dirty="0" smtClean="0">
                <a:latin typeface="Century Gothic" pitchFamily="34" charset="0"/>
              </a:rPr>
              <a:t> Periodic </a:t>
            </a:r>
            <a:r>
              <a:rPr lang="en-US" sz="1700" dirty="0">
                <a:latin typeface="Century Gothic" pitchFamily="34" charset="0"/>
              </a:rPr>
              <a:t>Cleaning of Air </a:t>
            </a:r>
            <a:r>
              <a:rPr lang="en-US" sz="1700" dirty="0" smtClean="0">
                <a:latin typeface="Century Gothic" pitchFamily="34" charset="0"/>
              </a:rPr>
              <a:t>Conditioners, Refilling </a:t>
            </a:r>
            <a:r>
              <a:rPr lang="en-US" sz="1700" dirty="0">
                <a:latin typeface="Century Gothic" pitchFamily="34" charset="0"/>
              </a:rPr>
              <a:t>of printer cartridges.</a:t>
            </a:r>
          </a:p>
          <a:p>
            <a:pPr lvl="1" algn="just"/>
            <a:r>
              <a:rPr lang="en-US" sz="1700" b="1" dirty="0" smtClean="0">
                <a:solidFill>
                  <a:schemeClr val="accent5">
                    <a:lumMod val="50000"/>
                  </a:schemeClr>
                </a:solidFill>
                <a:latin typeface="Century Gothic" pitchFamily="34" charset="0"/>
              </a:rPr>
              <a:t>Maintenance </a:t>
            </a:r>
            <a:r>
              <a:rPr lang="en-US" sz="1700" b="1" dirty="0">
                <a:solidFill>
                  <a:schemeClr val="accent5">
                    <a:lumMod val="50000"/>
                  </a:schemeClr>
                </a:solidFill>
                <a:latin typeface="Century Gothic" pitchFamily="34" charset="0"/>
              </a:rPr>
              <a:t>to unexpected </a:t>
            </a:r>
            <a:r>
              <a:rPr lang="en-US" sz="1700" b="1" dirty="0" smtClean="0">
                <a:solidFill>
                  <a:schemeClr val="accent5">
                    <a:lumMod val="50000"/>
                  </a:schemeClr>
                </a:solidFill>
                <a:latin typeface="Century Gothic" pitchFamily="34" charset="0"/>
              </a:rPr>
              <a:t>failure:  </a:t>
            </a:r>
            <a:r>
              <a:rPr lang="en-US" sz="1700" dirty="0" smtClean="0">
                <a:latin typeface="Century Gothic" pitchFamily="34" charset="0"/>
              </a:rPr>
              <a:t>This </a:t>
            </a:r>
            <a:r>
              <a:rPr lang="en-US" sz="1700" dirty="0">
                <a:latin typeface="Century Gothic" pitchFamily="34" charset="0"/>
              </a:rPr>
              <a:t>involves the maintenance due to a sudden breakdown in the functioning of the </a:t>
            </a:r>
            <a:r>
              <a:rPr lang="en-US" sz="1700" dirty="0" smtClean="0">
                <a:latin typeface="Century Gothic" pitchFamily="34" charset="0"/>
              </a:rPr>
              <a:t>system.</a:t>
            </a:r>
          </a:p>
          <a:p>
            <a:pPr marL="274320" lvl="1" indent="0" algn="just">
              <a:buNone/>
            </a:pPr>
            <a:r>
              <a:rPr lang="en-US" sz="1700" dirty="0">
                <a:latin typeface="Century Gothic" pitchFamily="34" charset="0"/>
              </a:rPr>
              <a:t> </a:t>
            </a:r>
            <a:r>
              <a:rPr lang="en-US" sz="1700" dirty="0" smtClean="0">
                <a:latin typeface="Century Gothic" pitchFamily="34" charset="0"/>
              </a:rPr>
              <a:t>  </a:t>
            </a:r>
            <a:r>
              <a:rPr lang="en-US" sz="1700" dirty="0" smtClean="0">
                <a:solidFill>
                  <a:srgbClr val="FF0000"/>
                </a:solidFill>
                <a:latin typeface="Century Gothic" pitchFamily="34" charset="0"/>
              </a:rPr>
              <a:t>Example:  </a:t>
            </a:r>
            <a:r>
              <a:rPr lang="en-US" sz="1700" dirty="0" smtClean="0">
                <a:latin typeface="Century Gothic" pitchFamily="34" charset="0"/>
              </a:rPr>
              <a:t>Air </a:t>
            </a:r>
            <a:r>
              <a:rPr lang="en-US" sz="1700" dirty="0">
                <a:latin typeface="Century Gothic" pitchFamily="34" charset="0"/>
              </a:rPr>
              <a:t>conditioner not powering </a:t>
            </a:r>
            <a:r>
              <a:rPr lang="en-US" sz="1700" dirty="0" smtClean="0">
                <a:latin typeface="Century Gothic" pitchFamily="34" charset="0"/>
              </a:rPr>
              <a:t>on, Printer </a:t>
            </a:r>
            <a:r>
              <a:rPr lang="en-US" sz="1700" dirty="0">
                <a:latin typeface="Century Gothic" pitchFamily="34" charset="0"/>
              </a:rPr>
              <a:t>not taking paper in spite of a full paper stack</a:t>
            </a:r>
          </a:p>
          <a:p>
            <a:pPr marL="0" indent="0">
              <a:buNone/>
            </a:pPr>
            <a:r>
              <a:rPr lang="en-US" sz="1700" b="1" dirty="0" smtClean="0">
                <a:solidFill>
                  <a:srgbClr val="FF0000"/>
                </a:solidFill>
                <a:latin typeface="Century Gothic" pitchFamily="34" charset="0"/>
              </a:rPr>
              <a:t>Safety</a:t>
            </a:r>
            <a:endParaRPr lang="en-US" sz="1700" dirty="0" smtClean="0">
              <a:solidFill>
                <a:srgbClr val="FF0000"/>
              </a:solidFill>
              <a:latin typeface="Century Gothic" pitchFamily="34" charset="0"/>
            </a:endParaRPr>
          </a:p>
          <a:p>
            <a:r>
              <a:rPr lang="en-US" sz="1700" dirty="0" smtClean="0">
                <a:latin typeface="Century Gothic" pitchFamily="34" charset="0"/>
              </a:rPr>
              <a:t>Safety </a:t>
            </a:r>
            <a:r>
              <a:rPr lang="en-US" sz="1700" dirty="0">
                <a:latin typeface="Century Gothic" pitchFamily="34" charset="0"/>
              </a:rPr>
              <a:t>deals with the possible damage that can happen to the operating person and environment due to the breakdown of an embedded system or due to the emission of hazardous materials from the embedded products.</a:t>
            </a:r>
          </a:p>
          <a:p>
            <a:r>
              <a:rPr lang="en-US" sz="1700" dirty="0" smtClean="0">
                <a:latin typeface="Century Gothic" pitchFamily="34" charset="0"/>
              </a:rPr>
              <a:t>A </a:t>
            </a:r>
            <a:r>
              <a:rPr lang="en-US" sz="1700" dirty="0">
                <a:latin typeface="Century Gothic" pitchFamily="34" charset="0"/>
              </a:rPr>
              <a:t>safety analysis is a must in product engineering to evaluate the anticipated damage and determine the best course of action to bring down the consequence of damages to an acceptable level.</a:t>
            </a:r>
          </a:p>
        </p:txBody>
      </p:sp>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QUALITY ATTRIBUTES OF EMBEDDED SYSTEMS</a:t>
            </a:r>
            <a:br>
              <a:rPr lang="en-US" sz="2800" b="1" dirty="0" smtClean="0">
                <a:latin typeface="Century Gothic" pitchFamily="34" charset="0"/>
              </a:rPr>
            </a:br>
            <a:r>
              <a:rPr lang="en-US" sz="2800" b="1" dirty="0">
                <a:solidFill>
                  <a:srgbClr val="FF0000"/>
                </a:solidFill>
                <a:latin typeface="Century Gothic" pitchFamily="34" charset="0"/>
              </a:rPr>
              <a:t>Operational</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5453260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839200" cy="5410200"/>
          </a:xfrm>
        </p:spPr>
        <p:txBody>
          <a:bodyPr>
            <a:noAutofit/>
          </a:bodyPr>
          <a:lstStyle/>
          <a:p>
            <a:pPr marL="0" indent="0" algn="just">
              <a:buNone/>
            </a:pPr>
            <a:r>
              <a:rPr lang="en-US" sz="1800" b="1" dirty="0">
                <a:solidFill>
                  <a:srgbClr val="FF0000"/>
                </a:solidFill>
                <a:latin typeface="Century Gothic" pitchFamily="34" charset="0"/>
              </a:rPr>
              <a:t>Testability and </a:t>
            </a:r>
            <a:r>
              <a:rPr lang="en-US" sz="1800" b="1" dirty="0" smtClean="0">
                <a:solidFill>
                  <a:srgbClr val="FF0000"/>
                </a:solidFill>
                <a:latin typeface="Century Gothic" pitchFamily="34" charset="0"/>
              </a:rPr>
              <a:t>Debug-ability</a:t>
            </a:r>
            <a:endParaRPr lang="en-US" sz="1800" b="1" dirty="0">
              <a:solidFill>
                <a:srgbClr val="FF0000"/>
              </a:solidFill>
              <a:latin typeface="Century Gothic" pitchFamily="34" charset="0"/>
            </a:endParaRPr>
          </a:p>
          <a:p>
            <a:pPr algn="just"/>
            <a:r>
              <a:rPr lang="en-US" sz="1800" dirty="0" smtClean="0">
                <a:latin typeface="Century Gothic" pitchFamily="34" charset="0"/>
              </a:rPr>
              <a:t>It </a:t>
            </a:r>
            <a:r>
              <a:rPr lang="en-US" sz="1800" dirty="0">
                <a:latin typeface="Century Gothic" pitchFamily="34" charset="0"/>
              </a:rPr>
              <a:t>deals with how easily one can test his/her design, application and by which mean he/she can test it.</a:t>
            </a:r>
          </a:p>
          <a:p>
            <a:pPr algn="just"/>
            <a:r>
              <a:rPr lang="en-US" sz="1800" dirty="0" smtClean="0">
                <a:latin typeface="Century Gothic" pitchFamily="34" charset="0"/>
              </a:rPr>
              <a:t>In </a:t>
            </a:r>
            <a:r>
              <a:rPr lang="en-US" sz="1800" dirty="0">
                <a:latin typeface="Century Gothic" pitchFamily="34" charset="0"/>
              </a:rPr>
              <a:t>hardware testing the peripherals and total hardware function in designed manner</a:t>
            </a:r>
          </a:p>
          <a:p>
            <a:pPr algn="just"/>
            <a:r>
              <a:rPr lang="en-US" sz="1800" dirty="0" smtClean="0">
                <a:latin typeface="Century Gothic" pitchFamily="34" charset="0"/>
              </a:rPr>
              <a:t>Firmware </a:t>
            </a:r>
            <a:r>
              <a:rPr lang="en-US" sz="1800" dirty="0">
                <a:latin typeface="Century Gothic" pitchFamily="34" charset="0"/>
              </a:rPr>
              <a:t>testing is functioning in expected way</a:t>
            </a:r>
          </a:p>
          <a:p>
            <a:pPr algn="just"/>
            <a:r>
              <a:rPr lang="en-US" sz="1800" dirty="0" smtClean="0">
                <a:latin typeface="Century Gothic" pitchFamily="34" charset="0"/>
              </a:rPr>
              <a:t>Debug-ability </a:t>
            </a:r>
            <a:r>
              <a:rPr lang="en-US" sz="1800" dirty="0">
                <a:latin typeface="Century Gothic" pitchFamily="34" charset="0"/>
              </a:rPr>
              <a:t>is means of debugging the product as such for figuring out the probable sources that create unexpected behavior in the total system</a:t>
            </a:r>
          </a:p>
          <a:p>
            <a:pPr marL="0" indent="0" algn="just">
              <a:buNone/>
            </a:pPr>
            <a:endParaRPr lang="en-US" sz="1050" b="1" dirty="0">
              <a:latin typeface="Century Gothic" pitchFamily="34" charset="0"/>
            </a:endParaRPr>
          </a:p>
          <a:p>
            <a:pPr marL="0" indent="0" algn="just">
              <a:buNone/>
            </a:pPr>
            <a:r>
              <a:rPr lang="en-US" sz="1800" b="1" dirty="0" err="1" smtClean="0">
                <a:solidFill>
                  <a:srgbClr val="FF0000"/>
                </a:solidFill>
                <a:latin typeface="Century Gothic" pitchFamily="34" charset="0"/>
              </a:rPr>
              <a:t>Evolvability</a:t>
            </a:r>
            <a:endParaRPr lang="en-US" sz="1800" dirty="0">
              <a:solidFill>
                <a:srgbClr val="FF0000"/>
              </a:solidFill>
              <a:latin typeface="Century Gothic" pitchFamily="34" charset="0"/>
            </a:endParaRPr>
          </a:p>
          <a:p>
            <a:pPr algn="just"/>
            <a:r>
              <a:rPr lang="en-US" sz="1800" dirty="0" smtClean="0">
                <a:latin typeface="Century Gothic" pitchFamily="34" charset="0"/>
              </a:rPr>
              <a:t>“</a:t>
            </a:r>
            <a:r>
              <a:rPr lang="en-US" sz="1800" dirty="0" err="1" smtClean="0">
                <a:latin typeface="Century Gothic" pitchFamily="34" charset="0"/>
              </a:rPr>
              <a:t>Evolvability</a:t>
            </a:r>
            <a:r>
              <a:rPr lang="en-US" sz="1800" dirty="0">
                <a:latin typeface="Century Gothic" pitchFamily="34" charset="0"/>
              </a:rPr>
              <a:t>” refer to ease with which the embedded product can be modified to take advantage of new firmware or hardware technology.</a:t>
            </a:r>
          </a:p>
          <a:p>
            <a:pPr marL="0" indent="0" algn="just">
              <a:buNone/>
            </a:pPr>
            <a:endParaRPr lang="en-US" sz="1400" b="1" dirty="0">
              <a:solidFill>
                <a:srgbClr val="FF0000"/>
              </a:solidFill>
              <a:latin typeface="Century Gothic" pitchFamily="34" charset="0"/>
            </a:endParaRPr>
          </a:p>
          <a:p>
            <a:pPr marL="0" indent="0" algn="just">
              <a:buNone/>
            </a:pPr>
            <a:r>
              <a:rPr lang="en-US" sz="1800" b="1" dirty="0" smtClean="0">
                <a:solidFill>
                  <a:srgbClr val="FF0000"/>
                </a:solidFill>
                <a:latin typeface="Century Gothic" pitchFamily="34" charset="0"/>
              </a:rPr>
              <a:t>Portability</a:t>
            </a:r>
            <a:endParaRPr lang="en-US" sz="1800" dirty="0">
              <a:solidFill>
                <a:srgbClr val="FF0000"/>
              </a:solidFill>
              <a:latin typeface="Century Gothic" pitchFamily="34" charset="0"/>
            </a:endParaRPr>
          </a:p>
          <a:p>
            <a:pPr algn="just"/>
            <a:r>
              <a:rPr lang="en-US" sz="1800" dirty="0" smtClean="0">
                <a:latin typeface="Century Gothic" pitchFamily="34" charset="0"/>
              </a:rPr>
              <a:t>Portability </a:t>
            </a:r>
            <a:r>
              <a:rPr lang="en-US" sz="1800" dirty="0">
                <a:latin typeface="Century Gothic" pitchFamily="34" charset="0"/>
              </a:rPr>
              <a:t>is measured of “system Independence</a:t>
            </a:r>
            <a:r>
              <a:rPr lang="en-US" sz="1800" dirty="0" smtClean="0">
                <a:latin typeface="Century Gothic" pitchFamily="34" charset="0"/>
              </a:rPr>
              <a:t>”. An </a:t>
            </a:r>
            <a:r>
              <a:rPr lang="en-US" sz="1800" dirty="0">
                <a:latin typeface="Century Gothic" pitchFamily="34" charset="0"/>
              </a:rPr>
              <a:t>embedded product can be called portable if it is capable of performing its operation as it is intended to do in </a:t>
            </a:r>
            <a:r>
              <a:rPr lang="en-US" sz="1800" dirty="0" smtClean="0">
                <a:latin typeface="Century Gothic" pitchFamily="34" charset="0"/>
              </a:rPr>
              <a:t>various environments </a:t>
            </a:r>
            <a:r>
              <a:rPr lang="en-US" sz="1800" dirty="0">
                <a:latin typeface="Century Gothic" pitchFamily="34" charset="0"/>
              </a:rPr>
              <a:t>irrespective of different processor and or controller and embedded operating systems</a:t>
            </a:r>
            <a:r>
              <a:rPr lang="en-US" sz="1800" dirty="0" smtClean="0">
                <a:latin typeface="Century Gothic" pitchFamily="34" charset="0"/>
              </a:rPr>
              <a:t>.</a:t>
            </a:r>
            <a:endParaRPr lang="en-US" sz="1800" dirty="0">
              <a:latin typeface="Century Gothic" pitchFamily="34" charset="0"/>
            </a:endParaRPr>
          </a:p>
        </p:txBody>
      </p:sp>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QUALITY ATTRIBUTES OF EMBEDDED SYSTEMS</a:t>
            </a:r>
            <a:br>
              <a:rPr lang="en-US" sz="2800" b="1" dirty="0" smtClean="0">
                <a:latin typeface="Century Gothic" pitchFamily="34" charset="0"/>
              </a:rPr>
            </a:br>
            <a:r>
              <a:rPr lang="en-US" sz="2800" b="1" dirty="0" smtClean="0">
                <a:solidFill>
                  <a:srgbClr val="FF0000"/>
                </a:solidFill>
                <a:latin typeface="Century Gothic" pitchFamily="34" charset="0"/>
              </a:rPr>
              <a:t>Non-Operational</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35453260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839200" cy="5486400"/>
          </a:xfrm>
        </p:spPr>
        <p:txBody>
          <a:bodyPr>
            <a:noAutofit/>
          </a:bodyPr>
          <a:lstStyle/>
          <a:p>
            <a:pPr marL="0" indent="0" algn="just">
              <a:buNone/>
            </a:pPr>
            <a:r>
              <a:rPr lang="en-US" sz="1800" b="1" dirty="0" smtClean="0">
                <a:solidFill>
                  <a:srgbClr val="FF0000"/>
                </a:solidFill>
                <a:latin typeface="Century Gothic" pitchFamily="34" charset="0"/>
              </a:rPr>
              <a:t>Time </a:t>
            </a:r>
            <a:r>
              <a:rPr lang="en-US" sz="1800" b="1" dirty="0">
                <a:solidFill>
                  <a:srgbClr val="FF0000"/>
                </a:solidFill>
                <a:latin typeface="Century Gothic" pitchFamily="34" charset="0"/>
              </a:rPr>
              <a:t>to prototype and </a:t>
            </a:r>
            <a:r>
              <a:rPr lang="en-US" sz="1800" b="1" dirty="0" smtClean="0">
                <a:solidFill>
                  <a:srgbClr val="FF0000"/>
                </a:solidFill>
                <a:latin typeface="Century Gothic" pitchFamily="34" charset="0"/>
              </a:rPr>
              <a:t>market</a:t>
            </a:r>
            <a:endParaRPr lang="en-US" sz="1800" dirty="0">
              <a:solidFill>
                <a:srgbClr val="FF0000"/>
              </a:solidFill>
              <a:latin typeface="Century Gothic" pitchFamily="34" charset="0"/>
            </a:endParaRPr>
          </a:p>
          <a:p>
            <a:pPr algn="just"/>
            <a:r>
              <a:rPr lang="en-US" sz="1800" dirty="0">
                <a:latin typeface="Century Gothic" pitchFamily="34" charset="0"/>
              </a:rPr>
              <a:t>Time to Market is the time elapsed between the conceptualization of a product and time at which the product is ready for selling or use</a:t>
            </a:r>
          </a:p>
          <a:p>
            <a:pPr algn="just"/>
            <a:r>
              <a:rPr lang="en-US" sz="1800" dirty="0" smtClean="0">
                <a:latin typeface="Century Gothic" pitchFamily="34" charset="0"/>
              </a:rPr>
              <a:t>Product </a:t>
            </a:r>
            <a:r>
              <a:rPr lang="en-US" sz="1800" dirty="0">
                <a:latin typeface="Century Gothic" pitchFamily="34" charset="0"/>
              </a:rPr>
              <a:t>prototyping help in reducing time to market.</a:t>
            </a:r>
          </a:p>
          <a:p>
            <a:pPr algn="just"/>
            <a:r>
              <a:rPr lang="en-US" sz="1800" dirty="0">
                <a:latin typeface="Century Gothic" pitchFamily="34" charset="0"/>
              </a:rPr>
              <a:t>Prototyping is an informal kind of rapid product development in which important feature of the under consider are develop.</a:t>
            </a:r>
          </a:p>
          <a:p>
            <a:pPr algn="just"/>
            <a:r>
              <a:rPr lang="en-US" sz="1800" dirty="0">
                <a:latin typeface="Century Gothic" pitchFamily="34" charset="0"/>
              </a:rPr>
              <a:t>In order to shorten the time to prototype, make use of all possible option like use of reuse, off the self component etc</a:t>
            </a:r>
            <a:r>
              <a:rPr lang="en-US" sz="1800" b="1" dirty="0">
                <a:latin typeface="Century Gothic" pitchFamily="34" charset="0"/>
              </a:rPr>
              <a:t>.</a:t>
            </a:r>
            <a:endParaRPr lang="en-US" sz="1800" dirty="0">
              <a:latin typeface="Century Gothic" pitchFamily="34" charset="0"/>
            </a:endParaRPr>
          </a:p>
          <a:p>
            <a:pPr marL="0" indent="0" algn="just">
              <a:buNone/>
            </a:pPr>
            <a:endParaRPr lang="en-US" sz="1050" dirty="0">
              <a:latin typeface="Century Gothic" pitchFamily="34" charset="0"/>
            </a:endParaRPr>
          </a:p>
          <a:p>
            <a:pPr marL="0" indent="0" algn="just">
              <a:buNone/>
            </a:pPr>
            <a:r>
              <a:rPr lang="en-US" sz="1800" b="1" dirty="0" smtClean="0">
                <a:solidFill>
                  <a:srgbClr val="FF0000"/>
                </a:solidFill>
                <a:latin typeface="Century Gothic" pitchFamily="34" charset="0"/>
              </a:rPr>
              <a:t>Per </a:t>
            </a:r>
            <a:r>
              <a:rPr lang="en-US" sz="1800" b="1" dirty="0">
                <a:solidFill>
                  <a:srgbClr val="FF0000"/>
                </a:solidFill>
                <a:latin typeface="Century Gothic" pitchFamily="34" charset="0"/>
              </a:rPr>
              <a:t>unit and total cost</a:t>
            </a:r>
            <a:endParaRPr lang="en-US" sz="1800" dirty="0">
              <a:solidFill>
                <a:srgbClr val="FF0000"/>
              </a:solidFill>
              <a:latin typeface="Century Gothic" pitchFamily="34" charset="0"/>
            </a:endParaRPr>
          </a:p>
          <a:p>
            <a:pPr algn="just"/>
            <a:r>
              <a:rPr lang="en-US" sz="1800" dirty="0" smtClean="0">
                <a:latin typeface="Century Gothic" pitchFamily="34" charset="0"/>
              </a:rPr>
              <a:t>Cost </a:t>
            </a:r>
            <a:r>
              <a:rPr lang="en-US" sz="1800" dirty="0">
                <a:latin typeface="Century Gothic" pitchFamily="34" charset="0"/>
              </a:rPr>
              <a:t>is an important factor which needs to be carefully monitored. Proper market study and cost benefit analysis should be carried out before taking decision on the per unit cost of the embedded product</a:t>
            </a:r>
            <a:r>
              <a:rPr lang="en-US" sz="1800" dirty="0" smtClean="0">
                <a:latin typeface="Century Gothic" pitchFamily="34" charset="0"/>
              </a:rPr>
              <a:t>.</a:t>
            </a:r>
            <a:r>
              <a:rPr lang="en-US" sz="1800" dirty="0">
                <a:latin typeface="Century Gothic" pitchFamily="34" charset="0"/>
              </a:rPr>
              <a:t> </a:t>
            </a:r>
          </a:p>
          <a:p>
            <a:pPr algn="just"/>
            <a:r>
              <a:rPr lang="en-US" sz="1800" dirty="0">
                <a:latin typeface="Century Gothic" pitchFamily="34" charset="0"/>
              </a:rPr>
              <a:t>When the product is introduced in the market, for the initial period the sales and revenue will be low</a:t>
            </a:r>
          </a:p>
          <a:p>
            <a:pPr algn="just"/>
            <a:r>
              <a:rPr lang="en-US" sz="1800" dirty="0" smtClean="0">
                <a:latin typeface="Century Gothic" pitchFamily="34" charset="0"/>
              </a:rPr>
              <a:t>During </a:t>
            </a:r>
            <a:r>
              <a:rPr lang="en-US" sz="1800" dirty="0">
                <a:latin typeface="Century Gothic" pitchFamily="34" charset="0"/>
              </a:rPr>
              <a:t>the maturing phase, the growth will be steady and revenue reaches highest point and at retirement time there will be a drop in sales volume</a:t>
            </a:r>
            <a:r>
              <a:rPr lang="en-US" sz="1800" dirty="0" smtClean="0">
                <a:latin typeface="Century Gothic" pitchFamily="34" charset="0"/>
              </a:rPr>
              <a:t>.</a:t>
            </a:r>
            <a:endParaRPr lang="en-US" sz="1800" dirty="0">
              <a:latin typeface="Century Gothic" pitchFamily="34" charset="0"/>
            </a:endParaRPr>
          </a:p>
        </p:txBody>
      </p:sp>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QUALITY ATTRIBUTES OF EMBEDDED SYSTEMS</a:t>
            </a:r>
            <a:br>
              <a:rPr lang="en-US" sz="2800" b="1" dirty="0" smtClean="0">
                <a:latin typeface="Century Gothic" pitchFamily="34" charset="0"/>
              </a:rPr>
            </a:br>
            <a:r>
              <a:rPr lang="en-US" sz="2800" b="1" dirty="0" smtClean="0">
                <a:solidFill>
                  <a:srgbClr val="FF0000"/>
                </a:solidFill>
                <a:latin typeface="Century Gothic" pitchFamily="34" charset="0"/>
              </a:rPr>
              <a:t>Non-Operational</a:t>
            </a:r>
            <a:endParaRPr lang="en-US" sz="2800" dirty="0">
              <a:solidFill>
                <a:srgbClr val="FF0000"/>
              </a:solidFill>
              <a:latin typeface="Century Gothic" pitchFamily="34" charset="0"/>
            </a:endParaRPr>
          </a:p>
        </p:txBody>
      </p:sp>
    </p:spTree>
    <p:extLst>
      <p:ext uri="{BB962C8B-B14F-4D97-AF65-F5344CB8AC3E}">
        <p14:creationId xmlns="" xmlns:p14="http://schemas.microsoft.com/office/powerpoint/2010/main" val="27503934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APPLICATION-SPECIFIC EMBEDDED SYSTEM</a:t>
            </a:r>
            <a:br>
              <a:rPr lang="en-US" sz="2800" b="1" dirty="0" smtClean="0">
                <a:latin typeface="Century Gothic" pitchFamily="34" charset="0"/>
              </a:rPr>
            </a:br>
            <a:r>
              <a:rPr lang="en-US" sz="2800" b="1" dirty="0">
                <a:solidFill>
                  <a:srgbClr val="FF0000"/>
                </a:solidFill>
                <a:latin typeface="Century Gothic" pitchFamily="34" charset="0"/>
              </a:rPr>
              <a:t>W</a:t>
            </a:r>
            <a:r>
              <a:rPr lang="en-US" sz="2800" b="1" dirty="0" smtClean="0">
                <a:solidFill>
                  <a:srgbClr val="FF0000"/>
                </a:solidFill>
                <a:latin typeface="Century Gothic" pitchFamily="34" charset="0"/>
              </a:rPr>
              <a:t>ashing Machine</a:t>
            </a:r>
            <a:endParaRPr lang="en-US" sz="2800" dirty="0">
              <a:solidFill>
                <a:srgbClr val="FF0000"/>
              </a:solidFill>
              <a:latin typeface="Century Gothic" pitchFamily="34" charset="0"/>
            </a:endParaRPr>
          </a:p>
        </p:txBody>
      </p:sp>
      <p:pic>
        <p:nvPicPr>
          <p:cNvPr id="26629" name="Picture 5"/>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12000" contrast="50000"/>
                    </a14:imgEffect>
                  </a14:imgLayer>
                </a14:imgProps>
              </a:ext>
              <a:ext uri="{28A0092B-C50C-407E-A947-70E740481C1C}">
                <a14:useLocalDpi xmlns="" xmlns:a14="http://schemas.microsoft.com/office/drawing/2010/main" val="0"/>
              </a:ext>
            </a:extLst>
          </a:blip>
          <a:srcRect/>
          <a:stretch>
            <a:fillRect/>
          </a:stretch>
        </p:blipFill>
        <p:spPr bwMode="auto">
          <a:xfrm>
            <a:off x="1315714" y="1117700"/>
            <a:ext cx="6512573" cy="5578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373974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350519"/>
            <a:ext cx="8915400" cy="716281"/>
          </a:xfrm>
        </p:spPr>
        <p:txBody>
          <a:bodyPr>
            <a:normAutofit fontScale="90000"/>
          </a:bodyPr>
          <a:lstStyle/>
          <a:p>
            <a:r>
              <a:rPr lang="en-US" sz="2800" b="1" dirty="0" smtClean="0">
                <a:latin typeface="Century Gothic" pitchFamily="34" charset="0"/>
              </a:rPr>
              <a:t>DOMAIN-SPECIFIC EMBEDDED SYSTEM</a:t>
            </a:r>
            <a:br>
              <a:rPr lang="en-US" sz="2800" b="1" dirty="0" smtClean="0">
                <a:latin typeface="Century Gothic" pitchFamily="34" charset="0"/>
              </a:rPr>
            </a:br>
            <a:r>
              <a:rPr lang="en-US" sz="2800" b="1" dirty="0" smtClean="0">
                <a:solidFill>
                  <a:srgbClr val="FF0000"/>
                </a:solidFill>
                <a:latin typeface="Century Gothic" pitchFamily="34" charset="0"/>
              </a:rPr>
              <a:t>Automotive</a:t>
            </a:r>
            <a:endParaRPr lang="en-US" sz="2800" dirty="0">
              <a:solidFill>
                <a:srgbClr val="FF0000"/>
              </a:solidFill>
              <a:latin typeface="Century Gothic" pitchFamily="34" charset="0"/>
            </a:endParaRPr>
          </a:p>
        </p:txBody>
      </p:sp>
      <p:pic>
        <p:nvPicPr>
          <p:cNvPr id="27650"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 xmlns:a14="http://schemas.microsoft.com/office/drawing/2010/main">
                  <a14:imgLayer r:embed="rId3">
                    <a14:imgEffect>
                      <a14:brightnessContrast bright="1000" contrast="-23000"/>
                    </a14:imgEffect>
                  </a14:imgLayer>
                </a14:imgProps>
              </a:ext>
              <a:ext uri="{28A0092B-C50C-407E-A947-70E740481C1C}">
                <a14:useLocalDpi xmlns="" xmlns:a14="http://schemas.microsoft.com/office/drawing/2010/main" val="0"/>
              </a:ext>
            </a:extLst>
          </a:blip>
          <a:srcRect/>
          <a:stretch>
            <a:fillRect/>
          </a:stretch>
        </p:blipFill>
        <p:spPr bwMode="auto">
          <a:xfrm>
            <a:off x="958834" y="1304468"/>
            <a:ext cx="7226332" cy="51725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773664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r>
              <a:rPr lang="en-US" b="1" dirty="0" smtClean="0">
                <a:solidFill>
                  <a:srgbClr val="FF0000"/>
                </a:solidFill>
                <a:latin typeface="Century Gothic" pitchFamily="34" charset="0"/>
              </a:rPr>
              <a:t>Assignment Questions</a:t>
            </a:r>
            <a:endParaRPr lang="en-US" b="1" dirty="0">
              <a:solidFill>
                <a:srgbClr val="FF0000"/>
              </a:solidFill>
              <a:latin typeface="Century Gothic" pitchFamily="34" charset="0"/>
            </a:endParaRPr>
          </a:p>
        </p:txBody>
      </p:sp>
      <p:sp>
        <p:nvSpPr>
          <p:cNvPr id="3" name="Content Placeholder 2"/>
          <p:cNvSpPr>
            <a:spLocks noGrp="1"/>
          </p:cNvSpPr>
          <p:nvPr>
            <p:ph idx="1"/>
          </p:nvPr>
        </p:nvSpPr>
        <p:spPr>
          <a:xfrm>
            <a:off x="228600" y="1600200"/>
            <a:ext cx="8839200" cy="4876800"/>
          </a:xfrm>
        </p:spPr>
        <p:txBody>
          <a:bodyPr/>
          <a:lstStyle/>
          <a:p>
            <a:r>
              <a:rPr lang="en-US" dirty="0" smtClean="0">
                <a:latin typeface="Century Gothic" pitchFamily="34" charset="0"/>
              </a:rPr>
              <a:t>Differences between</a:t>
            </a:r>
          </a:p>
          <a:p>
            <a:pPr lvl="1"/>
            <a:r>
              <a:rPr lang="en-US" dirty="0" smtClean="0">
                <a:latin typeface="Century Gothic" pitchFamily="34" charset="0"/>
              </a:rPr>
              <a:t>Microprocessor and Microcontroller</a:t>
            </a:r>
          </a:p>
          <a:p>
            <a:pPr lvl="1"/>
            <a:r>
              <a:rPr lang="en-US" dirty="0" smtClean="0">
                <a:latin typeface="Century Gothic" pitchFamily="34" charset="0"/>
              </a:rPr>
              <a:t>Von-</a:t>
            </a:r>
            <a:r>
              <a:rPr lang="en-US" dirty="0" err="1" smtClean="0">
                <a:latin typeface="Century Gothic" pitchFamily="34" charset="0"/>
              </a:rPr>
              <a:t>Nuemann</a:t>
            </a:r>
            <a:r>
              <a:rPr lang="en-US" dirty="0" smtClean="0">
                <a:latin typeface="Century Gothic" pitchFamily="34" charset="0"/>
              </a:rPr>
              <a:t> and Harvard Architectures</a:t>
            </a:r>
          </a:p>
          <a:p>
            <a:pPr lvl="1"/>
            <a:r>
              <a:rPr lang="en-US" dirty="0" smtClean="0">
                <a:latin typeface="Century Gothic" pitchFamily="34" charset="0"/>
              </a:rPr>
              <a:t>RISC vs. CISC</a:t>
            </a:r>
          </a:p>
          <a:p>
            <a:pPr lvl="1"/>
            <a:r>
              <a:rPr lang="en-US" dirty="0" smtClean="0">
                <a:latin typeface="Century Gothic" pitchFamily="34" charset="0"/>
              </a:rPr>
              <a:t>Little-Endian vs. Big-Endian</a:t>
            </a:r>
          </a:p>
          <a:p>
            <a:pPr lvl="1"/>
            <a:r>
              <a:rPr lang="en-US" dirty="0" smtClean="0">
                <a:latin typeface="Century Gothic" pitchFamily="34" charset="0"/>
              </a:rPr>
              <a:t>Firmware </a:t>
            </a:r>
            <a:r>
              <a:rPr lang="en-US" dirty="0" err="1" smtClean="0">
                <a:latin typeface="Century Gothic" pitchFamily="34" charset="0"/>
              </a:rPr>
              <a:t>vs</a:t>
            </a:r>
            <a:r>
              <a:rPr lang="en-US" dirty="0" smtClean="0">
                <a:latin typeface="Century Gothic" pitchFamily="34" charset="0"/>
              </a:rPr>
              <a:t> Software.</a:t>
            </a:r>
          </a:p>
          <a:p>
            <a:r>
              <a:rPr lang="en-US" dirty="0" smtClean="0">
                <a:latin typeface="Century Gothic" pitchFamily="34" charset="0"/>
              </a:rPr>
              <a:t>Few points related to Sensors and Actuators listed in the classroom.</a:t>
            </a:r>
          </a:p>
          <a:p>
            <a:endParaRPr lang="en-US" dirty="0">
              <a:latin typeface="Century Gothic" pitchFamily="34" charset="0"/>
            </a:endParaRPr>
          </a:p>
          <a:p>
            <a:pPr marL="0" indent="0" algn="ctr">
              <a:buNone/>
            </a:pPr>
            <a:endParaRPr lang="en-US" b="1" dirty="0" smtClean="0">
              <a:solidFill>
                <a:srgbClr val="FF0000"/>
              </a:solidFill>
              <a:latin typeface="Century Gothic" pitchFamily="34" charset="0"/>
            </a:endParaRPr>
          </a:p>
          <a:p>
            <a:endParaRPr lang="en-US" dirty="0">
              <a:latin typeface="Century Gothic" pitchFamily="34" charset="0"/>
            </a:endParaRPr>
          </a:p>
        </p:txBody>
      </p:sp>
    </p:spTree>
    <p:extLst>
      <p:ext uri="{BB962C8B-B14F-4D97-AF65-F5344CB8AC3E}">
        <p14:creationId xmlns="" xmlns:p14="http://schemas.microsoft.com/office/powerpoint/2010/main" val="26311169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990600"/>
          </a:xfrm>
        </p:spPr>
        <p:txBody>
          <a:bodyPr>
            <a:noAutofit/>
          </a:bodyPr>
          <a:lstStyle/>
          <a:p>
            <a:pPr algn="ctr"/>
            <a:r>
              <a:rPr lang="en-US" sz="6600" b="1" dirty="0" smtClean="0">
                <a:latin typeface="Century Gothic" pitchFamily="34" charset="0"/>
              </a:rPr>
              <a:t>END OF UNIT - I</a:t>
            </a:r>
            <a:endParaRPr lang="en-US" sz="6600" b="1" dirty="0">
              <a:latin typeface="Century Gothic" pitchFamily="34" charset="0"/>
            </a:endParaRPr>
          </a:p>
        </p:txBody>
      </p:sp>
    </p:spTree>
    <p:extLst>
      <p:ext uri="{BB962C8B-B14F-4D97-AF65-F5344CB8AC3E}">
        <p14:creationId xmlns="" xmlns:p14="http://schemas.microsoft.com/office/powerpoint/2010/main" val="4183083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486400"/>
          </a:xfrm>
        </p:spPr>
        <p:txBody>
          <a:bodyPr>
            <a:normAutofit/>
          </a:bodyPr>
          <a:lstStyle/>
          <a:p>
            <a:pPr algn="just" fontAlgn="base"/>
            <a:r>
              <a:rPr lang="en-US" b="1" dirty="0">
                <a:latin typeface="Century Gothic" pitchFamily="34" charset="0"/>
              </a:rPr>
              <a:t>Small Scale Embedded Systems</a:t>
            </a:r>
          </a:p>
          <a:p>
            <a:pPr lvl="1" algn="just" fontAlgn="base"/>
            <a:r>
              <a:rPr lang="en-US" dirty="0">
                <a:latin typeface="Century Gothic" pitchFamily="34" charset="0"/>
              </a:rPr>
              <a:t>Small Scale Embedded Systems are built with a single 8 or 16-bit microprocessor/controller. </a:t>
            </a:r>
            <a:endParaRPr lang="en-US" dirty="0" smtClean="0">
              <a:latin typeface="Century Gothic" pitchFamily="34" charset="0"/>
            </a:endParaRPr>
          </a:p>
          <a:p>
            <a:pPr lvl="1" algn="just" fontAlgn="base"/>
            <a:r>
              <a:rPr lang="en-US" dirty="0" smtClean="0">
                <a:latin typeface="Century Gothic" pitchFamily="34" charset="0"/>
              </a:rPr>
              <a:t>The </a:t>
            </a:r>
            <a:r>
              <a:rPr lang="en-US" dirty="0">
                <a:latin typeface="Century Gothic" pitchFamily="34" charset="0"/>
              </a:rPr>
              <a:t>main programming tools used are an editor, assembler, cross assembler and integrated development environment (IDE). </a:t>
            </a:r>
            <a:endParaRPr lang="en-US" dirty="0" smtClean="0">
              <a:latin typeface="Century Gothic" pitchFamily="34" charset="0"/>
            </a:endParaRPr>
          </a:p>
          <a:p>
            <a:pPr lvl="1" algn="just" fontAlgn="base"/>
            <a:r>
              <a:rPr lang="en-US" dirty="0" smtClean="0">
                <a:latin typeface="Century Gothic" pitchFamily="34" charset="0"/>
              </a:rPr>
              <a:t>It </a:t>
            </a:r>
            <a:r>
              <a:rPr lang="en-US" dirty="0">
                <a:latin typeface="Century Gothic" pitchFamily="34" charset="0"/>
              </a:rPr>
              <a:t>may or may not contain an operating system for its functioning. </a:t>
            </a:r>
            <a:endParaRPr lang="en-US" dirty="0" smtClean="0">
              <a:latin typeface="Century Gothic" pitchFamily="34" charset="0"/>
            </a:endParaRPr>
          </a:p>
          <a:p>
            <a:pPr lvl="1" algn="just" fontAlgn="base"/>
            <a:r>
              <a:rPr lang="en-US" dirty="0" smtClean="0">
                <a:latin typeface="Century Gothic" pitchFamily="34" charset="0"/>
              </a:rPr>
              <a:t>An </a:t>
            </a:r>
            <a:r>
              <a:rPr lang="en-US" dirty="0">
                <a:latin typeface="Century Gothic" pitchFamily="34" charset="0"/>
              </a:rPr>
              <a:t>electronic toy is an example for a small-scale embedded system.</a:t>
            </a:r>
          </a:p>
          <a:p>
            <a:pPr algn="just" fontAlgn="base"/>
            <a:r>
              <a:rPr lang="en-US" b="1" dirty="0">
                <a:latin typeface="Century Gothic" pitchFamily="34" charset="0"/>
              </a:rPr>
              <a:t>Medium Scale Embedded Systems</a:t>
            </a:r>
          </a:p>
          <a:p>
            <a:pPr lvl="1" algn="just" fontAlgn="base"/>
            <a:r>
              <a:rPr lang="en-US" dirty="0">
                <a:latin typeface="Century Gothic" pitchFamily="34" charset="0"/>
              </a:rPr>
              <a:t>The Embedded system with medium performance 16-bit or 32-bit microprocessor/controller, </a:t>
            </a:r>
            <a:endParaRPr lang="en-US" dirty="0" smtClean="0">
              <a:latin typeface="Century Gothic" pitchFamily="34" charset="0"/>
            </a:endParaRPr>
          </a:p>
          <a:p>
            <a:pPr lvl="1" algn="just" fontAlgn="base"/>
            <a:r>
              <a:rPr lang="en-US" dirty="0" smtClean="0">
                <a:latin typeface="Century Gothic" pitchFamily="34" charset="0"/>
              </a:rPr>
              <a:t>ASICs </a:t>
            </a:r>
            <a:r>
              <a:rPr lang="en-US" dirty="0">
                <a:latin typeface="Century Gothic" pitchFamily="34" charset="0"/>
              </a:rPr>
              <a:t>or DSPs fall under the medium scale embedded system. </a:t>
            </a:r>
            <a:endParaRPr lang="en-US" dirty="0" smtClean="0">
              <a:latin typeface="Century Gothic" pitchFamily="34" charset="0"/>
            </a:endParaRPr>
          </a:p>
          <a:p>
            <a:pPr lvl="1" algn="just" fontAlgn="base"/>
            <a:r>
              <a:rPr lang="en-US" dirty="0" smtClean="0">
                <a:latin typeface="Century Gothic" pitchFamily="34" charset="0"/>
              </a:rPr>
              <a:t>They </a:t>
            </a:r>
            <a:r>
              <a:rPr lang="en-US" dirty="0">
                <a:latin typeface="Century Gothic" pitchFamily="34" charset="0"/>
              </a:rPr>
              <a:t>have both hardware and software complexities. The main programming tools used are C, C++, JAVA, Visual C++, RTOS, debugger, source code engineering tool, simulator and IDE.</a:t>
            </a:r>
          </a:p>
          <a:p>
            <a:pPr algn="just"/>
            <a:endParaRPr lang="en-US" dirty="0">
              <a:latin typeface="Century Gothic" pitchFamily="34" charset="0"/>
            </a:endParaRP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Complexity and Performance Requirements</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412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3886200"/>
          </a:xfrm>
        </p:spPr>
        <p:txBody>
          <a:bodyPr>
            <a:normAutofit/>
          </a:bodyPr>
          <a:lstStyle/>
          <a:p>
            <a:pPr fontAlgn="base"/>
            <a:r>
              <a:rPr lang="en-US" b="1" dirty="0">
                <a:latin typeface="Century Gothic" pitchFamily="34" charset="0"/>
              </a:rPr>
              <a:t>Large scale Embedded Systems</a:t>
            </a:r>
          </a:p>
          <a:p>
            <a:pPr lvl="1" algn="just" fontAlgn="base"/>
            <a:r>
              <a:rPr lang="en-US" dirty="0">
                <a:latin typeface="Century Gothic" pitchFamily="34" charset="0"/>
              </a:rPr>
              <a:t>The embedded systems have highly complex hardware and software, built around 32-bit or 64-bit processors/controllers, RISC processors, </a:t>
            </a:r>
            <a:r>
              <a:rPr lang="en-US" dirty="0" err="1">
                <a:latin typeface="Century Gothic" pitchFamily="34" charset="0"/>
              </a:rPr>
              <a:t>SoC</a:t>
            </a:r>
            <a:r>
              <a:rPr lang="en-US" dirty="0">
                <a:latin typeface="Century Gothic" pitchFamily="34" charset="0"/>
              </a:rPr>
              <a:t>, scalable and configurable processors</a:t>
            </a:r>
            <a:r>
              <a:rPr lang="en-US" dirty="0" smtClean="0">
                <a:latin typeface="Century Gothic" pitchFamily="34" charset="0"/>
              </a:rPr>
              <a:t>.</a:t>
            </a:r>
          </a:p>
          <a:p>
            <a:pPr marL="274320" lvl="1" indent="0" algn="just" fontAlgn="base">
              <a:buNone/>
            </a:pPr>
            <a:endParaRPr lang="en-US" dirty="0">
              <a:latin typeface="Century Gothic" pitchFamily="34" charset="0"/>
            </a:endParaRPr>
          </a:p>
          <a:p>
            <a:pPr lvl="1" algn="just" fontAlgn="base"/>
            <a:r>
              <a:rPr lang="en-US" dirty="0">
                <a:latin typeface="Century Gothic" pitchFamily="34" charset="0"/>
              </a:rPr>
              <a:t>They are used for cutting-edge applications that need hardware and software Co-design, where components have to be assembled into the final system. </a:t>
            </a:r>
            <a:endParaRPr lang="en-US" dirty="0" smtClean="0">
              <a:latin typeface="Century Gothic" pitchFamily="34" charset="0"/>
            </a:endParaRPr>
          </a:p>
          <a:p>
            <a:pPr marL="274320" lvl="1" indent="0" algn="just" fontAlgn="base">
              <a:buNone/>
            </a:pPr>
            <a:endParaRPr lang="en-US" dirty="0" smtClean="0">
              <a:latin typeface="Century Gothic" pitchFamily="34" charset="0"/>
            </a:endParaRPr>
          </a:p>
          <a:p>
            <a:pPr lvl="1" algn="just" fontAlgn="base"/>
            <a:r>
              <a:rPr lang="en-US" dirty="0" smtClean="0">
                <a:latin typeface="Century Gothic" pitchFamily="34" charset="0"/>
              </a:rPr>
              <a:t>They </a:t>
            </a:r>
            <a:r>
              <a:rPr lang="en-US" dirty="0">
                <a:latin typeface="Century Gothic" pitchFamily="34" charset="0"/>
              </a:rPr>
              <a:t>also contain a high-performance real-time operating system for task scheduling, prioritization and management.</a:t>
            </a: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Complexity and Performance Requirements</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053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334000"/>
          </a:xfrm>
        </p:spPr>
        <p:txBody>
          <a:bodyPr>
            <a:normAutofit/>
          </a:bodyPr>
          <a:lstStyle/>
          <a:p>
            <a:pPr algn="just" fontAlgn="base"/>
            <a:r>
              <a:rPr lang="en-US" b="1" dirty="0">
                <a:latin typeface="Century Gothic" pitchFamily="34" charset="0"/>
              </a:rPr>
              <a:t>Standalone Embedded Systems</a:t>
            </a:r>
          </a:p>
          <a:p>
            <a:pPr lvl="1" algn="just" fontAlgn="base"/>
            <a:r>
              <a:rPr lang="en-US" dirty="0">
                <a:latin typeface="Century Gothic" pitchFamily="34" charset="0"/>
              </a:rPr>
              <a:t>Standalone embedded systems are independent systems that do not depend on other systems. They work by themselves. </a:t>
            </a:r>
            <a:endParaRPr lang="en-US" dirty="0" smtClean="0">
              <a:latin typeface="Century Gothic" pitchFamily="34" charset="0"/>
            </a:endParaRPr>
          </a:p>
          <a:p>
            <a:pPr lvl="1" algn="just" fontAlgn="base"/>
            <a:r>
              <a:rPr lang="en-US" dirty="0" smtClean="0">
                <a:latin typeface="Century Gothic" pitchFamily="34" charset="0"/>
              </a:rPr>
              <a:t>It </a:t>
            </a:r>
            <a:r>
              <a:rPr lang="en-US" dirty="0">
                <a:latin typeface="Century Gothic" pitchFamily="34" charset="0"/>
              </a:rPr>
              <a:t>takes the input either in analog or digital form, processes and produces the output. It may either control or drive the connected devices.</a:t>
            </a:r>
          </a:p>
          <a:p>
            <a:pPr marL="274320" lvl="1"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MP3 </a:t>
            </a:r>
            <a:r>
              <a:rPr lang="en-US" dirty="0">
                <a:latin typeface="Century Gothic" pitchFamily="34" charset="0"/>
              </a:rPr>
              <a:t>players, digital cameras, video game consoles, microwave ovens and temperature measurement systems.</a:t>
            </a:r>
          </a:p>
          <a:p>
            <a:pPr algn="just" fontAlgn="base"/>
            <a:r>
              <a:rPr lang="en-US" b="1" dirty="0">
                <a:latin typeface="Century Gothic" pitchFamily="34" charset="0"/>
              </a:rPr>
              <a:t>Real Time Embedded Systems</a:t>
            </a:r>
          </a:p>
          <a:p>
            <a:pPr lvl="1" algn="just" fontAlgn="base"/>
            <a:r>
              <a:rPr lang="en-US" dirty="0">
                <a:latin typeface="Century Gothic" pitchFamily="34" charset="0"/>
              </a:rPr>
              <a:t>A real-time embedded system is a system that gives a required output within a particular time. </a:t>
            </a:r>
            <a:endParaRPr lang="en-US" dirty="0" smtClean="0">
              <a:latin typeface="Century Gothic" pitchFamily="34" charset="0"/>
            </a:endParaRPr>
          </a:p>
          <a:p>
            <a:pPr lvl="1" algn="just" fontAlgn="base"/>
            <a:r>
              <a:rPr lang="en-US" dirty="0" smtClean="0">
                <a:latin typeface="Century Gothic" pitchFamily="34" charset="0"/>
              </a:rPr>
              <a:t>These </a:t>
            </a:r>
            <a:r>
              <a:rPr lang="en-US" dirty="0">
                <a:latin typeface="Century Gothic" pitchFamily="34" charset="0"/>
              </a:rPr>
              <a:t>systems follow the time deadlines for the completion of a task. Real-time embedded systems are classified into two types such as soft and hard real-time systems. </a:t>
            </a:r>
            <a:endParaRPr lang="en-US" dirty="0" smtClean="0">
              <a:latin typeface="Century Gothic" pitchFamily="34" charset="0"/>
            </a:endParaRPr>
          </a:p>
          <a:p>
            <a:pPr marL="274320" lvl="1" indent="0" algn="just" fontAlgn="base">
              <a:buNone/>
            </a:pPr>
            <a:r>
              <a:rPr lang="en-US" dirty="0" smtClean="0">
                <a:solidFill>
                  <a:srgbClr val="FF0000"/>
                </a:solidFill>
                <a:latin typeface="Century Gothic" pitchFamily="34" charset="0"/>
              </a:rPr>
              <a:t>Examples:</a:t>
            </a:r>
            <a:r>
              <a:rPr lang="en-US" dirty="0" smtClean="0">
                <a:latin typeface="Century Gothic" pitchFamily="34" charset="0"/>
              </a:rPr>
              <a:t> Automotive </a:t>
            </a:r>
            <a:r>
              <a:rPr lang="en-US" dirty="0">
                <a:latin typeface="Century Gothic" pitchFamily="34" charset="0"/>
              </a:rPr>
              <a:t>airbag control system, flight control </a:t>
            </a:r>
            <a:r>
              <a:rPr lang="en-US" dirty="0" smtClean="0">
                <a:latin typeface="Century Gothic" pitchFamily="34" charset="0"/>
              </a:rPr>
              <a:t>system.</a:t>
            </a:r>
            <a:endParaRPr lang="en-US" dirty="0">
              <a:latin typeface="Century Gothic" pitchFamily="34" charset="0"/>
            </a:endParaRPr>
          </a:p>
          <a:p>
            <a:pPr algn="just"/>
            <a:endParaRPr lang="en-US" dirty="0">
              <a:latin typeface="Century Gothic" pitchFamily="34" charset="0"/>
            </a:endParaRPr>
          </a:p>
        </p:txBody>
      </p:sp>
      <p:sp>
        <p:nvSpPr>
          <p:cNvPr id="4" name="Title 1"/>
          <p:cNvSpPr>
            <a:spLocks noGrp="1"/>
          </p:cNvSpPr>
          <p:nvPr>
            <p:ph type="title"/>
          </p:nvPr>
        </p:nvSpPr>
        <p:spPr>
          <a:xfrm>
            <a:off x="45720" y="381000"/>
            <a:ext cx="8915400" cy="762000"/>
          </a:xfrm>
        </p:spPr>
        <p:txBody>
          <a:bodyPr>
            <a:noAutofit/>
          </a:bodyPr>
          <a:lstStyle/>
          <a:p>
            <a:r>
              <a:rPr lang="en-US" sz="3200" b="1" dirty="0" smtClean="0">
                <a:latin typeface="Century Gothic" pitchFamily="34" charset="0"/>
              </a:rPr>
              <a:t>CLASSIFICATION OF EMBEDDED SYSTEMS</a:t>
            </a:r>
            <a:br>
              <a:rPr lang="en-US" sz="3200" b="1" dirty="0" smtClean="0">
                <a:latin typeface="Century Gothic" pitchFamily="34" charset="0"/>
              </a:rPr>
            </a:br>
            <a:r>
              <a:rPr lang="en-US" sz="2400" b="1" dirty="0" smtClean="0">
                <a:solidFill>
                  <a:srgbClr val="00B050"/>
                </a:solidFill>
                <a:latin typeface="Century Gothic" pitchFamily="34" charset="0"/>
              </a:rPr>
              <a:t>Based on Functional Requirements</a:t>
            </a:r>
            <a:endParaRPr lang="en-US" sz="2800" b="1" dirty="0">
              <a:solidFill>
                <a:srgbClr val="00B050"/>
              </a:solidFill>
              <a:latin typeface="Century Gothic" pitchFamily="34" charset="0"/>
            </a:endParaRPr>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29103" y="394112"/>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58759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F972EDBC05E4468D5252525AFFF076" ma:contentTypeVersion="0" ma:contentTypeDescription="Create a new document." ma:contentTypeScope="" ma:versionID="9c2a3feed317089feeab49d1cf79c12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CD55CD-E3D2-4BE4-93BB-D6ABBF3F81F0}"/>
</file>

<file path=customXml/itemProps2.xml><?xml version="1.0" encoding="utf-8"?>
<ds:datastoreItem xmlns:ds="http://schemas.openxmlformats.org/officeDocument/2006/customXml" ds:itemID="{E08D74B4-77D5-4700-8A2E-D3512FD202EB}"/>
</file>

<file path=customXml/itemProps3.xml><?xml version="1.0" encoding="utf-8"?>
<ds:datastoreItem xmlns:ds="http://schemas.openxmlformats.org/officeDocument/2006/customXml" ds:itemID="{C92E64BE-8F46-4B10-8F66-759766F98226}"/>
</file>

<file path=docProps/app.xml><?xml version="1.0" encoding="utf-8"?>
<Properties xmlns="http://schemas.openxmlformats.org/officeDocument/2006/extended-properties" xmlns:vt="http://schemas.openxmlformats.org/officeDocument/2006/docPropsVTypes">
  <Template>Clarity</Template>
  <TotalTime>1287</TotalTime>
  <Words>4317</Words>
  <Application>Microsoft Office PowerPoint</Application>
  <PresentationFormat>On-screen Show (4:3)</PresentationFormat>
  <Paragraphs>455</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Clarity</vt:lpstr>
      <vt:lpstr>SUBJECT : EMBEDDED SYSTEMS</vt:lpstr>
      <vt:lpstr>EMBEDDED SYSTEMS</vt:lpstr>
      <vt:lpstr>EMBEDDED SYSTEMS vs GENERAL PURPOSE COMPUTING SYSTEM</vt:lpstr>
      <vt:lpstr>CLASSIFICATION OF EMBEDDED SYSTEMS</vt:lpstr>
      <vt:lpstr>CLASSIFICATION OF EMBEDDED SYSTEMS Based on Generation</vt:lpstr>
      <vt:lpstr>CLASSIFICATION OF EMBEDDED SYSTEMS Based on Generation</vt:lpstr>
      <vt:lpstr>CLASSIFICATION OF EMBEDDED SYSTEMS Based on Complexity and Performance Requirements</vt:lpstr>
      <vt:lpstr>CLASSIFICATION OF EMBEDDED SYSTEMS Based on Complexity and Performance Requirements</vt:lpstr>
      <vt:lpstr>CLASSIFICATION OF EMBEDDED SYSTEMS Based on Functional Requirements</vt:lpstr>
      <vt:lpstr>CLASSIFICATION OF EMBEDDED SYSTEMS Based on Functional Requirements</vt:lpstr>
      <vt:lpstr>CLASSIFICATION OF EMBEDDED SYSTEMS Based on Deterministic Behavior</vt:lpstr>
      <vt:lpstr>CLASSIFICATION OF EMBEDDED SYSTEMS Based on Triggering</vt:lpstr>
      <vt:lpstr>APPLICATION AREAS OF EMBEDDED SYSTEMS</vt:lpstr>
      <vt:lpstr>APPLICATION AREAS OF EMBEDDED SYSTEMS</vt:lpstr>
      <vt:lpstr>OVERVIEW OF AN EMBEDDED SYSTEMS</vt:lpstr>
      <vt:lpstr>DESIGN OF AN EMBEDDED SYSTEMS</vt:lpstr>
      <vt:lpstr>PURPOSE OF EMBEDDED SYSTEMS</vt:lpstr>
      <vt:lpstr>PURPOSE OF EMBEDDED SYSTEMS Data Collection, Storage, Representation</vt:lpstr>
      <vt:lpstr>PURPOSE OF EMBEDDED SYSTEMS Data Communication</vt:lpstr>
      <vt:lpstr>PURPOSE OF EMBEDDED SYSTEMS Data Signal Processing</vt:lpstr>
      <vt:lpstr>PURPOSE OF EMBEDDED SYSTEMS Monitoring</vt:lpstr>
      <vt:lpstr>PURPOSE OF EMBEDDED SYSTEMS Control</vt:lpstr>
      <vt:lpstr>PURPOSE OF EMBEDDED SYSTEMS Application Specific User Interface</vt:lpstr>
      <vt:lpstr>TYPICAL EMBEDDED SYSTEMS</vt:lpstr>
      <vt:lpstr>TYPICAL EMBEDDED SYSTEMS Core of the Embedded System</vt:lpstr>
      <vt:lpstr>TYPICAL EMBEDDED SYSTEMS Core of the Embedded System</vt:lpstr>
      <vt:lpstr>TYPICAL EMBEDDED SYSTEMS Core of the Embedded System</vt:lpstr>
      <vt:lpstr>TYPICAL EMBEDDED SYSTEMS Core of the Embedded System</vt:lpstr>
      <vt:lpstr>TYPICAL EMBEDDED SYSTEMS Core of the Embedded System</vt:lpstr>
      <vt:lpstr>TYPICAL EMBEDDED SYSTEMS Memory</vt:lpstr>
      <vt:lpstr>TYPICAL EMBEDDED SYSTEMS Memory</vt:lpstr>
      <vt:lpstr>TYPICAL EMBEDDED SYSTEMS Memory</vt:lpstr>
      <vt:lpstr>TYPICAL EMBEDDED SYSTEMS Memory – Memory Shadowing</vt:lpstr>
      <vt:lpstr>TYPICAL EMBEDDED SYSTEMS Memory – Memory Shadowing</vt:lpstr>
      <vt:lpstr>TYPICAL EMBEDDED SYSTEMS Memory – Memory  Selection for Embedded Systems</vt:lpstr>
      <vt:lpstr>TYPICAL EMBEDDED SYSTEMS Sensors and Actuators</vt:lpstr>
      <vt:lpstr>TYPICAL EMBEDDED SYSTEMS Sensors and Actuators</vt:lpstr>
      <vt:lpstr>TYPICAL EMBEDDED SYSTEMS Communication Interface</vt:lpstr>
      <vt:lpstr>TYPICAL EMBEDDED SYSTEMS On-board Communication Interface – Inter Integrated Circuit (I2C) Bus</vt:lpstr>
      <vt:lpstr>TYPICAL EMBEDDED SYSTEMS On-board Communication Interface – Inter Integrated Circuit (I2C) Bus</vt:lpstr>
      <vt:lpstr>TYPICAL EMBEDDED SYSTEMS On-board Communication Interface – Inter Integrated Circuit (I2C) Bus</vt:lpstr>
      <vt:lpstr>TYPICAL EMBEDDED SYSTEMS On-board Communication Interface – Serial Peripheral Interface</vt:lpstr>
      <vt:lpstr>TYPICAL EMBEDDED SYSTEMS On-board Communication Interface – Serial Peripheral Interface</vt:lpstr>
      <vt:lpstr>TYPICAL EMBEDDED SYSTEMS On-board Communication Interface – Serial Peripheral Interface</vt:lpstr>
      <vt:lpstr>TYPICAL EMBEDDED SYSTEMS On-board Communication Interface – UART</vt:lpstr>
      <vt:lpstr>TYPICAL EMBEDDED SYSTEMS On-board Communication Interface – UART</vt:lpstr>
      <vt:lpstr>TYPICAL EMBEDDED SYSTEMS External Communication Interface – USB</vt:lpstr>
      <vt:lpstr>TYPICAL EMBEDDED SYSTEMS External Communication Interface – USB Architecture</vt:lpstr>
      <vt:lpstr>TYPICAL EMBEDDED SYSTEMS External Communication Interface – RS-232</vt:lpstr>
      <vt:lpstr>TYPICAL EMBEDDED SYSTEMS External Communication Interface –  Wireless </vt:lpstr>
      <vt:lpstr>OTHER SYSTEM COMPONENTS Reset Circuit</vt:lpstr>
      <vt:lpstr>OTHER SYSTEM COMPONENTS Brown-Out Protection Circuit</vt:lpstr>
      <vt:lpstr>OTHER SYSTEM COMPONENTS Oscillator  Circuit</vt:lpstr>
      <vt:lpstr>OTHER SYSTEM COMPONENTS Real-Time Clock (RTC)</vt:lpstr>
      <vt:lpstr>OTHER SYSTEM COMPONENTS Watchdog Timer</vt:lpstr>
      <vt:lpstr>CHARACTERISTICS OF EMBEDDED SYSTEMS</vt:lpstr>
      <vt:lpstr>CHARACTERISTICS OF EMBEDDED SYSTEMS</vt:lpstr>
      <vt:lpstr>QUALITY ATTRIBUTES OF EMBEDDED SYSTEMS</vt:lpstr>
      <vt:lpstr>QUALITY ATTRIBUTES OF EMBEDDED SYSTEMS Operational</vt:lpstr>
      <vt:lpstr>QUALITY ATTRIBUTES OF EMBEDDED SYSTEMS Operational</vt:lpstr>
      <vt:lpstr>QUALITY ATTRIBUTES OF EMBEDDED SYSTEMS Operational</vt:lpstr>
      <vt:lpstr>QUALITY ATTRIBUTES OF EMBEDDED SYSTEMS Non-Operational</vt:lpstr>
      <vt:lpstr>QUALITY ATTRIBUTES OF EMBEDDED SYSTEMS Non-Operational</vt:lpstr>
      <vt:lpstr>APPLICATION-SPECIFIC EMBEDDED SYSTEM Washing Machine</vt:lpstr>
      <vt:lpstr>DOMAIN-SPECIFIC EMBEDDED SYSTEM Automotive</vt:lpstr>
      <vt:lpstr>Assignment Questions</vt:lpstr>
      <vt:lpstr>END OF UNIT - 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EMBEDDED SYSTEMS</dc:title>
  <dc:creator>admin</dc:creator>
  <cp:lastModifiedBy>Vineela</cp:lastModifiedBy>
  <cp:revision>173</cp:revision>
  <dcterms:created xsi:type="dcterms:W3CDTF">2020-08-16T14:37:04Z</dcterms:created>
  <dcterms:modified xsi:type="dcterms:W3CDTF">2021-10-25T05:06:21Z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0x01010049F972EDBC05E4468D5252525AFFF076</vt:lpwstr>
  </property>
</Properties>
</file>