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39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8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9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sldIdLst>
    <p:sldId id="256" r:id="rId2"/>
    <p:sldId id="257" r:id="rId3"/>
    <p:sldId id="269" r:id="rId4"/>
    <p:sldId id="285" r:id="rId5"/>
    <p:sldId id="259" r:id="rId6"/>
    <p:sldId id="286" r:id="rId7"/>
    <p:sldId id="287" r:id="rId8"/>
    <p:sldId id="289" r:id="rId9"/>
    <p:sldId id="288" r:id="rId10"/>
    <p:sldId id="290" r:id="rId11"/>
    <p:sldId id="291" r:id="rId12"/>
    <p:sldId id="292" r:id="rId13"/>
    <p:sldId id="293" r:id="rId14"/>
    <p:sldId id="296" r:id="rId15"/>
    <p:sldId id="307" r:id="rId16"/>
    <p:sldId id="308" r:id="rId17"/>
    <p:sldId id="294" r:id="rId18"/>
    <p:sldId id="295" r:id="rId19"/>
    <p:sldId id="309" r:id="rId20"/>
    <p:sldId id="297" r:id="rId21"/>
    <p:sldId id="298" r:id="rId22"/>
    <p:sldId id="310" r:id="rId23"/>
    <p:sldId id="300" r:id="rId24"/>
    <p:sldId id="301" r:id="rId25"/>
    <p:sldId id="302" r:id="rId26"/>
    <p:sldId id="303" r:id="rId27"/>
    <p:sldId id="311" r:id="rId28"/>
    <p:sldId id="304" r:id="rId29"/>
    <p:sldId id="312" r:id="rId30"/>
    <p:sldId id="305" r:id="rId31"/>
    <p:sldId id="306" r:id="rId32"/>
    <p:sldId id="315" r:id="rId33"/>
    <p:sldId id="313" r:id="rId34"/>
    <p:sldId id="316" r:id="rId35"/>
    <p:sldId id="314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46" r:id="rId51"/>
    <p:sldId id="331" r:id="rId52"/>
    <p:sldId id="332" r:id="rId53"/>
    <p:sldId id="339" r:id="rId54"/>
    <p:sldId id="340" r:id="rId55"/>
    <p:sldId id="341" r:id="rId56"/>
    <p:sldId id="333" r:id="rId57"/>
    <p:sldId id="342" r:id="rId58"/>
    <p:sldId id="334" r:id="rId59"/>
    <p:sldId id="335" r:id="rId60"/>
    <p:sldId id="344" r:id="rId61"/>
    <p:sldId id="343" r:id="rId62"/>
    <p:sldId id="336" r:id="rId63"/>
    <p:sldId id="345" r:id="rId64"/>
    <p:sldId id="337" r:id="rId65"/>
    <p:sldId id="338" r:id="rId66"/>
    <p:sldId id="347" r:id="rId67"/>
    <p:sldId id="348" r:id="rId68"/>
    <p:sldId id="349" r:id="rId69"/>
    <p:sldId id="350" r:id="rId70"/>
    <p:sldId id="352" r:id="rId71"/>
    <p:sldId id="353" r:id="rId72"/>
    <p:sldId id="354" r:id="rId73"/>
    <p:sldId id="355" r:id="rId74"/>
    <p:sldId id="356" r:id="rId75"/>
    <p:sldId id="357" r:id="rId76"/>
    <p:sldId id="358" r:id="rId77"/>
    <p:sldId id="359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ustomXml" Target="../customXml/item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86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812A6-F516-4837-B9F6-9E3641A9397C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5F5EB-22F2-49B0-9D9B-18351724B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758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5F5EB-22F2-49B0-9D9B-18351724B5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65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2C4-CF86-4B38-8CCA-81C9DDBC6A04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ED4-4BC6-4613-9DB9-E1E927CC27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2C4-CF86-4B38-8CCA-81C9DDBC6A04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ED4-4BC6-4613-9DB9-E1E927CC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2C4-CF86-4B38-8CCA-81C9DDBC6A04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ED4-4BC6-4613-9DB9-E1E927CC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2C4-CF86-4B38-8CCA-81C9DDBC6A04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ED4-4BC6-4613-9DB9-E1E927CC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2C4-CF86-4B38-8CCA-81C9DDBC6A04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ED4-4BC6-4613-9DB9-E1E927CC27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2C4-CF86-4B38-8CCA-81C9DDBC6A04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ED4-4BC6-4613-9DB9-E1E927CC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2C4-CF86-4B38-8CCA-81C9DDBC6A04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ED4-4BC6-4613-9DB9-E1E927CC27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2C4-CF86-4B38-8CCA-81C9DDBC6A04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ED4-4BC6-4613-9DB9-E1E927CC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2C4-CF86-4B38-8CCA-81C9DDBC6A04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ED4-4BC6-4613-9DB9-E1E927CC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2C4-CF86-4B38-8CCA-81C9DDBC6A04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ED4-4BC6-4613-9DB9-E1E927CC27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2C4-CF86-4B38-8CCA-81C9DDBC6A04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ED4-4BC6-4613-9DB9-E1E927CC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E73A2C4-CF86-4B38-8CCA-81C9DDBC6A04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8EC7ED4-4BC6-4613-9DB9-E1E927CC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763000" cy="101282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Century Gothic" pitchFamily="34" charset="0"/>
              </a:rPr>
              <a:t>SUBJECT :</a:t>
            </a:r>
            <a:r>
              <a:rPr lang="en-US" sz="2800" dirty="0" smtClean="0">
                <a:latin typeface="Century Gothic" pitchFamily="34" charset="0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Century Gothic" pitchFamily="34" charset="0"/>
              </a:rPr>
              <a:t>EMBEDDED SYSTEMS</a:t>
            </a:r>
            <a:endParaRPr lang="en-US" sz="2800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04" y="2057400"/>
            <a:ext cx="8610600" cy="1752600"/>
          </a:xfrm>
        </p:spPr>
        <p:txBody>
          <a:bodyPr>
            <a:normAutofit fontScale="92500"/>
          </a:bodyPr>
          <a:lstStyle/>
          <a:p>
            <a:r>
              <a:rPr lang="en-US" sz="3000" b="1" dirty="0" smtClean="0">
                <a:solidFill>
                  <a:srgbClr val="00B050"/>
                </a:solidFill>
                <a:latin typeface="Century Gothic" pitchFamily="34" charset="0"/>
              </a:rPr>
              <a:t>UNIT – IV</a:t>
            </a:r>
          </a:p>
          <a:p>
            <a:r>
              <a:rPr lang="en-US" sz="4800" b="1" dirty="0" smtClean="0">
                <a:solidFill>
                  <a:srgbClr val="0070C0"/>
                </a:solidFill>
                <a:latin typeface="Century Gothic" pitchFamily="34" charset="0"/>
              </a:rPr>
              <a:t>REAL-TIME OPERATING SYSTEM</a:t>
            </a:r>
            <a:endParaRPr lang="en-US" sz="4800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3528" y="462756"/>
            <a:ext cx="128746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7575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953000"/>
          </a:xfrm>
        </p:spPr>
        <p:txBody>
          <a:bodyPr/>
          <a:lstStyle/>
          <a:p>
            <a:pPr algn="just"/>
            <a:r>
              <a:rPr lang="en-US" dirty="0">
                <a:latin typeface="Century Gothic" pitchFamily="34" charset="0"/>
              </a:rPr>
              <a:t>A ‘Process’ is a program, or part of it, in execution. Process is also known as an instance of a program </a:t>
            </a:r>
            <a:r>
              <a:rPr lang="en-US" dirty="0" smtClean="0">
                <a:latin typeface="Century Gothic" pitchFamily="34" charset="0"/>
              </a:rPr>
              <a:t>in execution</a:t>
            </a:r>
            <a:r>
              <a:rPr lang="en-US" dirty="0">
                <a:latin typeface="Century Gothic" pitchFamily="34" charset="0"/>
              </a:rPr>
              <a:t>. </a:t>
            </a:r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Multiple </a:t>
            </a:r>
            <a:r>
              <a:rPr lang="en-US" dirty="0">
                <a:latin typeface="Century Gothic" pitchFamily="34" charset="0"/>
              </a:rPr>
              <a:t>instances of the same program can execute simultaneously. </a:t>
            </a:r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A </a:t>
            </a:r>
            <a:r>
              <a:rPr lang="en-US" dirty="0">
                <a:latin typeface="Century Gothic" pitchFamily="34" charset="0"/>
              </a:rPr>
              <a:t>process requires </a:t>
            </a:r>
            <a:r>
              <a:rPr lang="en-US" dirty="0" smtClean="0">
                <a:latin typeface="Century Gothic" pitchFamily="34" charset="0"/>
              </a:rPr>
              <a:t>various system </a:t>
            </a:r>
            <a:r>
              <a:rPr lang="en-US" dirty="0">
                <a:latin typeface="Century Gothic" pitchFamily="34" charset="0"/>
              </a:rPr>
              <a:t>resources like CPU for executing the process, memory for storing the code corresponding to the </a:t>
            </a:r>
            <a:r>
              <a:rPr lang="en-US" dirty="0" smtClean="0">
                <a:latin typeface="Century Gothic" pitchFamily="34" charset="0"/>
              </a:rPr>
              <a:t>process and </a:t>
            </a:r>
            <a:r>
              <a:rPr lang="en-US" dirty="0">
                <a:latin typeface="Century Gothic" pitchFamily="34" charset="0"/>
              </a:rPr>
              <a:t>associated variables, I/O devices for information exchange, etc. </a:t>
            </a:r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process is sequential in execution.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PROCESS</a:t>
            </a:r>
            <a:endParaRPr lang="en-US" sz="36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79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35000" contras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643" y="1524000"/>
            <a:ext cx="79724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PROCESS</a:t>
            </a:r>
            <a:endParaRPr lang="en-US" sz="36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04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562600"/>
          </a:xfrm>
        </p:spPr>
        <p:txBody>
          <a:bodyPr/>
          <a:lstStyle/>
          <a:p>
            <a:pPr algn="just"/>
            <a:r>
              <a:rPr lang="en-US" dirty="0">
                <a:latin typeface="Century Gothic" pitchFamily="34" charset="0"/>
              </a:rPr>
              <a:t>The creation of a process to its termination is </a:t>
            </a:r>
            <a:r>
              <a:rPr lang="en-US" dirty="0" smtClean="0">
                <a:latin typeface="Century Gothic" pitchFamily="34" charset="0"/>
              </a:rPr>
              <a:t>not a </a:t>
            </a:r>
            <a:r>
              <a:rPr lang="en-US" dirty="0">
                <a:latin typeface="Century Gothic" pitchFamily="34" charset="0"/>
              </a:rPr>
              <a:t>single step operation. The process </a:t>
            </a:r>
            <a:r>
              <a:rPr lang="en-US" dirty="0" smtClean="0">
                <a:latin typeface="Century Gothic" pitchFamily="34" charset="0"/>
              </a:rPr>
              <a:t>traverses through </a:t>
            </a:r>
            <a:r>
              <a:rPr lang="en-US" dirty="0">
                <a:latin typeface="Century Gothic" pitchFamily="34" charset="0"/>
              </a:rPr>
              <a:t>a series of states during its transition </a:t>
            </a:r>
            <a:r>
              <a:rPr lang="en-US" dirty="0" smtClean="0">
                <a:latin typeface="Century Gothic" pitchFamily="34" charset="0"/>
              </a:rPr>
              <a:t>from the </a:t>
            </a:r>
            <a:r>
              <a:rPr lang="en-US" dirty="0">
                <a:latin typeface="Century Gothic" pitchFamily="34" charset="0"/>
              </a:rPr>
              <a:t>newly created state to the terminated state. </a:t>
            </a:r>
            <a:endParaRPr lang="en-US" dirty="0" smtClean="0">
              <a:latin typeface="Century Gothic" pitchFamily="34" charset="0"/>
            </a:endParaRPr>
          </a:p>
          <a:p>
            <a:pPr marL="0" indent="0" algn="just">
              <a:buNone/>
            </a:pPr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The cycle </a:t>
            </a:r>
            <a:r>
              <a:rPr lang="en-US" dirty="0">
                <a:latin typeface="Century Gothic" pitchFamily="34" charset="0"/>
              </a:rPr>
              <a:t>through which a process changes its state </a:t>
            </a:r>
            <a:r>
              <a:rPr lang="en-US" dirty="0" smtClean="0">
                <a:latin typeface="Century Gothic" pitchFamily="34" charset="0"/>
              </a:rPr>
              <a:t>from ‘</a:t>
            </a:r>
            <a:r>
              <a:rPr lang="en-US" dirty="0">
                <a:latin typeface="Century Gothic" pitchFamily="34" charset="0"/>
              </a:rPr>
              <a:t>newly created’ to ‘execution completed’ is </a:t>
            </a:r>
            <a:r>
              <a:rPr lang="en-US" dirty="0" smtClean="0">
                <a:latin typeface="Century Gothic" pitchFamily="34" charset="0"/>
              </a:rPr>
              <a:t>known as </a:t>
            </a:r>
            <a:r>
              <a:rPr lang="en-US" dirty="0">
                <a:latin typeface="Century Gothic" pitchFamily="34" charset="0"/>
              </a:rPr>
              <a:t>‘ Process Life Cycle’. </a:t>
            </a:r>
            <a:endParaRPr lang="en-US" dirty="0" smtClean="0">
              <a:latin typeface="Century Gothic" pitchFamily="34" charset="0"/>
            </a:endParaRPr>
          </a:p>
          <a:p>
            <a:pPr marL="0" indent="0" algn="just">
              <a:buNone/>
            </a:pPr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The </a:t>
            </a:r>
            <a:r>
              <a:rPr lang="en-US" dirty="0">
                <a:latin typeface="Century Gothic" pitchFamily="34" charset="0"/>
              </a:rPr>
              <a:t>various states </a:t>
            </a:r>
            <a:r>
              <a:rPr lang="en-US" dirty="0" smtClean="0">
                <a:latin typeface="Century Gothic" pitchFamily="34" charset="0"/>
              </a:rPr>
              <a:t>through which </a:t>
            </a:r>
            <a:r>
              <a:rPr lang="en-US" dirty="0">
                <a:latin typeface="Century Gothic" pitchFamily="34" charset="0"/>
              </a:rPr>
              <a:t>a process traverses through during a </a:t>
            </a:r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Process Life </a:t>
            </a:r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Cycle </a:t>
            </a:r>
            <a:r>
              <a:rPr lang="en-US" dirty="0">
                <a:latin typeface="Century Gothic" pitchFamily="34" charset="0"/>
              </a:rPr>
              <a:t>indicates the current status of the </a:t>
            </a:r>
            <a:r>
              <a:rPr lang="en-US" dirty="0" smtClean="0">
                <a:latin typeface="Century Gothic" pitchFamily="34" charset="0"/>
              </a:rPr>
              <a:t>process with </a:t>
            </a:r>
            <a:r>
              <a:rPr lang="en-US" dirty="0">
                <a:latin typeface="Century Gothic" pitchFamily="34" charset="0"/>
              </a:rPr>
              <a:t>respect to time and also provides information </a:t>
            </a:r>
            <a:r>
              <a:rPr lang="en-US" dirty="0" smtClean="0">
                <a:latin typeface="Century Gothic" pitchFamily="34" charset="0"/>
              </a:rPr>
              <a:t>on what </a:t>
            </a:r>
            <a:r>
              <a:rPr lang="en-US" dirty="0">
                <a:latin typeface="Century Gothic" pitchFamily="34" charset="0"/>
              </a:rPr>
              <a:t>it is allowed to do next.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PROCESS</a:t>
            </a:r>
            <a:endParaRPr lang="en-US" sz="36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62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7905" y="767715"/>
            <a:ext cx="4568190" cy="601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PROCESS LIFE CYCLE</a:t>
            </a:r>
            <a:endParaRPr lang="en-US" sz="36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740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763000" cy="54102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Century Gothic" pitchFamily="34" charset="0"/>
              </a:rPr>
              <a:t>The state at which a process is being created </a:t>
            </a:r>
            <a:r>
              <a:rPr lang="en-US" dirty="0" smtClean="0">
                <a:latin typeface="Century Gothic" pitchFamily="34" charset="0"/>
              </a:rPr>
              <a:t>is referred </a:t>
            </a:r>
            <a:r>
              <a:rPr lang="en-US" dirty="0">
                <a:latin typeface="Century Gothic" pitchFamily="34" charset="0"/>
              </a:rPr>
              <a:t>as ‘Created State’. The Operating </a:t>
            </a:r>
            <a:r>
              <a:rPr lang="en-US" dirty="0" smtClean="0">
                <a:latin typeface="Century Gothic" pitchFamily="34" charset="0"/>
              </a:rPr>
              <a:t>System recognizes </a:t>
            </a:r>
            <a:r>
              <a:rPr lang="en-US" dirty="0">
                <a:latin typeface="Century Gothic" pitchFamily="34" charset="0"/>
              </a:rPr>
              <a:t>a process in the ‘Created State’ but </a:t>
            </a:r>
            <a:r>
              <a:rPr lang="en-US" dirty="0" smtClean="0">
                <a:latin typeface="Century Gothic" pitchFamily="34" charset="0"/>
              </a:rPr>
              <a:t>no resources </a:t>
            </a:r>
            <a:r>
              <a:rPr lang="en-US" dirty="0">
                <a:latin typeface="Century Gothic" pitchFamily="34" charset="0"/>
              </a:rPr>
              <a:t>are allocated to the process. </a:t>
            </a:r>
            <a:endParaRPr lang="en-US" dirty="0" smtClean="0">
              <a:latin typeface="Century Gothic" pitchFamily="34" charset="0"/>
            </a:endParaRPr>
          </a:p>
          <a:p>
            <a:pPr marL="0" indent="0" algn="just">
              <a:buNone/>
            </a:pPr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The </a:t>
            </a:r>
            <a:r>
              <a:rPr lang="en-US" dirty="0">
                <a:latin typeface="Century Gothic" pitchFamily="34" charset="0"/>
              </a:rPr>
              <a:t>state</a:t>
            </a:r>
            <a:r>
              <a:rPr lang="en-US" dirty="0" smtClean="0">
                <a:latin typeface="Century Gothic" pitchFamily="34" charset="0"/>
              </a:rPr>
              <a:t>, where </a:t>
            </a:r>
            <a:r>
              <a:rPr lang="en-US" dirty="0">
                <a:latin typeface="Century Gothic" pitchFamily="34" charset="0"/>
              </a:rPr>
              <a:t>a process is incepted into the memory </a:t>
            </a:r>
            <a:r>
              <a:rPr lang="en-US" dirty="0" smtClean="0">
                <a:latin typeface="Century Gothic" pitchFamily="34" charset="0"/>
              </a:rPr>
              <a:t>and awaiting </a:t>
            </a:r>
            <a:r>
              <a:rPr lang="en-US" dirty="0">
                <a:latin typeface="Century Gothic" pitchFamily="34" charset="0"/>
              </a:rPr>
              <a:t>the processor time for execution, is </a:t>
            </a:r>
            <a:r>
              <a:rPr lang="en-US" dirty="0" smtClean="0">
                <a:latin typeface="Century Gothic" pitchFamily="34" charset="0"/>
              </a:rPr>
              <a:t>known as </a:t>
            </a:r>
            <a:r>
              <a:rPr lang="en-US" dirty="0">
                <a:latin typeface="Century Gothic" pitchFamily="34" charset="0"/>
              </a:rPr>
              <a:t>‘Ready State’. At this stage, the process is </a:t>
            </a:r>
            <a:r>
              <a:rPr lang="en-US" dirty="0" smtClean="0">
                <a:latin typeface="Century Gothic" pitchFamily="34" charset="0"/>
              </a:rPr>
              <a:t>placed in </a:t>
            </a:r>
            <a:r>
              <a:rPr lang="en-US" dirty="0">
                <a:latin typeface="Century Gothic" pitchFamily="34" charset="0"/>
              </a:rPr>
              <a:t>the ‘Ready list’ queue maintained by the OS</a:t>
            </a:r>
            <a:r>
              <a:rPr lang="en-US" dirty="0" smtClean="0">
                <a:latin typeface="Century Gothic" pitchFamily="34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Century Gothic" pitchFamily="34" charset="0"/>
            </a:endParaRPr>
          </a:p>
          <a:p>
            <a:pPr algn="just"/>
            <a:r>
              <a:rPr lang="en-US" dirty="0">
                <a:latin typeface="Century Gothic" pitchFamily="34" charset="0"/>
              </a:rPr>
              <a:t>The state where in the source code </a:t>
            </a:r>
            <a:r>
              <a:rPr lang="en-US" dirty="0" smtClean="0">
                <a:latin typeface="Century Gothic" pitchFamily="34" charset="0"/>
              </a:rPr>
              <a:t>instructions corresponding </a:t>
            </a:r>
            <a:r>
              <a:rPr lang="en-US" dirty="0">
                <a:latin typeface="Century Gothic" pitchFamily="34" charset="0"/>
              </a:rPr>
              <a:t>to the process is being executed </a:t>
            </a:r>
            <a:r>
              <a:rPr lang="en-US" dirty="0" smtClean="0">
                <a:latin typeface="Century Gothic" pitchFamily="34" charset="0"/>
              </a:rPr>
              <a:t>is called </a:t>
            </a:r>
            <a:r>
              <a:rPr lang="en-US" dirty="0">
                <a:latin typeface="Century Gothic" pitchFamily="34" charset="0"/>
              </a:rPr>
              <a:t>‘Running State’. Running state is the </a:t>
            </a:r>
            <a:r>
              <a:rPr lang="en-US" dirty="0" smtClean="0">
                <a:latin typeface="Century Gothic" pitchFamily="34" charset="0"/>
              </a:rPr>
              <a:t>state at </a:t>
            </a:r>
            <a:r>
              <a:rPr lang="en-US" dirty="0">
                <a:latin typeface="Century Gothic" pitchFamily="34" charset="0"/>
              </a:rPr>
              <a:t>which the process execution happens. </a:t>
            </a:r>
            <a:endParaRPr lang="en-US" dirty="0" smtClean="0">
              <a:latin typeface="Century Gothic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PROCESS LIFE CYCLE</a:t>
            </a:r>
            <a:endParaRPr lang="en-US" sz="36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25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763000" cy="54102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Century Gothic" pitchFamily="34" charset="0"/>
              </a:rPr>
              <a:t>Blocked State/Wait State refers </a:t>
            </a:r>
            <a:r>
              <a:rPr lang="en-US" sz="2000" dirty="0">
                <a:latin typeface="Century Gothic" pitchFamily="34" charset="0"/>
              </a:rPr>
              <a:t>to a state where a </a:t>
            </a:r>
            <a:r>
              <a:rPr lang="en-US" sz="2000" dirty="0" smtClean="0">
                <a:latin typeface="Century Gothic" pitchFamily="34" charset="0"/>
              </a:rPr>
              <a:t>running process </a:t>
            </a:r>
            <a:r>
              <a:rPr lang="en-US" sz="2000" dirty="0">
                <a:latin typeface="Century Gothic" pitchFamily="34" charset="0"/>
              </a:rPr>
              <a:t>is temporarily suspended from </a:t>
            </a:r>
            <a:r>
              <a:rPr lang="en-US" sz="2000" dirty="0" smtClean="0">
                <a:latin typeface="Century Gothic" pitchFamily="34" charset="0"/>
              </a:rPr>
              <a:t>execution and </a:t>
            </a:r>
            <a:r>
              <a:rPr lang="en-US" sz="2000" dirty="0">
                <a:latin typeface="Century Gothic" pitchFamily="34" charset="0"/>
              </a:rPr>
              <a:t>does not have immediate access to resources. The blocked state might be invoked by various </a:t>
            </a:r>
            <a:r>
              <a:rPr lang="en-US" sz="2000" dirty="0" smtClean="0">
                <a:latin typeface="Century Gothic" pitchFamily="34" charset="0"/>
              </a:rPr>
              <a:t>conditions like</a:t>
            </a:r>
            <a:r>
              <a:rPr lang="en-US" sz="2000" dirty="0">
                <a:latin typeface="Century Gothic" pitchFamily="34" charset="0"/>
              </a:rPr>
              <a:t>: the process enters a wait state for an event to occur (e.g. Waiting for user inputs such as keyboard input</a:t>
            </a:r>
            <a:r>
              <a:rPr lang="en-US" sz="2000" dirty="0" smtClean="0">
                <a:latin typeface="Century Gothic" pitchFamily="34" charset="0"/>
              </a:rPr>
              <a:t>) or </a:t>
            </a:r>
            <a:r>
              <a:rPr lang="en-US" sz="2000" dirty="0">
                <a:latin typeface="Century Gothic" pitchFamily="34" charset="0"/>
              </a:rPr>
              <a:t>waiting for getting access to a </a:t>
            </a:r>
            <a:r>
              <a:rPr lang="en-US" sz="2000" dirty="0" smtClean="0">
                <a:latin typeface="Century Gothic" pitchFamily="34" charset="0"/>
              </a:rPr>
              <a:t>shared). </a:t>
            </a:r>
          </a:p>
          <a:p>
            <a:pPr algn="just"/>
            <a:endParaRPr lang="en-US" sz="2000" dirty="0" smtClean="0">
              <a:latin typeface="Century Gothic" pitchFamily="34" charset="0"/>
            </a:endParaRPr>
          </a:p>
          <a:p>
            <a:pPr algn="just"/>
            <a:r>
              <a:rPr lang="en-US" sz="2000" dirty="0" smtClean="0">
                <a:latin typeface="Century Gothic" pitchFamily="34" charset="0"/>
              </a:rPr>
              <a:t>A state where </a:t>
            </a:r>
            <a:r>
              <a:rPr lang="en-US" sz="2000" dirty="0">
                <a:latin typeface="Century Gothic" pitchFamily="34" charset="0"/>
              </a:rPr>
              <a:t>the process completes its execution is known as ‘Completed State’. The transition of a process </a:t>
            </a:r>
            <a:r>
              <a:rPr lang="en-US" sz="2000" dirty="0" smtClean="0">
                <a:latin typeface="Century Gothic" pitchFamily="34" charset="0"/>
              </a:rPr>
              <a:t>from one </a:t>
            </a:r>
            <a:r>
              <a:rPr lang="en-US" sz="2000" dirty="0">
                <a:latin typeface="Century Gothic" pitchFamily="34" charset="0"/>
              </a:rPr>
              <a:t>state to another is known as ‘State transition’. When a process changes its state from Ready to </a:t>
            </a:r>
            <a:r>
              <a:rPr lang="en-US" sz="2000" dirty="0" smtClean="0">
                <a:latin typeface="Century Gothic" pitchFamily="34" charset="0"/>
              </a:rPr>
              <a:t>running or </a:t>
            </a:r>
            <a:r>
              <a:rPr lang="en-US" sz="2000" dirty="0">
                <a:latin typeface="Century Gothic" pitchFamily="34" charset="0"/>
              </a:rPr>
              <a:t>from running to blocked or terminated or from blocked to running, the CPU allocation for the process </a:t>
            </a:r>
            <a:r>
              <a:rPr lang="en-US" sz="2000" dirty="0" smtClean="0">
                <a:latin typeface="Century Gothic" pitchFamily="34" charset="0"/>
              </a:rPr>
              <a:t>may also </a:t>
            </a:r>
            <a:r>
              <a:rPr lang="en-US" sz="2000" dirty="0">
                <a:latin typeface="Century Gothic" pitchFamily="34" charset="0"/>
              </a:rPr>
              <a:t>change</a:t>
            </a:r>
            <a:r>
              <a:rPr lang="en-US" sz="2000" dirty="0" smtClean="0">
                <a:latin typeface="Century Gothic" pitchFamily="34" charset="0"/>
              </a:rPr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PROCESS LIFE CYCLE</a:t>
            </a:r>
            <a:endParaRPr lang="en-US" sz="36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entury Gothic" pitchFamily="34" charset="0"/>
              </a:rPr>
              <a:t>Process management deals </a:t>
            </a:r>
            <a:r>
              <a:rPr lang="en-US" sz="2800" dirty="0">
                <a:latin typeface="Century Gothic" pitchFamily="34" charset="0"/>
              </a:rPr>
              <a:t>with the creation of a process, setting up the memory space for the process, </a:t>
            </a:r>
            <a:r>
              <a:rPr lang="en-US" sz="2800" dirty="0" smtClean="0">
                <a:latin typeface="Century Gothic" pitchFamily="34" charset="0"/>
              </a:rPr>
              <a:t>loading the </a:t>
            </a:r>
            <a:r>
              <a:rPr lang="en-US" sz="2800" dirty="0">
                <a:latin typeface="Century Gothic" pitchFamily="34" charset="0"/>
              </a:rPr>
              <a:t>process’s code into the memory space, allocating system resources, setting up a Process Control </a:t>
            </a:r>
            <a:r>
              <a:rPr lang="en-US" sz="2800" dirty="0" smtClean="0">
                <a:latin typeface="Century Gothic" pitchFamily="34" charset="0"/>
              </a:rPr>
              <a:t>Block (</a:t>
            </a:r>
            <a:r>
              <a:rPr lang="en-US" sz="2800" dirty="0">
                <a:latin typeface="Century Gothic" pitchFamily="34" charset="0"/>
              </a:rPr>
              <a:t>P</a:t>
            </a:r>
            <a:r>
              <a:rPr lang="en-US" sz="2800" dirty="0" smtClean="0">
                <a:latin typeface="Century Gothic" pitchFamily="34" charset="0"/>
              </a:rPr>
              <a:t>CB</a:t>
            </a:r>
            <a:r>
              <a:rPr lang="en-US" sz="2800" dirty="0">
                <a:latin typeface="Century Gothic" pitchFamily="34" charset="0"/>
              </a:rPr>
              <a:t>) for the process and process termination/deletion.</a:t>
            </a:r>
          </a:p>
          <a:p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PROCESS MANAGEMENT</a:t>
            </a:r>
            <a:endParaRPr lang="en-US" sz="36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93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just"/>
            <a:r>
              <a:rPr lang="en-US" dirty="0">
                <a:latin typeface="Century Gothic" pitchFamily="34" charset="0"/>
              </a:rPr>
              <a:t>A thread is the primitive that can execute code. </a:t>
            </a:r>
            <a:r>
              <a:rPr lang="en-US" dirty="0" smtClean="0">
                <a:latin typeface="Century Gothic" pitchFamily="34" charset="0"/>
              </a:rPr>
              <a:t>A thread </a:t>
            </a:r>
            <a:r>
              <a:rPr lang="en-US" dirty="0">
                <a:latin typeface="Century Gothic" pitchFamily="34" charset="0"/>
              </a:rPr>
              <a:t>is a single sequential </a:t>
            </a:r>
            <a:r>
              <a:rPr lang="en-US" dirty="0" smtClean="0">
                <a:latin typeface="Century Gothic" pitchFamily="34" charset="0"/>
              </a:rPr>
              <a:t>flow </a:t>
            </a:r>
            <a:r>
              <a:rPr lang="en-US" dirty="0">
                <a:latin typeface="Century Gothic" pitchFamily="34" charset="0"/>
              </a:rPr>
              <a:t>of control </a:t>
            </a:r>
            <a:r>
              <a:rPr lang="en-US" dirty="0" smtClean="0">
                <a:latin typeface="Century Gothic" pitchFamily="34" charset="0"/>
              </a:rPr>
              <a:t>within a </a:t>
            </a:r>
            <a:r>
              <a:rPr lang="en-US" dirty="0">
                <a:latin typeface="Century Gothic" pitchFamily="34" charset="0"/>
              </a:rPr>
              <a:t>process. </a:t>
            </a:r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‘Thread’ is also known as </a:t>
            </a:r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lightweight process</a:t>
            </a:r>
            <a:r>
              <a:rPr lang="en-US" dirty="0">
                <a:latin typeface="Century Gothic" pitchFamily="34" charset="0"/>
              </a:rPr>
              <a:t>. </a:t>
            </a:r>
            <a:endParaRPr lang="en-US" dirty="0" smtClean="0">
              <a:latin typeface="Century Gothic" pitchFamily="34" charset="0"/>
            </a:endParaRPr>
          </a:p>
          <a:p>
            <a:pPr algn="just"/>
            <a:endParaRPr lang="en-US" dirty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A </a:t>
            </a:r>
            <a:r>
              <a:rPr lang="en-US" dirty="0">
                <a:latin typeface="Century Gothic" pitchFamily="34" charset="0"/>
              </a:rPr>
              <a:t>process can have many threads </a:t>
            </a:r>
            <a:r>
              <a:rPr lang="en-US" dirty="0" smtClean="0">
                <a:latin typeface="Century Gothic" pitchFamily="34" charset="0"/>
              </a:rPr>
              <a:t>of execution</a:t>
            </a:r>
            <a:r>
              <a:rPr lang="en-US" dirty="0">
                <a:latin typeface="Century Gothic" pitchFamily="34" charset="0"/>
              </a:rPr>
              <a:t>. Different threads, which are part of </a:t>
            </a:r>
            <a:r>
              <a:rPr lang="en-US" dirty="0" smtClean="0">
                <a:latin typeface="Century Gothic" pitchFamily="34" charset="0"/>
              </a:rPr>
              <a:t>a process</a:t>
            </a:r>
            <a:r>
              <a:rPr lang="en-US" dirty="0">
                <a:latin typeface="Century Gothic" pitchFamily="34" charset="0"/>
              </a:rPr>
              <a:t>, share the same address space; </a:t>
            </a:r>
            <a:r>
              <a:rPr lang="en-US" dirty="0" smtClean="0">
                <a:latin typeface="Century Gothic" pitchFamily="34" charset="0"/>
              </a:rPr>
              <a:t>meaning they </a:t>
            </a:r>
            <a:r>
              <a:rPr lang="en-US" dirty="0">
                <a:latin typeface="Century Gothic" pitchFamily="34" charset="0"/>
              </a:rPr>
              <a:t>share the data memory, code memory and </a:t>
            </a:r>
            <a:r>
              <a:rPr lang="en-US" dirty="0" smtClean="0">
                <a:latin typeface="Century Gothic" pitchFamily="34" charset="0"/>
              </a:rPr>
              <a:t>heap memory </a:t>
            </a:r>
            <a:r>
              <a:rPr lang="en-US" dirty="0">
                <a:latin typeface="Century Gothic" pitchFamily="34" charset="0"/>
              </a:rPr>
              <a:t>area. </a:t>
            </a:r>
            <a:endParaRPr lang="en-US" dirty="0" smtClean="0">
              <a:latin typeface="Century Gothic" pitchFamily="34" charset="0"/>
            </a:endParaRPr>
          </a:p>
          <a:p>
            <a:pPr algn="just"/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Threads </a:t>
            </a:r>
            <a:r>
              <a:rPr lang="en-US" dirty="0">
                <a:latin typeface="Century Gothic" pitchFamily="34" charset="0"/>
              </a:rPr>
              <a:t>maintain their own </a:t>
            </a:r>
            <a:r>
              <a:rPr lang="en-US" dirty="0" smtClean="0">
                <a:latin typeface="Century Gothic" pitchFamily="34" charset="0"/>
              </a:rPr>
              <a:t>thread status </a:t>
            </a:r>
            <a:r>
              <a:rPr lang="en-US" dirty="0">
                <a:latin typeface="Century Gothic" pitchFamily="34" charset="0"/>
              </a:rPr>
              <a:t>(CPU register values), Program Counter (PC</a:t>
            </a:r>
            <a:r>
              <a:rPr lang="en-US" dirty="0" smtClean="0">
                <a:latin typeface="Century Gothic" pitchFamily="34" charset="0"/>
              </a:rPr>
              <a:t>) and </a:t>
            </a:r>
            <a:r>
              <a:rPr lang="en-US" dirty="0">
                <a:latin typeface="Century Gothic" pitchFamily="34" charset="0"/>
              </a:rPr>
              <a:t>stack.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THREADS</a:t>
            </a:r>
            <a:endParaRPr lang="en-US" sz="36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80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7177" y="1590610"/>
            <a:ext cx="6749647" cy="450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990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PROCESS MEMORY AND ASSOCIATED THREADS</a:t>
            </a:r>
            <a:endParaRPr lang="en-US" sz="3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746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8526"/>
            <a:ext cx="8839200" cy="525087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Century Gothic" pitchFamily="34" charset="0"/>
              </a:rPr>
              <a:t>A process/task in embedded application may be </a:t>
            </a:r>
            <a:r>
              <a:rPr lang="en-US" sz="2800" dirty="0" smtClean="0">
                <a:latin typeface="Century Gothic" pitchFamily="34" charset="0"/>
              </a:rPr>
              <a:t>a complex </a:t>
            </a:r>
            <a:r>
              <a:rPr lang="en-US" sz="2800" dirty="0">
                <a:latin typeface="Century Gothic" pitchFamily="34" charset="0"/>
              </a:rPr>
              <a:t>or lengthy one and it may contain </a:t>
            </a:r>
            <a:r>
              <a:rPr lang="en-US" sz="2800" dirty="0" smtClean="0">
                <a:latin typeface="Century Gothic" pitchFamily="34" charset="0"/>
              </a:rPr>
              <a:t>various </a:t>
            </a:r>
            <a:r>
              <a:rPr lang="en-US" sz="2800" dirty="0" err="1" smtClean="0">
                <a:latin typeface="Century Gothic" pitchFamily="34" charset="0"/>
              </a:rPr>
              <a:t>suboperations</a:t>
            </a:r>
            <a:r>
              <a:rPr lang="en-US" sz="2800" dirty="0" smtClean="0">
                <a:latin typeface="Century Gothic" pitchFamily="34" charset="0"/>
              </a:rPr>
              <a:t> </a:t>
            </a:r>
            <a:r>
              <a:rPr lang="en-US" sz="2800" dirty="0">
                <a:latin typeface="Century Gothic" pitchFamily="34" charset="0"/>
              </a:rPr>
              <a:t>like getting input from I/O devices connected to the processor, performing some </a:t>
            </a:r>
            <a:r>
              <a:rPr lang="en-US" sz="2800" dirty="0" smtClean="0">
                <a:latin typeface="Century Gothic" pitchFamily="34" charset="0"/>
              </a:rPr>
              <a:t>internal calculations/operations</a:t>
            </a:r>
            <a:r>
              <a:rPr lang="en-US" sz="2800" dirty="0">
                <a:latin typeface="Century Gothic" pitchFamily="34" charset="0"/>
              </a:rPr>
              <a:t>, updating some I/O devices etc</a:t>
            </a:r>
            <a:r>
              <a:rPr lang="en-US" sz="2800" dirty="0" smtClean="0">
                <a:latin typeface="Century Gothic" pitchFamily="34" charset="0"/>
              </a:rPr>
              <a:t>.</a:t>
            </a:r>
          </a:p>
          <a:p>
            <a:pPr algn="just"/>
            <a:r>
              <a:rPr lang="en-US" sz="2800" dirty="0" smtClean="0">
                <a:latin typeface="Century Gothic" pitchFamily="34" charset="0"/>
              </a:rPr>
              <a:t>If </a:t>
            </a:r>
            <a:r>
              <a:rPr lang="en-US" sz="2800" dirty="0">
                <a:latin typeface="Century Gothic" pitchFamily="34" charset="0"/>
              </a:rPr>
              <a:t>all the </a:t>
            </a:r>
            <a:r>
              <a:rPr lang="en-US" sz="2800" dirty="0" err="1">
                <a:latin typeface="Century Gothic" pitchFamily="34" charset="0"/>
              </a:rPr>
              <a:t>subfunctions</a:t>
            </a:r>
            <a:r>
              <a:rPr lang="en-US" sz="2800" dirty="0">
                <a:latin typeface="Century Gothic" pitchFamily="34" charset="0"/>
              </a:rPr>
              <a:t> of a task are executed </a:t>
            </a:r>
            <a:r>
              <a:rPr lang="en-US" sz="2800" dirty="0" smtClean="0">
                <a:latin typeface="Century Gothic" pitchFamily="34" charset="0"/>
              </a:rPr>
              <a:t>in sequence</a:t>
            </a:r>
            <a:r>
              <a:rPr lang="en-US" sz="2800" dirty="0">
                <a:latin typeface="Century Gothic" pitchFamily="34" charset="0"/>
              </a:rPr>
              <a:t>, the CPU </a:t>
            </a:r>
            <a:r>
              <a:rPr lang="en-US" sz="2800" dirty="0" err="1">
                <a:latin typeface="Century Gothic" pitchFamily="34" charset="0"/>
              </a:rPr>
              <a:t>utilisation</a:t>
            </a:r>
            <a:r>
              <a:rPr lang="en-US" sz="2800" dirty="0">
                <a:latin typeface="Century Gothic" pitchFamily="34" charset="0"/>
              </a:rPr>
              <a:t> may not be </a:t>
            </a:r>
            <a:r>
              <a:rPr lang="en-US" sz="2800" dirty="0" err="1">
                <a:latin typeface="Century Gothic" pitchFamily="34" charset="0"/>
              </a:rPr>
              <a:t>effi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cient</a:t>
            </a:r>
            <a:r>
              <a:rPr lang="en-US" sz="2800" dirty="0" smtClean="0">
                <a:latin typeface="Century Gothic" pitchFamily="34" charset="0"/>
              </a:rPr>
              <a:t>. If </a:t>
            </a:r>
            <a:r>
              <a:rPr lang="en-US" sz="2800" dirty="0">
                <a:latin typeface="Century Gothic" pitchFamily="34" charset="0"/>
              </a:rPr>
              <a:t>the process is split into multiple threads, which executes a portion of the process, there will be a </a:t>
            </a:r>
            <a:r>
              <a:rPr lang="en-US" sz="2800" dirty="0" smtClean="0">
                <a:latin typeface="Century Gothic" pitchFamily="34" charset="0"/>
              </a:rPr>
              <a:t>main thread </a:t>
            </a:r>
            <a:r>
              <a:rPr lang="en-US" sz="2800" dirty="0">
                <a:latin typeface="Century Gothic" pitchFamily="34" charset="0"/>
              </a:rPr>
              <a:t>and rest of the threads will be created within the main thread.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381000"/>
            <a:ext cx="8839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entury Gothic" pitchFamily="34" charset="0"/>
              </a:rPr>
              <a:t>CONCEPT OF MULTITHREADING</a:t>
            </a:r>
            <a:endParaRPr lang="en-US" sz="3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2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Century Gothic" pitchFamily="34" charset="0"/>
              </a:rPr>
              <a:t>NEED FOR RTOS</a:t>
            </a:r>
            <a:endParaRPr lang="en-US" sz="3600" b="1" dirty="0">
              <a:latin typeface="Century Gothic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29103" y="394112"/>
            <a:ext cx="128746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32389"/>
            <a:ext cx="8797636" cy="1220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005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8526"/>
            <a:ext cx="8839200" cy="5250873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Century Gothic" pitchFamily="34" charset="0"/>
              </a:rPr>
              <a:t>Use </a:t>
            </a:r>
            <a:r>
              <a:rPr lang="en-US" dirty="0">
                <a:latin typeface="Century Gothic" pitchFamily="34" charset="0"/>
              </a:rPr>
              <a:t>of multiple threads to execute </a:t>
            </a:r>
            <a:r>
              <a:rPr lang="en-US" dirty="0" smtClean="0">
                <a:latin typeface="Century Gothic" pitchFamily="34" charset="0"/>
              </a:rPr>
              <a:t>a process </a:t>
            </a:r>
            <a:r>
              <a:rPr lang="en-US" dirty="0">
                <a:latin typeface="Century Gothic" pitchFamily="34" charset="0"/>
              </a:rPr>
              <a:t>brings the following </a:t>
            </a:r>
            <a:r>
              <a:rPr lang="en-US" dirty="0" smtClean="0">
                <a:latin typeface="Century Gothic" pitchFamily="34" charset="0"/>
              </a:rPr>
              <a:t>advantage.</a:t>
            </a:r>
          </a:p>
          <a:p>
            <a:pPr lvl="1" algn="just"/>
            <a:r>
              <a:rPr lang="en-US" sz="2400" dirty="0" smtClean="0">
                <a:latin typeface="Century Gothic" pitchFamily="34" charset="0"/>
              </a:rPr>
              <a:t>Better </a:t>
            </a:r>
            <a:r>
              <a:rPr lang="en-US" sz="2400" dirty="0">
                <a:latin typeface="Century Gothic" pitchFamily="34" charset="0"/>
              </a:rPr>
              <a:t>memory </a:t>
            </a:r>
            <a:r>
              <a:rPr lang="en-US" sz="2400" dirty="0" smtClean="0">
                <a:latin typeface="Century Gothic" pitchFamily="34" charset="0"/>
              </a:rPr>
              <a:t>utilization. </a:t>
            </a:r>
            <a:r>
              <a:rPr lang="en-US" sz="2400" dirty="0">
                <a:latin typeface="Century Gothic" pitchFamily="34" charset="0"/>
              </a:rPr>
              <a:t>Multiple threads of the same process share the address space for </a:t>
            </a:r>
            <a:r>
              <a:rPr lang="en-US" sz="2400" dirty="0" smtClean="0">
                <a:latin typeface="Century Gothic" pitchFamily="34" charset="0"/>
              </a:rPr>
              <a:t>data memory</a:t>
            </a:r>
            <a:r>
              <a:rPr lang="en-US" sz="2400" dirty="0">
                <a:latin typeface="Century Gothic" pitchFamily="34" charset="0"/>
              </a:rPr>
              <a:t>. This also reduces the complexity of inter thread communication since variables can be </a:t>
            </a:r>
            <a:r>
              <a:rPr lang="en-US" sz="2400" dirty="0" smtClean="0">
                <a:latin typeface="Century Gothic" pitchFamily="34" charset="0"/>
              </a:rPr>
              <a:t>shared across </a:t>
            </a:r>
            <a:r>
              <a:rPr lang="en-US" sz="2400" dirty="0">
                <a:latin typeface="Century Gothic" pitchFamily="34" charset="0"/>
              </a:rPr>
              <a:t>the threads</a:t>
            </a:r>
            <a:r>
              <a:rPr lang="en-US" sz="2400" dirty="0" smtClean="0">
                <a:latin typeface="Century Gothic" pitchFamily="34" charset="0"/>
              </a:rPr>
              <a:t>. </a:t>
            </a:r>
          </a:p>
          <a:p>
            <a:pPr lvl="1" algn="just"/>
            <a:r>
              <a:rPr lang="en-US" sz="2400" dirty="0" smtClean="0">
                <a:latin typeface="Century Gothic" pitchFamily="34" charset="0"/>
              </a:rPr>
              <a:t>Since </a:t>
            </a:r>
            <a:r>
              <a:rPr lang="en-US" sz="2400" dirty="0">
                <a:latin typeface="Century Gothic" pitchFamily="34" charset="0"/>
              </a:rPr>
              <a:t>the process is split into different threads, when one thread enters a wait state, the CPU can </a:t>
            </a:r>
            <a:r>
              <a:rPr lang="en-US" sz="2400" dirty="0" smtClean="0">
                <a:latin typeface="Century Gothic" pitchFamily="34" charset="0"/>
              </a:rPr>
              <a:t>be utilized </a:t>
            </a:r>
            <a:r>
              <a:rPr lang="en-US" sz="2400" dirty="0">
                <a:latin typeface="Century Gothic" pitchFamily="34" charset="0"/>
              </a:rPr>
              <a:t>by other threads of the process that do not require the event, which the other thread is waiting</a:t>
            </a:r>
            <a:r>
              <a:rPr lang="en-US" sz="2400" dirty="0" smtClean="0">
                <a:latin typeface="Century Gothic" pitchFamily="34" charset="0"/>
              </a:rPr>
              <a:t>, for </a:t>
            </a:r>
            <a:r>
              <a:rPr lang="en-US" sz="2400" dirty="0">
                <a:latin typeface="Century Gothic" pitchFamily="34" charset="0"/>
              </a:rPr>
              <a:t>processing. This speeds up the execution of the process</a:t>
            </a:r>
            <a:r>
              <a:rPr lang="en-US" sz="2400" dirty="0" smtClean="0">
                <a:latin typeface="Century Gothic" pitchFamily="34" charset="0"/>
              </a:rPr>
              <a:t>. </a:t>
            </a:r>
          </a:p>
          <a:p>
            <a:pPr lvl="1" algn="just"/>
            <a:r>
              <a:rPr lang="en-US" sz="2400" dirty="0" smtClean="0">
                <a:latin typeface="Century Gothic" pitchFamily="34" charset="0"/>
              </a:rPr>
              <a:t>Efficient </a:t>
            </a:r>
            <a:r>
              <a:rPr lang="en-US" sz="2400" dirty="0">
                <a:latin typeface="Century Gothic" pitchFamily="34" charset="0"/>
              </a:rPr>
              <a:t>CPU </a:t>
            </a:r>
            <a:r>
              <a:rPr lang="en-US" sz="2400" dirty="0" smtClean="0">
                <a:latin typeface="Century Gothic" pitchFamily="34" charset="0"/>
              </a:rPr>
              <a:t>utilization. </a:t>
            </a:r>
            <a:r>
              <a:rPr lang="en-US" sz="2400" dirty="0">
                <a:latin typeface="Century Gothic" pitchFamily="34" charset="0"/>
              </a:rPr>
              <a:t>The CPU is engaged all time</a:t>
            </a:r>
            <a:r>
              <a:rPr lang="en-US" dirty="0">
                <a:latin typeface="Century Gothic" pitchFamily="34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381000"/>
            <a:ext cx="8839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entury Gothic" pitchFamily="34" charset="0"/>
              </a:rPr>
              <a:t>CONCEPT OF MULTITHREADING</a:t>
            </a:r>
            <a:endParaRPr lang="en-US" sz="3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978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9113" y="685800"/>
            <a:ext cx="6795669" cy="604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" y="381000"/>
            <a:ext cx="8839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Century Gothic" pitchFamily="34" charset="0"/>
              </a:rPr>
              <a:t>A PROCESS WITH MULTITHREAD</a:t>
            </a:r>
            <a:endParaRPr lang="en-US" sz="24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12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550" y="1219200"/>
            <a:ext cx="7872899" cy="507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" y="3810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Century Gothic" pitchFamily="34" charset="0"/>
              </a:rPr>
              <a:t>SINGLE-THREADED </a:t>
            </a:r>
            <a:r>
              <a:rPr lang="en-US" sz="2400" b="1" dirty="0">
                <a:latin typeface="Century Gothic" pitchFamily="34" charset="0"/>
              </a:rPr>
              <a:t>AND </a:t>
            </a:r>
            <a:r>
              <a:rPr lang="en-US" sz="2400" b="1" dirty="0" smtClean="0">
                <a:latin typeface="Century Gothic" pitchFamily="34" charset="0"/>
              </a:rPr>
              <a:t>MULTITHREADED PROCESS</a:t>
            </a:r>
            <a:endParaRPr lang="en-US" sz="24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104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562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>
                <a:latin typeface="Century Gothic" pitchFamily="34" charset="0"/>
              </a:rPr>
              <a:t>Thread library provides programmer with API for creating and managing </a:t>
            </a:r>
            <a:r>
              <a:rPr lang="en-US" sz="3200" dirty="0" smtClean="0">
                <a:latin typeface="Century Gothic" pitchFamily="34" charset="0"/>
              </a:rPr>
              <a:t>threads.</a:t>
            </a:r>
          </a:p>
          <a:p>
            <a:pPr algn="just"/>
            <a:r>
              <a:rPr lang="en-US" sz="3200" dirty="0" smtClean="0">
                <a:latin typeface="Century Gothic" pitchFamily="34" charset="0"/>
              </a:rPr>
              <a:t>Two </a:t>
            </a:r>
            <a:r>
              <a:rPr lang="en-US" sz="3200" dirty="0">
                <a:latin typeface="Century Gothic" pitchFamily="34" charset="0"/>
              </a:rPr>
              <a:t>primary ways of </a:t>
            </a:r>
            <a:r>
              <a:rPr lang="en-US" sz="3200" dirty="0" smtClean="0">
                <a:latin typeface="Century Gothic" pitchFamily="34" charset="0"/>
              </a:rPr>
              <a:t>implementing</a:t>
            </a:r>
          </a:p>
          <a:p>
            <a:pPr lvl="1" algn="just"/>
            <a:r>
              <a:rPr lang="en-US" sz="2800" dirty="0" smtClean="0">
                <a:latin typeface="Century Gothic" pitchFamily="34" charset="0"/>
              </a:rPr>
              <a:t>library </a:t>
            </a:r>
            <a:r>
              <a:rPr lang="en-US" sz="2800" dirty="0">
                <a:latin typeface="Century Gothic" pitchFamily="34" charset="0"/>
              </a:rPr>
              <a:t>entirely in user space with no kernel </a:t>
            </a:r>
            <a:r>
              <a:rPr lang="en-US" sz="2800" dirty="0" smtClean="0">
                <a:latin typeface="Century Gothic" pitchFamily="34" charset="0"/>
              </a:rPr>
              <a:t>support</a:t>
            </a:r>
          </a:p>
          <a:p>
            <a:pPr lvl="1" algn="just"/>
            <a:r>
              <a:rPr lang="en-US" sz="2800" dirty="0" smtClean="0">
                <a:latin typeface="Century Gothic" pitchFamily="34" charset="0"/>
              </a:rPr>
              <a:t>kernel-level </a:t>
            </a:r>
            <a:r>
              <a:rPr lang="en-US" sz="2800" dirty="0">
                <a:latin typeface="Century Gothic" pitchFamily="34" charset="0"/>
              </a:rPr>
              <a:t>library supported by the </a:t>
            </a:r>
            <a:r>
              <a:rPr lang="en-US" sz="2800" dirty="0" smtClean="0">
                <a:latin typeface="Century Gothic" pitchFamily="34" charset="0"/>
              </a:rPr>
              <a:t>OS</a:t>
            </a:r>
          </a:p>
          <a:p>
            <a:pPr algn="just"/>
            <a:r>
              <a:rPr lang="en-US" sz="3200" dirty="0" smtClean="0">
                <a:latin typeface="Century Gothic" pitchFamily="34" charset="0"/>
              </a:rPr>
              <a:t>There are three standard libraries for threads.</a:t>
            </a:r>
          </a:p>
          <a:p>
            <a:pPr lvl="1"/>
            <a:r>
              <a:rPr lang="en-US" sz="2800" dirty="0" smtClean="0"/>
              <a:t>POSIX</a:t>
            </a:r>
            <a:endParaRPr lang="en-US" sz="2800" dirty="0"/>
          </a:p>
          <a:p>
            <a:pPr lvl="1"/>
            <a:r>
              <a:rPr lang="en-US" sz="2800" dirty="0"/>
              <a:t>WIN32</a:t>
            </a:r>
          </a:p>
          <a:p>
            <a:pPr lvl="1"/>
            <a:r>
              <a:rPr lang="en-US" sz="2800" dirty="0"/>
              <a:t>JAVA</a:t>
            </a:r>
          </a:p>
          <a:p>
            <a:pPr algn="just"/>
            <a:endParaRPr lang="en-US" dirty="0">
              <a:latin typeface="Century Gothic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THREADS</a:t>
            </a:r>
            <a:endParaRPr lang="en-US" sz="36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52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29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Century Gothic" pitchFamily="34" charset="0"/>
              </a:rPr>
              <a:t>A POSIX standard API for thread creation and synchronization • common in UNIX operating systems (Solaris, Linux, Mac OS </a:t>
            </a:r>
            <a:r>
              <a:rPr lang="en-US" sz="2800" dirty="0" smtClean="0">
                <a:latin typeface="Century Gothic" pitchFamily="34" charset="0"/>
              </a:rPr>
              <a:t>X).</a:t>
            </a:r>
          </a:p>
          <a:p>
            <a:pPr marL="0" indent="0" algn="just">
              <a:buNone/>
            </a:pPr>
            <a:endParaRPr lang="en-US" sz="2800" dirty="0" smtClean="0">
              <a:latin typeface="Century Gothic" pitchFamily="34" charset="0"/>
            </a:endParaRPr>
          </a:p>
          <a:p>
            <a:pPr algn="just"/>
            <a:r>
              <a:rPr lang="en-US" sz="2800" dirty="0" err="1" smtClean="0">
                <a:latin typeface="Century Gothic" pitchFamily="34" charset="0"/>
              </a:rPr>
              <a:t>Pthread</a:t>
            </a:r>
            <a:r>
              <a:rPr lang="en-US" sz="2800" dirty="0" smtClean="0">
                <a:latin typeface="Century Gothic" pitchFamily="34" charset="0"/>
              </a:rPr>
              <a:t> </a:t>
            </a:r>
            <a:r>
              <a:rPr lang="en-US" sz="2800" dirty="0">
                <a:latin typeface="Century Gothic" pitchFamily="34" charset="0"/>
              </a:rPr>
              <a:t>is a specification for thread behavior </a:t>
            </a:r>
            <a:r>
              <a:rPr lang="en-US" sz="2800" dirty="0" smtClean="0">
                <a:latin typeface="Century Gothic" pitchFamily="34" charset="0"/>
              </a:rPr>
              <a:t> implementation </a:t>
            </a:r>
            <a:r>
              <a:rPr lang="en-US" sz="2800" dirty="0">
                <a:latin typeface="Century Gothic" pitchFamily="34" charset="0"/>
              </a:rPr>
              <a:t>is up to developer of the library </a:t>
            </a:r>
          </a:p>
          <a:p>
            <a:pPr lvl="1" algn="just"/>
            <a:r>
              <a:rPr lang="en-US" sz="2400" dirty="0" smtClean="0">
                <a:latin typeface="Century Gothic" pitchFamily="34" charset="0"/>
              </a:rPr>
              <a:t>e.g</a:t>
            </a:r>
            <a:r>
              <a:rPr lang="en-US" sz="2400" dirty="0">
                <a:latin typeface="Century Gothic" pitchFamily="34" charset="0"/>
              </a:rPr>
              <a:t>., </a:t>
            </a:r>
            <a:r>
              <a:rPr lang="en-US" sz="2400" dirty="0" err="1">
                <a:latin typeface="Century Gothic" pitchFamily="34" charset="0"/>
              </a:rPr>
              <a:t>Pthreads</a:t>
            </a:r>
            <a:r>
              <a:rPr lang="en-US" sz="2400" dirty="0">
                <a:latin typeface="Century Gothic" pitchFamily="34" charset="0"/>
              </a:rPr>
              <a:t> may be provided either as user-level or kernel-level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THREADS - </a:t>
            </a:r>
            <a:r>
              <a:rPr lang="en-US" sz="3200" dirty="0" smtClean="0">
                <a:solidFill>
                  <a:srgbClr val="FF0000"/>
                </a:solidFill>
                <a:latin typeface="Century Gothic" pitchFamily="34" charset="0"/>
              </a:rPr>
              <a:t>PTHREAD</a:t>
            </a:r>
            <a:endParaRPr lang="en-US" sz="36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1023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66800"/>
            <a:ext cx="7858125" cy="552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THREADS – </a:t>
            </a:r>
            <a:r>
              <a:rPr lang="en-US" sz="3200" dirty="0" smtClean="0">
                <a:solidFill>
                  <a:srgbClr val="FF0000"/>
                </a:solidFill>
                <a:latin typeface="Century Gothic" pitchFamily="34" charset="0"/>
              </a:rPr>
              <a:t>PTHREAD APIs</a:t>
            </a:r>
            <a:endParaRPr lang="en-US" sz="36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5640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410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Century Gothic" pitchFamily="34" charset="0"/>
              </a:rPr>
              <a:t>Win32 threads are the threads supported by various </a:t>
            </a:r>
            <a:r>
              <a:rPr lang="en-US" sz="2800" dirty="0" smtClean="0">
                <a:latin typeface="Century Gothic" pitchFamily="34" charset="0"/>
              </a:rPr>
              <a:t>flavors </a:t>
            </a:r>
            <a:r>
              <a:rPr lang="en-US" sz="2800" dirty="0">
                <a:latin typeface="Century Gothic" pitchFamily="34" charset="0"/>
              </a:rPr>
              <a:t>of Windows </a:t>
            </a:r>
            <a:r>
              <a:rPr lang="en-US" sz="2800" dirty="0" smtClean="0">
                <a:latin typeface="Century Gothic" pitchFamily="34" charset="0"/>
              </a:rPr>
              <a:t>Operating Systems.</a:t>
            </a:r>
          </a:p>
          <a:p>
            <a:pPr marL="0" indent="0" algn="just">
              <a:buNone/>
            </a:pPr>
            <a:endParaRPr lang="en-US" sz="2800" dirty="0">
              <a:latin typeface="Century Gothic" pitchFamily="34" charset="0"/>
            </a:endParaRPr>
          </a:p>
          <a:p>
            <a:pPr algn="just"/>
            <a:r>
              <a:rPr lang="en-US" sz="2800" dirty="0" smtClean="0">
                <a:latin typeface="Century Gothic" pitchFamily="34" charset="0"/>
              </a:rPr>
              <a:t> </a:t>
            </a:r>
            <a:r>
              <a:rPr lang="en-US" sz="2800" dirty="0">
                <a:latin typeface="Century Gothic" pitchFamily="34" charset="0"/>
              </a:rPr>
              <a:t>The Win32 Application Programming Interface (Win32 API) libraries provide the standard set </a:t>
            </a:r>
            <a:r>
              <a:rPr lang="en-US" sz="2800" dirty="0" smtClean="0">
                <a:latin typeface="Century Gothic" pitchFamily="34" charset="0"/>
              </a:rPr>
              <a:t>of Win32 </a:t>
            </a:r>
            <a:r>
              <a:rPr lang="en-US" sz="2800" dirty="0">
                <a:latin typeface="Century Gothic" pitchFamily="34" charset="0"/>
              </a:rPr>
              <a:t>thread creation and management functions.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THREADS – </a:t>
            </a:r>
            <a:r>
              <a:rPr lang="en-US" sz="3200" dirty="0" smtClean="0">
                <a:solidFill>
                  <a:srgbClr val="FF0000"/>
                </a:solidFill>
                <a:latin typeface="Century Gothic" pitchFamily="34" charset="0"/>
              </a:rPr>
              <a:t>WIN32 THREAD</a:t>
            </a:r>
            <a:endParaRPr lang="en-US" sz="36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2823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8000" contrast="8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0212"/>
            <a:ext cx="5929745" cy="629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EXAMPLE</a:t>
            </a:r>
            <a:endParaRPr lang="en-US" sz="36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1023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Century Gothic" pitchFamily="34" charset="0"/>
              </a:rPr>
              <a:t>Java threads are managed by the Java VM </a:t>
            </a:r>
            <a:endParaRPr lang="en-US" sz="2800" dirty="0" smtClean="0">
              <a:latin typeface="Century Gothic" pitchFamily="34" charset="0"/>
            </a:endParaRPr>
          </a:p>
          <a:p>
            <a:pPr algn="just"/>
            <a:r>
              <a:rPr lang="en-US" sz="2800" dirty="0" smtClean="0">
                <a:latin typeface="Century Gothic" pitchFamily="34" charset="0"/>
              </a:rPr>
              <a:t>implemented </a:t>
            </a:r>
            <a:r>
              <a:rPr lang="en-US" sz="2800" dirty="0">
                <a:latin typeface="Century Gothic" pitchFamily="34" charset="0"/>
              </a:rPr>
              <a:t>using the threads model provided by underlying </a:t>
            </a:r>
            <a:r>
              <a:rPr lang="en-US" sz="2800" dirty="0" smtClean="0">
                <a:latin typeface="Century Gothic" pitchFamily="34" charset="0"/>
              </a:rPr>
              <a:t>OS.</a:t>
            </a:r>
          </a:p>
          <a:p>
            <a:pPr algn="just"/>
            <a:r>
              <a:rPr lang="en-US" sz="2800" dirty="0" smtClean="0">
                <a:latin typeface="Century Gothic" pitchFamily="34" charset="0"/>
              </a:rPr>
              <a:t>Java </a:t>
            </a:r>
            <a:r>
              <a:rPr lang="en-US" sz="2800" dirty="0">
                <a:latin typeface="Century Gothic" pitchFamily="34" charset="0"/>
              </a:rPr>
              <a:t>threads may be created by: </a:t>
            </a:r>
          </a:p>
          <a:p>
            <a:pPr lvl="1" algn="just"/>
            <a:r>
              <a:rPr lang="en-US" sz="2400" dirty="0" smtClean="0">
                <a:latin typeface="Century Gothic" pitchFamily="34" charset="0"/>
              </a:rPr>
              <a:t>extending </a:t>
            </a:r>
            <a:r>
              <a:rPr lang="en-US" sz="2400" dirty="0">
                <a:latin typeface="Century Gothic" pitchFamily="34" charset="0"/>
              </a:rPr>
              <a:t>the </a:t>
            </a:r>
            <a:r>
              <a:rPr lang="en-US" sz="2400" dirty="0" err="1">
                <a:latin typeface="Century Gothic" pitchFamily="34" charset="0"/>
              </a:rPr>
              <a:t>java.lang.Thread</a:t>
            </a:r>
            <a:r>
              <a:rPr lang="en-US" sz="2400" dirty="0">
                <a:latin typeface="Century Gothic" pitchFamily="34" charset="0"/>
              </a:rPr>
              <a:t> </a:t>
            </a:r>
            <a:r>
              <a:rPr lang="en-US" sz="2400" dirty="0" smtClean="0">
                <a:latin typeface="Century Gothic" pitchFamily="34" charset="0"/>
              </a:rPr>
              <a:t>class</a:t>
            </a:r>
          </a:p>
          <a:p>
            <a:pPr lvl="1" algn="just"/>
            <a:r>
              <a:rPr lang="en-US" sz="2400" dirty="0" smtClean="0">
                <a:latin typeface="Century Gothic" pitchFamily="34" charset="0"/>
              </a:rPr>
              <a:t>then </a:t>
            </a:r>
            <a:r>
              <a:rPr lang="en-US" sz="2400" dirty="0">
                <a:latin typeface="Century Gothic" pitchFamily="34" charset="0"/>
              </a:rPr>
              <a:t>implement the </a:t>
            </a:r>
            <a:r>
              <a:rPr lang="en-US" sz="2400" dirty="0" err="1">
                <a:latin typeface="Century Gothic" pitchFamily="34" charset="0"/>
              </a:rPr>
              <a:t>java.lang.Runnable</a:t>
            </a:r>
            <a:r>
              <a:rPr lang="en-US" sz="2400" dirty="0">
                <a:latin typeface="Century Gothic" pitchFamily="34" charset="0"/>
              </a:rPr>
              <a:t> interface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THREADS – </a:t>
            </a:r>
            <a:r>
              <a:rPr lang="en-US" sz="3200" dirty="0" smtClean="0">
                <a:solidFill>
                  <a:srgbClr val="FF0000"/>
                </a:solidFill>
                <a:latin typeface="Century Gothic" pitchFamily="34" charset="0"/>
              </a:rPr>
              <a:t> JAVA THREAD</a:t>
            </a:r>
            <a:endParaRPr lang="en-US" sz="36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5255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/>
          <a:lstStyle/>
          <a:p>
            <a:pPr algn="just"/>
            <a:r>
              <a:rPr lang="en-US" dirty="0">
                <a:latin typeface="Century Gothic" pitchFamily="34" charset="0"/>
              </a:rPr>
              <a:t>Thread pre-emption is the act of pre-empting the currently running thread (stopping the currently running </a:t>
            </a:r>
            <a:r>
              <a:rPr lang="en-US" dirty="0" smtClean="0">
                <a:latin typeface="Century Gothic" pitchFamily="34" charset="0"/>
              </a:rPr>
              <a:t>thread temporarily</a:t>
            </a:r>
            <a:r>
              <a:rPr lang="en-US" dirty="0">
                <a:latin typeface="Century Gothic" pitchFamily="34" charset="0"/>
              </a:rPr>
              <a:t>). </a:t>
            </a:r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Thread </a:t>
            </a:r>
            <a:r>
              <a:rPr lang="en-US" dirty="0">
                <a:latin typeface="Century Gothic" pitchFamily="34" charset="0"/>
              </a:rPr>
              <a:t>pre-emption ability is solely dependent on the Operating System. Thread </a:t>
            </a:r>
            <a:r>
              <a:rPr lang="en-US" dirty="0" smtClean="0">
                <a:latin typeface="Century Gothic" pitchFamily="34" charset="0"/>
              </a:rPr>
              <a:t>pre-emption is </a:t>
            </a:r>
            <a:r>
              <a:rPr lang="en-US" dirty="0">
                <a:latin typeface="Century Gothic" pitchFamily="34" charset="0"/>
              </a:rPr>
              <a:t>performed for sharing the CPU time among all the threads. The execution switching among threads </a:t>
            </a:r>
            <a:r>
              <a:rPr lang="en-US" dirty="0" smtClean="0">
                <a:latin typeface="Century Gothic" pitchFamily="34" charset="0"/>
              </a:rPr>
              <a:t>are known </a:t>
            </a:r>
            <a:r>
              <a:rPr lang="en-US" dirty="0">
                <a:latin typeface="Century Gothic" pitchFamily="34" charset="0"/>
              </a:rPr>
              <a:t>as ‘Thread context switching’. Thread context switching is dependent on the Operating </a:t>
            </a:r>
            <a:r>
              <a:rPr lang="en-US" dirty="0" smtClean="0">
                <a:latin typeface="Century Gothic" pitchFamily="34" charset="0"/>
              </a:rPr>
              <a:t>system’s scheduler </a:t>
            </a:r>
            <a:r>
              <a:rPr lang="en-US" dirty="0">
                <a:latin typeface="Century Gothic" pitchFamily="34" charset="0"/>
              </a:rPr>
              <a:t>and the type of the thread.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THREAD PRE-EMPTION</a:t>
            </a:r>
            <a:endParaRPr lang="en-US" sz="36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068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29103" y="394112"/>
            <a:ext cx="128746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482223"/>
            <a:ext cx="8925154" cy="514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Century Gothic" pitchFamily="34" charset="0"/>
              </a:rPr>
              <a:t>OPERATING SYSTEMS BASICS</a:t>
            </a:r>
            <a:endParaRPr lang="en-US" sz="36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5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/>
          <a:lstStyle/>
          <a:p>
            <a:pPr algn="just"/>
            <a:r>
              <a:rPr lang="en-US" dirty="0">
                <a:latin typeface="Century Gothic" pitchFamily="34" charset="0"/>
              </a:rPr>
              <a:t>Thread may be provided either at the user level, or by the kernel </a:t>
            </a:r>
          </a:p>
          <a:p>
            <a:pPr lvl="1" algn="just"/>
            <a:r>
              <a:rPr lang="en-US" dirty="0" smtClean="0">
                <a:latin typeface="Century Gothic" pitchFamily="34" charset="0"/>
              </a:rPr>
              <a:t>user </a:t>
            </a:r>
            <a:r>
              <a:rPr lang="en-US" dirty="0">
                <a:latin typeface="Century Gothic" pitchFamily="34" charset="0"/>
              </a:rPr>
              <a:t>threads are supported above the kernel without kernel support </a:t>
            </a:r>
          </a:p>
          <a:p>
            <a:pPr lvl="2" algn="just"/>
            <a:r>
              <a:rPr lang="en-US" dirty="0" smtClean="0">
                <a:latin typeface="Century Gothic" pitchFamily="34" charset="0"/>
              </a:rPr>
              <a:t>three thread libraries: </a:t>
            </a:r>
          </a:p>
          <a:p>
            <a:pPr lvl="3" algn="just"/>
            <a:r>
              <a:rPr lang="en-US" dirty="0" smtClean="0">
                <a:latin typeface="Century Gothic" pitchFamily="34" charset="0"/>
              </a:rPr>
              <a:t>POSIX </a:t>
            </a:r>
            <a:r>
              <a:rPr lang="en-US" dirty="0" err="1" smtClean="0">
                <a:latin typeface="Century Gothic" pitchFamily="34" charset="0"/>
              </a:rPr>
              <a:t>Pthreads</a:t>
            </a:r>
            <a:r>
              <a:rPr lang="en-US" dirty="0" smtClean="0">
                <a:latin typeface="Century Gothic" pitchFamily="34" charset="0"/>
              </a:rPr>
              <a:t>,</a:t>
            </a:r>
          </a:p>
          <a:p>
            <a:pPr lvl="3" algn="just"/>
            <a:r>
              <a:rPr lang="en-US" dirty="0" smtClean="0">
                <a:latin typeface="Century Gothic" pitchFamily="34" charset="0"/>
              </a:rPr>
              <a:t>Win32 threads</a:t>
            </a:r>
          </a:p>
          <a:p>
            <a:pPr lvl="3" algn="just"/>
            <a:r>
              <a:rPr lang="en-US" dirty="0" smtClean="0">
                <a:latin typeface="Century Gothic" pitchFamily="34" charset="0"/>
              </a:rPr>
              <a:t>Java threads</a:t>
            </a:r>
          </a:p>
          <a:p>
            <a:pPr lvl="1" algn="just"/>
            <a:r>
              <a:rPr lang="en-US" dirty="0" smtClean="0">
                <a:latin typeface="Century Gothic" pitchFamily="34" charset="0"/>
              </a:rPr>
              <a:t>kernel </a:t>
            </a:r>
            <a:r>
              <a:rPr lang="en-US" dirty="0">
                <a:latin typeface="Century Gothic" pitchFamily="34" charset="0"/>
              </a:rPr>
              <a:t>threads are supported and managed directly by the kernel </a:t>
            </a:r>
          </a:p>
          <a:p>
            <a:pPr lvl="2" algn="just"/>
            <a:r>
              <a:rPr lang="en-US" dirty="0" smtClean="0">
                <a:latin typeface="Century Gothic" pitchFamily="34" charset="0"/>
              </a:rPr>
              <a:t>all </a:t>
            </a:r>
            <a:r>
              <a:rPr lang="en-US" dirty="0">
                <a:latin typeface="Century Gothic" pitchFamily="34" charset="0"/>
              </a:rPr>
              <a:t>contemporary OS supports kernel </a:t>
            </a:r>
            <a:r>
              <a:rPr lang="en-US" dirty="0" smtClean="0">
                <a:latin typeface="Century Gothic" pitchFamily="34" charset="0"/>
              </a:rPr>
              <a:t>threads</a:t>
            </a:r>
          </a:p>
          <a:p>
            <a:pPr algn="just"/>
            <a:r>
              <a:rPr lang="en-US" dirty="0" smtClean="0">
                <a:latin typeface="Century Gothic" pitchFamily="34" charset="0"/>
              </a:rPr>
              <a:t>Multithreading </a:t>
            </a:r>
            <a:r>
              <a:rPr lang="en-US" dirty="0">
                <a:latin typeface="Century Gothic" pitchFamily="34" charset="0"/>
              </a:rPr>
              <a:t>models: ways to map user threads to kernel threads </a:t>
            </a:r>
          </a:p>
          <a:p>
            <a:pPr lvl="1" algn="just"/>
            <a:r>
              <a:rPr lang="en-US" dirty="0" smtClean="0">
                <a:latin typeface="Century Gothic" pitchFamily="34" charset="0"/>
              </a:rPr>
              <a:t>many-to-one model</a:t>
            </a:r>
          </a:p>
          <a:p>
            <a:pPr lvl="1" algn="just"/>
            <a:r>
              <a:rPr lang="en-US" dirty="0" smtClean="0">
                <a:latin typeface="Century Gothic" pitchFamily="34" charset="0"/>
              </a:rPr>
              <a:t>one-to-one model</a:t>
            </a:r>
          </a:p>
          <a:p>
            <a:pPr lvl="1" algn="just"/>
            <a:r>
              <a:rPr lang="en-US" dirty="0" smtClean="0">
                <a:latin typeface="Century Gothic" pitchFamily="34" charset="0"/>
              </a:rPr>
              <a:t>many-to-many </a:t>
            </a:r>
            <a:r>
              <a:rPr lang="en-US" dirty="0">
                <a:latin typeface="Century Gothic" pitchFamily="34" charset="0"/>
              </a:rPr>
              <a:t>model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TYPES OF THREADS</a:t>
            </a:r>
            <a:endParaRPr lang="en-US" sz="36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285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MULTITHREADING MODELS – </a:t>
            </a:r>
            <a:r>
              <a:rPr lang="en-US" sz="3200" b="1" dirty="0" smtClean="0">
                <a:solidFill>
                  <a:srgbClr val="FF0000"/>
                </a:solidFill>
                <a:latin typeface="Century Gothic" pitchFamily="34" charset="0"/>
              </a:rPr>
              <a:t>MANY-TO-ONE</a:t>
            </a:r>
            <a:endParaRPr lang="en-US" sz="36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5626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Century Gothic" pitchFamily="34" charset="0"/>
              </a:rPr>
              <a:t>Many user-level threads mapped to a single kernel </a:t>
            </a:r>
            <a:r>
              <a:rPr lang="en-US" dirty="0" smtClean="0">
                <a:latin typeface="Century Gothic" pitchFamily="34" charset="0"/>
              </a:rPr>
              <a:t>thread </a:t>
            </a:r>
          </a:p>
          <a:p>
            <a:pPr algn="just"/>
            <a:r>
              <a:rPr lang="en-US" dirty="0" smtClean="0">
                <a:latin typeface="Century Gothic" pitchFamily="34" charset="0"/>
              </a:rPr>
              <a:t>thread </a:t>
            </a:r>
            <a:r>
              <a:rPr lang="en-US" dirty="0">
                <a:latin typeface="Century Gothic" pitchFamily="34" charset="0"/>
              </a:rPr>
              <a:t>management is done by the thread library in </a:t>
            </a:r>
            <a:r>
              <a:rPr lang="en-US" b="1" dirty="0">
                <a:latin typeface="Century Gothic" pitchFamily="34" charset="0"/>
              </a:rPr>
              <a:t>user space </a:t>
            </a:r>
            <a:r>
              <a:rPr lang="en-US" dirty="0">
                <a:latin typeface="Century Gothic" pitchFamily="34" charset="0"/>
              </a:rPr>
              <a:t>(efficient</a:t>
            </a:r>
            <a:r>
              <a:rPr lang="en-US" dirty="0" smtClean="0">
                <a:latin typeface="Century Gothic" pitchFamily="34" charset="0"/>
              </a:rPr>
              <a:t>) </a:t>
            </a:r>
          </a:p>
          <a:p>
            <a:pPr algn="just"/>
            <a:r>
              <a:rPr lang="en-US" dirty="0" smtClean="0">
                <a:latin typeface="Century Gothic" pitchFamily="34" charset="0"/>
              </a:rPr>
              <a:t>entire </a:t>
            </a:r>
            <a:r>
              <a:rPr lang="en-US" dirty="0">
                <a:latin typeface="Century Gothic" pitchFamily="34" charset="0"/>
              </a:rPr>
              <a:t>process will block if a thread makes a blocking system </a:t>
            </a:r>
            <a:r>
              <a:rPr lang="en-US" dirty="0" smtClean="0">
                <a:latin typeface="Century Gothic" pitchFamily="34" charset="0"/>
              </a:rPr>
              <a:t>call </a:t>
            </a:r>
          </a:p>
          <a:p>
            <a:pPr algn="just"/>
            <a:r>
              <a:rPr lang="en-US" dirty="0" smtClean="0">
                <a:latin typeface="Century Gothic" pitchFamily="34" charset="0"/>
              </a:rPr>
              <a:t>convert </a:t>
            </a:r>
            <a:r>
              <a:rPr lang="en-US" dirty="0">
                <a:latin typeface="Century Gothic" pitchFamily="34" charset="0"/>
              </a:rPr>
              <a:t>blocking system call to non-blocking (e.g., select in Unix</a:t>
            </a:r>
            <a:r>
              <a:rPr lang="en-US" dirty="0" smtClean="0">
                <a:latin typeface="Century Gothic" pitchFamily="34" charset="0"/>
              </a:rPr>
              <a:t>) </a:t>
            </a:r>
          </a:p>
          <a:p>
            <a:pPr algn="just"/>
            <a:r>
              <a:rPr lang="en-US" dirty="0" smtClean="0">
                <a:latin typeface="Century Gothic" pitchFamily="34" charset="0"/>
              </a:rPr>
              <a:t>multiple </a:t>
            </a:r>
            <a:r>
              <a:rPr lang="en-US" dirty="0">
                <a:latin typeface="Century Gothic" pitchFamily="34" charset="0"/>
              </a:rPr>
              <a:t>threads are unable to run in parallel on multi-processors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Examples</a:t>
            </a:r>
            <a:endParaRPr lang="en-US" dirty="0">
              <a:solidFill>
                <a:srgbClr val="FF0000"/>
              </a:solidFill>
              <a:latin typeface="Century Gothic" pitchFamily="34" charset="0"/>
            </a:endParaRPr>
          </a:p>
          <a:p>
            <a:pPr lvl="1" algn="just"/>
            <a:r>
              <a:rPr lang="en-US" dirty="0" smtClean="0">
                <a:latin typeface="Century Gothic" pitchFamily="34" charset="0"/>
              </a:rPr>
              <a:t>Solaris </a:t>
            </a:r>
            <a:r>
              <a:rPr lang="en-US" dirty="0">
                <a:latin typeface="Century Gothic" pitchFamily="34" charset="0"/>
              </a:rPr>
              <a:t>green threads</a:t>
            </a:r>
          </a:p>
          <a:p>
            <a:pPr lvl="1" algn="just"/>
            <a:r>
              <a:rPr lang="en-US" dirty="0" smtClean="0">
                <a:latin typeface="Century Gothic" pitchFamily="34" charset="0"/>
              </a:rPr>
              <a:t>GNU </a:t>
            </a:r>
            <a:r>
              <a:rPr lang="en-US" dirty="0">
                <a:latin typeface="Century Gothic" pitchFamily="34" charset="0"/>
              </a:rPr>
              <a:t>portable threads</a:t>
            </a:r>
          </a:p>
        </p:txBody>
      </p:sp>
    </p:spTree>
    <p:extLst>
      <p:ext uri="{BB962C8B-B14F-4D97-AF65-F5344CB8AC3E}">
        <p14:creationId xmlns:p14="http://schemas.microsoft.com/office/powerpoint/2010/main" xmlns="" val="3844057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MULTITHREADING MODELS – </a:t>
            </a:r>
            <a:r>
              <a:rPr lang="en-US" sz="3200" b="1" dirty="0" smtClean="0">
                <a:solidFill>
                  <a:srgbClr val="FF0000"/>
                </a:solidFill>
                <a:latin typeface="Century Gothic" pitchFamily="34" charset="0"/>
              </a:rPr>
              <a:t>MANY-TO-ONE</a:t>
            </a:r>
            <a:endParaRPr lang="en-US" sz="36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16000" contras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5257799" cy="553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25240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MULTITHREADING MODELS – </a:t>
            </a:r>
            <a:r>
              <a:rPr lang="en-US" sz="3200" b="1" dirty="0" smtClean="0">
                <a:solidFill>
                  <a:srgbClr val="FF0000"/>
                </a:solidFill>
                <a:latin typeface="Century Gothic" pitchFamily="34" charset="0"/>
              </a:rPr>
              <a:t>ONE-TO-ONE</a:t>
            </a:r>
            <a:endParaRPr lang="en-US" sz="36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Century Gothic" pitchFamily="34" charset="0"/>
              </a:rPr>
              <a:t>Each user-level thread maps to one kernel </a:t>
            </a:r>
            <a:r>
              <a:rPr lang="en-US" dirty="0" smtClean="0">
                <a:latin typeface="Century Gothic" pitchFamily="34" charset="0"/>
              </a:rPr>
              <a:t>thread </a:t>
            </a:r>
            <a:endParaRPr lang="en-US" dirty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it </a:t>
            </a:r>
            <a:r>
              <a:rPr lang="en-US" dirty="0">
                <a:latin typeface="Century Gothic" pitchFamily="34" charset="0"/>
              </a:rPr>
              <a:t>allows other threads to run when a thread blocks</a:t>
            </a:r>
          </a:p>
          <a:p>
            <a:pPr algn="just"/>
            <a:r>
              <a:rPr lang="en-US" dirty="0" smtClean="0">
                <a:latin typeface="Century Gothic" pitchFamily="34" charset="0"/>
              </a:rPr>
              <a:t>multiple </a:t>
            </a:r>
            <a:r>
              <a:rPr lang="en-US" dirty="0">
                <a:latin typeface="Century Gothic" pitchFamily="34" charset="0"/>
              </a:rPr>
              <a:t>thread can run in parallel on multiprocessors</a:t>
            </a:r>
          </a:p>
          <a:p>
            <a:pPr algn="just"/>
            <a:r>
              <a:rPr lang="en-US" dirty="0" smtClean="0">
                <a:latin typeface="Century Gothic" pitchFamily="34" charset="0"/>
              </a:rPr>
              <a:t>creating </a:t>
            </a:r>
            <a:r>
              <a:rPr lang="en-US" dirty="0">
                <a:latin typeface="Century Gothic" pitchFamily="34" charset="0"/>
              </a:rPr>
              <a:t>a user thread requires creating a corresponding kernel thread</a:t>
            </a:r>
          </a:p>
          <a:p>
            <a:pPr algn="just"/>
            <a:r>
              <a:rPr lang="en-US" dirty="0" smtClean="0">
                <a:latin typeface="Century Gothic" pitchFamily="34" charset="0"/>
              </a:rPr>
              <a:t>it </a:t>
            </a:r>
            <a:r>
              <a:rPr lang="en-US" dirty="0">
                <a:latin typeface="Century Gothic" pitchFamily="34" charset="0"/>
              </a:rPr>
              <a:t>leads to </a:t>
            </a:r>
            <a:r>
              <a:rPr lang="en-US" dirty="0" smtClean="0">
                <a:latin typeface="Century Gothic" pitchFamily="34" charset="0"/>
              </a:rPr>
              <a:t>overhead </a:t>
            </a:r>
            <a:endParaRPr lang="en-US" dirty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most </a:t>
            </a:r>
            <a:r>
              <a:rPr lang="en-US" dirty="0" err="1">
                <a:latin typeface="Century Gothic" pitchFamily="34" charset="0"/>
              </a:rPr>
              <a:t>OSes</a:t>
            </a:r>
            <a:r>
              <a:rPr lang="en-US" dirty="0">
                <a:latin typeface="Century Gothic" pitchFamily="34" charset="0"/>
              </a:rPr>
              <a:t> implementing this model limit the number of threads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Examples</a:t>
            </a:r>
            <a:endParaRPr lang="en-US" dirty="0">
              <a:solidFill>
                <a:srgbClr val="FF0000"/>
              </a:solidFill>
              <a:latin typeface="Century Gothic" pitchFamily="34" charset="0"/>
            </a:endParaRPr>
          </a:p>
          <a:p>
            <a:pPr lvl="1" algn="just"/>
            <a:r>
              <a:rPr lang="en-US" dirty="0" smtClean="0">
                <a:latin typeface="Century Gothic" pitchFamily="34" charset="0"/>
              </a:rPr>
              <a:t>Windows </a:t>
            </a:r>
            <a:r>
              <a:rPr lang="en-US" dirty="0">
                <a:latin typeface="Century Gothic" pitchFamily="34" charset="0"/>
              </a:rPr>
              <a:t>NT/XP/2000</a:t>
            </a:r>
          </a:p>
          <a:p>
            <a:pPr lvl="1" algn="just"/>
            <a:r>
              <a:rPr lang="en-US" dirty="0" smtClean="0">
                <a:latin typeface="Century Gothic" pitchFamily="34" charset="0"/>
              </a:rPr>
              <a:t>Linux</a:t>
            </a:r>
            <a:endParaRPr lang="en-US" dirty="0">
              <a:latin typeface="Century Gothic" pitchFamily="34" charset="0"/>
            </a:endParaRPr>
          </a:p>
          <a:p>
            <a:pPr lvl="1" algn="just"/>
            <a:r>
              <a:rPr lang="en-US" dirty="0" smtClean="0">
                <a:latin typeface="Century Gothic" pitchFamily="34" charset="0"/>
              </a:rPr>
              <a:t>Solaris </a:t>
            </a:r>
            <a:r>
              <a:rPr lang="en-US" dirty="0">
                <a:latin typeface="Century Gothic" pitchFamily="34" charset="0"/>
              </a:rPr>
              <a:t>9 and later</a:t>
            </a:r>
          </a:p>
        </p:txBody>
      </p:sp>
    </p:spTree>
    <p:extLst>
      <p:ext uri="{BB962C8B-B14F-4D97-AF65-F5344CB8AC3E}">
        <p14:creationId xmlns:p14="http://schemas.microsoft.com/office/powerpoint/2010/main" xmlns="" val="782699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MULTITHREADING MODELS – </a:t>
            </a:r>
            <a:r>
              <a:rPr lang="en-US" sz="3200" b="1" dirty="0" smtClean="0">
                <a:solidFill>
                  <a:srgbClr val="FF0000"/>
                </a:solidFill>
                <a:latin typeface="Century Gothic" pitchFamily="34" charset="0"/>
              </a:rPr>
              <a:t>ONE-TO-ONE</a:t>
            </a:r>
            <a:endParaRPr lang="en-US" sz="36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42000" contras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1633" y="1756928"/>
            <a:ext cx="7700735" cy="3344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73826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Century Gothic" pitchFamily="34" charset="0"/>
              </a:rPr>
              <a:t>Many user level threads are mapped to many kernel threads</a:t>
            </a:r>
          </a:p>
          <a:p>
            <a:pPr algn="just"/>
            <a:r>
              <a:rPr lang="en-US" sz="2800" dirty="0" smtClean="0">
                <a:latin typeface="Century Gothic" pitchFamily="34" charset="0"/>
              </a:rPr>
              <a:t>it </a:t>
            </a:r>
            <a:r>
              <a:rPr lang="en-US" sz="2800" dirty="0">
                <a:latin typeface="Century Gothic" pitchFamily="34" charset="0"/>
              </a:rPr>
              <a:t>solves the shortcomings of 1:1 and m:1 model</a:t>
            </a:r>
          </a:p>
          <a:p>
            <a:pPr algn="just"/>
            <a:r>
              <a:rPr lang="en-US" sz="2800" dirty="0" smtClean="0">
                <a:latin typeface="Century Gothic" pitchFamily="34" charset="0"/>
              </a:rPr>
              <a:t>developers </a:t>
            </a:r>
            <a:r>
              <a:rPr lang="en-US" sz="2800" dirty="0">
                <a:latin typeface="Century Gothic" pitchFamily="34" charset="0"/>
              </a:rPr>
              <a:t>can create as many user threads as necessary</a:t>
            </a:r>
          </a:p>
          <a:p>
            <a:pPr algn="just"/>
            <a:r>
              <a:rPr lang="en-US" sz="2800" dirty="0" smtClean="0">
                <a:latin typeface="Century Gothic" pitchFamily="34" charset="0"/>
              </a:rPr>
              <a:t>corresponding </a:t>
            </a:r>
            <a:r>
              <a:rPr lang="en-US" sz="2800" dirty="0">
                <a:latin typeface="Century Gothic" pitchFamily="34" charset="0"/>
              </a:rPr>
              <a:t>kernel threads can run in parallel on a multiprocessor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Century Gothic" pitchFamily="34" charset="0"/>
              </a:rPr>
              <a:t>Examples</a:t>
            </a:r>
            <a:endParaRPr lang="en-US" sz="2800" dirty="0">
              <a:solidFill>
                <a:srgbClr val="FF0000"/>
              </a:solidFill>
              <a:latin typeface="Century Gothic" pitchFamily="34" charset="0"/>
            </a:endParaRPr>
          </a:p>
          <a:p>
            <a:pPr lvl="1" algn="just"/>
            <a:r>
              <a:rPr lang="en-US" sz="2400" dirty="0" smtClean="0">
                <a:latin typeface="Century Gothic" pitchFamily="34" charset="0"/>
              </a:rPr>
              <a:t>Solaris </a:t>
            </a:r>
            <a:r>
              <a:rPr lang="en-US" sz="2400" dirty="0">
                <a:latin typeface="Century Gothic" pitchFamily="34" charset="0"/>
              </a:rPr>
              <a:t>prior to version 9</a:t>
            </a:r>
          </a:p>
          <a:p>
            <a:pPr lvl="1" algn="just"/>
            <a:r>
              <a:rPr lang="en-US" sz="2400" dirty="0" smtClean="0">
                <a:latin typeface="Century Gothic" pitchFamily="34" charset="0"/>
              </a:rPr>
              <a:t>Windows </a:t>
            </a:r>
            <a:r>
              <a:rPr lang="en-US" sz="2400" dirty="0">
                <a:latin typeface="Century Gothic" pitchFamily="34" charset="0"/>
              </a:rPr>
              <a:t>NT/2000 with the </a:t>
            </a:r>
            <a:r>
              <a:rPr lang="en-US" sz="2400" dirty="0" err="1">
                <a:latin typeface="Century Gothic" pitchFamily="34" charset="0"/>
              </a:rPr>
              <a:t>ThreadFiber</a:t>
            </a:r>
            <a:r>
              <a:rPr lang="en-US" sz="2400" dirty="0">
                <a:latin typeface="Century Gothic" pitchFamily="34" charset="0"/>
              </a:rPr>
              <a:t> package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MULTITHREADING MODELS – </a:t>
            </a:r>
            <a:r>
              <a:rPr lang="en-US" sz="3200" b="1" dirty="0" smtClean="0">
                <a:solidFill>
                  <a:srgbClr val="FF0000"/>
                </a:solidFill>
                <a:latin typeface="Century Gothic" pitchFamily="34" charset="0"/>
              </a:rPr>
              <a:t>MANY-TO-MANY</a:t>
            </a:r>
            <a:endParaRPr lang="en-US" sz="36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7550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" y="426720"/>
            <a:ext cx="891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latin typeface="Century Gothic" pitchFamily="34" charset="0"/>
              </a:rPr>
              <a:t>MULTITHREADING MODELS – </a:t>
            </a:r>
            <a:r>
              <a:rPr lang="en-US" sz="3200" b="1" smtClean="0">
                <a:solidFill>
                  <a:srgbClr val="FF0000"/>
                </a:solidFill>
                <a:latin typeface="Century Gothic" pitchFamily="34" charset="0"/>
              </a:rPr>
              <a:t>MANY-TO-MANY</a:t>
            </a:r>
            <a:endParaRPr lang="en-US" sz="36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42000" contrast="8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6988" y="1107962"/>
            <a:ext cx="6090025" cy="536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291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16000" contras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399" y="1295400"/>
            <a:ext cx="871138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THREAD VS. PROCESS</a:t>
            </a:r>
            <a:endParaRPr lang="en-US" sz="36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70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010400" cy="580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MULTIPROGRAMMING VS. MULTITASKING</a:t>
            </a:r>
            <a:endParaRPr lang="en-US" sz="36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69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37000" contras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550194"/>
            <a:ext cx="8961120" cy="4850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CONTEXT SWITCHING</a:t>
            </a:r>
            <a:endParaRPr lang="en-US" sz="36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493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7924" y="1444657"/>
            <a:ext cx="6108153" cy="472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Century Gothic" pitchFamily="34" charset="0"/>
              </a:rPr>
              <a:t>MONOLITHIC KERNEL</a:t>
            </a:r>
            <a:endParaRPr lang="en-US" sz="36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5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715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Co-operative Multitasking</a:t>
            </a:r>
            <a:endParaRPr lang="en-US" sz="3200" b="1" dirty="0">
              <a:latin typeface="Century Gothic" pitchFamily="34" charset="0"/>
            </a:endParaRPr>
          </a:p>
          <a:p>
            <a:pPr lvl="1" algn="just"/>
            <a:r>
              <a:rPr lang="en-US" sz="2400" dirty="0">
                <a:latin typeface="Century Gothic" pitchFamily="34" charset="0"/>
              </a:rPr>
              <a:t>Co-operative multitasking is the most primitive form of multitasking in which a task/process gets a chance </a:t>
            </a:r>
            <a:r>
              <a:rPr lang="en-US" sz="2400" dirty="0" smtClean="0">
                <a:latin typeface="Century Gothic" pitchFamily="34" charset="0"/>
              </a:rPr>
              <a:t>to execute </a:t>
            </a:r>
            <a:r>
              <a:rPr lang="en-US" sz="2400" dirty="0">
                <a:latin typeface="Century Gothic" pitchFamily="34" charset="0"/>
              </a:rPr>
              <a:t>only when the currently executing task/process voluntarily relinquishes the CPU. </a:t>
            </a:r>
            <a:endParaRPr lang="en-US" sz="2400" dirty="0" smtClean="0">
              <a:latin typeface="Century Gothic" pitchFamily="34" charset="0"/>
            </a:endParaRPr>
          </a:p>
          <a:p>
            <a:pPr marL="274320" lvl="1" indent="0" algn="just">
              <a:buNone/>
            </a:pPr>
            <a:endParaRPr lang="en-US" sz="1100" dirty="0" smtClean="0">
              <a:latin typeface="Century Gothic" pitchFamily="34" charset="0"/>
            </a:endParaRPr>
          </a:p>
          <a:p>
            <a:pPr lvl="1" algn="just"/>
            <a:r>
              <a:rPr lang="en-US" sz="2400" dirty="0" smtClean="0">
                <a:latin typeface="Century Gothic" pitchFamily="34" charset="0"/>
              </a:rPr>
              <a:t>In </a:t>
            </a:r>
            <a:r>
              <a:rPr lang="en-US" sz="2400" dirty="0">
                <a:latin typeface="Century Gothic" pitchFamily="34" charset="0"/>
              </a:rPr>
              <a:t>this method, </a:t>
            </a:r>
            <a:r>
              <a:rPr lang="en-US" sz="2400" dirty="0" smtClean="0">
                <a:latin typeface="Century Gothic" pitchFamily="34" charset="0"/>
              </a:rPr>
              <a:t>any task/process </a:t>
            </a:r>
            <a:r>
              <a:rPr lang="en-US" sz="2400" dirty="0">
                <a:latin typeface="Century Gothic" pitchFamily="34" charset="0"/>
              </a:rPr>
              <a:t>can hold the CPU as much time as it wants. Since this type of implementation involves the </a:t>
            </a:r>
            <a:r>
              <a:rPr lang="en-US" sz="2400" dirty="0" smtClean="0">
                <a:latin typeface="Century Gothic" pitchFamily="34" charset="0"/>
              </a:rPr>
              <a:t>mercy of </a:t>
            </a:r>
            <a:r>
              <a:rPr lang="en-US" sz="2400" dirty="0">
                <a:latin typeface="Century Gothic" pitchFamily="34" charset="0"/>
              </a:rPr>
              <a:t>the tasks each other for getting the CPU time for execution, it is known as co-operative </a:t>
            </a:r>
            <a:r>
              <a:rPr lang="en-US" sz="2400" dirty="0" smtClean="0">
                <a:latin typeface="Century Gothic" pitchFamily="34" charset="0"/>
              </a:rPr>
              <a:t>multitasking</a:t>
            </a:r>
            <a:r>
              <a:rPr lang="en-US" sz="2400" dirty="0">
                <a:latin typeface="Century Gothic" pitchFamily="34" charset="0"/>
              </a:rPr>
              <a:t>. </a:t>
            </a:r>
            <a:endParaRPr lang="en-US" sz="2400" dirty="0" smtClean="0">
              <a:latin typeface="Century Gothic" pitchFamily="34" charset="0"/>
            </a:endParaRPr>
          </a:p>
          <a:p>
            <a:pPr marL="274320" lvl="1" indent="0" algn="just">
              <a:buNone/>
            </a:pPr>
            <a:endParaRPr lang="en-US" sz="1100" dirty="0" smtClean="0">
              <a:latin typeface="Century Gothic" pitchFamily="34" charset="0"/>
            </a:endParaRPr>
          </a:p>
          <a:p>
            <a:pPr lvl="1" algn="just"/>
            <a:r>
              <a:rPr lang="en-US" sz="2400" dirty="0" smtClean="0">
                <a:latin typeface="Century Gothic" pitchFamily="34" charset="0"/>
              </a:rPr>
              <a:t>If the  currently </a:t>
            </a:r>
            <a:r>
              <a:rPr lang="en-US" sz="2400" dirty="0">
                <a:latin typeface="Century Gothic" pitchFamily="34" charset="0"/>
              </a:rPr>
              <a:t>executing task is non-cooperative, the other tasks may have to wait for a long time to get the CPU</a:t>
            </a:r>
            <a:r>
              <a:rPr lang="en-US" sz="2400" dirty="0" smtClean="0">
                <a:latin typeface="Century Gothic" pitchFamily="34" charset="0"/>
              </a:rPr>
              <a:t>. </a:t>
            </a:r>
            <a:endParaRPr lang="en-US" sz="2400" dirty="0">
              <a:latin typeface="Century Gothic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TYPES OF MULTITASKING</a:t>
            </a:r>
            <a:endParaRPr lang="en-US" sz="36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28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4864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itchFamily="34" charset="0"/>
              </a:rPr>
              <a:t>Preemptive Multitasking</a:t>
            </a:r>
          </a:p>
          <a:p>
            <a:pPr lvl="1" algn="just"/>
            <a:r>
              <a:rPr lang="en-US" sz="2400" dirty="0">
                <a:latin typeface="Century Gothic" pitchFamily="34" charset="0"/>
              </a:rPr>
              <a:t>Preemptive multitasking ensures that every task/process gets a chance to execute. Then and how much time a process gets is dependent on the implementation of the preemptive scheduling. </a:t>
            </a:r>
            <a:endParaRPr lang="en-US" sz="2400" dirty="0" smtClean="0">
              <a:latin typeface="Century Gothic" pitchFamily="34" charset="0"/>
            </a:endParaRPr>
          </a:p>
          <a:p>
            <a:pPr marL="274320" lvl="1" indent="0" algn="just">
              <a:buNone/>
            </a:pPr>
            <a:endParaRPr lang="en-US" sz="2400" dirty="0" smtClean="0">
              <a:latin typeface="Century Gothic" pitchFamily="34" charset="0"/>
            </a:endParaRPr>
          </a:p>
          <a:p>
            <a:pPr lvl="1" algn="just"/>
            <a:r>
              <a:rPr lang="en-US" sz="2400" dirty="0" smtClean="0">
                <a:latin typeface="Century Gothic" pitchFamily="34" charset="0"/>
              </a:rPr>
              <a:t>As </a:t>
            </a:r>
            <a:r>
              <a:rPr lang="en-US" sz="2400" dirty="0">
                <a:latin typeface="Century Gothic" pitchFamily="34" charset="0"/>
              </a:rPr>
              <a:t>the name indicates, in preemptive multitasking, the currently running task/process is preempted to give a chance to other tasks/process to execute</a:t>
            </a:r>
            <a:r>
              <a:rPr lang="en-US" sz="2400" dirty="0" smtClean="0">
                <a:latin typeface="Century Gothic" pitchFamily="34" charset="0"/>
              </a:rPr>
              <a:t>.</a:t>
            </a:r>
          </a:p>
          <a:p>
            <a:pPr marL="274320" lvl="1" indent="0" algn="just">
              <a:buNone/>
            </a:pPr>
            <a:endParaRPr lang="en-US" sz="2400" dirty="0" smtClean="0">
              <a:latin typeface="Century Gothic" pitchFamily="34" charset="0"/>
            </a:endParaRPr>
          </a:p>
          <a:p>
            <a:pPr lvl="1" algn="just"/>
            <a:r>
              <a:rPr lang="en-US" sz="2400" dirty="0" smtClean="0">
                <a:latin typeface="Century Gothic" pitchFamily="34" charset="0"/>
              </a:rPr>
              <a:t>The </a:t>
            </a:r>
            <a:r>
              <a:rPr lang="en-US" sz="2400" dirty="0">
                <a:latin typeface="Century Gothic" pitchFamily="34" charset="0"/>
              </a:rPr>
              <a:t>preemption of task may be based on time slots or task/process priority.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TYPES OF MULTITASKING</a:t>
            </a:r>
            <a:endParaRPr lang="en-US" sz="36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47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102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itchFamily="34" charset="0"/>
              </a:rPr>
              <a:t>Non-preemptive Multitasking</a:t>
            </a:r>
          </a:p>
          <a:p>
            <a:pPr lvl="1" algn="just"/>
            <a:r>
              <a:rPr lang="en-US" sz="2800" dirty="0">
                <a:latin typeface="Century Gothic" pitchFamily="34" charset="0"/>
              </a:rPr>
              <a:t>In non-preemptive multitasking, the process/task, which is currently given the CPU time, is allowed to execute until it terminates (enters the ‘Completed’ state) or enters the ‘Blocked/Wait’ state, waiting for an </a:t>
            </a:r>
            <a:r>
              <a:rPr lang="en-US" sz="2800" dirty="0" smtClean="0">
                <a:latin typeface="Century Gothic" pitchFamily="34" charset="0"/>
              </a:rPr>
              <a:t>I/O </a:t>
            </a:r>
            <a:r>
              <a:rPr lang="en-US" sz="2800" dirty="0">
                <a:latin typeface="Century Gothic" pitchFamily="34" charset="0"/>
              </a:rPr>
              <a:t>or system resource.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TYPES OF MULTITASKING</a:t>
            </a:r>
            <a:endParaRPr lang="en-US" sz="36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35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6" y="1143000"/>
            <a:ext cx="8700654" cy="5105400"/>
          </a:xfrm>
        </p:spPr>
        <p:txBody>
          <a:bodyPr/>
          <a:lstStyle/>
          <a:p>
            <a:pPr algn="just"/>
            <a:r>
              <a:rPr lang="en-US" sz="2800" dirty="0">
                <a:latin typeface="Century Gothic" pitchFamily="34" charset="0"/>
              </a:rPr>
              <a:t>In co-operative multitasking, the currently executing process/task need not relinquish the CPU when it enters the ‘Blocked/Wait’ state, waiting for an I/O, or a shared resource access or an event to occur whereas in non-preemptive multitasking the currently executing task relinquishes the CPU when it waits for an I/O or system resource or an event to occur.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TYPES OF MULTITASKING</a:t>
            </a:r>
            <a:endParaRPr lang="en-US" sz="36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91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Century Gothic" pitchFamily="34" charset="0"/>
              </a:rPr>
              <a:t>There </a:t>
            </a:r>
            <a:r>
              <a:rPr lang="en-US" dirty="0">
                <a:latin typeface="Century Gothic" pitchFamily="34" charset="0"/>
              </a:rPr>
              <a:t>should be some mechanism in place to share the </a:t>
            </a:r>
            <a:r>
              <a:rPr lang="en-US" dirty="0" smtClean="0">
                <a:latin typeface="Century Gothic" pitchFamily="34" charset="0"/>
              </a:rPr>
              <a:t>CPU among </a:t>
            </a:r>
            <a:r>
              <a:rPr lang="en-US" dirty="0">
                <a:latin typeface="Century Gothic" pitchFamily="34" charset="0"/>
              </a:rPr>
              <a:t>the different tasks and to decide which process/task is to be executed at </a:t>
            </a:r>
            <a:r>
              <a:rPr lang="en-US" dirty="0" smtClean="0">
                <a:latin typeface="Century Gothic" pitchFamily="34" charset="0"/>
              </a:rPr>
              <a:t>a given </a:t>
            </a:r>
            <a:r>
              <a:rPr lang="en-US" dirty="0">
                <a:latin typeface="Century Gothic" pitchFamily="34" charset="0"/>
              </a:rPr>
              <a:t>point of time. Determining which task/process is to be executed at a </a:t>
            </a:r>
            <a:r>
              <a:rPr lang="en-US" dirty="0" smtClean="0">
                <a:latin typeface="Century Gothic" pitchFamily="34" charset="0"/>
              </a:rPr>
              <a:t>given point </a:t>
            </a:r>
            <a:r>
              <a:rPr lang="en-US" dirty="0">
                <a:latin typeface="Century Gothic" pitchFamily="34" charset="0"/>
              </a:rPr>
              <a:t>of time is known as task/process scheduling. </a:t>
            </a:r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Task </a:t>
            </a:r>
            <a:r>
              <a:rPr lang="en-US" dirty="0">
                <a:latin typeface="Century Gothic" pitchFamily="34" charset="0"/>
              </a:rPr>
              <a:t>scheduling forms </a:t>
            </a:r>
            <a:r>
              <a:rPr lang="en-US" dirty="0" smtClean="0">
                <a:latin typeface="Century Gothic" pitchFamily="34" charset="0"/>
              </a:rPr>
              <a:t>the basis </a:t>
            </a:r>
            <a:r>
              <a:rPr lang="en-US" dirty="0">
                <a:latin typeface="Century Gothic" pitchFamily="34" charset="0"/>
              </a:rPr>
              <a:t>of multitasking. Scheduling policies forms the guidelines for </a:t>
            </a:r>
            <a:r>
              <a:rPr lang="en-US" dirty="0" smtClean="0">
                <a:latin typeface="Century Gothic" pitchFamily="34" charset="0"/>
              </a:rPr>
              <a:t>determining which </a:t>
            </a:r>
            <a:r>
              <a:rPr lang="en-US" dirty="0">
                <a:latin typeface="Century Gothic" pitchFamily="34" charset="0"/>
              </a:rPr>
              <a:t>task is to be executed when. </a:t>
            </a:r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The </a:t>
            </a:r>
            <a:r>
              <a:rPr lang="en-US" dirty="0">
                <a:latin typeface="Century Gothic" pitchFamily="34" charset="0"/>
              </a:rPr>
              <a:t>scheduling policies are implemented in </a:t>
            </a:r>
            <a:r>
              <a:rPr lang="en-US" dirty="0" smtClean="0">
                <a:latin typeface="Century Gothic" pitchFamily="34" charset="0"/>
              </a:rPr>
              <a:t>an algorithm </a:t>
            </a:r>
            <a:r>
              <a:rPr lang="en-US" dirty="0">
                <a:latin typeface="Century Gothic" pitchFamily="34" charset="0"/>
              </a:rPr>
              <a:t>and it is run by the kernel as a service. The kernel </a:t>
            </a:r>
            <a:r>
              <a:rPr lang="en-US" dirty="0" smtClean="0">
                <a:latin typeface="Century Gothic" pitchFamily="34" charset="0"/>
              </a:rPr>
              <a:t>service/application, which </a:t>
            </a:r>
            <a:r>
              <a:rPr lang="en-US" dirty="0">
                <a:latin typeface="Century Gothic" pitchFamily="34" charset="0"/>
              </a:rPr>
              <a:t>implements the scheduling algorithm, is known as ‘Scheduler’. The process scheduling decision </a:t>
            </a:r>
            <a:r>
              <a:rPr lang="en-US" dirty="0" smtClean="0">
                <a:latin typeface="Century Gothic" pitchFamily="34" charset="0"/>
              </a:rPr>
              <a:t>may take </a:t>
            </a:r>
            <a:r>
              <a:rPr lang="en-US" dirty="0">
                <a:latin typeface="Century Gothic" pitchFamily="34" charset="0"/>
              </a:rPr>
              <a:t>place when a process switches its state </a:t>
            </a:r>
            <a:r>
              <a:rPr lang="en-US" dirty="0" smtClean="0">
                <a:latin typeface="Century Gothic" pitchFamily="34" charset="0"/>
              </a:rPr>
              <a:t>to 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 sz="2200" dirty="0" smtClean="0">
                <a:solidFill>
                  <a:srgbClr val="FF0000"/>
                </a:solidFill>
                <a:latin typeface="Century Gothic" pitchFamily="34" charset="0"/>
              </a:rPr>
              <a:t>‘Ready</a:t>
            </a:r>
            <a:r>
              <a:rPr lang="en-US" sz="2200" dirty="0">
                <a:solidFill>
                  <a:srgbClr val="FF0000"/>
                </a:solidFill>
                <a:latin typeface="Century Gothic" pitchFamily="34" charset="0"/>
              </a:rPr>
              <a:t>’ state from ‘Running’ </a:t>
            </a:r>
            <a:r>
              <a:rPr lang="en-US" sz="2200" dirty="0" smtClean="0">
                <a:solidFill>
                  <a:srgbClr val="FF0000"/>
                </a:solidFill>
                <a:latin typeface="Century Gothic" pitchFamily="34" charset="0"/>
              </a:rPr>
              <a:t>state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 sz="2200" dirty="0" smtClean="0">
                <a:solidFill>
                  <a:srgbClr val="FF0000"/>
                </a:solidFill>
                <a:latin typeface="Century Gothic" pitchFamily="34" charset="0"/>
              </a:rPr>
              <a:t>’Blocked/Wait</a:t>
            </a:r>
            <a:r>
              <a:rPr lang="en-US" sz="2200" dirty="0">
                <a:solidFill>
                  <a:srgbClr val="FF0000"/>
                </a:solidFill>
                <a:latin typeface="Century Gothic" pitchFamily="34" charset="0"/>
              </a:rPr>
              <a:t>’ state from ‘Running’ </a:t>
            </a:r>
            <a:r>
              <a:rPr lang="en-US" sz="2200" dirty="0" smtClean="0">
                <a:solidFill>
                  <a:srgbClr val="FF0000"/>
                </a:solidFill>
                <a:latin typeface="Century Gothic" pitchFamily="34" charset="0"/>
              </a:rPr>
              <a:t>state 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 sz="2200" dirty="0" smtClean="0">
                <a:solidFill>
                  <a:srgbClr val="FF0000"/>
                </a:solidFill>
                <a:latin typeface="Century Gothic" pitchFamily="34" charset="0"/>
              </a:rPr>
              <a:t>‘</a:t>
            </a:r>
            <a:r>
              <a:rPr lang="en-US" sz="2200" dirty="0">
                <a:solidFill>
                  <a:srgbClr val="FF0000"/>
                </a:solidFill>
                <a:latin typeface="Century Gothic" pitchFamily="34" charset="0"/>
              </a:rPr>
              <a:t>Ready’ state from ‘Blocked/Wait’ </a:t>
            </a:r>
            <a:r>
              <a:rPr lang="en-US" sz="2200" dirty="0" smtClean="0">
                <a:solidFill>
                  <a:srgbClr val="FF0000"/>
                </a:solidFill>
                <a:latin typeface="Century Gothic" pitchFamily="34" charset="0"/>
              </a:rPr>
              <a:t>state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 sz="2200" dirty="0" smtClean="0">
                <a:solidFill>
                  <a:srgbClr val="FF0000"/>
                </a:solidFill>
                <a:latin typeface="Century Gothic" pitchFamily="34" charset="0"/>
              </a:rPr>
              <a:t>‘Completed</a:t>
            </a:r>
            <a:r>
              <a:rPr lang="en-US" sz="2200" dirty="0">
                <a:solidFill>
                  <a:srgbClr val="FF0000"/>
                </a:solidFill>
                <a:latin typeface="Century Gothic" pitchFamily="34" charset="0"/>
              </a:rPr>
              <a:t>’ state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SCHEDULING</a:t>
            </a:r>
            <a:endParaRPr lang="en-US" sz="36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85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839200" cy="54864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CPU </a:t>
            </a:r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Utilization: </a:t>
            </a:r>
            <a:r>
              <a:rPr lang="en-US" dirty="0">
                <a:latin typeface="Century Gothic" pitchFamily="34" charset="0"/>
              </a:rPr>
              <a:t>The scheduling algorithm should always make the CPU </a:t>
            </a:r>
            <a:r>
              <a:rPr lang="en-US" dirty="0" smtClean="0">
                <a:latin typeface="Century Gothic" pitchFamily="34" charset="0"/>
              </a:rPr>
              <a:t>utilization </a:t>
            </a:r>
            <a:r>
              <a:rPr lang="en-US" dirty="0">
                <a:latin typeface="Century Gothic" pitchFamily="34" charset="0"/>
              </a:rPr>
              <a:t>high. CPU </a:t>
            </a:r>
            <a:r>
              <a:rPr lang="en-US" dirty="0" smtClean="0">
                <a:latin typeface="Century Gothic" pitchFamily="34" charset="0"/>
              </a:rPr>
              <a:t>utilization is a </a:t>
            </a:r>
            <a:r>
              <a:rPr lang="en-US" dirty="0">
                <a:latin typeface="Century Gothic" pitchFamily="34" charset="0"/>
              </a:rPr>
              <a:t>direct measure of how much percentage of the CPU is being </a:t>
            </a:r>
            <a:r>
              <a:rPr lang="en-US" dirty="0" smtClean="0">
                <a:latin typeface="Century Gothic" pitchFamily="34" charset="0"/>
              </a:rPr>
              <a:t>utilized.</a:t>
            </a:r>
            <a:endParaRPr lang="en-US" dirty="0">
              <a:latin typeface="Century Gothic" pitchFamily="34" charset="0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Throughput: </a:t>
            </a:r>
            <a:r>
              <a:rPr lang="en-US" dirty="0">
                <a:latin typeface="Century Gothic" pitchFamily="34" charset="0"/>
              </a:rPr>
              <a:t>This gives an indication of the number of processes executed per unit of time. The </a:t>
            </a:r>
            <a:r>
              <a:rPr lang="en-US" dirty="0" smtClean="0">
                <a:latin typeface="Century Gothic" pitchFamily="34" charset="0"/>
              </a:rPr>
              <a:t>throughput for </a:t>
            </a:r>
            <a:r>
              <a:rPr lang="en-US" dirty="0">
                <a:latin typeface="Century Gothic" pitchFamily="34" charset="0"/>
              </a:rPr>
              <a:t>a good scheduler should always be higher.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Turnaround Time: </a:t>
            </a:r>
            <a:r>
              <a:rPr lang="en-US" dirty="0">
                <a:latin typeface="Century Gothic" pitchFamily="34" charset="0"/>
              </a:rPr>
              <a:t>It is the amount of time taken by a process for completing its execution. It includes </a:t>
            </a:r>
            <a:r>
              <a:rPr lang="en-US" dirty="0" smtClean="0">
                <a:latin typeface="Century Gothic" pitchFamily="34" charset="0"/>
              </a:rPr>
              <a:t>the time </a:t>
            </a:r>
            <a:r>
              <a:rPr lang="en-US" dirty="0">
                <a:latin typeface="Century Gothic" pitchFamily="34" charset="0"/>
              </a:rPr>
              <a:t>spent by the process for waiting for the main memory, time spent in the ready queue, time spent </a:t>
            </a:r>
            <a:r>
              <a:rPr lang="en-US" dirty="0" smtClean="0">
                <a:latin typeface="Century Gothic" pitchFamily="34" charset="0"/>
              </a:rPr>
              <a:t>on completing </a:t>
            </a:r>
            <a:r>
              <a:rPr lang="en-US" dirty="0">
                <a:latin typeface="Century Gothic" pitchFamily="34" charset="0"/>
              </a:rPr>
              <a:t>the I/O operations, and the time spent in execution. The turnaround time should be a minimal </a:t>
            </a:r>
            <a:r>
              <a:rPr lang="en-US" dirty="0" smtClean="0">
                <a:latin typeface="Century Gothic" pitchFamily="34" charset="0"/>
              </a:rPr>
              <a:t>for a </a:t>
            </a:r>
            <a:r>
              <a:rPr lang="en-US" dirty="0">
                <a:latin typeface="Century Gothic" pitchFamily="34" charset="0"/>
              </a:rPr>
              <a:t>good scheduling algorithm</a:t>
            </a:r>
            <a:r>
              <a:rPr lang="en-US" dirty="0" smtClean="0">
                <a:latin typeface="Century Gothic" pitchFamily="34" charset="0"/>
              </a:rPr>
              <a:t>.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381000"/>
            <a:ext cx="8915400" cy="7620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Century Gothic" pitchFamily="34" charset="0"/>
              </a:rPr>
              <a:t>FACTORS TO BE CONSIDERED WHILE IMPLEMENTING SCHEDULING ALGORITHMS </a:t>
            </a:r>
            <a:endParaRPr lang="en-US" sz="32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56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181600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Waiting Time: </a:t>
            </a:r>
            <a:r>
              <a:rPr lang="en-US" dirty="0">
                <a:latin typeface="Century Gothic" pitchFamily="34" charset="0"/>
              </a:rPr>
              <a:t>It is the amount of time spent by a process in the ‘Ready’ queue waiting to get the CPU time for execution. The waiting time should be minimal for a good scheduling algorithm</a:t>
            </a:r>
            <a:r>
              <a:rPr lang="en-US" dirty="0" smtClean="0">
                <a:latin typeface="Century Gothic" pitchFamily="34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Century Gothic" pitchFamily="34" charset="0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Response Time: </a:t>
            </a:r>
            <a:r>
              <a:rPr lang="en-US" dirty="0">
                <a:latin typeface="Century Gothic" pitchFamily="34" charset="0"/>
              </a:rPr>
              <a:t>It is the time elapsed between the submission of a process and the </a:t>
            </a:r>
            <a:r>
              <a:rPr lang="en-US" dirty="0" smtClean="0">
                <a:latin typeface="Century Gothic" pitchFamily="34" charset="0"/>
              </a:rPr>
              <a:t>first </a:t>
            </a:r>
            <a:r>
              <a:rPr lang="en-US" dirty="0">
                <a:latin typeface="Century Gothic" pitchFamily="34" charset="0"/>
              </a:rPr>
              <a:t>response. For a good scheduling algorithm, the response time should be as least as possible.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381000"/>
            <a:ext cx="8915400" cy="7620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Century Gothic" pitchFamily="34" charset="0"/>
              </a:rPr>
              <a:t>FACTORS TO BE CONSIDERED WHILE IMPLEMENTING SCHEDULING ALGORITHMS </a:t>
            </a:r>
            <a:endParaRPr lang="en-US" sz="32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8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864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Century Gothic" pitchFamily="34" charset="0"/>
              </a:rPr>
              <a:t>The various queues maintained by OS in association with CPU scheduling are</a:t>
            </a:r>
            <a:r>
              <a:rPr lang="en-US" dirty="0" smtClean="0">
                <a:latin typeface="Century Gothic" pitchFamily="34" charset="0"/>
              </a:rPr>
              <a:t>:</a:t>
            </a:r>
          </a:p>
          <a:p>
            <a:pPr marL="0" indent="0" algn="just">
              <a:buNone/>
            </a:pPr>
            <a:endParaRPr lang="en-US" dirty="0">
              <a:latin typeface="Century Gothic" pitchFamily="34" charset="0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Job Queue: </a:t>
            </a:r>
            <a:r>
              <a:rPr lang="en-US" dirty="0">
                <a:latin typeface="Century Gothic" pitchFamily="34" charset="0"/>
              </a:rPr>
              <a:t>Job queue contains all the processes in the </a:t>
            </a:r>
            <a:r>
              <a:rPr lang="en-US" dirty="0" smtClean="0">
                <a:latin typeface="Century Gothic" pitchFamily="34" charset="0"/>
              </a:rPr>
              <a:t>system.</a:t>
            </a:r>
          </a:p>
          <a:p>
            <a:pPr marL="0" indent="0" algn="just">
              <a:buNone/>
            </a:pPr>
            <a:endParaRPr lang="en-US" dirty="0">
              <a:latin typeface="Century Gothic" pitchFamily="34" charset="0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Ready Queue: </a:t>
            </a:r>
            <a:r>
              <a:rPr lang="en-US" dirty="0">
                <a:latin typeface="Century Gothic" pitchFamily="34" charset="0"/>
              </a:rPr>
              <a:t>Contains all the processes, which are ready for execution and waiting for CPU to get </a:t>
            </a:r>
            <a:r>
              <a:rPr lang="en-US" dirty="0" smtClean="0">
                <a:latin typeface="Century Gothic" pitchFamily="34" charset="0"/>
              </a:rPr>
              <a:t>their turn </a:t>
            </a:r>
            <a:r>
              <a:rPr lang="en-US" dirty="0">
                <a:latin typeface="Century Gothic" pitchFamily="34" charset="0"/>
              </a:rPr>
              <a:t>for execution. The Ready queue is empty when there is no process ready for running</a:t>
            </a:r>
            <a:r>
              <a:rPr lang="en-US" dirty="0" smtClean="0">
                <a:latin typeface="Century Gothic" pitchFamily="34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Century Gothic" pitchFamily="34" charset="0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Device Queue: </a:t>
            </a:r>
            <a:r>
              <a:rPr lang="en-US" dirty="0">
                <a:latin typeface="Century Gothic" pitchFamily="34" charset="0"/>
              </a:rPr>
              <a:t>Contains the set of processes, which are waiting for an I/O device.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381000"/>
            <a:ext cx="8915400" cy="6858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Century Gothic" pitchFamily="34" charset="0"/>
              </a:rPr>
              <a:t>QUEUES USED BY OS DURING SCHEDULING</a:t>
            </a:r>
            <a:endParaRPr lang="en-US" sz="32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274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23000"/>
                    </a14:imgEffect>
                    <a14:imgEffect>
                      <a14:brightnessContrast bright="-23000" contras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910" y="983675"/>
            <a:ext cx="8887691" cy="565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" y="381000"/>
            <a:ext cx="8915400" cy="6858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Century Gothic" pitchFamily="34" charset="0"/>
              </a:rPr>
              <a:t>PROCESS TRANSITION THROUGH VARIOUS QUEUES</a:t>
            </a:r>
            <a:endParaRPr lang="en-US" sz="32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313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87582"/>
            <a:ext cx="8839200" cy="5541818"/>
          </a:xfrm>
        </p:spPr>
        <p:txBody>
          <a:bodyPr/>
          <a:lstStyle/>
          <a:p>
            <a:pPr algn="just"/>
            <a:r>
              <a:rPr lang="en-US" dirty="0">
                <a:latin typeface="Century Gothic" pitchFamily="34" charset="0"/>
              </a:rPr>
              <a:t>Non-preemptive scheduling is employed in systems, which implement non-preemptive multitasking model.</a:t>
            </a:r>
          </a:p>
          <a:p>
            <a:pPr algn="just"/>
            <a:r>
              <a:rPr lang="en-US" dirty="0">
                <a:latin typeface="Century Gothic" pitchFamily="34" charset="0"/>
              </a:rPr>
              <a:t>In this scheduling type, the currently executing task/process is allowed to run until it terminates or enters </a:t>
            </a:r>
            <a:r>
              <a:rPr lang="en-US" dirty="0" smtClean="0">
                <a:latin typeface="Century Gothic" pitchFamily="34" charset="0"/>
              </a:rPr>
              <a:t>the ‘</a:t>
            </a:r>
            <a:r>
              <a:rPr lang="en-US" dirty="0">
                <a:latin typeface="Century Gothic" pitchFamily="34" charset="0"/>
              </a:rPr>
              <a:t>Wait’ state waiting for an I/O or system resource. The various types of non-preemptive scheduling </a:t>
            </a:r>
            <a:r>
              <a:rPr lang="en-US" dirty="0" smtClean="0">
                <a:latin typeface="Century Gothic" pitchFamily="34" charset="0"/>
              </a:rPr>
              <a:t>adopted in </a:t>
            </a:r>
            <a:r>
              <a:rPr lang="en-US" dirty="0">
                <a:latin typeface="Century Gothic" pitchFamily="34" charset="0"/>
              </a:rPr>
              <a:t>task/process scheduling </a:t>
            </a:r>
            <a:r>
              <a:rPr lang="en-US" dirty="0" smtClean="0">
                <a:latin typeface="Century Gothic" pitchFamily="34" charset="0"/>
              </a:rPr>
              <a:t>are: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Century Gothic" pitchFamily="34" charset="0"/>
              </a:rPr>
              <a:t>FIFO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Century Gothic" pitchFamily="34" charset="0"/>
              </a:rPr>
              <a:t>LCFS/LIFO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Century Gothic" pitchFamily="34" charset="0"/>
              </a:rPr>
              <a:t>SHORTEST JOB FIRST (SJF)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Century Gothic" pitchFamily="34" charset="0"/>
              </a:rPr>
              <a:t>PRIORITY BASED SCHEDULING</a:t>
            </a:r>
            <a:endParaRPr lang="en-US" sz="24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381000"/>
            <a:ext cx="8915400" cy="6858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Century Gothic" pitchFamily="34" charset="0"/>
              </a:rPr>
              <a:t>NON-PREEMPTIVE SCHEDULING</a:t>
            </a:r>
            <a:endParaRPr lang="en-US" sz="32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29103" y="394112"/>
            <a:ext cx="128746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Century Gothic" pitchFamily="34" charset="0"/>
              </a:rPr>
              <a:t>MICRO KERNEL</a:t>
            </a:r>
            <a:endParaRPr lang="en-US" sz="3600" b="1" dirty="0">
              <a:latin typeface="Century Gothic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4795" y="1405890"/>
            <a:ext cx="6554411" cy="507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92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" pitchFamily="34" charset="0"/>
              </a:rPr>
              <a:t>PREEMPTIVE SCHEDULING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487" y="1981201"/>
            <a:ext cx="8201025" cy="175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191000"/>
            <a:ext cx="4572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648200"/>
            <a:ext cx="4648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1" y="5181600"/>
            <a:ext cx="47244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7150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Century Gothic" pitchFamily="34" charset="0"/>
              </a:rPr>
              <a:t>In a multitasking system, multiple tasks/processes run </a:t>
            </a:r>
            <a:r>
              <a:rPr lang="en-US" dirty="0" smtClean="0">
                <a:latin typeface="Century Gothic" pitchFamily="34" charset="0"/>
              </a:rPr>
              <a:t>concurrently parallelism</a:t>
            </a:r>
            <a:r>
              <a:rPr lang="en-US" dirty="0">
                <a:latin typeface="Century Gothic" pitchFamily="34" charset="0"/>
              </a:rPr>
              <a:t>) and each process may or may not interact between. Based on </a:t>
            </a:r>
            <a:r>
              <a:rPr lang="en-US" dirty="0" smtClean="0">
                <a:latin typeface="Century Gothic" pitchFamily="34" charset="0"/>
              </a:rPr>
              <a:t>the degree </a:t>
            </a:r>
            <a:r>
              <a:rPr lang="en-US" dirty="0">
                <a:latin typeface="Century Gothic" pitchFamily="34" charset="0"/>
              </a:rPr>
              <a:t>of interaction, the processes running on an OS are </a:t>
            </a:r>
            <a:r>
              <a:rPr lang="en-US" dirty="0" smtClean="0">
                <a:latin typeface="Century Gothic" pitchFamily="34" charset="0"/>
              </a:rPr>
              <a:t>classified as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  <a:latin typeface="Century Gothic" pitchFamily="34" charset="0"/>
              </a:rPr>
              <a:t>Co-operating Processes</a:t>
            </a:r>
            <a:r>
              <a:rPr lang="en-US" dirty="0">
                <a:latin typeface="Century Gothic" pitchFamily="34" charset="0"/>
              </a:rPr>
              <a:t>: In the co-operating interaction model one </a:t>
            </a:r>
            <a:r>
              <a:rPr lang="en-US" dirty="0" smtClean="0">
                <a:latin typeface="Century Gothic" pitchFamily="34" charset="0"/>
              </a:rPr>
              <a:t>process requires </a:t>
            </a:r>
            <a:r>
              <a:rPr lang="en-US" dirty="0">
                <a:latin typeface="Century Gothic" pitchFamily="34" charset="0"/>
              </a:rPr>
              <a:t>the inputs from other processes to complete its execution.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Competing Processes</a:t>
            </a:r>
            <a:r>
              <a:rPr lang="en-US" dirty="0">
                <a:latin typeface="Century Gothic" pitchFamily="34" charset="0"/>
              </a:rPr>
              <a:t>: The competing processes do not share anything among themselves but they share </a:t>
            </a:r>
            <a:r>
              <a:rPr lang="en-US" dirty="0" smtClean="0">
                <a:latin typeface="Century Gothic" pitchFamily="34" charset="0"/>
              </a:rPr>
              <a:t>the system </a:t>
            </a:r>
            <a:r>
              <a:rPr lang="en-US" dirty="0">
                <a:latin typeface="Century Gothic" pitchFamily="34" charset="0"/>
              </a:rPr>
              <a:t>resources. The competing processes compete for the system resources such as fi le, display device</a:t>
            </a:r>
            <a:r>
              <a:rPr lang="en-US" dirty="0" smtClean="0">
                <a:latin typeface="Century Gothic" pitchFamily="34" charset="0"/>
              </a:rPr>
              <a:t>, etc. Co-operating </a:t>
            </a:r>
            <a:r>
              <a:rPr lang="en-US" dirty="0">
                <a:latin typeface="Century Gothic" pitchFamily="34" charset="0"/>
              </a:rPr>
              <a:t>processes exchanges information and communicate through the following methods</a:t>
            </a:r>
            <a:r>
              <a:rPr lang="en-US" dirty="0" smtClean="0">
                <a:latin typeface="Century Gothic" pitchFamily="34" charset="0"/>
              </a:rPr>
              <a:t>. </a:t>
            </a:r>
          </a:p>
          <a:p>
            <a:pPr lvl="2" algn="just"/>
            <a:r>
              <a:rPr lang="en-US" sz="2100" dirty="0" smtClean="0">
                <a:solidFill>
                  <a:srgbClr val="FF0000"/>
                </a:solidFill>
                <a:latin typeface="Century Gothic" pitchFamily="34" charset="0"/>
              </a:rPr>
              <a:t>Co-operation </a:t>
            </a:r>
            <a:r>
              <a:rPr lang="en-US" sz="2100" dirty="0">
                <a:solidFill>
                  <a:srgbClr val="FF0000"/>
                </a:solidFill>
                <a:latin typeface="Century Gothic" pitchFamily="34" charset="0"/>
              </a:rPr>
              <a:t>through Sharing</a:t>
            </a:r>
            <a:r>
              <a:rPr lang="en-US" sz="2100" dirty="0">
                <a:latin typeface="Century Gothic" pitchFamily="34" charset="0"/>
              </a:rPr>
              <a:t>: The co-operating process exchange data through some shared resources</a:t>
            </a:r>
            <a:r>
              <a:rPr lang="en-US" sz="2100" dirty="0" smtClean="0">
                <a:latin typeface="Century Gothic" pitchFamily="34" charset="0"/>
              </a:rPr>
              <a:t>.</a:t>
            </a:r>
          </a:p>
          <a:p>
            <a:pPr marL="548640" lvl="2" indent="0" algn="just">
              <a:buNone/>
            </a:pPr>
            <a:endParaRPr lang="en-US" sz="1200" dirty="0">
              <a:latin typeface="Century Gothic" pitchFamily="34" charset="0"/>
            </a:endParaRPr>
          </a:p>
          <a:p>
            <a:pPr lvl="2" algn="just"/>
            <a:r>
              <a:rPr lang="en-US" sz="2100" dirty="0">
                <a:solidFill>
                  <a:srgbClr val="FF0000"/>
                </a:solidFill>
                <a:latin typeface="Century Gothic" pitchFamily="34" charset="0"/>
              </a:rPr>
              <a:t>Co-operation through Communication</a:t>
            </a:r>
            <a:r>
              <a:rPr lang="en-US" sz="2100" dirty="0">
                <a:latin typeface="Century Gothic" pitchFamily="34" charset="0"/>
              </a:rPr>
              <a:t>: No data is shared between the processes. But they </a:t>
            </a:r>
            <a:r>
              <a:rPr lang="en-US" sz="2100" dirty="0" smtClean="0">
                <a:latin typeface="Century Gothic" pitchFamily="34" charset="0"/>
              </a:rPr>
              <a:t>communicate for synchronization.</a:t>
            </a:r>
          </a:p>
          <a:p>
            <a:pPr lvl="2" algn="just"/>
            <a:endParaRPr lang="en-US" dirty="0">
              <a:latin typeface="Century Gothic" pitchFamily="34" charset="0"/>
            </a:endParaRPr>
          </a:p>
          <a:p>
            <a:pPr algn="just"/>
            <a:r>
              <a:rPr lang="en-US" dirty="0">
                <a:latin typeface="Century Gothic" pitchFamily="34" charset="0"/>
              </a:rPr>
              <a:t>The mechanism through which processes/tasks communicate each other is known as </a:t>
            </a:r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Inter </a:t>
            </a:r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Process/Task Communication </a:t>
            </a:r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(IPC)</a:t>
            </a:r>
            <a:r>
              <a:rPr lang="en-US" dirty="0">
                <a:latin typeface="Century Gothic" pitchFamily="34" charset="0"/>
              </a:rPr>
              <a:t>. Inter Process Communication is essential for process co-ordination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381000"/>
            <a:ext cx="8915400" cy="6858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Century Gothic" pitchFamily="34" charset="0"/>
              </a:rPr>
              <a:t>TASK COMMUNICATION</a:t>
            </a:r>
            <a:endParaRPr lang="en-US" sz="32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23713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8" y="1115291"/>
            <a:ext cx="8735291" cy="391391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Century Gothic" pitchFamily="34" charset="0"/>
              </a:rPr>
              <a:t>Shared </a:t>
            </a:r>
            <a:r>
              <a:rPr lang="en-US" b="1" dirty="0" smtClean="0">
                <a:latin typeface="Century Gothic" pitchFamily="34" charset="0"/>
              </a:rPr>
              <a:t>Memory</a:t>
            </a:r>
          </a:p>
          <a:p>
            <a:pPr lvl="1" algn="just"/>
            <a:r>
              <a:rPr lang="en-US" sz="2400" dirty="0">
                <a:latin typeface="Century Gothic" pitchFamily="34" charset="0"/>
              </a:rPr>
              <a:t>Processes share some area of the memory </a:t>
            </a:r>
            <a:r>
              <a:rPr lang="en-US" sz="2400" dirty="0" smtClean="0">
                <a:latin typeface="Century Gothic" pitchFamily="34" charset="0"/>
              </a:rPr>
              <a:t>to communicate </a:t>
            </a:r>
            <a:r>
              <a:rPr lang="en-US" sz="2400" dirty="0">
                <a:latin typeface="Century Gothic" pitchFamily="34" charset="0"/>
              </a:rPr>
              <a:t>among </a:t>
            </a:r>
            <a:r>
              <a:rPr lang="en-US" sz="2400" dirty="0" smtClean="0">
                <a:latin typeface="Century Gothic" pitchFamily="34" charset="0"/>
              </a:rPr>
              <a:t>them.</a:t>
            </a:r>
          </a:p>
          <a:p>
            <a:pPr lvl="1" algn="just"/>
            <a:r>
              <a:rPr lang="en-US" sz="2400" dirty="0" smtClean="0">
                <a:latin typeface="Century Gothic" pitchFamily="34" charset="0"/>
              </a:rPr>
              <a:t> Information to </a:t>
            </a:r>
            <a:r>
              <a:rPr lang="en-US" sz="2400" dirty="0">
                <a:latin typeface="Century Gothic" pitchFamily="34" charset="0"/>
              </a:rPr>
              <a:t>be communicated by the process is written to </a:t>
            </a:r>
            <a:r>
              <a:rPr lang="en-US" sz="2400" dirty="0" smtClean="0">
                <a:latin typeface="Century Gothic" pitchFamily="34" charset="0"/>
              </a:rPr>
              <a:t>the shared </a:t>
            </a:r>
            <a:r>
              <a:rPr lang="en-US" sz="2400" dirty="0">
                <a:latin typeface="Century Gothic" pitchFamily="34" charset="0"/>
              </a:rPr>
              <a:t>memory area. Other processes which </a:t>
            </a:r>
            <a:r>
              <a:rPr lang="en-US" sz="2400" dirty="0" smtClean="0">
                <a:latin typeface="Century Gothic" pitchFamily="34" charset="0"/>
              </a:rPr>
              <a:t>require this </a:t>
            </a:r>
            <a:r>
              <a:rPr lang="en-US" sz="2400" dirty="0">
                <a:latin typeface="Century Gothic" pitchFamily="34" charset="0"/>
              </a:rPr>
              <a:t>information can read the same from the </a:t>
            </a:r>
            <a:r>
              <a:rPr lang="en-US" sz="2400" dirty="0" smtClean="0">
                <a:latin typeface="Century Gothic" pitchFamily="34" charset="0"/>
              </a:rPr>
              <a:t>shared memory </a:t>
            </a:r>
            <a:r>
              <a:rPr lang="en-US" sz="2400" dirty="0">
                <a:latin typeface="Century Gothic" pitchFamily="34" charset="0"/>
              </a:rPr>
              <a:t>area. </a:t>
            </a:r>
            <a:r>
              <a:rPr lang="en-US" sz="2400" dirty="0" smtClean="0">
                <a:latin typeface="Century Gothic" pitchFamily="34" charset="0"/>
              </a:rPr>
              <a:t>The </a:t>
            </a:r>
            <a:r>
              <a:rPr lang="en-US" sz="2400" dirty="0">
                <a:latin typeface="Century Gothic" pitchFamily="34" charset="0"/>
              </a:rPr>
              <a:t>implementation of shared memory concept is kernel dependent. Different mechanisms are adopted </a:t>
            </a:r>
            <a:r>
              <a:rPr lang="en-US" sz="2400" dirty="0" smtClean="0">
                <a:latin typeface="Century Gothic" pitchFamily="34" charset="0"/>
              </a:rPr>
              <a:t>by different </a:t>
            </a:r>
            <a:r>
              <a:rPr lang="en-US" sz="2400" dirty="0">
                <a:latin typeface="Century Gothic" pitchFamily="34" charset="0"/>
              </a:rPr>
              <a:t>kernels for implementing this.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381000"/>
            <a:ext cx="8915400" cy="6858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Century Gothic" pitchFamily="34" charset="0"/>
              </a:rPr>
              <a:t>TASK COMMUNICATION</a:t>
            </a:r>
            <a:endParaRPr lang="en-US" sz="32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044" y="5169521"/>
            <a:ext cx="7458362" cy="138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726373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8" y="1115290"/>
            <a:ext cx="8811492" cy="437110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>
                <a:latin typeface="Century Gothic" pitchFamily="34" charset="0"/>
              </a:rPr>
              <a:t>Shared </a:t>
            </a:r>
            <a:r>
              <a:rPr lang="en-US" b="1" dirty="0" smtClean="0">
                <a:latin typeface="Century Gothic" pitchFamily="34" charset="0"/>
              </a:rPr>
              <a:t>Memory: </a:t>
            </a:r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Pipe</a:t>
            </a:r>
          </a:p>
          <a:p>
            <a:pPr algn="just"/>
            <a:r>
              <a:rPr lang="en-US" dirty="0" smtClean="0">
                <a:latin typeface="Century Gothic" pitchFamily="34" charset="0"/>
              </a:rPr>
              <a:t>Pipe </a:t>
            </a:r>
            <a:r>
              <a:rPr lang="en-US" dirty="0">
                <a:latin typeface="Century Gothic" pitchFamily="34" charset="0"/>
              </a:rPr>
              <a:t>is a section of the shared memory used by processes for communicating. Pipes follow the </a:t>
            </a:r>
            <a:r>
              <a:rPr lang="en-US" dirty="0" smtClean="0">
                <a:latin typeface="Century Gothic" pitchFamily="34" charset="0"/>
              </a:rPr>
              <a:t>client-server</a:t>
            </a:r>
            <a:r>
              <a:rPr lang="en-US" sz="800" dirty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architecture</a:t>
            </a:r>
            <a:r>
              <a:rPr lang="en-US" dirty="0">
                <a:latin typeface="Century Gothic" pitchFamily="34" charset="0"/>
              </a:rPr>
              <a:t>. A process which creates a pipe is known as a pipe server and a process which connects to a pipe </a:t>
            </a:r>
            <a:r>
              <a:rPr lang="en-US" dirty="0" smtClean="0">
                <a:latin typeface="Century Gothic" pitchFamily="34" charset="0"/>
              </a:rPr>
              <a:t>is known </a:t>
            </a:r>
            <a:r>
              <a:rPr lang="en-US" dirty="0">
                <a:latin typeface="Century Gothic" pitchFamily="34" charset="0"/>
              </a:rPr>
              <a:t>as pipe client. </a:t>
            </a:r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A </a:t>
            </a:r>
            <a:r>
              <a:rPr lang="en-US" dirty="0">
                <a:latin typeface="Century Gothic" pitchFamily="34" charset="0"/>
              </a:rPr>
              <a:t>pipe can be considered as a conduit for information </a:t>
            </a:r>
            <a:r>
              <a:rPr lang="en-US" dirty="0" smtClean="0">
                <a:latin typeface="Century Gothic" pitchFamily="34" charset="0"/>
              </a:rPr>
              <a:t>flow </a:t>
            </a:r>
            <a:r>
              <a:rPr lang="en-US" dirty="0">
                <a:latin typeface="Century Gothic" pitchFamily="34" charset="0"/>
              </a:rPr>
              <a:t>and has two conceptual ends.</a:t>
            </a:r>
          </a:p>
          <a:p>
            <a:pPr algn="just"/>
            <a:r>
              <a:rPr lang="en-US" dirty="0">
                <a:latin typeface="Century Gothic" pitchFamily="34" charset="0"/>
              </a:rPr>
              <a:t>It can be unidirectional, allowing information </a:t>
            </a:r>
            <a:r>
              <a:rPr lang="en-US" dirty="0" smtClean="0">
                <a:latin typeface="Century Gothic" pitchFamily="34" charset="0"/>
              </a:rPr>
              <a:t>flow </a:t>
            </a:r>
            <a:r>
              <a:rPr lang="en-US" dirty="0">
                <a:latin typeface="Century Gothic" pitchFamily="34" charset="0"/>
              </a:rPr>
              <a:t>in one direction or bidirectional allowing </a:t>
            </a:r>
            <a:r>
              <a:rPr lang="en-US" dirty="0" smtClean="0">
                <a:latin typeface="Century Gothic" pitchFamily="34" charset="0"/>
              </a:rPr>
              <a:t>bi-directional information flow</a:t>
            </a:r>
            <a:r>
              <a:rPr lang="en-US" dirty="0">
                <a:latin typeface="Century Gothic" pitchFamily="34" charset="0"/>
              </a:rPr>
              <a:t>. </a:t>
            </a:r>
            <a:endParaRPr lang="en-US" dirty="0" smtClean="0">
              <a:latin typeface="Century Gothic" pitchFamily="34" charset="0"/>
            </a:endParaRPr>
          </a:p>
          <a:p>
            <a:pPr lvl="1" algn="just"/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unidirectional pipe </a:t>
            </a:r>
            <a:r>
              <a:rPr lang="en-US" dirty="0">
                <a:latin typeface="Century Gothic" pitchFamily="34" charset="0"/>
              </a:rPr>
              <a:t>allows the process connecting at one end of the pipe to write to </a:t>
            </a:r>
            <a:r>
              <a:rPr lang="en-US" dirty="0" smtClean="0">
                <a:latin typeface="Century Gothic" pitchFamily="34" charset="0"/>
              </a:rPr>
              <a:t>the pipe </a:t>
            </a:r>
            <a:r>
              <a:rPr lang="en-US" dirty="0">
                <a:latin typeface="Century Gothic" pitchFamily="34" charset="0"/>
              </a:rPr>
              <a:t>and the process connected at the other end of the pipe to read the </a:t>
            </a:r>
            <a:r>
              <a:rPr lang="en-US" dirty="0" smtClean="0">
                <a:latin typeface="Century Gothic" pitchFamily="34" charset="0"/>
              </a:rPr>
              <a:t>data. 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A bi-directional pipe </a:t>
            </a:r>
            <a:r>
              <a:rPr lang="en-US" dirty="0" smtClean="0">
                <a:latin typeface="Century Gothic" pitchFamily="34" charset="0"/>
              </a:rPr>
              <a:t>allows </a:t>
            </a:r>
            <a:r>
              <a:rPr lang="en-US" dirty="0">
                <a:latin typeface="Century Gothic" pitchFamily="34" charset="0"/>
              </a:rPr>
              <a:t>both reading and writing at one end. </a:t>
            </a:r>
            <a:endParaRPr lang="en-US" b="1" dirty="0" smtClean="0">
              <a:latin typeface="Century Gothic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381000"/>
            <a:ext cx="8915400" cy="6858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Century Gothic" pitchFamily="34" charset="0"/>
              </a:rPr>
              <a:t>TASK COMMUNICATION</a:t>
            </a:r>
            <a:endParaRPr lang="en-US" sz="32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8236" y="5486400"/>
            <a:ext cx="5314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153360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8" y="1115290"/>
            <a:ext cx="8811492" cy="543791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latin typeface="Century Gothic" pitchFamily="34" charset="0"/>
              </a:rPr>
              <a:t>Shared </a:t>
            </a:r>
            <a:r>
              <a:rPr lang="en-US" sz="2000" b="1" dirty="0" smtClean="0">
                <a:latin typeface="Century Gothic" pitchFamily="34" charset="0"/>
              </a:rPr>
              <a:t>Memory: 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Pipe</a:t>
            </a:r>
          </a:p>
          <a:p>
            <a:pPr algn="just"/>
            <a:r>
              <a:rPr lang="en-US" sz="2000" dirty="0">
                <a:latin typeface="Century Gothic" pitchFamily="34" charset="0"/>
              </a:rPr>
              <a:t>The implementation of ‘Pipes’ is also OS dependent. </a:t>
            </a:r>
            <a:r>
              <a:rPr lang="en-US" sz="2000" dirty="0" smtClean="0">
                <a:latin typeface="Century Gothic" pitchFamily="34" charset="0"/>
              </a:rPr>
              <a:t>Windows support </a:t>
            </a:r>
            <a:r>
              <a:rPr lang="en-US" sz="2000" dirty="0">
                <a:latin typeface="Century Gothic" pitchFamily="34" charset="0"/>
              </a:rPr>
              <a:t>two types of ‘Pipes’ for Inter Process Communication. 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entury Gothic" pitchFamily="34" charset="0"/>
              </a:rPr>
              <a:t>Anonymous Pipes: </a:t>
            </a:r>
            <a:r>
              <a:rPr lang="en-US" sz="2000" dirty="0">
                <a:latin typeface="Century Gothic" pitchFamily="34" charset="0"/>
              </a:rPr>
              <a:t>The anonymous pipes are unnamed, unidirectional pipes used for data transfer </a:t>
            </a:r>
            <a:r>
              <a:rPr lang="en-US" sz="2000" dirty="0" smtClean="0">
                <a:latin typeface="Century Gothic" pitchFamily="34" charset="0"/>
              </a:rPr>
              <a:t>between two </a:t>
            </a:r>
            <a:r>
              <a:rPr lang="en-US" sz="2000" dirty="0">
                <a:latin typeface="Century Gothic" pitchFamily="34" charset="0"/>
              </a:rPr>
              <a:t>processes.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entury Gothic" pitchFamily="34" charset="0"/>
              </a:rPr>
              <a:t>Named Pipes:</a:t>
            </a:r>
            <a:r>
              <a:rPr lang="en-US" sz="2000" dirty="0">
                <a:latin typeface="Century Gothic" pitchFamily="34" charset="0"/>
              </a:rPr>
              <a:t> Named pipe is a named, unidirectional or bi-directional pipe for data exchange </a:t>
            </a:r>
            <a:r>
              <a:rPr lang="en-US" sz="2000" dirty="0" smtClean="0">
                <a:latin typeface="Century Gothic" pitchFamily="34" charset="0"/>
              </a:rPr>
              <a:t>between processes</a:t>
            </a:r>
            <a:r>
              <a:rPr lang="en-US" sz="2000" dirty="0">
                <a:latin typeface="Century Gothic" pitchFamily="34" charset="0"/>
              </a:rPr>
              <a:t>. Like anonymous pipes, the process which creates the named pipe is known as pipe server. </a:t>
            </a:r>
            <a:endParaRPr lang="en-US" sz="2000" dirty="0" smtClean="0">
              <a:latin typeface="Century Gothic" pitchFamily="34" charset="0"/>
            </a:endParaRPr>
          </a:p>
          <a:p>
            <a:pPr algn="just"/>
            <a:r>
              <a:rPr lang="en-US" sz="2000" dirty="0" smtClean="0">
                <a:latin typeface="Century Gothic" pitchFamily="34" charset="0"/>
              </a:rPr>
              <a:t>A process </a:t>
            </a:r>
            <a:r>
              <a:rPr lang="en-US" sz="2000" dirty="0">
                <a:latin typeface="Century Gothic" pitchFamily="34" charset="0"/>
              </a:rPr>
              <a:t>which connects to the named pipe is known as pipe client. With named pipes, any process can act </a:t>
            </a:r>
            <a:r>
              <a:rPr lang="en-US" sz="2000" dirty="0" smtClean="0">
                <a:latin typeface="Century Gothic" pitchFamily="34" charset="0"/>
              </a:rPr>
              <a:t>as both </a:t>
            </a:r>
            <a:r>
              <a:rPr lang="en-US" sz="2000" dirty="0">
                <a:latin typeface="Century Gothic" pitchFamily="34" charset="0"/>
              </a:rPr>
              <a:t>client and server allowing point-to-point communication. </a:t>
            </a:r>
            <a:endParaRPr lang="en-US" sz="2000" dirty="0" smtClean="0">
              <a:latin typeface="Century Gothic" pitchFamily="34" charset="0"/>
            </a:endParaRPr>
          </a:p>
          <a:p>
            <a:pPr algn="just"/>
            <a:r>
              <a:rPr lang="en-US" sz="2000" dirty="0" smtClean="0">
                <a:latin typeface="Century Gothic" pitchFamily="34" charset="0"/>
              </a:rPr>
              <a:t>Named </a:t>
            </a:r>
            <a:r>
              <a:rPr lang="en-US" sz="2000" dirty="0">
                <a:latin typeface="Century Gothic" pitchFamily="34" charset="0"/>
              </a:rPr>
              <a:t>pipes can be used for </a:t>
            </a:r>
            <a:r>
              <a:rPr lang="en-US" sz="2000" dirty="0" smtClean="0">
                <a:latin typeface="Century Gothic" pitchFamily="34" charset="0"/>
              </a:rPr>
              <a:t>communicating between </a:t>
            </a:r>
            <a:r>
              <a:rPr lang="en-US" sz="2000" dirty="0">
                <a:latin typeface="Century Gothic" pitchFamily="34" charset="0"/>
              </a:rPr>
              <a:t>processes running on the same machine or between processes running on different </a:t>
            </a:r>
            <a:r>
              <a:rPr lang="en-US" sz="2000" dirty="0" smtClean="0">
                <a:latin typeface="Century Gothic" pitchFamily="34" charset="0"/>
              </a:rPr>
              <a:t>machines connected </a:t>
            </a:r>
            <a:r>
              <a:rPr lang="en-US" sz="2000" dirty="0">
                <a:latin typeface="Century Gothic" pitchFamily="34" charset="0"/>
              </a:rPr>
              <a:t>to a network.</a:t>
            </a:r>
            <a:endParaRPr lang="en-US" sz="2000" b="1" dirty="0" smtClean="0">
              <a:latin typeface="Century Gothic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381000"/>
            <a:ext cx="8915400" cy="6858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Century Gothic" pitchFamily="34" charset="0"/>
              </a:rPr>
              <a:t>TASK COMMUNICATION</a:t>
            </a:r>
            <a:endParaRPr lang="en-US" sz="32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10588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8" y="1115290"/>
            <a:ext cx="8811492" cy="543791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latin typeface="Century Gothic" pitchFamily="34" charset="0"/>
              </a:rPr>
              <a:t>Shared </a:t>
            </a:r>
            <a:r>
              <a:rPr lang="en-US" sz="2000" b="1" dirty="0" smtClean="0">
                <a:latin typeface="Century Gothic" pitchFamily="34" charset="0"/>
              </a:rPr>
              <a:t>Memory: 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Memory Mapped Objects</a:t>
            </a:r>
          </a:p>
          <a:p>
            <a:pPr algn="just"/>
            <a:r>
              <a:rPr lang="en-US" sz="2000" dirty="0">
                <a:latin typeface="Century Gothic" pitchFamily="34" charset="0"/>
              </a:rPr>
              <a:t>Memory mapped object is a shared memory technique adopted by certain Real-Time Operating </a:t>
            </a:r>
            <a:r>
              <a:rPr lang="en-US" sz="2000" dirty="0" smtClean="0">
                <a:latin typeface="Century Gothic" pitchFamily="34" charset="0"/>
              </a:rPr>
              <a:t>Systems for </a:t>
            </a:r>
            <a:r>
              <a:rPr lang="en-US" sz="2000" dirty="0">
                <a:latin typeface="Century Gothic" pitchFamily="34" charset="0"/>
              </a:rPr>
              <a:t>allocating a shared block of memory which can be accessed by multiple process </a:t>
            </a:r>
            <a:r>
              <a:rPr lang="en-US" sz="2000" dirty="0" smtClean="0">
                <a:latin typeface="Century Gothic" pitchFamily="34" charset="0"/>
              </a:rPr>
              <a:t>simultaneously. </a:t>
            </a:r>
          </a:p>
          <a:p>
            <a:pPr algn="just"/>
            <a:endParaRPr lang="en-US" sz="2000" dirty="0" smtClean="0">
              <a:latin typeface="Century Gothic" pitchFamily="34" charset="0"/>
            </a:endParaRPr>
          </a:p>
          <a:p>
            <a:pPr algn="just"/>
            <a:r>
              <a:rPr lang="en-US" sz="2000" dirty="0" smtClean="0">
                <a:latin typeface="Century Gothic" pitchFamily="34" charset="0"/>
              </a:rPr>
              <a:t>In </a:t>
            </a:r>
            <a:r>
              <a:rPr lang="en-US" sz="2000" dirty="0">
                <a:latin typeface="Century Gothic" pitchFamily="34" charset="0"/>
              </a:rPr>
              <a:t>this </a:t>
            </a:r>
            <a:r>
              <a:rPr lang="en-US" sz="2000" dirty="0" smtClean="0">
                <a:latin typeface="Century Gothic" pitchFamily="34" charset="0"/>
              </a:rPr>
              <a:t>approach a </a:t>
            </a:r>
            <a:r>
              <a:rPr lang="en-US" sz="2000" dirty="0">
                <a:latin typeface="Century Gothic" pitchFamily="34" charset="0"/>
              </a:rPr>
              <a:t>mapping object is created and physical storage for it is reserved and committed. </a:t>
            </a:r>
            <a:endParaRPr lang="en-US" sz="2000" dirty="0" smtClean="0">
              <a:latin typeface="Century Gothic" pitchFamily="34" charset="0"/>
            </a:endParaRPr>
          </a:p>
          <a:p>
            <a:pPr algn="just"/>
            <a:endParaRPr lang="en-US" sz="2000" dirty="0" smtClean="0">
              <a:latin typeface="Century Gothic" pitchFamily="34" charset="0"/>
            </a:endParaRPr>
          </a:p>
          <a:p>
            <a:pPr algn="just"/>
            <a:r>
              <a:rPr lang="en-US" sz="2000" dirty="0" smtClean="0">
                <a:latin typeface="Century Gothic" pitchFamily="34" charset="0"/>
              </a:rPr>
              <a:t>A </a:t>
            </a:r>
            <a:r>
              <a:rPr lang="en-US" sz="2000" dirty="0">
                <a:latin typeface="Century Gothic" pitchFamily="34" charset="0"/>
              </a:rPr>
              <a:t>process can map </a:t>
            </a:r>
            <a:r>
              <a:rPr lang="en-US" sz="2000" dirty="0" smtClean="0">
                <a:latin typeface="Century Gothic" pitchFamily="34" charset="0"/>
              </a:rPr>
              <a:t>the entire </a:t>
            </a:r>
            <a:r>
              <a:rPr lang="en-US" sz="2000" dirty="0">
                <a:latin typeface="Century Gothic" pitchFamily="34" charset="0"/>
              </a:rPr>
              <a:t>committed physical area or a block of it to its virtual address space. </a:t>
            </a:r>
            <a:endParaRPr lang="en-US" sz="2000" dirty="0" smtClean="0">
              <a:latin typeface="Century Gothic" pitchFamily="34" charset="0"/>
            </a:endParaRPr>
          </a:p>
          <a:p>
            <a:pPr algn="just"/>
            <a:r>
              <a:rPr lang="en-US" sz="2000" dirty="0" smtClean="0">
                <a:latin typeface="Century Gothic" pitchFamily="34" charset="0"/>
              </a:rPr>
              <a:t>All </a:t>
            </a:r>
            <a:r>
              <a:rPr lang="en-US" sz="2000" dirty="0">
                <a:latin typeface="Century Gothic" pitchFamily="34" charset="0"/>
              </a:rPr>
              <a:t>read and write operation </a:t>
            </a:r>
            <a:r>
              <a:rPr lang="en-US" sz="2000" dirty="0" smtClean="0">
                <a:latin typeface="Century Gothic" pitchFamily="34" charset="0"/>
              </a:rPr>
              <a:t>to this </a:t>
            </a:r>
            <a:r>
              <a:rPr lang="en-US" sz="2000" dirty="0">
                <a:latin typeface="Century Gothic" pitchFamily="34" charset="0"/>
              </a:rPr>
              <a:t>virtual address space by a process is directed to its committed physical area. </a:t>
            </a:r>
            <a:endParaRPr lang="en-US" sz="2000" dirty="0" smtClean="0">
              <a:latin typeface="Century Gothic" pitchFamily="34" charset="0"/>
            </a:endParaRPr>
          </a:p>
          <a:p>
            <a:pPr algn="just"/>
            <a:endParaRPr lang="en-US" sz="2000" dirty="0">
              <a:latin typeface="Century Gothic" pitchFamily="34" charset="0"/>
            </a:endParaRPr>
          </a:p>
          <a:p>
            <a:pPr algn="just"/>
            <a:r>
              <a:rPr lang="en-US" sz="2000" dirty="0" smtClean="0">
                <a:latin typeface="Century Gothic" pitchFamily="34" charset="0"/>
              </a:rPr>
              <a:t>Any </a:t>
            </a:r>
            <a:r>
              <a:rPr lang="en-US" sz="2000" dirty="0">
                <a:latin typeface="Century Gothic" pitchFamily="34" charset="0"/>
              </a:rPr>
              <a:t>process which wants </a:t>
            </a:r>
            <a:r>
              <a:rPr lang="en-US" sz="2000" dirty="0" smtClean="0">
                <a:latin typeface="Century Gothic" pitchFamily="34" charset="0"/>
              </a:rPr>
              <a:t>to share </a:t>
            </a:r>
            <a:r>
              <a:rPr lang="en-US" sz="2000" dirty="0">
                <a:latin typeface="Century Gothic" pitchFamily="34" charset="0"/>
              </a:rPr>
              <a:t>data with other processes can map the physical memory area of the mapped object to its virtual </a:t>
            </a:r>
            <a:r>
              <a:rPr lang="en-US" sz="2000" dirty="0" smtClean="0">
                <a:latin typeface="Century Gothic" pitchFamily="34" charset="0"/>
              </a:rPr>
              <a:t>memory space </a:t>
            </a:r>
            <a:r>
              <a:rPr lang="en-US" sz="2000" dirty="0">
                <a:latin typeface="Century Gothic" pitchFamily="34" charset="0"/>
              </a:rPr>
              <a:t>and use it for sharing the data.</a:t>
            </a:r>
            <a:endParaRPr lang="en-US" sz="2000" b="1" dirty="0" smtClean="0">
              <a:latin typeface="Century Gothic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381000"/>
            <a:ext cx="8915400" cy="6858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Century Gothic" pitchFamily="34" charset="0"/>
              </a:rPr>
              <a:t>TASK COMMUNICATION</a:t>
            </a:r>
            <a:endParaRPr lang="en-US" sz="32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8126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330" y="1350819"/>
            <a:ext cx="8837440" cy="502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" y="381000"/>
            <a:ext cx="8915400" cy="6858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Century Gothic" pitchFamily="34" charset="0"/>
              </a:rPr>
              <a:t>TASK COMMUNICATION</a:t>
            </a:r>
            <a:endParaRPr lang="en-US" sz="32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330" y="914400"/>
            <a:ext cx="601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Century Gothic" pitchFamily="34" charset="0"/>
              </a:rPr>
              <a:t>Shared Memory: </a:t>
            </a:r>
            <a:r>
              <a:rPr lang="en-US" b="1" dirty="0">
                <a:solidFill>
                  <a:srgbClr val="FF0000"/>
                </a:solidFill>
                <a:latin typeface="Century Gothic" pitchFamily="34" charset="0"/>
              </a:rPr>
              <a:t>Memory Mapped Objects</a:t>
            </a:r>
          </a:p>
        </p:txBody>
      </p:sp>
    </p:spTree>
    <p:extLst>
      <p:ext uri="{BB962C8B-B14F-4D97-AF65-F5344CB8AC3E}">
        <p14:creationId xmlns:p14="http://schemas.microsoft.com/office/powerpoint/2010/main" xmlns="" val="28376912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8" y="1115290"/>
            <a:ext cx="8811492" cy="543791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latin typeface="Century Gothic" pitchFamily="34" charset="0"/>
              </a:rPr>
              <a:t>Message Passing</a:t>
            </a:r>
            <a:endParaRPr lang="en-US" sz="2000" b="1" dirty="0" smtClean="0">
              <a:solidFill>
                <a:srgbClr val="FF0000"/>
              </a:solidFill>
              <a:latin typeface="Century Gothic" pitchFamily="34" charset="0"/>
            </a:endParaRPr>
          </a:p>
          <a:p>
            <a:pPr algn="just"/>
            <a:r>
              <a:rPr lang="en-US" sz="2000" dirty="0">
                <a:latin typeface="Century Gothic" pitchFamily="34" charset="0"/>
              </a:rPr>
              <a:t>Message passing is an (a)synchronous information exchange mechanism used for Inter </a:t>
            </a:r>
            <a:r>
              <a:rPr lang="en-US" sz="2000" dirty="0" smtClean="0">
                <a:latin typeface="Century Gothic" pitchFamily="34" charset="0"/>
              </a:rPr>
              <a:t>Process/Thread Communication</a:t>
            </a:r>
            <a:r>
              <a:rPr lang="en-US" sz="2000" dirty="0">
                <a:latin typeface="Century Gothic" pitchFamily="34" charset="0"/>
              </a:rPr>
              <a:t>. </a:t>
            </a:r>
          </a:p>
          <a:p>
            <a:pPr algn="just"/>
            <a:r>
              <a:rPr lang="en-US" sz="2000" dirty="0" smtClean="0">
                <a:latin typeface="Century Gothic" pitchFamily="34" charset="0"/>
              </a:rPr>
              <a:t>The </a:t>
            </a:r>
            <a:r>
              <a:rPr lang="en-US" sz="2000" dirty="0">
                <a:latin typeface="Century Gothic" pitchFamily="34" charset="0"/>
              </a:rPr>
              <a:t>major difference between shared memory and message passing technique is that, </a:t>
            </a:r>
            <a:r>
              <a:rPr lang="en-US" sz="2000" dirty="0" smtClean="0">
                <a:latin typeface="Century Gothic" pitchFamily="34" charset="0"/>
              </a:rPr>
              <a:t>through shared </a:t>
            </a:r>
            <a:r>
              <a:rPr lang="en-US" sz="2000" dirty="0">
                <a:latin typeface="Century Gothic" pitchFamily="34" charset="0"/>
              </a:rPr>
              <a:t>memory lots of data can be shared whereas only limited amount of info/data is passed through </a:t>
            </a:r>
            <a:r>
              <a:rPr lang="en-US" sz="2000" dirty="0" smtClean="0">
                <a:latin typeface="Century Gothic" pitchFamily="34" charset="0"/>
              </a:rPr>
              <a:t>message passing</a:t>
            </a:r>
            <a:r>
              <a:rPr lang="en-US" sz="2000" dirty="0">
                <a:latin typeface="Century Gothic" pitchFamily="34" charset="0"/>
              </a:rPr>
              <a:t>. </a:t>
            </a:r>
            <a:endParaRPr lang="en-US" sz="2000" dirty="0" smtClean="0">
              <a:latin typeface="Century Gothic" pitchFamily="34" charset="0"/>
            </a:endParaRPr>
          </a:p>
          <a:p>
            <a:pPr algn="just"/>
            <a:r>
              <a:rPr lang="en-US" sz="2000" dirty="0" smtClean="0">
                <a:latin typeface="Century Gothic" pitchFamily="34" charset="0"/>
              </a:rPr>
              <a:t>Also </a:t>
            </a:r>
            <a:r>
              <a:rPr lang="en-US" sz="2000" dirty="0">
                <a:latin typeface="Century Gothic" pitchFamily="34" charset="0"/>
              </a:rPr>
              <a:t>message passing is relatively fast and free from the </a:t>
            </a:r>
            <a:r>
              <a:rPr lang="en-US" sz="2000" dirty="0" smtClean="0">
                <a:latin typeface="Century Gothic" pitchFamily="34" charset="0"/>
              </a:rPr>
              <a:t>synchronization </a:t>
            </a:r>
            <a:r>
              <a:rPr lang="en-US" sz="2000" dirty="0">
                <a:latin typeface="Century Gothic" pitchFamily="34" charset="0"/>
              </a:rPr>
              <a:t>overheads compared </a:t>
            </a:r>
            <a:r>
              <a:rPr lang="en-US" sz="2000" dirty="0" smtClean="0">
                <a:latin typeface="Century Gothic" pitchFamily="34" charset="0"/>
              </a:rPr>
              <a:t>to shared memory.</a:t>
            </a:r>
          </a:p>
          <a:p>
            <a:pPr algn="just"/>
            <a:endParaRPr lang="en-US" sz="2000" b="1" dirty="0" smtClean="0">
              <a:latin typeface="Century Gothic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381000"/>
            <a:ext cx="8915400" cy="6858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Century Gothic" pitchFamily="34" charset="0"/>
              </a:rPr>
              <a:t>TASK COMMUNICATION</a:t>
            </a:r>
            <a:endParaRPr lang="en-US" sz="32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99288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3000" contras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4662" y="3730539"/>
            <a:ext cx="5141015" cy="309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" y="381000"/>
            <a:ext cx="8915400" cy="6096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Century Gothic" pitchFamily="34" charset="0"/>
              </a:rPr>
              <a:t>TASK COMMUNICATION</a:t>
            </a:r>
            <a:endParaRPr lang="en-US" sz="32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197" y="838200"/>
            <a:ext cx="42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latin typeface="Century Gothic" pitchFamily="34" charset="0"/>
              </a:rPr>
              <a:t>Message </a:t>
            </a:r>
            <a:r>
              <a:rPr lang="en-US" b="1" dirty="0" smtClean="0">
                <a:latin typeface="Century Gothic" pitchFamily="34" charset="0"/>
              </a:rPr>
              <a:t>Passing: </a:t>
            </a:r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Message Queue</a:t>
            </a:r>
            <a:endParaRPr lang="en-US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833" y="1207532"/>
            <a:ext cx="8686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Century Gothic" pitchFamily="34" charset="0"/>
              </a:rPr>
              <a:t>Usually the process which wants to talk to another process posts the message to a First-In-First-Out (FIFO</a:t>
            </a:r>
            <a:r>
              <a:rPr lang="en-US" dirty="0" smtClean="0">
                <a:latin typeface="Century Gothic" pitchFamily="34" charset="0"/>
              </a:rPr>
              <a:t>) queue </a:t>
            </a:r>
            <a:r>
              <a:rPr lang="en-US" dirty="0">
                <a:latin typeface="Century Gothic" pitchFamily="34" charset="0"/>
              </a:rPr>
              <a:t>called </a:t>
            </a:r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‘Message queue’, </a:t>
            </a:r>
            <a:r>
              <a:rPr lang="en-US" dirty="0">
                <a:latin typeface="Century Gothic" pitchFamily="34" charset="0"/>
              </a:rPr>
              <a:t>which stores the messages temporarily in a system </a:t>
            </a:r>
            <a:r>
              <a:rPr lang="en-US" dirty="0" smtClean="0">
                <a:latin typeface="Century Gothic" pitchFamily="34" charset="0"/>
              </a:rPr>
              <a:t>defined </a:t>
            </a:r>
            <a:r>
              <a:rPr lang="en-US" dirty="0">
                <a:latin typeface="Century Gothic" pitchFamily="34" charset="0"/>
              </a:rPr>
              <a:t>memory object</a:t>
            </a:r>
            <a:r>
              <a:rPr lang="en-US" dirty="0" smtClean="0">
                <a:latin typeface="Century Gothic" pitchFamily="34" charset="0"/>
              </a:rPr>
              <a:t>, </a:t>
            </a:r>
            <a:r>
              <a:rPr lang="en-US" dirty="0">
                <a:latin typeface="Century Gothic" pitchFamily="34" charset="0"/>
              </a:rPr>
              <a:t>t</a:t>
            </a:r>
            <a:r>
              <a:rPr lang="en-US" dirty="0" smtClean="0">
                <a:latin typeface="Century Gothic" pitchFamily="34" charset="0"/>
              </a:rPr>
              <a:t>o </a:t>
            </a:r>
            <a:r>
              <a:rPr lang="en-US" dirty="0">
                <a:latin typeface="Century Gothic" pitchFamily="34" charset="0"/>
              </a:rPr>
              <a:t>pass it to the desired </a:t>
            </a:r>
            <a:r>
              <a:rPr lang="en-US" dirty="0" smtClean="0">
                <a:latin typeface="Century Gothic" pitchFamily="34" charset="0"/>
              </a:rPr>
              <a:t>process </a:t>
            </a:r>
            <a:r>
              <a:rPr lang="en-US" dirty="0">
                <a:latin typeface="Century Gothic" pitchFamily="34" charset="0"/>
              </a:rPr>
              <a:t>Messages are sent and received through send (Name of </a:t>
            </a:r>
            <a:r>
              <a:rPr lang="en-US" dirty="0" smtClean="0">
                <a:latin typeface="Century Gothic" pitchFamily="34" charset="0"/>
              </a:rPr>
              <a:t>the process </a:t>
            </a:r>
            <a:r>
              <a:rPr lang="en-US" dirty="0">
                <a:latin typeface="Century Gothic" pitchFamily="34" charset="0"/>
              </a:rPr>
              <a:t>to which the message is to be sent, message) and receive (Name of the process from which </a:t>
            </a:r>
            <a:r>
              <a:rPr lang="en-US" dirty="0" smtClean="0">
                <a:latin typeface="Century Gothic" pitchFamily="34" charset="0"/>
              </a:rPr>
              <a:t>the message </a:t>
            </a:r>
            <a:r>
              <a:rPr lang="en-US" dirty="0">
                <a:latin typeface="Century Gothic" pitchFamily="34" charset="0"/>
              </a:rPr>
              <a:t>is to be received, message) methods. The messages are exchanged through a message queue. </a:t>
            </a:r>
            <a:r>
              <a:rPr lang="en-US" dirty="0" smtClean="0">
                <a:latin typeface="Century Gothic" pitchFamily="34" charset="0"/>
              </a:rPr>
              <a:t>The implementation </a:t>
            </a:r>
            <a:r>
              <a:rPr lang="en-US" dirty="0">
                <a:latin typeface="Century Gothic" pitchFamily="34" charset="0"/>
              </a:rPr>
              <a:t>of the message queue, send and receive methods are OS kernel dependent.</a:t>
            </a:r>
          </a:p>
        </p:txBody>
      </p:sp>
    </p:spTree>
    <p:extLst>
      <p:ext uri="{BB962C8B-B14F-4D97-AF65-F5344CB8AC3E}">
        <p14:creationId xmlns:p14="http://schemas.microsoft.com/office/powerpoint/2010/main" xmlns="" val="34248148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5166"/>
            <a:ext cx="8686800" cy="521423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latin typeface="Century Gothic" pitchFamily="34" charset="0"/>
              </a:rPr>
              <a:t>Mailbox is an alternate form of ‘Message queues’ and it is used in certain Real-Time Operating </a:t>
            </a:r>
            <a:r>
              <a:rPr lang="en-US" dirty="0" smtClean="0">
                <a:latin typeface="Century Gothic" pitchFamily="34" charset="0"/>
              </a:rPr>
              <a:t>Systems for </a:t>
            </a:r>
            <a:r>
              <a:rPr lang="en-US" dirty="0">
                <a:latin typeface="Century Gothic" pitchFamily="34" charset="0"/>
              </a:rPr>
              <a:t>IPC. Mailbox technique for IPC in RTOS is usually used for one way messaging. </a:t>
            </a:r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The </a:t>
            </a:r>
            <a:r>
              <a:rPr lang="en-US" dirty="0">
                <a:latin typeface="Century Gothic" pitchFamily="34" charset="0"/>
              </a:rPr>
              <a:t>task/thread </a:t>
            </a:r>
            <a:r>
              <a:rPr lang="en-US" dirty="0" smtClean="0">
                <a:latin typeface="Century Gothic" pitchFamily="34" charset="0"/>
              </a:rPr>
              <a:t>which wants </a:t>
            </a:r>
            <a:r>
              <a:rPr lang="en-US" dirty="0">
                <a:latin typeface="Century Gothic" pitchFamily="34" charset="0"/>
              </a:rPr>
              <a:t>to send a message to other tasks/threads creates a mailbox for posting the messages</a:t>
            </a:r>
            <a:r>
              <a:rPr lang="en-US" dirty="0" smtClean="0">
                <a:latin typeface="Century Gothic" pitchFamily="34" charset="0"/>
              </a:rPr>
              <a:t>.</a:t>
            </a:r>
          </a:p>
          <a:p>
            <a:pPr algn="just"/>
            <a:r>
              <a:rPr lang="en-US" dirty="0" smtClean="0">
                <a:latin typeface="Century Gothic" pitchFamily="34" charset="0"/>
              </a:rPr>
              <a:t>The </a:t>
            </a:r>
            <a:r>
              <a:rPr lang="en-US" dirty="0">
                <a:latin typeface="Century Gothic" pitchFamily="34" charset="0"/>
              </a:rPr>
              <a:t>threads </a:t>
            </a:r>
            <a:r>
              <a:rPr lang="en-US" dirty="0" smtClean="0">
                <a:latin typeface="Century Gothic" pitchFamily="34" charset="0"/>
              </a:rPr>
              <a:t>which are </a:t>
            </a:r>
            <a:r>
              <a:rPr lang="en-US" dirty="0">
                <a:latin typeface="Century Gothic" pitchFamily="34" charset="0"/>
              </a:rPr>
              <a:t>interested in receiving the messages posted to the mailbox by the mailbox creator thread can </a:t>
            </a:r>
            <a:r>
              <a:rPr lang="en-US" dirty="0" smtClean="0">
                <a:latin typeface="Century Gothic" pitchFamily="34" charset="0"/>
              </a:rPr>
              <a:t>subscribe to </a:t>
            </a:r>
            <a:r>
              <a:rPr lang="en-US" dirty="0">
                <a:latin typeface="Century Gothic" pitchFamily="34" charset="0"/>
              </a:rPr>
              <a:t>the mailbox. The thread which creates the mailbox is known as ‘mailbox server’ and the threads </a:t>
            </a:r>
            <a:r>
              <a:rPr lang="en-US" dirty="0" smtClean="0">
                <a:latin typeface="Century Gothic" pitchFamily="34" charset="0"/>
              </a:rPr>
              <a:t>which subscribe </a:t>
            </a:r>
            <a:r>
              <a:rPr lang="en-US" dirty="0">
                <a:latin typeface="Century Gothic" pitchFamily="34" charset="0"/>
              </a:rPr>
              <a:t>to the mailbox are known as ‘mailbox clients’. The mailbox server posts messages to the </a:t>
            </a:r>
            <a:r>
              <a:rPr lang="en-US" dirty="0" smtClean="0">
                <a:latin typeface="Century Gothic" pitchFamily="34" charset="0"/>
              </a:rPr>
              <a:t>mailbox and notifies </a:t>
            </a:r>
            <a:r>
              <a:rPr lang="en-US" dirty="0">
                <a:latin typeface="Century Gothic" pitchFamily="34" charset="0"/>
              </a:rPr>
              <a:t>it to the clients which are subscribed to the mailbox. </a:t>
            </a:r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The </a:t>
            </a:r>
            <a:r>
              <a:rPr lang="en-US" dirty="0">
                <a:latin typeface="Century Gothic" pitchFamily="34" charset="0"/>
              </a:rPr>
              <a:t>clients read the message from </a:t>
            </a:r>
            <a:r>
              <a:rPr lang="en-US" dirty="0" smtClean="0">
                <a:latin typeface="Century Gothic" pitchFamily="34" charset="0"/>
              </a:rPr>
              <a:t>the mailbox </a:t>
            </a:r>
            <a:r>
              <a:rPr lang="en-US" dirty="0">
                <a:latin typeface="Century Gothic" pitchFamily="34" charset="0"/>
              </a:rPr>
              <a:t>on receiving the </a:t>
            </a:r>
            <a:r>
              <a:rPr lang="en-US" dirty="0" smtClean="0">
                <a:latin typeface="Century Gothic" pitchFamily="34" charset="0"/>
              </a:rPr>
              <a:t>notification</a:t>
            </a:r>
            <a:r>
              <a:rPr lang="en-US" dirty="0">
                <a:latin typeface="Century Gothic" pitchFamily="34" charset="0"/>
              </a:rPr>
              <a:t>. The mailbox creation, subscription, message reading and writing </a:t>
            </a:r>
            <a:r>
              <a:rPr lang="en-US" dirty="0" smtClean="0">
                <a:latin typeface="Century Gothic" pitchFamily="34" charset="0"/>
              </a:rPr>
              <a:t>are achieved </a:t>
            </a:r>
            <a:r>
              <a:rPr lang="en-US" dirty="0">
                <a:latin typeface="Century Gothic" pitchFamily="34" charset="0"/>
              </a:rPr>
              <a:t>through OS kernel provided API calls. Mailbox and message queues are same in functionality. </a:t>
            </a:r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The only </a:t>
            </a:r>
            <a:r>
              <a:rPr lang="en-US" dirty="0">
                <a:latin typeface="Century Gothic" pitchFamily="34" charset="0"/>
              </a:rPr>
              <a:t>difference is in the number of messages supported by them. Both of them are used for passing </a:t>
            </a:r>
            <a:r>
              <a:rPr lang="en-US" dirty="0" smtClean="0">
                <a:latin typeface="Century Gothic" pitchFamily="34" charset="0"/>
              </a:rPr>
              <a:t>data in </a:t>
            </a:r>
            <a:r>
              <a:rPr lang="en-US" dirty="0">
                <a:latin typeface="Century Gothic" pitchFamily="34" charset="0"/>
              </a:rPr>
              <a:t>the form of message(s) from a task to another task(s). Mailbox is used for exchanging a single </a:t>
            </a:r>
            <a:r>
              <a:rPr lang="en-US" dirty="0" smtClean="0">
                <a:latin typeface="Century Gothic" pitchFamily="34" charset="0"/>
              </a:rPr>
              <a:t>message between </a:t>
            </a:r>
            <a:r>
              <a:rPr lang="en-US" dirty="0">
                <a:latin typeface="Century Gothic" pitchFamily="34" charset="0"/>
              </a:rPr>
              <a:t>two tasks or between an Interrupt Service Routine (ISR) and a task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381000"/>
            <a:ext cx="8915400" cy="6096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Century Gothic" pitchFamily="34" charset="0"/>
              </a:rPr>
              <a:t>TASK COMMUNICATION</a:t>
            </a:r>
            <a:endParaRPr lang="en-US" sz="32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11198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latin typeface="Century Gothic" pitchFamily="34" charset="0"/>
              </a:rPr>
              <a:t>Message </a:t>
            </a:r>
            <a:r>
              <a:rPr lang="en-US" b="1" dirty="0" smtClean="0">
                <a:latin typeface="Century Gothic" pitchFamily="34" charset="0"/>
              </a:rPr>
              <a:t>Passing: </a:t>
            </a:r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Mail Box</a:t>
            </a:r>
            <a:endParaRPr lang="en-US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07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entury Gothic" pitchFamily="34" charset="0"/>
              </a:rPr>
              <a:t>Based on the responsiveness to the applications, the operating systems are classified as:</a:t>
            </a:r>
          </a:p>
          <a:p>
            <a:pPr marL="0" indent="0" algn="just">
              <a:buNone/>
            </a:pPr>
            <a:endParaRPr lang="en-US" sz="2800" dirty="0" smtClean="0">
              <a:latin typeface="Century Gothic" pitchFamily="34" charset="0"/>
            </a:endParaRPr>
          </a:p>
          <a:p>
            <a:pPr lvl="1" algn="just"/>
            <a:r>
              <a:rPr lang="en-US" sz="2800" dirty="0" smtClean="0">
                <a:solidFill>
                  <a:srgbClr val="FF0000"/>
                </a:solidFill>
                <a:latin typeface="Century Gothic" pitchFamily="34" charset="0"/>
              </a:rPr>
              <a:t>General Purpose OS</a:t>
            </a:r>
          </a:p>
          <a:p>
            <a:pPr marL="274320" lvl="1" indent="0" algn="just">
              <a:buNone/>
            </a:pPr>
            <a:endParaRPr lang="en-US" sz="2800" dirty="0" smtClean="0">
              <a:solidFill>
                <a:srgbClr val="FF0000"/>
              </a:solidFill>
              <a:latin typeface="Century Gothic" pitchFamily="34" charset="0"/>
            </a:endParaRPr>
          </a:p>
          <a:p>
            <a:pPr lvl="1" algn="just"/>
            <a:r>
              <a:rPr lang="en-US" sz="2800" dirty="0" smtClean="0">
                <a:solidFill>
                  <a:srgbClr val="FF0000"/>
                </a:solidFill>
                <a:latin typeface="Century Gothic" pitchFamily="34" charset="0"/>
              </a:rPr>
              <a:t>Real-time OS</a:t>
            </a:r>
            <a:endParaRPr lang="en-US" sz="28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Century Gothic" pitchFamily="34" charset="0"/>
              </a:rPr>
              <a:t>TYPES OF OPERATING SYSTEMS</a:t>
            </a:r>
            <a:endParaRPr lang="en-US" sz="36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788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8000" contras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72387"/>
            <a:ext cx="4183666" cy="520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" y="381000"/>
            <a:ext cx="8915400" cy="6096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Century Gothic" pitchFamily="34" charset="0"/>
              </a:rPr>
              <a:t>TASK COMMUNICATION</a:t>
            </a:r>
            <a:endParaRPr lang="en-US" sz="32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350" y="838200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latin typeface="Century Gothic" pitchFamily="34" charset="0"/>
              </a:rPr>
              <a:t>Message </a:t>
            </a:r>
            <a:r>
              <a:rPr lang="en-US" b="1" dirty="0" smtClean="0">
                <a:latin typeface="Century Gothic" pitchFamily="34" charset="0"/>
              </a:rPr>
              <a:t>Passing: </a:t>
            </a:r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mail box</a:t>
            </a:r>
            <a:endParaRPr lang="en-US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56995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5166"/>
            <a:ext cx="8686800" cy="521423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Century Gothic" pitchFamily="34" charset="0"/>
              </a:rPr>
              <a:t>Signaling </a:t>
            </a:r>
            <a:r>
              <a:rPr lang="en-US" dirty="0">
                <a:latin typeface="Century Gothic" pitchFamily="34" charset="0"/>
              </a:rPr>
              <a:t>is a primitive way of communication between processes/threads. Signals are used for </a:t>
            </a:r>
            <a:r>
              <a:rPr lang="en-US" dirty="0" smtClean="0">
                <a:latin typeface="Century Gothic" pitchFamily="34" charset="0"/>
              </a:rPr>
              <a:t>asynchronous notifications </a:t>
            </a:r>
            <a:r>
              <a:rPr lang="en-US" dirty="0">
                <a:latin typeface="Century Gothic" pitchFamily="34" charset="0"/>
              </a:rPr>
              <a:t>where one process/thread fi res a signal, indicating the occurrence of a scenario which the </a:t>
            </a:r>
            <a:r>
              <a:rPr lang="en-US" dirty="0" smtClean="0">
                <a:latin typeface="Century Gothic" pitchFamily="34" charset="0"/>
              </a:rPr>
              <a:t>other process(</a:t>
            </a:r>
            <a:r>
              <a:rPr lang="en-US" dirty="0" err="1" smtClean="0">
                <a:latin typeface="Century Gothic" pitchFamily="34" charset="0"/>
              </a:rPr>
              <a:t>es</a:t>
            </a:r>
            <a:r>
              <a:rPr lang="en-US" dirty="0">
                <a:latin typeface="Century Gothic" pitchFamily="34" charset="0"/>
              </a:rPr>
              <a:t>)/thread(s) is waiting. </a:t>
            </a:r>
          </a:p>
          <a:p>
            <a:pPr algn="just"/>
            <a:r>
              <a:rPr lang="en-US" dirty="0" smtClean="0">
                <a:latin typeface="Century Gothic" pitchFamily="34" charset="0"/>
              </a:rPr>
              <a:t>Signals </a:t>
            </a:r>
            <a:r>
              <a:rPr lang="en-US" dirty="0">
                <a:latin typeface="Century Gothic" pitchFamily="34" charset="0"/>
              </a:rPr>
              <a:t>are not queued and they do not carry any data. The </a:t>
            </a:r>
            <a:r>
              <a:rPr lang="en-US" dirty="0" smtClean="0">
                <a:latin typeface="Century Gothic" pitchFamily="34" charset="0"/>
              </a:rPr>
              <a:t>communication mechanisms </a:t>
            </a:r>
            <a:r>
              <a:rPr lang="en-US" dirty="0">
                <a:latin typeface="Century Gothic" pitchFamily="34" charset="0"/>
              </a:rPr>
              <a:t>used in RTX51 Tiny OS is an example for </a:t>
            </a:r>
            <a:r>
              <a:rPr lang="en-US" dirty="0" smtClean="0">
                <a:latin typeface="Century Gothic" pitchFamily="34" charset="0"/>
              </a:rPr>
              <a:t>Signaling</a:t>
            </a:r>
            <a:r>
              <a:rPr lang="en-US" dirty="0">
                <a:latin typeface="Century Gothic" pitchFamily="34" charset="0"/>
              </a:rPr>
              <a:t>. The os_send_signal kernel call </a:t>
            </a:r>
            <a:r>
              <a:rPr lang="en-US" dirty="0" smtClean="0">
                <a:latin typeface="Century Gothic" pitchFamily="34" charset="0"/>
              </a:rPr>
              <a:t>under RTX </a:t>
            </a:r>
            <a:r>
              <a:rPr lang="en-US" dirty="0">
                <a:latin typeface="Century Gothic" pitchFamily="34" charset="0"/>
              </a:rPr>
              <a:t>51 sends a signal from one task to a </a:t>
            </a:r>
            <a:r>
              <a:rPr lang="en-US" dirty="0" smtClean="0">
                <a:latin typeface="Century Gothic" pitchFamily="34" charset="0"/>
              </a:rPr>
              <a:t>specified </a:t>
            </a:r>
            <a:r>
              <a:rPr lang="en-US" dirty="0">
                <a:latin typeface="Century Gothic" pitchFamily="34" charset="0"/>
              </a:rPr>
              <a:t>task. Similarly the os_wait kernel call waits for a </a:t>
            </a:r>
            <a:r>
              <a:rPr lang="en-US" dirty="0" smtClean="0">
                <a:latin typeface="Century Gothic" pitchFamily="34" charset="0"/>
              </a:rPr>
              <a:t>specified signal</a:t>
            </a:r>
            <a:r>
              <a:rPr lang="en-US" dirty="0">
                <a:latin typeface="Century Gothic" pitchFamily="34" charset="0"/>
              </a:rPr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381000"/>
            <a:ext cx="8915400" cy="6096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Century Gothic" pitchFamily="34" charset="0"/>
              </a:rPr>
              <a:t>TASK COMMUNICATION</a:t>
            </a:r>
            <a:endParaRPr lang="en-US" sz="32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282" y="1011198"/>
            <a:ext cx="3294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latin typeface="Century Gothic" pitchFamily="34" charset="0"/>
              </a:rPr>
              <a:t>Message </a:t>
            </a:r>
            <a:r>
              <a:rPr lang="en-US" b="1" dirty="0" smtClean="0">
                <a:latin typeface="Century Gothic" pitchFamily="34" charset="0"/>
              </a:rPr>
              <a:t>Passing: </a:t>
            </a:r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Signaling</a:t>
            </a:r>
            <a:endParaRPr lang="en-US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27585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96" y="1524000"/>
            <a:ext cx="8817703" cy="4953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Century Gothic" pitchFamily="34" charset="0"/>
              </a:rPr>
              <a:t>Remote Procedure Call or RPC </a:t>
            </a:r>
            <a:r>
              <a:rPr lang="en-US" dirty="0" smtClean="0">
                <a:latin typeface="Century Gothic" pitchFamily="34" charset="0"/>
              </a:rPr>
              <a:t>is </a:t>
            </a:r>
            <a:r>
              <a:rPr lang="en-US" dirty="0">
                <a:latin typeface="Century Gothic" pitchFamily="34" charset="0"/>
              </a:rPr>
              <a:t>the Inter Process </a:t>
            </a:r>
            <a:r>
              <a:rPr lang="en-US" dirty="0" smtClean="0">
                <a:latin typeface="Century Gothic" pitchFamily="34" charset="0"/>
              </a:rPr>
              <a:t>Communication </a:t>
            </a:r>
            <a:r>
              <a:rPr lang="en-US" dirty="0">
                <a:latin typeface="Century Gothic" pitchFamily="34" charset="0"/>
              </a:rPr>
              <a:t>(IPC) mechanism </a:t>
            </a:r>
            <a:r>
              <a:rPr lang="en-US" dirty="0" smtClean="0">
                <a:latin typeface="Century Gothic" pitchFamily="34" charset="0"/>
              </a:rPr>
              <a:t>used by </a:t>
            </a:r>
            <a:r>
              <a:rPr lang="en-US" dirty="0">
                <a:latin typeface="Century Gothic" pitchFamily="34" charset="0"/>
              </a:rPr>
              <a:t>a process to call a procedure of another process running on the same CPU or on a different CPU </a:t>
            </a:r>
            <a:r>
              <a:rPr lang="en-US" dirty="0" smtClean="0">
                <a:latin typeface="Century Gothic" pitchFamily="34" charset="0"/>
              </a:rPr>
              <a:t>which is </a:t>
            </a:r>
            <a:r>
              <a:rPr lang="en-US" dirty="0">
                <a:latin typeface="Century Gothic" pitchFamily="34" charset="0"/>
              </a:rPr>
              <a:t>interconnected in a network. </a:t>
            </a:r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In </a:t>
            </a:r>
            <a:r>
              <a:rPr lang="en-US" dirty="0">
                <a:latin typeface="Century Gothic" pitchFamily="34" charset="0"/>
              </a:rPr>
              <a:t>the object oriented language terminology RPC is also known as </a:t>
            </a:r>
            <a:r>
              <a:rPr lang="en-US" dirty="0" smtClean="0">
                <a:latin typeface="Century Gothic" pitchFamily="34" charset="0"/>
              </a:rPr>
              <a:t>Remote Invocation </a:t>
            </a:r>
            <a:r>
              <a:rPr lang="en-US" dirty="0">
                <a:latin typeface="Century Gothic" pitchFamily="34" charset="0"/>
              </a:rPr>
              <a:t>or Remote Method Invocation ( RMI). RPC is mainly used for distributed applications like </a:t>
            </a:r>
            <a:r>
              <a:rPr lang="en-US" dirty="0" smtClean="0">
                <a:latin typeface="Century Gothic" pitchFamily="34" charset="0"/>
              </a:rPr>
              <a:t>client-server applications</a:t>
            </a:r>
            <a:r>
              <a:rPr lang="en-US" dirty="0">
                <a:latin typeface="Century Gothic" pitchFamily="34" charset="0"/>
              </a:rPr>
              <a:t>. </a:t>
            </a:r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With </a:t>
            </a:r>
            <a:r>
              <a:rPr lang="en-US" dirty="0">
                <a:latin typeface="Century Gothic" pitchFamily="34" charset="0"/>
              </a:rPr>
              <a:t>RPC it is possible to communicate over a heterogeneous network (i.e. Network </a:t>
            </a:r>
            <a:r>
              <a:rPr lang="en-US" dirty="0" smtClean="0">
                <a:latin typeface="Century Gothic" pitchFamily="34" charset="0"/>
              </a:rPr>
              <a:t>where Client </a:t>
            </a:r>
            <a:r>
              <a:rPr lang="en-US" dirty="0">
                <a:latin typeface="Century Gothic" pitchFamily="34" charset="0"/>
              </a:rPr>
              <a:t>and server applications are running on different Operating systems). </a:t>
            </a:r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The </a:t>
            </a:r>
            <a:r>
              <a:rPr lang="en-US" dirty="0">
                <a:latin typeface="Century Gothic" pitchFamily="34" charset="0"/>
              </a:rPr>
              <a:t>CPU/process containing </a:t>
            </a:r>
            <a:r>
              <a:rPr lang="en-US" dirty="0" smtClean="0">
                <a:latin typeface="Century Gothic" pitchFamily="34" charset="0"/>
              </a:rPr>
              <a:t>the procedure </a:t>
            </a:r>
            <a:r>
              <a:rPr lang="en-US" dirty="0">
                <a:latin typeface="Century Gothic" pitchFamily="34" charset="0"/>
              </a:rPr>
              <a:t>which needs to be invoked remotely is known as server. The CPU/process which initiates an </a:t>
            </a:r>
            <a:r>
              <a:rPr lang="en-US" dirty="0" smtClean="0">
                <a:latin typeface="Century Gothic" pitchFamily="34" charset="0"/>
              </a:rPr>
              <a:t>RPC request </a:t>
            </a:r>
            <a:r>
              <a:rPr lang="en-US" dirty="0">
                <a:latin typeface="Century Gothic" pitchFamily="34" charset="0"/>
              </a:rPr>
              <a:t>is known as client.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381000"/>
            <a:ext cx="8915400" cy="6096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Century Gothic" pitchFamily="34" charset="0"/>
              </a:rPr>
              <a:t>TASK COMMUNICATION</a:t>
            </a:r>
            <a:endParaRPr lang="en-US" sz="32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988" y="1011198"/>
            <a:ext cx="3892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Remote Procedural Call (RPC)</a:t>
            </a:r>
            <a:endParaRPr lang="en-US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45707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88768"/>
            <a:ext cx="4210427" cy="336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" y="381000"/>
            <a:ext cx="8915400" cy="6096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Century Gothic" pitchFamily="34" charset="0"/>
              </a:rPr>
              <a:t>TASK COMMUNICATION</a:t>
            </a:r>
            <a:endParaRPr lang="en-US" sz="32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988" y="819090"/>
            <a:ext cx="3892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Remote Procedural Call (RPC)</a:t>
            </a:r>
            <a:endParaRPr lang="en-US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261" y="1295400"/>
            <a:ext cx="87692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entury Gothic" pitchFamily="34" charset="0"/>
              </a:rPr>
              <a:t>Sockets are used for RPC communication. Socket is a logical endpoint in a two-way </a:t>
            </a:r>
            <a:r>
              <a:rPr lang="en-US" dirty="0" smtClean="0">
                <a:latin typeface="Century Gothic" pitchFamily="34" charset="0"/>
              </a:rPr>
              <a:t>communication link </a:t>
            </a:r>
            <a:r>
              <a:rPr lang="en-US" dirty="0">
                <a:latin typeface="Century Gothic" pitchFamily="34" charset="0"/>
              </a:rPr>
              <a:t>between two applications running on a network. A port number is associated with a socket so that </a:t>
            </a:r>
            <a:r>
              <a:rPr lang="en-US" dirty="0" smtClean="0">
                <a:latin typeface="Century Gothic" pitchFamily="34" charset="0"/>
              </a:rPr>
              <a:t>the network </a:t>
            </a:r>
            <a:r>
              <a:rPr lang="en-US" dirty="0">
                <a:latin typeface="Century Gothic" pitchFamily="34" charset="0"/>
              </a:rPr>
              <a:t>layer of the communication channel can deliver the data to the designated application. Sockets </a:t>
            </a:r>
            <a:r>
              <a:rPr lang="en-US" dirty="0" smtClean="0">
                <a:latin typeface="Century Gothic" pitchFamily="34" charset="0"/>
              </a:rPr>
              <a:t>are of </a:t>
            </a:r>
            <a:r>
              <a:rPr lang="en-US" dirty="0">
                <a:latin typeface="Century Gothic" pitchFamily="34" charset="0"/>
              </a:rPr>
              <a:t>different types, namely, Internet sockets (INET), UNIX sockets, etc. The INET socket works on </a:t>
            </a:r>
            <a:r>
              <a:rPr lang="en-US" dirty="0" smtClean="0">
                <a:latin typeface="Century Gothic" pitchFamily="34" charset="0"/>
              </a:rPr>
              <a:t>internet communication </a:t>
            </a:r>
            <a:r>
              <a:rPr lang="en-US" dirty="0">
                <a:latin typeface="Century Gothic" pitchFamily="34" charset="0"/>
              </a:rPr>
              <a:t>protocol. TCP/IP, UDP, etc. are the communication protocols used by INET sockets. </a:t>
            </a:r>
          </a:p>
        </p:txBody>
      </p:sp>
    </p:spTree>
    <p:extLst>
      <p:ext uri="{BB962C8B-B14F-4D97-AF65-F5344CB8AC3E}">
        <p14:creationId xmlns:p14="http://schemas.microsoft.com/office/powerpoint/2010/main" xmlns="" val="3429501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33" y="1371600"/>
            <a:ext cx="8893903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Century Gothic" pitchFamily="34" charset="0"/>
              </a:rPr>
              <a:t>sockets </a:t>
            </a:r>
            <a:r>
              <a:rPr lang="en-US" dirty="0">
                <a:latin typeface="Century Gothic" pitchFamily="34" charset="0"/>
              </a:rPr>
              <a:t>are </a:t>
            </a:r>
            <a:r>
              <a:rPr lang="en-US" dirty="0" smtClean="0">
                <a:latin typeface="Century Gothic" pitchFamily="34" charset="0"/>
              </a:rPr>
              <a:t>classified </a:t>
            </a:r>
            <a:r>
              <a:rPr lang="en-US" dirty="0">
                <a:latin typeface="Century Gothic" pitchFamily="34" charset="0"/>
              </a:rPr>
              <a:t>into: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Stream </a:t>
            </a:r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sockets</a:t>
            </a:r>
          </a:p>
          <a:p>
            <a:pPr lvl="1" algn="just"/>
            <a:r>
              <a:rPr lang="en-US" sz="2400" dirty="0" smtClean="0">
                <a:latin typeface="Century Gothic" pitchFamily="34" charset="0"/>
              </a:rPr>
              <a:t>Stream </a:t>
            </a:r>
            <a:r>
              <a:rPr lang="en-US" sz="2400" dirty="0">
                <a:latin typeface="Century Gothic" pitchFamily="34" charset="0"/>
              </a:rPr>
              <a:t>sockets are connection oriented and they use TCP to establish a reliable connection. </a:t>
            </a:r>
            <a:endParaRPr lang="en-US" sz="2400" dirty="0" smtClean="0">
              <a:latin typeface="Century Gothic" pitchFamily="34" charset="0"/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Datagram </a:t>
            </a:r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sockets</a:t>
            </a:r>
          </a:p>
          <a:p>
            <a:pPr lvl="1" algn="just"/>
            <a:r>
              <a:rPr lang="en-US" sz="2400" dirty="0" smtClean="0">
                <a:latin typeface="Century Gothic" pitchFamily="34" charset="0"/>
              </a:rPr>
              <a:t>Datagram </a:t>
            </a:r>
            <a:r>
              <a:rPr lang="en-US" sz="2400" dirty="0">
                <a:latin typeface="Century Gothic" pitchFamily="34" charset="0"/>
              </a:rPr>
              <a:t>sockets rely on UDP for establishing a connection. </a:t>
            </a:r>
            <a:endParaRPr lang="en-US" sz="2400" dirty="0" smtClean="0">
              <a:latin typeface="Century Gothic" pitchFamily="34" charset="0"/>
            </a:endParaRPr>
          </a:p>
          <a:p>
            <a:pPr lvl="1" algn="just"/>
            <a:endParaRPr lang="en-US" sz="2400" dirty="0" smtClean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The </a:t>
            </a:r>
            <a:r>
              <a:rPr lang="en-US" dirty="0">
                <a:latin typeface="Century Gothic" pitchFamily="34" charset="0"/>
              </a:rPr>
              <a:t>UDP connection is unreliable </a:t>
            </a:r>
            <a:r>
              <a:rPr lang="en-US" dirty="0" smtClean="0">
                <a:latin typeface="Century Gothic" pitchFamily="34" charset="0"/>
              </a:rPr>
              <a:t>when compared </a:t>
            </a:r>
            <a:r>
              <a:rPr lang="en-US" dirty="0">
                <a:latin typeface="Century Gothic" pitchFamily="34" charset="0"/>
              </a:rPr>
              <a:t>to TCP. The client-server communication model uses a socket at the client side and a socket </a:t>
            </a:r>
            <a:r>
              <a:rPr lang="en-US" dirty="0" smtClean="0">
                <a:latin typeface="Century Gothic" pitchFamily="34" charset="0"/>
              </a:rPr>
              <a:t>at the </a:t>
            </a:r>
            <a:r>
              <a:rPr lang="en-US" dirty="0">
                <a:latin typeface="Century Gothic" pitchFamily="34" charset="0"/>
              </a:rPr>
              <a:t>server side. </a:t>
            </a:r>
            <a:endParaRPr lang="en-US" dirty="0" smtClean="0">
              <a:latin typeface="Century Gothic" pitchFamily="34" charset="0"/>
            </a:endParaRPr>
          </a:p>
          <a:p>
            <a:pPr algn="just"/>
            <a:endParaRPr lang="en-US" dirty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A </a:t>
            </a:r>
            <a:r>
              <a:rPr lang="en-US" dirty="0">
                <a:latin typeface="Century Gothic" pitchFamily="34" charset="0"/>
              </a:rPr>
              <a:t>port number is assigned to both of these sockets.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381000"/>
            <a:ext cx="8915400" cy="6096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Century Gothic" pitchFamily="34" charset="0"/>
              </a:rPr>
              <a:t>TASK COMMUNICATION</a:t>
            </a:r>
            <a:endParaRPr lang="en-US" sz="32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988" y="819090"/>
            <a:ext cx="3892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Remote Procedural Call (RPC)</a:t>
            </a:r>
            <a:endParaRPr lang="en-US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54077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txBody>
          <a:bodyPr/>
          <a:lstStyle/>
          <a:p>
            <a:pPr algn="just"/>
            <a:r>
              <a:rPr lang="en-US" dirty="0">
                <a:latin typeface="Century Gothic" pitchFamily="34" charset="0"/>
              </a:rPr>
              <a:t>The act of making processes aware of </a:t>
            </a:r>
            <a:r>
              <a:rPr lang="en-US" dirty="0" smtClean="0">
                <a:latin typeface="Century Gothic" pitchFamily="34" charset="0"/>
              </a:rPr>
              <a:t>the access </a:t>
            </a:r>
            <a:r>
              <a:rPr lang="en-US" dirty="0">
                <a:latin typeface="Century Gothic" pitchFamily="34" charset="0"/>
              </a:rPr>
              <a:t>of shared resources by each process to avoid </a:t>
            </a:r>
            <a:r>
              <a:rPr lang="en-US" dirty="0" smtClean="0">
                <a:latin typeface="Century Gothic" pitchFamily="34" charset="0"/>
              </a:rPr>
              <a:t>conflicts </a:t>
            </a:r>
            <a:r>
              <a:rPr lang="en-US" dirty="0">
                <a:latin typeface="Century Gothic" pitchFamily="34" charset="0"/>
              </a:rPr>
              <a:t>is known as ‘Task/ Process </a:t>
            </a:r>
            <a:r>
              <a:rPr lang="en-US" dirty="0" smtClean="0">
                <a:latin typeface="Century Gothic" pitchFamily="34" charset="0"/>
              </a:rPr>
              <a:t>Synchronization’. </a:t>
            </a:r>
          </a:p>
          <a:p>
            <a:pPr algn="just"/>
            <a:r>
              <a:rPr lang="en-US" dirty="0" smtClean="0">
                <a:latin typeface="Century Gothic" pitchFamily="34" charset="0"/>
              </a:rPr>
              <a:t>Various synchronization </a:t>
            </a:r>
            <a:r>
              <a:rPr lang="en-US" dirty="0">
                <a:latin typeface="Century Gothic" pitchFamily="34" charset="0"/>
              </a:rPr>
              <a:t>issues may arise in a multitasking environment if processes are not </a:t>
            </a:r>
            <a:r>
              <a:rPr lang="en-US" dirty="0" smtClean="0">
                <a:latin typeface="Century Gothic" pitchFamily="34" charset="0"/>
              </a:rPr>
              <a:t>synchronized properly. Few of them are: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Century Gothic" pitchFamily="34" charset="0"/>
              </a:rPr>
              <a:t>Task Communication/Synchronization issues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Racing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Dead Locks</a:t>
            </a:r>
          </a:p>
          <a:p>
            <a:pPr algn="just"/>
            <a:r>
              <a:rPr lang="en-US" dirty="0" smtClean="0">
                <a:latin typeface="Century Gothic" pitchFamily="34" charset="0"/>
              </a:rPr>
              <a:t>Task Synchronization Techniques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MUTEX (Mutual Exclusion)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Semaphores.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381000"/>
            <a:ext cx="8915400" cy="6096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Century Gothic" pitchFamily="34" charset="0"/>
              </a:rPr>
              <a:t>TASK SYNCHRONIZATION</a:t>
            </a:r>
            <a:endParaRPr lang="en-US" sz="32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8609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chose RTOS: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lot of factors need to be analyzed carefully before making a decision on the selection of an RTOS.</a:t>
            </a:r>
          </a:p>
          <a:p>
            <a:r>
              <a:rPr lang="en-US" dirty="0" smtClean="0"/>
              <a:t>These factors can be either</a:t>
            </a:r>
          </a:p>
          <a:p>
            <a:pPr lvl="0"/>
            <a:r>
              <a:rPr lang="en-US" b="1" dirty="0" smtClean="0"/>
              <a:t>Functional requirements</a:t>
            </a:r>
            <a:endParaRPr lang="en-US" dirty="0" smtClean="0"/>
          </a:p>
          <a:p>
            <a:r>
              <a:rPr lang="en-US" b="1" dirty="0" smtClean="0"/>
              <a:t>Non-functional requirements</a:t>
            </a:r>
          </a:p>
          <a:p>
            <a:pPr lvl="0"/>
            <a:r>
              <a:rPr lang="en-US" b="1" dirty="0" smtClean="0"/>
              <a:t>Functional requirements:</a:t>
            </a:r>
          </a:p>
          <a:p>
            <a:pPr lvl="0"/>
            <a:r>
              <a:rPr lang="en-US" dirty="0" smtClean="0"/>
              <a:t>1. Processor support</a:t>
            </a:r>
          </a:p>
          <a:p>
            <a:pPr lvl="0"/>
            <a:r>
              <a:rPr lang="en-US" dirty="0" smtClean="0"/>
              <a:t>2</a:t>
            </a:r>
            <a:r>
              <a:rPr lang="en-US" b="1" dirty="0" smtClean="0"/>
              <a:t>.</a:t>
            </a:r>
            <a:r>
              <a:rPr lang="en-US" dirty="0" smtClean="0"/>
              <a:t> Memory Requirements</a:t>
            </a:r>
          </a:p>
          <a:p>
            <a:pPr lvl="0"/>
            <a:r>
              <a:rPr lang="en-US" dirty="0" smtClean="0"/>
              <a:t>3. Kernel and Interrupt Latency</a:t>
            </a:r>
          </a:p>
          <a:p>
            <a:pPr lvl="0"/>
            <a:r>
              <a:rPr lang="en-US" dirty="0" smtClean="0"/>
              <a:t>4. Inter process Communication (IPC) and Task Synchronization</a:t>
            </a:r>
          </a:p>
          <a:p>
            <a:pPr lvl="0"/>
            <a:r>
              <a:rPr lang="en-US" dirty="0" smtClean="0"/>
              <a:t>5. Modularization Support</a:t>
            </a:r>
          </a:p>
          <a:p>
            <a:pPr lvl="0"/>
            <a:r>
              <a:rPr lang="en-US" dirty="0" smtClean="0"/>
              <a:t>6. Development Language Support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Non-functional requirements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b="1" dirty="0" smtClean="0"/>
              <a:t> </a:t>
            </a:r>
            <a:r>
              <a:rPr lang="en-US" dirty="0" smtClean="0"/>
              <a:t>Custom Developed or Off the Shelf</a:t>
            </a:r>
          </a:p>
          <a:p>
            <a:r>
              <a:rPr lang="en-US" dirty="0" smtClean="0"/>
              <a:t>2. Cost</a:t>
            </a:r>
          </a:p>
          <a:p>
            <a:r>
              <a:rPr lang="en-US" dirty="0" smtClean="0"/>
              <a:t>3. Development and Debugging tools Availability</a:t>
            </a:r>
          </a:p>
          <a:p>
            <a:r>
              <a:rPr lang="en-US" dirty="0" smtClean="0"/>
              <a:t>4. Ease of Use</a:t>
            </a:r>
          </a:p>
          <a:p>
            <a:r>
              <a:rPr lang="en-US" dirty="0" smtClean="0"/>
              <a:t>5. After Sales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sz="2400" dirty="0" smtClean="0"/>
              <a:t>Device Drivers: Device </a:t>
            </a:r>
            <a:r>
              <a:rPr lang="en-US" sz="2400" dirty="0"/>
              <a:t>driver is a piece of software that acts as a bridge between the operating system and the hardware</a:t>
            </a:r>
            <a:r>
              <a:rPr lang="en-US" sz="1400" dirty="0"/>
              <a:t/>
            </a:r>
            <a:br>
              <a:rPr lang="en-US" sz="1400" dirty="0"/>
            </a:b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6095999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–Software Co-design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Fundamental Issues in Hardware Software Co-Design:</a:t>
            </a:r>
          </a:p>
          <a:p>
            <a:r>
              <a:rPr lang="en-IN" dirty="0" smtClean="0"/>
              <a:t>1.Selecting the model</a:t>
            </a:r>
          </a:p>
          <a:p>
            <a:r>
              <a:rPr lang="en-IN" dirty="0" smtClean="0"/>
              <a:t>2.Selecting the architecture</a:t>
            </a:r>
          </a:p>
          <a:p>
            <a:r>
              <a:rPr lang="en-IN" dirty="0" smtClean="0"/>
              <a:t>3.Selecting the language</a:t>
            </a:r>
          </a:p>
          <a:p>
            <a:r>
              <a:rPr lang="en-IN" dirty="0" smtClean="0"/>
              <a:t>4.Partitioning System Requirements into Software and Hardware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4" y="1212272"/>
            <a:ext cx="8825345" cy="526472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Century Gothic" pitchFamily="34" charset="0"/>
              </a:rPr>
              <a:t>The operating systems, which are deployed in general computing systems, are referred as General Purpose Operating Systems ( GPOS). </a:t>
            </a:r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The </a:t>
            </a:r>
            <a:r>
              <a:rPr lang="en-US" dirty="0">
                <a:latin typeface="Century Gothic" pitchFamily="34" charset="0"/>
              </a:rPr>
              <a:t>kernel of such an OS is more </a:t>
            </a:r>
            <a:r>
              <a:rPr lang="en-US" dirty="0" smtClean="0">
                <a:latin typeface="Century Gothic" pitchFamily="34" charset="0"/>
              </a:rPr>
              <a:t>generalized </a:t>
            </a:r>
            <a:r>
              <a:rPr lang="en-US" dirty="0">
                <a:latin typeface="Century Gothic" pitchFamily="34" charset="0"/>
              </a:rPr>
              <a:t>and it contains all kinds </a:t>
            </a:r>
            <a:r>
              <a:rPr lang="en-US" dirty="0" smtClean="0">
                <a:latin typeface="Century Gothic" pitchFamily="34" charset="0"/>
              </a:rPr>
              <a:t>of services </a:t>
            </a:r>
            <a:r>
              <a:rPr lang="en-US" dirty="0">
                <a:latin typeface="Century Gothic" pitchFamily="34" charset="0"/>
              </a:rPr>
              <a:t>required for executing generic applications. </a:t>
            </a:r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General-purpose </a:t>
            </a:r>
            <a:r>
              <a:rPr lang="en-US" dirty="0">
                <a:latin typeface="Century Gothic" pitchFamily="34" charset="0"/>
              </a:rPr>
              <a:t>operating systems are often </a:t>
            </a:r>
            <a:r>
              <a:rPr lang="en-US" dirty="0" smtClean="0">
                <a:latin typeface="Century Gothic" pitchFamily="34" charset="0"/>
              </a:rPr>
              <a:t>quite non-deterministic </a:t>
            </a:r>
            <a:r>
              <a:rPr lang="en-US" dirty="0">
                <a:latin typeface="Century Gothic" pitchFamily="34" charset="0"/>
              </a:rPr>
              <a:t>in </a:t>
            </a:r>
            <a:r>
              <a:rPr lang="en-US" dirty="0" smtClean="0">
                <a:latin typeface="Century Gothic" pitchFamily="34" charset="0"/>
              </a:rPr>
              <a:t>behavior</a:t>
            </a:r>
            <a:r>
              <a:rPr lang="en-US" dirty="0">
                <a:latin typeface="Century Gothic" pitchFamily="34" charset="0"/>
              </a:rPr>
              <a:t>. Their services can inject random delays into application software and </a:t>
            </a:r>
            <a:r>
              <a:rPr lang="en-US" dirty="0" smtClean="0">
                <a:latin typeface="Century Gothic" pitchFamily="34" charset="0"/>
              </a:rPr>
              <a:t>may cause </a:t>
            </a:r>
            <a:r>
              <a:rPr lang="en-US" dirty="0">
                <a:latin typeface="Century Gothic" pitchFamily="34" charset="0"/>
              </a:rPr>
              <a:t>slow responsiveness of an application at unexpected times. </a:t>
            </a:r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GPOS </a:t>
            </a:r>
            <a:r>
              <a:rPr lang="en-US" dirty="0">
                <a:latin typeface="Century Gothic" pitchFamily="34" charset="0"/>
              </a:rPr>
              <a:t>are usually deployed in </a:t>
            </a:r>
            <a:r>
              <a:rPr lang="en-US" dirty="0" smtClean="0">
                <a:latin typeface="Century Gothic" pitchFamily="34" charset="0"/>
              </a:rPr>
              <a:t>computing systems </a:t>
            </a:r>
            <a:r>
              <a:rPr lang="en-US" dirty="0">
                <a:latin typeface="Century Gothic" pitchFamily="34" charset="0"/>
              </a:rPr>
              <a:t>where deterministic </a:t>
            </a:r>
            <a:r>
              <a:rPr lang="en-US" dirty="0" smtClean="0">
                <a:latin typeface="Century Gothic" pitchFamily="34" charset="0"/>
              </a:rPr>
              <a:t>behavior </a:t>
            </a:r>
            <a:r>
              <a:rPr lang="en-US" dirty="0">
                <a:latin typeface="Century Gothic" pitchFamily="34" charset="0"/>
              </a:rPr>
              <a:t>is not an important criterion. Personal Computer/Desktop system </a:t>
            </a:r>
            <a:r>
              <a:rPr lang="en-US" dirty="0" smtClean="0">
                <a:latin typeface="Century Gothic" pitchFamily="34" charset="0"/>
              </a:rPr>
              <a:t>is a </a:t>
            </a:r>
            <a:r>
              <a:rPr lang="en-US" dirty="0">
                <a:latin typeface="Century Gothic" pitchFamily="34" charset="0"/>
              </a:rPr>
              <a:t>typical example for a system where GPOSs are deployed. </a:t>
            </a:r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Windows </a:t>
            </a:r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10/8.x/XP/MS-DOS </a:t>
            </a:r>
            <a:r>
              <a:rPr lang="en-US" dirty="0" err="1">
                <a:solidFill>
                  <a:srgbClr val="FF0000"/>
                </a:solidFill>
                <a:latin typeface="Century Gothic" pitchFamily="34" charset="0"/>
              </a:rPr>
              <a:t>etc</a:t>
            </a:r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 are </a:t>
            </a:r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examples for </a:t>
            </a:r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General Purpose Operating Systems</a:t>
            </a:r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.</a:t>
            </a:r>
            <a:endParaRPr lang="en-US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Century Gothic" pitchFamily="34" charset="0"/>
              </a:rPr>
              <a:t>TYPES OF OPERATING SYSTEMS - </a:t>
            </a:r>
            <a:r>
              <a:rPr lang="en-US" sz="3600" b="1" dirty="0" smtClean="0">
                <a:solidFill>
                  <a:srgbClr val="FF0000"/>
                </a:solidFill>
                <a:latin typeface="Century Gothic" pitchFamily="34" charset="0"/>
              </a:rPr>
              <a:t>GPOS</a:t>
            </a:r>
            <a:endParaRPr lang="en-US" sz="36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16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Computational models in embedded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6781800" cy="1069848"/>
          </a:xfrm>
        </p:spPr>
        <p:txBody>
          <a:bodyPr/>
          <a:lstStyle/>
          <a:p>
            <a:r>
              <a:rPr lang="en-US" dirty="0" smtClean="0"/>
              <a:t>1.Data Flow Graph model: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2514600"/>
            <a:ext cx="6858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Computational models in embedded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6400800" cy="993648"/>
          </a:xfrm>
        </p:spPr>
        <p:txBody>
          <a:bodyPr/>
          <a:lstStyle/>
          <a:p>
            <a:r>
              <a:rPr lang="en-US" dirty="0" smtClean="0"/>
              <a:t>2.Control Data Flow Graph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76390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Computational models in embedded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3.State Machine Model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400121"/>
            <a:ext cx="8001000" cy="369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2700" dirty="0" smtClean="0"/>
              <a:t>Computational models in embedded design </a:t>
            </a:r>
            <a:r>
              <a:rPr lang="en-US" sz="2700" dirty="0" smtClean="0"/>
              <a:t>3.State Machine Model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4038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371600"/>
            <a:ext cx="403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Computational models in embedded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4.Sequential Program Model</a:t>
            </a:r>
          </a:p>
          <a:p>
            <a:r>
              <a:rPr lang="en-US" dirty="0" smtClean="0"/>
              <a:t>5.Concurrent/Communicating Process model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673225"/>
            <a:ext cx="4343399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Computational models in embedded design-</a:t>
            </a:r>
            <a:r>
              <a:rPr lang="en-US" dirty="0" smtClean="0"/>
              <a:t>6.Object Oriented Model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3225"/>
            <a:ext cx="3810000" cy="39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86200" y="1295400"/>
            <a:ext cx="48006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Hardware-Software Trade -off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r>
              <a:rPr lang="en-US" dirty="0" err="1" smtClean="0"/>
              <a:t>Reconfigurability</a:t>
            </a:r>
            <a:endParaRPr lang="en-US" dirty="0" smtClean="0"/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Human efforts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Memory Size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7467600" cy="4718304"/>
          </a:xfrm>
        </p:spPr>
        <p:txBody>
          <a:bodyPr/>
          <a:lstStyle/>
          <a:p>
            <a:r>
              <a:rPr lang="en-IN" dirty="0" smtClean="0"/>
              <a:t>Integration of Hardware and </a:t>
            </a:r>
            <a:r>
              <a:rPr lang="en-IN" dirty="0" smtClean="0"/>
              <a:t>Firmware</a:t>
            </a:r>
          </a:p>
          <a:p>
            <a:r>
              <a:rPr lang="en-IN" dirty="0" smtClean="0"/>
              <a:t> </a:t>
            </a:r>
            <a:r>
              <a:rPr lang="en-IN" dirty="0" smtClean="0"/>
              <a:t>ICE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4" y="1212272"/>
            <a:ext cx="8825345" cy="526472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Century Gothic" pitchFamily="34" charset="0"/>
              </a:rPr>
              <a:t>Real-Time implies </a:t>
            </a:r>
            <a:r>
              <a:rPr lang="en-US" dirty="0">
                <a:latin typeface="Century Gothic" pitchFamily="34" charset="0"/>
              </a:rPr>
              <a:t>deterministic timing behaviour. </a:t>
            </a:r>
            <a:r>
              <a:rPr lang="en-US" dirty="0" smtClean="0">
                <a:latin typeface="Century Gothic" pitchFamily="34" charset="0"/>
              </a:rPr>
              <a:t>Deterministic timing </a:t>
            </a:r>
            <a:r>
              <a:rPr lang="en-US" dirty="0">
                <a:latin typeface="Century Gothic" pitchFamily="34" charset="0"/>
              </a:rPr>
              <a:t>behaviour in RTOS context means the OS services consumes only known and expected amounts </a:t>
            </a:r>
            <a:r>
              <a:rPr lang="en-US" dirty="0" smtClean="0">
                <a:latin typeface="Century Gothic" pitchFamily="34" charset="0"/>
              </a:rPr>
              <a:t>of time </a:t>
            </a:r>
            <a:r>
              <a:rPr lang="en-US" dirty="0">
                <a:latin typeface="Century Gothic" pitchFamily="34" charset="0"/>
              </a:rPr>
              <a:t>regardless the number of services</a:t>
            </a:r>
            <a:r>
              <a:rPr lang="en-US" dirty="0" smtClean="0">
                <a:latin typeface="Century Gothic" pitchFamily="34" charset="0"/>
              </a:rPr>
              <a:t>.</a:t>
            </a:r>
          </a:p>
          <a:p>
            <a:pPr lvl="1" algn="just"/>
            <a:r>
              <a:rPr lang="en-US" sz="2800" dirty="0" smtClean="0">
                <a:latin typeface="Century Gothic" pitchFamily="34" charset="0"/>
              </a:rPr>
              <a:t>Real-time kernel</a:t>
            </a:r>
          </a:p>
          <a:p>
            <a:pPr lvl="2"/>
            <a:r>
              <a:rPr lang="en-US" sz="2400" dirty="0">
                <a:latin typeface="Century Gothic" pitchFamily="34" charset="0"/>
              </a:rPr>
              <a:t>Task/Process management</a:t>
            </a:r>
          </a:p>
          <a:p>
            <a:pPr lvl="2"/>
            <a:r>
              <a:rPr lang="en-US" sz="2400" dirty="0">
                <a:latin typeface="Century Gothic" pitchFamily="34" charset="0"/>
              </a:rPr>
              <a:t>Task/Process scheduling</a:t>
            </a:r>
          </a:p>
          <a:p>
            <a:pPr lvl="2"/>
            <a:r>
              <a:rPr lang="en-US" sz="2400" dirty="0">
                <a:latin typeface="Century Gothic" pitchFamily="34" charset="0"/>
              </a:rPr>
              <a:t>Task/Process </a:t>
            </a:r>
            <a:r>
              <a:rPr lang="en-US" sz="2400" dirty="0" err="1">
                <a:latin typeface="Century Gothic" pitchFamily="34" charset="0"/>
              </a:rPr>
              <a:t>synchronisation</a:t>
            </a:r>
            <a:endParaRPr lang="en-US" sz="2400" dirty="0">
              <a:latin typeface="Century Gothic" pitchFamily="34" charset="0"/>
            </a:endParaRPr>
          </a:p>
          <a:p>
            <a:pPr lvl="2"/>
            <a:r>
              <a:rPr lang="en-US" sz="2400" dirty="0">
                <a:latin typeface="Century Gothic" pitchFamily="34" charset="0"/>
              </a:rPr>
              <a:t>Error/Exception handling</a:t>
            </a:r>
          </a:p>
          <a:p>
            <a:pPr lvl="2"/>
            <a:r>
              <a:rPr lang="en-US" sz="2400" dirty="0">
                <a:latin typeface="Century Gothic" pitchFamily="34" charset="0"/>
              </a:rPr>
              <a:t>Memory management</a:t>
            </a:r>
          </a:p>
          <a:p>
            <a:pPr lvl="2"/>
            <a:r>
              <a:rPr lang="en-US" sz="2400" dirty="0">
                <a:latin typeface="Century Gothic" pitchFamily="34" charset="0"/>
              </a:rPr>
              <a:t>Interrupt handling</a:t>
            </a:r>
          </a:p>
          <a:p>
            <a:pPr lvl="2"/>
            <a:r>
              <a:rPr lang="en-US" sz="2400" dirty="0">
                <a:latin typeface="Century Gothic" pitchFamily="34" charset="0"/>
              </a:rPr>
              <a:t>Time management</a:t>
            </a:r>
          </a:p>
          <a:p>
            <a:pPr lvl="1" algn="just"/>
            <a:endParaRPr lang="en-US" dirty="0" smtClean="0">
              <a:latin typeface="Century Gothic" pitchFamily="34" charset="0"/>
            </a:endParaRPr>
          </a:p>
          <a:p>
            <a:pPr algn="just"/>
            <a:endParaRPr lang="en-US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Century Gothic" pitchFamily="34" charset="0"/>
              </a:rPr>
              <a:t>TYPES OF OPERATING SYSTEMS - </a:t>
            </a:r>
            <a:r>
              <a:rPr lang="en-US" sz="3600" b="1" dirty="0" smtClean="0">
                <a:solidFill>
                  <a:srgbClr val="FF0000"/>
                </a:solidFill>
                <a:latin typeface="Century Gothic" pitchFamily="34" charset="0"/>
              </a:rPr>
              <a:t>RTOS</a:t>
            </a:r>
            <a:endParaRPr lang="en-US" sz="36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89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966" y="1371600"/>
            <a:ext cx="8881923" cy="434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HARD REAL TIME vs. SOFT REAL TIME SYSTEMS</a:t>
            </a:r>
            <a:endParaRPr lang="en-US" sz="36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03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F972EDBC05E4468D5252525AFFF076" ma:contentTypeVersion="2" ma:contentTypeDescription="Create a new document." ma:contentTypeScope="" ma:versionID="3798000cc268e0e7c10dc0537a80af86">
  <xsd:schema xmlns:xsd="http://www.w3.org/2001/XMLSchema" xmlns:xs="http://www.w3.org/2001/XMLSchema" xmlns:p="http://schemas.microsoft.com/office/2006/metadata/properties" xmlns:ns2="cff03789-45ee-4970-8305-d68f32bee5b7" targetNamespace="http://schemas.microsoft.com/office/2006/metadata/properties" ma:root="true" ma:fieldsID="d6ebf6fc2e5252a344046bc10b54b478" ns2:_="">
    <xsd:import namespace="cff03789-45ee-4970-8305-d68f32bee5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03789-45ee-4970-8305-d68f32bee5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24148C-3BB5-48C1-B85A-DF29E0523070}"/>
</file>

<file path=customXml/itemProps2.xml><?xml version="1.0" encoding="utf-8"?>
<ds:datastoreItem xmlns:ds="http://schemas.openxmlformats.org/officeDocument/2006/customXml" ds:itemID="{18C8FFF1-83FC-4336-8E52-F13F129C6491}"/>
</file>

<file path=customXml/itemProps3.xml><?xml version="1.0" encoding="utf-8"?>
<ds:datastoreItem xmlns:ds="http://schemas.openxmlformats.org/officeDocument/2006/customXml" ds:itemID="{4D28D154-3F94-4834-B3AA-C8AFA5AD21B6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1322</TotalTime>
  <Words>4191</Words>
  <Application>Microsoft Office PowerPoint</Application>
  <PresentationFormat>On-screen Show (4:3)</PresentationFormat>
  <Paragraphs>336</Paragraphs>
  <Slides>77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Clarity</vt:lpstr>
      <vt:lpstr>SUBJECT : EMBEDDED SYSTEMS</vt:lpstr>
      <vt:lpstr>NEED FOR RTOS</vt:lpstr>
      <vt:lpstr>OPERATING SYSTEMS BASICS</vt:lpstr>
      <vt:lpstr>MONOLITHIC KERNEL</vt:lpstr>
      <vt:lpstr>MICRO KERNEL</vt:lpstr>
      <vt:lpstr>TYPES OF OPERATING SYSTEMS</vt:lpstr>
      <vt:lpstr>TYPES OF OPERATING SYSTEMS - GPOS</vt:lpstr>
      <vt:lpstr>TYPES OF OPERATING SYSTEMS - RTOS</vt:lpstr>
      <vt:lpstr>HARD REAL TIME vs. SOFT REAL TIME SYSTEMS</vt:lpstr>
      <vt:lpstr>PROCESS</vt:lpstr>
      <vt:lpstr>PROCESS</vt:lpstr>
      <vt:lpstr>PROCESS</vt:lpstr>
      <vt:lpstr>PROCESS LIFE CYCLE</vt:lpstr>
      <vt:lpstr>PROCESS LIFE CYCLE</vt:lpstr>
      <vt:lpstr>PROCESS LIFE CYCLE</vt:lpstr>
      <vt:lpstr>PROCESS MANAGEMENT</vt:lpstr>
      <vt:lpstr>THREADS</vt:lpstr>
      <vt:lpstr>PROCESS MEMORY AND ASSOCIATED THREADS</vt:lpstr>
      <vt:lpstr>Slide 19</vt:lpstr>
      <vt:lpstr>Slide 20</vt:lpstr>
      <vt:lpstr>Slide 21</vt:lpstr>
      <vt:lpstr>Slide 22</vt:lpstr>
      <vt:lpstr>THREADS</vt:lpstr>
      <vt:lpstr>THREADS - PTHREAD</vt:lpstr>
      <vt:lpstr>THREADS – PTHREAD APIs</vt:lpstr>
      <vt:lpstr>THREADS – WIN32 THREAD</vt:lpstr>
      <vt:lpstr>EXAMPLE</vt:lpstr>
      <vt:lpstr>THREADS –  JAVA THREAD</vt:lpstr>
      <vt:lpstr>THREAD PRE-EMPTION</vt:lpstr>
      <vt:lpstr>TYPES OF THREADS</vt:lpstr>
      <vt:lpstr>MULTITHREADING MODELS – MANY-TO-ONE</vt:lpstr>
      <vt:lpstr>MULTITHREADING MODELS – MANY-TO-ONE</vt:lpstr>
      <vt:lpstr>MULTITHREADING MODELS – ONE-TO-ONE</vt:lpstr>
      <vt:lpstr>MULTITHREADING MODELS – ONE-TO-ONE</vt:lpstr>
      <vt:lpstr>MULTITHREADING MODELS – MANY-TO-MANY</vt:lpstr>
      <vt:lpstr>Slide 36</vt:lpstr>
      <vt:lpstr>THREAD VS. PROCESS</vt:lpstr>
      <vt:lpstr>MULTIPROGRAMMING VS. MULTITASKING</vt:lpstr>
      <vt:lpstr>CONTEXT SWITCHING</vt:lpstr>
      <vt:lpstr>TYPES OF MULTITASKING</vt:lpstr>
      <vt:lpstr>TYPES OF MULTITASKING</vt:lpstr>
      <vt:lpstr>TYPES OF MULTITASKING</vt:lpstr>
      <vt:lpstr>TYPES OF MULTITASKING</vt:lpstr>
      <vt:lpstr>SCHEDULING</vt:lpstr>
      <vt:lpstr>FACTORS TO BE CONSIDERED WHILE IMPLEMENTING SCHEDULING ALGORITHMS </vt:lpstr>
      <vt:lpstr>FACTORS TO BE CONSIDERED WHILE IMPLEMENTING SCHEDULING ALGORITHMS </vt:lpstr>
      <vt:lpstr>QUEUES USED BY OS DURING SCHEDULING</vt:lpstr>
      <vt:lpstr>PROCESS TRANSITION THROUGH VARIOUS QUEUES</vt:lpstr>
      <vt:lpstr>NON-PREEMPTIVE SCHEDULING</vt:lpstr>
      <vt:lpstr>PREEMPTIVE SCHEDULING</vt:lpstr>
      <vt:lpstr>TASK COMMUNICATION</vt:lpstr>
      <vt:lpstr>TASK COMMUNICATION</vt:lpstr>
      <vt:lpstr>TASK COMMUNICATION</vt:lpstr>
      <vt:lpstr>TASK COMMUNICATION</vt:lpstr>
      <vt:lpstr>TASK COMMUNICATION</vt:lpstr>
      <vt:lpstr>TASK COMMUNICATION</vt:lpstr>
      <vt:lpstr>TASK COMMUNICATION</vt:lpstr>
      <vt:lpstr>TASK COMMUNICATION</vt:lpstr>
      <vt:lpstr>TASK COMMUNICATION</vt:lpstr>
      <vt:lpstr>TASK COMMUNICATION</vt:lpstr>
      <vt:lpstr>TASK COMMUNICATION</vt:lpstr>
      <vt:lpstr>TASK COMMUNICATION</vt:lpstr>
      <vt:lpstr>TASK COMMUNICATION</vt:lpstr>
      <vt:lpstr>TASK COMMUNICATION</vt:lpstr>
      <vt:lpstr>TASK SYNCHRONIZATION</vt:lpstr>
      <vt:lpstr>How to chose RTOS: </vt:lpstr>
      <vt:lpstr>Non-functional requirements </vt:lpstr>
      <vt:lpstr>Device Drivers: Device driver is a piece of software that acts as a bridge between the operating system and the hardware </vt:lpstr>
      <vt:lpstr>Hardware –Software Co-design</vt:lpstr>
      <vt:lpstr>Computational models in embedded design</vt:lpstr>
      <vt:lpstr>Computational models in embedded design</vt:lpstr>
      <vt:lpstr>Computational models in embedded design</vt:lpstr>
      <vt:lpstr>Computational models in embedded design 3.State Machine Model </vt:lpstr>
      <vt:lpstr>Computational models in embedded design</vt:lpstr>
      <vt:lpstr>Computational models in embedded design-6.Object Oriented Model  </vt:lpstr>
      <vt:lpstr>Hardware-Software Trade -off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: EMBEDDED SYSTEMS</dc:title>
  <dc:creator>admin</dc:creator>
  <cp:lastModifiedBy>Vineela</cp:lastModifiedBy>
  <cp:revision>227</cp:revision>
  <dcterms:created xsi:type="dcterms:W3CDTF">2020-08-16T14:37:04Z</dcterms:created>
  <dcterms:modified xsi:type="dcterms:W3CDTF">2021-12-16T06:08:35Z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0x01010049F972EDBC05E4468D5252525AFFF076</vt:lpwstr>
  </property>
</Properties>
</file>