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60" r:id="rId3"/>
    <p:sldId id="361" r:id="rId4"/>
    <p:sldId id="362" r:id="rId5"/>
    <p:sldId id="363" r:id="rId6"/>
    <p:sldId id="364" r:id="rId7"/>
    <p:sldId id="365" r:id="rId8"/>
    <p:sldId id="366" r:id="rId9"/>
    <p:sldId id="367" r:id="rId10"/>
    <p:sldId id="368" r:id="rId11"/>
    <p:sldId id="371" r:id="rId12"/>
    <p:sldId id="369" r:id="rId13"/>
    <p:sldId id="370" r:id="rId14"/>
    <p:sldId id="372" r:id="rId15"/>
    <p:sldId id="373" r:id="rId16"/>
    <p:sldId id="3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C812A6-F516-4837-B9F6-9E3641A9397C}" type="datetimeFigureOut">
              <a:rPr lang="en-US" smtClean="0"/>
              <a:pPr/>
              <a:t>12/30/2021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5F5EB-22F2-49B0-9D9B-18351724B5A8}" type="slidenum">
              <a:rPr lang="en-US" smtClean="0"/>
              <a:pPr/>
              <a:t>‹#›</a:t>
            </a:fld>
            <a:endParaRPr lang="en-US"/>
          </a:p>
        </p:txBody>
      </p:sp>
    </p:spTree>
    <p:extLst>
      <p:ext uri="{BB962C8B-B14F-4D97-AF65-F5344CB8AC3E}">
        <p14:creationId xmlns="" xmlns:p14="http://schemas.microsoft.com/office/powerpoint/2010/main" val="213758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C7ED4-4BC6-4613-9DB9-E1E927CC27E3}"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C7ED4-4BC6-4613-9DB9-E1E927CC27E3}"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C7ED4-4BC6-4613-9DB9-E1E927CC27E3}"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3A2C4-CF86-4B38-8CCA-81C9DDBC6A0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C7ED4-4BC6-4613-9DB9-E1E927CC27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E73A2C4-CF86-4B38-8CCA-81C9DDBC6A04}" type="datetimeFigureOut">
              <a:rPr lang="en-US" smtClean="0"/>
              <a:pPr/>
              <a:t>12/30/2021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8EC7ED4-4BC6-4613-9DB9-E1E927CC27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763000" cy="1012825"/>
          </a:xfrm>
        </p:spPr>
        <p:txBody>
          <a:bodyPr>
            <a:normAutofit/>
          </a:bodyPr>
          <a:lstStyle/>
          <a:p>
            <a:r>
              <a:rPr lang="en-US" sz="2800" b="1" dirty="0" smtClean="0">
                <a:solidFill>
                  <a:srgbClr val="00B050"/>
                </a:solidFill>
                <a:latin typeface="Century Gothic" pitchFamily="34" charset="0"/>
              </a:rPr>
              <a:t>SUBJECT :</a:t>
            </a:r>
            <a:r>
              <a:rPr lang="en-US" sz="2800" dirty="0" smtClean="0">
                <a:latin typeface="Century Gothic" pitchFamily="34" charset="0"/>
              </a:rPr>
              <a:t> </a:t>
            </a:r>
            <a:r>
              <a:rPr lang="en-US" sz="2800" b="1" dirty="0" smtClean="0">
                <a:solidFill>
                  <a:srgbClr val="0070C0"/>
                </a:solidFill>
                <a:latin typeface="Century Gothic" pitchFamily="34" charset="0"/>
              </a:rPr>
              <a:t>EMBEDDED SYSTEMS</a:t>
            </a:r>
            <a:endParaRPr lang="en-US" sz="2800" b="1" dirty="0">
              <a:solidFill>
                <a:srgbClr val="0070C0"/>
              </a:solidFill>
              <a:latin typeface="Century Gothic" pitchFamily="34" charset="0"/>
            </a:endParaRPr>
          </a:p>
        </p:txBody>
      </p:sp>
      <p:sp>
        <p:nvSpPr>
          <p:cNvPr id="3" name="Subtitle 2"/>
          <p:cNvSpPr>
            <a:spLocks noGrp="1"/>
          </p:cNvSpPr>
          <p:nvPr>
            <p:ph type="subTitle" idx="1"/>
          </p:nvPr>
        </p:nvSpPr>
        <p:spPr>
          <a:xfrm>
            <a:off x="298704" y="2057400"/>
            <a:ext cx="8610600" cy="1295400"/>
          </a:xfrm>
        </p:spPr>
        <p:txBody>
          <a:bodyPr>
            <a:normAutofit fontScale="85000" lnSpcReduction="20000"/>
          </a:bodyPr>
          <a:lstStyle/>
          <a:p>
            <a:r>
              <a:rPr lang="en-US" sz="3000" b="1" dirty="0" smtClean="0">
                <a:solidFill>
                  <a:srgbClr val="00B050"/>
                </a:solidFill>
                <a:latin typeface="Century Gothic" pitchFamily="34" charset="0"/>
              </a:rPr>
              <a:t>UNIT – VI</a:t>
            </a:r>
          </a:p>
          <a:p>
            <a:pPr algn="ctr"/>
            <a:r>
              <a:rPr lang="en-IN" sz="3600" b="1" dirty="0" smtClean="0"/>
              <a:t>EMBEDDED SYSTEM IMPLEMENTATION AND TESTING</a:t>
            </a:r>
            <a:endParaRPr lang="en-US" sz="3400" b="1" dirty="0">
              <a:solidFill>
                <a:srgbClr val="0070C0"/>
              </a:solidFill>
              <a:latin typeface="Century Gothic" pitchFamily="34" charset="0"/>
            </a:endParaRPr>
          </a:p>
        </p:txBody>
      </p:sp>
      <p:pic>
        <p:nvPicPr>
          <p:cNvPr id="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3528" y="462756"/>
            <a:ext cx="1287463" cy="90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838200" y="4038600"/>
            <a:ext cx="7772400" cy="1200329"/>
          </a:xfrm>
          <a:prstGeom prst="rect">
            <a:avLst/>
          </a:prstGeom>
        </p:spPr>
        <p:txBody>
          <a:bodyPr wrap="square">
            <a:spAutoFit/>
          </a:bodyPr>
          <a:lstStyle/>
          <a:p>
            <a:r>
              <a:rPr lang="en-IN" dirty="0" smtClean="0"/>
              <a:t> </a:t>
            </a:r>
            <a:r>
              <a:rPr lang="en-IN" b="1" dirty="0" smtClean="0"/>
              <a:t>UNIT-VI :</a:t>
            </a:r>
            <a:r>
              <a:rPr lang="en-IN" dirty="0" smtClean="0"/>
              <a:t> The main software utility tool, CAD and the hardware, Translation tools-Pre-processors, Interpreters, Compilers and Linkers, Debugging tools, Quality assurance and testing of the design, Testing on host machine, Simulators, Laboratory Tools. </a:t>
            </a:r>
            <a:endParaRPr lang="en-US" dirty="0"/>
          </a:p>
        </p:txBody>
      </p:sp>
    </p:spTree>
    <p:extLst>
      <p:ext uri="{BB962C8B-B14F-4D97-AF65-F5344CB8AC3E}">
        <p14:creationId xmlns="" xmlns:p14="http://schemas.microsoft.com/office/powerpoint/2010/main" val="1175753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Steps at Host Machine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524000"/>
            <a:ext cx="8229600" cy="4800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Simulators</a:t>
            </a:r>
            <a:endParaRPr lang="en-US" dirty="0"/>
          </a:p>
        </p:txBody>
      </p:sp>
      <p:sp>
        <p:nvSpPr>
          <p:cNvPr id="5" name="Content Placeholder 4"/>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914400" y="1752600"/>
            <a:ext cx="7162800" cy="4800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Laboratory Tools</a:t>
            </a:r>
            <a:endParaRPr lang="en-US" dirty="0"/>
          </a:p>
        </p:txBody>
      </p:sp>
      <p:sp>
        <p:nvSpPr>
          <p:cNvPr id="3" name="Content Placeholder 2"/>
          <p:cNvSpPr>
            <a:spLocks noGrp="1"/>
          </p:cNvSpPr>
          <p:nvPr>
            <p:ph idx="1"/>
          </p:nvPr>
        </p:nvSpPr>
        <p:spPr/>
        <p:txBody>
          <a:bodyPr/>
          <a:lstStyle/>
          <a:p>
            <a:r>
              <a:rPr lang="en-US" dirty="0" smtClean="0"/>
              <a:t>Hardware Diagnostic Laboratory </a:t>
            </a:r>
            <a:r>
              <a:rPr lang="en-US" dirty="0" smtClean="0"/>
              <a:t>Tools:</a:t>
            </a:r>
          </a:p>
          <a:p>
            <a:r>
              <a:rPr lang="en-US" dirty="0" smtClean="0"/>
              <a:t>1.</a:t>
            </a:r>
            <a:r>
              <a:rPr lang="en-US" dirty="0" smtClean="0"/>
              <a:t> </a:t>
            </a:r>
            <a:r>
              <a:rPr lang="en-US" dirty="0" smtClean="0"/>
              <a:t>Volt-Ohm meter</a:t>
            </a:r>
          </a:p>
          <a:p>
            <a:r>
              <a:rPr lang="en-US" dirty="0" smtClean="0"/>
              <a:t>2.</a:t>
            </a:r>
            <a:r>
              <a:rPr lang="en-US" dirty="0" smtClean="0"/>
              <a:t> LED </a:t>
            </a:r>
            <a:r>
              <a:rPr lang="en-US" dirty="0" smtClean="0"/>
              <a:t>test</a:t>
            </a:r>
          </a:p>
          <a:p>
            <a:r>
              <a:rPr lang="en-US" dirty="0" smtClean="0"/>
              <a:t>3.</a:t>
            </a:r>
            <a:r>
              <a:rPr lang="en-US" dirty="0" smtClean="0"/>
              <a:t> </a:t>
            </a:r>
            <a:r>
              <a:rPr lang="en-US" dirty="0" smtClean="0"/>
              <a:t>Logic Probe</a:t>
            </a:r>
          </a:p>
          <a:p>
            <a:r>
              <a:rPr lang="en-US" dirty="0" smtClean="0"/>
              <a:t>4.Logic Analyzer</a:t>
            </a:r>
          </a:p>
          <a:p>
            <a:r>
              <a:rPr lang="en-US" dirty="0" smtClean="0"/>
              <a:t>5.Bit Rate Meter</a:t>
            </a:r>
          </a:p>
          <a:p>
            <a:r>
              <a:rPr lang="en-US" dirty="0" smtClean="0"/>
              <a:t>6.ICE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assurance</a:t>
            </a:r>
            <a:endParaRPr lang="en-US" dirty="0"/>
          </a:p>
        </p:txBody>
      </p:sp>
      <p:sp>
        <p:nvSpPr>
          <p:cNvPr id="3" name="Content Placeholder 2"/>
          <p:cNvSpPr>
            <a:spLocks noGrp="1"/>
          </p:cNvSpPr>
          <p:nvPr>
            <p:ph idx="1"/>
          </p:nvPr>
        </p:nvSpPr>
        <p:spPr/>
        <p:txBody>
          <a:bodyPr/>
          <a:lstStyle/>
          <a:p>
            <a:r>
              <a:rPr lang="en-US" dirty="0" smtClean="0"/>
              <a:t>System testing and quality assurance come to aid for checking the system. It includes − </a:t>
            </a:r>
          </a:p>
          <a:p>
            <a:r>
              <a:rPr lang="en-US" dirty="0" smtClean="0"/>
              <a:t>Product </a:t>
            </a:r>
            <a:r>
              <a:rPr lang="en-US" dirty="0" smtClean="0"/>
              <a:t>level quality (Testing) </a:t>
            </a:r>
          </a:p>
          <a:p>
            <a:r>
              <a:rPr lang="en-US" dirty="0" smtClean="0"/>
              <a:t>Process </a:t>
            </a:r>
            <a:r>
              <a:rPr lang="en-US" dirty="0" smtClean="0"/>
              <a:t>level quality. </a:t>
            </a:r>
            <a:endParaRPr lang="en-US" dirty="0" smtClean="0"/>
          </a:p>
          <a:p>
            <a:r>
              <a:rPr lang="en-US" dirty="0" smtClean="0"/>
              <a:t>The </a:t>
            </a:r>
            <a:r>
              <a:rPr lang="en-US" dirty="0" smtClean="0"/>
              <a:t>following stages are involved in testing − </a:t>
            </a:r>
            <a:endParaRPr lang="en-US" dirty="0" smtClean="0"/>
          </a:p>
          <a:p>
            <a:pPr marL="457200" indent="-457200">
              <a:buAutoNum type="arabicPeriod"/>
            </a:pPr>
            <a:r>
              <a:rPr lang="en-US" dirty="0" smtClean="0"/>
              <a:t>Test Strategy</a:t>
            </a:r>
          </a:p>
          <a:p>
            <a:pPr marL="457200" indent="-457200">
              <a:buAutoNum type="arabicPeriod"/>
            </a:pPr>
            <a:r>
              <a:rPr lang="en-US" dirty="0" smtClean="0"/>
              <a:t>Test Plan </a:t>
            </a:r>
            <a:endParaRPr lang="en-US" dirty="0" smtClean="0"/>
          </a:p>
          <a:p>
            <a:pPr marL="457200" indent="-457200">
              <a:buAutoNum type="arabicPeriod"/>
            </a:pPr>
            <a:r>
              <a:rPr lang="en-US" dirty="0" smtClean="0"/>
              <a:t>Test Case Design </a:t>
            </a:r>
            <a:endParaRPr lang="en-US" dirty="0" smtClean="0"/>
          </a:p>
          <a:p>
            <a:pPr marL="457200" indent="-457200">
              <a:buAutoNum type="arabicPeriod"/>
            </a:pPr>
            <a:r>
              <a:rPr lang="en-US" dirty="0" smtClean="0"/>
              <a:t>Test Procedures </a:t>
            </a:r>
            <a:endParaRPr lang="en-US" dirty="0" smtClean="0"/>
          </a:p>
          <a:p>
            <a:pPr marL="457200" indent="-457200">
              <a:buAutoNum type="arabicPeriod"/>
            </a:pPr>
            <a:r>
              <a:rPr lang="en-US" dirty="0" smtClean="0"/>
              <a:t>Test Result Documentation </a:t>
            </a:r>
            <a:r>
              <a:rPr lang="en-US" dirty="0" smtClean="0"/>
              <a:t> </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 </a:t>
            </a:r>
            <a:endParaRPr lang="en-US" dirty="0"/>
          </a:p>
        </p:txBody>
      </p:sp>
      <p:sp>
        <p:nvSpPr>
          <p:cNvPr id="3" name="Content Placeholder 2"/>
          <p:cNvSpPr>
            <a:spLocks noGrp="1"/>
          </p:cNvSpPr>
          <p:nvPr>
            <p:ph idx="1"/>
          </p:nvPr>
        </p:nvSpPr>
        <p:spPr/>
        <p:txBody>
          <a:bodyPr/>
          <a:lstStyle/>
          <a:p>
            <a:r>
              <a:rPr lang="en-US" dirty="0" smtClean="0"/>
              <a:t>Unit Testing </a:t>
            </a:r>
            <a:endParaRPr lang="en-US" dirty="0" smtClean="0"/>
          </a:p>
          <a:p>
            <a:r>
              <a:rPr lang="en-US" dirty="0" smtClean="0"/>
              <a:t>Integration Testing </a:t>
            </a:r>
            <a:endParaRPr lang="en-US" dirty="0" smtClean="0"/>
          </a:p>
          <a:p>
            <a:r>
              <a:rPr lang="en-US" dirty="0" smtClean="0"/>
              <a:t>Functional Testing </a:t>
            </a:r>
            <a:endParaRPr lang="en-US" dirty="0" smtClean="0"/>
          </a:p>
          <a:p>
            <a:pPr>
              <a:buNone/>
            </a:pPr>
            <a:r>
              <a:rPr lang="en-US" dirty="0" smtClean="0"/>
              <a:t>1.Positive </a:t>
            </a:r>
            <a:r>
              <a:rPr lang="en-US" dirty="0" smtClean="0"/>
              <a:t>Functional Testing </a:t>
            </a:r>
            <a:endParaRPr lang="en-US" dirty="0" smtClean="0"/>
          </a:p>
          <a:p>
            <a:pPr>
              <a:buNone/>
            </a:pPr>
            <a:r>
              <a:rPr lang="en-US" dirty="0" smtClean="0"/>
              <a:t>2.Negative </a:t>
            </a:r>
            <a:r>
              <a:rPr lang="en-US" dirty="0" smtClean="0"/>
              <a:t>Functional Testing </a:t>
            </a:r>
          </a:p>
          <a:p>
            <a:pPr>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a:t>
            </a:r>
            <a:endParaRPr lang="en-US" dirty="0"/>
          </a:p>
        </p:txBody>
      </p:sp>
      <p:sp>
        <p:nvSpPr>
          <p:cNvPr id="3" name="Content Placeholder 2"/>
          <p:cNvSpPr>
            <a:spLocks noGrp="1"/>
          </p:cNvSpPr>
          <p:nvPr>
            <p:ph idx="1"/>
          </p:nvPr>
        </p:nvSpPr>
        <p:spPr/>
        <p:txBody>
          <a:bodyPr/>
          <a:lstStyle/>
          <a:p>
            <a:r>
              <a:rPr lang="en-US" dirty="0" smtClean="0"/>
              <a:t>Levels of Quality Assurance </a:t>
            </a:r>
            <a:endParaRPr lang="en-US" dirty="0" smtClean="0"/>
          </a:p>
          <a:p>
            <a:pPr>
              <a:buNone/>
            </a:pPr>
            <a:r>
              <a:rPr lang="en-US" dirty="0" smtClean="0"/>
              <a:t>Level 1 − Code Walk-through </a:t>
            </a:r>
            <a:endParaRPr lang="en-US" dirty="0" smtClean="0"/>
          </a:p>
          <a:p>
            <a:pPr>
              <a:buNone/>
            </a:pPr>
            <a:r>
              <a:rPr lang="en-US" dirty="0" smtClean="0"/>
              <a:t>Level 2 − Compilation and </a:t>
            </a:r>
            <a:r>
              <a:rPr lang="en-US" dirty="0" smtClean="0"/>
              <a:t>Linking</a:t>
            </a:r>
          </a:p>
          <a:p>
            <a:pPr>
              <a:buNone/>
            </a:pPr>
            <a:r>
              <a:rPr lang="en-US" dirty="0" smtClean="0"/>
              <a:t>Level 3 − Routine </a:t>
            </a:r>
            <a:r>
              <a:rPr lang="en-US" dirty="0" smtClean="0"/>
              <a:t>Running</a:t>
            </a:r>
          </a:p>
          <a:p>
            <a:pPr>
              <a:buNone/>
            </a:pPr>
            <a:r>
              <a:rPr lang="en-US" dirty="0" smtClean="0"/>
              <a:t>Level 4 − Performance test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Assignment-2</a:t>
            </a:r>
            <a:endParaRPr lang="en-US" dirty="0"/>
          </a:p>
        </p:txBody>
      </p:sp>
      <p:sp>
        <p:nvSpPr>
          <p:cNvPr id="3" name="Content Placeholder 2"/>
          <p:cNvSpPr>
            <a:spLocks noGrp="1"/>
          </p:cNvSpPr>
          <p:nvPr>
            <p:ph sz="half" idx="1"/>
          </p:nvPr>
        </p:nvSpPr>
        <p:spPr>
          <a:xfrm>
            <a:off x="457200" y="1673352"/>
            <a:ext cx="7467600" cy="4718304"/>
          </a:xfrm>
        </p:spPr>
        <p:txBody>
          <a:bodyPr/>
          <a:lstStyle/>
          <a:p>
            <a:r>
              <a:rPr lang="en-IN" dirty="0" smtClean="0"/>
              <a:t>Integration of Hardware and Firmware</a:t>
            </a:r>
          </a:p>
          <a:p>
            <a:r>
              <a:rPr lang="en-IN" dirty="0" smtClean="0"/>
              <a:t> ICE</a:t>
            </a:r>
            <a:endParaRPr lang="en-US" dirty="0" smtClean="0"/>
          </a:p>
          <a:p>
            <a:r>
              <a:rPr lang="en-IN" dirty="0" smtClean="0"/>
              <a:t>Embedded Software development process and tools.</a:t>
            </a:r>
          </a:p>
          <a:p>
            <a:r>
              <a:rPr lang="en-IN" dirty="0" smtClean="0"/>
              <a:t>Debugging Tools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Main Software Utility Tool</a:t>
            </a:r>
            <a:endParaRPr lang="en-US" dirty="0"/>
          </a:p>
        </p:txBody>
      </p:sp>
      <p:sp>
        <p:nvSpPr>
          <p:cNvPr id="3" name="Content Placeholder 2"/>
          <p:cNvSpPr>
            <a:spLocks noGrp="1"/>
          </p:cNvSpPr>
          <p:nvPr>
            <p:ph idx="1"/>
          </p:nvPr>
        </p:nvSpPr>
        <p:spPr/>
        <p:txBody>
          <a:bodyPr>
            <a:normAutofit lnSpcReduction="10000"/>
          </a:bodyPr>
          <a:lstStyle/>
          <a:p>
            <a:r>
              <a:rPr lang="en-US" dirty="0" smtClean="0"/>
              <a:t>In implementing the design , the key development tools in embedded design can be located on the host or on the target or can stand alone.</a:t>
            </a:r>
          </a:p>
          <a:p>
            <a:r>
              <a:rPr lang="en-US" dirty="0" smtClean="0"/>
              <a:t>These tools can typically fall under 3 categories</a:t>
            </a:r>
          </a:p>
          <a:p>
            <a:r>
              <a:rPr lang="en-US" dirty="0" smtClean="0"/>
              <a:t>1.Utility tools   2.Translation tools    3. Debugging tools</a:t>
            </a:r>
          </a:p>
          <a:p>
            <a:r>
              <a:rPr lang="en-US" dirty="0" smtClean="0"/>
              <a:t>Utility tools are general tools that aid in software or hardware development VSC editor that manages software files and ROM burners to allow software to be put on to the ROMs.</a:t>
            </a:r>
          </a:p>
          <a:p>
            <a:r>
              <a:rPr lang="en-US" dirty="0" smtClean="0"/>
              <a:t>Translation tools convert the user written code in to a form the target can execute.</a:t>
            </a:r>
          </a:p>
          <a:p>
            <a:r>
              <a:rPr lang="en-US" dirty="0" smtClean="0"/>
              <a:t>Debugging tools can be used to track down and correct the bugs in the system.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Main Software Utility Tool</a:t>
            </a:r>
            <a:endParaRPr lang="en-US" dirty="0"/>
          </a:p>
        </p:txBody>
      </p:sp>
      <p:sp>
        <p:nvSpPr>
          <p:cNvPr id="3" name="Content Placeholder 2"/>
          <p:cNvSpPr>
            <a:spLocks noGrp="1"/>
          </p:cNvSpPr>
          <p:nvPr>
            <p:ph idx="1"/>
          </p:nvPr>
        </p:nvSpPr>
        <p:spPr/>
        <p:txBody>
          <a:bodyPr/>
          <a:lstStyle/>
          <a:p>
            <a:r>
              <a:rPr lang="en-IN" b="1" u="sng" dirty="0" smtClean="0"/>
              <a:t>The Main Software Utility Tool:</a:t>
            </a:r>
            <a:endParaRPr lang="en-US" b="1" u="sng" dirty="0" smtClean="0"/>
          </a:p>
          <a:p>
            <a:r>
              <a:rPr lang="en-US" dirty="0" smtClean="0"/>
              <a:t>Source code is written with a tool such as a standard ASCII text editor or an IDE located on the host development platform.</a:t>
            </a:r>
          </a:p>
          <a:p>
            <a:r>
              <a:rPr lang="en-US" dirty="0" smtClean="0"/>
              <a:t>An IDE is a collection of tools including ASCII text editor, integrated into one application user interface.</a:t>
            </a:r>
          </a:p>
          <a:p>
            <a:r>
              <a:rPr lang="en-US" dirty="0" smtClean="0"/>
              <a:t>ASCII  text editor can be used to write any type of code independent of language and platform whereas IDE is specific to the platform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CAD and the Hardware</a:t>
            </a:r>
            <a:endParaRPr lang="en-US" dirty="0"/>
          </a:p>
        </p:txBody>
      </p:sp>
      <p:sp>
        <p:nvSpPr>
          <p:cNvPr id="3" name="Content Placeholder 2"/>
          <p:cNvSpPr>
            <a:spLocks noGrp="1"/>
          </p:cNvSpPr>
          <p:nvPr>
            <p:ph idx="1"/>
          </p:nvPr>
        </p:nvSpPr>
        <p:spPr/>
        <p:txBody>
          <a:bodyPr/>
          <a:lstStyle/>
          <a:p>
            <a:r>
              <a:rPr lang="en-US" dirty="0" smtClean="0"/>
              <a:t>Computer Aided Design tools are commonly used by the hardware engineers to simulate circuits at the electrical level to study the circuit behavior under various conditions before they actually build the circuit.</a:t>
            </a:r>
          </a:p>
          <a:p>
            <a:r>
              <a:rPr lang="en-US" dirty="0" smtClean="0"/>
              <a:t>It is not possible to perform the simulation of the whole design so a hierarchy  of simulators and models are used. The use of models is a critical factor in hardware design.</a:t>
            </a:r>
          </a:p>
          <a:p>
            <a:r>
              <a:rPr lang="en-US" dirty="0" smtClean="0"/>
              <a:t>Behavioral model is mostly used which can be created by CAD tool and the code can be written in a standard programming language.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71600"/>
          </a:xfrm>
        </p:spPr>
        <p:txBody>
          <a:bodyPr>
            <a:noAutofit/>
          </a:bodyPr>
          <a:lstStyle/>
          <a:p>
            <a:r>
              <a:rPr lang="en-IN" sz="3400" dirty="0" smtClean="0"/>
              <a:t>Translation tools-Pre-processors, Interpreters, Compilers and Linkers</a:t>
            </a:r>
            <a:endParaRPr lang="en-US" sz="3400" dirty="0"/>
          </a:p>
        </p:txBody>
      </p:sp>
      <p:pic>
        <p:nvPicPr>
          <p:cNvPr id="1026" name="Picture 2"/>
          <p:cNvPicPr>
            <a:picLocks noGrp="1" noChangeAspect="1" noChangeArrowheads="1"/>
          </p:cNvPicPr>
          <p:nvPr>
            <p:ph idx="1"/>
          </p:nvPr>
        </p:nvPicPr>
        <p:blipFill>
          <a:blip r:embed="rId2"/>
          <a:srcRect/>
          <a:stretch>
            <a:fillRect/>
          </a:stretch>
        </p:blipFill>
        <p:spPr bwMode="auto">
          <a:xfrm>
            <a:off x="1751824" y="1981200"/>
            <a:ext cx="5640352" cy="4495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Translation tools-Pre-processors, Interpreters, Compilers and Linkers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Preprocessor :</a:t>
            </a:r>
            <a:r>
              <a:rPr lang="en-US" dirty="0" smtClean="0"/>
              <a:t>   A preprocessor, generally considered as a part of compiler, is a tool that produces input for compilers. It deals with macro-processing, augmentation, file inclusion, language extension, etc. </a:t>
            </a:r>
          </a:p>
          <a:p>
            <a:r>
              <a:rPr lang="en-US" b="1" dirty="0" smtClean="0"/>
              <a:t>Interpreter &amp; Compiler:</a:t>
            </a:r>
            <a:r>
              <a:rPr lang="en-US" dirty="0" smtClean="0"/>
              <a:t> An interpreter, like a compiler, translates high-level language into low-level machine language. The difference lies in the way they read the source code or input. A compiler reads the whole source code at once, creates tokens, checks semantics, generates intermediate code, executes the whole program and may involve many passes. In contrast, an interpreter reads a statement from the input, converts it to an intermediate code, executes it, then takes the next statement in sequence. If an error occurs, an interpreter stops execution and reports it. whereas a compiler reads the whole program even if it encounters several errors.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Translation tools-Pre-processors, Interpreters, Compilers and Linkers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Assembler : </a:t>
            </a:r>
            <a:r>
              <a:rPr lang="en-US" dirty="0" smtClean="0"/>
              <a:t>An assembler translates assembly language programs into machine code. The output of an assembler is called an object file, which contains a combination of machine instructions as well as the data required to place these instructions in memory. </a:t>
            </a:r>
          </a:p>
          <a:p>
            <a:r>
              <a:rPr lang="en-US" b="1" dirty="0" smtClean="0"/>
              <a:t>Linker : </a:t>
            </a:r>
            <a:r>
              <a:rPr lang="en-US" dirty="0" smtClean="0"/>
              <a:t>Linker is a computer program that links and merges various object files together in order to make an executable file. All these files might have been compiled by separate assemblers. The major task of a linker is to search and locate referenced module/routines in a program and to determine the memory location where these codes will be loaded, making the program instruction to have absolute references. </a:t>
            </a:r>
          </a:p>
          <a:p>
            <a:r>
              <a:rPr lang="en-US" b="1" dirty="0" smtClean="0"/>
              <a:t>Loader : </a:t>
            </a:r>
            <a:r>
              <a:rPr lang="en-US" dirty="0" smtClean="0"/>
              <a:t>Loader is a part of operating system and is responsible for loading executable files into memory and execute them. It calculates the size of a program (instructions and data) and creates memory space for it. It initializes various registers to initiate execution.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Cross-compiler : </a:t>
            </a:r>
            <a:r>
              <a:rPr lang="en-US" dirty="0" smtClean="0"/>
              <a:t>A compiler that runs on platform (A) and is capable of generating executable code for platform (B) is called a cross-compiler. </a:t>
            </a:r>
          </a:p>
          <a:p>
            <a:r>
              <a:rPr lang="en-US" b="1" dirty="0" smtClean="0"/>
              <a:t>Source-to-source Compiler :  </a:t>
            </a:r>
            <a:r>
              <a:rPr lang="en-US" dirty="0" smtClean="0"/>
              <a:t>A compiler that takes the source code of one programming language and translates it into the source code of another programming language is called a source-to-source compiler.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on Host Machine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14350" y="1600200"/>
            <a:ext cx="8115300" cy="4262437"/>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F972EDBC05E4468D5252525AFFF076" ma:contentTypeVersion="2" ma:contentTypeDescription="Create a new document." ma:contentTypeScope="" ma:versionID="3798000cc268e0e7c10dc0537a80af86">
  <xsd:schema xmlns:xsd="http://www.w3.org/2001/XMLSchema" xmlns:xs="http://www.w3.org/2001/XMLSchema" xmlns:p="http://schemas.microsoft.com/office/2006/metadata/properties" xmlns:ns2="cff03789-45ee-4970-8305-d68f32bee5b7" targetNamespace="http://schemas.microsoft.com/office/2006/metadata/properties" ma:root="true" ma:fieldsID="d6ebf6fc2e5252a344046bc10b54b478" ns2:_="">
    <xsd:import namespace="cff03789-45ee-4970-8305-d68f32bee5b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f03789-45ee-4970-8305-d68f32bee5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45C060-106C-4C56-8632-DD5759E690D8}"/>
</file>

<file path=customXml/itemProps2.xml><?xml version="1.0" encoding="utf-8"?>
<ds:datastoreItem xmlns:ds="http://schemas.openxmlformats.org/officeDocument/2006/customXml" ds:itemID="{A6CD7D30-A032-4484-B633-812420D03096}"/>
</file>

<file path=customXml/itemProps3.xml><?xml version="1.0" encoding="utf-8"?>
<ds:datastoreItem xmlns:ds="http://schemas.openxmlformats.org/officeDocument/2006/customXml" ds:itemID="{90D61541-06EA-44A7-A206-CB85033CE94E}"/>
</file>

<file path=docProps/app.xml><?xml version="1.0" encoding="utf-8"?>
<Properties xmlns="http://schemas.openxmlformats.org/officeDocument/2006/extended-properties" xmlns:vt="http://schemas.openxmlformats.org/officeDocument/2006/docPropsVTypes">
  <Template>Clarity</Template>
  <TotalTime>1669</TotalTime>
  <Words>887</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SUBJECT : EMBEDDED SYSTEMS</vt:lpstr>
      <vt:lpstr>The Main Software Utility Tool</vt:lpstr>
      <vt:lpstr>The Main Software Utility Tool</vt:lpstr>
      <vt:lpstr>CAD and the Hardware</vt:lpstr>
      <vt:lpstr>Translation tools-Pre-processors, Interpreters, Compilers and Linkers</vt:lpstr>
      <vt:lpstr>Translation tools-Pre-processors, Interpreters, Compilers and Linkers</vt:lpstr>
      <vt:lpstr>Translation tools-Pre-processors, Interpreters, Compilers and Linkers</vt:lpstr>
      <vt:lpstr>Slide 8</vt:lpstr>
      <vt:lpstr>Testing on Host Machine</vt:lpstr>
      <vt:lpstr>Testing Steps at Host Machine </vt:lpstr>
      <vt:lpstr>Simulators</vt:lpstr>
      <vt:lpstr>Laboratory Tools</vt:lpstr>
      <vt:lpstr>Quality assurance</vt:lpstr>
      <vt:lpstr>Types of Testing </vt:lpstr>
      <vt:lpstr>Quality Assurance </vt:lpstr>
      <vt:lpstr>Assignment-2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EMBEDDED SYSTEMS</dc:title>
  <dc:creator>admin</dc:creator>
  <cp:lastModifiedBy>Vineela</cp:lastModifiedBy>
  <cp:revision>245</cp:revision>
  <dcterms:created xsi:type="dcterms:W3CDTF">2020-08-16T14:37:04Z</dcterms:created>
  <dcterms:modified xsi:type="dcterms:W3CDTF">2021-12-30T08:02:33Z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0x01010049F972EDBC05E4468D5252525AFFF076</vt:lpwstr>
  </property>
</Properties>
</file>