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27.xml" ContentType="application/vnd.openxmlformats-officedocument.presentationml.slide+xml"/>
  <Override PartName="/ppt/slides/slide32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6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5" r:id="rId11"/>
    <p:sldId id="266" r:id="rId12"/>
    <p:sldId id="267" r:id="rId13"/>
    <p:sldId id="268" r:id="rId14"/>
    <p:sldId id="296" r:id="rId15"/>
    <p:sldId id="303" r:id="rId16"/>
    <p:sldId id="304" r:id="rId17"/>
    <p:sldId id="305" r:id="rId18"/>
    <p:sldId id="306" r:id="rId19"/>
    <p:sldId id="307" r:id="rId20"/>
    <p:sldId id="297" r:id="rId21"/>
    <p:sldId id="298" r:id="rId22"/>
    <p:sldId id="299" r:id="rId23"/>
    <p:sldId id="300" r:id="rId24"/>
    <p:sldId id="301" r:id="rId25"/>
    <p:sldId id="302" r:id="rId26"/>
    <p:sldId id="308" r:id="rId27"/>
    <p:sldId id="309" r:id="rId28"/>
    <p:sldId id="273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20" r:id="rId37"/>
    <p:sldId id="323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324" r:id="rId49"/>
    <p:sldId id="325" r:id="rId50"/>
    <p:sldId id="326" r:id="rId51"/>
    <p:sldId id="327" r:id="rId52"/>
    <p:sldId id="32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30294-0FC4-4DAA-BC05-E9696703BC82}" type="datetimeFigureOut">
              <a:rPr lang="en-US" smtClean="0"/>
              <a:pPr/>
              <a:t>11/17/2021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A5E24-7D34-456D-9C30-7459ADF6A7C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20F2F-D42D-4F32-8531-12FF7FAD2BFB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F80F-AD72-4452-B0CF-D9B38D52F079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2595E-32CC-467B-AC96-8B8DA4731309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7F9C-4BC8-4375-8530-AB20A5A5B660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16CDE-CEE1-4A3F-8A90-7BD9D572F315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3E33-3178-41E5-AD46-6843A7DBA5C4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5AD2-8527-48EF-8A00-C12B008E01E5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5365-7FE9-4F15-9763-7A9CB66BE4F5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B50A-9B95-4034-B7D8-A8F1E729FCEE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DFD5D-5D6C-4E7E-A159-678A96A15E18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929A5-810E-493C-B7D7-70ED50AF3554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8"/>
          <p:cNvSpPr txBox="1"/>
          <p:nvPr/>
        </p:nvSpPr>
        <p:spPr>
          <a:xfrm>
            <a:off x="533400" y="228600"/>
            <a:ext cx="7188200" cy="5784917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30"/>
              </a:spcBef>
            </a:pPr>
            <a:r>
              <a:rPr lang="en-US" sz="3600" spc="15" dirty="0" smtClean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UNIT-3 </a:t>
            </a:r>
          </a:p>
          <a:p>
            <a:pPr marL="12700" algn="ctr">
              <a:lnSpc>
                <a:spcPct val="100000"/>
              </a:lnSpc>
              <a:spcBef>
                <a:spcPts val="530"/>
              </a:spcBef>
            </a:pPr>
            <a:r>
              <a:rPr sz="3600" spc="-25" smtClean="0">
                <a:latin typeface="Times New Roman" pitchFamily="18" charset="0"/>
                <a:cs typeface="Times New Roman" pitchFamily="18" charset="0"/>
              </a:rPr>
              <a:t>BEHAVIORAL</a:t>
            </a:r>
            <a:r>
              <a:rPr sz="3600" spc="-19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600" dirty="0"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endParaRPr lang="en-US" sz="1800" dirty="0" smtClean="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800" smtClean="0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34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800" dirty="0">
                <a:latin typeface="Times New Roman"/>
                <a:cs typeface="Times New Roman"/>
              </a:rPr>
              <a:t>Operations and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Assignments</a:t>
            </a:r>
            <a:endParaRPr sz="1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34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800" dirty="0">
                <a:latin typeface="Times New Roman"/>
                <a:cs typeface="Times New Roman"/>
              </a:rPr>
              <a:t>Functional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Bifurcation</a:t>
            </a:r>
            <a:endParaRPr sz="1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800" i="1" dirty="0">
                <a:latin typeface="Times New Roman"/>
                <a:cs typeface="Times New Roman"/>
              </a:rPr>
              <a:t>Initial </a:t>
            </a:r>
            <a:r>
              <a:rPr sz="1800" dirty="0">
                <a:latin typeface="Times New Roman"/>
                <a:cs typeface="Times New Roman"/>
              </a:rPr>
              <a:t>Construct, </a:t>
            </a:r>
            <a:r>
              <a:rPr sz="1800" i="1" dirty="0">
                <a:latin typeface="Times New Roman"/>
                <a:cs typeface="Times New Roman"/>
              </a:rPr>
              <a:t>Always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Construct</a:t>
            </a:r>
            <a:endParaRPr sz="1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800" spc="-5" dirty="0">
                <a:latin typeface="Times New Roman"/>
                <a:cs typeface="Times New Roman"/>
              </a:rPr>
              <a:t>Assignments </a:t>
            </a:r>
            <a:r>
              <a:rPr sz="1800" dirty="0">
                <a:latin typeface="Times New Roman"/>
                <a:cs typeface="Times New Roman"/>
              </a:rPr>
              <a:t>with Delays </a:t>
            </a:r>
            <a:r>
              <a:rPr sz="1800" i="1" spc="-45" dirty="0">
                <a:latin typeface="Times New Roman"/>
                <a:cs typeface="Times New Roman"/>
              </a:rPr>
              <a:t>Wait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Construct</a:t>
            </a:r>
            <a:endParaRPr sz="1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34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800" dirty="0">
                <a:latin typeface="Times New Roman"/>
                <a:cs typeface="Times New Roman"/>
              </a:rPr>
              <a:t>Multiple Always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Blocks</a:t>
            </a:r>
            <a:endParaRPr sz="1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34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800" spc="-5" dirty="0">
                <a:latin typeface="Times New Roman"/>
                <a:cs typeface="Times New Roman"/>
              </a:rPr>
              <a:t>Designs </a:t>
            </a:r>
            <a:r>
              <a:rPr sz="1800" dirty="0">
                <a:latin typeface="Times New Roman"/>
                <a:cs typeface="Times New Roman"/>
              </a:rPr>
              <a:t>at Behavioral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Level</a:t>
            </a:r>
            <a:endParaRPr sz="1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800" dirty="0">
                <a:latin typeface="Times New Roman"/>
                <a:cs typeface="Times New Roman"/>
              </a:rPr>
              <a:t>Blocking and Non-Blocking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Assignments</a:t>
            </a:r>
            <a:endParaRPr sz="1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34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800" dirty="0">
                <a:latin typeface="Times New Roman"/>
                <a:cs typeface="Times New Roman"/>
              </a:rPr>
              <a:t>The case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800" dirty="0">
                <a:latin typeface="Times New Roman"/>
                <a:cs typeface="Times New Roman"/>
              </a:rPr>
              <a:t>Simulation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Flow</a:t>
            </a:r>
            <a:endParaRPr sz="1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34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800" i="1" dirty="0">
                <a:latin typeface="Times New Roman"/>
                <a:cs typeface="Times New Roman"/>
              </a:rPr>
              <a:t>if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i="1" dirty="0">
                <a:latin typeface="Times New Roman"/>
                <a:cs typeface="Times New Roman"/>
              </a:rPr>
              <a:t>if-else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constructs</a:t>
            </a:r>
            <a:endParaRPr sz="18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43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1800" i="1" spc="-5" dirty="0">
                <a:latin typeface="Times New Roman"/>
                <a:cs typeface="Times New Roman"/>
              </a:rPr>
              <a:t>assign–deassign </a:t>
            </a:r>
            <a:r>
              <a:rPr sz="1800" dirty="0">
                <a:latin typeface="Times New Roman"/>
                <a:cs typeface="Times New Roman"/>
              </a:rPr>
              <a:t>construct, </a:t>
            </a:r>
            <a:r>
              <a:rPr sz="1800" i="1" spc="-15" dirty="0">
                <a:latin typeface="Times New Roman"/>
                <a:cs typeface="Times New Roman"/>
              </a:rPr>
              <a:t>repeat </a:t>
            </a:r>
            <a:r>
              <a:rPr sz="1800" dirty="0">
                <a:latin typeface="Times New Roman"/>
                <a:cs typeface="Times New Roman"/>
              </a:rPr>
              <a:t>construct, </a:t>
            </a:r>
            <a:r>
              <a:rPr sz="1800" i="1" spc="-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loop, the </a:t>
            </a:r>
            <a:r>
              <a:rPr sz="1800" i="1" dirty="0">
                <a:latin typeface="Times New Roman"/>
                <a:cs typeface="Times New Roman"/>
              </a:rPr>
              <a:t>disable</a:t>
            </a:r>
            <a:r>
              <a:rPr sz="1800" i="1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construct,</a:t>
            </a:r>
            <a:endParaRPr sz="18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while </a:t>
            </a:r>
            <a:r>
              <a:rPr sz="1800" dirty="0">
                <a:latin typeface="Times New Roman"/>
                <a:cs typeface="Times New Roman"/>
              </a:rPr>
              <a:t>loop, </a:t>
            </a:r>
            <a:r>
              <a:rPr sz="1800" i="1" spc="-10" dirty="0">
                <a:latin typeface="Times New Roman"/>
                <a:cs typeface="Times New Roman"/>
              </a:rPr>
              <a:t>forever </a:t>
            </a:r>
            <a:r>
              <a:rPr sz="1800" dirty="0">
                <a:latin typeface="Times New Roman"/>
                <a:cs typeface="Times New Roman"/>
              </a:rPr>
              <a:t>loop, parallel blocks, </a:t>
            </a:r>
            <a:r>
              <a:rPr sz="1800" i="1" spc="-15" dirty="0">
                <a:latin typeface="Times New Roman"/>
                <a:cs typeface="Times New Roman"/>
              </a:rPr>
              <a:t>force-release </a:t>
            </a:r>
            <a:r>
              <a:rPr sz="1800" dirty="0">
                <a:latin typeface="Times New Roman"/>
                <a:cs typeface="Times New Roman"/>
              </a:rPr>
              <a:t>construct,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9856-C1B0-4119-ADBD-AA569A8925C9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object 25"/>
          <p:cNvSpPr txBox="1"/>
          <p:nvPr/>
        </p:nvSpPr>
        <p:spPr>
          <a:xfrm>
            <a:off x="1371600" y="228600"/>
            <a:ext cx="6409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55" dirty="0" smtClean="0">
                <a:solidFill>
                  <a:srgbClr val="93C500"/>
                </a:solidFill>
                <a:latin typeface="Times New Roman"/>
                <a:cs typeface="Times New Roman"/>
              </a:rPr>
              <a:t>Multiple Initial Blocks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9144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module can have as many </a:t>
            </a:r>
            <a:r>
              <a:rPr lang="en-US" b="1" dirty="0" smtClean="0"/>
              <a:t>initial </a:t>
            </a:r>
            <a:r>
              <a:rPr lang="en-US" dirty="0" smtClean="0"/>
              <a:t>blocks as desired. All of them are activated at the start of simulation. The time delays specified in one </a:t>
            </a:r>
            <a:r>
              <a:rPr lang="en-US" b="1" dirty="0" smtClean="0"/>
              <a:t>initial </a:t>
            </a:r>
            <a:r>
              <a:rPr lang="en-US" dirty="0" smtClean="0"/>
              <a:t>block are exclusive of those in any other block. </a:t>
            </a:r>
            <a:endParaRPr lang="en-IN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00200"/>
            <a:ext cx="6477000" cy="473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43478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55" dirty="0">
                <a:solidFill>
                  <a:srgbClr val="FFFFFF"/>
                </a:solidFill>
                <a:latin typeface="Times New Roman"/>
                <a:cs typeface="Times New Roman"/>
              </a:rPr>
              <a:t>ALWAYS</a:t>
            </a:r>
            <a:r>
              <a:rPr sz="32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CONSTRUCT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296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296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ln w="1524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72108" y="1123315"/>
            <a:ext cx="7250430" cy="4829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71120" indent="-27305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always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 signifies </a:t>
            </a:r>
            <a:r>
              <a:rPr sz="2400" spc="-5" dirty="0">
                <a:latin typeface="Times New Roman"/>
                <a:cs typeface="Times New Roman"/>
              </a:rPr>
              <a:t>activities </a:t>
            </a:r>
            <a:r>
              <a:rPr sz="2400" dirty="0">
                <a:latin typeface="Times New Roman"/>
                <a:cs typeface="Times New Roman"/>
              </a:rPr>
              <a:t>to be executed on  an “always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basis.”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 essential characteristics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42315" marR="57150" lvl="1" indent="-273050">
              <a:spcBef>
                <a:spcPts val="58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Any behavioral level design description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done using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 always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block.</a:t>
            </a:r>
            <a:endParaRPr sz="2400">
              <a:latin typeface="Times New Roman"/>
              <a:cs typeface="Times New Roman"/>
            </a:endParaRPr>
          </a:p>
          <a:p>
            <a:pPr marL="742315" marR="5080" lvl="1" indent="-273050">
              <a:spcBef>
                <a:spcPts val="575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process has </a:t>
            </a:r>
            <a:r>
              <a:rPr sz="2400" dirty="0">
                <a:latin typeface="Times New Roman"/>
                <a:cs typeface="Times New Roman"/>
              </a:rPr>
              <a:t>to be </a:t>
            </a:r>
            <a:r>
              <a:rPr sz="2400" spc="-5" dirty="0">
                <a:latin typeface="Times New Roman"/>
                <a:cs typeface="Times New Roman"/>
              </a:rPr>
              <a:t>flagged </a:t>
            </a:r>
            <a:r>
              <a:rPr sz="2400" spc="-20" dirty="0">
                <a:latin typeface="Times New Roman"/>
                <a:cs typeface="Times New Roman"/>
              </a:rPr>
              <a:t>off </a:t>
            </a:r>
            <a:r>
              <a:rPr sz="2400" dirty="0">
                <a:latin typeface="Times New Roman"/>
                <a:cs typeface="Times New Roman"/>
              </a:rPr>
              <a:t>by an event or a  change in a net or a reg. </a:t>
            </a:r>
            <a:r>
              <a:rPr sz="2400" spc="-5" dirty="0">
                <a:latin typeface="Times New Roman"/>
                <a:cs typeface="Times New Roman"/>
              </a:rPr>
              <a:t>Otherwise </a:t>
            </a:r>
            <a:r>
              <a:rPr sz="2400" dirty="0">
                <a:latin typeface="Times New Roman"/>
                <a:cs typeface="Times New Roman"/>
              </a:rPr>
              <a:t>it ends in 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stalemate.</a:t>
            </a:r>
            <a:endParaRPr sz="2400">
              <a:latin typeface="Times New Roman"/>
              <a:cs typeface="Times New Roman"/>
            </a:endParaRPr>
          </a:p>
          <a:p>
            <a:pPr marL="742315" lvl="1" indent="-273050">
              <a:spcBef>
                <a:spcPts val="575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The process can have one </a:t>
            </a:r>
            <a:r>
              <a:rPr sz="2400" spc="-5" dirty="0">
                <a:latin typeface="Times New Roman"/>
                <a:cs typeface="Times New Roman"/>
              </a:rPr>
              <a:t>assignment statement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lang="en-US" sz="2400" spc="-5" dirty="0" smtClean="0">
                <a:latin typeface="Times New Roman"/>
                <a:cs typeface="Times New Roman"/>
              </a:rPr>
              <a:t>       </a:t>
            </a:r>
            <a:r>
              <a:rPr sz="2400" spc="-5" smtClean="0">
                <a:latin typeface="Times New Roman"/>
                <a:cs typeface="Times New Roman"/>
              </a:rPr>
              <a:t>multiple </a:t>
            </a:r>
            <a:r>
              <a:rPr sz="2400" spc="-5" dirty="0">
                <a:latin typeface="Times New Roman"/>
                <a:cs typeface="Times New Roman"/>
              </a:rPr>
              <a:t>assignment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statements.</a:t>
            </a:r>
            <a:endParaRPr sz="2400">
              <a:latin typeface="Times New Roman"/>
              <a:cs typeface="Times New Roman"/>
            </a:endParaRPr>
          </a:p>
          <a:p>
            <a:pPr marL="742315" marR="71120" lvl="1" indent="-273050">
              <a:spcBef>
                <a:spcPts val="575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2400" spc="-5" dirty="0">
                <a:latin typeface="Times New Roman"/>
                <a:cs typeface="Times New Roman"/>
              </a:rPr>
              <a:t>Normally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statements </a:t>
            </a:r>
            <a:r>
              <a:rPr sz="2400" dirty="0">
                <a:latin typeface="Times New Roman"/>
                <a:cs typeface="Times New Roman"/>
              </a:rPr>
              <a:t>are executed sequentially in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 order they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appear.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358012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EVENT</a:t>
            </a:r>
            <a:r>
              <a:rPr sz="32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CONTROL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2960" y="1100327"/>
            <a:ext cx="77876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9600" y="1123315"/>
            <a:ext cx="8001000" cy="26032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always </a:t>
            </a:r>
            <a:r>
              <a:rPr sz="2400" dirty="0">
                <a:latin typeface="Times New Roman"/>
                <a:cs typeface="Times New Roman"/>
              </a:rPr>
              <a:t>block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executed repeatedly and </a:t>
            </a:r>
            <a:r>
              <a:rPr sz="2400" spc="-15" dirty="0">
                <a:latin typeface="Times New Roman"/>
                <a:cs typeface="Times New Roman"/>
              </a:rPr>
              <a:t>endlessly.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  is necessary to specify a condition or a set of conditions,  </a:t>
            </a:r>
            <a:r>
              <a:rPr sz="2400" spc="-5" dirty="0">
                <a:latin typeface="Times New Roman"/>
                <a:cs typeface="Times New Roman"/>
              </a:rPr>
              <a:t>which will </a:t>
            </a:r>
            <a:r>
              <a:rPr sz="2400" dirty="0">
                <a:latin typeface="Times New Roman"/>
                <a:cs typeface="Times New Roman"/>
              </a:rPr>
              <a:t>steer </a:t>
            </a:r>
            <a:r>
              <a:rPr sz="2400" spc="-5" dirty="0">
                <a:latin typeface="Times New Roman"/>
                <a:cs typeface="Times New Roman"/>
              </a:rPr>
              <a:t>the system to the </a:t>
            </a:r>
            <a:r>
              <a:rPr sz="2400" dirty="0">
                <a:latin typeface="Times New Roman"/>
                <a:cs typeface="Times New Roman"/>
              </a:rPr>
              <a:t>execution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block.  </a:t>
            </a:r>
            <a:r>
              <a:rPr sz="2400" dirty="0">
                <a:latin typeface="Times New Roman"/>
                <a:cs typeface="Times New Roman"/>
              </a:rPr>
              <a:t>Alternately </a:t>
            </a:r>
            <a:r>
              <a:rPr sz="2400" spc="-5" dirty="0">
                <a:latin typeface="Times New Roman"/>
                <a:cs typeface="Times New Roman"/>
              </a:rPr>
              <a:t>such a flagging-off can be done by  </a:t>
            </a:r>
            <a:r>
              <a:rPr sz="2400" dirty="0">
                <a:latin typeface="Times New Roman"/>
                <a:cs typeface="Times New Roman"/>
              </a:rPr>
              <a:t>specifying </a:t>
            </a:r>
            <a:r>
              <a:rPr sz="2400" spc="-5" dirty="0">
                <a:latin typeface="Times New Roman"/>
                <a:cs typeface="Times New Roman"/>
              </a:rPr>
              <a:t>an event preceded by the symbol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“@”.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@(negedge clk) :</a:t>
            </a:r>
            <a:r>
              <a:rPr sz="1800" dirty="0">
                <a:latin typeface="Times New Roman"/>
                <a:cs typeface="Times New Roman"/>
              </a:rPr>
              <a:t>executes the following block at the negative edge of</a:t>
            </a:r>
            <a:r>
              <a:rPr sz="1800" spc="-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clk.</a:t>
            </a:r>
            <a:endParaRPr sz="1800">
              <a:latin typeface="Times New Roman"/>
              <a:cs typeface="Times New Roman"/>
            </a:endParaRPr>
          </a:p>
          <a:p>
            <a:pPr marL="285115" marR="130175" indent="-273050">
              <a:lnSpc>
                <a:spcPct val="100000"/>
              </a:lnSpc>
              <a:spcBef>
                <a:spcPts val="480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@(posedge clk) : </a:t>
            </a:r>
            <a:r>
              <a:rPr sz="1800" dirty="0">
                <a:latin typeface="Times New Roman"/>
                <a:cs typeface="Times New Roman"/>
              </a:rPr>
              <a:t>executes the following block at the positive edge of</a:t>
            </a:r>
            <a:r>
              <a:rPr sz="1800" spc="-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 clk.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9600" y="3733800"/>
            <a:ext cx="97599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@clk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24000" y="3733800"/>
            <a:ext cx="4904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executes the following block at both the edges of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clk.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9600" y="4038600"/>
            <a:ext cx="7146925" cy="224163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@(prt or </a:t>
            </a:r>
            <a:r>
              <a:rPr sz="2000" spc="-5" dirty="0">
                <a:latin typeface="Times New Roman"/>
                <a:cs typeface="Times New Roman"/>
              </a:rPr>
              <a:t>clr)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@(posedge clk1 or negedge clk2)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@ (a or b or </a:t>
            </a:r>
            <a:r>
              <a:rPr sz="2000" spc="-5" dirty="0">
                <a:latin typeface="Times New Roman"/>
                <a:cs typeface="Times New Roman"/>
              </a:rPr>
              <a:t>c) </a:t>
            </a:r>
            <a:r>
              <a:rPr sz="1800" dirty="0">
                <a:latin typeface="Times New Roman"/>
                <a:cs typeface="Times New Roman"/>
              </a:rPr>
              <a:t>can also write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@ (a or b or c</a:t>
            </a:r>
            <a:r>
              <a:rPr sz="2000">
                <a:latin typeface="Times New Roman"/>
                <a:cs typeface="Times New Roman"/>
              </a:rPr>
              <a:t>) 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			          </a:t>
            </a:r>
            <a:r>
              <a:rPr sz="2000" smtClean="0">
                <a:latin typeface="Times New Roman"/>
                <a:cs typeface="Times New Roman"/>
              </a:rPr>
              <a:t>@ </a:t>
            </a:r>
            <a:r>
              <a:rPr sz="2000" dirty="0">
                <a:latin typeface="Times New Roman"/>
                <a:cs typeface="Times New Roman"/>
              </a:rPr>
              <a:t>(a, b, c</a:t>
            </a:r>
            <a:r>
              <a:rPr sz="2000">
                <a:latin typeface="Times New Roman"/>
                <a:cs typeface="Times New Roman"/>
              </a:rPr>
              <a:t>) 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			          </a:t>
            </a:r>
            <a:r>
              <a:rPr sz="2000" smtClean="0">
                <a:latin typeface="Times New Roman"/>
                <a:cs typeface="Times New Roman"/>
              </a:rPr>
              <a:t>@ </a:t>
            </a:r>
            <a:r>
              <a:rPr sz="2000" dirty="0">
                <a:latin typeface="Times New Roman"/>
                <a:cs typeface="Times New Roman"/>
              </a:rPr>
              <a:t>(a, </a:t>
            </a:r>
            <a:r>
              <a:rPr sz="2000">
                <a:latin typeface="Times New Roman"/>
                <a:cs typeface="Times New Roman"/>
              </a:rPr>
              <a:t>b</a:t>
            </a:r>
            <a:r>
              <a:rPr sz="2000" spc="-185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or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c)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IN" sz="2000" dirty="0" smtClean="0">
                <a:latin typeface="Times New Roman"/>
                <a:cs typeface="Times New Roman"/>
              </a:rPr>
              <a:t>			          @ (a or b</a:t>
            </a:r>
            <a:r>
              <a:rPr lang="en-IN" sz="2000" spc="-185" dirty="0" smtClean="0">
                <a:latin typeface="Times New Roman"/>
                <a:cs typeface="Times New Roman"/>
              </a:rPr>
              <a:t>,</a:t>
            </a:r>
            <a:r>
              <a:rPr lang="en-IN" sz="2000" dirty="0" smtClean="0">
                <a:latin typeface="Times New Roman"/>
                <a:cs typeface="Times New Roman"/>
              </a:rPr>
              <a:t> c)</a:t>
            </a:r>
            <a:r>
              <a:rPr lang="en-US" sz="2000" dirty="0" smtClean="0"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42418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8870" algn="l"/>
              </a:tabLst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EXAMPLE	</a:t>
            </a:r>
            <a:r>
              <a:rPr sz="3200" b="1" i="1" dirty="0">
                <a:solidFill>
                  <a:srgbClr val="FFFFFF"/>
                </a:solidFill>
                <a:latin typeface="Century Gothic"/>
                <a:cs typeface="Century Gothic"/>
              </a:rPr>
              <a:t>COUNTER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296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296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ln w="1524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72108" y="1240663"/>
            <a:ext cx="7042784" cy="474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counterup(a,clk,N);</a:t>
            </a:r>
            <a:endParaRPr sz="2400">
              <a:latin typeface="Times New Roman"/>
              <a:cs typeface="Times New Roman"/>
            </a:endParaRPr>
          </a:p>
          <a:p>
            <a:pPr marL="180340" marR="5330825">
              <a:lnSpc>
                <a:spcPct val="170000"/>
              </a:lnSpc>
            </a:pPr>
            <a:r>
              <a:rPr sz="2400" dirty="0">
                <a:latin typeface="Times New Roman"/>
                <a:cs typeface="Times New Roman"/>
              </a:rPr>
              <a:t>input clk;  inpu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dirty="0">
                <a:latin typeface="Times New Roman"/>
                <a:cs typeface="Times New Roman"/>
              </a:rPr>
              <a:t>3:</a:t>
            </a:r>
            <a:r>
              <a:rPr sz="2400" spc="5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]</a:t>
            </a:r>
            <a:r>
              <a:rPr sz="2400" spc="-2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Times New Roman"/>
                <a:cs typeface="Times New Roman"/>
              </a:rPr>
              <a:t>output[3:0]a;</a:t>
            </a:r>
            <a:endParaRPr sz="2400">
              <a:latin typeface="Times New Roman"/>
              <a:cs typeface="Times New Roman"/>
            </a:endParaRPr>
          </a:p>
          <a:p>
            <a:pPr marL="180340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Times New Roman"/>
                <a:cs typeface="Times New Roman"/>
              </a:rPr>
              <a:t>reg[3:0]a;</a:t>
            </a:r>
            <a:endParaRPr sz="2400">
              <a:latin typeface="Times New Roman"/>
              <a:cs typeface="Times New Roman"/>
            </a:endParaRPr>
          </a:p>
          <a:p>
            <a:pPr marL="856615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latin typeface="Times New Roman"/>
                <a:cs typeface="Times New Roman"/>
              </a:rPr>
              <a:t>initial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a=4'b0000;</a:t>
            </a:r>
            <a:endParaRPr sz="2400">
              <a:latin typeface="Times New Roman"/>
              <a:cs typeface="Times New Roman"/>
            </a:endParaRPr>
          </a:p>
          <a:p>
            <a:pPr marL="856615">
              <a:lnSpc>
                <a:spcPct val="100000"/>
              </a:lnSpc>
              <a:spcBef>
                <a:spcPts val="2014"/>
              </a:spcBef>
            </a:pPr>
            <a:r>
              <a:rPr sz="2400" dirty="0">
                <a:latin typeface="Times New Roman"/>
                <a:cs typeface="Times New Roman"/>
              </a:rPr>
              <a:t>always@(negedge </a:t>
            </a:r>
            <a:r>
              <a:rPr sz="2400" spc="-5" dirty="0">
                <a:latin typeface="Times New Roman"/>
                <a:cs typeface="Times New Roman"/>
              </a:rPr>
              <a:t>clk)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a=(a==N)?4'b0000:a+1'b1;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endmodule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Design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module of a down counter and its test bench</a:t>
            </a:r>
          </a:p>
          <a:p>
            <a:r>
              <a:rPr lang="en-US" sz="2400" dirty="0" smtClean="0"/>
              <a:t>Design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module of a </a:t>
            </a:r>
            <a:r>
              <a:rPr lang="en-US" sz="2400" dirty="0" err="1" smtClean="0"/>
              <a:t>updown</a:t>
            </a:r>
            <a:r>
              <a:rPr lang="en-US" sz="2400" dirty="0" smtClean="0"/>
              <a:t> counter and its test bench</a:t>
            </a:r>
          </a:p>
          <a:p>
            <a:r>
              <a:rPr lang="en-US" sz="2400" dirty="0" smtClean="0"/>
              <a:t>Design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module of a 8 bit shift register and its test bench</a:t>
            </a:r>
          </a:p>
          <a:p>
            <a:r>
              <a:rPr lang="en-US" sz="2400" dirty="0" smtClean="0"/>
              <a:t>Design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module of clocked flip flop and its test bench</a:t>
            </a:r>
          </a:p>
          <a:p>
            <a:r>
              <a:rPr lang="en-US" sz="2400" dirty="0" smtClean="0"/>
              <a:t>Design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module of D </a:t>
            </a:r>
            <a:r>
              <a:rPr lang="en-US" sz="2400" dirty="0" err="1" smtClean="0"/>
              <a:t>Latchand</a:t>
            </a:r>
            <a:r>
              <a:rPr lang="en-US" sz="2400" dirty="0" smtClean="0"/>
              <a:t> its </a:t>
            </a:r>
            <a:r>
              <a:rPr lang="en-US" sz="2400" smtClean="0"/>
              <a:t>test bench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67F9C-4BC8-4375-8530-AB20A5A5B660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04800" y="152400"/>
            <a:ext cx="8610600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Down counter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module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counterdn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a,clk,N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input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clk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input[3:0]N;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output[3:0]a;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reg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[3:0]a;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initial a =4'b0000;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always@(</a:t>
            </a:r>
            <a:r>
              <a:rPr lang="en-US" sz="2000" dirty="0" err="1" smtClean="0"/>
              <a:t>negedge</a:t>
            </a:r>
            <a:r>
              <a:rPr lang="en-US" sz="2000" dirty="0" smtClean="0"/>
              <a:t> </a:t>
            </a:r>
            <a:r>
              <a:rPr lang="en-US" sz="2000" dirty="0" err="1" smtClean="0"/>
              <a:t>clk</a:t>
            </a:r>
            <a:r>
              <a:rPr lang="en-US" sz="2000" dirty="0" smtClean="0"/>
              <a:t>) a=(a==4'b0000)?N:a-1'b1; </a:t>
            </a:r>
          </a:p>
          <a:p>
            <a:r>
              <a:rPr lang="en-US" sz="2000" dirty="0" err="1" smtClean="0"/>
              <a:t>endmodule</a:t>
            </a:r>
            <a:endParaRPr lang="en-IN" sz="2000" dirty="0" smtClean="0"/>
          </a:p>
          <a:p>
            <a:r>
              <a:rPr lang="en-US" sz="2000" i="1" dirty="0" smtClean="0"/>
              <a:t> </a:t>
            </a:r>
            <a:endParaRPr lang="en-IN" sz="2000" dirty="0" smtClean="0"/>
          </a:p>
          <a:p>
            <a:r>
              <a:rPr lang="en-US" sz="2000" dirty="0" smtClean="0"/>
              <a:t>module </a:t>
            </a:r>
            <a:r>
              <a:rPr lang="en-US" sz="2000" dirty="0" err="1" smtClean="0"/>
              <a:t>tst_counterdn</a:t>
            </a:r>
            <a:r>
              <a:rPr lang="en-US" sz="2000" dirty="0" smtClean="0"/>
              <a:t>();//TEST_BENCH </a:t>
            </a:r>
            <a:r>
              <a:rPr lang="en-US" sz="2000" dirty="0" err="1" smtClean="0"/>
              <a:t>reg</a:t>
            </a:r>
            <a:r>
              <a:rPr lang="en-US" sz="2000" dirty="0" smtClean="0"/>
              <a:t> </a:t>
            </a:r>
            <a:r>
              <a:rPr lang="en-US" sz="2000" dirty="0" err="1" smtClean="0"/>
              <a:t>clk</a:t>
            </a:r>
            <a:r>
              <a:rPr lang="en-US" sz="2000" dirty="0" smtClean="0"/>
              <a:t>;</a:t>
            </a:r>
            <a:endParaRPr lang="en-IN" sz="2000" dirty="0" smtClean="0"/>
          </a:p>
          <a:p>
            <a:r>
              <a:rPr lang="en-US" sz="2000" dirty="0" err="1" smtClean="0"/>
              <a:t>reg</a:t>
            </a:r>
            <a:r>
              <a:rPr lang="en-US" sz="2000" dirty="0" smtClean="0"/>
              <a:t>[3:0]N;</a:t>
            </a:r>
            <a:r>
              <a:rPr lang="en-IN" sz="2000" dirty="0" smtClean="0"/>
              <a:t> </a:t>
            </a:r>
            <a:r>
              <a:rPr lang="en-US" sz="2000" dirty="0" smtClean="0"/>
              <a:t>wire[3:0]a;</a:t>
            </a:r>
            <a:endParaRPr lang="en-IN" sz="2000" dirty="0" smtClean="0"/>
          </a:p>
          <a:p>
            <a:r>
              <a:rPr lang="en-US" sz="2000" dirty="0" err="1" smtClean="0"/>
              <a:t>counterdn</a:t>
            </a:r>
            <a:r>
              <a:rPr lang="en-US" sz="2000" dirty="0" smtClean="0"/>
              <a:t> cc(</a:t>
            </a:r>
            <a:r>
              <a:rPr lang="en-US" sz="2000" dirty="0" err="1" smtClean="0"/>
              <a:t>a,clk,N</a:t>
            </a:r>
            <a:r>
              <a:rPr lang="en-US" sz="2000" dirty="0" smtClean="0"/>
              <a:t>); </a:t>
            </a:r>
          </a:p>
          <a:p>
            <a:r>
              <a:rPr lang="en-US" sz="2000" dirty="0" smtClean="0"/>
              <a:t>initial</a:t>
            </a:r>
            <a:endParaRPr lang="en-IN" sz="2000" dirty="0" smtClean="0"/>
          </a:p>
          <a:p>
            <a:r>
              <a:rPr lang="en-US" sz="2000" dirty="0" smtClean="0"/>
              <a:t>begin</a:t>
            </a:r>
            <a:endParaRPr lang="en-IN" sz="2000" dirty="0" smtClean="0"/>
          </a:p>
          <a:p>
            <a:r>
              <a:rPr lang="en-US" sz="2000" dirty="0" smtClean="0"/>
              <a:t>	N= 4'b1010;</a:t>
            </a:r>
            <a:endParaRPr lang="en-IN" sz="2000" dirty="0" smtClean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Clk</a:t>
            </a:r>
            <a:r>
              <a:rPr lang="en-US" sz="2000" dirty="0" smtClean="0"/>
              <a:t> = 0;</a:t>
            </a:r>
            <a:endParaRPr lang="en-IN" sz="2000" dirty="0" smtClean="0"/>
          </a:p>
          <a:p>
            <a:r>
              <a:rPr lang="en-US" sz="2000" dirty="0" smtClean="0"/>
              <a:t>end</a:t>
            </a:r>
            <a:endParaRPr lang="en-IN" sz="2000" dirty="0" smtClean="0"/>
          </a:p>
          <a:p>
            <a:r>
              <a:rPr lang="en-US" sz="2000" dirty="0" smtClean="0"/>
              <a:t>always #2 </a:t>
            </a:r>
            <a:r>
              <a:rPr lang="en-US" sz="2000" dirty="0" err="1" smtClean="0"/>
              <a:t>clk</a:t>
            </a:r>
            <a:r>
              <a:rPr lang="en-US" sz="2000" dirty="0" smtClean="0"/>
              <a:t>=~</a:t>
            </a:r>
            <a:r>
              <a:rPr lang="en-US" sz="2000" dirty="0" err="1" smtClean="0"/>
              <a:t>clk</a:t>
            </a:r>
            <a:r>
              <a:rPr lang="en-US" sz="2000" dirty="0" smtClean="0"/>
              <a:t>;</a:t>
            </a:r>
            <a:endParaRPr lang="en-IN" sz="2000" dirty="0" smtClean="0"/>
          </a:p>
          <a:p>
            <a:r>
              <a:rPr lang="en-US" sz="2000" dirty="0" smtClean="0"/>
              <a:t>initial $monitor($</a:t>
            </a:r>
            <a:r>
              <a:rPr lang="en-US" sz="2000" dirty="0" err="1" smtClean="0"/>
              <a:t>time,"a</a:t>
            </a:r>
            <a:r>
              <a:rPr lang="en-US" sz="2000" dirty="0" smtClean="0"/>
              <a:t>=%</a:t>
            </a:r>
            <a:r>
              <a:rPr lang="en-US" sz="2000" dirty="0" err="1" smtClean="0"/>
              <a:t>b,clk</a:t>
            </a:r>
            <a:r>
              <a:rPr lang="en-US" sz="2000" dirty="0" smtClean="0"/>
              <a:t>=%</a:t>
            </a:r>
            <a:r>
              <a:rPr lang="en-US" sz="2000" dirty="0" err="1" smtClean="0"/>
              <a:t>b,N</a:t>
            </a:r>
            <a:r>
              <a:rPr lang="en-US" sz="2000" dirty="0" smtClean="0"/>
              <a:t>=%</a:t>
            </a:r>
            <a:r>
              <a:rPr lang="en-US" sz="2000" dirty="0" err="1" smtClean="0"/>
              <a:t>b",a,clk,N</a:t>
            </a:r>
            <a:r>
              <a:rPr lang="en-US" sz="2000" dirty="0" smtClean="0"/>
              <a:t>); initial #55 $stop;</a:t>
            </a:r>
            <a:endParaRPr lang="en-IN" sz="2000" dirty="0" smtClean="0"/>
          </a:p>
          <a:p>
            <a:r>
              <a:rPr lang="en-US" sz="2000" dirty="0" err="1" smtClean="0"/>
              <a:t>endmodule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382000" cy="606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00200" y="0"/>
            <a:ext cx="551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Design module of an up down counter and a test bench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9393" name="Rectangle 1"/>
          <p:cNvSpPr>
            <a:spLocks noChangeArrowheads="1"/>
          </p:cNvSpPr>
          <p:nvPr/>
        </p:nvSpPr>
        <p:spPr bwMode="auto">
          <a:xfrm>
            <a:off x="152400" y="228600"/>
            <a:ext cx="8839200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Design module of a shift register with facility for right or left shift and a test bench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 smtClean="0"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module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shifrlter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a,clk,r_l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); input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clk,r_l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output [7:0]a;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reg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[7:0]a; initial a= 8'h01;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always@(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negedge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clk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begin</a:t>
            </a:r>
            <a:endParaRPr lang="en-IN" sz="2000" dirty="0" smtClean="0"/>
          </a:p>
          <a:p>
            <a:r>
              <a:rPr lang="en-US" sz="2000" dirty="0" smtClean="0"/>
              <a:t>a=(</a:t>
            </a:r>
            <a:r>
              <a:rPr lang="en-US" sz="2000" dirty="0" err="1" smtClean="0"/>
              <a:t>r_l</a:t>
            </a:r>
            <a:r>
              <a:rPr lang="en-US" sz="2000" dirty="0" smtClean="0"/>
              <a:t>)?(a&gt;&gt;1'b1):(a&lt;&lt;1'b1);</a:t>
            </a:r>
            <a:endParaRPr lang="en-IN" sz="2000" dirty="0" smtClean="0"/>
          </a:p>
          <a:p>
            <a:r>
              <a:rPr lang="en-US" sz="2000" dirty="0" smtClean="0"/>
              <a:t>end </a:t>
            </a:r>
            <a:r>
              <a:rPr lang="en-US" sz="2000" dirty="0" err="1" smtClean="0"/>
              <a:t>endmodule</a:t>
            </a:r>
            <a:endParaRPr lang="en-IN" sz="2000" dirty="0" smtClean="0"/>
          </a:p>
          <a:p>
            <a:r>
              <a:rPr lang="en-US" sz="2000" i="1" dirty="0" smtClean="0"/>
              <a:t> </a:t>
            </a:r>
            <a:endParaRPr lang="en-IN" sz="2000" dirty="0" smtClean="0"/>
          </a:p>
          <a:p>
            <a:r>
              <a:rPr lang="en-US" sz="2000" dirty="0" smtClean="0"/>
              <a:t>module </a:t>
            </a:r>
            <a:r>
              <a:rPr lang="en-US" sz="2000" dirty="0" err="1" smtClean="0"/>
              <a:t>tst_shifrlter</a:t>
            </a:r>
            <a:r>
              <a:rPr lang="en-US" sz="2000" dirty="0" smtClean="0"/>
              <a:t>;//test-bench </a:t>
            </a:r>
            <a:r>
              <a:rPr lang="en-US" sz="2000" dirty="0" err="1" smtClean="0"/>
              <a:t>reg</a:t>
            </a:r>
            <a:r>
              <a:rPr lang="en-US" sz="2000" dirty="0" smtClean="0"/>
              <a:t> </a:t>
            </a:r>
            <a:r>
              <a:rPr lang="en-US" sz="2000" dirty="0" err="1" smtClean="0"/>
              <a:t>clk,r_l</a:t>
            </a:r>
            <a:r>
              <a:rPr lang="en-US" sz="2000" dirty="0" smtClean="0"/>
              <a:t>;</a:t>
            </a:r>
            <a:endParaRPr lang="en-IN" sz="2000" dirty="0" smtClean="0"/>
          </a:p>
          <a:p>
            <a:r>
              <a:rPr lang="en-US" sz="2000" dirty="0" smtClean="0"/>
              <a:t>wire [7:0]a;</a:t>
            </a:r>
            <a:endParaRPr lang="en-IN" sz="2000" dirty="0" smtClean="0"/>
          </a:p>
          <a:p>
            <a:r>
              <a:rPr lang="en-US" sz="2000" dirty="0" err="1" smtClean="0"/>
              <a:t>shifrlter</a:t>
            </a:r>
            <a:r>
              <a:rPr lang="en-US" sz="2000" dirty="0" smtClean="0"/>
              <a:t> </a:t>
            </a:r>
            <a:r>
              <a:rPr lang="en-US" sz="2000" dirty="0" err="1" smtClean="0"/>
              <a:t>shrr</a:t>
            </a:r>
            <a:r>
              <a:rPr lang="en-US" sz="2000" dirty="0" smtClean="0"/>
              <a:t>(</a:t>
            </a:r>
            <a:r>
              <a:rPr lang="en-US" sz="2000" dirty="0" err="1" smtClean="0"/>
              <a:t>a,clk,r_l</a:t>
            </a:r>
            <a:r>
              <a:rPr lang="en-US" sz="2000" dirty="0" smtClean="0"/>
              <a:t>); initial</a:t>
            </a:r>
            <a:endParaRPr lang="en-IN" sz="2000" dirty="0" smtClean="0"/>
          </a:p>
          <a:p>
            <a:r>
              <a:rPr lang="en-US" sz="2000" dirty="0" smtClean="0"/>
              <a:t>begin</a:t>
            </a:r>
            <a:endParaRPr lang="en-IN" sz="2000" dirty="0" smtClean="0"/>
          </a:p>
          <a:p>
            <a:r>
              <a:rPr lang="en-US" sz="2000" dirty="0" err="1" smtClean="0"/>
              <a:t>clk</a:t>
            </a:r>
            <a:r>
              <a:rPr lang="en-US" sz="2000" dirty="0" smtClean="0"/>
              <a:t> =1'b1; </a:t>
            </a:r>
            <a:r>
              <a:rPr lang="en-US" sz="2000" dirty="0" err="1" smtClean="0"/>
              <a:t>r_l</a:t>
            </a:r>
            <a:r>
              <a:rPr lang="en-US" sz="2000" dirty="0" smtClean="0"/>
              <a:t> = 0;</a:t>
            </a:r>
            <a:endParaRPr lang="en-IN" sz="2000" dirty="0" smtClean="0"/>
          </a:p>
          <a:p>
            <a:r>
              <a:rPr lang="en-US" sz="2000" dirty="0" smtClean="0"/>
              <a:t>end</a:t>
            </a:r>
            <a:endParaRPr lang="en-IN" sz="2000" dirty="0" smtClean="0"/>
          </a:p>
          <a:p>
            <a:r>
              <a:rPr lang="en-US" sz="2000" dirty="0" smtClean="0"/>
              <a:t>always #2 </a:t>
            </a:r>
            <a:r>
              <a:rPr lang="en-US" sz="2000" dirty="0" err="1" smtClean="0"/>
              <a:t>clk</a:t>
            </a:r>
            <a:r>
              <a:rPr lang="en-US" sz="2000" dirty="0" smtClean="0"/>
              <a:t> =~</a:t>
            </a:r>
            <a:r>
              <a:rPr lang="en-US" sz="2000" dirty="0" err="1" smtClean="0"/>
              <a:t>clk</a:t>
            </a:r>
            <a:r>
              <a:rPr lang="en-US" sz="2000" dirty="0" smtClean="0"/>
              <a:t>; initial #16 </a:t>
            </a:r>
            <a:r>
              <a:rPr lang="en-US" sz="2000" dirty="0" err="1" smtClean="0"/>
              <a:t>r_l</a:t>
            </a:r>
            <a:r>
              <a:rPr lang="en-US" sz="2000" dirty="0" smtClean="0"/>
              <a:t> =~</a:t>
            </a:r>
            <a:r>
              <a:rPr lang="en-US" sz="2000" dirty="0" err="1" smtClean="0"/>
              <a:t>r_l</a:t>
            </a:r>
            <a:r>
              <a:rPr lang="en-US" sz="2000" dirty="0" smtClean="0"/>
              <a:t>; initial</a:t>
            </a:r>
            <a:endParaRPr lang="en-IN" sz="2000" dirty="0" smtClean="0"/>
          </a:p>
          <a:p>
            <a:r>
              <a:rPr lang="en-US" sz="2000" dirty="0" smtClean="0"/>
              <a:t>$monitor($</a:t>
            </a:r>
            <a:r>
              <a:rPr lang="en-US" sz="2000" dirty="0" err="1" smtClean="0"/>
              <a:t>time,"clk</a:t>
            </a:r>
            <a:r>
              <a:rPr lang="en-US" sz="2000" dirty="0" smtClean="0"/>
              <a:t>=%</a:t>
            </a:r>
            <a:r>
              <a:rPr lang="en-US" sz="2000" dirty="0" err="1" smtClean="0"/>
              <a:t>b,r_l</a:t>
            </a:r>
            <a:r>
              <a:rPr lang="en-US" sz="2000" dirty="0" smtClean="0"/>
              <a:t> = %</a:t>
            </a:r>
            <a:r>
              <a:rPr lang="en-US" sz="2000" dirty="0" err="1" smtClean="0"/>
              <a:t>b,a</a:t>
            </a:r>
            <a:r>
              <a:rPr lang="en-US" sz="2000" dirty="0" smtClean="0"/>
              <a:t> =%b ",</a:t>
            </a:r>
            <a:r>
              <a:rPr lang="en-US" sz="2000" dirty="0" err="1" smtClean="0"/>
              <a:t>clk,r_l,a</a:t>
            </a:r>
            <a:r>
              <a:rPr lang="en-US" sz="2000" dirty="0" smtClean="0"/>
              <a:t>); initial #30 $stop;</a:t>
            </a:r>
            <a:endParaRPr lang="en-IN" sz="2000" dirty="0" smtClean="0"/>
          </a:p>
          <a:p>
            <a:r>
              <a:rPr lang="en-US" sz="2000" dirty="0" err="1" smtClean="0"/>
              <a:t>endmodule</a:t>
            </a:r>
            <a:endParaRPr lang="en-IN" sz="20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399"/>
            <a:ext cx="7467600" cy="587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209800" y="152400"/>
            <a:ext cx="4680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Design module of a D-flip-flop and a test bench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599"/>
            <a:ext cx="8077200" cy="610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362200" y="152400"/>
            <a:ext cx="4441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Design module of a D-latch and a test bench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5"/>
          <p:cNvSpPr txBox="1"/>
          <p:nvPr/>
        </p:nvSpPr>
        <p:spPr>
          <a:xfrm>
            <a:off x="1371600" y="228600"/>
            <a:ext cx="6409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28"/>
          <p:cNvSpPr txBox="1"/>
          <p:nvPr/>
        </p:nvSpPr>
        <p:spPr>
          <a:xfrm>
            <a:off x="533400" y="1066800"/>
            <a:ext cx="815340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50875" indent="-273050">
              <a:lnSpc>
                <a:spcPct val="1501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Behavioral level </a:t>
            </a:r>
            <a:r>
              <a:rPr sz="2400" spc="-5" dirty="0">
                <a:latin typeface="Times New Roman"/>
                <a:cs typeface="Times New Roman"/>
              </a:rPr>
              <a:t>modeling </a:t>
            </a:r>
            <a:r>
              <a:rPr sz="2400" dirty="0">
                <a:latin typeface="Times New Roman"/>
                <a:cs typeface="Times New Roman"/>
              </a:rPr>
              <a:t>constitutes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design  description at an abstract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50000"/>
              </a:lnSpc>
              <a:spcBef>
                <a:spcPts val="5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can visualize the circuit in </a:t>
            </a:r>
            <a:r>
              <a:rPr sz="2400" spc="-5" dirty="0">
                <a:latin typeface="Times New Roman"/>
                <a:cs typeface="Times New Roman"/>
              </a:rPr>
              <a:t>terms </a:t>
            </a:r>
            <a:r>
              <a:rPr sz="2400" dirty="0">
                <a:latin typeface="Times New Roman"/>
                <a:cs typeface="Times New Roman"/>
              </a:rPr>
              <a:t>of its key  </a:t>
            </a:r>
            <a:r>
              <a:rPr sz="2400" spc="-5" dirty="0">
                <a:latin typeface="Times New Roman"/>
                <a:cs typeface="Times New Roman"/>
              </a:rPr>
              <a:t>modular </a:t>
            </a:r>
            <a:r>
              <a:rPr sz="2400" dirty="0">
                <a:latin typeface="Times New Roman"/>
                <a:cs typeface="Times New Roman"/>
              </a:rPr>
              <a:t>functions and their behavior; it can be  described at a functional level itself instead of  getting bogged </a:t>
            </a:r>
            <a:r>
              <a:rPr sz="2400" spc="-5" dirty="0">
                <a:latin typeface="Times New Roman"/>
                <a:cs typeface="Times New Roman"/>
              </a:rPr>
              <a:t>down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implementation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details.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B13C9-AF59-4B83-AA2E-153BB9B7D0A5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152400"/>
            <a:ext cx="4874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ASSIGNMENT WITH DELAYS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685800"/>
            <a:ext cx="8686800" cy="2082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lang="en-IN" dirty="0" smtClean="0"/>
              <a:t>Specific delays can be associated with procedural assignments.</a:t>
            </a:r>
          </a:p>
          <a:p>
            <a:pPr marL="12700">
              <a:spcBef>
                <a:spcPts val="105"/>
              </a:spcBef>
            </a:pPr>
            <a:r>
              <a:rPr lang="en-IN" dirty="0" smtClean="0"/>
              <a:t>Consider the assignment         </a:t>
            </a:r>
            <a:r>
              <a:rPr lang="en-IN" b="1" dirty="0" smtClean="0">
                <a:latin typeface="Times New Roman"/>
                <a:cs typeface="Times New Roman"/>
              </a:rPr>
              <a:t>always #3 b =</a:t>
            </a:r>
            <a:r>
              <a:rPr lang="en-IN" b="1" spc="-114" dirty="0" smtClean="0">
                <a:latin typeface="Times New Roman"/>
                <a:cs typeface="Times New Roman"/>
              </a:rPr>
              <a:t> </a:t>
            </a:r>
            <a:r>
              <a:rPr lang="en-IN" b="1" dirty="0" smtClean="0">
                <a:latin typeface="Times New Roman"/>
                <a:cs typeface="Times New Roman"/>
              </a:rPr>
              <a:t>a;</a:t>
            </a:r>
          </a:p>
          <a:p>
            <a:pPr marL="12700">
              <a:spcBef>
                <a:spcPts val="105"/>
              </a:spcBef>
              <a:buFont typeface="Arial" pitchFamily="34" charset="0"/>
              <a:buChar char="•"/>
            </a:pPr>
            <a:r>
              <a:rPr lang="en-IN" dirty="0" smtClean="0"/>
              <a:t>simulator encounters this at zero time and posts the entire activity to be done 3 ns later. </a:t>
            </a:r>
          </a:p>
          <a:p>
            <a:pPr marL="12700">
              <a:spcBef>
                <a:spcPts val="105"/>
              </a:spcBef>
              <a:buFont typeface="Arial" pitchFamily="34" charset="0"/>
              <a:buChar char="•"/>
            </a:pPr>
            <a:endParaRPr lang="en-IN" dirty="0" smtClean="0"/>
          </a:p>
          <a:p>
            <a:pPr marL="12700">
              <a:spcBef>
                <a:spcPts val="105"/>
              </a:spcBef>
              <a:buFont typeface="Arial" pitchFamily="34" charset="0"/>
              <a:buChar char="•"/>
            </a:pPr>
            <a:r>
              <a:rPr lang="en-IN" dirty="0" smtClean="0"/>
              <a:t>The always nature of the activity, the assignment is scheduled to be repeated every 3 ns, irrespective of whether a changes in the meantime. Values of a at the 3rd, 6th, 9th, </a:t>
            </a:r>
            <a:r>
              <a:rPr lang="en-IN" i="1" dirty="0" smtClean="0"/>
              <a:t>etc</a:t>
            </a:r>
            <a:r>
              <a:rPr lang="en-IN" dirty="0" smtClean="0"/>
              <a:t>., ns are sampled and assigned to b. </a:t>
            </a:r>
            <a:endParaRPr lang="en-IN" b="1" dirty="0">
              <a:latin typeface="Times New Roman"/>
              <a:cs typeface="Times New Roman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95600"/>
            <a:ext cx="460759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743200"/>
            <a:ext cx="441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152400"/>
            <a:ext cx="5085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INTRA ASSIGNMENT DELAYS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685800"/>
            <a:ext cx="8686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“intra-assignment” delay carries out the assignment in two parts.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An assignment with an intra- assignment has the form</a:t>
            </a:r>
            <a:endParaRPr lang="en-IN" sz="2000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A = # dl expression;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Here the expression is scheduled to be evaluated as soon as it is encountered. However, the result of the evaluation is assigned to the right-hand side quantity after a delay specified by dl.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 case it is an expression, it is evaluated and execution delayed by the number of time steps. If the number evaluates to a negative quantity, the same is interpreted as a 2’s complement value. In the statement</a:t>
            </a:r>
            <a:endParaRPr lang="en-IN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 algn="ctr"/>
            <a:r>
              <a:rPr lang="en-US" sz="2000" b="1" dirty="0" smtClean="0"/>
              <a:t>always </a:t>
            </a:r>
            <a:r>
              <a:rPr lang="en-US" sz="2000" dirty="0" smtClean="0"/>
              <a:t>#b    a = a + 1;</a:t>
            </a:r>
            <a:endParaRPr lang="en-IN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a and b are variables. The execution incrementing a is scheduled at b ns. If b changes, the execution time also changes accordingly. </a:t>
            </a: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152400"/>
            <a:ext cx="5085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INTRA ASSIGNMENT DELAYS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685800"/>
            <a:ext cx="86868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As another example consider the procedural assignment</a:t>
            </a:r>
            <a:endParaRPr lang="en-IN" sz="2000" dirty="0" smtClean="0"/>
          </a:p>
          <a:p>
            <a:pPr algn="ctr"/>
            <a:r>
              <a:rPr lang="en-US" sz="2000" b="1" dirty="0" smtClean="0"/>
              <a:t>always </a:t>
            </a:r>
            <a:r>
              <a:rPr lang="en-US" sz="2000" dirty="0" smtClean="0"/>
              <a:t>#(b + c) a = a + 1;</a:t>
            </a:r>
            <a:endParaRPr lang="en-IN" sz="2000" dirty="0" smtClean="0"/>
          </a:p>
          <a:p>
            <a:r>
              <a:rPr lang="en-US" sz="2000" dirty="0" smtClean="0"/>
              <a:t>Here a, b, and c are variables. The algebraic addition of variables b and c is to be done. The scheduler schedules the incrementing of a and reassigning the incremented values back to a with a time delay of (b + c) ns. 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As an additional example consider the assignment below with an intra-assignment delay.</a:t>
            </a:r>
            <a:endParaRPr lang="en-IN" sz="2000" dirty="0" smtClean="0"/>
          </a:p>
          <a:p>
            <a:pPr algn="ctr"/>
            <a:r>
              <a:rPr lang="en-US" sz="2000" b="1" dirty="0" smtClean="0"/>
              <a:t>always </a:t>
            </a:r>
            <a:r>
              <a:rPr lang="en-US" sz="2000" dirty="0" smtClean="0"/>
              <a:t>#(a + b) a = #(b + c) a +1;</a:t>
            </a:r>
            <a:endParaRPr lang="en-IN" sz="2000" dirty="0" smtClean="0"/>
          </a:p>
          <a:p>
            <a:r>
              <a:rPr lang="en-US" sz="2000" dirty="0" smtClean="0"/>
              <a:t>Here the simulator evaluates (a + b) during simulation. After a lapse of (a + b)  ns, execution of the statement is taken up; (a + 1) is evaluated and assigned as the new value of a – but the assignment is delayed by (b + c) ns.</a:t>
            </a:r>
          </a:p>
          <a:p>
            <a:r>
              <a:rPr lang="en-US" b="1" dirty="0" smtClean="0"/>
              <a:t>Zero Delay: </a:t>
            </a:r>
            <a:r>
              <a:rPr lang="en-US" dirty="0" smtClean="0"/>
              <a:t>A delay of 0 ns does not really cause any delay. However, it ensures that the assignment following is executed last in the concerned time slot. </a:t>
            </a:r>
          </a:p>
          <a:p>
            <a:r>
              <a:rPr lang="en-US" sz="2000" b="1" dirty="0" smtClean="0"/>
              <a:t> 			always</a:t>
            </a:r>
            <a:endParaRPr lang="en-IN" sz="2000" b="1" dirty="0"/>
          </a:p>
        </p:txBody>
      </p:sp>
      <p:sp>
        <p:nvSpPr>
          <p:cNvPr id="7" name="object 34"/>
          <p:cNvSpPr txBox="1"/>
          <p:nvPr/>
        </p:nvSpPr>
        <p:spPr>
          <a:xfrm>
            <a:off x="3124200" y="5181600"/>
            <a:ext cx="2017395" cy="11637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000" dirty="0">
                <a:latin typeface="Times New Roman"/>
                <a:cs typeface="Times New Roman"/>
              </a:rPr>
              <a:t>begin a =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Times New Roman"/>
                <a:cs typeface="Times New Roman"/>
              </a:rPr>
              <a:t>#0 a =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28600" y="304800"/>
            <a:ext cx="8763000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Times New Roman" pitchFamily="18" charset="0"/>
                <a:cs typeface="Arial" pitchFamily="34" charset="0"/>
              </a:rPr>
              <a:t>Wait CONSTRUCT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The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wait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construct makes the simulator wait for the specified expression to be true before proceeding with the following assignment or group of assignments.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Its syntax has the form		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wait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alpha) assignment1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;</a:t>
            </a:r>
            <a:r>
              <a:rPr lang="en-US" sz="1900" b="1" dirty="0" smtClean="0"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alpha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can be a variable, the value on a net, or an expression involving them.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If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alpha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is an expression, it is evaluated; if true,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assignment1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is carried out. One can also have a group of assignments within a block in place of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assignment1.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1900" dirty="0" smtClean="0"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The activity is level-sensitive in nature, in contrast to the edge-sensitive nature of event specified through @. Specifically the procedural assignment</a:t>
            </a:r>
            <a:r>
              <a:rPr lang="en-US" sz="1900" dirty="0" smtClean="0">
                <a:ea typeface="Times New Roman" pitchFamily="18" charset="0"/>
                <a:cs typeface="Arial" pitchFamily="34" charset="0"/>
              </a:rPr>
              <a:t> 		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	@</a:t>
            </a:r>
            <a:r>
              <a:rPr kumimoji="0" 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clk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= 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;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	assigns the value of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b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to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when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clk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changes;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900" dirty="0" smtClean="0"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if the value of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b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changes when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clk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is steady, the value of a remains unaltered.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1900" dirty="0" smtClean="0"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In contrast, with 	</a:t>
            </a:r>
            <a:r>
              <a:rPr kumimoji="0" 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wait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clk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) #2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=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the simulator waits for the clock to be high and then assigns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b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to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with a delay of 2 ns. The assignment will be refreshed as long as the </a:t>
            </a:r>
            <a:r>
              <a:rPr kumimoji="0" lang="en-US" sz="19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clk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remains high. </a:t>
            </a: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Example:</a:t>
            </a:r>
            <a:r>
              <a:rPr lang="en-US" dirty="0" smtClean="0"/>
              <a:t> The counter module uses a </a:t>
            </a:r>
            <a:r>
              <a:rPr lang="en-US" b="1" dirty="0" smtClean="0"/>
              <a:t>wait </a:t>
            </a:r>
            <a:r>
              <a:rPr lang="en-US" dirty="0" smtClean="0"/>
              <a:t>construct. It has an enable input En.  The counter is active and counts only when En = 1</a:t>
            </a:r>
            <a:endParaRPr lang="en-IN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90600"/>
            <a:ext cx="6324600" cy="457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612845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All the activities within an always block are scheduled for sequential execution.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activities can be of a combinational nature, a clocked sequential nature, or a combination of these two. (A design description involving such combinations is conventionally called the ‘Register Transfer Level’ description.)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Basically, any circuit block whose end-to-end operation can be described as a continuous sequence can be described within an </a:t>
            </a:r>
            <a:r>
              <a:rPr lang="en-US" b="1" dirty="0" smtClean="0"/>
              <a:t>always </a:t>
            </a:r>
            <a:r>
              <a:rPr lang="en-US" dirty="0" smtClean="0"/>
              <a:t>block.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typical circuit block conforming to the above description has three activities termed A1, A2, and A3. These three are to be done in that order. Activity A1 accepts </a:t>
            </a:r>
            <a:r>
              <a:rPr lang="en-US" i="1" dirty="0" smtClean="0"/>
              <a:t>x </a:t>
            </a:r>
            <a:r>
              <a:rPr lang="en-US" dirty="0" smtClean="0"/>
              <a:t>as input, and it generates output </a:t>
            </a:r>
            <a:r>
              <a:rPr lang="en-US" i="1" dirty="0" smtClean="0"/>
              <a:t>B </a:t>
            </a:r>
            <a:r>
              <a:rPr lang="en-US" dirty="0" smtClean="0"/>
              <a:t>and </a:t>
            </a:r>
            <a:r>
              <a:rPr lang="en-US" i="1" dirty="0" smtClean="0"/>
              <a:t>p</a:t>
            </a:r>
            <a:r>
              <a:rPr lang="en-US" dirty="0" smtClean="0"/>
              <a:t>. </a:t>
            </a:r>
            <a:r>
              <a:rPr lang="en-US" i="1" dirty="0" smtClean="0"/>
              <a:t>p </a:t>
            </a:r>
            <a:r>
              <a:rPr lang="en-US" dirty="0" smtClean="0"/>
              <a:t>and </a:t>
            </a:r>
            <a:r>
              <a:rPr lang="en-US" i="1" dirty="0" smtClean="0"/>
              <a:t>y </a:t>
            </a:r>
            <a:r>
              <a:rPr lang="en-US" dirty="0" smtClean="0"/>
              <a:t>form inputs to activity A2.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Similarly activity A2 generates outputs </a:t>
            </a:r>
            <a:r>
              <a:rPr lang="en-US" i="1" dirty="0" smtClean="0"/>
              <a:t>c </a:t>
            </a:r>
            <a:r>
              <a:rPr lang="en-US" dirty="0" smtClean="0"/>
              <a:t>and </a:t>
            </a:r>
            <a:r>
              <a:rPr lang="en-US" i="1" dirty="0" smtClean="0"/>
              <a:t>q </a:t>
            </a:r>
            <a:r>
              <a:rPr lang="en-US" dirty="0" smtClean="0"/>
              <a:t>after activity A1 is completed.</a:t>
            </a:r>
            <a:r>
              <a:rPr lang="en-US" i="1" dirty="0" smtClean="0"/>
              <a:t> q </a:t>
            </a:r>
            <a:r>
              <a:rPr lang="en-US" dirty="0" smtClean="0"/>
              <a:t>and </a:t>
            </a:r>
            <a:r>
              <a:rPr lang="en-US" i="1" dirty="0" smtClean="0"/>
              <a:t>z </a:t>
            </a:r>
            <a:r>
              <a:rPr lang="en-US" dirty="0" smtClean="0"/>
              <a:t>form outputs of A2. After activity A2 is completed, activity A3 is scheduled. It accepts </a:t>
            </a:r>
            <a:r>
              <a:rPr lang="en-US" i="1" dirty="0" smtClean="0"/>
              <a:t>z </a:t>
            </a:r>
            <a:r>
              <a:rPr lang="en-US" dirty="0" smtClean="0"/>
              <a:t>and </a:t>
            </a:r>
            <a:r>
              <a:rPr lang="en-US" i="1" dirty="0" smtClean="0"/>
              <a:t>q </a:t>
            </a:r>
            <a:r>
              <a:rPr lang="en-US" dirty="0" smtClean="0"/>
              <a:t>as inputs and generates </a:t>
            </a:r>
            <a:r>
              <a:rPr lang="en-US" i="1" dirty="0" smtClean="0"/>
              <a:t>D </a:t>
            </a:r>
            <a:r>
              <a:rPr lang="en-US" dirty="0" smtClean="0"/>
              <a:t>as output.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Here if A1, A2, and A3 are logical activities, the whole block can be synthesized as a combinational logic unit. If one or more of these are clocked events, execution may be sequential. </a:t>
            </a:r>
            <a:endParaRPr lang="en-IN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152400"/>
            <a:ext cx="4157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MULTIPLE ALWAYS BLOCKS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895600"/>
            <a:ext cx="4038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304800"/>
            <a:ext cx="273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Designs at Behavioral level</a:t>
            </a:r>
            <a:endParaRPr lang="en-IN" b="1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416531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371600"/>
            <a:ext cx="461614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267200"/>
            <a:ext cx="755164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352800"/>
            <a:ext cx="411718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533400"/>
            <a:ext cx="4648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27852" y="2667000"/>
            <a:ext cx="461614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65505"/>
            <a:ext cx="7129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BLOCKING AND NONBLOCKING</a:t>
            </a:r>
            <a:r>
              <a:rPr sz="2400" b="1" spc="-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ASSIGNMENTS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296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296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ln w="1524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72108" y="1072159"/>
            <a:ext cx="7294880" cy="494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40000"/>
              </a:lnSpc>
              <a:spcBef>
                <a:spcPts val="100"/>
              </a:spcBef>
            </a:pPr>
            <a:r>
              <a:rPr sz="16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650" spc="1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All assignment within an initial </a:t>
            </a:r>
            <a:r>
              <a:rPr sz="2200" dirty="0">
                <a:latin typeface="Times New Roman"/>
                <a:cs typeface="Times New Roman"/>
              </a:rPr>
              <a:t>or </a:t>
            </a:r>
            <a:r>
              <a:rPr sz="2200" spc="-5" dirty="0">
                <a:latin typeface="Times New Roman"/>
                <a:cs typeface="Times New Roman"/>
              </a:rPr>
              <a:t>an always block done  through an equality (“=”) </a:t>
            </a:r>
            <a:r>
              <a:rPr sz="2200" spc="-15" dirty="0">
                <a:latin typeface="Times New Roman"/>
                <a:cs typeface="Times New Roman"/>
              </a:rPr>
              <a:t>operator.  </a:t>
            </a:r>
            <a:r>
              <a:rPr sz="2200" spc="-5" dirty="0">
                <a:latin typeface="Times New Roman"/>
                <a:cs typeface="Times New Roman"/>
              </a:rPr>
              <a:t>These are executed  </a:t>
            </a:r>
            <a:r>
              <a:rPr sz="2200" b="1" spc="-15" dirty="0">
                <a:latin typeface="Times New Roman"/>
                <a:cs typeface="Times New Roman"/>
              </a:rPr>
              <a:t>sequentially.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Such </a:t>
            </a:r>
            <a:r>
              <a:rPr sz="2200" spc="-5" dirty="0">
                <a:latin typeface="Times New Roman"/>
                <a:cs typeface="Times New Roman"/>
              </a:rPr>
              <a:t>assignments block the execution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 following lot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assignments at any </a:t>
            </a:r>
            <a:r>
              <a:rPr sz="2200" spc="-10" dirty="0">
                <a:latin typeface="Times New Roman"/>
                <a:cs typeface="Times New Roman"/>
              </a:rPr>
              <a:t>time </a:t>
            </a:r>
            <a:r>
              <a:rPr sz="2200" spc="-5" dirty="0">
                <a:latin typeface="Times New Roman"/>
                <a:cs typeface="Times New Roman"/>
              </a:rPr>
              <a:t>step. Hence they are  called “blocking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assignments”.</a:t>
            </a:r>
            <a:endParaRPr sz="22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50000"/>
              </a:lnSpc>
              <a:spcBef>
                <a:spcPts val="470"/>
              </a:spcBef>
            </a:pPr>
            <a:r>
              <a:rPr sz="1650" spc="15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650" spc="1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If the assignments are to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10" dirty="0">
                <a:latin typeface="Times New Roman"/>
                <a:cs typeface="Times New Roman"/>
              </a:rPr>
              <a:t>effected </a:t>
            </a:r>
            <a:r>
              <a:rPr sz="2200" spc="-5" dirty="0">
                <a:latin typeface="Times New Roman"/>
                <a:cs typeface="Times New Roman"/>
              </a:rPr>
              <a:t>concurrently A facility  called the “nonblocking assignment” is available for such  situations. The symbol </a:t>
            </a:r>
            <a:r>
              <a:rPr sz="2200" spc="-10" dirty="0">
                <a:latin typeface="Times New Roman"/>
                <a:cs typeface="Times New Roman"/>
              </a:rPr>
              <a:t>“&lt;=” </a:t>
            </a:r>
            <a:r>
              <a:rPr sz="2200" dirty="0">
                <a:latin typeface="Times New Roman"/>
                <a:cs typeface="Times New Roman"/>
              </a:rPr>
              <a:t>signifies </a:t>
            </a:r>
            <a:r>
              <a:rPr sz="2200" spc="-5" dirty="0">
                <a:latin typeface="Times New Roman"/>
                <a:cs typeface="Times New Roman"/>
              </a:rPr>
              <a:t>a non-blocking  assignment.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main characteristic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nonblocking  assignment is that its execution is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concurrent</a:t>
            </a:r>
            <a:endParaRPr sz="2200" b="1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0"/>
            <a:ext cx="7053532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1066800" y="1676400"/>
            <a:ext cx="3429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Swapping variable values through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nonblocking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assignments.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4648200" y="1752600"/>
            <a:ext cx="3657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Another group of blocking assignments.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4800" y="2286000"/>
          <a:ext cx="42672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324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First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is assigned the binary value 00, and then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is assigned the value 01.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en-US" sz="1600" dirty="0" smtClean="0"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These two assignments are sequential.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lang="en-US" sz="1600" dirty="0" smtClean="0"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The subsequent two assignments are concurrent. The assignment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 New Roman" pitchFamily="18" charset="0"/>
                        </a:rPr>
                        <a:t>A &lt;= B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“reads” the value of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, stores it separately, and then assigns it to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. The new value of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is 01.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dirty="0" smtClean="0"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The assignment     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 New Roman" pitchFamily="18" charset="0"/>
                        </a:rPr>
                        <a:t>B &lt;= A ;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takes the value of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– i.e., 00 – stores it separately and assigns it to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. Thus the new value of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is 00.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After the block is executed,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 New Roman" pitchFamily="18" charset="0"/>
                        </a:rPr>
                        <a:t>A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has the value 01 while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Times New Roman" pitchFamily="18" charset="0"/>
                        </a:rPr>
                        <a:t>B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has the value 00.</a:t>
                      </a:r>
                      <a:endParaRPr lang="en-IN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24400" y="2286000"/>
          <a:ext cx="39624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</a:tblGrid>
              <a:tr h="434340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four assignments here are sequential in nature.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third one, namely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= B;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assigns the value 01 to a;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subsequently the fourth and following assignment          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 = A ;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assigns the present value of A (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., 01) to b; The value of b remains at 01 itself.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8"/>
          <p:cNvSpPr txBox="1"/>
          <p:nvPr/>
        </p:nvSpPr>
        <p:spPr>
          <a:xfrm>
            <a:off x="972108" y="1057529"/>
            <a:ext cx="7294245" cy="401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9905" indent="-273050">
              <a:lnSpc>
                <a:spcPct val="1501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design description at the behavioral level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done  through a sequence 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assignments.</a:t>
            </a:r>
            <a:endParaRPr sz="24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50100"/>
              </a:lnSpc>
              <a:spcBef>
                <a:spcPts val="57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 are called ‘procedural </a:t>
            </a:r>
            <a:r>
              <a:rPr sz="2400" spc="-5" dirty="0">
                <a:latin typeface="Times New Roman"/>
                <a:cs typeface="Times New Roman"/>
              </a:rPr>
              <a:t>assignments’ </a:t>
            </a:r>
            <a:r>
              <a:rPr sz="2400" dirty="0">
                <a:latin typeface="Times New Roman"/>
                <a:cs typeface="Times New Roman"/>
              </a:rPr>
              <a:t>– in contrast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 the continuous </a:t>
            </a:r>
            <a:r>
              <a:rPr sz="2400" spc="-5" dirty="0">
                <a:latin typeface="Times New Roman"/>
                <a:cs typeface="Times New Roman"/>
              </a:rPr>
              <a:t>assignments </a:t>
            </a:r>
            <a:r>
              <a:rPr sz="2400" dirty="0">
                <a:latin typeface="Times New Roman"/>
                <a:cs typeface="Times New Roman"/>
              </a:rPr>
              <a:t>at the data flow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 marL="285115" marR="64135" indent="-273050">
              <a:lnSpc>
                <a:spcPct val="150000"/>
              </a:lnSpc>
              <a:spcBef>
                <a:spcPts val="5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the procedural </a:t>
            </a:r>
            <a:r>
              <a:rPr sz="2400" spc="-5" dirty="0">
                <a:latin typeface="Times New Roman"/>
                <a:cs typeface="Times New Roman"/>
              </a:rPr>
              <a:t>assignments </a:t>
            </a:r>
            <a:r>
              <a:rPr sz="2400" dirty="0">
                <a:latin typeface="Times New Roman"/>
                <a:cs typeface="Times New Roman"/>
              </a:rPr>
              <a:t>are executed sequentially  in the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order as they appear in the design  </a:t>
            </a:r>
            <a:r>
              <a:rPr sz="2400" spc="-5" dirty="0">
                <a:latin typeface="Times New Roman"/>
                <a:cs typeface="Times New Roman"/>
              </a:rPr>
              <a:t>description.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25"/>
          <p:cNvSpPr txBox="1"/>
          <p:nvPr/>
        </p:nvSpPr>
        <p:spPr>
          <a:xfrm>
            <a:off x="1371600" y="228600"/>
            <a:ext cx="6409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55" dirty="0" smtClean="0">
                <a:solidFill>
                  <a:srgbClr val="93C500"/>
                </a:solidFill>
                <a:latin typeface="Times New Roman"/>
                <a:cs typeface="Times New Roman"/>
              </a:rPr>
              <a:t>Operations and Assignments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67CF-C769-4798-ACFA-C3125FB8B197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1"/>
            <a:ext cx="661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Blocking Assignments and Delays</a:t>
            </a:r>
            <a:endParaRPr lang="en-IN" sz="3200" b="1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09600"/>
            <a:ext cx="591344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2819400"/>
          <a:ext cx="4343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Program 1, which has a delay of 3 ns for the blocking assignment to c1.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a or b changes, the always block is activated. Three ns later, (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a&amp;b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is evaluated and assigned to c1.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event “(a or b)” will be checked for change or trigger again. If a or b changes, all the activities are frozen for 3 ns.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If a or b changes in the interim period, the block is not activated.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Hence the module does not depict the desired output.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2819399"/>
          <a:ext cx="441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</a:tblGrid>
              <a:tr h="2946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Program2, with an intra-assignment delay of 3 ns to the assignment to c2.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always block is activated if a or b changes. (a &amp; b) is evaluated immediately but assigned to c2 only after 3 ns.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However, the behavior  is not acceptable on two counts:</a:t>
                      </a:r>
                      <a:endParaRPr lang="en-IN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0050" indent="-400050">
                        <a:buFont typeface="+mj-lt"/>
                        <a:buNone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a)The output assignment has to wait for 3 ns after the change.</a:t>
                      </a:r>
                    </a:p>
                    <a:p>
                      <a:pPr marL="400050" indent="-400050">
                        <a:buFont typeface="+mj-lt"/>
                        <a:buNone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b)Only after the delayed assignment to c2, the event (a or  b)  checked  for change.</a:t>
                      </a:r>
                    </a:p>
                    <a:p>
                      <a:pPr marL="400050" indent="-400050"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a or b changes in the interim period, the block is not activated.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362200"/>
            <a:ext cx="3930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Program1: A time delay in an evaluation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724400" y="2362200"/>
            <a:ext cx="3651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Program2: An intra-assignment delay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1"/>
            <a:ext cx="6613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Non Blocking Assignments and Delays</a:t>
            </a:r>
            <a:endParaRPr lang="en-IN" sz="32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2819400"/>
          <a:ext cx="4343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Program 3, has a blocking delay of 3 ns; but the assignment is of the non blocking type.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block is entered if the value of a or b changes but  the evaluation of 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a&amp;b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the assignment to c3 take place with a time delay of 3 ns.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If a or b changes in the interim period, the block is not activated. 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2819399"/>
          <a:ext cx="441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 Program 4, possibly represents the best alternative with time delay.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always block is activated if a or b changes. (</a:t>
                      </a: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a&amp;b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is evaluated immediately and  scheduled for assignment to c4 with a delay of 3 ns.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Without waiting for the assignment to take effect (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i.e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., at the same time step as the entry to the block), control is returned to the event control operator.  Further changes to a or b – if any are again taken cognizance of.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assignment is essentially a delay operation. 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2362200"/>
            <a:ext cx="4140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Program 3: A time delay in a non- blocking assignment</a:t>
            </a:r>
            <a:endParaRPr lang="en-IN" sz="14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2362200"/>
            <a:ext cx="3551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Program 4: An intra-assignment delay in a non</a:t>
            </a:r>
          </a:p>
          <a:p>
            <a:r>
              <a:rPr lang="en-US" sz="1400" dirty="0" smtClean="0"/>
              <a:t>blocking assignment.</a:t>
            </a:r>
            <a:endParaRPr lang="en-IN" sz="1400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609600"/>
            <a:ext cx="6781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152400"/>
            <a:ext cx="3553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The </a:t>
            </a:r>
            <a:r>
              <a:rPr lang="en-US" sz="3200" b="1" dirty="0" smtClean="0"/>
              <a:t>CASE</a:t>
            </a:r>
            <a:r>
              <a:rPr lang="en-US" sz="3200" dirty="0" smtClean="0"/>
              <a:t> statement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228600" y="685800"/>
            <a:ext cx="89154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case </a:t>
            </a:r>
            <a:r>
              <a:rPr lang="en-US" dirty="0" smtClean="0"/>
              <a:t>statement is an elegant and simple construct for multiple branching in a module.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keywords </a:t>
            </a:r>
            <a:r>
              <a:rPr lang="en-US" b="1" dirty="0" smtClean="0"/>
              <a:t>case</a:t>
            </a:r>
            <a:r>
              <a:rPr lang="en-US" dirty="0" smtClean="0"/>
              <a:t>, </a:t>
            </a:r>
            <a:r>
              <a:rPr lang="en-US" b="1" dirty="0" err="1" smtClean="0"/>
              <a:t>endcase</a:t>
            </a:r>
            <a:r>
              <a:rPr lang="en-US" dirty="0" smtClean="0"/>
              <a:t>, and </a:t>
            </a:r>
            <a:r>
              <a:rPr lang="en-US" b="1" dirty="0" smtClean="0"/>
              <a:t>default </a:t>
            </a:r>
            <a:r>
              <a:rPr lang="en-US" dirty="0" smtClean="0"/>
              <a:t>are associated with the </a:t>
            </a:r>
            <a:r>
              <a:rPr lang="en-US" b="1" dirty="0" smtClean="0"/>
              <a:t>case </a:t>
            </a:r>
            <a:r>
              <a:rPr lang="en-US" dirty="0" smtClean="0"/>
              <a:t>construct.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First expression is evaluated. If the evaluated value matches ref1, statement1 is executed; and the simulator exits the block;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else expression is compared with ref2 and in case of a match, statement2 is executed, and so on.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none of the ref1, ref2, </a:t>
            </a:r>
            <a:r>
              <a:rPr lang="en-US" i="1" dirty="0" smtClean="0"/>
              <a:t>etc</a:t>
            </a:r>
            <a:r>
              <a:rPr lang="en-US" dirty="0" smtClean="0"/>
              <a:t>., matches the value of expression, the </a:t>
            </a:r>
            <a:r>
              <a:rPr lang="en-US" b="1" dirty="0" smtClean="0"/>
              <a:t>default </a:t>
            </a:r>
            <a:r>
              <a:rPr lang="en-US" dirty="0" smtClean="0"/>
              <a:t>statement is executed.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1368" y="1676400"/>
            <a:ext cx="3908395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 1: </a:t>
            </a:r>
            <a:r>
              <a:rPr lang="en-US" dirty="0" smtClean="0"/>
              <a:t>Consider the module for a 2-to-4 decoder. The test bench is also included in the figure. One of the 4 output bits goes high, depending on the binary value of {i1, i2}. If i1, i2, or both take x or z values, there is no match and the </a:t>
            </a:r>
            <a:r>
              <a:rPr lang="en-US" b="1" dirty="0" smtClean="0"/>
              <a:t>default </a:t>
            </a:r>
            <a:r>
              <a:rPr lang="en-US" dirty="0" smtClean="0"/>
              <a:t>block is executed. </a:t>
            </a:r>
            <a:endParaRPr lang="en-IN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3276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219200"/>
            <a:ext cx="518960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724400"/>
            <a:ext cx="5334000" cy="200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24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Example 2:</a:t>
            </a:r>
            <a:r>
              <a:rPr lang="en-US" dirty="0" smtClean="0"/>
              <a:t> An ALU module along with a test bench.  The ALU function has been realized through a block with a </a:t>
            </a:r>
            <a:r>
              <a:rPr lang="en-US" b="1" dirty="0" smtClean="0"/>
              <a:t>case </a:t>
            </a:r>
            <a:r>
              <a:rPr lang="en-US" dirty="0" smtClean="0"/>
              <a:t>construct. Additional functions can be added to the ALU by a direct expansion of the </a:t>
            </a:r>
            <a:r>
              <a:rPr lang="en-US" b="1" dirty="0" smtClean="0"/>
              <a:t>case </a:t>
            </a:r>
            <a:r>
              <a:rPr lang="en-US" dirty="0" smtClean="0"/>
              <a:t>block.</a:t>
            </a:r>
            <a:endParaRPr lang="en-IN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329304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495800"/>
            <a:ext cx="1676400" cy="62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1143000"/>
            <a:ext cx="558245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24200" y="228600"/>
            <a:ext cx="259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Casex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Casez</a:t>
            </a:r>
            <a:endParaRPr lang="en-IN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68580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case </a:t>
            </a:r>
            <a:r>
              <a:rPr lang="en-US" dirty="0" smtClean="0"/>
              <a:t>statement executes a </a:t>
            </a:r>
            <a:r>
              <a:rPr lang="en-US" dirty="0" err="1" smtClean="0"/>
              <a:t>multiway</a:t>
            </a:r>
            <a:r>
              <a:rPr lang="en-US" dirty="0" smtClean="0"/>
              <a:t> branching where every bit of the </a:t>
            </a:r>
            <a:r>
              <a:rPr lang="en-US" b="1" dirty="0" smtClean="0"/>
              <a:t>case </a:t>
            </a:r>
            <a:r>
              <a:rPr lang="en-US" dirty="0" smtClean="0"/>
              <a:t>expression contributes to the branching decision.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statement has two variants where some of the bits of the </a:t>
            </a:r>
            <a:r>
              <a:rPr lang="en-US" b="1" dirty="0" smtClean="0"/>
              <a:t>case </a:t>
            </a:r>
            <a:r>
              <a:rPr lang="en-US" dirty="0" smtClean="0"/>
              <a:t>expression can be selectively treated as don’t cares – that is, ignored. 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Casez</a:t>
            </a:r>
            <a:r>
              <a:rPr lang="en-US" b="1" dirty="0" smtClean="0"/>
              <a:t> </a:t>
            </a:r>
            <a:r>
              <a:rPr lang="en-US" dirty="0" smtClean="0"/>
              <a:t>allows </a:t>
            </a:r>
            <a:r>
              <a:rPr lang="en-US" b="1" dirty="0" smtClean="0"/>
              <a:t>z </a:t>
            </a:r>
            <a:r>
              <a:rPr lang="en-US" dirty="0" smtClean="0"/>
              <a:t>to be treated as a don’t care. “?” character also can be used in place of </a:t>
            </a:r>
            <a:r>
              <a:rPr lang="en-US" b="1" dirty="0" smtClean="0"/>
              <a:t>z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b="1" dirty="0" err="1" smtClean="0"/>
              <a:t>Casex</a:t>
            </a:r>
            <a:r>
              <a:rPr lang="en-US" b="1" dirty="0" smtClean="0"/>
              <a:t> </a:t>
            </a:r>
            <a:r>
              <a:rPr lang="en-US" dirty="0" smtClean="0"/>
              <a:t>treats </a:t>
            </a:r>
            <a:r>
              <a:rPr lang="en-US" b="1" dirty="0" smtClean="0"/>
              <a:t>x </a:t>
            </a:r>
            <a:r>
              <a:rPr lang="en-US" dirty="0" smtClean="0"/>
              <a:t>or </a:t>
            </a:r>
            <a:r>
              <a:rPr lang="en-US" b="1" dirty="0" smtClean="0"/>
              <a:t>z </a:t>
            </a:r>
            <a:r>
              <a:rPr lang="en-US" dirty="0" smtClean="0"/>
              <a:t>as a don’t care. </a:t>
            </a:r>
            <a:endParaRPr lang="en-IN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505200"/>
            <a:ext cx="276791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3200400"/>
            <a:ext cx="586429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304800"/>
            <a:ext cx="1921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IF construct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83820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if </a:t>
            </a:r>
            <a:r>
              <a:rPr lang="en-US" dirty="0" smtClean="0"/>
              <a:t>construct checks a specific condition and decides execution based on the result. The following figure shows the structure of a segment of a module with an </a:t>
            </a:r>
            <a:r>
              <a:rPr lang="en-US" b="1" dirty="0" smtClean="0"/>
              <a:t>if </a:t>
            </a:r>
            <a:r>
              <a:rPr lang="en-US" dirty="0" smtClean="0"/>
              <a:t>statement.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After execution of assignment1, the condition specified is checked. If it is satisfied, assignment 2 is executed; if not, it is skipped. In either case the execution continues through assignment3, assignment4, </a:t>
            </a:r>
            <a:r>
              <a:rPr lang="en-US" i="1" dirty="0" smtClean="0"/>
              <a:t>etc</a:t>
            </a:r>
            <a:r>
              <a:rPr lang="en-US" dirty="0" smtClean="0"/>
              <a:t>. Execution of assignment2 alone is dependent on the condition. The rest of the sequence remains.</a:t>
            </a:r>
            <a:endParaRPr lang="en-IN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1676400"/>
            <a:ext cx="354606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524000"/>
            <a:ext cx="2819400" cy="3579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152400"/>
            <a:ext cx="2703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IF-ELSE construct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609600"/>
            <a:ext cx="8610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if- else </a:t>
            </a:r>
            <a:r>
              <a:rPr lang="en-US" dirty="0" smtClean="0"/>
              <a:t>construct is more common and turns out to be more useful than the </a:t>
            </a:r>
            <a:r>
              <a:rPr lang="en-US" b="1" dirty="0" smtClean="0"/>
              <a:t>if </a:t>
            </a:r>
            <a:r>
              <a:rPr lang="en-US" dirty="0" smtClean="0"/>
              <a:t>construct taken alone.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design description has two branches; the alternative taken is decided by the </a:t>
            </a:r>
            <a:r>
              <a:rPr lang="en-US" i="1" dirty="0" smtClean="0"/>
              <a:t>condition</a:t>
            </a:r>
            <a:r>
              <a:rPr lang="en-US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After the execution of assignment1, if the </a:t>
            </a:r>
            <a:r>
              <a:rPr lang="en-US" i="1" dirty="0" smtClean="0"/>
              <a:t>condition </a:t>
            </a:r>
            <a:r>
              <a:rPr lang="en-US" dirty="0" smtClean="0"/>
              <a:t>is satisfied, alternative1 is followed and assignment2 and assignment3 are executed.  Assignment4 and assignment 5 are skipped and execution proceeds with assignment6.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If the </a:t>
            </a:r>
            <a:r>
              <a:rPr lang="en-US" i="1" dirty="0" smtClean="0"/>
              <a:t>condition </a:t>
            </a:r>
            <a:r>
              <a:rPr lang="en-US" dirty="0" smtClean="0"/>
              <a:t>is not satisfied, assignment2 and assignment3 are skipped and assignment4 and assignment5 are executed. Then execution continues with assignment6.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345271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066800"/>
            <a:ext cx="411577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64770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ASSIGN–DEASSIGN</a:t>
            </a:r>
            <a:r>
              <a:rPr sz="32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CONSTRUCT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2000" y="1176020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ln w="1524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1148" y="1124838"/>
            <a:ext cx="671766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sz="2000" smtClean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assign – deassign constructs </a:t>
            </a:r>
            <a:r>
              <a:rPr sz="2000" spc="-5" dirty="0">
                <a:latin typeface="Times New Roman"/>
                <a:cs typeface="Times New Roman"/>
              </a:rPr>
              <a:t>allow </a:t>
            </a:r>
            <a:r>
              <a:rPr sz="2000" dirty="0">
                <a:latin typeface="Times New Roman"/>
                <a:cs typeface="Times New Roman"/>
              </a:rPr>
              <a:t>continuous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assignments</a:t>
            </a:r>
            <a:endParaRPr sz="2000">
              <a:latin typeface="Times New Roman"/>
              <a:cs typeface="Times New Roman"/>
            </a:endParaRPr>
          </a:p>
          <a:p>
            <a:pPr marR="3486785" algn="ctr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within a </a:t>
            </a:r>
            <a:r>
              <a:rPr sz="2000">
                <a:latin typeface="Times New Roman"/>
                <a:cs typeface="Times New Roman"/>
              </a:rPr>
              <a:t>behavioral</a:t>
            </a:r>
            <a:r>
              <a:rPr sz="2000" spc="-10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block</a:t>
            </a:r>
            <a:r>
              <a:rPr sz="200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R="3486785" algn="ctr">
              <a:lnSpc>
                <a:spcPct val="100000"/>
              </a:lnSpc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R="3486785" algn="ctr">
              <a:lnSpc>
                <a:spcPct val="100000"/>
              </a:lnSpc>
            </a:pPr>
            <a:r>
              <a:rPr lang="en-US" sz="2000" dirty="0" smtClean="0">
                <a:latin typeface="Times New Roman"/>
                <a:cs typeface="Times New Roman"/>
              </a:rPr>
              <a:t>  </a:t>
            </a:r>
            <a:r>
              <a:rPr sz="2000" b="1" smtClean="0">
                <a:latin typeface="Times New Roman"/>
                <a:cs typeface="Times New Roman"/>
              </a:rPr>
              <a:t>always</a:t>
            </a:r>
            <a:r>
              <a:rPr sz="2000" b="1" dirty="0">
                <a:latin typeface="Times New Roman"/>
                <a:cs typeface="Times New Roman"/>
              </a:rPr>
              <a:t>@(posedge clk) a =</a:t>
            </a:r>
            <a:r>
              <a:rPr sz="2000" b="1" spc="-1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b;</a:t>
            </a:r>
            <a:endParaRPr sz="2000" b="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4400" y="2209800"/>
            <a:ext cx="7006590" cy="1257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0865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2700" marR="5080" indent="570865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sz="2000" smtClean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the positive edge of </a:t>
            </a:r>
            <a:r>
              <a:rPr sz="2000" spc="-5" dirty="0">
                <a:latin typeface="Times New Roman"/>
                <a:cs typeface="Times New Roman"/>
              </a:rPr>
              <a:t>clk </a:t>
            </a:r>
            <a:r>
              <a:rPr sz="2000" dirty="0">
                <a:latin typeface="Times New Roman"/>
                <a:cs typeface="Times New Roman"/>
              </a:rPr>
              <a:t>the value of b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assigned to </a:t>
            </a:r>
            <a:r>
              <a:rPr sz="2000" spc="-5" dirty="0">
                <a:latin typeface="Times New Roman"/>
                <a:cs typeface="Times New Roman"/>
              </a:rPr>
              <a:t>a, and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remains </a:t>
            </a:r>
            <a:r>
              <a:rPr sz="2000" dirty="0">
                <a:latin typeface="Times New Roman"/>
                <a:cs typeface="Times New Roman"/>
              </a:rPr>
              <a:t>frozen at that value </a:t>
            </a:r>
            <a:r>
              <a:rPr sz="2000" spc="-5" dirty="0">
                <a:latin typeface="Times New Roman"/>
                <a:cs typeface="Times New Roman"/>
              </a:rPr>
              <a:t>until </a:t>
            </a:r>
            <a:r>
              <a:rPr sz="2000" dirty="0">
                <a:latin typeface="Times New Roman"/>
                <a:cs typeface="Times New Roman"/>
              </a:rPr>
              <a:t>the next positive edge of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clk.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Changes in b </a:t>
            </a:r>
            <a:r>
              <a:rPr sz="2000" spc="-5" dirty="0">
                <a:latin typeface="Times New Roman"/>
                <a:cs typeface="Times New Roman"/>
              </a:rPr>
              <a:t>in the </a:t>
            </a:r>
            <a:r>
              <a:rPr sz="2000" dirty="0">
                <a:latin typeface="Times New Roman"/>
                <a:cs typeface="Times New Roman"/>
              </a:rPr>
              <a:t>interval are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ignored.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1148" y="3442563"/>
            <a:ext cx="7261225" cy="173291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buFont typeface="Arial" pitchFamily="34" charset="0"/>
              <a:buChar char="•"/>
            </a:pPr>
            <a:r>
              <a:rPr sz="2000" smtClean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alternative, </a:t>
            </a:r>
            <a:r>
              <a:rPr sz="2000" dirty="0">
                <a:latin typeface="Times New Roman"/>
                <a:cs typeface="Times New Roman"/>
              </a:rPr>
              <a:t>consider the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block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mtClean="0">
                <a:latin typeface="Times New Roman"/>
                <a:cs typeface="Times New Roman"/>
              </a:rPr>
              <a:t>always</a:t>
            </a:r>
            <a:r>
              <a:rPr sz="2000" b="1" dirty="0">
                <a:latin typeface="Times New Roman"/>
                <a:cs typeface="Times New Roman"/>
              </a:rPr>
              <a:t>@(posedge clk) assign c =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d;</a:t>
            </a:r>
            <a:endParaRPr sz="2000" b="1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2000" smtClean="0">
                <a:latin typeface="Times New Roman"/>
                <a:cs typeface="Times New Roman"/>
              </a:rPr>
              <a:t>Here </a:t>
            </a:r>
            <a:r>
              <a:rPr sz="2000" dirty="0">
                <a:latin typeface="Times New Roman"/>
                <a:cs typeface="Times New Roman"/>
              </a:rPr>
              <a:t>at the positive edge of clk, c is assigned the value of 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 continuous manner; subsequent changes in d are directly </a:t>
            </a:r>
            <a:r>
              <a:rPr sz="2000" spc="-5" dirty="0">
                <a:latin typeface="Times New Roman"/>
                <a:cs typeface="Times New Roman"/>
              </a:rPr>
              <a:t>reflected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  changes in variable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ln w="1524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911148" y="1124838"/>
            <a:ext cx="1075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330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lang="en-US" sz="2000" spc="330" dirty="0" smtClean="0">
                <a:latin typeface="Times New Roman"/>
                <a:cs typeface="Times New Roman"/>
              </a:rPr>
              <a:t>a</a:t>
            </a:r>
            <a:r>
              <a:rPr sz="2000" smtClean="0">
                <a:latin typeface="Times New Roman"/>
                <a:cs typeface="Times New Roman"/>
              </a:rPr>
              <a:t>lways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1148" y="1490294"/>
            <a:ext cx="9067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500" spc="20" dirty="0" smtClean="0">
                <a:solidFill>
                  <a:srgbClr val="93C500"/>
                </a:solidFill>
                <a:latin typeface="Wingdings 2"/>
                <a:cs typeface="Times New Roman"/>
              </a:rPr>
              <a:t> </a:t>
            </a:r>
            <a:r>
              <a:rPr lang="en-US" sz="2000" spc="20" dirty="0" smtClean="0">
                <a:latin typeface="Times New Roman"/>
                <a:cs typeface="Times New Roman"/>
              </a:rPr>
              <a:t>b</a:t>
            </a:r>
            <a:r>
              <a:rPr sz="2000" smtClean="0">
                <a:latin typeface="Times New Roman"/>
                <a:cs typeface="Times New Roman"/>
              </a:rPr>
              <a:t>egin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55394" y="1796262"/>
            <a:ext cx="2973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@(posedge clk) assign c =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d;  @(negedge clk) deassign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11148" y="2527401"/>
            <a:ext cx="7209155" cy="271612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1500" spc="405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84"/>
              </a:spcBef>
            </a:pPr>
            <a:endParaRPr lang="en-US" sz="1500" spc="20" dirty="0" smtClean="0">
              <a:solidFill>
                <a:srgbClr val="93C500"/>
              </a:solidFill>
              <a:latin typeface="Wingdings 2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84"/>
              </a:spcBef>
              <a:buFont typeface="Arial" pitchFamily="34" charset="0"/>
              <a:buChar char="•"/>
            </a:pPr>
            <a:r>
              <a:rPr sz="2000" smtClean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above block signifies two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activities:</a:t>
            </a:r>
            <a:endParaRPr sz="2000">
              <a:latin typeface="Times New Roman"/>
              <a:cs typeface="Times New Roman"/>
            </a:endParaRPr>
          </a:p>
          <a:p>
            <a:pPr marL="285115" marR="697230" indent="-273050" algn="just">
              <a:lnSpc>
                <a:spcPct val="100000"/>
              </a:lnSpc>
              <a:spcBef>
                <a:spcPts val="480"/>
              </a:spcBef>
            </a:pPr>
            <a:r>
              <a:rPr lang="en-US" sz="1500" spc="20" dirty="0" smtClean="0">
                <a:solidFill>
                  <a:srgbClr val="93C500"/>
                </a:solidFill>
                <a:latin typeface="Wingdings 2"/>
                <a:cs typeface="Times New Roman"/>
              </a:rPr>
              <a:t>	</a:t>
            </a:r>
            <a:r>
              <a:rPr sz="2000" smtClean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 At the positive edge of clk, c is assigned the value of d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continuous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manner.</a:t>
            </a:r>
            <a:endParaRPr sz="2000">
              <a:latin typeface="Times New Roman"/>
              <a:cs typeface="Times New Roman"/>
            </a:endParaRPr>
          </a:p>
          <a:p>
            <a:pPr marL="285115" marR="5080" indent="-273050" algn="just">
              <a:lnSpc>
                <a:spcPct val="100000"/>
              </a:lnSpc>
              <a:spcBef>
                <a:spcPts val="480"/>
              </a:spcBef>
            </a:pPr>
            <a:r>
              <a:rPr lang="en-US" sz="1500" spc="20" dirty="0" smtClean="0">
                <a:solidFill>
                  <a:srgbClr val="93C500"/>
                </a:solidFill>
                <a:latin typeface="Wingdings 2"/>
                <a:cs typeface="Times New Roman"/>
              </a:rPr>
              <a:t>	</a:t>
            </a:r>
            <a:r>
              <a:rPr sz="2000" smtClean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. At the following negative edge of </a:t>
            </a:r>
            <a:r>
              <a:rPr sz="2000" spc="-5" dirty="0">
                <a:latin typeface="Times New Roman"/>
                <a:cs typeface="Times New Roman"/>
              </a:rPr>
              <a:t>clk, </a:t>
            </a:r>
            <a:r>
              <a:rPr sz="2000" dirty="0">
                <a:latin typeface="Times New Roman"/>
                <a:cs typeface="Times New Roman"/>
              </a:rPr>
              <a:t>the continuous </a:t>
            </a:r>
            <a:r>
              <a:rPr sz="2000" spc="-5" dirty="0">
                <a:latin typeface="Times New Roman"/>
                <a:cs typeface="Times New Roman"/>
              </a:rPr>
              <a:t>assignment  </a:t>
            </a:r>
            <a:r>
              <a:rPr sz="2000" dirty="0">
                <a:latin typeface="Times New Roman"/>
                <a:cs typeface="Times New Roman"/>
              </a:rPr>
              <a:t>to c is removed; subsequent changes to d are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passed on to </a:t>
            </a:r>
            <a:r>
              <a:rPr sz="2000" spc="-5" dirty="0">
                <a:latin typeface="Times New Roman"/>
                <a:cs typeface="Times New Roman"/>
              </a:rPr>
              <a:t>c; it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 as though c is </a:t>
            </a:r>
            <a:r>
              <a:rPr sz="2000" spc="-5" dirty="0">
                <a:latin typeface="Times New Roman"/>
                <a:cs typeface="Times New Roman"/>
              </a:rPr>
              <a:t>electrically </a:t>
            </a:r>
            <a:r>
              <a:rPr sz="2000" dirty="0">
                <a:latin typeface="Times New Roman"/>
                <a:cs typeface="Times New Roman"/>
              </a:rPr>
              <a:t>disconnected from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000" y="838200"/>
            <a:ext cx="86106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The procedure assignment is characterized by the following: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The assignment is done through the “=” symbol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An operation is carried out and the result assigned through the “=” operator to an operand specified on the left side of the “=” 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	for example,</a:t>
            </a:r>
            <a:r>
              <a:rPr lang="en-US" dirty="0" smtClean="0"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= ~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	Here the content of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reg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is complemented and assigned to the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	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N 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itself. The assignment is essentially an updating activity.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ea typeface="Times New Roman" pitchFamily="18" charset="0"/>
                <a:cs typeface="Arial" pitchFamily="34" charset="0"/>
              </a:rPr>
              <a:t>3.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The operation on the right can involve operands and operators. The operands  can be of different types – logical variables, numbers – real or integer and so on.</a:t>
            </a:r>
            <a:endParaRPr lang="en-US" dirty="0" smtClean="0">
              <a:ea typeface="Times New Roman" pitchFamily="18" charset="0"/>
              <a:cs typeface="Arial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4.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The operands on the right side can be of the net or variable type. They can be scalars or vectors.</a:t>
            </a:r>
            <a:endParaRPr lang="en-US" dirty="0" smtClean="0">
              <a:ea typeface="Times New Roman" pitchFamily="18" charset="0"/>
              <a:cs typeface="Arial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5.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It is necessary to maintain consistency of the operands in the operation expression –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e.g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.,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			N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/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	Here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m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and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l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have to be same types of quantities – specifically a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integer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	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time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real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realtime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, or memory type of data.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ea typeface="Times New Roman" pitchFamily="18" charset="0"/>
                <a:cs typeface="Arial" pitchFamily="34" charset="0"/>
              </a:rPr>
              <a:t>        6.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The operand to the left of the “=” operator has to be of the variable 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e.g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.,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ourier New" pitchFamily="49" charset="0"/>
              </a:rPr>
              <a:t>reg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) 	type. It has to be specifically declared accordingly. It can be a scalar, a vector, a 	part vector, or a concatenated vector.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object 25"/>
          <p:cNvSpPr txBox="1"/>
          <p:nvPr/>
        </p:nvSpPr>
        <p:spPr>
          <a:xfrm>
            <a:off x="1371600" y="228600"/>
            <a:ext cx="6409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55" dirty="0" smtClean="0">
                <a:solidFill>
                  <a:srgbClr val="93C500"/>
                </a:solidFill>
                <a:latin typeface="Times New Roman"/>
                <a:cs typeface="Times New Roman"/>
              </a:rPr>
              <a:t>Operations and Assignments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2DB1-0E6A-479E-83CC-93E5957C3175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42945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REPEAT</a:t>
            </a:r>
            <a:r>
              <a:rPr sz="32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CONSTRUCT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ln w="1524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1148" y="1124838"/>
            <a:ext cx="7200900" cy="50250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mtClean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repeat construct is used to repeat a specified block a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specified</a:t>
            </a:r>
            <a:endParaRPr sz="20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405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mtClean="0">
                <a:latin typeface="Times New Roman"/>
                <a:cs typeface="Times New Roman"/>
              </a:rPr>
              <a:t>repeat</a:t>
            </a:r>
            <a:r>
              <a:rPr sz="2000" spc="-4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mtClean="0">
                <a:latin typeface="Times New Roman"/>
                <a:cs typeface="Times New Roman"/>
              </a:rPr>
              <a:t>begin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1500" spc="20" dirty="0" smtClean="0">
                <a:solidFill>
                  <a:srgbClr val="93C500"/>
                </a:solidFill>
                <a:latin typeface="Wingdings 2"/>
                <a:cs typeface="Times New Roman"/>
              </a:rPr>
              <a:t>	</a:t>
            </a:r>
            <a:r>
              <a:rPr sz="2000" spc="-5" smtClean="0">
                <a:latin typeface="Times New Roman"/>
                <a:cs typeface="Times New Roman"/>
              </a:rPr>
              <a:t>assignment1</a:t>
            </a:r>
            <a:r>
              <a:rPr sz="2000" spc="-5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en-US" sz="1500" spc="20" dirty="0" smtClean="0">
                <a:solidFill>
                  <a:srgbClr val="93C500"/>
                </a:solidFill>
                <a:latin typeface="Wingdings 2"/>
                <a:cs typeface="Times New Roman"/>
              </a:rPr>
              <a:t>	</a:t>
            </a:r>
            <a:r>
              <a:rPr sz="2000" smtClean="0">
                <a:latin typeface="Times New Roman"/>
                <a:cs typeface="Times New Roman"/>
              </a:rPr>
              <a:t>assignment2</a:t>
            </a:r>
            <a:r>
              <a:rPr sz="2000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315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IN" sz="2000" dirty="0" smtClean="0">
                <a:latin typeface="Times New Roman"/>
                <a:cs typeface="Times New Roman"/>
              </a:rPr>
              <a:t>E</a:t>
            </a:r>
            <a:r>
              <a:rPr sz="2000" smtClean="0">
                <a:latin typeface="Times New Roman"/>
                <a:cs typeface="Times New Roman"/>
              </a:rPr>
              <a:t>nd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30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entury Gothic"/>
                <a:cs typeface="Century Gothic"/>
              </a:rPr>
              <a:t>…</a:t>
            </a:r>
            <a:endParaRPr sz="2400">
              <a:latin typeface="Century Gothic"/>
              <a:cs typeface="Century Gothic"/>
            </a:endParaRPr>
          </a:p>
          <a:p>
            <a:pPr marL="285115" marR="510540" indent="-273050">
              <a:lnSpc>
                <a:spcPct val="100000"/>
              </a:lnSpc>
              <a:spcBef>
                <a:spcPts val="459"/>
              </a:spcBef>
              <a:buFont typeface="Arial" pitchFamily="34" charset="0"/>
              <a:buChar char="•"/>
            </a:pPr>
            <a:r>
              <a:rPr sz="2000" smtClean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quantity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can be a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or an expression evaluated to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  </a:t>
            </a:r>
            <a:r>
              <a:rPr sz="2000" spc="-15" smtClean="0">
                <a:latin typeface="Times New Roman"/>
                <a:cs typeface="Times New Roman"/>
              </a:rPr>
              <a:t>number.</a:t>
            </a:r>
            <a:endParaRPr lang="en-US" sz="2000" spc="-15" dirty="0" smtClean="0">
              <a:latin typeface="Times New Roman"/>
              <a:cs typeface="Times New Roman"/>
            </a:endParaRPr>
          </a:p>
          <a:p>
            <a:pPr marL="285115" marR="510540" indent="-273050">
              <a:lnSpc>
                <a:spcPct val="100000"/>
              </a:lnSpc>
              <a:spcBef>
                <a:spcPts val="459"/>
              </a:spcBef>
              <a:buFont typeface="Arial" pitchFamily="34" charset="0"/>
              <a:buChar char="•"/>
            </a:pPr>
            <a:r>
              <a:rPr sz="2000" smtClean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following block is executed </a:t>
            </a:r>
            <a:r>
              <a:rPr sz="2000" spc="-5" dirty="0">
                <a:latin typeface="Times New Roman"/>
                <a:cs typeface="Times New Roman"/>
              </a:rPr>
              <a:t>“a” times. </a:t>
            </a: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“a” </a:t>
            </a:r>
            <a:r>
              <a:rPr sz="2000" dirty="0">
                <a:latin typeface="Times New Roman"/>
                <a:cs typeface="Times New Roman"/>
              </a:rPr>
              <a:t>evaluates to 0 </a:t>
            </a:r>
            <a:r>
              <a:rPr sz="2000">
                <a:latin typeface="Times New Roman"/>
                <a:cs typeface="Times New Roman"/>
              </a:rPr>
              <a:t>or</a:t>
            </a:r>
            <a:r>
              <a:rPr sz="2000" spc="-175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x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z, the </a:t>
            </a:r>
            <a:r>
              <a:rPr sz="2000" dirty="0">
                <a:latin typeface="Times New Roman"/>
                <a:cs typeface="Times New Roman"/>
              </a:rPr>
              <a:t>block is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200" y="304800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2002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3200" b="1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entury Gothic"/>
                <a:cs typeface="Century Gothic"/>
              </a:rPr>
              <a:t>LOOP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4800" y="914400"/>
            <a:ext cx="5257801" cy="56265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smtClean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for loop in </a:t>
            </a:r>
            <a:r>
              <a:rPr sz="2000" spc="-35" dirty="0">
                <a:latin typeface="Times New Roman"/>
                <a:cs typeface="Times New Roman"/>
              </a:rPr>
              <a:t>Verilog </a:t>
            </a:r>
            <a:r>
              <a:rPr sz="2000" dirty="0">
                <a:latin typeface="Times New Roman"/>
                <a:cs typeface="Times New Roman"/>
              </a:rPr>
              <a:t>is quite </a:t>
            </a:r>
            <a:r>
              <a:rPr sz="2000" spc="-5" dirty="0">
                <a:latin typeface="Times New Roman"/>
                <a:cs typeface="Times New Roman"/>
              </a:rPr>
              <a:t>similar </a:t>
            </a:r>
            <a:r>
              <a:rPr sz="2000" dirty="0">
                <a:latin typeface="Times New Roman"/>
                <a:cs typeface="Times New Roman"/>
              </a:rPr>
              <a:t>to the for loop in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mtClean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has four parts; the sequence of execution is as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  <a:spcBef>
                <a:spcPts val="480"/>
              </a:spcBef>
            </a:pPr>
            <a:r>
              <a:rPr sz="2000" smtClean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. Execute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assignment1.</a:t>
            </a:r>
            <a:endParaRPr sz="20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  <a:spcBef>
                <a:spcPts val="480"/>
              </a:spcBef>
            </a:pPr>
            <a:r>
              <a:rPr sz="2000" smtClean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. Evaluate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expression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  <a:spcBef>
                <a:spcPts val="480"/>
              </a:spcBef>
            </a:pPr>
            <a:r>
              <a:rPr sz="2000" smtClean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. If the </a:t>
            </a:r>
            <a:r>
              <a:rPr sz="2000" i="1" spc="-10" dirty="0">
                <a:latin typeface="Times New Roman"/>
                <a:cs typeface="Times New Roman"/>
              </a:rPr>
              <a:t>expression </a:t>
            </a:r>
            <a:r>
              <a:rPr sz="2000" dirty="0">
                <a:latin typeface="Times New Roman"/>
                <a:cs typeface="Times New Roman"/>
              </a:rPr>
              <a:t>evaluates to the true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(1), </a:t>
            </a:r>
            <a:r>
              <a:rPr sz="2000">
                <a:latin typeface="Times New Roman"/>
                <a:cs typeface="Times New Roman"/>
              </a:rPr>
              <a:t>carry</a:t>
            </a:r>
            <a:r>
              <a:rPr sz="2000" spc="-125">
                <a:latin typeface="Times New Roman"/>
                <a:cs typeface="Times New Roman"/>
              </a:rPr>
              <a:t> </a:t>
            </a:r>
            <a:r>
              <a:rPr sz="2000" spc="5" smtClean="0">
                <a:latin typeface="Times New Roman"/>
                <a:cs typeface="Times New Roman"/>
              </a:rPr>
              <a:t>out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statement</a:t>
            </a:r>
            <a:r>
              <a:rPr sz="2000" spc="-5" dirty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Go to step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5.</a:t>
            </a:r>
            <a:endParaRPr sz="20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  <a:spcBef>
                <a:spcPts val="484"/>
              </a:spcBef>
            </a:pPr>
            <a:r>
              <a:rPr sz="2000" smtClean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. If </a:t>
            </a:r>
            <a:r>
              <a:rPr sz="2000" i="1" spc="-10" dirty="0">
                <a:latin typeface="Times New Roman"/>
                <a:cs typeface="Times New Roman"/>
              </a:rPr>
              <a:t>expression </a:t>
            </a:r>
            <a:r>
              <a:rPr sz="2000" dirty="0">
                <a:latin typeface="Times New Roman"/>
                <a:cs typeface="Times New Roman"/>
              </a:rPr>
              <a:t>evaluates to the false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(0), exit the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loop.</a:t>
            </a:r>
            <a:endParaRPr sz="2000">
              <a:latin typeface="Times New Roman"/>
              <a:cs typeface="Times New Roman"/>
            </a:endParaRPr>
          </a:p>
          <a:p>
            <a:pPr marL="628015">
              <a:lnSpc>
                <a:spcPct val="100000"/>
              </a:lnSpc>
              <a:spcBef>
                <a:spcPts val="480"/>
              </a:spcBef>
            </a:pPr>
            <a:r>
              <a:rPr sz="2000" smtClean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. Execute assignment2. Go to </a:t>
            </a: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1500" b="1" spc="20" dirty="0" smtClean="0">
                <a:latin typeface="Times New Roman"/>
                <a:cs typeface="Times New Roman"/>
              </a:rPr>
              <a:t>Structure</a:t>
            </a:r>
            <a:r>
              <a:rPr lang="en-US" sz="1500" b="1" spc="20" dirty="0" smtClean="0">
                <a:latin typeface="Times New Roman"/>
                <a:cs typeface="Times New Roman"/>
              </a:rPr>
              <a:t>:</a:t>
            </a:r>
            <a:r>
              <a:rPr sz="1500" b="1" spc="20" smtClean="0">
                <a:latin typeface="Times New Roman"/>
                <a:cs typeface="Times New Roman"/>
              </a:rPr>
              <a:t> </a:t>
            </a:r>
            <a:endParaRPr lang="en-US" sz="1500" b="1" spc="2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mtClean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. 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smtClean="0">
                <a:latin typeface="Times New Roman"/>
                <a:cs typeface="Times New Roman"/>
              </a:rPr>
              <a:t>for(assignment1</a:t>
            </a:r>
            <a:r>
              <a:rPr sz="2000" spc="-5" dirty="0">
                <a:latin typeface="Times New Roman"/>
                <a:cs typeface="Times New Roman"/>
              </a:rPr>
              <a:t>; </a:t>
            </a:r>
            <a:r>
              <a:rPr sz="2000" i="1" spc="-10" dirty="0">
                <a:latin typeface="Times New Roman"/>
                <a:cs typeface="Times New Roman"/>
              </a:rPr>
              <a:t>expression</a:t>
            </a:r>
            <a:r>
              <a:rPr sz="2000" spc="-10" dirty="0">
                <a:latin typeface="Times New Roman"/>
                <a:cs typeface="Times New Roman"/>
              </a:rPr>
              <a:t>; </a:t>
            </a:r>
            <a:r>
              <a:rPr sz="2000" spc="-5" dirty="0">
                <a:latin typeface="Times New Roman"/>
                <a:cs typeface="Times New Roman"/>
              </a:rPr>
              <a:t>assignment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smtClean="0">
                <a:latin typeface="Times New Roman"/>
                <a:cs typeface="Times New Roman"/>
              </a:rPr>
              <a:t>statement</a:t>
            </a:r>
            <a:r>
              <a:rPr sz="2000" spc="-5" dirty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mtClean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3550" y="1371600"/>
            <a:ext cx="36004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54292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THE DISABLE</a:t>
            </a:r>
            <a:r>
              <a:rPr sz="32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CONSTRUCT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ln w="1524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1148" y="1123315"/>
            <a:ext cx="7196455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28270" indent="-2730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000" spc="-90" smtClean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break out of a block or loop. The disable </a:t>
            </a:r>
            <a:r>
              <a:rPr sz="2000" spc="-5" dirty="0">
                <a:latin typeface="Times New Roman"/>
                <a:cs typeface="Times New Roman"/>
              </a:rPr>
              <a:t>statement  terminates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named </a:t>
            </a:r>
            <a:r>
              <a:rPr sz="2000" dirty="0">
                <a:latin typeface="Times New Roman"/>
                <a:cs typeface="Times New Roman"/>
              </a:rPr>
              <a:t>block or task</a:t>
            </a:r>
            <a:r>
              <a:rPr sz="2000">
                <a:latin typeface="Times New Roman"/>
                <a:cs typeface="Times New Roman"/>
              </a:rPr>
              <a:t>. 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5115" marR="128270" indent="-2730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000" spc="-5" smtClean="0">
                <a:latin typeface="Times New Roman"/>
                <a:cs typeface="Times New Roman"/>
              </a:rPr>
              <a:t>Control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transferred  to the </a:t>
            </a:r>
            <a:r>
              <a:rPr sz="2000" spc="-5" dirty="0">
                <a:latin typeface="Times New Roman"/>
                <a:cs typeface="Times New Roman"/>
              </a:rPr>
              <a:t>statement immediately </a:t>
            </a:r>
            <a:r>
              <a:rPr sz="2000" dirty="0">
                <a:latin typeface="Times New Roman"/>
                <a:cs typeface="Times New Roman"/>
              </a:rPr>
              <a:t>following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9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block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5115" marR="128270" indent="-2730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000" smtClean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disable construct is </a:t>
            </a:r>
            <a:r>
              <a:rPr sz="2000" spc="-5" dirty="0">
                <a:latin typeface="Times New Roman"/>
                <a:cs typeface="Times New Roman"/>
              </a:rPr>
              <a:t>functionally similar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i="1" spc="-20">
                <a:latin typeface="Times New Roman"/>
                <a:cs typeface="Times New Roman"/>
              </a:rPr>
              <a:t>break</a:t>
            </a:r>
            <a:r>
              <a:rPr sz="2000" i="1" spc="-254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in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669794" y="2995421"/>
            <a:ext cx="4188206" cy="169405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Times New Roman"/>
                <a:cs typeface="Times New Roman"/>
              </a:rPr>
              <a:t>always@(posedge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en)</a:t>
            </a:r>
            <a:endParaRPr sz="1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Times New Roman"/>
                <a:cs typeface="Times New Roman"/>
              </a:rPr>
              <a:t>begin:OR_gate</a:t>
            </a:r>
            <a:endParaRPr sz="1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b=1'b0;</a:t>
            </a:r>
            <a:endParaRPr sz="1800">
              <a:latin typeface="Times New Roman"/>
              <a:cs typeface="Times New Roman"/>
            </a:endParaRPr>
          </a:p>
          <a:p>
            <a:pPr marL="1841500" marR="5080">
              <a:lnSpc>
                <a:spcPts val="2590"/>
              </a:lnSpc>
              <a:spcBef>
                <a:spcPts val="160"/>
              </a:spcBef>
            </a:pPr>
            <a:r>
              <a:rPr sz="1800" smtClean="0">
                <a:latin typeface="Times New Roman"/>
                <a:cs typeface="Times New Roman"/>
              </a:rPr>
              <a:t>for(i=0</a:t>
            </a:r>
            <a:r>
              <a:rPr sz="1800" spc="5" smtClean="0">
                <a:latin typeface="Times New Roman"/>
                <a:cs typeface="Times New Roman"/>
              </a:rPr>
              <a:t>;</a:t>
            </a:r>
            <a:r>
              <a:rPr lang="en-US" sz="1800" spc="5" dirty="0" smtClean="0">
                <a:latin typeface="Times New Roman"/>
                <a:cs typeface="Times New Roman"/>
              </a:rPr>
              <a:t> </a:t>
            </a:r>
            <a:r>
              <a:rPr sz="1800" spc="5" smtClean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&lt;</a:t>
            </a:r>
            <a:r>
              <a:rPr sz="1800" spc="5" dirty="0">
                <a:latin typeface="Times New Roman"/>
                <a:cs typeface="Times New Roman"/>
              </a:rPr>
              <a:t>=</a:t>
            </a:r>
            <a:r>
              <a:rPr sz="1800">
                <a:latin typeface="Times New Roman"/>
                <a:cs typeface="Times New Roman"/>
              </a:rPr>
              <a:t>3</a:t>
            </a:r>
            <a:r>
              <a:rPr sz="1800" smtClean="0">
                <a:latin typeface="Times New Roman"/>
                <a:cs typeface="Times New Roman"/>
              </a:rPr>
              <a:t>;</a:t>
            </a:r>
            <a:r>
              <a:rPr lang="en-US" sz="1800" dirty="0" smtClean="0">
                <a:latin typeface="Times New Roman"/>
                <a:cs typeface="Times New Roman"/>
              </a:rPr>
              <a:t> </a:t>
            </a:r>
            <a:r>
              <a:rPr sz="1800" smtClean="0">
                <a:latin typeface="Times New Roman"/>
                <a:cs typeface="Times New Roman"/>
              </a:rPr>
              <a:t>i=</a:t>
            </a:r>
            <a:r>
              <a:rPr sz="1800" spc="-10" smtClean="0">
                <a:latin typeface="Times New Roman"/>
                <a:cs typeface="Times New Roman"/>
              </a:rPr>
              <a:t>i</a:t>
            </a:r>
            <a:r>
              <a:rPr sz="1800" smtClean="0">
                <a:latin typeface="Times New Roman"/>
                <a:cs typeface="Times New Roman"/>
              </a:rPr>
              <a:t>+1</a:t>
            </a:r>
            <a:r>
              <a:rPr sz="1800" dirty="0">
                <a:latin typeface="Times New Roman"/>
                <a:cs typeface="Times New Roman"/>
              </a:rPr>
              <a:t>)  if(a[i]==1'b1)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98975" y="4696459"/>
            <a:ext cx="53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beg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13628" y="4641596"/>
            <a:ext cx="160782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Times New Roman"/>
                <a:cs typeface="Times New Roman"/>
              </a:rPr>
              <a:t>b=1'b1;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disable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OR_gate;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98975" y="5354523"/>
            <a:ext cx="356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84575" y="5684316"/>
            <a:ext cx="355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end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2907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0535" algn="l"/>
              </a:tabLst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WHILE	LOOP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ln w="1524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1148" y="1123315"/>
            <a:ext cx="7296150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000" smtClean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Boolean </a:t>
            </a:r>
            <a:r>
              <a:rPr sz="2000" i="1" spc="-15" dirty="0">
                <a:latin typeface="Times New Roman"/>
                <a:cs typeface="Times New Roman"/>
              </a:rPr>
              <a:t>expression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evaluated. </a:t>
            </a: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true</a:t>
            </a:r>
            <a:r>
              <a:rPr sz="2000" spc="-5">
                <a:latin typeface="Times New Roman"/>
                <a:cs typeface="Times New Roman"/>
              </a:rPr>
              <a:t>, </a:t>
            </a:r>
            <a:r>
              <a:rPr sz="2000" spc="-5" smtClean="0">
                <a:latin typeface="Times New Roman"/>
                <a:cs typeface="Times New Roman"/>
              </a:rPr>
              <a:t>the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statement</a:t>
            </a:r>
            <a:r>
              <a:rPr sz="2000" smtClean="0">
                <a:latin typeface="Times New Roman"/>
                <a:cs typeface="Times New Roman"/>
              </a:rPr>
              <a:t>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executed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expression evaluated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-5" dirty="0">
                <a:latin typeface="Times New Roman"/>
                <a:cs typeface="Times New Roman"/>
              </a:rPr>
              <a:t>checked</a:t>
            </a:r>
            <a:r>
              <a:rPr sz="2000" spc="-5">
                <a:latin typeface="Times New Roman"/>
                <a:cs typeface="Times New Roman"/>
              </a:rPr>
              <a:t>.</a:t>
            </a:r>
            <a:r>
              <a:rPr sz="2000" spc="200">
                <a:latin typeface="Times New Roman"/>
                <a:cs typeface="Times New Roman"/>
              </a:rPr>
              <a:t> </a:t>
            </a:r>
            <a:endParaRPr lang="en-US" sz="2000" spc="200" dirty="0" smtClean="0">
              <a:latin typeface="Times New Roman"/>
              <a:cs typeface="Times New Roman"/>
            </a:endParaRPr>
          </a:p>
          <a:p>
            <a:pPr marL="285115" marR="5080" indent="-273050" algn="just">
              <a:spcBef>
                <a:spcPts val="100"/>
              </a:spcBef>
              <a:buFont typeface="Arial" pitchFamily="34" charset="0"/>
              <a:buChar char="•"/>
            </a:pPr>
            <a:r>
              <a:rPr sz="2000" smtClean="0">
                <a:latin typeface="Times New Roman"/>
                <a:cs typeface="Times New Roman"/>
              </a:rPr>
              <a:t>If</a:t>
            </a:r>
            <a:r>
              <a:rPr sz="2000" spc="18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expression</a:t>
            </a:r>
            <a:r>
              <a:rPr sz="2000" i="1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evaluates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false,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loop</a:t>
            </a:r>
            <a:r>
              <a:rPr sz="2000" spc="195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is</a:t>
            </a:r>
            <a:r>
              <a:rPr lang="en-IN" sz="2000" dirty="0" smtClean="0">
                <a:latin typeface="Times New Roman"/>
                <a:cs typeface="Times New Roman"/>
              </a:rPr>
              <a:t> ter</a:t>
            </a:r>
            <a:r>
              <a:rPr lang="en-IN" sz="2000" spc="-20" dirty="0" smtClean="0">
                <a:latin typeface="Times New Roman"/>
                <a:cs typeface="Times New Roman"/>
              </a:rPr>
              <a:t>m</a:t>
            </a:r>
            <a:r>
              <a:rPr lang="en-IN" sz="2000" dirty="0" smtClean="0">
                <a:latin typeface="Times New Roman"/>
                <a:cs typeface="Times New Roman"/>
              </a:rPr>
              <a:t>inated	and t</a:t>
            </a:r>
            <a:r>
              <a:rPr lang="en-IN" sz="2000" spc="-10" dirty="0" smtClean="0">
                <a:latin typeface="Times New Roman"/>
                <a:cs typeface="Times New Roman"/>
              </a:rPr>
              <a:t>h</a:t>
            </a:r>
            <a:r>
              <a:rPr lang="en-IN" sz="2000" dirty="0" smtClean="0">
                <a:latin typeface="Times New Roman"/>
                <a:cs typeface="Times New Roman"/>
              </a:rPr>
              <a:t>e fo</a:t>
            </a:r>
            <a:r>
              <a:rPr lang="en-IN" sz="2000" spc="-15" dirty="0" smtClean="0">
                <a:latin typeface="Times New Roman"/>
                <a:cs typeface="Times New Roman"/>
              </a:rPr>
              <a:t>l</a:t>
            </a:r>
            <a:r>
              <a:rPr lang="en-IN" sz="2000" dirty="0" smtClean="0">
                <a:latin typeface="Times New Roman"/>
                <a:cs typeface="Times New Roman"/>
              </a:rPr>
              <a:t>lowing </a:t>
            </a:r>
            <a:r>
              <a:rPr lang="en-IN" sz="2000" spc="-5" dirty="0" smtClean="0">
                <a:latin typeface="Times New Roman"/>
                <a:cs typeface="Times New Roman"/>
              </a:rPr>
              <a:t>st</a:t>
            </a:r>
            <a:r>
              <a:rPr lang="en-IN" sz="2000" spc="-20" dirty="0" smtClean="0">
                <a:latin typeface="Times New Roman"/>
                <a:cs typeface="Times New Roman"/>
              </a:rPr>
              <a:t>a</a:t>
            </a:r>
            <a:r>
              <a:rPr lang="en-IN" sz="2000" dirty="0" smtClean="0">
                <a:latin typeface="Times New Roman"/>
                <a:cs typeface="Times New Roman"/>
              </a:rPr>
              <a:t>te</a:t>
            </a:r>
            <a:r>
              <a:rPr lang="en-IN" sz="2000" spc="-25" dirty="0" smtClean="0">
                <a:latin typeface="Times New Roman"/>
                <a:cs typeface="Times New Roman"/>
              </a:rPr>
              <a:t>m</a:t>
            </a:r>
            <a:r>
              <a:rPr lang="en-IN" sz="2000" dirty="0" smtClean="0">
                <a:latin typeface="Times New Roman"/>
                <a:cs typeface="Times New Roman"/>
              </a:rPr>
              <a:t>ent i</a:t>
            </a:r>
            <a:r>
              <a:rPr lang="en-IN" sz="2000" spc="-5" dirty="0" smtClean="0">
                <a:latin typeface="Times New Roman"/>
                <a:cs typeface="Times New Roman"/>
              </a:rPr>
              <a:t>s </a:t>
            </a:r>
            <a:r>
              <a:rPr lang="en-IN" sz="2000" dirty="0" smtClean="0">
                <a:latin typeface="Times New Roman"/>
                <a:cs typeface="Times New Roman"/>
              </a:rPr>
              <a:t>t</a:t>
            </a:r>
            <a:r>
              <a:rPr lang="en-IN" sz="2000" spc="-20" dirty="0" smtClean="0">
                <a:latin typeface="Times New Roman"/>
                <a:cs typeface="Times New Roman"/>
              </a:rPr>
              <a:t>a</a:t>
            </a:r>
            <a:r>
              <a:rPr lang="en-IN" sz="2000" dirty="0" smtClean="0">
                <a:latin typeface="Times New Roman"/>
                <a:cs typeface="Times New Roman"/>
              </a:rPr>
              <a:t>ken for execution.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2438400"/>
            <a:ext cx="38066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3200400"/>
            <a:ext cx="38957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3268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FOREVER</a:t>
            </a:r>
            <a:r>
              <a:rPr sz="32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ln w="1524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1148" y="1123315"/>
            <a:ext cx="68999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Repeated execution of a block in an endless </a:t>
            </a:r>
            <a:r>
              <a:rPr sz="2400" spc="-5" dirty="0">
                <a:latin typeface="Times New Roman"/>
                <a:cs typeface="Times New Roman"/>
              </a:rPr>
              <a:t>manner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best </a:t>
            </a:r>
            <a:r>
              <a:rPr sz="2400" spc="-5" dirty="0">
                <a:latin typeface="Times New Roman"/>
                <a:cs typeface="Times New Roman"/>
              </a:rPr>
              <a:t>done </a:t>
            </a:r>
            <a:r>
              <a:rPr sz="2400" dirty="0">
                <a:latin typeface="Times New Roman"/>
                <a:cs typeface="Times New Roman"/>
              </a:rPr>
              <a:t>with the </a:t>
            </a:r>
            <a:r>
              <a:rPr sz="2400" spc="-5" dirty="0">
                <a:latin typeface="Times New Roman"/>
                <a:cs typeface="Times New Roman"/>
              </a:rPr>
              <a:t>forever </a:t>
            </a:r>
            <a:r>
              <a:rPr sz="2400" dirty="0">
                <a:latin typeface="Times New Roman"/>
                <a:cs typeface="Times New Roman"/>
              </a:rPr>
              <a:t>loop </a:t>
            </a:r>
            <a:r>
              <a:rPr sz="2400" spc="-5" dirty="0">
                <a:latin typeface="Times New Roman"/>
                <a:cs typeface="Times New Roman"/>
              </a:rPr>
              <a:t>(compare with </a:t>
            </a:r>
            <a:r>
              <a:rPr sz="2400" dirty="0">
                <a:latin typeface="Times New Roman"/>
                <a:cs typeface="Times New Roman"/>
              </a:rPr>
              <a:t>repeat  </a:t>
            </a: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the repetition </a:t>
            </a:r>
            <a:r>
              <a:rPr sz="2400" spc="-5" dirty="0">
                <a:latin typeface="Times New Roman"/>
                <a:cs typeface="Times New Roman"/>
              </a:rPr>
              <a:t>is for </a:t>
            </a:r>
            <a:r>
              <a:rPr sz="2400" dirty="0">
                <a:latin typeface="Times New Roman"/>
                <a:cs typeface="Times New Roman"/>
              </a:rPr>
              <a:t>a fixed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times).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69794" y="2659062"/>
            <a:ext cx="2794635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Times New Roman"/>
                <a:cs typeface="Times New Roman"/>
              </a:rPr>
              <a:t>always @(posedge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forever#2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clk=~clk;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3984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PARALLEL</a:t>
            </a:r>
            <a:r>
              <a:rPr sz="3200" b="1" spc="-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BLOCKS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ln w="1524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1148" y="1124838"/>
            <a:ext cx="7209790" cy="160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99900"/>
              </a:lnSpc>
              <a:spcBef>
                <a:spcPts val="105"/>
              </a:spcBef>
            </a:pPr>
            <a:r>
              <a:rPr sz="15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5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 the procedural </a:t>
            </a:r>
            <a:r>
              <a:rPr sz="2000" spc="-5" dirty="0">
                <a:latin typeface="Times New Roman"/>
                <a:cs typeface="Times New Roman"/>
              </a:rPr>
              <a:t>assignments </a:t>
            </a:r>
            <a:r>
              <a:rPr sz="2000" dirty="0">
                <a:latin typeface="Times New Roman"/>
                <a:cs typeface="Times New Roman"/>
              </a:rPr>
              <a:t>within a begin–end block are  executed </a:t>
            </a:r>
            <a:r>
              <a:rPr sz="2000" spc="-10" dirty="0">
                <a:latin typeface="Times New Roman"/>
                <a:cs typeface="Times New Roman"/>
              </a:rPr>
              <a:t>sequentially.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fork–join </a:t>
            </a:r>
            <a:r>
              <a:rPr sz="2000" dirty="0">
                <a:latin typeface="Times New Roman"/>
                <a:cs typeface="Times New Roman"/>
              </a:rPr>
              <a:t>block is an </a:t>
            </a:r>
            <a:r>
              <a:rPr sz="2000" spc="-5" dirty="0">
                <a:latin typeface="Times New Roman"/>
                <a:cs typeface="Times New Roman"/>
              </a:rPr>
              <a:t>alternate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 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assignments </a:t>
            </a:r>
            <a:r>
              <a:rPr sz="2000" dirty="0">
                <a:latin typeface="Times New Roman"/>
                <a:cs typeface="Times New Roman"/>
              </a:rPr>
              <a:t>are carried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concurrently (The non-blocking  assignments too can be used for the purpose.).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can use a </a:t>
            </a:r>
            <a:r>
              <a:rPr sz="2000" spc="5" dirty="0">
                <a:latin typeface="Times New Roman"/>
                <a:cs typeface="Times New Roman"/>
              </a:rPr>
              <a:t>fork-  </a:t>
            </a:r>
            <a:r>
              <a:rPr sz="2000" dirty="0">
                <a:latin typeface="Times New Roman"/>
                <a:cs typeface="Times New Roman"/>
              </a:rPr>
              <a:t>join block within a begin–end block or vice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versa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71600" y="2743200"/>
            <a:ext cx="6553199" cy="335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62064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FORCE–RELEASE</a:t>
            </a:r>
            <a:r>
              <a:rPr sz="32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CONSTRUCT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ln w="1524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1148" y="1124838"/>
            <a:ext cx="7151370" cy="331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sz="1500" spc="20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 debugging a design with a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instantiations, </a:t>
            </a:r>
            <a:r>
              <a:rPr sz="2000" spc="5" dirty="0">
                <a:latin typeface="Times New Roman"/>
                <a:cs typeface="Times New Roman"/>
              </a:rPr>
              <a:t>one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may  </a:t>
            </a:r>
            <a:r>
              <a:rPr sz="2000" dirty="0">
                <a:latin typeface="Times New Roman"/>
                <a:cs typeface="Times New Roman"/>
              </a:rPr>
              <a:t>be stuck with an unexpected behavior in a </a:t>
            </a:r>
            <a:r>
              <a:rPr sz="2000" spc="-5" dirty="0">
                <a:latin typeface="Times New Roman"/>
                <a:cs typeface="Times New Roman"/>
              </a:rPr>
              <a:t>localized </a:t>
            </a:r>
            <a:r>
              <a:rPr sz="2000" dirty="0">
                <a:latin typeface="Times New Roman"/>
                <a:cs typeface="Times New Roman"/>
              </a:rPr>
              <a:t>area. </a:t>
            </a:r>
            <a:r>
              <a:rPr sz="2000" spc="-10" dirty="0">
                <a:latin typeface="Times New Roman"/>
                <a:cs typeface="Times New Roman"/>
              </a:rPr>
              <a:t>Tracing  </a:t>
            </a:r>
            <a:r>
              <a:rPr sz="2000" dirty="0">
                <a:latin typeface="Times New Roman"/>
                <a:cs typeface="Times New Roman"/>
              </a:rPr>
              <a:t>the paths of individual signals and debugging the </a:t>
            </a:r>
            <a:r>
              <a:rPr sz="2000">
                <a:latin typeface="Times New Roman"/>
                <a:cs typeface="Times New Roman"/>
              </a:rPr>
              <a:t>design </a:t>
            </a:r>
            <a:r>
              <a:rPr sz="2000" spc="-5" smtClean="0">
                <a:latin typeface="Times New Roman"/>
                <a:cs typeface="Times New Roman"/>
              </a:rPr>
              <a:t>may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spc="-204" smtClean="0">
                <a:latin typeface="Times New Roman"/>
                <a:cs typeface="Times New Roman"/>
              </a:rPr>
              <a:t> </a:t>
            </a:r>
            <a:r>
              <a:rPr sz="2000" spc="5">
                <a:latin typeface="Times New Roman"/>
                <a:cs typeface="Times New Roman"/>
              </a:rPr>
              <a:t>prove </a:t>
            </a:r>
            <a:r>
              <a:rPr sz="2000" smtClean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too </a:t>
            </a:r>
            <a:r>
              <a:rPr sz="2000" dirty="0">
                <a:latin typeface="Times New Roman"/>
                <a:cs typeface="Times New Roman"/>
              </a:rPr>
              <a:t>tedious or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difficult.</a:t>
            </a:r>
            <a:endParaRPr sz="2000">
              <a:latin typeface="Times New Roman"/>
              <a:cs typeface="Times New Roman"/>
            </a:endParaRPr>
          </a:p>
          <a:p>
            <a:pPr marL="285115" marR="65405" indent="-273050">
              <a:lnSpc>
                <a:spcPct val="100000"/>
              </a:lnSpc>
              <a:spcBef>
                <a:spcPts val="480"/>
              </a:spcBef>
              <a:buFont typeface="Arial" pitchFamily="34" charset="0"/>
              <a:buChar char="•"/>
            </a:pPr>
            <a:r>
              <a:rPr sz="2000" smtClean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such cases suspect blocks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isolated, tested,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debugged  and </a:t>
            </a:r>
            <a:r>
              <a:rPr sz="2000" i="1" dirty="0">
                <a:latin typeface="Times New Roman"/>
                <a:cs typeface="Times New Roman"/>
              </a:rPr>
              <a:t>status quo </a:t>
            </a:r>
            <a:r>
              <a:rPr sz="2000" i="1" spc="5" dirty="0">
                <a:latin typeface="Times New Roman"/>
                <a:cs typeface="Times New Roman"/>
              </a:rPr>
              <a:t>ante </a:t>
            </a:r>
            <a:r>
              <a:rPr sz="2000" dirty="0">
                <a:latin typeface="Times New Roman"/>
                <a:cs typeface="Times New Roman"/>
              </a:rPr>
              <a:t>established. The force–release construct is for  such a </a:t>
            </a:r>
            <a:r>
              <a:rPr sz="2000" spc="-5" dirty="0">
                <a:latin typeface="Times New Roman"/>
                <a:cs typeface="Times New Roman"/>
              </a:rPr>
              <a:t>localized </a:t>
            </a:r>
            <a:r>
              <a:rPr sz="2000" dirty="0">
                <a:latin typeface="Times New Roman"/>
                <a:cs typeface="Times New Roman"/>
              </a:rPr>
              <a:t>isolation for a </a:t>
            </a:r>
            <a:r>
              <a:rPr sz="2000" spc="-5" dirty="0">
                <a:latin typeface="Times New Roman"/>
                <a:cs typeface="Times New Roman"/>
              </a:rPr>
              <a:t>limited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period.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en-US" sz="1500" spc="20" dirty="0" smtClean="0">
                <a:solidFill>
                  <a:srgbClr val="93C500"/>
                </a:solidFill>
                <a:latin typeface="Wingdings 2"/>
                <a:cs typeface="Times New Roman"/>
              </a:rPr>
              <a:t>	</a:t>
            </a:r>
            <a:r>
              <a:rPr sz="1500" spc="20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force a =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1'b0;</a:t>
            </a:r>
            <a:endParaRPr sz="2000" b="1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570230" algn="l"/>
              </a:tabLst>
            </a:pPr>
            <a:r>
              <a:rPr sz="1350" spc="1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Times New Roman"/>
                <a:cs typeface="Times New Roman"/>
              </a:rPr>
              <a:t>forces the variable a to take the value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1500" spc="20" dirty="0" smtClean="0">
                <a:solidFill>
                  <a:srgbClr val="93C500"/>
                </a:solidFill>
                <a:latin typeface="Wingdings 2"/>
                <a:cs typeface="Times New Roman"/>
              </a:rPr>
              <a:t>	</a:t>
            </a:r>
            <a:r>
              <a:rPr sz="1500" spc="20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force b =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c&amp;d;</a:t>
            </a:r>
            <a:endParaRPr sz="2000" b="1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83944" y="4473955"/>
            <a:ext cx="6804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forces </a:t>
            </a:r>
            <a:r>
              <a:rPr sz="1800" dirty="0">
                <a:latin typeface="Times New Roman"/>
                <a:cs typeface="Times New Roman"/>
              </a:rPr>
              <a:t>the variable b to the value obtained by evaluating the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expression  </a:t>
            </a:r>
            <a:r>
              <a:rPr sz="1800" dirty="0">
                <a:latin typeface="Times New Roman"/>
                <a:cs typeface="Times New Roman"/>
              </a:rPr>
              <a:t>c&amp;d.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1"/>
            <a:ext cx="9100058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1206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EVE</a:t>
            </a:r>
            <a:r>
              <a:rPr sz="3200" b="1" spc="5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3200" b="1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000" y="1100327"/>
            <a:ext cx="7520940" cy="5072380"/>
          </a:xfrm>
          <a:custGeom>
            <a:avLst/>
            <a:gdLst/>
            <a:ahLst/>
            <a:cxnLst/>
            <a:rect l="l" t="t" r="r" b="b"/>
            <a:pathLst>
              <a:path w="7520940" h="5072380">
                <a:moveTo>
                  <a:pt x="0" y="5071872"/>
                </a:moveTo>
                <a:lnTo>
                  <a:pt x="7520940" y="5071872"/>
                </a:lnTo>
                <a:lnTo>
                  <a:pt x="7520940" y="0"/>
                </a:lnTo>
                <a:lnTo>
                  <a:pt x="0" y="0"/>
                </a:lnTo>
                <a:lnTo>
                  <a:pt x="0" y="5071872"/>
                </a:lnTo>
                <a:close/>
              </a:path>
            </a:pathLst>
          </a:custGeom>
          <a:ln w="1524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11148" y="1124838"/>
            <a:ext cx="7227570" cy="1937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sz="2000" smtClean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keyword </a:t>
            </a:r>
            <a:r>
              <a:rPr sz="2000" b="1" dirty="0">
                <a:latin typeface="Times New Roman"/>
                <a:cs typeface="Times New Roman"/>
              </a:rPr>
              <a:t>event</a:t>
            </a:r>
            <a:r>
              <a:rPr sz="2000" dirty="0">
                <a:latin typeface="Times New Roman"/>
                <a:cs typeface="Times New Roman"/>
              </a:rPr>
              <a:t> allows an abstract event to be declared. The  event is not a data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with any specific values; it is not a variable  (reg) or a net</a:t>
            </a:r>
            <a:r>
              <a:rPr sz="2000">
                <a:latin typeface="Times New Roman"/>
                <a:cs typeface="Times New Roman"/>
              </a:rPr>
              <a:t>. 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sz="2000" smtClean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signifies a change that can be used as a trigger to  </a:t>
            </a:r>
            <a:r>
              <a:rPr sz="2000" spc="-5" dirty="0">
                <a:latin typeface="Times New Roman"/>
                <a:cs typeface="Times New Roman"/>
              </a:rPr>
              <a:t>communicate </a:t>
            </a:r>
            <a:r>
              <a:rPr sz="2000" dirty="0">
                <a:latin typeface="Times New Roman"/>
                <a:cs typeface="Times New Roman"/>
              </a:rPr>
              <a:t>between </a:t>
            </a:r>
            <a:r>
              <a:rPr sz="2000" spc="-5" dirty="0">
                <a:latin typeface="Times New Roman"/>
                <a:cs typeface="Times New Roman"/>
              </a:rPr>
              <a:t>modules </a:t>
            </a:r>
            <a:r>
              <a:rPr sz="2000" dirty="0">
                <a:latin typeface="Times New Roman"/>
                <a:cs typeface="Times New Roman"/>
              </a:rPr>
              <a:t>or to synchronize events in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different  </a:t>
            </a:r>
            <a:r>
              <a:rPr sz="2000" spc="-5">
                <a:latin typeface="Times New Roman"/>
                <a:cs typeface="Times New Roman"/>
              </a:rPr>
              <a:t>modules</a:t>
            </a:r>
            <a:r>
              <a:rPr sz="2000" spc="-5" smtClean="0">
                <a:latin typeface="Times New Roman"/>
                <a:cs typeface="Times New Roman"/>
              </a:rPr>
              <a:t>.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sz="2000" smtClean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operator “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” signifies the </a:t>
            </a:r>
            <a:r>
              <a:rPr sz="2000" spc="-5" dirty="0">
                <a:latin typeface="Times New Roman"/>
                <a:cs typeface="Times New Roman"/>
              </a:rPr>
              <a:t>triggering. </a:t>
            </a:r>
            <a:r>
              <a:rPr sz="2000" spc="-15" dirty="0">
                <a:latin typeface="Times New Roman"/>
                <a:cs typeface="Times New Roman"/>
              </a:rPr>
              <a:t>Subsequently,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another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83944" y="2955933"/>
            <a:ext cx="5852795" cy="285847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spc="-5" dirty="0">
                <a:latin typeface="Times New Roman"/>
                <a:cs typeface="Times New Roman"/>
              </a:rPr>
              <a:t>activity </a:t>
            </a:r>
            <a:r>
              <a:rPr sz="2000" dirty="0">
                <a:latin typeface="Times New Roman"/>
                <a:cs typeface="Times New Roman"/>
              </a:rPr>
              <a:t>can be started in the </a:t>
            </a:r>
            <a:r>
              <a:rPr sz="2000" spc="-5" dirty="0">
                <a:latin typeface="Times New Roman"/>
                <a:cs typeface="Times New Roman"/>
              </a:rPr>
              <a:t>module </a:t>
            </a:r>
            <a:r>
              <a:rPr sz="2000" dirty="0">
                <a:latin typeface="Times New Roman"/>
                <a:cs typeface="Times New Roman"/>
              </a:rPr>
              <a:t>by the event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change.</a:t>
            </a:r>
            <a:endParaRPr sz="2000"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spcBef>
                <a:spcPts val="560"/>
              </a:spcBef>
            </a:pPr>
            <a:r>
              <a:rPr dirty="0">
                <a:latin typeface="Times New Roman"/>
                <a:cs typeface="Times New Roman"/>
              </a:rPr>
              <a:t>. 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spcBef>
                <a:spcPts val="575"/>
              </a:spcBef>
            </a:pPr>
            <a:r>
              <a:rPr dirty="0">
                <a:latin typeface="Times New Roman"/>
                <a:cs typeface="Times New Roman"/>
              </a:rPr>
              <a:t>event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change;</a:t>
            </a:r>
            <a:endParaRPr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spcBef>
                <a:spcPts val="580"/>
              </a:spcBef>
            </a:pPr>
            <a:r>
              <a:rPr dirty="0">
                <a:latin typeface="Times New Roman"/>
                <a:cs typeface="Times New Roman"/>
              </a:rPr>
              <a:t>. 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spcBef>
                <a:spcPts val="575"/>
              </a:spcBef>
            </a:pPr>
            <a:r>
              <a:rPr spc="-5" dirty="0">
                <a:latin typeface="Times New Roman"/>
                <a:cs typeface="Times New Roman"/>
              </a:rPr>
              <a:t>always</a:t>
            </a:r>
            <a:endParaRPr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spcBef>
                <a:spcPts val="575"/>
              </a:spcBef>
            </a:pPr>
            <a:r>
              <a:rPr dirty="0">
                <a:latin typeface="Times New Roman"/>
                <a:cs typeface="Times New Roman"/>
              </a:rPr>
              <a:t>. 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spcBef>
                <a:spcPts val="580"/>
              </a:spcBef>
              <a:tabLst>
                <a:tab pos="2032000" algn="l"/>
              </a:tabLst>
            </a:pPr>
            <a:r>
              <a:rPr dirty="0">
                <a:latin typeface="Times New Roman"/>
                <a:cs typeface="Times New Roman"/>
              </a:rPr>
              <a:t>. . .	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change;</a:t>
            </a:r>
            <a:endParaRPr>
              <a:latin typeface="Times New Roman"/>
              <a:cs typeface="Times New Roman"/>
            </a:endParaRPr>
          </a:p>
          <a:p>
            <a:pPr marL="1497965">
              <a:lnSpc>
                <a:spcPct val="100000"/>
              </a:lnSpc>
              <a:spcBef>
                <a:spcPts val="575"/>
              </a:spcBef>
            </a:pPr>
            <a:r>
              <a:rPr dirty="0">
                <a:latin typeface="Times New Roman"/>
                <a:cs typeface="Times New Roman"/>
              </a:rPr>
              <a:t>. .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14600" y="5791200"/>
            <a:ext cx="20948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mtClean="0">
                <a:latin typeface="Times New Roman"/>
                <a:cs typeface="Times New Roman"/>
              </a:rPr>
              <a:t>a</a:t>
            </a:r>
            <a:r>
              <a:rPr sz="2400" spc="5" smtClean="0">
                <a:latin typeface="Times New Roman"/>
                <a:cs typeface="Times New Roman"/>
              </a:rPr>
              <a:t>l</a:t>
            </a:r>
            <a:r>
              <a:rPr sz="2400" smtClean="0">
                <a:latin typeface="Times New Roman"/>
                <a:cs typeface="Times New Roman"/>
              </a:rPr>
              <a:t>way</a:t>
            </a:r>
            <a:r>
              <a:rPr sz="2400" spc="-5" smtClean="0">
                <a:latin typeface="Times New Roman"/>
                <a:cs typeface="Times New Roman"/>
              </a:rPr>
              <a:t>s</a:t>
            </a:r>
            <a:r>
              <a:rPr sz="2400" smtClean="0">
                <a:latin typeface="Times New Roman"/>
                <a:cs typeface="Times New Roman"/>
              </a:rPr>
              <a:t>@change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4572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 </a:t>
            </a:r>
            <a:r>
              <a:rPr lang="en-US" dirty="0" smtClean="0"/>
              <a:t>A segment of a design using the </a:t>
            </a:r>
            <a:r>
              <a:rPr lang="en-US" b="1" dirty="0" smtClean="0"/>
              <a:t>if </a:t>
            </a:r>
            <a:r>
              <a:rPr lang="en-US" dirty="0" smtClean="0"/>
              <a:t>construct. It is a ring counter, which shifts one bit right at every clock pulse. The shift operation shifts the a byte right by one bit and fills the vacated bit – a[7] – with a zero. It is set to 1 if the bit shifted out last</a:t>
            </a:r>
            <a:endParaRPr lang="en-IN" dirty="0" smtClean="0"/>
          </a:p>
          <a:p>
            <a:r>
              <a:rPr lang="en-US" dirty="0" smtClean="0"/>
              <a:t>– a[0] – was a 1. The same is carried out through the </a:t>
            </a:r>
            <a:r>
              <a:rPr lang="en-US" b="1" dirty="0" smtClean="0"/>
              <a:t>if </a:t>
            </a:r>
            <a:r>
              <a:rPr lang="en-US" dirty="0" smtClean="0"/>
              <a:t>statement.</a:t>
            </a:r>
            <a:endParaRPr lang="en-IN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05000"/>
            <a:ext cx="6796414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209800" y="495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Ring counter description using the </a:t>
            </a:r>
            <a:r>
              <a:rPr lang="en-US" b="1" dirty="0" smtClean="0"/>
              <a:t>if </a:t>
            </a:r>
            <a:r>
              <a:rPr lang="en-US" dirty="0" smtClean="0"/>
              <a:t>construct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286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The use of </a:t>
            </a:r>
            <a:r>
              <a:rPr lang="en-US" b="1" dirty="0" smtClean="0"/>
              <a:t>case </a:t>
            </a:r>
            <a:r>
              <a:rPr lang="en-US" dirty="0" smtClean="0"/>
              <a:t>statement to realize </a:t>
            </a:r>
            <a:r>
              <a:rPr lang="en-US" dirty="0" err="1" smtClean="0"/>
              <a:t>mux</a:t>
            </a:r>
            <a:r>
              <a:rPr lang="en-US" dirty="0" smtClean="0"/>
              <a:t>, </a:t>
            </a:r>
            <a:r>
              <a:rPr lang="en-US" dirty="0" err="1" smtClean="0"/>
              <a:t>demux</a:t>
            </a:r>
            <a:r>
              <a:rPr lang="en-US" dirty="0" smtClean="0"/>
              <a:t>, direct encoders, and decoders makes the design description simple and direct – in contrast to the use of </a:t>
            </a:r>
            <a:r>
              <a:rPr lang="en-US" b="1" dirty="0" smtClean="0"/>
              <a:t>if-else-if </a:t>
            </a:r>
            <a:r>
              <a:rPr lang="en-US" dirty="0" smtClean="0"/>
              <a:t>construct. </a:t>
            </a:r>
          </a:p>
          <a:p>
            <a:r>
              <a:rPr lang="en-US" b="1" dirty="0" smtClean="0"/>
              <a:t>Example: </a:t>
            </a:r>
            <a:r>
              <a:rPr lang="en-US" dirty="0" smtClean="0"/>
              <a:t>2 to 4 </a:t>
            </a:r>
            <a:r>
              <a:rPr lang="en-US" dirty="0" err="1" smtClean="0"/>
              <a:t>demux</a:t>
            </a:r>
            <a:r>
              <a:rPr lang="en-US" dirty="0" smtClean="0"/>
              <a:t> module</a:t>
            </a:r>
            <a:endParaRPr lang="en-IN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399"/>
            <a:ext cx="5029200" cy="419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410200"/>
            <a:ext cx="4953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366897"/>
            <a:ext cx="85344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115" marR="298450" indent="-273050">
              <a:lnSpc>
                <a:spcPct val="100000"/>
              </a:lnSpc>
              <a:spcBef>
                <a:spcPts val="10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lang="en-IN" sz="2800" spc="-5" dirty="0" smtClean="0">
                <a:latin typeface="Times New Roman"/>
                <a:cs typeface="Times New Roman"/>
              </a:rPr>
              <a:t>Design </a:t>
            </a:r>
            <a:r>
              <a:rPr lang="en-IN" sz="2800" dirty="0" smtClean="0">
                <a:latin typeface="Times New Roman"/>
                <a:cs typeface="Times New Roman"/>
              </a:rPr>
              <a:t>description at the behavioural level </a:t>
            </a:r>
            <a:r>
              <a:rPr lang="en-IN" sz="2800" spc="-5" dirty="0" smtClean="0">
                <a:latin typeface="Times New Roman"/>
                <a:cs typeface="Times New Roman"/>
              </a:rPr>
              <a:t>is </a:t>
            </a:r>
            <a:r>
              <a:rPr lang="en-IN" sz="2800" dirty="0" smtClean="0">
                <a:latin typeface="Times New Roman"/>
                <a:cs typeface="Times New Roman"/>
              </a:rPr>
              <a:t>done</a:t>
            </a:r>
            <a:r>
              <a:rPr lang="en-IN" sz="2800" spc="-150" dirty="0" smtClean="0">
                <a:latin typeface="Times New Roman"/>
                <a:cs typeface="Times New Roman"/>
              </a:rPr>
              <a:t> </a:t>
            </a:r>
            <a:r>
              <a:rPr lang="en-IN" sz="2800" dirty="0" smtClean="0">
                <a:latin typeface="Times New Roman"/>
                <a:cs typeface="Times New Roman"/>
              </a:rPr>
              <a:t>in  </a:t>
            </a:r>
            <a:r>
              <a:rPr lang="en-IN" sz="2800" spc="-5" dirty="0" smtClean="0">
                <a:latin typeface="Times New Roman"/>
                <a:cs typeface="Times New Roman"/>
              </a:rPr>
              <a:t>terms </a:t>
            </a:r>
            <a:r>
              <a:rPr lang="en-IN" sz="2800" dirty="0" smtClean="0">
                <a:latin typeface="Times New Roman"/>
                <a:cs typeface="Times New Roman"/>
              </a:rPr>
              <a:t>of procedures of two</a:t>
            </a:r>
            <a:r>
              <a:rPr lang="en-IN" sz="2800" spc="-30" dirty="0" smtClean="0">
                <a:latin typeface="Times New Roman"/>
                <a:cs typeface="Times New Roman"/>
              </a:rPr>
              <a:t> </a:t>
            </a:r>
            <a:r>
              <a:rPr lang="en-IN" sz="2800" dirty="0" smtClean="0">
                <a:latin typeface="Times New Roman"/>
                <a:cs typeface="Times New Roman"/>
              </a:rPr>
              <a:t>types;</a:t>
            </a:r>
          </a:p>
          <a:p>
            <a:pPr marL="285115" marR="265430" indent="-273050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lang="en-IN" sz="2800" dirty="0" smtClean="0">
                <a:latin typeface="Times New Roman"/>
                <a:cs typeface="Times New Roman"/>
              </a:rPr>
              <a:t>one involves </a:t>
            </a:r>
            <a:r>
              <a:rPr lang="en-IN" sz="2800" b="1" i="1" dirty="0" smtClean="0">
                <a:latin typeface="Times New Roman"/>
                <a:cs typeface="Times New Roman"/>
              </a:rPr>
              <a:t>functional description and interlinks</a:t>
            </a:r>
            <a:r>
              <a:rPr lang="en-IN" sz="2800" b="1" i="1" spc="-220" dirty="0" smtClean="0">
                <a:latin typeface="Times New Roman"/>
                <a:cs typeface="Times New Roman"/>
              </a:rPr>
              <a:t> </a:t>
            </a:r>
            <a:r>
              <a:rPr lang="en-IN" sz="2800" b="1" i="1" dirty="0" smtClean="0">
                <a:latin typeface="Times New Roman"/>
                <a:cs typeface="Times New Roman"/>
              </a:rPr>
              <a:t>of  functional units. </a:t>
            </a:r>
            <a:r>
              <a:rPr lang="en-IN" sz="2800" dirty="0" smtClean="0">
                <a:latin typeface="Times New Roman"/>
                <a:cs typeface="Times New Roman"/>
              </a:rPr>
              <a:t>It </a:t>
            </a:r>
            <a:r>
              <a:rPr lang="en-IN" sz="2800" spc="-5" dirty="0" smtClean="0">
                <a:latin typeface="Times New Roman"/>
                <a:cs typeface="Times New Roman"/>
              </a:rPr>
              <a:t>is </a:t>
            </a:r>
            <a:r>
              <a:rPr lang="en-IN" sz="2800" dirty="0" smtClean="0">
                <a:latin typeface="Times New Roman"/>
                <a:cs typeface="Times New Roman"/>
              </a:rPr>
              <a:t>carried out through a series of  blocks under an</a:t>
            </a:r>
            <a:r>
              <a:rPr lang="en-IN" sz="2800" spc="-30" dirty="0" smtClean="0">
                <a:latin typeface="Times New Roman"/>
                <a:cs typeface="Times New Roman"/>
              </a:rPr>
              <a:t> </a:t>
            </a:r>
            <a:r>
              <a:rPr lang="en-IN" sz="2800" b="1" dirty="0" smtClean="0">
                <a:latin typeface="Times New Roman"/>
                <a:cs typeface="Times New Roman"/>
              </a:rPr>
              <a:t>“always”.</a:t>
            </a:r>
          </a:p>
          <a:p>
            <a:pPr marL="285115" marR="5080" indent="-273050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lang="en-IN" sz="2800" dirty="0" smtClean="0">
                <a:latin typeface="Times New Roman"/>
                <a:cs typeface="Times New Roman"/>
              </a:rPr>
              <a:t>The second concerns </a:t>
            </a:r>
            <a:r>
              <a:rPr lang="en-IN" sz="2800" b="1" i="1" spc="-5" dirty="0" smtClean="0">
                <a:latin typeface="Times New Roman"/>
                <a:cs typeface="Times New Roman"/>
              </a:rPr>
              <a:t>simulation</a:t>
            </a:r>
            <a:r>
              <a:rPr lang="en-IN" sz="2800" spc="-5" dirty="0" smtClean="0">
                <a:latin typeface="Times New Roman"/>
                <a:cs typeface="Times New Roman"/>
              </a:rPr>
              <a:t> </a:t>
            </a:r>
            <a:r>
              <a:rPr lang="en-IN" sz="2800" dirty="0" smtClean="0">
                <a:latin typeface="Times New Roman"/>
                <a:cs typeface="Times New Roman"/>
              </a:rPr>
              <a:t>– its starting point,  steering the simulation </a:t>
            </a:r>
            <a:r>
              <a:rPr lang="en-IN" sz="2800" spc="-35" dirty="0" smtClean="0">
                <a:latin typeface="Times New Roman"/>
                <a:cs typeface="Times New Roman"/>
              </a:rPr>
              <a:t>flow, </a:t>
            </a:r>
            <a:r>
              <a:rPr lang="en-IN" sz="2800" dirty="0" smtClean="0">
                <a:latin typeface="Times New Roman"/>
                <a:cs typeface="Times New Roman"/>
              </a:rPr>
              <a:t>observing the </a:t>
            </a:r>
            <a:r>
              <a:rPr lang="en-IN" sz="2800" spc="-5" dirty="0" smtClean="0">
                <a:latin typeface="Times New Roman"/>
                <a:cs typeface="Times New Roman"/>
              </a:rPr>
              <a:t>process  </a:t>
            </a:r>
            <a:r>
              <a:rPr lang="en-IN" sz="2800" dirty="0" smtClean="0">
                <a:latin typeface="Times New Roman"/>
                <a:cs typeface="Times New Roman"/>
              </a:rPr>
              <a:t>variables, and stopping of the </a:t>
            </a:r>
            <a:r>
              <a:rPr lang="en-IN" sz="2800" spc="-5" dirty="0" smtClean="0">
                <a:latin typeface="Times New Roman"/>
                <a:cs typeface="Times New Roman"/>
              </a:rPr>
              <a:t>simulation process</a:t>
            </a:r>
          </a:p>
          <a:p>
            <a:pPr marL="285115" marR="5080" indent="-273050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lang="en-IN" sz="2800" dirty="0" smtClean="0">
                <a:latin typeface="Times New Roman"/>
                <a:cs typeface="Times New Roman"/>
              </a:rPr>
              <a:t>all  these can be carried out under the “always” </a:t>
            </a:r>
            <a:r>
              <a:rPr lang="en-IN" sz="2800" spc="-15" dirty="0" smtClean="0">
                <a:latin typeface="Times New Roman"/>
                <a:cs typeface="Times New Roman"/>
              </a:rPr>
              <a:t>banner,</a:t>
            </a:r>
            <a:r>
              <a:rPr lang="en-IN" sz="2800" spc="-185" dirty="0" smtClean="0">
                <a:latin typeface="Times New Roman"/>
                <a:cs typeface="Times New Roman"/>
              </a:rPr>
              <a:t> </a:t>
            </a:r>
            <a:r>
              <a:rPr lang="en-IN" sz="2800" dirty="0" smtClean="0">
                <a:latin typeface="Times New Roman"/>
                <a:cs typeface="Times New Roman"/>
              </a:rPr>
              <a:t>an  “initial” </a:t>
            </a:r>
            <a:r>
              <a:rPr lang="en-IN" sz="2800" spc="-15" dirty="0" smtClean="0">
                <a:latin typeface="Times New Roman"/>
                <a:cs typeface="Times New Roman"/>
              </a:rPr>
              <a:t>banner, </a:t>
            </a:r>
            <a:r>
              <a:rPr lang="en-IN" sz="2800" dirty="0" smtClean="0">
                <a:latin typeface="Times New Roman"/>
                <a:cs typeface="Times New Roman"/>
              </a:rPr>
              <a:t>or their</a:t>
            </a:r>
            <a:r>
              <a:rPr lang="en-IN" sz="2800" spc="-60" dirty="0" smtClean="0">
                <a:latin typeface="Times New Roman"/>
                <a:cs typeface="Times New Roman"/>
              </a:rPr>
              <a:t> </a:t>
            </a:r>
            <a:r>
              <a:rPr lang="en-IN" sz="2800" spc="-5" dirty="0" smtClean="0">
                <a:latin typeface="Times New Roman"/>
                <a:cs typeface="Times New Roman"/>
              </a:rPr>
              <a:t>combinations.</a:t>
            </a:r>
            <a:endParaRPr lang="en-IN" sz="2800" dirty="0">
              <a:latin typeface="Times New Roman"/>
              <a:cs typeface="Times New Roman"/>
            </a:endParaRPr>
          </a:p>
        </p:txBody>
      </p:sp>
      <p:sp>
        <p:nvSpPr>
          <p:cNvPr id="6" name="object 25"/>
          <p:cNvSpPr txBox="1"/>
          <p:nvPr/>
        </p:nvSpPr>
        <p:spPr>
          <a:xfrm>
            <a:off x="1371600" y="228600"/>
            <a:ext cx="6409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55" dirty="0" smtClean="0">
                <a:solidFill>
                  <a:srgbClr val="93C500"/>
                </a:solidFill>
                <a:latin typeface="Times New Roman"/>
                <a:cs typeface="Times New Roman"/>
              </a:rPr>
              <a:t>Functional Bifurcation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765451"/>
            <a:ext cx="8686800" cy="5760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115" marR="356870" indent="-2730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000" dirty="0" smtClean="0">
                <a:cs typeface="Times New Roman"/>
              </a:rPr>
              <a:t>In </a:t>
            </a:r>
            <a:r>
              <a:rPr lang="en-IN" sz="2000" spc="-40" dirty="0" err="1" smtClean="0">
                <a:cs typeface="Times New Roman"/>
              </a:rPr>
              <a:t>Verilog</a:t>
            </a:r>
            <a:r>
              <a:rPr lang="en-IN" sz="2000" spc="-4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the parallel processing </a:t>
            </a:r>
            <a:r>
              <a:rPr lang="en-IN" sz="2000" spc="-5" dirty="0" smtClean="0">
                <a:cs typeface="Times New Roman"/>
              </a:rPr>
              <a:t>is </a:t>
            </a:r>
            <a:r>
              <a:rPr lang="en-IN" sz="2000" dirty="0" smtClean="0">
                <a:cs typeface="Times New Roman"/>
              </a:rPr>
              <a:t>structured</a:t>
            </a:r>
            <a:r>
              <a:rPr lang="en-IN" sz="2000" spc="-125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through the </a:t>
            </a:r>
            <a:r>
              <a:rPr lang="en-IN" sz="2000" spc="-5" dirty="0" smtClean="0">
                <a:cs typeface="Times New Roman"/>
              </a:rPr>
              <a:t>following</a:t>
            </a:r>
            <a:r>
              <a:rPr lang="en-IN" sz="2000" spc="-3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[IEEE]</a:t>
            </a:r>
            <a:endParaRPr lang="en-IN" sz="2000" dirty="0" smtClean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endParaRPr lang="en-IN" sz="2000" dirty="0" smtClean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lang="en-IN" sz="2000" b="1" i="1" dirty="0" smtClean="0">
                <a:cs typeface="Times New Roman"/>
              </a:rPr>
              <a:t>Simulation </a:t>
            </a:r>
            <a:r>
              <a:rPr lang="en-IN" sz="2000" b="1" i="1" spc="-5" dirty="0" smtClean="0">
                <a:cs typeface="Times New Roman"/>
              </a:rPr>
              <a:t>time: </a:t>
            </a:r>
            <a:r>
              <a:rPr lang="en-IN" sz="2000" dirty="0" smtClean="0">
                <a:cs typeface="Times New Roman"/>
              </a:rPr>
              <a:t>Simulation </a:t>
            </a:r>
            <a:r>
              <a:rPr lang="en-IN" sz="2000" spc="-5" dirty="0" smtClean="0">
                <a:cs typeface="Times New Roman"/>
              </a:rPr>
              <a:t>is </a:t>
            </a:r>
            <a:r>
              <a:rPr lang="en-IN" sz="2000" dirty="0" smtClean="0">
                <a:cs typeface="Times New Roman"/>
              </a:rPr>
              <a:t>carried out in simulation</a:t>
            </a:r>
            <a:r>
              <a:rPr lang="en-IN" sz="2000" spc="-20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time.</a:t>
            </a:r>
            <a:endParaRPr lang="en-IN" sz="2000" dirty="0" smtClean="0">
              <a:cs typeface="Times New Roman"/>
            </a:endParaRPr>
          </a:p>
          <a:p>
            <a:pPr marL="742315" marR="147955" lvl="1" indent="-273050">
              <a:spcBef>
                <a:spcPts val="434"/>
              </a:spcBef>
              <a:buFont typeface="Arial" pitchFamily="34" charset="0"/>
              <a:buChar char="•"/>
            </a:pPr>
            <a:r>
              <a:rPr lang="en-IN" sz="2000" spc="-5" dirty="0" smtClean="0">
                <a:cs typeface="Times New Roman"/>
              </a:rPr>
              <a:t>At </a:t>
            </a:r>
            <a:r>
              <a:rPr lang="en-IN" sz="2000" dirty="0" smtClean="0">
                <a:cs typeface="Times New Roman"/>
              </a:rPr>
              <a:t>every simulation step a </a:t>
            </a:r>
            <a:r>
              <a:rPr lang="en-IN" sz="2000" spc="-5" dirty="0" smtClean="0">
                <a:cs typeface="Times New Roman"/>
              </a:rPr>
              <a:t>number </a:t>
            </a:r>
            <a:r>
              <a:rPr lang="en-IN" sz="2000" dirty="0" smtClean="0">
                <a:cs typeface="Times New Roman"/>
              </a:rPr>
              <a:t>of active events are sequentially carried  out.</a:t>
            </a:r>
          </a:p>
          <a:p>
            <a:pPr marL="742315" marR="147955" lvl="1" indent="-273050">
              <a:spcBef>
                <a:spcPts val="434"/>
              </a:spcBef>
              <a:buFont typeface="Arial" pitchFamily="34" charset="0"/>
              <a:buChar char="•"/>
            </a:pPr>
            <a:r>
              <a:rPr lang="en-IN" sz="2000" dirty="0" smtClean="0">
                <a:cs typeface="Times New Roman"/>
              </a:rPr>
              <a:t>The </a:t>
            </a:r>
            <a:r>
              <a:rPr lang="en-IN" sz="2000" spc="-5" dirty="0" smtClean="0">
                <a:cs typeface="Times New Roman"/>
              </a:rPr>
              <a:t>simulator maintains </a:t>
            </a:r>
            <a:r>
              <a:rPr lang="en-IN" sz="2000" dirty="0" smtClean="0">
                <a:cs typeface="Times New Roman"/>
              </a:rPr>
              <a:t>an event queue – called the “Stratified Event  Queue” </a:t>
            </a:r>
            <a:r>
              <a:rPr lang="en-IN" sz="2000" spc="-5" dirty="0" smtClean="0">
                <a:cs typeface="Times New Roman"/>
              </a:rPr>
              <a:t>– </a:t>
            </a:r>
            <a:r>
              <a:rPr lang="en-IN" sz="2000" dirty="0" smtClean="0">
                <a:cs typeface="Times New Roman"/>
              </a:rPr>
              <a:t>with </a:t>
            </a:r>
            <a:r>
              <a:rPr lang="en-IN" sz="2000" spc="-5" dirty="0" smtClean="0">
                <a:cs typeface="Times New Roman"/>
              </a:rPr>
              <a:t>an </a:t>
            </a:r>
            <a:r>
              <a:rPr lang="en-IN" sz="2000" dirty="0" smtClean="0">
                <a:cs typeface="Times New Roman"/>
              </a:rPr>
              <a:t>active </a:t>
            </a:r>
            <a:r>
              <a:rPr lang="en-IN" sz="2000" spc="-5" dirty="0" smtClean="0">
                <a:cs typeface="Times New Roman"/>
              </a:rPr>
              <a:t>segment </a:t>
            </a:r>
            <a:r>
              <a:rPr lang="en-IN" sz="2000" dirty="0" smtClean="0">
                <a:cs typeface="Times New Roman"/>
              </a:rPr>
              <a:t>at its top. The top </a:t>
            </a:r>
            <a:r>
              <a:rPr lang="en-IN" sz="2000" spc="-5" dirty="0" smtClean="0">
                <a:cs typeface="Times New Roman"/>
              </a:rPr>
              <a:t>most </a:t>
            </a:r>
            <a:r>
              <a:rPr lang="en-IN" sz="2000" dirty="0" smtClean="0">
                <a:cs typeface="Times New Roman"/>
              </a:rPr>
              <a:t>event in the</a:t>
            </a:r>
            <a:r>
              <a:rPr lang="en-IN" sz="2000" spc="-8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active  </a:t>
            </a:r>
            <a:r>
              <a:rPr lang="en-IN" sz="2000" spc="-5" dirty="0" smtClean="0">
                <a:cs typeface="Times New Roman"/>
              </a:rPr>
              <a:t>segment </a:t>
            </a:r>
            <a:r>
              <a:rPr lang="en-IN" sz="2000" dirty="0" smtClean="0">
                <a:cs typeface="Times New Roman"/>
              </a:rPr>
              <a:t>of the queue </a:t>
            </a:r>
            <a:r>
              <a:rPr lang="en-IN" sz="2000" spc="-5" dirty="0" smtClean="0">
                <a:cs typeface="Times New Roman"/>
              </a:rPr>
              <a:t>is </a:t>
            </a:r>
            <a:r>
              <a:rPr lang="en-IN" sz="2000" dirty="0" smtClean="0">
                <a:cs typeface="Times New Roman"/>
              </a:rPr>
              <a:t>taken up for execution</a:t>
            </a:r>
            <a:r>
              <a:rPr lang="en-IN" sz="2000" spc="-25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next.</a:t>
            </a:r>
          </a:p>
          <a:p>
            <a:pPr marL="742315" marR="147955" lvl="1" indent="-273050">
              <a:spcBef>
                <a:spcPts val="434"/>
              </a:spcBef>
              <a:buFont typeface="Arial" pitchFamily="34" charset="0"/>
              <a:buChar char="•"/>
            </a:pPr>
            <a:r>
              <a:rPr lang="en-IN" sz="2000" dirty="0" smtClean="0">
                <a:cs typeface="Times New Roman"/>
              </a:rPr>
              <a:t>The active event can be of an update </a:t>
            </a:r>
            <a:r>
              <a:rPr lang="en-IN" sz="2000" spc="5" dirty="0" smtClean="0">
                <a:cs typeface="Times New Roman"/>
              </a:rPr>
              <a:t>type </a:t>
            </a:r>
            <a:r>
              <a:rPr lang="en-IN" sz="2000" dirty="0" smtClean="0">
                <a:cs typeface="Times New Roman"/>
              </a:rPr>
              <a:t>or evaluation </a:t>
            </a:r>
            <a:r>
              <a:rPr lang="en-IN" sz="2000" spc="10" dirty="0" smtClean="0">
                <a:cs typeface="Times New Roman"/>
              </a:rPr>
              <a:t>type. </a:t>
            </a:r>
            <a:r>
              <a:rPr lang="en-IN" sz="2000" dirty="0" smtClean="0">
                <a:cs typeface="Times New Roman"/>
              </a:rPr>
              <a:t>The evaluation  event can be for evaluation of variables, values on nets, </a:t>
            </a:r>
            <a:r>
              <a:rPr lang="en-IN" sz="2000" spc="-5" dirty="0" smtClean="0">
                <a:cs typeface="Times New Roman"/>
              </a:rPr>
              <a:t>expressions,</a:t>
            </a:r>
            <a:r>
              <a:rPr lang="en-IN" sz="2000" spc="-70" dirty="0" smtClean="0">
                <a:cs typeface="Times New Roman"/>
              </a:rPr>
              <a:t> </a:t>
            </a:r>
            <a:r>
              <a:rPr lang="en-IN" sz="2000" i="1" dirty="0" smtClean="0">
                <a:cs typeface="Times New Roman"/>
              </a:rPr>
              <a:t>etc</a:t>
            </a:r>
            <a:r>
              <a:rPr lang="en-IN" sz="2000" dirty="0" smtClean="0">
                <a:cs typeface="Times New Roman"/>
              </a:rPr>
              <a:t>. Refreshing the queue and rearranging it constitutes the update</a:t>
            </a:r>
            <a:r>
              <a:rPr lang="en-IN" sz="2000" spc="-9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event.</a:t>
            </a:r>
          </a:p>
          <a:p>
            <a:pPr marL="742315" marR="147955" lvl="1" indent="-273050">
              <a:spcBef>
                <a:spcPts val="434"/>
              </a:spcBef>
              <a:buFont typeface="Arial" pitchFamily="34" charset="0"/>
              <a:buChar char="•"/>
            </a:pPr>
            <a:r>
              <a:rPr lang="en-IN" sz="2000" dirty="0" smtClean="0">
                <a:cs typeface="Times New Roman"/>
              </a:rPr>
              <a:t>Any updating can call for a </a:t>
            </a:r>
            <a:r>
              <a:rPr lang="en-IN" sz="2000" spc="-5" dirty="0" smtClean="0">
                <a:cs typeface="Times New Roman"/>
              </a:rPr>
              <a:t>subsequent </a:t>
            </a:r>
            <a:r>
              <a:rPr lang="en-IN" sz="2000" dirty="0" smtClean="0">
                <a:cs typeface="Times New Roman"/>
              </a:rPr>
              <a:t>evaluation and </a:t>
            </a:r>
            <a:r>
              <a:rPr lang="en-IN" sz="2000" i="1" dirty="0" smtClean="0">
                <a:cs typeface="Times New Roman"/>
              </a:rPr>
              <a:t>vice</a:t>
            </a:r>
            <a:r>
              <a:rPr lang="en-IN" sz="2000" i="1" spc="-185" dirty="0" smtClean="0">
                <a:cs typeface="Times New Roman"/>
              </a:rPr>
              <a:t> </a:t>
            </a:r>
            <a:r>
              <a:rPr lang="en-IN" sz="2000" i="1" dirty="0" smtClean="0">
                <a:cs typeface="Times New Roman"/>
              </a:rPr>
              <a:t>versa</a:t>
            </a:r>
            <a:r>
              <a:rPr lang="en-IN" sz="2000" dirty="0" smtClean="0">
                <a:cs typeface="Times New Roman"/>
              </a:rPr>
              <a:t>.</a:t>
            </a:r>
          </a:p>
          <a:p>
            <a:pPr marL="742315" marR="147955" lvl="1" indent="-273050">
              <a:spcBef>
                <a:spcPts val="434"/>
              </a:spcBef>
              <a:buFont typeface="Arial" pitchFamily="34" charset="0"/>
              <a:buChar char="•"/>
            </a:pPr>
            <a:r>
              <a:rPr lang="en-IN" sz="2000" dirty="0" smtClean="0">
                <a:cs typeface="Times New Roman"/>
              </a:rPr>
              <a:t>Only after all the active events in a time step are executed, the simulation  advances to the next </a:t>
            </a:r>
            <a:r>
              <a:rPr lang="en-IN" sz="2000" spc="-5" dirty="0" smtClean="0">
                <a:cs typeface="Times New Roman"/>
              </a:rPr>
              <a:t>time</a:t>
            </a:r>
            <a:r>
              <a:rPr lang="en-IN" sz="2000" spc="-30" dirty="0" smtClean="0">
                <a:cs typeface="Times New Roman"/>
              </a:rPr>
              <a:t> </a:t>
            </a:r>
            <a:r>
              <a:rPr lang="en-IN" sz="2000" dirty="0" smtClean="0">
                <a:cs typeface="Times New Roman"/>
              </a:rPr>
              <a:t>step.</a:t>
            </a:r>
          </a:p>
          <a:p>
            <a:pPr marL="285115" marR="147955" indent="-273050">
              <a:spcBef>
                <a:spcPts val="434"/>
              </a:spcBef>
            </a:pPr>
            <a:r>
              <a:rPr lang="en-IN" sz="2000" dirty="0" smtClean="0">
                <a:cs typeface="Times New Roman"/>
              </a:rPr>
              <a:t>Completion of the </a:t>
            </a:r>
            <a:r>
              <a:rPr lang="en-IN" sz="2000" spc="-5" dirty="0" smtClean="0">
                <a:cs typeface="Times New Roman"/>
              </a:rPr>
              <a:t>sequence </a:t>
            </a:r>
            <a:r>
              <a:rPr lang="en-IN" sz="2000" dirty="0" smtClean="0">
                <a:cs typeface="Times New Roman"/>
              </a:rPr>
              <a:t>of operations above at any </a:t>
            </a:r>
            <a:r>
              <a:rPr lang="en-IN" sz="2000" spc="-5" dirty="0" smtClean="0">
                <a:cs typeface="Times New Roman"/>
              </a:rPr>
              <a:t>time step </a:t>
            </a:r>
            <a:r>
              <a:rPr lang="en-IN" sz="2000" dirty="0" smtClean="0">
                <a:cs typeface="Times New Roman"/>
              </a:rPr>
              <a:t>signifies  the parallel nature of the</a:t>
            </a:r>
            <a:r>
              <a:rPr lang="en-IN" sz="2000" spc="-40" dirty="0" smtClean="0">
                <a:cs typeface="Times New Roman"/>
              </a:rPr>
              <a:t> </a:t>
            </a:r>
            <a:r>
              <a:rPr lang="en-IN" sz="2000" spc="-5" dirty="0" smtClean="0">
                <a:cs typeface="Times New Roman"/>
              </a:rPr>
              <a:t>HDL.</a:t>
            </a:r>
            <a:endParaRPr lang="en-IN" sz="2000" dirty="0"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28600"/>
            <a:ext cx="3050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SIMULATION FLOW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765451"/>
            <a:ext cx="8686800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115" marR="678180" indent="-27305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lang="en-IN" sz="2000" dirty="0" smtClean="0">
                <a:latin typeface="Times New Roman"/>
                <a:cs typeface="Times New Roman"/>
              </a:rPr>
              <a:t>The events being carried out at any instant give </a:t>
            </a:r>
            <a:r>
              <a:rPr lang="en-IN" sz="2000" spc="-5" dirty="0" smtClean="0">
                <a:latin typeface="Times New Roman"/>
                <a:cs typeface="Times New Roman"/>
              </a:rPr>
              <a:t>rise </a:t>
            </a:r>
            <a:r>
              <a:rPr lang="en-IN" sz="2000" dirty="0" smtClean="0">
                <a:latin typeface="Times New Roman"/>
                <a:cs typeface="Times New Roman"/>
              </a:rPr>
              <a:t>to other events –  inherent</a:t>
            </a:r>
            <a:r>
              <a:rPr lang="en-IN" sz="2000" spc="-20" dirty="0" smtClean="0"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latin typeface="Times New Roman"/>
                <a:cs typeface="Times New Roman"/>
              </a:rPr>
              <a:t>in the execution </a:t>
            </a:r>
            <a:r>
              <a:rPr lang="en-IN" sz="2000" spc="-5" dirty="0" smtClean="0">
                <a:latin typeface="Times New Roman"/>
                <a:cs typeface="Times New Roman"/>
              </a:rPr>
              <a:t>process. All </a:t>
            </a:r>
            <a:r>
              <a:rPr lang="en-IN" sz="2000" dirty="0" smtClean="0">
                <a:latin typeface="Times New Roman"/>
                <a:cs typeface="Times New Roman"/>
              </a:rPr>
              <a:t>such events can be grouped into the following 5  types:</a:t>
            </a:r>
          </a:p>
          <a:p>
            <a:pPr marL="469900" lvl="1">
              <a:spcBef>
                <a:spcPts val="430"/>
              </a:spcBef>
              <a:buFont typeface="Arial" pitchFamily="34" charset="0"/>
              <a:buChar char="•"/>
              <a:tabLst>
                <a:tab pos="685800" algn="l"/>
              </a:tabLst>
            </a:pPr>
            <a:r>
              <a:rPr lang="en-IN" sz="2000" b="1" i="1" dirty="0" smtClean="0">
                <a:latin typeface="Times New Roman"/>
                <a:cs typeface="Times New Roman"/>
              </a:rPr>
              <a:t>Active events</a:t>
            </a:r>
            <a:r>
              <a:rPr lang="en-IN" sz="2000" b="1" i="1" spc="-15" dirty="0" smtClean="0"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latin typeface="Times New Roman"/>
                <a:cs typeface="Times New Roman"/>
              </a:rPr>
              <a:t>–</a:t>
            </a:r>
          </a:p>
          <a:p>
            <a:pPr marL="469900" lvl="1">
              <a:spcBef>
                <a:spcPts val="430"/>
              </a:spcBef>
              <a:buFont typeface="Arial" pitchFamily="34" charset="0"/>
              <a:buChar char="•"/>
              <a:tabLst>
                <a:tab pos="685800" algn="l"/>
              </a:tabLst>
            </a:pPr>
            <a:r>
              <a:rPr lang="en-IN" sz="2000" b="1" i="1" dirty="0" smtClean="0">
                <a:latin typeface="Times New Roman"/>
                <a:cs typeface="Times New Roman"/>
              </a:rPr>
              <a:t>Inactive events </a:t>
            </a:r>
            <a:r>
              <a:rPr lang="en-IN" sz="2000" dirty="0" smtClean="0">
                <a:latin typeface="Times New Roman"/>
                <a:cs typeface="Times New Roman"/>
              </a:rPr>
              <a:t>– The inactive events are the events lined up for execution immediately after the execution of the active events.</a:t>
            </a:r>
            <a:r>
              <a:rPr lang="en-IN" sz="2000" spc="-125" dirty="0" smtClean="0"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latin typeface="Times New Roman"/>
                <a:cs typeface="Times New Roman"/>
              </a:rPr>
              <a:t>Events  specified with zero delay are all inactive</a:t>
            </a:r>
            <a:r>
              <a:rPr lang="en-IN" sz="2000" spc="-60" dirty="0" smtClean="0"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latin typeface="Times New Roman"/>
                <a:cs typeface="Times New Roman"/>
              </a:rPr>
              <a:t>events.</a:t>
            </a:r>
          </a:p>
          <a:p>
            <a:pPr marL="469900" lvl="1">
              <a:spcBef>
                <a:spcPts val="430"/>
              </a:spcBef>
              <a:buFont typeface="Arial" pitchFamily="34" charset="0"/>
              <a:buChar char="•"/>
              <a:tabLst>
                <a:tab pos="685800" algn="l"/>
              </a:tabLst>
            </a:pPr>
            <a:r>
              <a:rPr lang="en-IN" sz="2000" b="1" i="1" dirty="0" smtClean="0">
                <a:latin typeface="Times New Roman"/>
                <a:cs typeface="Times New Roman"/>
              </a:rPr>
              <a:t>Blocking </a:t>
            </a:r>
            <a:r>
              <a:rPr lang="en-IN" sz="2000" b="1" i="1" spc="-5" dirty="0" smtClean="0">
                <a:latin typeface="Times New Roman"/>
                <a:cs typeface="Times New Roman"/>
              </a:rPr>
              <a:t>Assignment </a:t>
            </a:r>
            <a:r>
              <a:rPr lang="en-IN" sz="2000" b="1" i="1" dirty="0" smtClean="0">
                <a:latin typeface="Times New Roman"/>
                <a:cs typeface="Times New Roman"/>
              </a:rPr>
              <a:t>Events </a:t>
            </a:r>
            <a:r>
              <a:rPr lang="en-IN" sz="2000" spc="-5" dirty="0" smtClean="0">
                <a:latin typeface="Times New Roman"/>
                <a:cs typeface="Times New Roman"/>
              </a:rPr>
              <a:t>– </a:t>
            </a:r>
            <a:r>
              <a:rPr lang="en-IN" sz="2000" dirty="0" smtClean="0">
                <a:latin typeface="Times New Roman"/>
                <a:cs typeface="Times New Roman"/>
              </a:rPr>
              <a:t>Operations </a:t>
            </a:r>
            <a:r>
              <a:rPr lang="en-IN" sz="2000" spc="-5" dirty="0" smtClean="0">
                <a:latin typeface="Times New Roman"/>
                <a:cs typeface="Times New Roman"/>
              </a:rPr>
              <a:t>and processes </a:t>
            </a:r>
            <a:r>
              <a:rPr lang="en-IN" sz="2000" dirty="0" smtClean="0">
                <a:latin typeface="Times New Roman"/>
                <a:cs typeface="Times New Roman"/>
              </a:rPr>
              <a:t>carried out at  previous </a:t>
            </a:r>
            <a:r>
              <a:rPr lang="en-IN" sz="2000" spc="-5" dirty="0" smtClean="0">
                <a:latin typeface="Times New Roman"/>
                <a:cs typeface="Times New Roman"/>
              </a:rPr>
              <a:t>time steps with </a:t>
            </a:r>
            <a:r>
              <a:rPr lang="en-IN" sz="2000" dirty="0" smtClean="0">
                <a:latin typeface="Times New Roman"/>
                <a:cs typeface="Times New Roman"/>
              </a:rPr>
              <a:t>results to be updated at the current </a:t>
            </a:r>
            <a:r>
              <a:rPr lang="en-IN" sz="2000" spc="-5" dirty="0" smtClean="0">
                <a:latin typeface="Times New Roman"/>
                <a:cs typeface="Times New Roman"/>
              </a:rPr>
              <a:t>time step </a:t>
            </a:r>
            <a:r>
              <a:rPr lang="en-IN" sz="2000" dirty="0" smtClean="0">
                <a:latin typeface="Times New Roman"/>
                <a:cs typeface="Times New Roman"/>
              </a:rPr>
              <a:t>are of  this</a:t>
            </a:r>
            <a:r>
              <a:rPr lang="en-IN" sz="2000" spc="-15" dirty="0" smtClean="0">
                <a:latin typeface="Times New Roman"/>
                <a:cs typeface="Times New Roman"/>
              </a:rPr>
              <a:t> </a:t>
            </a:r>
            <a:r>
              <a:rPr lang="en-IN" sz="2000" spc="-10" dirty="0" smtClean="0">
                <a:latin typeface="Times New Roman"/>
                <a:cs typeface="Times New Roman"/>
              </a:rPr>
              <a:t>category.</a:t>
            </a:r>
          </a:p>
          <a:p>
            <a:pPr marL="469900" lvl="1">
              <a:spcBef>
                <a:spcPts val="430"/>
              </a:spcBef>
              <a:buFont typeface="Arial" pitchFamily="34" charset="0"/>
              <a:buChar char="•"/>
              <a:tabLst>
                <a:tab pos="685800" algn="l"/>
              </a:tabLst>
            </a:pPr>
            <a:r>
              <a:rPr lang="en-IN" sz="2000" b="1" i="1" dirty="0" smtClean="0">
                <a:latin typeface="Times New Roman"/>
                <a:cs typeface="Times New Roman"/>
              </a:rPr>
              <a:t>Monitor Events </a:t>
            </a:r>
            <a:r>
              <a:rPr lang="en-IN" sz="2000" dirty="0" smtClean="0">
                <a:latin typeface="Times New Roman"/>
                <a:cs typeface="Times New Roman"/>
              </a:rPr>
              <a:t>– The Monitor events at the current time </a:t>
            </a:r>
            <a:r>
              <a:rPr lang="en-IN" sz="2000" spc="-5" dirty="0" smtClean="0">
                <a:latin typeface="Times New Roman"/>
                <a:cs typeface="Times New Roman"/>
              </a:rPr>
              <a:t>step</a:t>
            </a:r>
            <a:r>
              <a:rPr lang="en-IN" sz="2000" spc="-180" dirty="0" smtClean="0"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latin typeface="Times New Roman"/>
                <a:cs typeface="Times New Roman"/>
              </a:rPr>
              <a:t>–</a:t>
            </a:r>
            <a:r>
              <a:rPr lang="en-IN" sz="2000" b="1" spc="-5" dirty="0" smtClean="0">
                <a:latin typeface="Times New Roman"/>
                <a:cs typeface="Times New Roman"/>
              </a:rPr>
              <a:t>$monitor  </a:t>
            </a:r>
            <a:r>
              <a:rPr lang="en-IN" sz="2000" dirty="0" smtClean="0">
                <a:latin typeface="Times New Roman"/>
                <a:cs typeface="Times New Roman"/>
              </a:rPr>
              <a:t>and </a:t>
            </a:r>
            <a:r>
              <a:rPr lang="en-IN" sz="2000" b="1" dirty="0" smtClean="0">
                <a:latin typeface="Times New Roman"/>
                <a:cs typeface="Times New Roman"/>
              </a:rPr>
              <a:t>$strobe </a:t>
            </a:r>
            <a:r>
              <a:rPr lang="en-IN" sz="2000" dirty="0" smtClean="0">
                <a:latin typeface="Times New Roman"/>
                <a:cs typeface="Times New Roman"/>
              </a:rPr>
              <a:t>– are to be </a:t>
            </a:r>
            <a:r>
              <a:rPr lang="en-IN" sz="2000" spc="-5" dirty="0" smtClean="0">
                <a:latin typeface="Times New Roman"/>
                <a:cs typeface="Times New Roman"/>
              </a:rPr>
              <a:t>processed </a:t>
            </a:r>
            <a:r>
              <a:rPr lang="en-IN" sz="2000" dirty="0" smtClean="0">
                <a:latin typeface="Times New Roman"/>
                <a:cs typeface="Times New Roman"/>
              </a:rPr>
              <a:t>after the </a:t>
            </a:r>
            <a:r>
              <a:rPr lang="en-IN" sz="2000" spc="-5" dirty="0" smtClean="0">
                <a:latin typeface="Times New Roman"/>
                <a:cs typeface="Times New Roman"/>
              </a:rPr>
              <a:t>processing </a:t>
            </a:r>
            <a:r>
              <a:rPr lang="en-IN" sz="2000" dirty="0" smtClean="0">
                <a:latin typeface="Times New Roman"/>
                <a:cs typeface="Times New Roman"/>
              </a:rPr>
              <a:t>of the active  events, inactive events, and non blocking </a:t>
            </a:r>
            <a:r>
              <a:rPr lang="en-IN" sz="2000" spc="-5" dirty="0" smtClean="0">
                <a:latin typeface="Times New Roman"/>
                <a:cs typeface="Times New Roman"/>
              </a:rPr>
              <a:t>assignment</a:t>
            </a:r>
            <a:r>
              <a:rPr lang="en-IN" sz="2000" spc="-45" dirty="0" smtClean="0">
                <a:latin typeface="Times New Roman"/>
                <a:cs typeface="Times New Roman"/>
              </a:rPr>
              <a:t> </a:t>
            </a:r>
            <a:r>
              <a:rPr lang="en-IN" sz="2000" dirty="0" smtClean="0">
                <a:latin typeface="Times New Roman"/>
                <a:cs typeface="Times New Roman"/>
              </a:rPr>
              <a:t>events.</a:t>
            </a:r>
          </a:p>
          <a:p>
            <a:pPr marL="469900" lvl="1">
              <a:spcBef>
                <a:spcPts val="430"/>
              </a:spcBef>
              <a:buFont typeface="Arial" pitchFamily="34" charset="0"/>
              <a:buChar char="•"/>
              <a:tabLst>
                <a:tab pos="685800" algn="l"/>
              </a:tabLst>
            </a:pPr>
            <a:r>
              <a:rPr lang="en-IN" sz="2000" b="1" i="1" dirty="0" smtClean="0">
                <a:latin typeface="Times New Roman"/>
                <a:cs typeface="Times New Roman"/>
              </a:rPr>
              <a:t>Future events </a:t>
            </a:r>
            <a:r>
              <a:rPr lang="en-IN" sz="2000" dirty="0" smtClean="0">
                <a:latin typeface="Times New Roman"/>
                <a:cs typeface="Times New Roman"/>
              </a:rPr>
              <a:t>– Events scheduled to occur at </a:t>
            </a:r>
            <a:r>
              <a:rPr lang="en-IN" sz="2000" spc="-10" dirty="0" smtClean="0">
                <a:latin typeface="Times New Roman"/>
                <a:cs typeface="Times New Roman"/>
              </a:rPr>
              <a:t>some </a:t>
            </a:r>
            <a:r>
              <a:rPr lang="en-IN" sz="2000" dirty="0" smtClean="0">
                <a:latin typeface="Times New Roman"/>
                <a:cs typeface="Times New Roman"/>
              </a:rPr>
              <a:t>future simulation  </a:t>
            </a:r>
            <a:r>
              <a:rPr lang="en-IN" sz="2000" spc="-5" dirty="0" smtClean="0">
                <a:latin typeface="Times New Roman"/>
                <a:cs typeface="Times New Roman"/>
              </a:rPr>
              <a:t>time </a:t>
            </a:r>
            <a:r>
              <a:rPr lang="en-IN" sz="2000" dirty="0" smtClean="0">
                <a:latin typeface="Times New Roman"/>
                <a:cs typeface="Times New Roman"/>
              </a:rPr>
              <a:t>are the future events.</a:t>
            </a: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228600"/>
            <a:ext cx="3547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Stratified Event Queue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400" y="152400"/>
            <a:ext cx="366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FLOW CHART for SIMULATION FLOW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object 27"/>
          <p:cNvSpPr/>
          <p:nvPr/>
        </p:nvSpPr>
        <p:spPr>
          <a:xfrm>
            <a:off x="457200" y="533400"/>
            <a:ext cx="8458200" cy="617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object 27"/>
          <p:cNvSpPr txBox="1"/>
          <p:nvPr/>
        </p:nvSpPr>
        <p:spPr>
          <a:xfrm>
            <a:off x="304800" y="609600"/>
            <a:ext cx="8610600" cy="505267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00" spc="20" dirty="0">
                <a:solidFill>
                  <a:srgbClr val="93C500"/>
                </a:solidFill>
                <a:latin typeface="Times New Roman" pitchFamily="18" charset="0"/>
                <a:cs typeface="Times New Roman" pitchFamily="18" charset="0"/>
              </a:rPr>
              <a:t> </a:t>
            </a:r>
            <a:r>
              <a:rPr sz="2000" spc="-5" dirty="0">
                <a:solidFill>
                  <a:srgbClr val="3D3C2C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sz="2000" dirty="0">
                <a:solidFill>
                  <a:srgbClr val="3D3C2C"/>
                </a:solidFill>
                <a:latin typeface="Times New Roman" pitchFamily="18" charset="0"/>
                <a:cs typeface="Times New Roman" pitchFamily="18" charset="0"/>
              </a:rPr>
              <a:t>procedure-block of either type – initial </a:t>
            </a:r>
            <a:r>
              <a:rPr sz="2000">
                <a:solidFill>
                  <a:srgbClr val="3D3C2C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-229">
                <a:solidFill>
                  <a:srgbClr val="3D3C2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229" dirty="0" smtClean="0">
                <a:solidFill>
                  <a:srgbClr val="3D3C2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smtClean="0">
                <a:solidFill>
                  <a:srgbClr val="3D3C2C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28"/>
          <p:cNvSpPr/>
          <p:nvPr/>
        </p:nvSpPr>
        <p:spPr>
          <a:xfrm>
            <a:off x="685800" y="1143000"/>
            <a:ext cx="7696200" cy="5192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5"/>
          <p:cNvSpPr txBox="1"/>
          <p:nvPr/>
        </p:nvSpPr>
        <p:spPr>
          <a:xfrm>
            <a:off x="1371600" y="152400"/>
            <a:ext cx="6409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55" dirty="0" smtClean="0">
                <a:solidFill>
                  <a:srgbClr val="93C500"/>
                </a:solidFill>
                <a:latin typeface="Times New Roman"/>
                <a:cs typeface="Times New Roman"/>
              </a:rPr>
              <a:t>Procedure- Block Structure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C1A7-6CB8-4C33-B695-0FF404885C03}" type="datetime1">
              <a:rPr lang="en-US" smtClean="0"/>
              <a:pPr/>
              <a:t>11/17/2021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Shaik.Riyazuddien, Assoc. Prof., Dept of ECE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object 30"/>
          <p:cNvSpPr txBox="1"/>
          <p:nvPr/>
        </p:nvSpPr>
        <p:spPr>
          <a:xfrm>
            <a:off x="533400" y="1143000"/>
            <a:ext cx="8382000" cy="4090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65480" indent="-27305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 a procedural block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only one </a:t>
            </a:r>
            <a:r>
              <a:rPr sz="2400" spc="-5" dirty="0">
                <a:latin typeface="Times New Roman"/>
                <a:cs typeface="Times New Roman"/>
              </a:rPr>
              <a:t>assignment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 carried out, it can be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specified</a:t>
            </a:r>
            <a:endParaRPr sz="240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575"/>
              </a:spcBef>
              <a:tabLst>
                <a:tab pos="844550" algn="l"/>
              </a:tabLst>
            </a:pPr>
            <a:r>
              <a:rPr sz="1800" spc="70" smtClean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	</a:t>
            </a:r>
            <a:r>
              <a:rPr sz="2400" b="1" dirty="0">
                <a:latin typeface="Times New Roman"/>
                <a:cs typeface="Times New Roman"/>
              </a:rPr>
              <a:t>initial #2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a=0;</a:t>
            </a:r>
            <a:endParaRPr sz="2400" b="1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00000"/>
              </a:lnSpc>
              <a:spcBef>
                <a:spcPts val="580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More </a:t>
            </a:r>
            <a:r>
              <a:rPr lang="en-US" sz="2400" dirty="0" smtClean="0">
                <a:latin typeface="Times New Roman"/>
                <a:cs typeface="Times New Roman"/>
              </a:rPr>
              <a:t>often more </a:t>
            </a:r>
            <a:r>
              <a:rPr sz="2400" smtClean="0">
                <a:latin typeface="Times New Roman"/>
                <a:cs typeface="Times New Roman"/>
              </a:rPr>
              <a:t>than </a:t>
            </a:r>
            <a:r>
              <a:rPr sz="2400" dirty="0">
                <a:latin typeface="Times New Roman"/>
                <a:cs typeface="Times New Roman"/>
              </a:rPr>
              <a:t>one procedural </a:t>
            </a:r>
            <a:r>
              <a:rPr sz="2400" spc="-5" dirty="0">
                <a:latin typeface="Times New Roman"/>
                <a:cs typeface="Times New Roman"/>
              </a:rPr>
              <a:t>assignment is </a:t>
            </a:r>
            <a:r>
              <a:rPr sz="2400" dirty="0">
                <a:latin typeface="Times New Roman"/>
                <a:cs typeface="Times New Roman"/>
              </a:rPr>
              <a:t>to be carried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  in an initial block</a:t>
            </a:r>
            <a:r>
              <a:rPr sz="2400">
                <a:latin typeface="Times New Roman"/>
                <a:cs typeface="Times New Roman"/>
              </a:rPr>
              <a:t>. </a:t>
            </a:r>
          </a:p>
          <a:p>
            <a:pPr marL="285115" marR="231140" indent="-273050">
              <a:lnSpc>
                <a:spcPct val="100000"/>
              </a:lnSpc>
              <a:spcBef>
                <a:spcPts val="575"/>
              </a:spcBef>
            </a:pPr>
            <a:r>
              <a:rPr sz="1800" spc="2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lang="en-IN" sz="2400" dirty="0" smtClean="0">
                <a:latin typeface="Times New Roman"/>
                <a:cs typeface="Times New Roman"/>
              </a:rPr>
              <a:t>All</a:t>
            </a:r>
            <a:r>
              <a:rPr lang="en-IN" sz="2400" spc="-235" dirty="0" smtClean="0">
                <a:latin typeface="Times New Roman"/>
                <a:cs typeface="Times New Roman"/>
              </a:rPr>
              <a:t> </a:t>
            </a:r>
            <a:r>
              <a:rPr lang="en-IN" sz="2400" dirty="0" smtClean="0">
                <a:latin typeface="Times New Roman"/>
                <a:cs typeface="Times New Roman"/>
              </a:rPr>
              <a:t>such </a:t>
            </a:r>
            <a:r>
              <a:rPr sz="2400" spc="-5" smtClean="0">
                <a:latin typeface="Times New Roman"/>
                <a:cs typeface="Times New Roman"/>
              </a:rPr>
              <a:t>assignments </a:t>
            </a:r>
            <a:r>
              <a:rPr sz="2400" dirty="0">
                <a:latin typeface="Times New Roman"/>
                <a:cs typeface="Times New Roman"/>
              </a:rPr>
              <a:t>are grouped together between “begin”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 “end”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declarations.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 </a:t>
            </a:r>
            <a:r>
              <a:rPr sz="2400" b="1" dirty="0">
                <a:latin typeface="Times New Roman"/>
                <a:cs typeface="Times New Roman"/>
              </a:rPr>
              <a:t>begin</a:t>
            </a:r>
            <a:r>
              <a:rPr sz="2400" dirty="0">
                <a:latin typeface="Times New Roman"/>
                <a:cs typeface="Times New Roman"/>
              </a:rPr>
              <a:t> declaration </a:t>
            </a:r>
            <a:r>
              <a:rPr sz="2400" spc="-5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have its associated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end</a:t>
            </a:r>
            <a:endParaRPr sz="2400" b="1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declaration.</a:t>
            </a:r>
            <a:endParaRPr sz="2400">
              <a:latin typeface="Times New Roman"/>
              <a:cs typeface="Times New Roman"/>
            </a:endParaRPr>
          </a:p>
          <a:p>
            <a:pPr marL="285115" marR="347345" indent="-273050">
              <a:lnSpc>
                <a:spcPct val="100000"/>
              </a:lnSpc>
              <a:spcBef>
                <a:spcPts val="575"/>
              </a:spcBef>
            </a:pPr>
            <a:r>
              <a:rPr sz="1800" spc="20" dirty="0">
                <a:solidFill>
                  <a:srgbClr val="93C500"/>
                </a:solidFill>
                <a:latin typeface="Wingdings 2"/>
                <a:cs typeface="Wingdings 2"/>
              </a:rPr>
              <a:t></a:t>
            </a:r>
            <a:r>
              <a:rPr sz="1800" spc="2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begin – end constructs can be nested </a:t>
            </a:r>
            <a:r>
              <a:rPr sz="2400" spc="-5" dirty="0">
                <a:latin typeface="Times New Roman"/>
                <a:cs typeface="Times New Roman"/>
              </a:rPr>
              <a:t>as many times as  </a:t>
            </a:r>
            <a:r>
              <a:rPr sz="2400" dirty="0">
                <a:latin typeface="Times New Roman"/>
                <a:cs typeface="Times New Roman"/>
              </a:rPr>
              <a:t>desired.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25"/>
          <p:cNvSpPr txBox="1"/>
          <p:nvPr/>
        </p:nvSpPr>
        <p:spPr>
          <a:xfrm>
            <a:off x="1371600" y="228600"/>
            <a:ext cx="6409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55" dirty="0" smtClean="0">
                <a:solidFill>
                  <a:srgbClr val="93C500"/>
                </a:solidFill>
                <a:latin typeface="Times New Roman"/>
                <a:cs typeface="Times New Roman"/>
              </a:rPr>
              <a:t>Begin-End Construct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56457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</a:rPr>
              <a:t>NESTED </a:t>
            </a: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BEGIN </a:t>
            </a:r>
            <a:r>
              <a:rPr sz="3200" dirty="0">
                <a:solidFill>
                  <a:srgbClr val="FFFFFF"/>
                </a:solidFill>
              </a:rPr>
              <a:t>– </a:t>
            </a: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END</a:t>
            </a:r>
            <a:r>
              <a:rPr sz="3200" b="1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spc="-5" dirty="0">
                <a:solidFill>
                  <a:srgbClr val="FFFFFF"/>
                </a:solidFill>
              </a:rPr>
              <a:t>BLOCKS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62000" y="914400"/>
            <a:ext cx="5541263" cy="419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533400" y="5181600"/>
            <a:ext cx="8001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Assigning names to blocks serves different purposes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Registers declared within a block are local to it and are not available outside. However, during simulation they can be accessed for simulation, </a:t>
            </a:r>
            <a:r>
              <a:rPr kumimoji="0" 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etc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., by proper dereferencing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600" dirty="0" smtClean="0"/>
              <a:t>Named blocks can be disabled selectively when desired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5438775" y="1185863"/>
            <a:ext cx="2651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outermost block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0"/>
                </a:moveTo>
                <a:lnTo>
                  <a:pt x="0" y="6857998"/>
                </a:lnTo>
                <a:lnTo>
                  <a:pt x="379475" y="6857998"/>
                </a:lnTo>
                <a:lnTo>
                  <a:pt x="379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34465" y="1554857"/>
            <a:ext cx="638429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5"/>
              </a:lnSpc>
            </a:pPr>
            <a:r>
              <a:rPr sz="4000" b="1" spc="-55" dirty="0">
                <a:solidFill>
                  <a:srgbClr val="93C500"/>
                </a:solidFill>
                <a:latin typeface="Times New Roman"/>
                <a:cs typeface="Times New Roman"/>
              </a:rPr>
              <a:t>BEHAVIORAL</a:t>
            </a:r>
            <a:r>
              <a:rPr sz="4000" b="1" spc="-254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93C500"/>
                </a:solidFill>
                <a:latin typeface="Times New Roman"/>
                <a:cs typeface="Times New Roman"/>
              </a:rPr>
              <a:t>MODELING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1208" y="292608"/>
            <a:ext cx="8025383" cy="644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612140" y="301497"/>
            <a:ext cx="42665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INITIAL</a:t>
            </a:r>
            <a:r>
              <a:rPr sz="3200" b="1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CONSTRUCT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2960" y="1100327"/>
            <a:ext cx="7520940" cy="5377180"/>
          </a:xfrm>
          <a:custGeom>
            <a:avLst/>
            <a:gdLst/>
            <a:ahLst/>
            <a:cxnLst/>
            <a:rect l="l" t="t" r="r" b="b"/>
            <a:pathLst>
              <a:path w="7520940" h="5377180">
                <a:moveTo>
                  <a:pt x="0" y="5376672"/>
                </a:moveTo>
                <a:lnTo>
                  <a:pt x="7520940" y="5376672"/>
                </a:lnTo>
                <a:lnTo>
                  <a:pt x="7520940" y="0"/>
                </a:lnTo>
                <a:lnTo>
                  <a:pt x="0" y="0"/>
                </a:lnTo>
                <a:lnTo>
                  <a:pt x="0" y="53766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2960" y="1100327"/>
            <a:ext cx="7520940" cy="5377180"/>
          </a:xfrm>
          <a:custGeom>
            <a:avLst/>
            <a:gdLst/>
            <a:ahLst/>
            <a:cxnLst/>
            <a:rect l="l" t="t" r="r" b="b"/>
            <a:pathLst>
              <a:path w="7520940" h="5377180">
                <a:moveTo>
                  <a:pt x="0" y="5376672"/>
                </a:moveTo>
                <a:lnTo>
                  <a:pt x="7520940" y="5376672"/>
                </a:lnTo>
                <a:lnTo>
                  <a:pt x="7520940" y="0"/>
                </a:lnTo>
                <a:lnTo>
                  <a:pt x="0" y="0"/>
                </a:lnTo>
                <a:lnTo>
                  <a:pt x="0" y="5376672"/>
                </a:lnTo>
                <a:close/>
              </a:path>
            </a:pathLst>
          </a:custGeom>
          <a:ln w="15240">
            <a:solidFill>
              <a:srgbClr val="70685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72108" y="1086237"/>
            <a:ext cx="7120890" cy="247439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815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/>
                <a:cs typeface="Times New Roman"/>
              </a:rPr>
              <a:t>A set of procedural </a:t>
            </a:r>
            <a:r>
              <a:rPr sz="2000" spc="-5" dirty="0">
                <a:latin typeface="Times New Roman"/>
                <a:cs typeface="Times New Roman"/>
              </a:rPr>
              <a:t>assignments </a:t>
            </a:r>
            <a:r>
              <a:rPr sz="2000" dirty="0">
                <a:latin typeface="Times New Roman"/>
                <a:cs typeface="Times New Roman"/>
              </a:rPr>
              <a:t>within an </a:t>
            </a:r>
            <a:r>
              <a:rPr sz="2000" spc="-5" dirty="0">
                <a:latin typeface="Times New Roman"/>
                <a:cs typeface="Times New Roman"/>
              </a:rPr>
              <a:t>initial </a:t>
            </a:r>
            <a:r>
              <a:rPr sz="2000" dirty="0">
                <a:latin typeface="Times New Roman"/>
                <a:cs typeface="Times New Roman"/>
              </a:rPr>
              <a:t>construct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285115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executed only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Once</a:t>
            </a:r>
            <a:endParaRPr sz="2000">
              <a:latin typeface="Times New Roman"/>
              <a:cs typeface="Times New Roman"/>
            </a:endParaRPr>
          </a:p>
          <a:p>
            <a:pPr marL="285115" marR="5080" indent="-273050">
              <a:lnSpc>
                <a:spcPct val="130000"/>
              </a:lnSpc>
              <a:spcBef>
                <a:spcPts val="48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285115" algn="l"/>
                <a:tab pos="285750" algn="l"/>
              </a:tabLst>
            </a:pPr>
            <a:r>
              <a:rPr sz="2000" dirty="0">
                <a:latin typeface="Times New Roman"/>
                <a:cs typeface="Times New Roman"/>
              </a:rPr>
              <a:t>In any </a:t>
            </a:r>
            <a:r>
              <a:rPr sz="2000" spc="-5" dirty="0">
                <a:latin typeface="Times New Roman"/>
                <a:cs typeface="Times New Roman"/>
              </a:rPr>
              <a:t>assignment statement </a:t>
            </a:r>
            <a:r>
              <a:rPr sz="2000" dirty="0">
                <a:latin typeface="Times New Roman"/>
                <a:cs typeface="Times New Roman"/>
              </a:rPr>
              <a:t>the left-hand side has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a storage 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element </a:t>
            </a:r>
            <a:r>
              <a:rPr sz="2000" dirty="0">
                <a:latin typeface="Times New Roman"/>
                <a:cs typeface="Times New Roman"/>
              </a:rPr>
              <a:t>(and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a net). It can be a reg, </a:t>
            </a:r>
            <a:r>
              <a:rPr sz="2000" spc="-10" dirty="0">
                <a:latin typeface="Times New Roman"/>
                <a:cs typeface="Times New Roman"/>
              </a:rPr>
              <a:t>integer, </a:t>
            </a:r>
            <a:r>
              <a:rPr sz="2000" dirty="0">
                <a:latin typeface="Times New Roman"/>
                <a:cs typeface="Times New Roman"/>
              </a:rPr>
              <a:t>or real </a:t>
            </a:r>
            <a:r>
              <a:rPr sz="2000" spc="-5" dirty="0">
                <a:latin typeface="Times New Roman"/>
                <a:cs typeface="Times New Roman"/>
              </a:rPr>
              <a:t>type  </a:t>
            </a:r>
            <a:r>
              <a:rPr sz="2000" dirty="0">
                <a:latin typeface="Times New Roman"/>
                <a:cs typeface="Times New Roman"/>
              </a:rPr>
              <a:t>of variable. The right-hand side can be a storage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variable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  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net</a:t>
            </a:r>
            <a:r>
              <a:rPr sz="200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512680"/>
            <a:ext cx="3200400" cy="30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3124200"/>
            <a:ext cx="5257800" cy="3554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911022971E4E49B0424733716899D6" ma:contentTypeVersion="2" ma:contentTypeDescription="Create a new document." ma:contentTypeScope="" ma:versionID="9825f0afa06d18a33289de348a3ef4c6">
  <xsd:schema xmlns:xsd="http://www.w3.org/2001/XMLSchema" xmlns:xs="http://www.w3.org/2001/XMLSchema" xmlns:p="http://schemas.microsoft.com/office/2006/metadata/properties" xmlns:ns2="35258c95-2cd1-4cc3-a234-32101ec7566d" targetNamespace="http://schemas.microsoft.com/office/2006/metadata/properties" ma:root="true" ma:fieldsID="9319bedeb6f84ef808c99854aab7d4b9" ns2:_="">
    <xsd:import namespace="35258c95-2cd1-4cc3-a234-32101ec756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58c95-2cd1-4cc3-a234-32101ec756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09E002-D8E9-40D8-AA08-19FB60587C4D}"/>
</file>

<file path=customXml/itemProps2.xml><?xml version="1.0" encoding="utf-8"?>
<ds:datastoreItem xmlns:ds="http://schemas.openxmlformats.org/officeDocument/2006/customXml" ds:itemID="{81D9570F-4B74-4F75-9355-3BD4B53DEFDE}"/>
</file>

<file path=customXml/itemProps3.xml><?xml version="1.0" encoding="utf-8"?>
<ds:datastoreItem xmlns:ds="http://schemas.openxmlformats.org/officeDocument/2006/customXml" ds:itemID="{1738FEB0-A099-4C19-8CF6-5B79B54B9633}"/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4403</Words>
  <Application>Microsoft Office PowerPoint</Application>
  <PresentationFormat>On-screen Show (4:3)</PresentationFormat>
  <Paragraphs>544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NESTED BEGIN – END BLOCKS</vt:lpstr>
      <vt:lpstr>INITIAL CONSTRUCT</vt:lpstr>
      <vt:lpstr>Slide 10</vt:lpstr>
      <vt:lpstr>ALWAYS CONSTRUCT</vt:lpstr>
      <vt:lpstr>EVENT CONTROL</vt:lpstr>
      <vt:lpstr>EXAMPLE COUNTER</vt:lpstr>
      <vt:lpstr>Examples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BLOCKING AND NONBLOCKING ASSIGNMENTS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ASSIGN–DEASSIGN CONSTRUCT</vt:lpstr>
      <vt:lpstr> always</vt:lpstr>
      <vt:lpstr>REPEAT CONSTRUCT</vt:lpstr>
      <vt:lpstr>FOR LOOP</vt:lpstr>
      <vt:lpstr>THE DISABLE CONSTRUCT</vt:lpstr>
      <vt:lpstr>WHILE LOOP</vt:lpstr>
      <vt:lpstr>FOREVER LOOP</vt:lpstr>
      <vt:lpstr>PARALLEL BLOCKS</vt:lpstr>
      <vt:lpstr>FORCE–RELEASE CONSTRUCT</vt:lpstr>
      <vt:lpstr>EVENT</vt:lpstr>
      <vt:lpstr>Slide 48</vt:lpstr>
      <vt:lpstr>Slide 49</vt:lpstr>
      <vt:lpstr>Slide 50</vt:lpstr>
      <vt:lpstr>Slide 51</vt:lpstr>
      <vt:lpstr>Slide 52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new</cp:lastModifiedBy>
  <cp:revision>83</cp:revision>
  <dcterms:created xsi:type="dcterms:W3CDTF">2006-08-16T00:00:00Z</dcterms:created>
  <dcterms:modified xsi:type="dcterms:W3CDTF">2021-11-17T03:47:29Z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0x01010018911022971E4E49B0424733716899D6</vt:lpwstr>
  </property>
</Properties>
</file>