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jpeg" ContentType="image/jpeg"/>
  <Default Extension="emf" ContentType="image/x-e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slide25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2"/>
  </p:notesMasterIdLst>
  <p:sldIdLst>
    <p:sldId id="257" r:id="rId2"/>
    <p:sldId id="285" r:id="rId3"/>
    <p:sldId id="286" r:id="rId4"/>
    <p:sldId id="287" r:id="rId5"/>
    <p:sldId id="288" r:id="rId6"/>
    <p:sldId id="289" r:id="rId7"/>
    <p:sldId id="320" r:id="rId8"/>
    <p:sldId id="321" r:id="rId9"/>
    <p:sldId id="322" r:id="rId10"/>
    <p:sldId id="323" r:id="rId11"/>
    <p:sldId id="324" r:id="rId12"/>
    <p:sldId id="325" r:id="rId13"/>
    <p:sldId id="305" r:id="rId14"/>
    <p:sldId id="306" r:id="rId15"/>
    <p:sldId id="308" r:id="rId16"/>
    <p:sldId id="311" r:id="rId17"/>
    <p:sldId id="313" r:id="rId18"/>
    <p:sldId id="314" r:id="rId19"/>
    <p:sldId id="316" r:id="rId20"/>
    <p:sldId id="317" r:id="rId21"/>
    <p:sldId id="318" r:id="rId22"/>
    <p:sldId id="319" r:id="rId23"/>
    <p:sldId id="290" r:id="rId24"/>
    <p:sldId id="291" r:id="rId25"/>
    <p:sldId id="259" r:id="rId26"/>
    <p:sldId id="260" r:id="rId27"/>
    <p:sldId id="261" r:id="rId28"/>
    <p:sldId id="262" r:id="rId29"/>
    <p:sldId id="263" r:id="rId30"/>
    <p:sldId id="298" r:id="rId31"/>
    <p:sldId id="299" r:id="rId32"/>
    <p:sldId id="301" r:id="rId33"/>
    <p:sldId id="302" r:id="rId34"/>
    <p:sldId id="303" r:id="rId35"/>
    <p:sldId id="304" r:id="rId36"/>
    <p:sldId id="265" r:id="rId37"/>
    <p:sldId id="266" r:id="rId38"/>
    <p:sldId id="267" r:id="rId39"/>
    <p:sldId id="268" r:id="rId40"/>
    <p:sldId id="26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CCCFE-5D9D-4376-A095-50C8661F6F7A}" type="datetimeFigureOut">
              <a:rPr lang="en-US" smtClean="0"/>
              <a:pPr/>
              <a:t>12/1/2021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F7902-1923-4327-851E-E1D796A470B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A3336-45DB-479D-AB4F-1DFD8B4B25A2}" type="slidenum">
              <a:rPr lang="en-US"/>
              <a:pPr/>
              <a:t>15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6D67A-CE9E-4FE8-8819-F5AC5AEA1AD0}" type="slidenum">
              <a:rPr lang="en-US"/>
              <a:pPr/>
              <a:t>16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F4A45-2E5A-467D-94E6-EA4300111F40}" type="slidenum">
              <a:rPr lang="en-US"/>
              <a:pPr/>
              <a:t>17</a:t>
            </a:fld>
            <a:endParaRPr 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2C1FF-2092-473E-8335-D6DF190330DC}" type="slidenum">
              <a:rPr lang="en-US"/>
              <a:pPr/>
              <a:t>18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8"/>
          <p:cNvSpPr txBox="1"/>
          <p:nvPr/>
        </p:nvSpPr>
        <p:spPr>
          <a:xfrm>
            <a:off x="304800" y="228600"/>
            <a:ext cx="8610600" cy="553869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30"/>
              </a:spcBef>
            </a:pPr>
            <a:r>
              <a:rPr lang="en-US" sz="4800" b="1" spc="15" dirty="0" smtClean="0">
                <a:solidFill>
                  <a:srgbClr val="93C500"/>
                </a:solidFill>
                <a:latin typeface="Century Gothic" pitchFamily="34" charset="0"/>
                <a:cs typeface="Times New Roman" pitchFamily="18" charset="0"/>
              </a:rPr>
              <a:t>UNIT-4 </a:t>
            </a:r>
          </a:p>
          <a:p>
            <a:pPr marL="285115" indent="-273050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endParaRPr lang="en-US" sz="2000" dirty="0" smtClean="0">
              <a:latin typeface="Century Gothic" pitchFamily="34" charset="0"/>
              <a:cs typeface="Times New Roman"/>
            </a:endParaRPr>
          </a:p>
          <a:p>
            <a:pPr marL="285750" algn="ctr">
              <a:lnSpc>
                <a:spcPct val="100000"/>
              </a:lnSpc>
              <a:spcBef>
                <a:spcPts val="680"/>
              </a:spcBef>
            </a:pPr>
            <a:r>
              <a:rPr lang="en-US" sz="2000" b="1" dirty="0" smtClean="0">
                <a:latin typeface="Century Gothic" pitchFamily="34" charset="0"/>
              </a:rPr>
              <a:t>DATAFLOW LEVEL AND SWITCH LEVEL MODELLING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</a:pPr>
            <a:endParaRPr lang="en-US" sz="2000" dirty="0" smtClean="0">
              <a:latin typeface="Century Gothic" pitchFamily="34" charset="0"/>
            </a:endParaRPr>
          </a:p>
          <a:p>
            <a:pPr marL="285750">
              <a:lnSpc>
                <a:spcPct val="100000"/>
              </a:lnSpc>
              <a:spcBef>
                <a:spcPts val="680"/>
              </a:spcBef>
            </a:pPr>
            <a:r>
              <a:rPr lang="en-US" sz="2000" dirty="0" smtClean="0">
                <a:latin typeface="Century Gothic" pitchFamily="34" charset="0"/>
              </a:rPr>
              <a:t>Introduction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</a:pPr>
            <a:r>
              <a:rPr lang="en-US" sz="2000" dirty="0" smtClean="0">
                <a:latin typeface="Century Gothic" pitchFamily="34" charset="0"/>
              </a:rPr>
              <a:t>continuous assignment structures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</a:pPr>
            <a:r>
              <a:rPr lang="en-US" sz="2000" dirty="0" smtClean="0">
                <a:latin typeface="Century Gothic" pitchFamily="34" charset="0"/>
              </a:rPr>
              <a:t>delays and continuous assignments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</a:pPr>
            <a:r>
              <a:rPr lang="en-US" sz="2000" dirty="0" smtClean="0">
                <a:latin typeface="Century Gothic" pitchFamily="34" charset="0"/>
              </a:rPr>
              <a:t>assignment to vectors, 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</a:pPr>
            <a:r>
              <a:rPr lang="en-US" sz="2000" dirty="0" smtClean="0">
                <a:latin typeface="Century Gothic" pitchFamily="34" charset="0"/>
              </a:rPr>
              <a:t>basic transistor switches, 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</a:pPr>
            <a:r>
              <a:rPr lang="en-US" sz="2000" dirty="0" smtClean="0">
                <a:latin typeface="Century Gothic" pitchFamily="34" charset="0"/>
              </a:rPr>
              <a:t>CMOS switch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</a:pPr>
            <a:r>
              <a:rPr lang="en-US" sz="2000" dirty="0" smtClean="0">
                <a:latin typeface="Century Gothic" pitchFamily="34" charset="0"/>
              </a:rPr>
              <a:t>Bidirectional gates and time delays with switch primitives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</a:pPr>
            <a:r>
              <a:rPr lang="en-US" sz="2000" dirty="0" smtClean="0">
                <a:latin typeface="Century Gothic" pitchFamily="34" charset="0"/>
              </a:rPr>
              <a:t>instantiations with strengths and delays</a:t>
            </a:r>
          </a:p>
          <a:p>
            <a:pPr marL="285750">
              <a:lnSpc>
                <a:spcPct val="100000"/>
              </a:lnSpc>
              <a:spcBef>
                <a:spcPts val="680"/>
              </a:spcBef>
            </a:pPr>
            <a:r>
              <a:rPr lang="en-US" sz="2000" dirty="0" smtClean="0">
                <a:latin typeface="Century Gothic" pitchFamily="34" charset="0"/>
              </a:rPr>
              <a:t>strength contention with </a:t>
            </a:r>
            <a:r>
              <a:rPr lang="en-US" sz="2000" dirty="0" err="1" smtClean="0">
                <a:latin typeface="Century Gothic" pitchFamily="34" charset="0"/>
              </a:rPr>
              <a:t>trireg</a:t>
            </a:r>
            <a:r>
              <a:rPr lang="en-US" sz="2000" dirty="0" smtClean="0">
                <a:latin typeface="Century Gothic" pitchFamily="34" charset="0"/>
              </a:rPr>
              <a:t> nets.</a:t>
            </a:r>
            <a:endParaRPr sz="2000">
              <a:latin typeface="Century Gothic" pitchFamily="34" charset="0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9856-C1B0-4119-ADBD-AA569A8925C9}" type="datetime1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425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/>
                <a:cs typeface="Times New Roman"/>
              </a:rPr>
              <a:t>Bit-wise logical operators and their</a:t>
            </a:r>
            <a:r>
              <a:rPr lang="en-IN" spc="-105" dirty="0" smtClean="0">
                <a:latin typeface="Times New Roman"/>
                <a:cs typeface="Times New Roman"/>
              </a:rPr>
              <a:t> </a:t>
            </a:r>
            <a:r>
              <a:rPr lang="en-IN" spc="-5" dirty="0" smtClean="0">
                <a:latin typeface="Times New Roman"/>
                <a:cs typeface="Times New Roman"/>
              </a:rPr>
              <a:t>symbols</a:t>
            </a:r>
            <a:endParaRPr lang="en-IN" dirty="0"/>
          </a:p>
        </p:txBody>
      </p:sp>
      <p:sp>
        <p:nvSpPr>
          <p:cNvPr id="3" name="object 36"/>
          <p:cNvSpPr/>
          <p:nvPr/>
        </p:nvSpPr>
        <p:spPr>
          <a:xfrm>
            <a:off x="838200" y="838200"/>
            <a:ext cx="4735067" cy="1395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2"/>
          <p:cNvSpPr txBox="1"/>
          <p:nvPr/>
        </p:nvSpPr>
        <p:spPr>
          <a:xfrm>
            <a:off x="533400" y="2362200"/>
            <a:ext cx="49428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Shift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type operators and their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symbols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37"/>
          <p:cNvSpPr/>
          <p:nvPr/>
        </p:nvSpPr>
        <p:spPr>
          <a:xfrm>
            <a:off x="838200" y="2819400"/>
            <a:ext cx="60198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533400" y="4038600"/>
            <a:ext cx="861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spc="-40" dirty="0" smtClean="0">
                <a:latin typeface="Times New Roman"/>
                <a:cs typeface="Times New Roman"/>
              </a:rPr>
              <a:t>Ternary</a:t>
            </a:r>
            <a:r>
              <a:rPr lang="en-IN" b="1" spc="-85" dirty="0" smtClean="0">
                <a:latin typeface="Times New Roman"/>
                <a:cs typeface="Times New Roman"/>
              </a:rPr>
              <a:t> </a:t>
            </a:r>
            <a:r>
              <a:rPr lang="en-IN" b="1" dirty="0" smtClean="0">
                <a:latin typeface="Times New Roman"/>
                <a:cs typeface="Times New Roman"/>
              </a:rPr>
              <a:t>operator: </a:t>
            </a:r>
            <a:r>
              <a:rPr lang="en-US" dirty="0" smtClean="0"/>
              <a:t>Verilog has only one ternary operator – the conditional operator. It checks a condition and does a branching. It is a versatile and powerful operator.  It enhances the potential of design description substantially </a:t>
            </a:r>
          </a:p>
          <a:p>
            <a:r>
              <a:rPr lang="en-US" dirty="0" smtClean="0"/>
              <a:t>The general form is</a:t>
            </a:r>
            <a:r>
              <a:rPr lang="en-IN" dirty="0" smtClean="0"/>
              <a:t>  		</a:t>
            </a:r>
            <a:r>
              <a:rPr lang="en-US" b="1" dirty="0" err="1" smtClean="0"/>
              <a:t>A?b:c</a:t>
            </a:r>
            <a:endParaRPr lang="en-IN" b="1" dirty="0" smtClean="0"/>
          </a:p>
          <a:p>
            <a:r>
              <a:rPr lang="en-US" dirty="0" smtClean="0"/>
              <a:t>The conditional operation is made up of two operators – “?” and “:” – and three operands. The two operators separate the three operands in the order shown</a:t>
            </a:r>
          </a:p>
          <a:p>
            <a:r>
              <a:rPr lang="en-US" dirty="0" smtClean="0"/>
              <a:t>	“A” is evaluated first.</a:t>
            </a:r>
            <a:endParaRPr lang="en-IN" dirty="0" smtClean="0"/>
          </a:p>
          <a:p>
            <a:r>
              <a:rPr lang="en-US" dirty="0" smtClean="0"/>
              <a:t>	If A is true, b is evaluated.</a:t>
            </a:r>
            <a:endParaRPr lang="en-IN" dirty="0" smtClean="0"/>
          </a:p>
          <a:p>
            <a:r>
              <a:rPr lang="en-US" dirty="0" smtClean="0"/>
              <a:t>	If A is false, c is evaluated.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As an example1, consider the assignment statement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Courier New" pitchFamily="49" charset="0"/>
              </a:rPr>
              <a:t>assign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y = w ? x : z;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where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y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and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z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are binary bits. If the bit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w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is true (1),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y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is assigned the value of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: otherwise – that is, if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w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is false (0) –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y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is assigned the value of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z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. The assignment statement here multiplexes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and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z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onto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w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Times New Roman" pitchFamily="18" charset="0"/>
                <a:cs typeface="Arial" pitchFamily="34" charset="0"/>
              </a:rPr>
              <a:t>is the control signal here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Century Gothic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entury Gothic" pitchFamily="34" charset="0"/>
                <a:ea typeface="Times New Roman" pitchFamily="18" charset="0"/>
                <a:cs typeface="Arial" pitchFamily="34" charset="0"/>
              </a:rPr>
              <a:t>As an example2, </a:t>
            </a:r>
            <a:r>
              <a:rPr lang="en-US" sz="1600" dirty="0" smtClean="0">
                <a:latin typeface="Century Gothic" pitchFamily="34" charset="0"/>
              </a:rPr>
              <a:t>ALU can be defined in a compact manner using the ternary operator.</a:t>
            </a:r>
            <a:r>
              <a:rPr lang="en-IN" sz="1600" dirty="0" smtClean="0">
                <a:latin typeface="Century Gothic" pitchFamily="34" charset="0"/>
              </a:rPr>
              <a:t>     </a:t>
            </a:r>
            <a:r>
              <a:rPr lang="en-US" sz="1600" b="1" dirty="0" smtClean="0">
                <a:latin typeface="Century Gothic" pitchFamily="34" charset="0"/>
              </a:rPr>
              <a:t>assign </a:t>
            </a:r>
            <a:r>
              <a:rPr lang="en-US" sz="1600" dirty="0" smtClean="0">
                <a:latin typeface="Century Gothic" pitchFamily="34" charset="0"/>
              </a:rPr>
              <a:t>d = (f==add)?(</a:t>
            </a:r>
            <a:r>
              <a:rPr lang="en-US" sz="1600" dirty="0" err="1" smtClean="0">
                <a:latin typeface="Century Gothic" pitchFamily="34" charset="0"/>
              </a:rPr>
              <a:t>a+b</a:t>
            </a:r>
            <a:r>
              <a:rPr lang="en-US" sz="1600" dirty="0" smtClean="0">
                <a:latin typeface="Century Gothic" pitchFamily="34" charset="0"/>
              </a:rPr>
              <a:t>): ((f==subtract)?(a-b): ((f==</a:t>
            </a:r>
            <a:r>
              <a:rPr lang="en-US" sz="1600" dirty="0" err="1" smtClean="0">
                <a:latin typeface="Century Gothic" pitchFamily="34" charset="0"/>
              </a:rPr>
              <a:t>compl</a:t>
            </a:r>
            <a:r>
              <a:rPr lang="en-US" sz="1600" dirty="0" smtClean="0">
                <a:latin typeface="Century Gothic" pitchFamily="34" charset="0"/>
              </a:rPr>
              <a:t>)?~a: ~b));</a:t>
            </a:r>
          </a:p>
          <a:p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Century Gothic" pitchFamily="34" charset="0"/>
              </a:rPr>
              <a:t>In the example here, f is taken as a control word. If it is equal to the number add,  d is to be equal to the sum of a and b. If f is equal to the number subtract, d is to be equal to the difference between a and b. If it is equal to the number </a:t>
            </a:r>
            <a:r>
              <a:rPr lang="en-US" sz="1600" dirty="0" err="1" smtClean="0">
                <a:latin typeface="Century Gothic" pitchFamily="34" charset="0"/>
              </a:rPr>
              <a:t>compl</a:t>
            </a:r>
            <a:r>
              <a:rPr lang="en-US" sz="1600" dirty="0" smtClean="0">
                <a:latin typeface="Century Gothic" pitchFamily="34" charset="0"/>
              </a:rPr>
              <a:t>, d is to be the complement of a. </a:t>
            </a:r>
          </a:p>
          <a:p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Century Gothic" pitchFamily="34" charset="0"/>
                <a:cs typeface="Arial" pitchFamily="34" charset="0"/>
              </a:rPr>
              <a:t>Verilog Program for ALU in Data flow modeling</a:t>
            </a:r>
          </a:p>
          <a:p>
            <a:r>
              <a:rPr lang="en-US" sz="1600" dirty="0" smtClean="0">
                <a:latin typeface="Century Gothic" pitchFamily="34" charset="0"/>
              </a:rPr>
              <a:t>module alu_df1 (d, co, a, b, </a:t>
            </a:r>
            <a:r>
              <a:rPr lang="en-US" sz="1600" dirty="0" err="1" smtClean="0">
                <a:latin typeface="Century Gothic" pitchFamily="34" charset="0"/>
              </a:rPr>
              <a:t>f,cci</a:t>
            </a:r>
            <a:r>
              <a:rPr lang="en-US" sz="1600" dirty="0" smtClean="0">
                <a:latin typeface="Century Gothic" pitchFamily="34" charset="0"/>
              </a:rPr>
              <a:t>);</a:t>
            </a:r>
            <a:endParaRPr lang="en-IN" sz="1600" dirty="0" smtClean="0">
              <a:latin typeface="Century Gothic" pitchFamily="34" charset="0"/>
            </a:endParaRPr>
          </a:p>
          <a:p>
            <a:r>
              <a:rPr lang="en-US" sz="1600" dirty="0" smtClean="0">
                <a:latin typeface="Century Gothic" pitchFamily="34" charset="0"/>
              </a:rPr>
              <a:t>output [3:0] d; </a:t>
            </a:r>
          </a:p>
          <a:p>
            <a:r>
              <a:rPr lang="en-US" sz="1600" dirty="0" smtClean="0">
                <a:latin typeface="Century Gothic" pitchFamily="34" charset="0"/>
              </a:rPr>
              <a:t>output co; </a:t>
            </a:r>
          </a:p>
          <a:p>
            <a:r>
              <a:rPr lang="en-US" sz="1600" dirty="0" smtClean="0">
                <a:latin typeface="Century Gothic" pitchFamily="34" charset="0"/>
              </a:rPr>
              <a:t>wire[3:0]d;</a:t>
            </a:r>
          </a:p>
          <a:p>
            <a:r>
              <a:rPr lang="en-US" sz="1600" dirty="0" smtClean="0">
                <a:latin typeface="Century Gothic" pitchFamily="34" charset="0"/>
              </a:rPr>
              <a:t>wire co;</a:t>
            </a:r>
          </a:p>
          <a:p>
            <a:r>
              <a:rPr lang="en-US" sz="1600" dirty="0" smtClean="0">
                <a:latin typeface="Century Gothic" pitchFamily="34" charset="0"/>
              </a:rPr>
              <a:t> input </a:t>
            </a:r>
            <a:r>
              <a:rPr lang="en-US" sz="1600" dirty="0" err="1" smtClean="0">
                <a:latin typeface="Century Gothic" pitchFamily="34" charset="0"/>
              </a:rPr>
              <a:t>cci</a:t>
            </a:r>
            <a:r>
              <a:rPr lang="en-US" sz="1600" dirty="0" smtClean="0">
                <a:latin typeface="Century Gothic" pitchFamily="34" charset="0"/>
              </a:rPr>
              <a:t>;</a:t>
            </a:r>
            <a:endParaRPr lang="en-IN" sz="1600" dirty="0" smtClean="0">
              <a:latin typeface="Century Gothic" pitchFamily="34" charset="0"/>
            </a:endParaRPr>
          </a:p>
          <a:p>
            <a:r>
              <a:rPr lang="en-US" sz="1600" dirty="0" smtClean="0">
                <a:latin typeface="Century Gothic" pitchFamily="34" charset="0"/>
              </a:rPr>
              <a:t>input [3 : 0 ] a, b;</a:t>
            </a:r>
            <a:endParaRPr lang="en-IN" sz="1600" dirty="0" smtClean="0">
              <a:latin typeface="Century Gothic" pitchFamily="34" charset="0"/>
            </a:endParaRPr>
          </a:p>
          <a:p>
            <a:r>
              <a:rPr lang="en-US" sz="1600" dirty="0" smtClean="0">
                <a:latin typeface="Century Gothic" pitchFamily="34" charset="0"/>
              </a:rPr>
              <a:t>input [1 : 0] f;</a:t>
            </a:r>
            <a:endParaRPr lang="en-IN" sz="1600" dirty="0" smtClean="0">
              <a:latin typeface="Century Gothic" pitchFamily="34" charset="0"/>
            </a:endParaRPr>
          </a:p>
          <a:p>
            <a:r>
              <a:rPr lang="en-US" sz="1600" dirty="0" smtClean="0">
                <a:latin typeface="Century Gothic" pitchFamily="34" charset="0"/>
              </a:rPr>
              <a:t>assign {</a:t>
            </a:r>
            <a:r>
              <a:rPr lang="en-US" sz="1600" dirty="0" err="1" smtClean="0">
                <a:latin typeface="Century Gothic" pitchFamily="34" charset="0"/>
              </a:rPr>
              <a:t>co,d</a:t>
            </a:r>
            <a:r>
              <a:rPr lang="en-US" sz="1600" dirty="0" smtClean="0">
                <a:latin typeface="Century Gothic" pitchFamily="34" charset="0"/>
              </a:rPr>
              <a:t>}=(f==2'b00)?(</a:t>
            </a:r>
            <a:r>
              <a:rPr lang="en-US" sz="1600" dirty="0" err="1" smtClean="0">
                <a:latin typeface="Century Gothic" pitchFamily="34" charset="0"/>
              </a:rPr>
              <a:t>a+b+cci</a:t>
            </a:r>
            <a:r>
              <a:rPr lang="en-US" sz="1600" dirty="0" smtClean="0">
                <a:latin typeface="Century Gothic" pitchFamily="34" charset="0"/>
              </a:rPr>
              <a:t>):((f==2'b01)?(a-b):((f==2'b10)? {1'bz,a^b}:{1'bz,~a}));</a:t>
            </a:r>
            <a:endParaRPr lang="en-IN" sz="1600" dirty="0" smtClean="0">
              <a:latin typeface="Century Gothic" pitchFamily="34" charset="0"/>
            </a:endParaRPr>
          </a:p>
          <a:p>
            <a:r>
              <a:rPr lang="en-US" sz="1600" dirty="0" err="1" smtClean="0">
                <a:latin typeface="Century Gothic" pitchFamily="34" charset="0"/>
              </a:rPr>
              <a:t>endmodule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304800"/>
                </a:move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04800"/>
          </a:xfrm>
          <a:custGeom>
            <a:avLst/>
            <a:gdLst/>
            <a:ahLst/>
            <a:cxnLst/>
            <a:rect l="l" t="t" r="r" b="b"/>
            <a:pathLst>
              <a:path w="1600200" h="304800">
                <a:moveTo>
                  <a:pt x="0" y="304800"/>
                </a:moveTo>
                <a:lnTo>
                  <a:pt x="1600200" y="304800"/>
                </a:lnTo>
                <a:lnTo>
                  <a:pt x="1600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304800"/>
                </a:move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0" y="304800"/>
                </a:moveTo>
                <a:lnTo>
                  <a:pt x="762000" y="304800"/>
                </a:lnTo>
                <a:lnTo>
                  <a:pt x="762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04800"/>
          </a:xfrm>
          <a:custGeom>
            <a:avLst/>
            <a:gdLst/>
            <a:ahLst/>
            <a:cxnLst/>
            <a:rect l="l" t="t" r="r" b="b"/>
            <a:pathLst>
              <a:path w="67309" h="304800">
                <a:moveTo>
                  <a:pt x="0" y="304800"/>
                </a:moveTo>
                <a:lnTo>
                  <a:pt x="67055" y="304800"/>
                </a:lnTo>
                <a:lnTo>
                  <a:pt x="67055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04800"/>
          </a:xfrm>
          <a:custGeom>
            <a:avLst/>
            <a:gdLst/>
            <a:ahLst/>
            <a:cxnLst/>
            <a:rect l="l" t="t" r="r" b="b"/>
            <a:pathLst>
              <a:path w="673735" h="304800">
                <a:moveTo>
                  <a:pt x="0" y="304800"/>
                </a:moveTo>
                <a:lnTo>
                  <a:pt x="673608" y="304800"/>
                </a:lnTo>
                <a:lnTo>
                  <a:pt x="673608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944880"/>
            <a:ext cx="8229600" cy="426720"/>
          </a:xfrm>
          <a:custGeom>
            <a:avLst/>
            <a:gdLst/>
            <a:ahLst/>
            <a:cxnLst/>
            <a:rect l="l" t="t" r="r" b="b"/>
            <a:pathLst>
              <a:path w="8229600" h="426719">
                <a:moveTo>
                  <a:pt x="0" y="426720"/>
                </a:moveTo>
                <a:lnTo>
                  <a:pt x="8229600" y="426720"/>
                </a:lnTo>
                <a:lnTo>
                  <a:pt x="822960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6248400"/>
            <a:ext cx="8229600" cy="271780"/>
          </a:xfrm>
          <a:custGeom>
            <a:avLst/>
            <a:gdLst/>
            <a:ahLst/>
            <a:cxnLst/>
            <a:rect l="l" t="t" r="r" b="b"/>
            <a:pathLst>
              <a:path w="8229600" h="271779">
                <a:moveTo>
                  <a:pt x="0" y="271272"/>
                </a:moveTo>
                <a:lnTo>
                  <a:pt x="8229600" y="271272"/>
                </a:lnTo>
                <a:lnTo>
                  <a:pt x="8229600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304800"/>
          </a:xfrm>
          <a:custGeom>
            <a:avLst/>
            <a:gdLst/>
            <a:ahLst/>
            <a:cxnLst/>
            <a:rect l="l" t="t" r="r" b="b"/>
            <a:pathLst>
              <a:path w="3679190" h="304800">
                <a:moveTo>
                  <a:pt x="0" y="304800"/>
                </a:moveTo>
                <a:lnTo>
                  <a:pt x="3678936" y="304800"/>
                </a:lnTo>
                <a:lnTo>
                  <a:pt x="3678936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1332" y="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49723" y="0"/>
            <a:ext cx="3505200" cy="304800"/>
          </a:xfrm>
          <a:custGeom>
            <a:avLst/>
            <a:gdLst/>
            <a:ahLst/>
            <a:cxnLst/>
            <a:rect l="l" t="t" r="r" b="b"/>
            <a:pathLst>
              <a:path w="3505200" h="304800">
                <a:moveTo>
                  <a:pt x="0" y="304800"/>
                </a:moveTo>
                <a:lnTo>
                  <a:pt x="3505200" y="304800"/>
                </a:lnTo>
                <a:lnTo>
                  <a:pt x="35052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304800"/>
            <a:ext cx="82296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7200" y="304800"/>
            <a:ext cx="8229600" cy="640080"/>
          </a:xfrm>
          <a:custGeom>
            <a:avLst/>
            <a:gdLst/>
            <a:ahLst/>
            <a:cxnLst/>
            <a:rect l="l" t="t" r="r" b="b"/>
            <a:pathLst>
              <a:path w="8229600" h="640080">
                <a:moveTo>
                  <a:pt x="0" y="640079"/>
                </a:moveTo>
                <a:lnTo>
                  <a:pt x="8229600" y="640079"/>
                </a:lnTo>
                <a:lnTo>
                  <a:pt x="82296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ln w="9144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535940" y="385063"/>
            <a:ext cx="3222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entury Gothic"/>
                <a:cs typeface="Century Gothic"/>
              </a:rPr>
              <a:t>Operator</a:t>
            </a:r>
            <a:r>
              <a:rPr sz="3200" b="1" spc="-55" dirty="0">
                <a:latin typeface="Century Gothic"/>
                <a:cs typeface="Century Gothic"/>
              </a:rPr>
              <a:t> </a:t>
            </a:r>
            <a:r>
              <a:rPr sz="3200" b="1" dirty="0">
                <a:latin typeface="Century Gothic"/>
                <a:cs typeface="Century Gothic"/>
              </a:rPr>
              <a:t>Priority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" y="1371600"/>
            <a:ext cx="8229600" cy="4876800"/>
          </a:xfrm>
          <a:custGeom>
            <a:avLst/>
            <a:gdLst/>
            <a:ahLst/>
            <a:cxnLst/>
            <a:rect l="l" t="t" r="r" b="b"/>
            <a:pathLst>
              <a:path w="8229600" h="4876800">
                <a:moveTo>
                  <a:pt x="0" y="4876800"/>
                </a:moveTo>
                <a:lnTo>
                  <a:pt x="8229600" y="4876800"/>
                </a:lnTo>
                <a:lnTo>
                  <a:pt x="82296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1524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6044" y="1393901"/>
            <a:ext cx="782510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table brings </a:t>
            </a:r>
            <a:r>
              <a:rPr sz="2400" spc="-5" dirty="0">
                <a:latin typeface="Times New Roman"/>
                <a:cs typeface="Times New Roman"/>
              </a:rPr>
              <a:t>out </a:t>
            </a:r>
            <a:r>
              <a:rPr sz="2400" dirty="0">
                <a:latin typeface="Times New Roman"/>
                <a:cs typeface="Times New Roman"/>
              </a:rPr>
              <a:t>the order of precedence. The order of  precedence decides the priority for sequence of execution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 circuit realization in any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8744" y="2610907"/>
            <a:ext cx="151892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1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28132" y="6095"/>
            <a:ext cx="1295400" cy="286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28132" y="6095"/>
            <a:ext cx="1295400" cy="287020"/>
          </a:xfrm>
          <a:custGeom>
            <a:avLst/>
            <a:gdLst/>
            <a:ahLst/>
            <a:cxnLst/>
            <a:rect l="l" t="t" r="r" b="b"/>
            <a:pathLst>
              <a:path w="1295400" h="287020">
                <a:moveTo>
                  <a:pt x="0" y="286511"/>
                </a:moveTo>
                <a:lnTo>
                  <a:pt x="1295400" y="286511"/>
                </a:lnTo>
                <a:lnTo>
                  <a:pt x="1295400" y="0"/>
                </a:lnTo>
                <a:lnTo>
                  <a:pt x="0" y="0"/>
                </a:lnTo>
                <a:lnTo>
                  <a:pt x="0" y="286511"/>
                </a:lnTo>
                <a:close/>
              </a:path>
            </a:pathLst>
          </a:custGeom>
          <a:ln w="9144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07126" y="41275"/>
            <a:ext cx="990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D67B00"/>
                </a:solidFill>
                <a:latin typeface="Georgia"/>
                <a:cs typeface="Georgia"/>
              </a:rPr>
              <a:t>U n i t -</a:t>
            </a:r>
            <a:r>
              <a:rPr sz="1200" b="1" i="1" spc="155" dirty="0">
                <a:solidFill>
                  <a:srgbClr val="D67B00"/>
                </a:solidFill>
                <a:latin typeface="Georgia"/>
                <a:cs typeface="Georgia"/>
              </a:rPr>
              <a:t> </a:t>
            </a:r>
            <a:r>
              <a:rPr sz="1200" b="1" i="1" spc="145" dirty="0">
                <a:solidFill>
                  <a:srgbClr val="D67B00"/>
                </a:solidFill>
                <a:latin typeface="Georgia"/>
                <a:cs typeface="Georgia"/>
              </a:rPr>
              <a:t>II</a:t>
            </a:r>
            <a:r>
              <a:rPr sz="1200" b="1" i="1" spc="-10" dirty="0">
                <a:solidFill>
                  <a:srgbClr val="D67B00"/>
                </a:solidFill>
                <a:latin typeface="Georgia"/>
                <a:cs typeface="Georgia"/>
              </a:rPr>
              <a:t> 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7680" y="2590800"/>
            <a:ext cx="8298180" cy="365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ew\Downloads\IMG_20201201_1341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6553200" cy="503462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600200" y="3810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Dataflow description of 2-to-4 line decoder with enable input (E)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447800"/>
            <a:ext cx="6934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Dataflow description of 2-to-4 line decoder with enable input (E) </a:t>
            </a:r>
            <a:r>
              <a:rPr lang="en-IN" dirty="0" smtClean="0"/>
              <a:t>module </a:t>
            </a:r>
            <a:r>
              <a:rPr lang="en-IN" dirty="0" err="1" smtClean="0"/>
              <a:t>decoder_df</a:t>
            </a:r>
            <a:r>
              <a:rPr lang="en-IN" dirty="0" smtClean="0"/>
              <a:t> (A,B,E,D);</a:t>
            </a:r>
          </a:p>
          <a:p>
            <a:r>
              <a:rPr lang="en-IN" dirty="0" smtClean="0"/>
              <a:t>input A,B,E; </a:t>
            </a:r>
          </a:p>
          <a:p>
            <a:r>
              <a:rPr lang="en-IN" dirty="0" smtClean="0"/>
              <a:t>output </a:t>
            </a:r>
            <a:r>
              <a:rPr lang="en-IN" smtClean="0"/>
              <a:t>[3:0</a:t>
            </a:r>
            <a:r>
              <a:rPr lang="en-IN" dirty="0" smtClean="0"/>
              <a:t>] D; </a:t>
            </a:r>
          </a:p>
          <a:p>
            <a:r>
              <a:rPr lang="en-IN" dirty="0" smtClean="0"/>
              <a:t>assign D[3] =~(~A &amp; ~B &amp; ~E); </a:t>
            </a:r>
          </a:p>
          <a:p>
            <a:r>
              <a:rPr lang="en-IN" dirty="0" smtClean="0"/>
              <a:t>assign D[2] =~(~A &amp; B &amp; ~E); </a:t>
            </a:r>
          </a:p>
          <a:p>
            <a:r>
              <a:rPr lang="en-IN" dirty="0" smtClean="0"/>
              <a:t>assign D[1] =~( A &amp; ~B &amp; ~E); </a:t>
            </a:r>
          </a:p>
          <a:p>
            <a:r>
              <a:rPr lang="en-IN" dirty="0" smtClean="0"/>
              <a:t>assign D[0] =~( A &amp; B &amp; ~E); </a:t>
            </a:r>
          </a:p>
          <a:p>
            <a:endParaRPr lang="en-IN" dirty="0" smtClean="0"/>
          </a:p>
          <a:p>
            <a:r>
              <a:rPr lang="en-IN" dirty="0" smtClean="0"/>
              <a:t>Or </a:t>
            </a:r>
          </a:p>
          <a:p>
            <a:endParaRPr lang="en-IN" dirty="0" smtClean="0"/>
          </a:p>
          <a:p>
            <a:r>
              <a:rPr lang="en-IN" dirty="0" smtClean="0"/>
              <a:t>assign D[3] =~(~A &amp; ~B &amp; ~E), </a:t>
            </a:r>
          </a:p>
          <a:p>
            <a:r>
              <a:rPr lang="en-IN" dirty="0" smtClean="0"/>
              <a:t>            D[2] =~(~A &amp; B &amp; ~E), </a:t>
            </a:r>
          </a:p>
          <a:p>
            <a:r>
              <a:rPr lang="en-IN" dirty="0" smtClean="0"/>
              <a:t>            D[1] =~( A &amp; ~B &amp; ~E), </a:t>
            </a:r>
          </a:p>
          <a:p>
            <a:r>
              <a:rPr lang="en-IN" dirty="0" smtClean="0"/>
              <a:t>            D[0] =~( A &amp; B &amp; ~E); </a:t>
            </a:r>
          </a:p>
          <a:p>
            <a:endParaRPr lang="en-IN" dirty="0" smtClean="0"/>
          </a:p>
          <a:p>
            <a:r>
              <a:rPr lang="en-IN" dirty="0" err="1" smtClean="0"/>
              <a:t>endmodule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Eastern Mediterranean University</a:t>
            </a:r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EF65-6862-40FC-82A7-CD7FFAF8345A}" type="slidenum">
              <a:rPr lang="en-US"/>
              <a:pPr/>
              <a:t>15</a:t>
            </a:fld>
            <a:r>
              <a:rPr lang="en-US"/>
              <a:t> / 65</a:t>
            </a:r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Decoders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3-to-8 Line Decoder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792163" y="1989138"/>
            <a:ext cx="2882900" cy="3421062"/>
            <a:chOff x="725" y="1026"/>
            <a:chExt cx="1816" cy="2155"/>
          </a:xfrm>
        </p:grpSpPr>
        <p:sp>
          <p:nvSpPr>
            <p:cNvPr id="511005" name="AutoShape 29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11006" name="Line 30"/>
            <p:cNvSpPr>
              <a:spLocks noChangeShapeType="1"/>
            </p:cNvSpPr>
            <p:nvPr/>
          </p:nvSpPr>
          <p:spPr bwMode="auto">
            <a:xfrm>
              <a:off x="725" y="193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1007" name="Line 31"/>
            <p:cNvSpPr>
              <a:spLocks noChangeShapeType="1"/>
            </p:cNvSpPr>
            <p:nvPr/>
          </p:nvSpPr>
          <p:spPr bwMode="auto">
            <a:xfrm>
              <a:off x="725" y="238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1008" name="Text Box 32"/>
            <p:cNvSpPr txBox="1">
              <a:spLocks noChangeArrowheads="1"/>
            </p:cNvSpPr>
            <p:nvPr/>
          </p:nvSpPr>
          <p:spPr bwMode="auto">
            <a:xfrm>
              <a:off x="1066" y="1810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1009" name="Line 33"/>
            <p:cNvSpPr>
              <a:spLocks noChangeShapeType="1"/>
            </p:cNvSpPr>
            <p:nvPr/>
          </p:nvSpPr>
          <p:spPr bwMode="auto">
            <a:xfrm>
              <a:off x="2200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1010" name="Text Box 34"/>
            <p:cNvSpPr txBox="1">
              <a:spLocks noChangeArrowheads="1"/>
            </p:cNvSpPr>
            <p:nvPr/>
          </p:nvSpPr>
          <p:spPr bwMode="auto">
            <a:xfrm>
              <a:off x="1965" y="1139"/>
              <a:ext cx="226" cy="18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4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1011" name="Line 35"/>
            <p:cNvSpPr>
              <a:spLocks noChangeShapeType="1"/>
            </p:cNvSpPr>
            <p:nvPr/>
          </p:nvSpPr>
          <p:spPr bwMode="auto">
            <a:xfrm>
              <a:off x="2200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1012" name="Line 36"/>
            <p:cNvSpPr>
              <a:spLocks noChangeShapeType="1"/>
            </p:cNvSpPr>
            <p:nvPr/>
          </p:nvSpPr>
          <p:spPr bwMode="auto">
            <a:xfrm>
              <a:off x="2200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1013" name="Line 37"/>
            <p:cNvSpPr>
              <a:spLocks noChangeShapeType="1"/>
            </p:cNvSpPr>
            <p:nvPr/>
          </p:nvSpPr>
          <p:spPr bwMode="auto">
            <a:xfrm>
              <a:off x="2200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1016" name="Line 40"/>
            <p:cNvSpPr>
              <a:spLocks noChangeShapeType="1"/>
            </p:cNvSpPr>
            <p:nvPr/>
          </p:nvSpPr>
          <p:spPr bwMode="auto">
            <a:xfrm>
              <a:off x="725" y="216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1017" name="Line 41"/>
            <p:cNvSpPr>
              <a:spLocks noChangeShapeType="1"/>
            </p:cNvSpPr>
            <p:nvPr/>
          </p:nvSpPr>
          <p:spPr bwMode="auto">
            <a:xfrm>
              <a:off x="2200" y="227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1018" name="Line 42"/>
            <p:cNvSpPr>
              <a:spLocks noChangeShapeType="1"/>
            </p:cNvSpPr>
            <p:nvPr/>
          </p:nvSpPr>
          <p:spPr bwMode="auto">
            <a:xfrm>
              <a:off x="2200" y="249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1019" name="Line 43"/>
            <p:cNvSpPr>
              <a:spLocks noChangeShapeType="1"/>
            </p:cNvSpPr>
            <p:nvPr/>
          </p:nvSpPr>
          <p:spPr bwMode="auto">
            <a:xfrm>
              <a:off x="2200" y="272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1020" name="Line 44"/>
            <p:cNvSpPr>
              <a:spLocks noChangeShapeType="1"/>
            </p:cNvSpPr>
            <p:nvPr/>
          </p:nvSpPr>
          <p:spPr bwMode="auto">
            <a:xfrm>
              <a:off x="2200" y="295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</p:grpSp>
      <p:graphicFrame>
        <p:nvGraphicFramePr>
          <p:cNvPr id="511022" name="Object 46"/>
          <p:cNvGraphicFramePr>
            <a:graphicFrameLocks noChangeAspect="1"/>
          </p:cNvGraphicFramePr>
          <p:nvPr/>
        </p:nvGraphicFramePr>
        <p:xfrm>
          <a:off x="4032250" y="1268413"/>
          <a:ext cx="3503613" cy="5307012"/>
        </p:xfrm>
        <a:graphic>
          <a:graphicData uri="http://schemas.openxmlformats.org/presentationml/2006/ole">
            <p:oleObj spid="_x0000_s2050" name="Visio" r:id="rId4" imgW="2350861" imgH="3561527" progId="">
              <p:embed/>
            </p:oleObj>
          </a:graphicData>
        </a:graphic>
      </p:graphicFrame>
      <p:graphicFrame>
        <p:nvGraphicFramePr>
          <p:cNvPr id="511023" name="Object 47"/>
          <p:cNvGraphicFramePr>
            <a:graphicFrameLocks noChangeAspect="1"/>
          </p:cNvGraphicFramePr>
          <p:nvPr/>
        </p:nvGraphicFramePr>
        <p:xfrm>
          <a:off x="7451725" y="1344613"/>
          <a:ext cx="871538" cy="357187"/>
        </p:xfrm>
        <a:graphic>
          <a:graphicData uri="http://schemas.openxmlformats.org/presentationml/2006/ole">
            <p:oleObj spid="_x0000_s2051" name="Equation" r:id="rId5" imgW="558720" imgH="228600" progId="Equation.3">
              <p:embed/>
            </p:oleObj>
          </a:graphicData>
        </a:graphic>
      </p:graphicFrame>
      <p:graphicFrame>
        <p:nvGraphicFramePr>
          <p:cNvPr id="511024" name="Object 48"/>
          <p:cNvGraphicFramePr>
            <a:graphicFrameLocks noChangeAspect="1"/>
          </p:cNvGraphicFramePr>
          <p:nvPr/>
        </p:nvGraphicFramePr>
        <p:xfrm>
          <a:off x="7451725" y="1830388"/>
          <a:ext cx="871538" cy="377825"/>
        </p:xfrm>
        <a:graphic>
          <a:graphicData uri="http://schemas.openxmlformats.org/presentationml/2006/ole">
            <p:oleObj spid="_x0000_s2052" name="Equation" r:id="rId6" imgW="558720" imgH="241200" progId="Equation.3">
              <p:embed/>
            </p:oleObj>
          </a:graphicData>
        </a:graphic>
      </p:graphicFrame>
      <p:graphicFrame>
        <p:nvGraphicFramePr>
          <p:cNvPr id="511025" name="Object 49"/>
          <p:cNvGraphicFramePr>
            <a:graphicFrameLocks noChangeAspect="1"/>
          </p:cNvGraphicFramePr>
          <p:nvPr/>
        </p:nvGraphicFramePr>
        <p:xfrm>
          <a:off x="7451725" y="2357438"/>
          <a:ext cx="871538" cy="377825"/>
        </p:xfrm>
        <a:graphic>
          <a:graphicData uri="http://schemas.openxmlformats.org/presentationml/2006/ole">
            <p:oleObj spid="_x0000_s2053" name="Equation" r:id="rId7" imgW="558720" imgH="241200" progId="Equation.3">
              <p:embed/>
            </p:oleObj>
          </a:graphicData>
        </a:graphic>
      </p:graphicFrame>
      <p:graphicFrame>
        <p:nvGraphicFramePr>
          <p:cNvPr id="511026" name="Object 50"/>
          <p:cNvGraphicFramePr>
            <a:graphicFrameLocks noChangeAspect="1"/>
          </p:cNvGraphicFramePr>
          <p:nvPr/>
        </p:nvGraphicFramePr>
        <p:xfrm>
          <a:off x="7451725" y="2901950"/>
          <a:ext cx="871538" cy="377825"/>
        </p:xfrm>
        <a:graphic>
          <a:graphicData uri="http://schemas.openxmlformats.org/presentationml/2006/ole">
            <p:oleObj spid="_x0000_s2054" name="Equation" r:id="rId8" imgW="558720" imgH="241200" progId="Equation.3">
              <p:embed/>
            </p:oleObj>
          </a:graphicData>
        </a:graphic>
      </p:graphicFrame>
      <p:graphicFrame>
        <p:nvGraphicFramePr>
          <p:cNvPr id="511027" name="Object 51"/>
          <p:cNvGraphicFramePr>
            <a:graphicFrameLocks noChangeAspect="1"/>
          </p:cNvGraphicFramePr>
          <p:nvPr/>
        </p:nvGraphicFramePr>
        <p:xfrm>
          <a:off x="7451725" y="3446463"/>
          <a:ext cx="871538" cy="377825"/>
        </p:xfrm>
        <a:graphic>
          <a:graphicData uri="http://schemas.openxmlformats.org/presentationml/2006/ole">
            <p:oleObj spid="_x0000_s2055" name="Equation" r:id="rId9" imgW="558720" imgH="241200" progId="Equation.3">
              <p:embed/>
            </p:oleObj>
          </a:graphicData>
        </a:graphic>
      </p:graphicFrame>
      <p:graphicFrame>
        <p:nvGraphicFramePr>
          <p:cNvPr id="511028" name="Object 52"/>
          <p:cNvGraphicFramePr>
            <a:graphicFrameLocks noChangeAspect="1"/>
          </p:cNvGraphicFramePr>
          <p:nvPr/>
        </p:nvGraphicFramePr>
        <p:xfrm>
          <a:off x="7451725" y="3943350"/>
          <a:ext cx="871538" cy="377825"/>
        </p:xfrm>
        <a:graphic>
          <a:graphicData uri="http://schemas.openxmlformats.org/presentationml/2006/ole">
            <p:oleObj spid="_x0000_s2056" name="Equation" r:id="rId10" imgW="558720" imgH="241200" progId="Equation.3">
              <p:embed/>
            </p:oleObj>
          </a:graphicData>
        </a:graphic>
      </p:graphicFrame>
      <p:graphicFrame>
        <p:nvGraphicFramePr>
          <p:cNvPr id="511029" name="Object 53"/>
          <p:cNvGraphicFramePr>
            <a:graphicFrameLocks noChangeAspect="1"/>
          </p:cNvGraphicFramePr>
          <p:nvPr/>
        </p:nvGraphicFramePr>
        <p:xfrm>
          <a:off x="7451725" y="4483100"/>
          <a:ext cx="871538" cy="377825"/>
        </p:xfrm>
        <a:graphic>
          <a:graphicData uri="http://schemas.openxmlformats.org/presentationml/2006/ole">
            <p:oleObj spid="_x0000_s2057" name="Equation" r:id="rId11" imgW="558720" imgH="241200" progId="Equation.3">
              <p:embed/>
            </p:oleObj>
          </a:graphicData>
        </a:graphic>
      </p:graphicFrame>
      <p:graphicFrame>
        <p:nvGraphicFramePr>
          <p:cNvPr id="511030" name="Object 54"/>
          <p:cNvGraphicFramePr>
            <a:graphicFrameLocks noChangeAspect="1"/>
          </p:cNvGraphicFramePr>
          <p:nvPr/>
        </p:nvGraphicFramePr>
        <p:xfrm>
          <a:off x="7451725" y="5010150"/>
          <a:ext cx="871538" cy="377825"/>
        </p:xfrm>
        <a:graphic>
          <a:graphicData uri="http://schemas.openxmlformats.org/presentationml/2006/ole">
            <p:oleObj spid="_x0000_s2058" name="Equation" r:id="rId12" imgW="5587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F367D-D436-4ACE-8CDC-2CA5C34E819A}" type="slidenum">
              <a:rPr lang="en-US"/>
              <a:pPr/>
              <a:t>16</a:t>
            </a:fld>
            <a:r>
              <a:rPr lang="en-US"/>
              <a:t> / 65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47783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Octal-to-Binary Encoder (8-to-3)</a:t>
            </a:r>
          </a:p>
        </p:txBody>
      </p:sp>
      <p:graphicFrame>
        <p:nvGraphicFramePr>
          <p:cNvPr id="517186" name="Group 66"/>
          <p:cNvGraphicFramePr>
            <a:graphicFrameLocks noGrp="1"/>
          </p:cNvGraphicFramePr>
          <p:nvPr/>
        </p:nvGraphicFramePr>
        <p:xfrm>
          <a:off x="792163" y="1749425"/>
          <a:ext cx="4319587" cy="3364230"/>
        </p:xfrm>
        <a:graphic>
          <a:graphicData uri="http://schemas.openxmlformats.org/drawingml/2006/table">
            <a:tbl>
              <a:tblPr/>
              <a:tblGrid>
                <a:gridCol w="3059112"/>
                <a:gridCol w="1260475"/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011863" y="1089025"/>
            <a:ext cx="2881312" cy="3421063"/>
            <a:chOff x="3674" y="913"/>
            <a:chExt cx="1815" cy="2155"/>
          </a:xfrm>
        </p:grpSpPr>
        <p:sp>
          <p:nvSpPr>
            <p:cNvPr id="517188" name="AutoShape 68"/>
            <p:cNvSpPr>
              <a:spLocks noChangeArrowheads="1"/>
            </p:cNvSpPr>
            <p:nvPr/>
          </p:nvSpPr>
          <p:spPr bwMode="auto">
            <a:xfrm flipH="1" flipV="1">
              <a:off x="4015" y="913"/>
              <a:ext cx="1134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Encoder</a:t>
              </a:r>
            </a:p>
          </p:txBody>
        </p:sp>
        <p:sp>
          <p:nvSpPr>
            <p:cNvPr id="517189" name="Line 69"/>
            <p:cNvSpPr>
              <a:spLocks noChangeShapeType="1"/>
            </p:cNvSpPr>
            <p:nvPr/>
          </p:nvSpPr>
          <p:spPr bwMode="auto">
            <a:xfrm>
              <a:off x="5148" y="181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7190" name="Line 70"/>
            <p:cNvSpPr>
              <a:spLocks noChangeShapeType="1"/>
            </p:cNvSpPr>
            <p:nvPr/>
          </p:nvSpPr>
          <p:spPr bwMode="auto">
            <a:xfrm>
              <a:off x="5148" y="227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7191" name="Text Box 71"/>
            <p:cNvSpPr txBox="1">
              <a:spLocks noChangeArrowheads="1"/>
            </p:cNvSpPr>
            <p:nvPr/>
          </p:nvSpPr>
          <p:spPr bwMode="auto">
            <a:xfrm>
              <a:off x="4921" y="1649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7192" name="Line 72"/>
            <p:cNvSpPr>
              <a:spLocks noChangeShapeType="1"/>
            </p:cNvSpPr>
            <p:nvPr/>
          </p:nvSpPr>
          <p:spPr bwMode="auto">
            <a:xfrm>
              <a:off x="3674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7193" name="Text Box 73"/>
            <p:cNvSpPr txBox="1">
              <a:spLocks noChangeArrowheads="1"/>
            </p:cNvSpPr>
            <p:nvPr/>
          </p:nvSpPr>
          <p:spPr bwMode="auto">
            <a:xfrm>
              <a:off x="4014" y="1114"/>
              <a:ext cx="226" cy="18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4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7194" name="Line 74"/>
            <p:cNvSpPr>
              <a:spLocks noChangeShapeType="1"/>
            </p:cNvSpPr>
            <p:nvPr/>
          </p:nvSpPr>
          <p:spPr bwMode="auto">
            <a:xfrm>
              <a:off x="3674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7195" name="Line 75"/>
            <p:cNvSpPr>
              <a:spLocks noChangeShapeType="1"/>
            </p:cNvSpPr>
            <p:nvPr/>
          </p:nvSpPr>
          <p:spPr bwMode="auto">
            <a:xfrm>
              <a:off x="3674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7196" name="Line 76"/>
            <p:cNvSpPr>
              <a:spLocks noChangeShapeType="1"/>
            </p:cNvSpPr>
            <p:nvPr/>
          </p:nvSpPr>
          <p:spPr bwMode="auto">
            <a:xfrm>
              <a:off x="3674" y="193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7197" name="Line 77"/>
            <p:cNvSpPr>
              <a:spLocks noChangeShapeType="1"/>
            </p:cNvSpPr>
            <p:nvPr/>
          </p:nvSpPr>
          <p:spPr bwMode="auto">
            <a:xfrm>
              <a:off x="5148" y="204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7198" name="Line 78"/>
            <p:cNvSpPr>
              <a:spLocks noChangeShapeType="1"/>
            </p:cNvSpPr>
            <p:nvPr/>
          </p:nvSpPr>
          <p:spPr bwMode="auto">
            <a:xfrm>
              <a:off x="3674" y="216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7199" name="Line 79"/>
            <p:cNvSpPr>
              <a:spLocks noChangeShapeType="1"/>
            </p:cNvSpPr>
            <p:nvPr/>
          </p:nvSpPr>
          <p:spPr bwMode="auto">
            <a:xfrm>
              <a:off x="3674" y="238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7200" name="Line 80"/>
            <p:cNvSpPr>
              <a:spLocks noChangeShapeType="1"/>
            </p:cNvSpPr>
            <p:nvPr/>
          </p:nvSpPr>
          <p:spPr bwMode="auto">
            <a:xfrm>
              <a:off x="3674" y="261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17201" name="Line 81"/>
            <p:cNvSpPr>
              <a:spLocks noChangeShapeType="1"/>
            </p:cNvSpPr>
            <p:nvPr/>
          </p:nvSpPr>
          <p:spPr bwMode="auto">
            <a:xfrm>
              <a:off x="3674" y="283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</p:grpSp>
      <p:graphicFrame>
        <p:nvGraphicFramePr>
          <p:cNvPr id="517202" name="Object 82"/>
          <p:cNvGraphicFramePr>
            <a:graphicFrameLocks noChangeAspect="1"/>
          </p:cNvGraphicFramePr>
          <p:nvPr/>
        </p:nvGraphicFramePr>
        <p:xfrm>
          <a:off x="804863" y="5229225"/>
          <a:ext cx="2493962" cy="1389063"/>
        </p:xfrm>
        <a:graphic>
          <a:graphicData uri="http://schemas.openxmlformats.org/presentationml/2006/ole">
            <p:oleObj spid="_x0000_s3074" name="Equation" r:id="rId4" imgW="1231560" imgH="685800" progId="Equation.3">
              <p:embed/>
            </p:oleObj>
          </a:graphicData>
        </a:graphic>
      </p:graphicFrame>
      <p:graphicFrame>
        <p:nvGraphicFramePr>
          <p:cNvPr id="517205" name="Object 85"/>
          <p:cNvGraphicFramePr>
            <a:graphicFrameLocks noChangeAspect="1"/>
          </p:cNvGraphicFramePr>
          <p:nvPr/>
        </p:nvGraphicFramePr>
        <p:xfrm>
          <a:off x="5337175" y="4491038"/>
          <a:ext cx="2970213" cy="2309812"/>
        </p:xfrm>
        <a:graphic>
          <a:graphicData uri="http://schemas.openxmlformats.org/presentationml/2006/ole">
            <p:oleObj spid="_x0000_s3075" name="Visio" r:id="rId5" imgW="1891955" imgH="147108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3E648-3F48-47EE-AE7D-DB717F06288D}" type="slidenum">
              <a:rPr lang="en-US"/>
              <a:pPr/>
              <a:t>17</a:t>
            </a:fld>
            <a:r>
              <a:rPr lang="en-US"/>
              <a:t> / 65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Multiplexers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832475" y="4329113"/>
            <a:ext cx="2881313" cy="2160587"/>
            <a:chOff x="2993" y="2727"/>
            <a:chExt cx="1815" cy="1361"/>
          </a:xfrm>
        </p:grpSpPr>
        <p:sp>
          <p:nvSpPr>
            <p:cNvPr id="521222" name="AutoShape 6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1224" name="Line 8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1225" name="Text Box 9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1226" name="Line 10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1227" name="Text Box 11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21228" name="Line 12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1229" name="Line 13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1230" name="Line 14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1231" name="Line 15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1232" name="Text Box 16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aphicFrame>
        <p:nvGraphicFramePr>
          <p:cNvPr id="521235" name="Object 19"/>
          <p:cNvGraphicFramePr>
            <a:graphicFrameLocks noChangeAspect="1"/>
          </p:cNvGraphicFramePr>
          <p:nvPr/>
        </p:nvGraphicFramePr>
        <p:xfrm>
          <a:off x="792163" y="1089025"/>
          <a:ext cx="5580062" cy="3384550"/>
        </p:xfrm>
        <a:graphic>
          <a:graphicData uri="http://schemas.openxmlformats.org/presentationml/2006/ole">
            <p:oleObj spid="_x0000_s4098" name="Visio" r:id="rId4" imgW="2720035" imgH="1648846" progId="">
              <p:embed/>
            </p:oleObj>
          </a:graphicData>
        </a:graphic>
      </p:graphicFrame>
      <p:graphicFrame>
        <p:nvGraphicFramePr>
          <p:cNvPr id="521263" name="Group 47"/>
          <p:cNvGraphicFramePr>
            <a:graphicFrameLocks noGrp="1"/>
          </p:cNvGraphicFramePr>
          <p:nvPr/>
        </p:nvGraphicFramePr>
        <p:xfrm>
          <a:off x="3492500" y="4329113"/>
          <a:ext cx="1979613" cy="2159000"/>
        </p:xfrm>
        <a:graphic>
          <a:graphicData uri="http://schemas.openxmlformats.org/drawingml/2006/table">
            <a:tbl>
              <a:tblPr/>
              <a:tblGrid>
                <a:gridCol w="1079500"/>
                <a:gridCol w="90011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S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endParaRPr kumimoji="0" lang="en-US" sz="2400" b="1" i="1" u="none" strike="noStrike" cap="none" normalizeH="0" baseline="-2500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ABBF-8BC4-40FA-96D3-AAF57F5AE812}" type="slidenum">
              <a:rPr lang="en-US"/>
              <a:pPr/>
              <a:t>18</a:t>
            </a:fld>
            <a:r>
              <a:rPr lang="en-US"/>
              <a:t> / 65</a:t>
            </a: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Multiplexers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89025"/>
            <a:ext cx="8280400" cy="3043238"/>
          </a:xfrm>
        </p:spPr>
        <p:txBody>
          <a:bodyPr/>
          <a:lstStyle/>
          <a:p>
            <a:r>
              <a:rPr lang="en-US"/>
              <a:t>2-to-1 MUX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4-to-1 MUX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90688" y="1808163"/>
            <a:ext cx="2881312" cy="1441450"/>
            <a:chOff x="839" y="1139"/>
            <a:chExt cx="1815" cy="908"/>
          </a:xfrm>
        </p:grpSpPr>
        <p:sp>
          <p:nvSpPr>
            <p:cNvPr id="522245" name="AutoShape 5"/>
            <p:cNvSpPr>
              <a:spLocks noChangeArrowheads="1"/>
            </p:cNvSpPr>
            <p:nvPr/>
          </p:nvSpPr>
          <p:spPr bwMode="auto">
            <a:xfrm flipH="1">
              <a:off x="1180" y="1139"/>
              <a:ext cx="1134" cy="68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2246" name="Line 6"/>
            <p:cNvSpPr>
              <a:spLocks noChangeShapeType="1"/>
            </p:cNvSpPr>
            <p:nvPr/>
          </p:nvSpPr>
          <p:spPr bwMode="auto">
            <a:xfrm rot="-5400000">
              <a:off x="1681" y="1934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2248" name="Text Box 8"/>
            <p:cNvSpPr txBox="1">
              <a:spLocks noChangeArrowheads="1"/>
            </p:cNvSpPr>
            <p:nvPr/>
          </p:nvSpPr>
          <p:spPr bwMode="auto">
            <a:xfrm>
              <a:off x="2086" y="1366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249" name="Line 9"/>
            <p:cNvSpPr>
              <a:spLocks noChangeShapeType="1"/>
            </p:cNvSpPr>
            <p:nvPr/>
          </p:nvSpPr>
          <p:spPr bwMode="auto">
            <a:xfrm>
              <a:off x="839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2250" name="Text Box 10"/>
            <p:cNvSpPr txBox="1">
              <a:spLocks noChangeArrowheads="1"/>
            </p:cNvSpPr>
            <p:nvPr/>
          </p:nvSpPr>
          <p:spPr bwMode="auto">
            <a:xfrm>
              <a:off x="1179" y="1227"/>
              <a:ext cx="226" cy="46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22251" name="Line 11"/>
            <p:cNvSpPr>
              <a:spLocks noChangeShapeType="1"/>
            </p:cNvSpPr>
            <p:nvPr/>
          </p:nvSpPr>
          <p:spPr bwMode="auto">
            <a:xfrm>
              <a:off x="839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2254" name="Line 14"/>
            <p:cNvSpPr>
              <a:spLocks noChangeShapeType="1"/>
            </p:cNvSpPr>
            <p:nvPr/>
          </p:nvSpPr>
          <p:spPr bwMode="auto">
            <a:xfrm>
              <a:off x="2313" y="148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2255" name="Text Box 15"/>
            <p:cNvSpPr txBox="1">
              <a:spLocks noChangeArrowheads="1"/>
            </p:cNvSpPr>
            <p:nvPr/>
          </p:nvSpPr>
          <p:spPr bwMode="auto">
            <a:xfrm>
              <a:off x="1520" y="1593"/>
              <a:ext cx="567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522257" name="Object 17"/>
          <p:cNvGraphicFramePr>
            <a:graphicFrameLocks noChangeAspect="1"/>
          </p:cNvGraphicFramePr>
          <p:nvPr/>
        </p:nvGraphicFramePr>
        <p:xfrm>
          <a:off x="4918075" y="1466850"/>
          <a:ext cx="3806825" cy="1978025"/>
        </p:xfrm>
        <a:graphic>
          <a:graphicData uri="http://schemas.openxmlformats.org/presentationml/2006/ole">
            <p:oleObj spid="_x0000_s5122" name="Visio" r:id="rId4" imgW="1920728" imgH="998281" progId="">
              <p:embed/>
            </p:oleObj>
          </a:graphicData>
        </a:graphic>
      </p:graphicFrame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690688" y="4329113"/>
            <a:ext cx="2881312" cy="2160587"/>
            <a:chOff x="2993" y="2727"/>
            <a:chExt cx="1815" cy="1361"/>
          </a:xfrm>
        </p:grpSpPr>
        <p:sp>
          <p:nvSpPr>
            <p:cNvPr id="522259" name="AutoShape 19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2260" name="Line 20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2261" name="Line 21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2262" name="Text Box 22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263" name="Line 23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2264" name="Text Box 24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22265" name="Line 25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2266" name="Line 26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2267" name="Line 27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2268" name="Line 28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IN"/>
            </a:p>
          </p:txBody>
        </p:sp>
        <p:sp>
          <p:nvSpPr>
            <p:cNvPr id="522269" name="Text Box 29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aphicFrame>
        <p:nvGraphicFramePr>
          <p:cNvPr id="522270" name="Object 30"/>
          <p:cNvGraphicFramePr>
            <a:graphicFrameLocks noChangeAspect="1"/>
          </p:cNvGraphicFramePr>
          <p:nvPr/>
        </p:nvGraphicFramePr>
        <p:xfrm>
          <a:off x="4922838" y="3424238"/>
          <a:ext cx="3824287" cy="3208337"/>
        </p:xfrm>
        <a:graphic>
          <a:graphicData uri="http://schemas.openxmlformats.org/presentationml/2006/ole">
            <p:oleObj spid="_x0000_s5123" name="Visio" r:id="rId5" imgW="2225040" imgH="186757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BCD-to-Seven-Segment Decoder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Specification</a:t>
            </a:r>
          </a:p>
          <a:p>
            <a:pPr lvl="1"/>
            <a:r>
              <a:rPr lang="en-US" smtClean="0"/>
              <a:t>Digital readouts on many digital products often use LED seven-segment displays.</a:t>
            </a:r>
          </a:p>
          <a:p>
            <a:pPr lvl="1"/>
            <a:r>
              <a:rPr lang="en-US" smtClean="0"/>
              <a:t>Each digit is created by lighting the appropriate segments.  The segments are labeled a,b,c,d,e,f,g</a:t>
            </a:r>
          </a:p>
          <a:p>
            <a:pPr lvl="1"/>
            <a:r>
              <a:rPr lang="en-US" smtClean="0"/>
              <a:t>The decoder takes a BCD input and outputs the correct code for the seven-segment display.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EDD700-9F7D-47B2-A08C-D0160F524246}" type="slidenum">
              <a:rPr lang="en-US" smtClean="0">
                <a:latin typeface="Arial" pitchFamily="34" charset="0"/>
              </a:rPr>
              <a:pPr/>
              <a:t>19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INTRODUCTION</a:t>
            </a:r>
          </a:p>
          <a:p>
            <a:pPr algn="just"/>
            <a:endParaRPr lang="en-US" b="1" dirty="0" smtClean="0">
              <a:latin typeface="Century Gothic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Gate level design </a:t>
            </a:r>
            <a:r>
              <a:rPr lang="en-US" dirty="0" smtClean="0">
                <a:latin typeface="Century Gothic" pitchFamily="34" charset="0"/>
              </a:rPr>
              <a:t>description makes use of the gate primitives available in Verilog. These are repeatedly and judiciously instantiated to achieve the full design description.</a:t>
            </a:r>
          </a:p>
          <a:p>
            <a:pPr algn="just"/>
            <a:endParaRPr lang="en-US" dirty="0" smtClean="0">
              <a:latin typeface="Century Gothic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b="1" dirty="0" smtClean="0">
                <a:latin typeface="Century Gothic" pitchFamily="34" charset="0"/>
                <a:cs typeface="Times New Roman"/>
              </a:rPr>
              <a:t>Behavioral level </a:t>
            </a:r>
            <a:r>
              <a:rPr lang="en-IN" spc="-5" dirty="0" smtClean="0">
                <a:latin typeface="Century Gothic" pitchFamily="34" charset="0"/>
                <a:cs typeface="Times New Roman"/>
              </a:rPr>
              <a:t>modeling </a:t>
            </a:r>
            <a:r>
              <a:rPr lang="en-IN" dirty="0" smtClean="0">
                <a:latin typeface="Century Gothic" pitchFamily="34" charset="0"/>
                <a:cs typeface="Times New Roman"/>
              </a:rPr>
              <a:t>constitutes</a:t>
            </a:r>
            <a:r>
              <a:rPr lang="en-IN" spc="-105" dirty="0" smtClean="0">
                <a:latin typeface="Century Gothic" pitchFamily="34" charset="0"/>
                <a:cs typeface="Times New Roman"/>
              </a:rPr>
              <a:t> </a:t>
            </a:r>
            <a:r>
              <a:rPr lang="en-IN" dirty="0" smtClean="0">
                <a:latin typeface="Century Gothic" pitchFamily="34" charset="0"/>
                <a:cs typeface="Times New Roman"/>
              </a:rPr>
              <a:t>design  description at an abstract</a:t>
            </a:r>
            <a:r>
              <a:rPr lang="en-IN" spc="-90" dirty="0" smtClean="0">
                <a:latin typeface="Century Gothic" pitchFamily="34" charset="0"/>
                <a:cs typeface="Times New Roman"/>
              </a:rPr>
              <a:t> </a:t>
            </a:r>
            <a:r>
              <a:rPr lang="en-IN" dirty="0" smtClean="0">
                <a:latin typeface="Century Gothic" pitchFamily="34" charset="0"/>
                <a:cs typeface="Times New Roman"/>
              </a:rPr>
              <a:t>level. it can be  described at a functional level itself instead of getting bogged </a:t>
            </a:r>
            <a:r>
              <a:rPr lang="en-IN" spc="-5" dirty="0" smtClean="0">
                <a:latin typeface="Century Gothic" pitchFamily="34" charset="0"/>
                <a:cs typeface="Times New Roman"/>
              </a:rPr>
              <a:t>down </a:t>
            </a:r>
            <a:r>
              <a:rPr lang="en-IN" dirty="0" smtClean="0">
                <a:latin typeface="Century Gothic" pitchFamily="34" charset="0"/>
                <a:cs typeface="Times New Roman"/>
              </a:rPr>
              <a:t>with </a:t>
            </a:r>
            <a:r>
              <a:rPr lang="en-IN" spc="-5" dirty="0" smtClean="0">
                <a:latin typeface="Century Gothic" pitchFamily="34" charset="0"/>
                <a:cs typeface="Times New Roman"/>
              </a:rPr>
              <a:t>implementation</a:t>
            </a:r>
            <a:r>
              <a:rPr lang="en-IN" spc="-90" dirty="0" smtClean="0">
                <a:latin typeface="Century Gothic" pitchFamily="34" charset="0"/>
                <a:cs typeface="Times New Roman"/>
              </a:rPr>
              <a:t> </a:t>
            </a:r>
            <a:r>
              <a:rPr lang="en-IN" dirty="0" smtClean="0">
                <a:latin typeface="Century Gothic" pitchFamily="34" charset="0"/>
                <a:cs typeface="Times New Roman"/>
              </a:rPr>
              <a:t>details.</a:t>
            </a:r>
          </a:p>
          <a:p>
            <a:pPr algn="just"/>
            <a:endParaRPr lang="en-US" dirty="0" smtClean="0">
              <a:latin typeface="Century Gothic" pitchFamily="34" charset="0"/>
              <a:cs typeface="Times New Roman"/>
            </a:endParaRPr>
          </a:p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Century Gothic" pitchFamily="34" charset="0"/>
              </a:rPr>
              <a:t>Data flow level</a:t>
            </a:r>
            <a:r>
              <a:rPr lang="en-US" dirty="0" smtClean="0">
                <a:latin typeface="Century Gothic" pitchFamily="34" charset="0"/>
              </a:rPr>
              <a:t> description of a digital circuit is at a higher level. It makes the circuit description more compact as compared to design through gate primitives.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>
              <a:latin typeface="Century Gothic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The operations are carried out on the operand(s) in singles  or in combinations [IEEE]. The results are assigned to nets. The operand- operation-assignments representing data flow are carried out repeatedly to complete the design description</a:t>
            </a:r>
          </a:p>
          <a:p>
            <a:pPr algn="just"/>
            <a:endParaRPr lang="en-US" dirty="0" smtClean="0">
              <a:latin typeface="Century Gothic" pitchFamily="34" charset="0"/>
            </a:endParaRPr>
          </a:p>
          <a:p>
            <a:pPr algn="just"/>
            <a:endParaRPr lang="en-IN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Specification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Input:  A 4-bit binary value that is a BCD coded input.</a:t>
            </a:r>
          </a:p>
          <a:p>
            <a:r>
              <a:rPr lang="en-US" smtClean="0"/>
              <a:t>Outputs:  7 bits, a through g for each of the segments of the display.</a:t>
            </a:r>
          </a:p>
          <a:p>
            <a:r>
              <a:rPr lang="en-US" smtClean="0"/>
              <a:t>Operation:  Decode the input to activate the correct segments.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95CF1A-3FD7-499F-BFD6-D3086E179AB6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4495800"/>
            <a:ext cx="12477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Formulation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Construct a truth table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CE1C52-DB5E-4031-B13A-D5D88A2A6E73}" type="slidenum">
              <a:rPr lang="en-US" smtClean="0">
                <a:latin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590800"/>
            <a:ext cx="7078663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Create a K-map for each output and get</a:t>
            </a:r>
          </a:p>
          <a:p>
            <a:pPr lvl="1"/>
            <a:r>
              <a:rPr lang="en-US" smtClean="0"/>
              <a:t>A = A’C+A’BD+B’C’D’+AB’C’</a:t>
            </a:r>
          </a:p>
          <a:p>
            <a:pPr lvl="1"/>
            <a:r>
              <a:rPr lang="en-US" smtClean="0"/>
              <a:t>B = A’B’+A’C’D’+A’CD+AB’C’</a:t>
            </a:r>
          </a:p>
          <a:p>
            <a:pPr lvl="1"/>
            <a:r>
              <a:rPr lang="en-US" smtClean="0"/>
              <a:t>C = A’B+A’D+B’C’D’+AB’C’</a:t>
            </a:r>
          </a:p>
          <a:p>
            <a:pPr lvl="1"/>
            <a:r>
              <a:rPr lang="en-US" smtClean="0"/>
              <a:t>D = A’CD’+A’B’C+B’C’D’+AB’C’+A’BC’D</a:t>
            </a:r>
          </a:p>
          <a:p>
            <a:pPr lvl="1"/>
            <a:r>
              <a:rPr lang="en-US" smtClean="0"/>
              <a:t>E = A’CD’+B’C’D’</a:t>
            </a:r>
          </a:p>
          <a:p>
            <a:pPr lvl="1"/>
            <a:r>
              <a:rPr lang="en-US" smtClean="0"/>
              <a:t>F = A’BC’+A’C’D’+A’BD’+AB’C’</a:t>
            </a:r>
          </a:p>
          <a:p>
            <a:pPr lvl="1"/>
            <a:r>
              <a:rPr lang="en-US" smtClean="0"/>
              <a:t>G = A’CD’+A’B’C+A’BC’+AB’C’</a:t>
            </a:r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C61B6B-9319-4236-B5C9-B30C9A3FD1D5}" type="slidenum">
              <a:rPr lang="en-US" smtClean="0">
                <a:latin typeface="Arial" pitchFamily="34" charset="0"/>
              </a:rPr>
              <a:pPr/>
              <a:t>22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763000" cy="5765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275" algn="ctr">
              <a:lnSpc>
                <a:spcPct val="100000"/>
              </a:lnSpc>
              <a:spcBef>
                <a:spcPts val="390"/>
              </a:spcBef>
            </a:pPr>
            <a:r>
              <a:rPr lang="en-IN" b="1" spc="-40" dirty="0" smtClean="0">
                <a:solidFill>
                  <a:srgbClr val="FF0000"/>
                </a:solidFill>
                <a:latin typeface="Century Gothic" pitchFamily="34" charset="0"/>
                <a:cs typeface="Times New Roman"/>
              </a:rPr>
              <a:t>DELAYS </a:t>
            </a:r>
            <a:r>
              <a:rPr lang="en-IN" b="1" spc="-5" dirty="0" smtClean="0">
                <a:solidFill>
                  <a:srgbClr val="FF0000"/>
                </a:solidFill>
                <a:latin typeface="Century Gothic" pitchFamily="34" charset="0"/>
                <a:cs typeface="Times New Roman"/>
              </a:rPr>
              <a:t>AND CONTINUOUS</a:t>
            </a:r>
            <a:r>
              <a:rPr lang="en-IN" b="1" spc="-150" dirty="0" smtClean="0">
                <a:solidFill>
                  <a:srgbClr val="FF0000"/>
                </a:solidFill>
                <a:latin typeface="Century Gothic" pitchFamily="34" charset="0"/>
                <a:cs typeface="Times New Roman"/>
              </a:rPr>
              <a:t> </a:t>
            </a:r>
            <a:r>
              <a:rPr lang="en-IN" b="1" spc="-5" dirty="0" smtClean="0">
                <a:solidFill>
                  <a:srgbClr val="FF0000"/>
                </a:solidFill>
                <a:latin typeface="Century Gothic" pitchFamily="34" charset="0"/>
                <a:cs typeface="Times New Roman"/>
              </a:rPr>
              <a:t>ASSIGNMENTS</a:t>
            </a:r>
          </a:p>
          <a:p>
            <a:pPr marL="41275">
              <a:lnSpc>
                <a:spcPct val="100000"/>
              </a:lnSpc>
              <a:spcBef>
                <a:spcPts val="390"/>
              </a:spcBef>
              <a:buFont typeface="Arial" pitchFamily="34" charset="0"/>
              <a:buChar char="•"/>
            </a:pPr>
            <a:endParaRPr lang="en-US" dirty="0" smtClean="0">
              <a:latin typeface="Century Gothic" pitchFamily="34" charset="0"/>
            </a:endParaRPr>
          </a:p>
          <a:p>
            <a:pPr marL="41275">
              <a:lnSpc>
                <a:spcPct val="100000"/>
              </a:lnSpc>
              <a:spcBef>
                <a:spcPts val="390"/>
              </a:spcBef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Delays can be incorporated at the data flow level in different ways</a:t>
            </a:r>
          </a:p>
          <a:p>
            <a:endParaRPr lang="en-US" b="1" dirty="0" smtClean="0">
              <a:latin typeface="Century Gothic" pitchFamily="34" charset="0"/>
            </a:endParaRPr>
          </a:p>
          <a:p>
            <a:r>
              <a:rPr lang="en-US" b="1" dirty="0" smtClean="0">
                <a:latin typeface="Century Gothic" pitchFamily="34" charset="0"/>
              </a:rPr>
              <a:t>Example1: </a:t>
            </a:r>
          </a:p>
          <a:p>
            <a:r>
              <a:rPr lang="en-US" b="1" dirty="0" smtClean="0">
                <a:latin typeface="Century Gothic" pitchFamily="34" charset="0"/>
              </a:rPr>
              <a:t>		wire </a:t>
            </a:r>
            <a:r>
              <a:rPr lang="en-US" dirty="0" smtClean="0">
                <a:latin typeface="Century Gothic" pitchFamily="34" charset="0"/>
              </a:rPr>
              <a:t>c, a, b;</a:t>
            </a:r>
            <a:endParaRPr lang="en-IN" dirty="0" smtClean="0">
              <a:latin typeface="Century Gothic" pitchFamily="34" charset="0"/>
            </a:endParaRPr>
          </a:p>
          <a:p>
            <a:r>
              <a:rPr lang="en-US" b="1" dirty="0" smtClean="0">
                <a:latin typeface="Century Gothic" pitchFamily="34" charset="0"/>
              </a:rPr>
              <a:t>		assign </a:t>
            </a:r>
            <a:r>
              <a:rPr lang="en-US" dirty="0" smtClean="0">
                <a:latin typeface="Century Gothic" pitchFamily="34" charset="0"/>
              </a:rPr>
              <a:t>#2   c = a &amp; b;</a:t>
            </a:r>
            <a:endParaRPr lang="en-IN" dirty="0" smtClean="0">
              <a:latin typeface="Century Gothic" pitchFamily="34" charset="0"/>
            </a:endParaRPr>
          </a:p>
          <a:p>
            <a:pPr marL="41275">
              <a:lnSpc>
                <a:spcPct val="100000"/>
              </a:lnSpc>
              <a:spcBef>
                <a:spcPts val="390"/>
              </a:spcBef>
            </a:pPr>
            <a:endParaRPr lang="en-US" b="1" spc="-5" dirty="0" smtClean="0">
              <a:latin typeface="Century Gothic" pitchFamily="34" charset="0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390"/>
              </a:spcBef>
            </a:pPr>
            <a:r>
              <a:rPr lang="en-US" b="1" dirty="0" smtClean="0">
                <a:latin typeface="Century Gothic" pitchFamily="34" charset="0"/>
              </a:rPr>
              <a:t>Example2:</a:t>
            </a:r>
            <a:endParaRPr lang="en-US" b="1" spc="-5" dirty="0" smtClean="0">
              <a:latin typeface="Century Gothic" pitchFamily="34" charset="0"/>
              <a:cs typeface="Times New Roman"/>
            </a:endParaRPr>
          </a:p>
          <a:p>
            <a:r>
              <a:rPr lang="en-US" b="1" dirty="0" smtClean="0">
                <a:latin typeface="Century Gothic" pitchFamily="34" charset="0"/>
              </a:rPr>
              <a:t>		wire </a:t>
            </a:r>
            <a:r>
              <a:rPr lang="en-US" dirty="0" smtClean="0">
                <a:latin typeface="Century Gothic" pitchFamily="34" charset="0"/>
              </a:rPr>
              <a:t>a, b;</a:t>
            </a:r>
            <a:endParaRPr lang="en-IN" dirty="0" smtClean="0">
              <a:latin typeface="Century Gothic" pitchFamily="34" charset="0"/>
            </a:endParaRPr>
          </a:p>
          <a:p>
            <a:r>
              <a:rPr lang="en-US" b="1" dirty="0" smtClean="0">
                <a:latin typeface="Century Gothic" pitchFamily="34" charset="0"/>
              </a:rPr>
              <a:t>		wire </a:t>
            </a:r>
            <a:r>
              <a:rPr lang="en-US" dirty="0" smtClean="0">
                <a:latin typeface="Century Gothic" pitchFamily="34" charset="0"/>
              </a:rPr>
              <a:t>#2 c = a &amp; b;</a:t>
            </a:r>
            <a:endParaRPr lang="en-IN" dirty="0" smtClean="0">
              <a:latin typeface="Century Gothic" pitchFamily="34" charset="0"/>
            </a:endParaRPr>
          </a:p>
          <a:p>
            <a:pPr marL="41275">
              <a:lnSpc>
                <a:spcPct val="100000"/>
              </a:lnSpc>
              <a:spcBef>
                <a:spcPts val="390"/>
              </a:spcBef>
              <a:buFont typeface="Arial" pitchFamily="34" charset="0"/>
              <a:buChar char="•"/>
            </a:pPr>
            <a:endParaRPr lang="en-US" dirty="0" smtClean="0">
              <a:latin typeface="Century Gothic" pitchFamily="34" charset="0"/>
            </a:endParaRPr>
          </a:p>
          <a:p>
            <a:pPr marL="41275">
              <a:lnSpc>
                <a:spcPct val="100000"/>
              </a:lnSpc>
              <a:spcBef>
                <a:spcPts val="390"/>
              </a:spcBef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The assignment takes effect with a time delay of 2 time steps. If a or b changes in value, the program waits for 2 time steps, computes the value of c based on the values of a and b at the time of computation, and assigns it to c.</a:t>
            </a:r>
          </a:p>
          <a:p>
            <a:pPr marL="41275">
              <a:lnSpc>
                <a:spcPct val="100000"/>
              </a:lnSpc>
              <a:spcBef>
                <a:spcPts val="390"/>
              </a:spcBef>
              <a:buFont typeface="Arial" pitchFamily="34" charset="0"/>
              <a:buChar char="•"/>
            </a:pPr>
            <a:endParaRPr lang="en-US" dirty="0" smtClean="0">
              <a:latin typeface="Century Gothic" pitchFamily="34" charset="0"/>
            </a:endParaRPr>
          </a:p>
          <a:p>
            <a:pPr marL="41275">
              <a:lnSpc>
                <a:spcPct val="100000"/>
              </a:lnSpc>
              <a:spcBef>
                <a:spcPts val="390"/>
              </a:spcBef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 In the interim period, a or b may change further, but c changes and takes the new value only 2 time steps after the change in a or b initiates it.</a:t>
            </a:r>
            <a:endParaRPr lang="en-IN" dirty="0">
              <a:latin typeface="Century Gothic" pitchFamily="34" charset="0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610600" cy="720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ASSIGNMENT TO VECTORS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The continuous assignments are equally applicable to vectors. A single statement can describe operations involving vectors wherever possible.</a:t>
            </a: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b="1" dirty="0" smtClean="0">
                <a:latin typeface="Century Gothic" pitchFamily="34" charset="0"/>
              </a:rPr>
              <a:t>Concatenation of Vectors</a:t>
            </a:r>
            <a:r>
              <a:rPr lang="en-US" dirty="0" smtClean="0">
                <a:latin typeface="Century Gothic" pitchFamily="34" charset="0"/>
              </a:rPr>
              <a:t>: One can concatenate vectors, scalars, and part vectors to form other vectors. The concatenated vector is enclosed within braces. Commas separate the components –scalars, vectors, and part vectors. </a:t>
            </a:r>
          </a:p>
          <a:p>
            <a:pPr marL="285115">
              <a:lnSpc>
                <a:spcPct val="100000"/>
              </a:lnSpc>
              <a:spcBef>
                <a:spcPts val="285"/>
              </a:spcBef>
              <a:tabLst>
                <a:tab pos="1327150" algn="l"/>
              </a:tabLst>
            </a:pPr>
            <a:endParaRPr lang="en-IN" dirty="0" smtClean="0">
              <a:latin typeface="Century Gothic" pitchFamily="34" charset="0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285"/>
              </a:spcBef>
              <a:tabLst>
                <a:tab pos="1327150" algn="l"/>
              </a:tabLst>
            </a:pPr>
            <a:r>
              <a:rPr lang="en-IN" dirty="0" smtClean="0">
                <a:latin typeface="Century Gothic" pitchFamily="34" charset="0"/>
                <a:cs typeface="Times New Roman"/>
              </a:rPr>
              <a:t>{2{p}}	= {p,</a:t>
            </a:r>
            <a:r>
              <a:rPr lang="en-IN" spc="-5" dirty="0" smtClean="0">
                <a:latin typeface="Century Gothic" pitchFamily="34" charset="0"/>
                <a:cs typeface="Times New Roman"/>
              </a:rPr>
              <a:t> </a:t>
            </a:r>
            <a:r>
              <a:rPr lang="en-IN" dirty="0" smtClean="0">
                <a:latin typeface="Century Gothic" pitchFamily="34" charset="0"/>
                <a:cs typeface="Times New Roman"/>
              </a:rPr>
              <a:t>p}</a:t>
            </a:r>
          </a:p>
          <a:p>
            <a:pPr marL="285115">
              <a:lnSpc>
                <a:spcPct val="100000"/>
              </a:lnSpc>
              <a:spcBef>
                <a:spcPts val="290"/>
              </a:spcBef>
              <a:tabLst>
                <a:tab pos="1633855" algn="l"/>
                <a:tab pos="1958339" algn="l"/>
              </a:tabLst>
            </a:pPr>
            <a:r>
              <a:rPr lang="en-IN" dirty="0" smtClean="0">
                <a:latin typeface="Century Gothic" pitchFamily="34" charset="0"/>
                <a:cs typeface="Times New Roman"/>
              </a:rPr>
              <a:t>{2{p}, q}	=	{p, p, q}</a:t>
            </a:r>
          </a:p>
          <a:p>
            <a:pPr marL="285115">
              <a:lnSpc>
                <a:spcPct val="100000"/>
              </a:lnSpc>
              <a:spcBef>
                <a:spcPts val="290"/>
              </a:spcBef>
            </a:pPr>
            <a:r>
              <a:rPr lang="en-IN" dirty="0" smtClean="0">
                <a:latin typeface="Century Gothic" pitchFamily="34" charset="0"/>
                <a:cs typeface="Times New Roman"/>
              </a:rPr>
              <a:t>{a, 3 {2{b , c}, </a:t>
            </a:r>
            <a:r>
              <a:rPr lang="en-IN" spc="-5" dirty="0" smtClean="0">
                <a:latin typeface="Century Gothic" pitchFamily="34" charset="0"/>
                <a:cs typeface="Times New Roman"/>
              </a:rPr>
              <a:t>d}} </a:t>
            </a:r>
            <a:r>
              <a:rPr lang="en-IN" dirty="0" smtClean="0">
                <a:latin typeface="Century Gothic" pitchFamily="34" charset="0"/>
                <a:cs typeface="Times New Roman"/>
              </a:rPr>
              <a:t>= {a, b, c, b, c, d, b, c, b, c, d, b, c, b, c, d</a:t>
            </a:r>
            <a:r>
              <a:rPr lang="en-IN" spc="-150" dirty="0" smtClean="0">
                <a:latin typeface="Century Gothic" pitchFamily="34" charset="0"/>
                <a:cs typeface="Times New Roman"/>
              </a:rPr>
              <a:t> </a:t>
            </a:r>
            <a:r>
              <a:rPr lang="en-IN" dirty="0" smtClean="0">
                <a:latin typeface="Century Gothic" pitchFamily="34" charset="0"/>
                <a:cs typeface="Times New Roman"/>
              </a:rPr>
              <a:t>}</a:t>
            </a:r>
            <a:endParaRPr lang="en-US" dirty="0" smtClean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b="1" dirty="0" smtClean="0">
                <a:latin typeface="Century Gothic" pitchFamily="34" charset="0"/>
              </a:rPr>
              <a:t>Example: Eight Bit adder</a:t>
            </a: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module add_8(</a:t>
            </a:r>
            <a:r>
              <a:rPr lang="en-US" dirty="0" err="1" smtClean="0">
                <a:latin typeface="Century Gothic" pitchFamily="34" charset="0"/>
              </a:rPr>
              <a:t>a,b,c</a:t>
            </a:r>
            <a:r>
              <a:rPr lang="en-US" dirty="0" smtClean="0">
                <a:latin typeface="Century Gothic" pitchFamily="34" charset="0"/>
              </a:rPr>
              <a:t>); </a:t>
            </a:r>
          </a:p>
          <a:p>
            <a:r>
              <a:rPr lang="en-US" dirty="0" smtClean="0">
                <a:latin typeface="Century Gothic" pitchFamily="34" charset="0"/>
              </a:rPr>
              <a:t>input[7:0]</a:t>
            </a:r>
            <a:r>
              <a:rPr lang="en-US" dirty="0" err="1" smtClean="0">
                <a:latin typeface="Century Gothic" pitchFamily="34" charset="0"/>
              </a:rPr>
              <a:t>a,b</a:t>
            </a:r>
            <a:r>
              <a:rPr lang="en-US" dirty="0" smtClean="0">
                <a:latin typeface="Century Gothic" pitchFamily="34" charset="0"/>
              </a:rPr>
              <a:t>;</a:t>
            </a:r>
            <a:endParaRPr lang="en-IN" dirty="0" smtClean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output[7:0]c; </a:t>
            </a:r>
          </a:p>
          <a:p>
            <a:r>
              <a:rPr lang="en-US" dirty="0" smtClean="0">
                <a:latin typeface="Century Gothic" pitchFamily="34" charset="0"/>
              </a:rPr>
              <a:t>assign c = a + b ; </a:t>
            </a:r>
          </a:p>
          <a:p>
            <a:r>
              <a:rPr lang="en-US" dirty="0" err="1" smtClean="0">
                <a:latin typeface="Century Gothic" pitchFamily="34" charset="0"/>
              </a:rPr>
              <a:t>endmodule</a:t>
            </a:r>
            <a:endParaRPr lang="en-US" dirty="0" smtClean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pPr marL="285115">
              <a:lnSpc>
                <a:spcPct val="100000"/>
              </a:lnSpc>
              <a:spcBef>
                <a:spcPts val="285"/>
              </a:spcBef>
              <a:tabLst>
                <a:tab pos="1327150" algn="l"/>
              </a:tabLst>
            </a:pPr>
            <a:endParaRPr lang="en-IN" dirty="0" smtClean="0">
              <a:latin typeface="Century Gothic" pitchFamily="34" charset="0"/>
              <a:cs typeface="Times New Roman"/>
            </a:endParaRPr>
          </a:p>
          <a:p>
            <a:endParaRPr lang="en-IN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1447800"/>
            <a:ext cx="7924800" cy="4800600"/>
          </a:xfrm>
          <a:custGeom>
            <a:avLst/>
            <a:gdLst/>
            <a:ahLst/>
            <a:cxnLst/>
            <a:rect l="l" t="t" r="r" b="b"/>
            <a:pathLst>
              <a:path w="7924800" h="4800600">
                <a:moveTo>
                  <a:pt x="0" y="4800600"/>
                </a:moveTo>
                <a:lnTo>
                  <a:pt x="7924800" y="4800600"/>
                </a:lnTo>
                <a:lnTo>
                  <a:pt x="79248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12192">
            <a:solidFill>
              <a:srgbClr val="DFF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85800" y="1447800"/>
            <a:ext cx="7848269" cy="42421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rgbClr val="3D3C2C"/>
                </a:solidFill>
                <a:latin typeface="Times New Roman"/>
                <a:cs typeface="Times New Roman"/>
              </a:rPr>
              <a:t>INTRODUCTION</a:t>
            </a:r>
          </a:p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2400" smtClean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MOS transistor is the basic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element around which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 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VLSI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built. Designers familiar with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logic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gates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their  configurations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at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 circuit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level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may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choose to do their  designs using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MOS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transistors.</a:t>
            </a:r>
            <a:endParaRPr sz="24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580"/>
              </a:spcBef>
            </a:pPr>
            <a:r>
              <a:rPr sz="2400" spc="-40" dirty="0">
                <a:solidFill>
                  <a:srgbClr val="3D3C2C"/>
                </a:solidFill>
                <a:latin typeface="Times New Roman"/>
                <a:cs typeface="Times New Roman"/>
              </a:rPr>
              <a:t>Verilog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provision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to do the design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description at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  switch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level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using such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MOS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transistors,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which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spc="-5">
                <a:solidFill>
                  <a:srgbClr val="3D3C2C"/>
                </a:solidFill>
                <a:latin typeface="Times New Roman"/>
                <a:cs typeface="Times New Roman"/>
              </a:rPr>
              <a:t>theme </a:t>
            </a:r>
            <a:r>
              <a:rPr sz="2400" smtClean="0">
                <a:solidFill>
                  <a:srgbClr val="3D3C2C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 present</a:t>
            </a:r>
            <a:r>
              <a:rPr sz="2400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chapter.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Switch level modeling forms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basic level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modeling </a:t>
            </a:r>
            <a:r>
              <a:rPr sz="2400" spc="59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digital circuits.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switches are available as primitives 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in  </a:t>
            </a:r>
            <a:r>
              <a:rPr sz="2400" spc="-40" dirty="0">
                <a:solidFill>
                  <a:srgbClr val="3D3C2C"/>
                </a:solidFill>
                <a:latin typeface="Times New Roman"/>
                <a:cs typeface="Times New Roman"/>
              </a:rPr>
              <a:t>Verilog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7200" y="457200"/>
            <a:ext cx="822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" y="4572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8229600" y="609600"/>
                </a:lnTo>
                <a:lnTo>
                  <a:pt x="822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12140" y="507238"/>
            <a:ext cx="80746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SWITCH LEVEL MODELING</a:t>
            </a:r>
            <a:endParaRPr sz="3200" b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1447800"/>
            <a:ext cx="7924800" cy="4800600"/>
          </a:xfrm>
          <a:custGeom>
            <a:avLst/>
            <a:gdLst/>
            <a:ahLst/>
            <a:cxnLst/>
            <a:rect l="l" t="t" r="r" b="b"/>
            <a:pathLst>
              <a:path w="7924800" h="4800600">
                <a:moveTo>
                  <a:pt x="0" y="4800600"/>
                </a:moveTo>
                <a:lnTo>
                  <a:pt x="7924800" y="4800600"/>
                </a:lnTo>
                <a:lnTo>
                  <a:pt x="79248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12192">
            <a:solidFill>
              <a:srgbClr val="DFF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107744" y="1396555"/>
            <a:ext cx="6220460" cy="22218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Different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switch primitives are available in</a:t>
            </a:r>
            <a:r>
              <a:rPr sz="2400" spc="-15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Times New Roman"/>
                <a:cs typeface="Times New Roman"/>
              </a:rPr>
              <a:t>Verilog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nmos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switch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 primitives</a:t>
            </a:r>
            <a:endParaRPr sz="2400">
              <a:latin typeface="Times New Roman"/>
              <a:cs typeface="Times New Roman"/>
            </a:endParaRPr>
          </a:p>
          <a:p>
            <a:pPr marL="1497965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nmos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(out, in,</a:t>
            </a:r>
            <a:r>
              <a:rPr sz="2400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control);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pmos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switch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primitives</a:t>
            </a:r>
            <a:endParaRPr sz="2400">
              <a:latin typeface="Times New Roman"/>
              <a:cs typeface="Times New Roman"/>
            </a:endParaRPr>
          </a:p>
          <a:p>
            <a:pPr marL="1497965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pmos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(out, in,</a:t>
            </a:r>
            <a:r>
              <a:rPr sz="2400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control);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3400" y="457200"/>
            <a:ext cx="822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400" y="4572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8229600" y="609600"/>
                </a:lnTo>
                <a:lnTo>
                  <a:pt x="822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12140" y="507238"/>
            <a:ext cx="5608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BASIC SWITCH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PRIMITIVES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0200" y="4337303"/>
            <a:ext cx="6128004" cy="16840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86000" y="3831335"/>
            <a:ext cx="1828800" cy="2834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8800" y="3831335"/>
            <a:ext cx="1510283" cy="283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8200" y="3657600"/>
            <a:ext cx="9525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77000" y="2819400"/>
            <a:ext cx="1219200" cy="94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1447800"/>
            <a:ext cx="7924800" cy="4800600"/>
          </a:xfrm>
          <a:custGeom>
            <a:avLst/>
            <a:gdLst/>
            <a:ahLst/>
            <a:cxnLst/>
            <a:rect l="l" t="t" r="r" b="b"/>
            <a:pathLst>
              <a:path w="7924800" h="4800600">
                <a:moveTo>
                  <a:pt x="0" y="4800600"/>
                </a:moveTo>
                <a:lnTo>
                  <a:pt x="7924800" y="4800600"/>
                </a:lnTo>
                <a:lnTo>
                  <a:pt x="79248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12192">
            <a:solidFill>
              <a:srgbClr val="DFF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4644" y="1470101"/>
            <a:ext cx="76987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nmos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and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pmos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represent switches of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low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impedance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in</a:t>
            </a:r>
            <a:r>
              <a:rPr sz="2400" spc="9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28281" y="1836546"/>
            <a:ext cx="17043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6910" algn="l"/>
              </a:tabLst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e	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resi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3D3C2C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7744" y="1836546"/>
            <a:ext cx="5506085" cy="163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00000"/>
              </a:lnSpc>
              <a:spcBef>
                <a:spcPts val="100"/>
              </a:spcBef>
              <a:tabLst>
                <a:tab pos="1345565" algn="l"/>
                <a:tab pos="2467610" algn="l"/>
                <a:tab pos="3201035" algn="l"/>
                <a:tab pos="4324350" algn="l"/>
              </a:tabLst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-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sta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e.	</a:t>
            </a:r>
            <a:r>
              <a:rPr sz="2400" b="1" spc="-10" dirty="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nmos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and	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rpmos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represent  counterparts of these</a:t>
            </a:r>
            <a:r>
              <a:rPr sz="2400" spc="-4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respectively.</a:t>
            </a:r>
            <a:endParaRPr sz="2400">
              <a:latin typeface="Times New Roman"/>
              <a:cs typeface="Times New Roman"/>
            </a:endParaRPr>
          </a:p>
          <a:p>
            <a:pPr marL="583565">
              <a:lnSpc>
                <a:spcPct val="100000"/>
              </a:lnSpc>
              <a:spcBef>
                <a:spcPts val="610"/>
              </a:spcBef>
            </a:pPr>
            <a:r>
              <a:rPr sz="2400" b="1" dirty="0">
                <a:solidFill>
                  <a:srgbClr val="3D3C2C"/>
                </a:solidFill>
                <a:latin typeface="Century Gothic"/>
                <a:cs typeface="Century Gothic"/>
              </a:rPr>
              <a:t>rnmos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(output1,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input1,</a:t>
            </a:r>
            <a:r>
              <a:rPr sz="2400" spc="-125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control1);</a:t>
            </a:r>
            <a:endParaRPr sz="2400">
              <a:latin typeface="Century Gothic"/>
              <a:cs typeface="Century Gothic"/>
            </a:endParaRPr>
          </a:p>
          <a:p>
            <a:pPr marL="583565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solidFill>
                  <a:srgbClr val="3D3C2C"/>
                </a:solidFill>
                <a:latin typeface="Century Gothic"/>
                <a:cs typeface="Century Gothic"/>
              </a:rPr>
              <a:t>rpmos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(output2,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input2,</a:t>
            </a:r>
            <a:r>
              <a:rPr sz="2400" spc="-70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Century Gothic"/>
                <a:cs typeface="Century Gothic"/>
              </a:rPr>
              <a:t>control2);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4644" y="3523869"/>
            <a:ext cx="762190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Century Gothic"/>
                <a:cs typeface="Century Gothic"/>
              </a:rPr>
              <a:t>It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inserts a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definite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resistance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between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the input 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and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the output signals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but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retains the </a:t>
            </a:r>
            <a:r>
              <a:rPr sz="2400" spc="5" dirty="0">
                <a:solidFill>
                  <a:srgbClr val="3D3C2C"/>
                </a:solidFill>
                <a:latin typeface="Century Gothic"/>
                <a:cs typeface="Century Gothic"/>
              </a:rPr>
              <a:t>signal</a:t>
            </a:r>
            <a:r>
              <a:rPr sz="2400" spc="-120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value</a:t>
            </a:r>
            <a:endParaRPr sz="2400">
              <a:latin typeface="Century Gothic"/>
              <a:cs typeface="Century Gothic"/>
            </a:endParaRPr>
          </a:p>
          <a:p>
            <a:pPr marL="285750" marR="135890" indent="-273685">
              <a:lnSpc>
                <a:spcPct val="100000"/>
              </a:lnSpc>
              <a:spcBef>
                <a:spcPts val="57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The </a:t>
            </a:r>
            <a:r>
              <a:rPr sz="2400" b="1" dirty="0">
                <a:solidFill>
                  <a:srgbClr val="3D3C2C"/>
                </a:solidFill>
                <a:latin typeface="Century Gothic"/>
                <a:cs typeface="Century Gothic"/>
              </a:rPr>
              <a:t>rpmos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and </a:t>
            </a:r>
            <a:r>
              <a:rPr sz="2400" b="1" dirty="0">
                <a:solidFill>
                  <a:srgbClr val="3D3C2C"/>
                </a:solidFill>
                <a:latin typeface="Century Gothic"/>
                <a:cs typeface="Century Gothic"/>
              </a:rPr>
              <a:t>rnmos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switches function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as 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unidirectional switches; the signal flow </a:t>
            </a:r>
            <a:r>
              <a:rPr sz="2400" spc="5" dirty="0">
                <a:solidFill>
                  <a:srgbClr val="3D3C2C"/>
                </a:solidFill>
                <a:latin typeface="Century Gothic"/>
                <a:cs typeface="Century Gothic"/>
              </a:rPr>
              <a:t>is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from</a:t>
            </a:r>
            <a:r>
              <a:rPr sz="2400" spc="-200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the  input to the output</a:t>
            </a:r>
            <a:r>
              <a:rPr sz="2400" spc="-40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side.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3400" y="457200"/>
            <a:ext cx="822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3400" y="4572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8229600" y="609600"/>
                </a:lnTo>
                <a:lnTo>
                  <a:pt x="822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612140" y="507238"/>
            <a:ext cx="3178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Resistive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Switches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1447800"/>
            <a:ext cx="7924800" cy="4800600"/>
          </a:xfrm>
          <a:custGeom>
            <a:avLst/>
            <a:gdLst/>
            <a:ahLst/>
            <a:cxnLst/>
            <a:rect l="l" t="t" r="r" b="b"/>
            <a:pathLst>
              <a:path w="7924800" h="4800600">
                <a:moveTo>
                  <a:pt x="0" y="4800600"/>
                </a:moveTo>
                <a:lnTo>
                  <a:pt x="7924800" y="4800600"/>
                </a:lnTo>
                <a:lnTo>
                  <a:pt x="79248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12192">
            <a:solidFill>
              <a:srgbClr val="DFF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4644" y="1470101"/>
            <a:ext cx="7157084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Output-side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strength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levels for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different</a:t>
            </a:r>
            <a:r>
              <a:rPr sz="2400" b="1" spc="-9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input-side</a:t>
            </a:r>
            <a:endParaRPr sz="24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3D3C2C"/>
                </a:solidFill>
                <a:latin typeface="Times New Roman"/>
                <a:cs typeface="Times New Roman"/>
              </a:rPr>
              <a:t>strength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values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of rnmos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,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rpmos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,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and </a:t>
            </a:r>
            <a:r>
              <a:rPr sz="2400" b="1" spc="-10" dirty="0">
                <a:solidFill>
                  <a:srgbClr val="3D3C2C"/>
                </a:solidFill>
                <a:latin typeface="Times New Roman"/>
                <a:cs typeface="Times New Roman"/>
              </a:rPr>
              <a:t>rcmos</a:t>
            </a:r>
            <a:r>
              <a:rPr sz="2400" b="1" spc="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switches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3400" y="457200"/>
            <a:ext cx="822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400" y="4572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8229600" y="609600"/>
                </a:lnTo>
                <a:lnTo>
                  <a:pt x="822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12140" y="507238"/>
            <a:ext cx="2515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imes New Roman"/>
                <a:cs typeface="Times New Roman"/>
              </a:rPr>
              <a:t>strength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levels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95400" y="2590800"/>
            <a:ext cx="6858000" cy="3581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1447800"/>
            <a:ext cx="7924800" cy="4800600"/>
          </a:xfrm>
          <a:custGeom>
            <a:avLst/>
            <a:gdLst/>
            <a:ahLst/>
            <a:cxnLst/>
            <a:rect l="l" t="t" r="r" b="b"/>
            <a:pathLst>
              <a:path w="7924800" h="4800600">
                <a:moveTo>
                  <a:pt x="0" y="4800600"/>
                </a:moveTo>
                <a:lnTo>
                  <a:pt x="7924800" y="4800600"/>
                </a:lnTo>
                <a:lnTo>
                  <a:pt x="79248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12192">
            <a:solidFill>
              <a:srgbClr val="DFF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4540" y="1433525"/>
            <a:ext cx="7768590" cy="43795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273685" algn="just">
              <a:lnSpc>
                <a:spcPct val="90000"/>
              </a:lnSpc>
              <a:spcBef>
                <a:spcPts val="39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 MOS transistor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functions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as a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resistive element when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in 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active state. Realization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resistance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in this form takes  less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silicon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area in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IC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as compared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to a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resistance  realized 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directly.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pullup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pulldown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represent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such 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resistive</a:t>
            </a:r>
            <a:r>
              <a:rPr sz="2400" spc="-4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elements.</a:t>
            </a:r>
            <a:endParaRPr sz="2400">
              <a:latin typeface="Times New Roman"/>
              <a:cs typeface="Times New Roman"/>
            </a:endParaRPr>
          </a:p>
          <a:p>
            <a:pPr marL="82550" algn="just">
              <a:lnSpc>
                <a:spcPct val="100000"/>
              </a:lnSpc>
              <a:spcBef>
                <a:spcPts val="29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pullup</a:t>
            </a:r>
            <a:r>
              <a:rPr sz="2400" b="1" spc="5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(x);</a:t>
            </a:r>
            <a:endParaRPr sz="2400">
              <a:latin typeface="Times New Roman"/>
              <a:cs typeface="Times New Roman"/>
            </a:endParaRPr>
          </a:p>
          <a:p>
            <a:pPr marL="546100" algn="just">
              <a:lnSpc>
                <a:spcPct val="100000"/>
              </a:lnSpc>
              <a:spcBef>
                <a:spcPts val="685"/>
              </a:spcBef>
            </a:pPr>
            <a:r>
              <a:rPr sz="2000" dirty="0">
                <a:solidFill>
                  <a:srgbClr val="3D3C2C"/>
                </a:solidFill>
                <a:latin typeface="Times New Roman"/>
                <a:cs typeface="Times New Roman"/>
              </a:rPr>
              <a:t>Here net x is pulled up to the </a:t>
            </a:r>
            <a:r>
              <a:rPr sz="2000" b="1" dirty="0">
                <a:solidFill>
                  <a:srgbClr val="3D3C2C"/>
                </a:solidFill>
                <a:latin typeface="Times New Roman"/>
                <a:cs typeface="Times New Roman"/>
              </a:rPr>
              <a:t>supply1 </a:t>
            </a:r>
            <a:r>
              <a:rPr sz="2000" dirty="0">
                <a:solidFill>
                  <a:srgbClr val="3D3C2C"/>
                </a:solidFill>
                <a:latin typeface="Times New Roman"/>
                <a:cs typeface="Times New Roman"/>
              </a:rPr>
              <a:t>through a</a:t>
            </a:r>
            <a:r>
              <a:rPr sz="2000" spc="3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D3C2C"/>
                </a:solidFill>
                <a:latin typeface="Times New Roman"/>
                <a:cs typeface="Times New Roman"/>
              </a:rPr>
              <a:t>resistance.</a:t>
            </a:r>
            <a:endParaRPr sz="2000">
              <a:latin typeface="Times New Roman"/>
              <a:cs typeface="Times New Roman"/>
            </a:endParaRPr>
          </a:p>
          <a:p>
            <a:pPr marL="82550" algn="just">
              <a:lnSpc>
                <a:spcPct val="100000"/>
              </a:lnSpc>
              <a:spcBef>
                <a:spcPts val="37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pulldown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(y);</a:t>
            </a:r>
            <a:endParaRPr sz="2400">
              <a:latin typeface="Times New Roman"/>
              <a:cs typeface="Times New Roman"/>
            </a:endParaRPr>
          </a:p>
          <a:p>
            <a:pPr marL="546100" algn="just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pulls y down to the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supply0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level through a</a:t>
            </a:r>
            <a:r>
              <a:rPr sz="2400" spc="-5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resistance.</a:t>
            </a:r>
            <a:endParaRPr sz="2400">
              <a:latin typeface="Times New Roman"/>
              <a:cs typeface="Times New Roman"/>
            </a:endParaRPr>
          </a:p>
          <a:p>
            <a:pPr marL="12700" marR="134620">
              <a:lnSpc>
                <a:spcPts val="2590"/>
              </a:lnSpc>
              <a:spcBef>
                <a:spcPts val="615"/>
              </a:spcBef>
            </a:pP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pullup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pulldown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primitives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can be used as loads for  switches or to connect the unused input ports to </a:t>
            </a:r>
            <a:r>
              <a:rPr sz="2400" i="1" dirty="0">
                <a:solidFill>
                  <a:srgbClr val="3D3C2C"/>
                </a:solidFill>
                <a:latin typeface="Times New Roman"/>
                <a:cs typeface="Times New Roman"/>
              </a:rPr>
              <a:t>V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CC or</a:t>
            </a:r>
            <a:r>
              <a:rPr sz="2400" spc="-14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GND,  </a:t>
            </a:r>
            <a:r>
              <a:rPr sz="2400" spc="-15" dirty="0">
                <a:solidFill>
                  <a:srgbClr val="3D3C2C"/>
                </a:solidFill>
                <a:latin typeface="Times New Roman"/>
                <a:cs typeface="Times New Roman"/>
              </a:rPr>
              <a:t>respectively.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3400" y="457200"/>
            <a:ext cx="822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400" y="4572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8229600" y="609600"/>
                </a:lnTo>
                <a:lnTo>
                  <a:pt x="822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12140" y="507238"/>
            <a:ext cx="36360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Times New Roman"/>
                <a:cs typeface="Times New Roman"/>
              </a:rPr>
              <a:t>pullup </a:t>
            </a:r>
            <a:r>
              <a:rPr sz="3200" b="1" dirty="0">
                <a:latin typeface="Times New Roman"/>
                <a:cs typeface="Times New Roman"/>
              </a:rPr>
              <a:t>and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pulldown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686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Century Gothic" pitchFamily="34" charset="0"/>
                <a:cs typeface="Times New Roman"/>
              </a:rPr>
              <a:t>CONTINUOUS ASSIGNMENT</a:t>
            </a:r>
            <a:r>
              <a:rPr lang="en-IN" b="1" spc="-120" dirty="0" smtClean="0">
                <a:solidFill>
                  <a:srgbClr val="FF0000"/>
                </a:solidFill>
                <a:latin typeface="Century Gothic" pitchFamily="34" charset="0"/>
                <a:cs typeface="Times New Roman"/>
              </a:rPr>
              <a:t> </a:t>
            </a:r>
            <a:r>
              <a:rPr lang="en-IN" b="1" spc="-5" dirty="0" smtClean="0">
                <a:solidFill>
                  <a:srgbClr val="FF0000"/>
                </a:solidFill>
                <a:latin typeface="Century Gothic" pitchFamily="34" charset="0"/>
                <a:cs typeface="Times New Roman"/>
              </a:rPr>
              <a:t>STRUCTURES</a:t>
            </a:r>
          </a:p>
          <a:p>
            <a:endParaRPr lang="en-US" b="1" spc="-5" dirty="0" smtClean="0">
              <a:latin typeface="Century Gothic" pitchFamily="34" charset="0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A simple two input AND gate in data flow format has the form</a:t>
            </a:r>
            <a:endParaRPr lang="en-IN" dirty="0" smtClean="0">
              <a:latin typeface="Century Gothic" pitchFamily="34" charset="0"/>
            </a:endParaRPr>
          </a:p>
          <a:p>
            <a:pPr algn="ctr"/>
            <a:r>
              <a:rPr lang="en-US" b="1" dirty="0" smtClean="0">
                <a:latin typeface="Century Gothic" pitchFamily="34" charset="0"/>
              </a:rPr>
              <a:t>assign </a:t>
            </a:r>
            <a:r>
              <a:rPr lang="en-US" dirty="0" smtClean="0">
                <a:latin typeface="Century Gothic" pitchFamily="34" charset="0"/>
              </a:rPr>
              <a:t>c = a &amp;&amp; b;</a:t>
            </a:r>
            <a:endParaRPr lang="en-IN" dirty="0" smtClean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Here</a:t>
            </a:r>
            <a:r>
              <a:rPr lang="en-IN" dirty="0" smtClean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“</a:t>
            </a:r>
            <a:r>
              <a:rPr lang="en-US" b="1" dirty="0" smtClean="0">
                <a:latin typeface="Century Gothic" pitchFamily="34" charset="0"/>
              </a:rPr>
              <a:t>assign</a:t>
            </a:r>
            <a:r>
              <a:rPr lang="en-US" dirty="0" smtClean="0">
                <a:latin typeface="Century Gothic" pitchFamily="34" charset="0"/>
              </a:rPr>
              <a:t>” is the keyword carrying out the assignment operation. This type  of assignment is called a </a:t>
            </a:r>
            <a:r>
              <a:rPr lang="en-US" b="1" i="1" dirty="0" smtClean="0">
                <a:latin typeface="Century Gothic" pitchFamily="34" charset="0"/>
              </a:rPr>
              <a:t>continuous assignment.</a:t>
            </a: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	a and b are operands – typically single-bit logic variables.</a:t>
            </a:r>
            <a:endParaRPr lang="en-IN" dirty="0" smtClean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	“&amp;&amp;” is a logic operator. It does the bit-wise AND operation on the 				two operands a and b.</a:t>
            </a:r>
            <a:endParaRPr lang="en-IN" dirty="0" smtClean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	“=” is an assignment activity carried out.</a:t>
            </a:r>
            <a:endParaRPr lang="en-IN" dirty="0" smtClean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	c is a net representing the signal which is the result of the 			assignment.</a:t>
            </a:r>
            <a:endParaRPr lang="en-IN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343400"/>
            <a:ext cx="356680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057400" y="63246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module with an AND gate at the data flow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762000"/>
            <a:ext cx="317406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066800"/>
            <a:ext cx="3276600" cy="2607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810000" y="457200"/>
            <a:ext cx="177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CMOS INVERTER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3810000"/>
            <a:ext cx="3785419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267200"/>
            <a:ext cx="3955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05200" y="37338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CMOS NOR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28600"/>
            <a:ext cx="332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NMOS Inverter with Pull up Load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2971800" cy="288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038600" y="9144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module </a:t>
            </a:r>
            <a:r>
              <a:rPr lang="en-US" dirty="0" err="1" smtClean="0"/>
              <a:t>NMOSinv</a:t>
            </a:r>
            <a:r>
              <a:rPr lang="en-US" dirty="0" smtClean="0"/>
              <a:t>(</a:t>
            </a:r>
            <a:r>
              <a:rPr lang="en-US" dirty="0" err="1" smtClean="0"/>
              <a:t>out,in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output out;</a:t>
            </a:r>
          </a:p>
          <a:p>
            <a:r>
              <a:rPr lang="en-US" dirty="0" smtClean="0"/>
              <a:t>input in;</a:t>
            </a:r>
          </a:p>
          <a:p>
            <a:r>
              <a:rPr lang="en-US" dirty="0" smtClean="0"/>
              <a:t>supply0 a; </a:t>
            </a:r>
          </a:p>
          <a:p>
            <a:r>
              <a:rPr lang="en-US" dirty="0" err="1" smtClean="0"/>
              <a:t>pullup</a:t>
            </a:r>
            <a:r>
              <a:rPr lang="en-US" dirty="0" smtClean="0"/>
              <a:t> (out);</a:t>
            </a:r>
            <a:endParaRPr lang="en-IN" dirty="0" smtClean="0"/>
          </a:p>
          <a:p>
            <a:r>
              <a:rPr lang="en-US" dirty="0" err="1" smtClean="0"/>
              <a:t>nmos</a:t>
            </a:r>
            <a:r>
              <a:rPr lang="en-US" dirty="0" smtClean="0"/>
              <a:t>(</a:t>
            </a:r>
            <a:r>
              <a:rPr lang="en-US" dirty="0" err="1" smtClean="0"/>
              <a:t>out,a,in</a:t>
            </a:r>
            <a:r>
              <a:rPr lang="en-US" dirty="0" smtClean="0"/>
              <a:t>); </a:t>
            </a:r>
          </a:p>
          <a:p>
            <a:r>
              <a:rPr lang="en-US" dirty="0" err="1" smtClean="0"/>
              <a:t>endmodule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743200" y="3657600"/>
            <a:ext cx="3278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 NMOS Three Input NOR Gate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1999" y="4267200"/>
            <a:ext cx="308313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91000" y="4191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module nor3NMOS(in1,in2,in3,b); </a:t>
            </a:r>
          </a:p>
          <a:p>
            <a:r>
              <a:rPr lang="en-US" dirty="0" smtClean="0"/>
              <a:t>output b;</a:t>
            </a:r>
            <a:endParaRPr lang="en-IN" dirty="0" smtClean="0"/>
          </a:p>
          <a:p>
            <a:r>
              <a:rPr lang="en-US" dirty="0" smtClean="0"/>
              <a:t>input in1,in2,in3; </a:t>
            </a:r>
          </a:p>
          <a:p>
            <a:r>
              <a:rPr lang="en-US" dirty="0" smtClean="0"/>
              <a:t>supply0 a; </a:t>
            </a:r>
          </a:p>
          <a:p>
            <a:r>
              <a:rPr lang="en-US" dirty="0" err="1" smtClean="0"/>
              <a:t>pullup</a:t>
            </a:r>
            <a:r>
              <a:rPr lang="en-US" dirty="0" smtClean="0"/>
              <a:t>(b); </a:t>
            </a:r>
          </a:p>
          <a:p>
            <a:r>
              <a:rPr lang="en-US" dirty="0" smtClean="0"/>
              <a:t>wire b;</a:t>
            </a:r>
            <a:endParaRPr lang="en-IN" dirty="0" smtClean="0"/>
          </a:p>
          <a:p>
            <a:r>
              <a:rPr lang="en-US" dirty="0" err="1" smtClean="0"/>
              <a:t>nmos</a:t>
            </a:r>
            <a:r>
              <a:rPr lang="en-US" dirty="0" smtClean="0"/>
              <a:t>(b,a,in1),(b,a,in2),(b,a,in3); </a:t>
            </a:r>
            <a:endParaRPr lang="en-IN" dirty="0" smtClean="0"/>
          </a:p>
          <a:p>
            <a:r>
              <a:rPr lang="en-US" dirty="0" err="1" smtClean="0"/>
              <a:t>endmodule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1447800"/>
            <a:ext cx="7924800" cy="4800600"/>
          </a:xfrm>
          <a:custGeom>
            <a:avLst/>
            <a:gdLst/>
            <a:ahLst/>
            <a:cxnLst/>
            <a:rect l="l" t="t" r="r" b="b"/>
            <a:pathLst>
              <a:path w="7924800" h="4800600">
                <a:moveTo>
                  <a:pt x="0" y="4800600"/>
                </a:moveTo>
                <a:lnTo>
                  <a:pt x="7924800" y="4800600"/>
                </a:lnTo>
                <a:lnTo>
                  <a:pt x="79248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12192">
            <a:solidFill>
              <a:srgbClr val="DFF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4644" y="1470101"/>
            <a:ext cx="7489825" cy="280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CMOS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switch is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formed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by connecting a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PMOS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and an 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NMOS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switch in parallel – the input leads are connected  together on the one side and the output leads are</a:t>
            </a:r>
            <a:r>
              <a:rPr sz="2400" spc="-17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connected  together on the other</a:t>
            </a:r>
            <a:r>
              <a:rPr sz="2400" spc="-7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side.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R="1059815" algn="ctr">
              <a:lnSpc>
                <a:spcPct val="100000"/>
              </a:lnSpc>
              <a:spcBef>
                <a:spcPts val="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CMOS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switch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instantiated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as shown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3D3C2C"/>
                </a:solidFill>
                <a:latin typeface="Times New Roman"/>
                <a:cs typeface="Times New Roman"/>
              </a:rPr>
              <a:t>below.</a:t>
            </a:r>
            <a:endParaRPr sz="2400">
              <a:latin typeface="Times New Roman"/>
              <a:cs typeface="Times New Roman"/>
            </a:endParaRPr>
          </a:p>
          <a:p>
            <a:pPr marL="447040" algn="ctr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cmos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csw (out, in, N_control, P_control</a:t>
            </a:r>
            <a:r>
              <a:rPr sz="2400" spc="-8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7200" y="457200"/>
            <a:ext cx="822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7200" y="4572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8229600" y="609600"/>
                </a:lnTo>
                <a:lnTo>
                  <a:pt x="822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35940" y="507238"/>
            <a:ext cx="3019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CMOS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SWITCH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343400"/>
            <a:ext cx="2743200" cy="185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116" y="4419600"/>
            <a:ext cx="461444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610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 RAM Cell or SRAM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basic RAM cell with facilities for writing data, storing data, and reading data.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switch sw2 is ON, </a:t>
            </a:r>
            <a:r>
              <a:rPr lang="en-US" dirty="0" err="1" smtClean="0"/>
              <a:t>qb</a:t>
            </a:r>
            <a:r>
              <a:rPr lang="en-US" dirty="0" smtClean="0"/>
              <a:t> – the output of inverter g1 – forms the input to the inverter g2 and vice versa.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g1-g2 combination functions as a latch and freezes the last state entry before sw2 turns on. The step-by-step function of the cell is as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r>
              <a:rPr lang="en-US" dirty="0" smtClean="0"/>
              <a:t> 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 err="1" smtClean="0"/>
              <a:t>wsb</a:t>
            </a:r>
            <a:r>
              <a:rPr lang="en-US" dirty="0" smtClean="0"/>
              <a:t> (write/store) is high, switch sw1 is ON, and switch sw2 OFF.   With sw1 on, input Din is connected to the input of gate g1 and remains so connected.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</a:t>
            </a:r>
            <a:r>
              <a:rPr lang="en-US" dirty="0" err="1" smtClean="0"/>
              <a:t>wsb</a:t>
            </a:r>
            <a:r>
              <a:rPr lang="en-US" dirty="0" smtClean="0"/>
              <a:t> goes low, din is isolated, since sw1 is OFF.  But sw2 is ON and  the data remains latched in the latch formed by g1-g2. In other words the  data Din is stored in the RAM cell formed by g1-g2.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When RD (Read) goes active (=1), the latched state is available as output Do.</a:t>
            </a:r>
            <a:endParaRPr lang="en-IN" dirty="0" smtClean="0"/>
          </a:p>
          <a:p>
            <a:r>
              <a:rPr lang="en-US" dirty="0" smtClean="0"/>
              <a:t>Reading is normally done when the latch is in the stored state.</a:t>
            </a:r>
            <a:endParaRPr lang="en-IN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209800"/>
            <a:ext cx="6248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152400" y="381000"/>
            <a:ext cx="83820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ram_cell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do,din,wsb,rd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output do;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input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din,wsb,rd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wire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wire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q,qq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tri do;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csw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sw1(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q,din,wsb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),sw2(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q,qq,sb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),sw3(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do,q,rd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not n1(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sb,wsb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),n2(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qb,q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),n3(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qq,qb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endmodule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module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csw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out,in,n_ctr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output out;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input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in,n_ctr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wire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p_ctr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assign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p_ctr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=~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n_ctr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cmos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csw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out,in,n_ctr,p_ctr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endmodule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810000"/>
            <a:ext cx="4724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8763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A Dynamic Shift Register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Three successive stages of a dynamic shift register. It is operated through a two-phase clock system – I1 and I2. Each stage has a CMOS inverter. Successive stages are given input through CMOS switches (sw1, sw2, </a:t>
            </a:r>
            <a:r>
              <a:rPr lang="en-US" i="1" dirty="0" smtClean="0"/>
              <a:t>etc</a:t>
            </a:r>
            <a:r>
              <a:rPr lang="en-US" dirty="0" smtClean="0"/>
              <a:t>.). I1 and I2 are symmetric clock waveforms in anti-phase. Two successive stages together form one storage element.</a:t>
            </a:r>
            <a:endParaRPr lang="en-IN" dirty="0" smtClean="0"/>
          </a:p>
          <a:p>
            <a:r>
              <a:rPr lang="en-US" dirty="0" smtClean="0"/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I2 is ON AND I1 is OFF.  Din is input to stage 1 through switch </a:t>
            </a:r>
            <a:r>
              <a:rPr lang="en-US" dirty="0" err="1" smtClean="0"/>
              <a:t>swd</a:t>
            </a:r>
            <a:r>
              <a:rPr lang="en-US" dirty="0" smtClean="0"/>
              <a:t>.  sw1 and sw3 are OFF and sw2 is ON. State of stage 2 (attained when I1 was high last) is coupled as input to stage 3 through switch sw2, and stage 3 takes up the new state.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the next half cycle, I1 is ON and I2 is OFF. sw1 and sw3 are ON and sw2 is OFF.  State of stage 1 (attained when I2 was high last) is coupled as input  to stage 2 through switch sw1 and Do takes up the new state from stage3 through sw3.</a:t>
            </a:r>
            <a:endParaRPr lang="en-IN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5393" y="1905001"/>
            <a:ext cx="695989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1447800"/>
            <a:ext cx="7924800" cy="4800600"/>
          </a:xfrm>
          <a:custGeom>
            <a:avLst/>
            <a:gdLst/>
            <a:ahLst/>
            <a:cxnLst/>
            <a:rect l="l" t="t" r="r" b="b"/>
            <a:pathLst>
              <a:path w="7924800" h="4800600">
                <a:moveTo>
                  <a:pt x="0" y="4800600"/>
                </a:moveTo>
                <a:lnTo>
                  <a:pt x="7924800" y="4800600"/>
                </a:lnTo>
                <a:lnTo>
                  <a:pt x="79248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12192">
            <a:solidFill>
              <a:srgbClr val="DFF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4540" y="1471624"/>
            <a:ext cx="7767955" cy="452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273685" algn="just">
              <a:lnSpc>
                <a:spcPct val="100000"/>
              </a:lnSpc>
              <a:spcBef>
                <a:spcPts val="95"/>
              </a:spcBef>
            </a:pPr>
            <a:r>
              <a:rPr sz="16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650" spc="1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3D3C2C"/>
                </a:solidFill>
                <a:latin typeface="Times New Roman"/>
                <a:cs typeface="Times New Roman"/>
              </a:rPr>
              <a:t>Verilog </a:t>
            </a:r>
            <a:r>
              <a:rPr sz="2200" spc="-5" dirty="0">
                <a:solidFill>
                  <a:srgbClr val="3D3C2C"/>
                </a:solidFill>
                <a:latin typeface="Times New Roman"/>
                <a:cs typeface="Times New Roman"/>
              </a:rPr>
              <a:t>has a set of </a:t>
            </a:r>
            <a:r>
              <a:rPr sz="2200" dirty="0">
                <a:solidFill>
                  <a:srgbClr val="3D3C2C"/>
                </a:solidFill>
                <a:latin typeface="Times New Roman"/>
                <a:cs typeface="Times New Roman"/>
              </a:rPr>
              <a:t>primitives </a:t>
            </a:r>
            <a:r>
              <a:rPr sz="2200" spc="-5" dirty="0">
                <a:solidFill>
                  <a:srgbClr val="3D3C2C"/>
                </a:solidFill>
                <a:latin typeface="Times New Roman"/>
                <a:cs typeface="Times New Roman"/>
              </a:rPr>
              <a:t>for bi-directional switches as well.  They connect </a:t>
            </a:r>
            <a:r>
              <a:rPr sz="2200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3D3C2C"/>
                </a:solidFill>
                <a:latin typeface="Times New Roman"/>
                <a:cs typeface="Times New Roman"/>
              </a:rPr>
              <a:t>nets </a:t>
            </a:r>
            <a:r>
              <a:rPr sz="2200" dirty="0">
                <a:solidFill>
                  <a:srgbClr val="3D3C2C"/>
                </a:solidFill>
                <a:latin typeface="Times New Roman"/>
                <a:cs typeface="Times New Roman"/>
              </a:rPr>
              <a:t>on </a:t>
            </a:r>
            <a:r>
              <a:rPr sz="2200" spc="-5" dirty="0">
                <a:solidFill>
                  <a:srgbClr val="3D3C2C"/>
                </a:solidFill>
                <a:latin typeface="Times New Roman"/>
                <a:cs typeface="Times New Roman"/>
              </a:rPr>
              <a:t>either side when </a:t>
            </a:r>
            <a:r>
              <a:rPr sz="2200" spc="-10" dirty="0">
                <a:solidFill>
                  <a:srgbClr val="3D3C2C"/>
                </a:solidFill>
                <a:latin typeface="Times New Roman"/>
                <a:cs typeface="Times New Roman"/>
              </a:rPr>
              <a:t>ON </a:t>
            </a:r>
            <a:r>
              <a:rPr sz="2200" spc="-5" dirty="0">
                <a:solidFill>
                  <a:srgbClr val="3D3C2C"/>
                </a:solidFill>
                <a:latin typeface="Times New Roman"/>
                <a:cs typeface="Times New Roman"/>
              </a:rPr>
              <a:t>and isolate them  when </a:t>
            </a:r>
            <a:r>
              <a:rPr sz="2200" spc="-50" dirty="0">
                <a:solidFill>
                  <a:srgbClr val="3D3C2C"/>
                </a:solidFill>
                <a:latin typeface="Times New Roman"/>
                <a:cs typeface="Times New Roman"/>
              </a:rPr>
              <a:t>OFF. </a:t>
            </a:r>
            <a:r>
              <a:rPr sz="2200" spc="-5" dirty="0">
                <a:solidFill>
                  <a:srgbClr val="3D3C2C"/>
                </a:solidFill>
                <a:latin typeface="Times New Roman"/>
                <a:cs typeface="Times New Roman"/>
              </a:rPr>
              <a:t>The signal flow </a:t>
            </a:r>
            <a:r>
              <a:rPr sz="2200" spc="-10" dirty="0">
                <a:solidFill>
                  <a:srgbClr val="3D3C2C"/>
                </a:solidFill>
                <a:latin typeface="Times New Roman"/>
                <a:cs typeface="Times New Roman"/>
              </a:rPr>
              <a:t>can </a:t>
            </a:r>
            <a:r>
              <a:rPr sz="2200" dirty="0">
                <a:solidFill>
                  <a:srgbClr val="3D3C2C"/>
                </a:solidFill>
                <a:latin typeface="Times New Roman"/>
                <a:cs typeface="Times New Roman"/>
              </a:rPr>
              <a:t>be </a:t>
            </a:r>
            <a:r>
              <a:rPr sz="2200" spc="-5" dirty="0">
                <a:solidFill>
                  <a:srgbClr val="3D3C2C"/>
                </a:solidFill>
                <a:latin typeface="Times New Roman"/>
                <a:cs typeface="Times New Roman"/>
              </a:rPr>
              <a:t>in either</a:t>
            </a:r>
            <a:r>
              <a:rPr sz="2200" spc="8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3D3C2C"/>
                </a:solidFill>
                <a:latin typeface="Times New Roman"/>
                <a:cs typeface="Times New Roman"/>
              </a:rPr>
              <a:t>direction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5"/>
              </a:spcBef>
            </a:pPr>
            <a:r>
              <a:rPr sz="16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650" spc="1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b="1" i="1" u="heavy" spc="-5" dirty="0">
                <a:solidFill>
                  <a:srgbClr val="3D3C2C"/>
                </a:solidFill>
                <a:uFill>
                  <a:solidFill>
                    <a:srgbClr val="3D3C2C"/>
                  </a:solidFill>
                </a:uFill>
                <a:latin typeface="Times New Roman"/>
                <a:cs typeface="Times New Roman"/>
              </a:rPr>
              <a:t>tran and</a:t>
            </a:r>
            <a:r>
              <a:rPr sz="2200" b="1" i="1" u="heavy" spc="-190" dirty="0">
                <a:solidFill>
                  <a:srgbClr val="3D3C2C"/>
                </a:solidFill>
                <a:uFill>
                  <a:solidFill>
                    <a:srgbClr val="3D3C2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i="1" u="heavy" spc="-5" dirty="0">
                <a:solidFill>
                  <a:srgbClr val="3D3C2C"/>
                </a:solidFill>
                <a:uFill>
                  <a:solidFill>
                    <a:srgbClr val="3D3C2C"/>
                  </a:solidFill>
                </a:uFill>
                <a:latin typeface="Times New Roman"/>
                <a:cs typeface="Times New Roman"/>
              </a:rPr>
              <a:t>rtran</a:t>
            </a:r>
            <a:endParaRPr sz="2200">
              <a:latin typeface="Times New Roman"/>
              <a:cs typeface="Times New Roman"/>
            </a:endParaRPr>
          </a:p>
          <a:p>
            <a:pPr marL="12700" marR="736600" indent="1167130">
              <a:lnSpc>
                <a:spcPct val="100000"/>
              </a:lnSpc>
              <a:spcBef>
                <a:spcPts val="550"/>
              </a:spcBef>
            </a:pPr>
            <a:r>
              <a:rPr sz="2200" spc="-10" dirty="0">
                <a:solidFill>
                  <a:srgbClr val="3D3C2C"/>
                </a:solidFill>
                <a:latin typeface="Century Gothic"/>
                <a:cs typeface="Century Gothic"/>
              </a:rPr>
              <a:t>The </a:t>
            </a:r>
            <a:r>
              <a:rPr sz="2200" b="1" spc="-5" dirty="0">
                <a:solidFill>
                  <a:srgbClr val="3D3C2C"/>
                </a:solidFill>
                <a:latin typeface="Century Gothic"/>
                <a:cs typeface="Century Gothic"/>
              </a:rPr>
              <a:t>tran </a:t>
            </a:r>
            <a:r>
              <a:rPr sz="2200" spc="-5" dirty="0">
                <a:solidFill>
                  <a:srgbClr val="3D3C2C"/>
                </a:solidFill>
                <a:latin typeface="Century Gothic"/>
                <a:cs typeface="Century Gothic"/>
              </a:rPr>
              <a:t>gate </a:t>
            </a:r>
            <a:r>
              <a:rPr sz="2200" dirty="0">
                <a:solidFill>
                  <a:srgbClr val="3D3C2C"/>
                </a:solidFill>
                <a:latin typeface="Century Gothic"/>
                <a:cs typeface="Century Gothic"/>
              </a:rPr>
              <a:t>is </a:t>
            </a:r>
            <a:r>
              <a:rPr sz="2200" spc="-5" dirty="0">
                <a:solidFill>
                  <a:srgbClr val="3D3C2C"/>
                </a:solidFill>
                <a:latin typeface="Century Gothic"/>
                <a:cs typeface="Century Gothic"/>
              </a:rPr>
              <a:t>a </a:t>
            </a:r>
            <a:r>
              <a:rPr sz="2200" dirty="0">
                <a:solidFill>
                  <a:srgbClr val="3D3C2C"/>
                </a:solidFill>
                <a:latin typeface="Century Gothic"/>
                <a:cs typeface="Century Gothic"/>
              </a:rPr>
              <a:t>bi-directional gate </a:t>
            </a:r>
            <a:r>
              <a:rPr sz="2200" spc="-5" dirty="0">
                <a:solidFill>
                  <a:srgbClr val="3D3C2C"/>
                </a:solidFill>
                <a:latin typeface="Century Gothic"/>
                <a:cs typeface="Century Gothic"/>
              </a:rPr>
              <a:t>of two  ports. </a:t>
            </a:r>
            <a:r>
              <a:rPr sz="2200" spc="-15" dirty="0">
                <a:solidFill>
                  <a:srgbClr val="3D3C2C"/>
                </a:solidFill>
                <a:latin typeface="Century Gothic"/>
                <a:cs typeface="Century Gothic"/>
              </a:rPr>
              <a:t>When </a:t>
            </a:r>
            <a:r>
              <a:rPr sz="2200" spc="-5" dirty="0">
                <a:solidFill>
                  <a:srgbClr val="3D3C2C"/>
                </a:solidFill>
                <a:latin typeface="Century Gothic"/>
                <a:cs typeface="Century Gothic"/>
              </a:rPr>
              <a:t>instantiated, </a:t>
            </a:r>
            <a:r>
              <a:rPr sz="2200" dirty="0">
                <a:solidFill>
                  <a:srgbClr val="3D3C2C"/>
                </a:solidFill>
                <a:latin typeface="Century Gothic"/>
                <a:cs typeface="Century Gothic"/>
              </a:rPr>
              <a:t>it </a:t>
            </a:r>
            <a:r>
              <a:rPr sz="2200" spc="-5" dirty="0">
                <a:solidFill>
                  <a:srgbClr val="3D3C2C"/>
                </a:solidFill>
                <a:latin typeface="Century Gothic"/>
                <a:cs typeface="Century Gothic"/>
              </a:rPr>
              <a:t>connects </a:t>
            </a:r>
            <a:r>
              <a:rPr sz="2200" dirty="0">
                <a:solidFill>
                  <a:srgbClr val="3D3C2C"/>
                </a:solidFill>
                <a:latin typeface="Century Gothic"/>
                <a:cs typeface="Century Gothic"/>
              </a:rPr>
              <a:t>the </a:t>
            </a:r>
            <a:r>
              <a:rPr sz="2200" spc="-5" dirty="0">
                <a:solidFill>
                  <a:srgbClr val="3D3C2C"/>
                </a:solidFill>
                <a:latin typeface="Century Gothic"/>
                <a:cs typeface="Century Gothic"/>
              </a:rPr>
              <a:t>two </a:t>
            </a:r>
            <a:r>
              <a:rPr sz="2200" dirty="0">
                <a:solidFill>
                  <a:srgbClr val="3D3C2C"/>
                </a:solidFill>
                <a:latin typeface="Century Gothic"/>
                <a:cs typeface="Century Gothic"/>
              </a:rPr>
              <a:t>ports  </a:t>
            </a:r>
            <a:r>
              <a:rPr sz="2200" spc="-5" dirty="0">
                <a:solidFill>
                  <a:srgbClr val="3D3C2C"/>
                </a:solidFill>
                <a:latin typeface="Century Gothic"/>
                <a:cs typeface="Century Gothic"/>
              </a:rPr>
              <a:t>directly.</a:t>
            </a:r>
            <a:endParaRPr sz="2200">
              <a:latin typeface="Century Gothic"/>
              <a:cs typeface="Century Gothic"/>
            </a:endParaRPr>
          </a:p>
          <a:p>
            <a:pPr marL="12700" marR="3075305" indent="1828800">
              <a:lnSpc>
                <a:spcPct val="12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3D3C2C"/>
                </a:solidFill>
                <a:latin typeface="Century Gothic"/>
                <a:cs typeface="Century Gothic"/>
              </a:rPr>
              <a:t>tran </a:t>
            </a:r>
            <a:r>
              <a:rPr sz="2200" spc="-15" dirty="0">
                <a:solidFill>
                  <a:srgbClr val="3D3C2C"/>
                </a:solidFill>
                <a:latin typeface="Century Gothic"/>
                <a:cs typeface="Century Gothic"/>
              </a:rPr>
              <a:t>(s1, s2);  </a:t>
            </a:r>
            <a:r>
              <a:rPr sz="2200" spc="-5" dirty="0">
                <a:solidFill>
                  <a:srgbClr val="3D3C2C"/>
                </a:solidFill>
                <a:latin typeface="Century Gothic"/>
                <a:cs typeface="Century Gothic"/>
              </a:rPr>
              <a:t>connects the signal </a:t>
            </a:r>
            <a:r>
              <a:rPr sz="2200" dirty="0">
                <a:solidFill>
                  <a:srgbClr val="3D3C2C"/>
                </a:solidFill>
                <a:latin typeface="Century Gothic"/>
                <a:cs typeface="Century Gothic"/>
              </a:rPr>
              <a:t>lines </a:t>
            </a:r>
            <a:r>
              <a:rPr sz="2200" spc="-5" dirty="0">
                <a:solidFill>
                  <a:srgbClr val="3D3C2C"/>
                </a:solidFill>
                <a:latin typeface="Century Gothic"/>
                <a:cs typeface="Century Gothic"/>
              </a:rPr>
              <a:t>s1 </a:t>
            </a:r>
            <a:r>
              <a:rPr sz="2200" spc="-10" dirty="0">
                <a:solidFill>
                  <a:srgbClr val="3D3C2C"/>
                </a:solidFill>
                <a:latin typeface="Century Gothic"/>
                <a:cs typeface="Century Gothic"/>
              </a:rPr>
              <a:t>and</a:t>
            </a:r>
            <a:r>
              <a:rPr sz="2200" spc="-55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200" spc="-10" dirty="0">
                <a:solidFill>
                  <a:srgbClr val="3D3C2C"/>
                </a:solidFill>
                <a:latin typeface="Century Gothic"/>
                <a:cs typeface="Century Gothic"/>
              </a:rPr>
              <a:t>s2.</a:t>
            </a:r>
            <a:endParaRPr sz="22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solidFill>
                  <a:srgbClr val="3D3C2C"/>
                </a:solidFill>
                <a:latin typeface="Century Gothic"/>
                <a:cs typeface="Century Gothic"/>
              </a:rPr>
              <a:t>Either line </a:t>
            </a:r>
            <a:r>
              <a:rPr sz="2200" spc="-5" dirty="0">
                <a:solidFill>
                  <a:srgbClr val="3D3C2C"/>
                </a:solidFill>
                <a:latin typeface="Century Gothic"/>
                <a:cs typeface="Century Gothic"/>
              </a:rPr>
              <a:t>can be </a:t>
            </a:r>
            <a:r>
              <a:rPr sz="2200" b="1" spc="-5" dirty="0">
                <a:solidFill>
                  <a:srgbClr val="3D3C2C"/>
                </a:solidFill>
                <a:latin typeface="Century Gothic"/>
                <a:cs typeface="Century Gothic"/>
              </a:rPr>
              <a:t>input</a:t>
            </a:r>
            <a:r>
              <a:rPr sz="2200" spc="-5" dirty="0">
                <a:solidFill>
                  <a:srgbClr val="3D3C2C"/>
                </a:solidFill>
                <a:latin typeface="Century Gothic"/>
                <a:cs typeface="Century Gothic"/>
              </a:rPr>
              <a:t>, </a:t>
            </a:r>
            <a:r>
              <a:rPr sz="2200" b="1" spc="-5" dirty="0">
                <a:solidFill>
                  <a:srgbClr val="3D3C2C"/>
                </a:solidFill>
                <a:latin typeface="Century Gothic"/>
                <a:cs typeface="Century Gothic"/>
              </a:rPr>
              <a:t>inout </a:t>
            </a:r>
            <a:r>
              <a:rPr sz="2200" spc="-5" dirty="0">
                <a:solidFill>
                  <a:srgbClr val="3D3C2C"/>
                </a:solidFill>
                <a:latin typeface="Century Gothic"/>
                <a:cs typeface="Century Gothic"/>
              </a:rPr>
              <a:t>or </a:t>
            </a:r>
            <a:r>
              <a:rPr sz="2200" b="1" spc="-5" dirty="0">
                <a:solidFill>
                  <a:srgbClr val="3D3C2C"/>
                </a:solidFill>
                <a:latin typeface="Century Gothic"/>
                <a:cs typeface="Century Gothic"/>
              </a:rPr>
              <a:t>output</a:t>
            </a:r>
            <a:r>
              <a:rPr sz="2200" spc="-5" dirty="0">
                <a:solidFill>
                  <a:srgbClr val="3D3C2C"/>
                </a:solidFill>
                <a:latin typeface="Century Gothic"/>
                <a:cs typeface="Century Gothic"/>
              </a:rPr>
              <a:t>.</a:t>
            </a:r>
            <a:endParaRPr sz="22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solidFill>
                  <a:srgbClr val="3D3C2C"/>
                </a:solidFill>
                <a:latin typeface="Century Gothic"/>
                <a:cs typeface="Century Gothic"/>
              </a:rPr>
              <a:t>rtran </a:t>
            </a:r>
            <a:r>
              <a:rPr sz="2200" dirty="0">
                <a:solidFill>
                  <a:srgbClr val="3D3C2C"/>
                </a:solidFill>
                <a:latin typeface="Century Gothic"/>
                <a:cs typeface="Century Gothic"/>
              </a:rPr>
              <a:t>is </a:t>
            </a:r>
            <a:r>
              <a:rPr sz="2200" spc="-5" dirty="0">
                <a:solidFill>
                  <a:srgbClr val="3D3C2C"/>
                </a:solidFill>
                <a:latin typeface="Century Gothic"/>
                <a:cs typeface="Century Gothic"/>
              </a:rPr>
              <a:t>the </a:t>
            </a:r>
            <a:r>
              <a:rPr sz="2200" dirty="0">
                <a:solidFill>
                  <a:srgbClr val="3D3C2C"/>
                </a:solidFill>
                <a:latin typeface="Century Gothic"/>
                <a:cs typeface="Century Gothic"/>
              </a:rPr>
              <a:t>resistive </a:t>
            </a:r>
            <a:r>
              <a:rPr sz="2200" spc="-5" dirty="0">
                <a:solidFill>
                  <a:srgbClr val="3D3C2C"/>
                </a:solidFill>
                <a:latin typeface="Century Gothic"/>
                <a:cs typeface="Century Gothic"/>
              </a:rPr>
              <a:t>counterpart of</a:t>
            </a:r>
            <a:r>
              <a:rPr sz="2200" spc="-35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200" b="1" spc="-5" dirty="0">
                <a:solidFill>
                  <a:srgbClr val="3D3C2C"/>
                </a:solidFill>
                <a:latin typeface="Century Gothic"/>
                <a:cs typeface="Century Gothic"/>
              </a:rPr>
              <a:t>tran</a:t>
            </a:r>
            <a:r>
              <a:rPr sz="2200" spc="-5" dirty="0">
                <a:solidFill>
                  <a:srgbClr val="3D3C2C"/>
                </a:solidFill>
                <a:latin typeface="Century Gothic"/>
                <a:cs typeface="Century Gothic"/>
              </a:rPr>
              <a:t>.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3400" y="457200"/>
            <a:ext cx="822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400" y="4572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8229600" y="609600"/>
                </a:lnTo>
                <a:lnTo>
                  <a:pt x="822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12140" y="507238"/>
            <a:ext cx="49352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BI-DIRECTIONAL</a:t>
            </a:r>
            <a:r>
              <a:rPr sz="3200" b="1" spc="-260" dirty="0">
                <a:latin typeface="Times New Roman"/>
                <a:cs typeface="Times New Roman"/>
              </a:rPr>
              <a:t> </a:t>
            </a:r>
            <a:r>
              <a:rPr sz="3200" b="1" spc="-45" dirty="0">
                <a:latin typeface="Times New Roman"/>
                <a:cs typeface="Times New Roman"/>
              </a:rPr>
              <a:t>GATES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1447800"/>
            <a:ext cx="7924800" cy="4800600"/>
          </a:xfrm>
          <a:custGeom>
            <a:avLst/>
            <a:gdLst/>
            <a:ahLst/>
            <a:cxnLst/>
            <a:rect l="l" t="t" r="r" b="b"/>
            <a:pathLst>
              <a:path w="7924800" h="4800600">
                <a:moveTo>
                  <a:pt x="0" y="4800600"/>
                </a:moveTo>
                <a:lnTo>
                  <a:pt x="7924800" y="4800600"/>
                </a:lnTo>
                <a:lnTo>
                  <a:pt x="79248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12192">
            <a:solidFill>
              <a:srgbClr val="DFF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7240" y="1835657"/>
            <a:ext cx="2475230" cy="0"/>
          </a:xfrm>
          <a:custGeom>
            <a:avLst/>
            <a:gdLst/>
            <a:ahLst/>
            <a:cxnLst/>
            <a:rect l="l" t="t" r="r" b="b"/>
            <a:pathLst>
              <a:path w="2475229">
                <a:moveTo>
                  <a:pt x="0" y="0"/>
                </a:moveTo>
                <a:lnTo>
                  <a:pt x="2474976" y="0"/>
                </a:lnTo>
              </a:path>
            </a:pathLst>
          </a:custGeom>
          <a:ln w="28956">
            <a:solidFill>
              <a:srgbClr val="3D3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7240" y="3883914"/>
            <a:ext cx="2475230" cy="0"/>
          </a:xfrm>
          <a:custGeom>
            <a:avLst/>
            <a:gdLst/>
            <a:ahLst/>
            <a:cxnLst/>
            <a:rect l="l" t="t" r="r" b="b"/>
            <a:pathLst>
              <a:path w="2475229">
                <a:moveTo>
                  <a:pt x="0" y="0"/>
                </a:moveTo>
                <a:lnTo>
                  <a:pt x="2474976" y="0"/>
                </a:lnTo>
              </a:path>
            </a:pathLst>
          </a:custGeom>
          <a:ln w="28956">
            <a:solidFill>
              <a:srgbClr val="3D3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4540" y="1396555"/>
            <a:ext cx="7768590" cy="449135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80"/>
              </a:spcBef>
            </a:pPr>
            <a:r>
              <a:rPr sz="2400" b="1" i="1" dirty="0">
                <a:solidFill>
                  <a:srgbClr val="3D3C2C"/>
                </a:solidFill>
                <a:latin typeface="Times New Roman"/>
                <a:cs typeface="Times New Roman"/>
              </a:rPr>
              <a:t>tranif1 and</a:t>
            </a:r>
            <a:r>
              <a:rPr sz="2400" b="1" i="1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D3C2C"/>
                </a:solidFill>
                <a:latin typeface="Times New Roman"/>
                <a:cs typeface="Times New Roman"/>
              </a:rPr>
              <a:t>rtranif1</a:t>
            </a:r>
            <a:endParaRPr sz="2400">
              <a:latin typeface="Times New Roman"/>
              <a:cs typeface="Times New Roman"/>
            </a:endParaRPr>
          </a:p>
          <a:p>
            <a:pPr marL="355600" marR="5080" indent="-273685" algn="just">
              <a:lnSpc>
                <a:spcPct val="100000"/>
              </a:lnSpc>
              <a:spcBef>
                <a:spcPts val="58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tranif1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is a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bi-directional switch turned ON/OFF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through a  control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line(c). It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is in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 ON-state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when the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control signal 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is at 1 (high)</a:t>
            </a:r>
            <a:r>
              <a:rPr sz="2400" spc="-4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state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615"/>
              </a:spcBef>
            </a:pPr>
            <a:r>
              <a:rPr sz="2400" b="1" dirty="0">
                <a:solidFill>
                  <a:srgbClr val="3D3C2C"/>
                </a:solidFill>
                <a:latin typeface="Century Gothic"/>
                <a:cs typeface="Century Gothic"/>
              </a:rPr>
              <a:t>tranif1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(s1, s2, c</a:t>
            </a:r>
            <a:r>
              <a:rPr sz="2400" spc="-30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Century Gothic"/>
                <a:cs typeface="Century Gothic"/>
              </a:rPr>
              <a:t>);</a:t>
            </a:r>
            <a:endParaRPr sz="2400">
              <a:latin typeface="Century Gothic"/>
              <a:cs typeface="Century Gothic"/>
            </a:endParaRPr>
          </a:p>
          <a:p>
            <a:pPr marL="12700" algn="just">
              <a:lnSpc>
                <a:spcPct val="100000"/>
              </a:lnSpc>
              <a:spcBef>
                <a:spcPts val="540"/>
              </a:spcBef>
            </a:pPr>
            <a:r>
              <a:rPr sz="2400" b="1" i="1" dirty="0">
                <a:solidFill>
                  <a:srgbClr val="3D3C2C"/>
                </a:solidFill>
                <a:latin typeface="Times New Roman"/>
                <a:cs typeface="Times New Roman"/>
              </a:rPr>
              <a:t>tranif0 and</a:t>
            </a:r>
            <a:r>
              <a:rPr sz="2400" b="1" i="1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3D3C2C"/>
                </a:solidFill>
                <a:latin typeface="Times New Roman"/>
                <a:cs typeface="Times New Roman"/>
              </a:rPr>
              <a:t>rtranif0</a:t>
            </a:r>
            <a:endParaRPr sz="2400">
              <a:latin typeface="Times New Roman"/>
              <a:cs typeface="Times New Roman"/>
            </a:endParaRPr>
          </a:p>
          <a:p>
            <a:pPr marL="355600" marR="205104" indent="-273685">
              <a:lnSpc>
                <a:spcPct val="100000"/>
              </a:lnSpc>
              <a:spcBef>
                <a:spcPts val="61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Century Gothic"/>
                <a:cs typeface="Century Gothic"/>
              </a:rPr>
              <a:t>tranif0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and </a:t>
            </a:r>
            <a:r>
              <a:rPr sz="2400" b="1" dirty="0">
                <a:solidFill>
                  <a:srgbClr val="3D3C2C"/>
                </a:solidFill>
                <a:latin typeface="Century Gothic"/>
                <a:cs typeface="Century Gothic"/>
              </a:rPr>
              <a:t>rtranif0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are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again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bi-directional 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switches. </a:t>
            </a:r>
            <a:r>
              <a:rPr sz="2400" spc="-10" dirty="0">
                <a:solidFill>
                  <a:srgbClr val="3D3C2C"/>
                </a:solidFill>
                <a:latin typeface="Century Gothic"/>
                <a:cs typeface="Century Gothic"/>
              </a:rPr>
              <a:t>The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switch </a:t>
            </a:r>
            <a:r>
              <a:rPr sz="2400" spc="10" dirty="0">
                <a:solidFill>
                  <a:srgbClr val="3D3C2C"/>
                </a:solidFill>
                <a:latin typeface="Century Gothic"/>
                <a:cs typeface="Century Gothic"/>
              </a:rPr>
              <a:t>is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OFF </a:t>
            </a:r>
            <a:r>
              <a:rPr sz="2400" spc="10" dirty="0">
                <a:solidFill>
                  <a:srgbClr val="3D3C2C"/>
                </a:solidFill>
                <a:latin typeface="Century Gothic"/>
                <a:cs typeface="Century Gothic"/>
              </a:rPr>
              <a:t>if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the control line </a:t>
            </a:r>
            <a:r>
              <a:rPr sz="2400" spc="10" dirty="0">
                <a:solidFill>
                  <a:srgbClr val="3D3C2C"/>
                </a:solidFill>
                <a:latin typeface="Century Gothic"/>
                <a:cs typeface="Century Gothic"/>
              </a:rPr>
              <a:t>is in 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the 1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state,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and </a:t>
            </a:r>
            <a:r>
              <a:rPr sz="2400" spc="5" dirty="0">
                <a:solidFill>
                  <a:srgbClr val="3D3C2C"/>
                </a:solidFill>
                <a:latin typeface="Century Gothic"/>
                <a:cs typeface="Century Gothic"/>
              </a:rPr>
              <a:t>it </a:t>
            </a:r>
            <a:r>
              <a:rPr sz="2400" spc="10" dirty="0">
                <a:solidFill>
                  <a:srgbClr val="3D3C2C"/>
                </a:solidFill>
                <a:latin typeface="Century Gothic"/>
                <a:cs typeface="Century Gothic"/>
              </a:rPr>
              <a:t>is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ON when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the control line </a:t>
            </a:r>
            <a:r>
              <a:rPr sz="2400" spc="10" dirty="0">
                <a:solidFill>
                  <a:srgbClr val="3D3C2C"/>
                </a:solidFill>
                <a:latin typeface="Century Gothic"/>
                <a:cs typeface="Century Gothic"/>
              </a:rPr>
              <a:t>is</a:t>
            </a:r>
            <a:r>
              <a:rPr sz="2400" spc="-225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400" spc="10" dirty="0">
                <a:solidFill>
                  <a:srgbClr val="3D3C2C"/>
                </a:solidFill>
                <a:latin typeface="Century Gothic"/>
                <a:cs typeface="Century Gothic"/>
              </a:rPr>
              <a:t>in 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the 0</a:t>
            </a:r>
            <a:r>
              <a:rPr sz="2400" spc="-15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Century Gothic"/>
                <a:cs typeface="Century Gothic"/>
              </a:rPr>
              <a:t>state.</a:t>
            </a:r>
            <a:endParaRPr sz="2400">
              <a:latin typeface="Century Gothic"/>
              <a:cs typeface="Century Gothic"/>
            </a:endParaRPr>
          </a:p>
          <a:p>
            <a:pPr marL="1841500">
              <a:lnSpc>
                <a:spcPct val="100000"/>
              </a:lnSpc>
              <a:spcBef>
                <a:spcPts val="555"/>
              </a:spcBef>
            </a:pPr>
            <a:r>
              <a:rPr sz="2400" b="1" dirty="0">
                <a:solidFill>
                  <a:srgbClr val="3D3C2C"/>
                </a:solidFill>
                <a:latin typeface="Century Gothic"/>
                <a:cs typeface="Century Gothic"/>
              </a:rPr>
              <a:t>tranif0 </a:t>
            </a:r>
            <a:r>
              <a:rPr sz="2400" dirty="0">
                <a:solidFill>
                  <a:srgbClr val="3D3C2C"/>
                </a:solidFill>
                <a:latin typeface="Century Gothic"/>
                <a:cs typeface="Century Gothic"/>
              </a:rPr>
              <a:t>(s1, s2,</a:t>
            </a:r>
            <a:r>
              <a:rPr sz="2400" spc="-30" dirty="0">
                <a:solidFill>
                  <a:srgbClr val="3D3C2C"/>
                </a:solidFill>
                <a:latin typeface="Century Gothic"/>
                <a:cs typeface="Century Gothic"/>
              </a:rPr>
              <a:t> </a:t>
            </a:r>
            <a:r>
              <a:rPr sz="2400" spc="-15" dirty="0">
                <a:solidFill>
                  <a:srgbClr val="3D3C2C"/>
                </a:solidFill>
                <a:latin typeface="Century Gothic"/>
                <a:cs typeface="Century Gothic"/>
              </a:rPr>
              <a:t>c);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3400" y="457200"/>
            <a:ext cx="822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3400" y="4572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8229600" y="609600"/>
                </a:lnTo>
                <a:lnTo>
                  <a:pt x="822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612140" y="507238"/>
            <a:ext cx="1180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dirty="0">
                <a:latin typeface="Times New Roman"/>
                <a:cs typeface="Times New Roman"/>
              </a:rPr>
              <a:t>Co</a:t>
            </a:r>
            <a:r>
              <a:rPr sz="3200" i="1" spc="5" dirty="0">
                <a:latin typeface="Times New Roman"/>
                <a:cs typeface="Times New Roman"/>
              </a:rPr>
              <a:t>n</a:t>
            </a:r>
            <a:r>
              <a:rPr sz="3200" i="1" dirty="0">
                <a:latin typeface="Times New Roman"/>
                <a:cs typeface="Times New Roman"/>
              </a:rPr>
              <a:t>t…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1447800"/>
            <a:ext cx="7924800" cy="4800600"/>
          </a:xfrm>
          <a:custGeom>
            <a:avLst/>
            <a:gdLst/>
            <a:ahLst/>
            <a:cxnLst/>
            <a:rect l="l" t="t" r="r" b="b"/>
            <a:pathLst>
              <a:path w="7924800" h="4800600">
                <a:moveTo>
                  <a:pt x="0" y="4800600"/>
                </a:moveTo>
                <a:lnTo>
                  <a:pt x="7924800" y="4800600"/>
                </a:lnTo>
                <a:lnTo>
                  <a:pt x="79248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12192">
            <a:solidFill>
              <a:srgbClr val="DFF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4644" y="1270338"/>
            <a:ext cx="7526020" cy="4592411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nmos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g1 (out, in, ctrl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857250">
              <a:lnSpc>
                <a:spcPct val="100000"/>
              </a:lnSpc>
              <a:spcBef>
                <a:spcPts val="1180"/>
              </a:spcBef>
            </a:pP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has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no delay associated with it</a:t>
            </a:r>
            <a:r>
              <a:rPr sz="1800">
                <a:solidFill>
                  <a:srgbClr val="3D3C2C"/>
                </a:solidFill>
                <a:latin typeface="Times New Roman"/>
                <a:cs typeface="Times New Roman"/>
              </a:rPr>
              <a:t>. 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nmos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(delay1) g2 (out, in, ctrl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85725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has </a:t>
            </a:r>
            <a:r>
              <a:rPr sz="1800" spc="5" dirty="0">
                <a:solidFill>
                  <a:srgbClr val="3D3C2C"/>
                </a:solidFill>
                <a:latin typeface="Times New Roman"/>
                <a:cs typeface="Times New Roman"/>
              </a:rPr>
              <a:t>delay1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as the delay for the output to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rise,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fall, and turn</a:t>
            </a:r>
            <a:r>
              <a:rPr sz="1800" spc="-10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3D3C2C"/>
                </a:solidFill>
                <a:latin typeface="Times New Roman"/>
                <a:cs typeface="Times New Roman"/>
              </a:rPr>
              <a:t>OFF.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nmos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(delay_r,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delay_f) g3 (out, in, ctrl</a:t>
            </a:r>
            <a:r>
              <a:rPr sz="2400" spc="-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85725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has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delay_r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the rise-time for the output. delay_f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the fall-time for</a:t>
            </a:r>
            <a:r>
              <a:rPr sz="1800" spc="-8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857250">
              <a:lnSpc>
                <a:spcPct val="100000"/>
              </a:lnSpc>
              <a:spcBef>
                <a:spcPts val="575"/>
              </a:spcBef>
            </a:pP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output. The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turn-off time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is</a:t>
            </a:r>
            <a:r>
              <a:rPr sz="1800" spc="-5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zero.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nmos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(delay_r,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delay_f, delay_o) g4 (out, in, ctrl</a:t>
            </a:r>
            <a:r>
              <a:rPr sz="2400" spc="-5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857250" marR="5080">
              <a:lnSpc>
                <a:spcPct val="120000"/>
              </a:lnSpc>
              <a:spcBef>
                <a:spcPts val="25"/>
              </a:spcBef>
            </a:pP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has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delay_r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the rise-time for the output. delay_f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the fall-time for</a:t>
            </a:r>
            <a:r>
              <a:rPr sz="1800" spc="-8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the  output delay_o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time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to turn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OFF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when the control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signal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ctrl goes  from 0 to</a:t>
            </a:r>
            <a:r>
              <a:rPr sz="18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3400" y="457200"/>
            <a:ext cx="822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400" y="4572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8229600" y="609600"/>
                </a:lnTo>
                <a:lnTo>
                  <a:pt x="822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12140" y="552957"/>
            <a:ext cx="762254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5" dirty="0">
                <a:latin typeface="Times New Roman"/>
                <a:cs typeface="Times New Roman"/>
              </a:rPr>
              <a:t>TIME </a:t>
            </a:r>
            <a:r>
              <a:rPr sz="2900" b="1" spc="-45" dirty="0">
                <a:latin typeface="Times New Roman"/>
                <a:cs typeface="Times New Roman"/>
              </a:rPr>
              <a:t>DELAYS </a:t>
            </a:r>
            <a:r>
              <a:rPr sz="2900" b="1" dirty="0">
                <a:latin typeface="Times New Roman"/>
                <a:cs typeface="Times New Roman"/>
              </a:rPr>
              <a:t>WITH SWITCH</a:t>
            </a:r>
            <a:r>
              <a:rPr sz="2900" b="1" spc="-75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PRIMITIVES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1447800"/>
            <a:ext cx="7924800" cy="4800600"/>
          </a:xfrm>
          <a:custGeom>
            <a:avLst/>
            <a:gdLst/>
            <a:ahLst/>
            <a:cxnLst/>
            <a:rect l="l" t="t" r="r" b="b"/>
            <a:pathLst>
              <a:path w="7924800" h="4800600">
                <a:moveTo>
                  <a:pt x="0" y="4800600"/>
                </a:moveTo>
                <a:lnTo>
                  <a:pt x="7924800" y="4800600"/>
                </a:lnTo>
                <a:lnTo>
                  <a:pt x="79248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12192">
            <a:solidFill>
              <a:srgbClr val="DFF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4540" y="1470101"/>
            <a:ext cx="7757795" cy="473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Delays can be assigned to the other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uni-directional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gates in</a:t>
            </a:r>
            <a:r>
              <a:rPr sz="2400" spc="-8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similar</a:t>
            </a:r>
            <a:r>
              <a:rPr sz="2400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Times New Roman"/>
                <a:cs typeface="Times New Roman"/>
              </a:rPr>
              <a:t>manner.</a:t>
            </a:r>
            <a:endParaRPr sz="2400">
              <a:latin typeface="Times New Roman"/>
              <a:cs typeface="Times New Roman"/>
            </a:endParaRPr>
          </a:p>
          <a:p>
            <a:pPr marL="355600" marR="16510" indent="-273685">
              <a:lnSpc>
                <a:spcPct val="100000"/>
              </a:lnSpc>
              <a:spcBef>
                <a:spcPts val="57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Bi-directional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switches do not delay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transmission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– their  rise- and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fall-times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are zero. They can have only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turn-on</a:t>
            </a:r>
            <a:r>
              <a:rPr sz="2400" spc="-15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and 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turn-off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delays associated with</a:t>
            </a:r>
            <a:r>
              <a:rPr sz="2400" spc="-6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58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tran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no delay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associated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with it.</a:t>
            </a:r>
            <a:endParaRPr sz="24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57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tranif1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(delay_r,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delay_f)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g5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(out, in, ctrl</a:t>
            </a:r>
            <a:r>
              <a:rPr sz="2400" spc="-5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 marR="502284">
              <a:lnSpc>
                <a:spcPct val="100000"/>
              </a:lnSpc>
              <a:spcBef>
                <a:spcPts val="459"/>
              </a:spcBef>
            </a:pP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When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control changes from 0 to 1, the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switch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turns on with a delay of </a:t>
            </a:r>
            <a:r>
              <a:rPr sz="1800" spc="-10" dirty="0">
                <a:solidFill>
                  <a:srgbClr val="3D3C2C"/>
                </a:solidFill>
                <a:latin typeface="Times New Roman"/>
                <a:cs typeface="Times New Roman"/>
              </a:rPr>
              <a:t>delay_r. 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When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control changes from 1 to 0, the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switch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turns </a:t>
            </a:r>
            <a:r>
              <a:rPr sz="1800" spc="-15" dirty="0">
                <a:solidFill>
                  <a:srgbClr val="3D3C2C"/>
                </a:solidFill>
                <a:latin typeface="Times New Roman"/>
                <a:cs typeface="Times New Roman"/>
              </a:rPr>
              <a:t>off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with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a delay of</a:t>
            </a:r>
            <a:r>
              <a:rPr sz="1800" spc="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delay_f.</a:t>
            </a:r>
            <a:endParaRPr sz="18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55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transif1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(delay0) g2 (out, in, ctrl</a:t>
            </a:r>
            <a:r>
              <a:rPr sz="2400" spc="-5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 marR="268605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represents an instantiation with </a:t>
            </a:r>
            <a:r>
              <a:rPr sz="1800" spc="5" dirty="0">
                <a:solidFill>
                  <a:srgbClr val="3D3C2C"/>
                </a:solidFill>
                <a:latin typeface="Times New Roman"/>
                <a:cs typeface="Times New Roman"/>
              </a:rPr>
              <a:t>delay0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as the delay for the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switch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to turn on</a:t>
            </a:r>
            <a:r>
              <a:rPr sz="1800" spc="-13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when 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control changes from 0 to 1, with the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same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delay for it to turn </a:t>
            </a:r>
            <a:r>
              <a:rPr sz="1800" spc="-15" dirty="0">
                <a:solidFill>
                  <a:srgbClr val="3D3C2C"/>
                </a:solidFill>
                <a:latin typeface="Times New Roman"/>
                <a:cs typeface="Times New Roman"/>
              </a:rPr>
              <a:t>off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when control  changes from 1 to</a:t>
            </a:r>
            <a:r>
              <a:rPr sz="18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3400" y="457200"/>
            <a:ext cx="822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400" y="4572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8229600" y="609600"/>
                </a:lnTo>
                <a:lnTo>
                  <a:pt x="822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12140" y="507238"/>
            <a:ext cx="1180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dirty="0">
                <a:latin typeface="Times New Roman"/>
                <a:cs typeface="Times New Roman"/>
              </a:rPr>
              <a:t>Co</a:t>
            </a:r>
            <a:r>
              <a:rPr sz="3200" i="1" spc="5" dirty="0">
                <a:latin typeface="Times New Roman"/>
                <a:cs typeface="Times New Roman"/>
              </a:rPr>
              <a:t>n</a:t>
            </a:r>
            <a:r>
              <a:rPr sz="3200" i="1" dirty="0">
                <a:latin typeface="Times New Roman"/>
                <a:cs typeface="Times New Roman"/>
              </a:rPr>
              <a:t>t…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3124200"/>
            <a:ext cx="427274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867400" y="5257800"/>
            <a:ext cx="2062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 A-O-I gate circuit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"/>
            <a:ext cx="75496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447800"/>
            <a:ext cx="586253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648200"/>
            <a:ext cx="3810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1447800"/>
            <a:ext cx="7924800" cy="4800600"/>
          </a:xfrm>
          <a:custGeom>
            <a:avLst/>
            <a:gdLst/>
            <a:ahLst/>
            <a:cxnLst/>
            <a:rect l="l" t="t" r="r" b="b"/>
            <a:pathLst>
              <a:path w="7924800" h="4800600">
                <a:moveTo>
                  <a:pt x="0" y="4800600"/>
                </a:moveTo>
                <a:lnTo>
                  <a:pt x="7924800" y="4800600"/>
                </a:lnTo>
                <a:lnTo>
                  <a:pt x="7924800" y="0"/>
                </a:lnTo>
                <a:lnTo>
                  <a:pt x="0" y="0"/>
                </a:lnTo>
                <a:lnTo>
                  <a:pt x="0" y="4800600"/>
                </a:lnTo>
                <a:close/>
              </a:path>
            </a:pathLst>
          </a:custGeom>
          <a:ln w="12192">
            <a:solidFill>
              <a:srgbClr val="DFF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7240" y="3950208"/>
            <a:ext cx="6507480" cy="0"/>
          </a:xfrm>
          <a:custGeom>
            <a:avLst/>
            <a:gdLst/>
            <a:ahLst/>
            <a:cxnLst/>
            <a:rect l="l" t="t" r="r" b="b"/>
            <a:pathLst>
              <a:path w="6507480">
                <a:moveTo>
                  <a:pt x="0" y="0"/>
                </a:moveTo>
                <a:lnTo>
                  <a:pt x="6507480" y="0"/>
                </a:lnTo>
              </a:path>
            </a:pathLst>
          </a:custGeom>
          <a:ln w="15239">
            <a:solidFill>
              <a:srgbClr val="3D3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4540" y="1470101"/>
            <a:ext cx="7769225" cy="440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D3C2C"/>
                </a:solidFill>
                <a:latin typeface="Times New Roman"/>
                <a:cs typeface="Times New Roman"/>
              </a:rPr>
              <a:t>nmos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(</a:t>
            </a:r>
            <a:r>
              <a:rPr sz="2400" b="1" spc="-10" dirty="0">
                <a:solidFill>
                  <a:srgbClr val="3D3C2C"/>
                </a:solidFill>
                <a:latin typeface="Times New Roman"/>
                <a:cs typeface="Times New Roman"/>
              </a:rPr>
              <a:t>strong1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, </a:t>
            </a:r>
            <a:r>
              <a:rPr sz="2400" b="1" spc="-10" dirty="0">
                <a:solidFill>
                  <a:srgbClr val="3D3C2C"/>
                </a:solidFill>
                <a:latin typeface="Times New Roman"/>
                <a:cs typeface="Times New Roman"/>
              </a:rPr>
              <a:t>strong0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) (delay_r,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delay_f, delay_o )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gg</a:t>
            </a:r>
            <a:r>
              <a:rPr sz="2400" spc="-4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(s1,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s2,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ctrl)</a:t>
            </a:r>
            <a:r>
              <a:rPr sz="2400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D3C2C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241300" marR="125730" algn="just">
              <a:lnSpc>
                <a:spcPct val="120000"/>
              </a:lnSpc>
              <a:spcBef>
                <a:spcPts val="25"/>
              </a:spcBef>
            </a:pPr>
            <a:r>
              <a:rPr sz="1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rnmos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, </a:t>
            </a:r>
            <a:r>
              <a:rPr sz="1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pmos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,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and </a:t>
            </a:r>
            <a:r>
              <a:rPr sz="1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rpmos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switches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too can be instantiated in the general form in  the </a:t>
            </a:r>
            <a:r>
              <a:rPr sz="1800" spc="-5" dirty="0">
                <a:solidFill>
                  <a:srgbClr val="3D3C2C"/>
                </a:solidFill>
                <a:latin typeface="Times New Roman"/>
                <a:cs typeface="Times New Roman"/>
              </a:rPr>
              <a:t>same </a:t>
            </a:r>
            <a:r>
              <a:rPr sz="1800" spc="-15" dirty="0">
                <a:solidFill>
                  <a:srgbClr val="3D3C2C"/>
                </a:solidFill>
                <a:latin typeface="Times New Roman"/>
                <a:cs typeface="Times New Roman"/>
              </a:rPr>
              <a:t>manner.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The general instantiation for the bi-directional gates too can</a:t>
            </a:r>
            <a:r>
              <a:rPr sz="1800" spc="-13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D3C2C"/>
                </a:solidFill>
                <a:latin typeface="Times New Roman"/>
                <a:cs typeface="Times New Roman"/>
              </a:rPr>
              <a:t>be  done</a:t>
            </a:r>
            <a:r>
              <a:rPr sz="1800" spc="-10" dirty="0">
                <a:solidFill>
                  <a:srgbClr val="3D3C2C"/>
                </a:solidFill>
                <a:latin typeface="Times New Roman"/>
                <a:cs typeface="Times New Roman"/>
              </a:rPr>
              <a:t> similarly.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STRENGTH CONTENTION </a:t>
            </a:r>
            <a:r>
              <a:rPr sz="2400" spc="-10" dirty="0">
                <a:solidFill>
                  <a:srgbClr val="3D3C2C"/>
                </a:solidFill>
                <a:latin typeface="Times New Roman"/>
                <a:cs typeface="Times New Roman"/>
              </a:rPr>
              <a:t>WITH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TRIREG</a:t>
            </a:r>
            <a:r>
              <a:rPr sz="2400" spc="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D3C2C"/>
                </a:solidFill>
                <a:latin typeface="Times New Roman"/>
                <a:cs typeface="Times New Roman"/>
              </a:rPr>
              <a:t>NETS</a:t>
            </a:r>
            <a:endParaRPr sz="2400">
              <a:latin typeface="Times New Roman"/>
              <a:cs typeface="Times New Roman"/>
            </a:endParaRPr>
          </a:p>
          <a:p>
            <a:pPr marL="355600" marR="5080" indent="-273685" algn="just">
              <a:lnSpc>
                <a:spcPct val="100000"/>
              </a:lnSpc>
              <a:spcBef>
                <a:spcPts val="560"/>
              </a:spcBef>
            </a:pPr>
            <a:r>
              <a:rPr sz="175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75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3D3C2C"/>
                </a:solidFill>
                <a:latin typeface="Times New Roman"/>
                <a:cs typeface="Times New Roman"/>
              </a:rPr>
              <a:t>nets </a:t>
            </a:r>
            <a:r>
              <a:rPr sz="2300" dirty="0">
                <a:solidFill>
                  <a:srgbClr val="3D3C2C"/>
                </a:solidFill>
                <a:latin typeface="Times New Roman"/>
                <a:cs typeface="Times New Roman"/>
              </a:rPr>
              <a:t>declared as </a:t>
            </a:r>
            <a:r>
              <a:rPr sz="2300" b="1" spc="-10" dirty="0">
                <a:solidFill>
                  <a:srgbClr val="3D3C2C"/>
                </a:solidFill>
                <a:latin typeface="Times New Roman"/>
                <a:cs typeface="Times New Roman"/>
              </a:rPr>
              <a:t>trireg </a:t>
            </a:r>
            <a:r>
              <a:rPr sz="2300" spc="-5" dirty="0">
                <a:solidFill>
                  <a:srgbClr val="3D3C2C"/>
                </a:solidFill>
                <a:latin typeface="Times New Roman"/>
                <a:cs typeface="Times New Roman"/>
              </a:rPr>
              <a:t>can </a:t>
            </a:r>
            <a:r>
              <a:rPr sz="2300" dirty="0">
                <a:solidFill>
                  <a:srgbClr val="3D3C2C"/>
                </a:solidFill>
                <a:latin typeface="Times New Roman"/>
                <a:cs typeface="Times New Roman"/>
              </a:rPr>
              <a:t>have capacitive storage. </a:t>
            </a:r>
            <a:r>
              <a:rPr sz="2300" spc="-5" dirty="0">
                <a:solidFill>
                  <a:srgbClr val="3D3C2C"/>
                </a:solidFill>
                <a:latin typeface="Times New Roman"/>
                <a:cs typeface="Times New Roman"/>
              </a:rPr>
              <a:t>Such  </a:t>
            </a:r>
            <a:r>
              <a:rPr sz="2300" dirty="0">
                <a:solidFill>
                  <a:srgbClr val="3D3C2C"/>
                </a:solidFill>
                <a:latin typeface="Times New Roman"/>
                <a:cs typeface="Times New Roman"/>
              </a:rPr>
              <a:t>storage </a:t>
            </a:r>
            <a:r>
              <a:rPr sz="2300" spc="-5" dirty="0">
                <a:solidFill>
                  <a:srgbClr val="3D3C2C"/>
                </a:solidFill>
                <a:latin typeface="Times New Roman"/>
                <a:cs typeface="Times New Roman"/>
              </a:rPr>
              <a:t>can </a:t>
            </a:r>
            <a:r>
              <a:rPr sz="2300" dirty="0">
                <a:solidFill>
                  <a:srgbClr val="3D3C2C"/>
                </a:solidFill>
                <a:latin typeface="Times New Roman"/>
                <a:cs typeface="Times New Roman"/>
              </a:rPr>
              <a:t>be assigned one of three strengths – </a:t>
            </a:r>
            <a:r>
              <a:rPr sz="23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large</a:t>
            </a:r>
            <a:r>
              <a:rPr sz="2300" spc="-5" dirty="0">
                <a:solidFill>
                  <a:srgbClr val="3D3C2C"/>
                </a:solidFill>
                <a:latin typeface="Times New Roman"/>
                <a:cs typeface="Times New Roman"/>
              </a:rPr>
              <a:t>,  </a:t>
            </a:r>
            <a:r>
              <a:rPr sz="2300" b="1" dirty="0">
                <a:solidFill>
                  <a:srgbClr val="3D3C2C"/>
                </a:solidFill>
                <a:latin typeface="Times New Roman"/>
                <a:cs typeface="Times New Roman"/>
              </a:rPr>
              <a:t>medium</a:t>
            </a:r>
            <a:r>
              <a:rPr sz="2300" dirty="0">
                <a:solidFill>
                  <a:srgbClr val="3D3C2C"/>
                </a:solidFill>
                <a:latin typeface="Times New Roman"/>
                <a:cs typeface="Times New Roman"/>
              </a:rPr>
              <a:t>, or</a:t>
            </a:r>
            <a:r>
              <a:rPr sz="2300" spc="-4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3D3C2C"/>
                </a:solidFill>
                <a:latin typeface="Times New Roman"/>
                <a:cs typeface="Times New Roman"/>
              </a:rPr>
              <a:t>small</a:t>
            </a:r>
            <a:r>
              <a:rPr sz="2300" dirty="0">
                <a:solidFill>
                  <a:srgbClr val="3D3C2C"/>
                </a:solidFill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L="355600" marR="6985" indent="-273685" algn="just">
              <a:lnSpc>
                <a:spcPct val="100000"/>
              </a:lnSpc>
              <a:spcBef>
                <a:spcPts val="555"/>
              </a:spcBef>
            </a:pPr>
            <a:r>
              <a:rPr sz="175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75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3D3C2C"/>
                </a:solidFill>
                <a:latin typeface="Times New Roman"/>
                <a:cs typeface="Times New Roman"/>
              </a:rPr>
              <a:t>Driving such a net </a:t>
            </a:r>
            <a:r>
              <a:rPr sz="2300" spc="-10" dirty="0">
                <a:solidFill>
                  <a:srgbClr val="3D3C2C"/>
                </a:solidFill>
                <a:latin typeface="Times New Roman"/>
                <a:cs typeface="Times New Roman"/>
              </a:rPr>
              <a:t>from </a:t>
            </a:r>
            <a:r>
              <a:rPr sz="2300" spc="-5" dirty="0">
                <a:solidFill>
                  <a:srgbClr val="3D3C2C"/>
                </a:solidFill>
                <a:latin typeface="Times New Roman"/>
                <a:cs typeface="Times New Roman"/>
              </a:rPr>
              <a:t>different </a:t>
            </a:r>
            <a:r>
              <a:rPr sz="2300" dirty="0">
                <a:solidFill>
                  <a:srgbClr val="3D3C2C"/>
                </a:solidFill>
                <a:latin typeface="Times New Roman"/>
                <a:cs typeface="Times New Roman"/>
              </a:rPr>
              <a:t>sources </a:t>
            </a:r>
            <a:r>
              <a:rPr sz="2300" spc="-5" dirty="0">
                <a:solidFill>
                  <a:srgbClr val="3D3C2C"/>
                </a:solidFill>
                <a:latin typeface="Times New Roman"/>
                <a:cs typeface="Times New Roman"/>
              </a:rPr>
              <a:t>can lead to  contention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3400" y="457200"/>
            <a:ext cx="822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3400" y="4572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8229600" y="609600"/>
                </a:lnTo>
                <a:lnTo>
                  <a:pt x="822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144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612140" y="632205"/>
            <a:ext cx="7503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Times New Roman"/>
                <a:cs typeface="Times New Roman"/>
              </a:rPr>
              <a:t>INSTANTIATIONS </a:t>
            </a:r>
            <a:r>
              <a:rPr sz="2400" b="1" dirty="0">
                <a:latin typeface="Times New Roman"/>
                <a:cs typeface="Times New Roman"/>
              </a:rPr>
              <a:t>WITH </a:t>
            </a:r>
            <a:r>
              <a:rPr sz="2400" b="1" spc="-5" dirty="0">
                <a:latin typeface="Times New Roman"/>
                <a:cs typeface="Times New Roman"/>
              </a:rPr>
              <a:t>STRENGTHS AND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DELAYS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534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Century Gothic" pitchFamily="34" charset="0"/>
                <a:cs typeface="Times New Roman"/>
              </a:rPr>
              <a:t>Combining Assignment and Net</a:t>
            </a:r>
            <a:r>
              <a:rPr lang="en-IN" b="1" spc="-95" dirty="0" smtClean="0">
                <a:solidFill>
                  <a:srgbClr val="FF0000"/>
                </a:solidFill>
                <a:latin typeface="Century Gothic" pitchFamily="34" charset="0"/>
                <a:cs typeface="Times New Roman"/>
              </a:rPr>
              <a:t> </a:t>
            </a:r>
            <a:r>
              <a:rPr lang="en-IN" b="1" dirty="0" smtClean="0">
                <a:solidFill>
                  <a:srgbClr val="FF0000"/>
                </a:solidFill>
                <a:latin typeface="Century Gothic" pitchFamily="34" charset="0"/>
                <a:cs typeface="Times New Roman"/>
              </a:rPr>
              <a:t>Declarations</a:t>
            </a:r>
          </a:p>
          <a:p>
            <a:endParaRPr lang="en-US" sz="1600" b="1" dirty="0" smtClean="0">
              <a:latin typeface="Century Gothic" pitchFamily="34" charset="0"/>
              <a:cs typeface="Times New Roman"/>
            </a:endParaRPr>
          </a:p>
          <a:p>
            <a:r>
              <a:rPr lang="en-US" sz="1600" dirty="0" smtClean="0">
                <a:latin typeface="Century Gothic" pitchFamily="34" charset="0"/>
              </a:rPr>
              <a:t>The assignment statement can be combined with the net declaration itself making the assignment implicit in the net declaration itself. </a:t>
            </a:r>
          </a:p>
          <a:p>
            <a:r>
              <a:rPr lang="en-US" sz="1600" dirty="0" smtClean="0">
                <a:latin typeface="Century Gothic" pitchFamily="34" charset="0"/>
              </a:rPr>
              <a:t>Thus the two statements</a:t>
            </a:r>
            <a:endParaRPr lang="en-IN" sz="1600" dirty="0" smtClean="0">
              <a:latin typeface="Century Gothic" pitchFamily="34" charset="0"/>
            </a:endParaRPr>
          </a:p>
          <a:p>
            <a:r>
              <a:rPr lang="en-US" sz="1600" b="1" dirty="0" smtClean="0">
                <a:latin typeface="Century Gothic" pitchFamily="34" charset="0"/>
              </a:rPr>
              <a:t>	wire </a:t>
            </a:r>
            <a:r>
              <a:rPr lang="en-US" sz="1600" dirty="0" smtClean="0">
                <a:latin typeface="Century Gothic" pitchFamily="34" charset="0"/>
              </a:rPr>
              <a:t>c;</a:t>
            </a:r>
            <a:endParaRPr lang="en-IN" sz="1600" dirty="0" smtClean="0">
              <a:latin typeface="Century Gothic" pitchFamily="34" charset="0"/>
            </a:endParaRPr>
          </a:p>
          <a:p>
            <a:r>
              <a:rPr lang="en-US" sz="1600" b="1" dirty="0" smtClean="0">
                <a:latin typeface="Century Gothic" pitchFamily="34" charset="0"/>
              </a:rPr>
              <a:t>	assign </a:t>
            </a:r>
            <a:r>
              <a:rPr lang="en-US" sz="1600" dirty="0" smtClean="0">
                <a:latin typeface="Century Gothic" pitchFamily="34" charset="0"/>
              </a:rPr>
              <a:t>c = a &amp; b; can be combined as </a:t>
            </a:r>
            <a:r>
              <a:rPr lang="en-US" sz="1600" b="1" dirty="0" smtClean="0">
                <a:latin typeface="Century Gothic" pitchFamily="34" charset="0"/>
              </a:rPr>
              <a:t>wire </a:t>
            </a:r>
            <a:r>
              <a:rPr lang="en-US" sz="1600" dirty="0" smtClean="0">
                <a:latin typeface="Century Gothic" pitchFamily="34" charset="0"/>
              </a:rPr>
              <a:t>c = a &amp; b;</a:t>
            </a:r>
          </a:p>
          <a:p>
            <a:endParaRPr lang="en-US" sz="1600" dirty="0" smtClean="0">
              <a:latin typeface="Century Gothic" pitchFamily="34" charset="0"/>
            </a:endParaRPr>
          </a:p>
          <a:p>
            <a:r>
              <a:rPr lang="en-US" sz="1600" b="1" dirty="0" smtClean="0">
                <a:latin typeface="Century Gothic" pitchFamily="34" charset="0"/>
              </a:rPr>
              <a:t>Example1:</a:t>
            </a:r>
          </a:p>
          <a:p>
            <a:r>
              <a:rPr lang="en-US" sz="1600" dirty="0" smtClean="0">
                <a:latin typeface="Century Gothic" pitchFamily="34" charset="0"/>
              </a:rPr>
              <a:t>module aoi1(</a:t>
            </a:r>
            <a:r>
              <a:rPr lang="en-US" sz="1600" dirty="0" err="1" smtClean="0">
                <a:latin typeface="Century Gothic" pitchFamily="34" charset="0"/>
              </a:rPr>
              <a:t>g,a,b,c,d</a:t>
            </a:r>
            <a:r>
              <a:rPr lang="en-US" sz="1600" dirty="0" smtClean="0">
                <a:latin typeface="Century Gothic" pitchFamily="34" charset="0"/>
              </a:rPr>
              <a:t>); </a:t>
            </a:r>
          </a:p>
          <a:p>
            <a:r>
              <a:rPr lang="en-US" sz="1600" dirty="0" smtClean="0">
                <a:latin typeface="Century Gothic" pitchFamily="34" charset="0"/>
              </a:rPr>
              <a:t>output g;</a:t>
            </a:r>
            <a:endParaRPr lang="en-IN" sz="1600" dirty="0" smtClean="0">
              <a:latin typeface="Century Gothic" pitchFamily="34" charset="0"/>
            </a:endParaRPr>
          </a:p>
          <a:p>
            <a:r>
              <a:rPr lang="en-US" sz="1600" dirty="0" smtClean="0">
                <a:latin typeface="Century Gothic" pitchFamily="34" charset="0"/>
              </a:rPr>
              <a:t>input </a:t>
            </a:r>
            <a:r>
              <a:rPr lang="en-US" sz="1600" dirty="0" err="1" smtClean="0">
                <a:latin typeface="Century Gothic" pitchFamily="34" charset="0"/>
              </a:rPr>
              <a:t>a,b,c,d</a:t>
            </a:r>
            <a:r>
              <a:rPr lang="en-US" sz="1600" dirty="0" smtClean="0">
                <a:latin typeface="Century Gothic" pitchFamily="34" charset="0"/>
              </a:rPr>
              <a:t>;</a:t>
            </a:r>
            <a:endParaRPr lang="en-IN" sz="1600" dirty="0" smtClean="0">
              <a:latin typeface="Century Gothic" pitchFamily="34" charset="0"/>
            </a:endParaRPr>
          </a:p>
          <a:p>
            <a:r>
              <a:rPr lang="en-US" sz="1600" dirty="0" smtClean="0">
                <a:latin typeface="Century Gothic" pitchFamily="34" charset="0"/>
              </a:rPr>
              <a:t>wire e,f,g1,g;</a:t>
            </a:r>
            <a:endParaRPr lang="en-IN" sz="1600" dirty="0" smtClean="0">
              <a:latin typeface="Century Gothic" pitchFamily="34" charset="0"/>
            </a:endParaRPr>
          </a:p>
          <a:p>
            <a:r>
              <a:rPr lang="en-US" sz="1600" dirty="0" smtClean="0">
                <a:latin typeface="Century Gothic" pitchFamily="34" charset="0"/>
              </a:rPr>
              <a:t>assign e = a &amp;&amp; </a:t>
            </a:r>
            <a:r>
              <a:rPr lang="en-US" sz="1600" dirty="0" err="1" smtClean="0">
                <a:latin typeface="Century Gothic" pitchFamily="34" charset="0"/>
              </a:rPr>
              <a:t>b,f</a:t>
            </a:r>
            <a:r>
              <a:rPr lang="en-US" sz="1600" dirty="0" smtClean="0">
                <a:latin typeface="Century Gothic" pitchFamily="34" charset="0"/>
              </a:rPr>
              <a:t> = c &amp;&amp; d, g1 = e||f, g=~g1; </a:t>
            </a:r>
          </a:p>
          <a:p>
            <a:r>
              <a:rPr lang="en-US" sz="1600" dirty="0" err="1" smtClean="0">
                <a:latin typeface="Century Gothic" pitchFamily="34" charset="0"/>
              </a:rPr>
              <a:t>endmodule</a:t>
            </a:r>
            <a:endParaRPr lang="en-US" sz="1600" dirty="0" smtClean="0">
              <a:latin typeface="Century Gothic" pitchFamily="34" charset="0"/>
            </a:endParaRPr>
          </a:p>
          <a:p>
            <a:endParaRPr lang="en-US" sz="1600" dirty="0" smtClean="0">
              <a:latin typeface="Century Gothic" pitchFamily="34" charset="0"/>
            </a:endParaRPr>
          </a:p>
          <a:p>
            <a:r>
              <a:rPr lang="en-US" sz="1600" b="1" dirty="0" smtClean="0">
                <a:latin typeface="Century Gothic" pitchFamily="34" charset="0"/>
              </a:rPr>
              <a:t>Example2:</a:t>
            </a:r>
          </a:p>
          <a:p>
            <a:r>
              <a:rPr lang="en-US" sz="1600" dirty="0" smtClean="0">
                <a:latin typeface="Century Gothic" pitchFamily="34" charset="0"/>
              </a:rPr>
              <a:t>module aoi2(</a:t>
            </a:r>
            <a:r>
              <a:rPr lang="en-US" sz="1600" dirty="0" err="1" smtClean="0">
                <a:latin typeface="Century Gothic" pitchFamily="34" charset="0"/>
              </a:rPr>
              <a:t>g,a,b,c,d</a:t>
            </a:r>
            <a:r>
              <a:rPr lang="en-US" sz="1600" dirty="0" smtClean="0">
                <a:latin typeface="Century Gothic" pitchFamily="34" charset="0"/>
              </a:rPr>
              <a:t>); </a:t>
            </a:r>
          </a:p>
          <a:p>
            <a:r>
              <a:rPr lang="en-US" sz="1600" dirty="0" smtClean="0">
                <a:latin typeface="Century Gothic" pitchFamily="34" charset="0"/>
              </a:rPr>
              <a:t>output g;</a:t>
            </a:r>
            <a:endParaRPr lang="en-IN" sz="1600" dirty="0" smtClean="0">
              <a:latin typeface="Century Gothic" pitchFamily="34" charset="0"/>
            </a:endParaRPr>
          </a:p>
          <a:p>
            <a:r>
              <a:rPr lang="en-US" sz="1600" dirty="0" smtClean="0">
                <a:latin typeface="Century Gothic" pitchFamily="34" charset="0"/>
              </a:rPr>
              <a:t>input </a:t>
            </a:r>
            <a:r>
              <a:rPr lang="en-US" sz="1600" dirty="0" err="1" smtClean="0">
                <a:latin typeface="Century Gothic" pitchFamily="34" charset="0"/>
              </a:rPr>
              <a:t>a,b,c,d</a:t>
            </a:r>
            <a:r>
              <a:rPr lang="en-US" sz="1600" dirty="0" smtClean="0">
                <a:latin typeface="Century Gothic" pitchFamily="34" charset="0"/>
              </a:rPr>
              <a:t>; </a:t>
            </a:r>
          </a:p>
          <a:p>
            <a:r>
              <a:rPr lang="en-US" sz="1600" dirty="0" smtClean="0">
                <a:latin typeface="Century Gothic" pitchFamily="34" charset="0"/>
              </a:rPr>
              <a:t>wire g;</a:t>
            </a:r>
            <a:endParaRPr lang="en-IN" sz="1600" dirty="0" smtClean="0">
              <a:latin typeface="Century Gothic" pitchFamily="34" charset="0"/>
            </a:endParaRPr>
          </a:p>
          <a:p>
            <a:r>
              <a:rPr lang="en-US" sz="1600" dirty="0" smtClean="0">
                <a:latin typeface="Century Gothic" pitchFamily="34" charset="0"/>
              </a:rPr>
              <a:t>wire	e= a &amp;&amp; b;</a:t>
            </a:r>
          </a:p>
          <a:p>
            <a:r>
              <a:rPr lang="en-US" sz="1600" dirty="0" smtClean="0">
                <a:latin typeface="Century Gothic" pitchFamily="34" charset="0"/>
              </a:rPr>
              <a:t> wire	f= c &amp;&amp; d;</a:t>
            </a:r>
          </a:p>
          <a:p>
            <a:r>
              <a:rPr lang="en-US" sz="1600" dirty="0" smtClean="0">
                <a:latin typeface="Century Gothic" pitchFamily="34" charset="0"/>
              </a:rPr>
              <a:t> wire	g1 = e||f; </a:t>
            </a:r>
          </a:p>
          <a:p>
            <a:r>
              <a:rPr lang="en-US" sz="1600" dirty="0" smtClean="0">
                <a:latin typeface="Century Gothic" pitchFamily="34" charset="0"/>
              </a:rPr>
              <a:t>assign g = ~g1; </a:t>
            </a:r>
          </a:p>
          <a:p>
            <a:r>
              <a:rPr lang="en-US" sz="1600" dirty="0" err="1" smtClean="0">
                <a:latin typeface="Century Gothic" pitchFamily="34" charset="0"/>
              </a:rPr>
              <a:t>endmodule</a:t>
            </a:r>
            <a:endParaRPr lang="en-IN" sz="1600" dirty="0">
              <a:latin typeface="Century Gothic" pitchFamily="34" charset="0"/>
            </a:endParaRPr>
          </a:p>
        </p:txBody>
      </p:sp>
      <p:sp>
        <p:nvSpPr>
          <p:cNvPr id="3" name="object 35"/>
          <p:cNvSpPr/>
          <p:nvPr/>
        </p:nvSpPr>
        <p:spPr>
          <a:xfrm>
            <a:off x="4343400" y="4343400"/>
            <a:ext cx="381000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686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Century Gothic" pitchFamily="34" charset="0"/>
                <a:cs typeface="Times New Roman"/>
              </a:rPr>
              <a:t>Continuous Assignments and</a:t>
            </a:r>
            <a:r>
              <a:rPr lang="en-IN" b="1" spc="-65" dirty="0" smtClean="0">
                <a:solidFill>
                  <a:srgbClr val="FF0000"/>
                </a:solidFill>
                <a:latin typeface="Century Gothic" pitchFamily="34" charset="0"/>
                <a:cs typeface="Times New Roman"/>
              </a:rPr>
              <a:t> </a:t>
            </a:r>
            <a:r>
              <a:rPr lang="en-IN" b="1" spc="-5" dirty="0" smtClean="0">
                <a:solidFill>
                  <a:srgbClr val="FF0000"/>
                </a:solidFill>
                <a:latin typeface="Century Gothic" pitchFamily="34" charset="0"/>
                <a:cs typeface="Times New Roman"/>
              </a:rPr>
              <a:t>Strengths</a:t>
            </a:r>
          </a:p>
          <a:p>
            <a:endParaRPr lang="en-US" b="1" spc="-5" dirty="0" smtClean="0">
              <a:latin typeface="Century Gothic" pitchFamily="34" charset="0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A net to which a continuous assignment is being made can be assigned strengths for its logic levels. 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The procedure is akin to the strength allocation to the outputs  of primitives.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entury Gothic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The assignment to g can be combined with the wire declaration into a single statement as</a:t>
            </a:r>
            <a:r>
              <a:rPr lang="en-IN" dirty="0" smtClean="0">
                <a:latin typeface="Century Gothic" pitchFamily="34" charset="0"/>
              </a:rPr>
              <a:t>      </a:t>
            </a:r>
            <a:r>
              <a:rPr lang="en-US" b="1" dirty="0" smtClean="0">
                <a:latin typeface="Century Gothic" pitchFamily="34" charset="0"/>
              </a:rPr>
              <a:t>wire </a:t>
            </a:r>
            <a:r>
              <a:rPr lang="en-US" dirty="0" smtClean="0">
                <a:latin typeface="Century Gothic" pitchFamily="34" charset="0"/>
              </a:rPr>
              <a:t>(</a:t>
            </a:r>
            <a:r>
              <a:rPr lang="en-US" b="1" dirty="0" smtClean="0">
                <a:latin typeface="Century Gothic" pitchFamily="34" charset="0"/>
              </a:rPr>
              <a:t>pull1, strong0</a:t>
            </a:r>
            <a:r>
              <a:rPr lang="en-US" dirty="0" smtClean="0">
                <a:latin typeface="Century Gothic" pitchFamily="34" charset="0"/>
              </a:rPr>
              <a:t>)g = ~g1;</a:t>
            </a:r>
            <a:endParaRPr lang="en-IN" dirty="0" smtClean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b="1" dirty="0" smtClean="0">
                <a:latin typeface="Century Gothic" pitchFamily="34" charset="0"/>
              </a:rPr>
              <a:t>module </a:t>
            </a:r>
            <a:r>
              <a:rPr lang="en-US" dirty="0" smtClean="0">
                <a:latin typeface="Century Gothic" pitchFamily="34" charset="0"/>
              </a:rPr>
              <a:t>aoi3 (g, a, b, c, d);</a:t>
            </a:r>
            <a:endParaRPr lang="en-IN" dirty="0" smtClean="0">
              <a:latin typeface="Century Gothic" pitchFamily="34" charset="0"/>
            </a:endParaRPr>
          </a:p>
          <a:p>
            <a:r>
              <a:rPr lang="en-US" b="1" dirty="0" smtClean="0">
                <a:latin typeface="Century Gothic" pitchFamily="34" charset="0"/>
              </a:rPr>
              <a:t>output </a:t>
            </a:r>
            <a:r>
              <a:rPr lang="en-US" dirty="0" smtClean="0">
                <a:latin typeface="Century Gothic" pitchFamily="34" charset="0"/>
              </a:rPr>
              <a:t>g; </a:t>
            </a:r>
          </a:p>
          <a:p>
            <a:r>
              <a:rPr lang="en-US" b="1" dirty="0" smtClean="0">
                <a:latin typeface="Century Gothic" pitchFamily="34" charset="0"/>
              </a:rPr>
              <a:t>input </a:t>
            </a:r>
            <a:r>
              <a:rPr lang="en-US" dirty="0" smtClean="0">
                <a:latin typeface="Century Gothic" pitchFamily="34" charset="0"/>
              </a:rPr>
              <a:t>a, b, c, d; </a:t>
            </a:r>
          </a:p>
          <a:p>
            <a:r>
              <a:rPr lang="en-US" b="1" dirty="0" smtClean="0">
                <a:latin typeface="Century Gothic" pitchFamily="34" charset="0"/>
              </a:rPr>
              <a:t>wire </a:t>
            </a:r>
            <a:r>
              <a:rPr lang="en-US" dirty="0" smtClean="0">
                <a:latin typeface="Century Gothic" pitchFamily="34" charset="0"/>
              </a:rPr>
              <a:t>g;</a:t>
            </a:r>
            <a:endParaRPr lang="en-IN" dirty="0" smtClean="0">
              <a:latin typeface="Century Gothic" pitchFamily="34" charset="0"/>
            </a:endParaRPr>
          </a:p>
          <a:p>
            <a:r>
              <a:rPr lang="en-US" b="1" dirty="0" smtClean="0">
                <a:latin typeface="Century Gothic" pitchFamily="34" charset="0"/>
              </a:rPr>
              <a:t>wire </a:t>
            </a:r>
            <a:r>
              <a:rPr lang="en-US" dirty="0" smtClean="0">
                <a:latin typeface="Century Gothic" pitchFamily="34" charset="0"/>
              </a:rPr>
              <a:t>e	= a &amp;&amp;b;</a:t>
            </a:r>
          </a:p>
          <a:p>
            <a:r>
              <a:rPr lang="en-US" b="1" dirty="0" smtClean="0">
                <a:latin typeface="Century Gothic" pitchFamily="34" charset="0"/>
              </a:rPr>
              <a:t>wire </a:t>
            </a:r>
            <a:r>
              <a:rPr lang="en-US" dirty="0" smtClean="0">
                <a:latin typeface="Century Gothic" pitchFamily="34" charset="0"/>
              </a:rPr>
              <a:t>f	= c &amp; &amp;d; </a:t>
            </a:r>
          </a:p>
          <a:p>
            <a:r>
              <a:rPr lang="en-US" b="1" dirty="0" smtClean="0">
                <a:latin typeface="Century Gothic" pitchFamily="34" charset="0"/>
              </a:rPr>
              <a:t>wire </a:t>
            </a:r>
            <a:r>
              <a:rPr lang="en-US" dirty="0" smtClean="0">
                <a:latin typeface="Century Gothic" pitchFamily="34" charset="0"/>
              </a:rPr>
              <a:t>g1 = e || f;</a:t>
            </a:r>
            <a:endParaRPr lang="en-IN" dirty="0" smtClean="0">
              <a:latin typeface="Century Gothic" pitchFamily="34" charset="0"/>
            </a:endParaRPr>
          </a:p>
          <a:p>
            <a:r>
              <a:rPr lang="en-US" b="1" dirty="0" smtClean="0">
                <a:latin typeface="Century Gothic" pitchFamily="34" charset="0"/>
              </a:rPr>
              <a:t>assign </a:t>
            </a:r>
            <a:r>
              <a:rPr lang="en-US" dirty="0" smtClean="0">
                <a:latin typeface="Century Gothic" pitchFamily="34" charset="0"/>
              </a:rPr>
              <a:t>(</a:t>
            </a:r>
            <a:r>
              <a:rPr lang="en-US" b="1" dirty="0" smtClean="0">
                <a:latin typeface="Century Gothic" pitchFamily="34" charset="0"/>
              </a:rPr>
              <a:t>pull1, strong0</a:t>
            </a:r>
            <a:r>
              <a:rPr lang="en-US" dirty="0" smtClean="0">
                <a:latin typeface="Century Gothic" pitchFamily="34" charset="0"/>
              </a:rPr>
              <a:t>)g = ~g1;</a:t>
            </a:r>
            <a:endParaRPr lang="en-IN" dirty="0" smtClean="0">
              <a:latin typeface="Century Gothic" pitchFamily="34" charset="0"/>
            </a:endParaRPr>
          </a:p>
          <a:p>
            <a:r>
              <a:rPr lang="en-US" b="1" dirty="0" err="1" smtClean="0">
                <a:latin typeface="Century Gothic" pitchFamily="34" charset="0"/>
              </a:rPr>
              <a:t>endmodule</a:t>
            </a:r>
            <a:endParaRPr lang="en-IN" dirty="0" smtClean="0">
              <a:latin typeface="Century Gothic" pitchFamily="34" charset="0"/>
            </a:endParaRPr>
          </a:p>
          <a:p>
            <a:endParaRPr lang="en-IN" dirty="0">
              <a:latin typeface="Century Gothic" pitchFamily="34" charset="0"/>
            </a:endParaRPr>
          </a:p>
        </p:txBody>
      </p:sp>
      <p:sp>
        <p:nvSpPr>
          <p:cNvPr id="3" name="object 35"/>
          <p:cNvSpPr/>
          <p:nvPr/>
        </p:nvSpPr>
        <p:spPr>
          <a:xfrm>
            <a:off x="4114800" y="3429000"/>
            <a:ext cx="38862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304800"/>
            <a:ext cx="2152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spc="-35" dirty="0" smtClean="0">
                <a:solidFill>
                  <a:srgbClr val="FF0000"/>
                </a:solidFill>
                <a:latin typeface="Century Gothic" pitchFamily="34" charset="0"/>
                <a:cs typeface="Times New Roman"/>
              </a:rPr>
              <a:t>OPERATORS</a:t>
            </a:r>
            <a:endParaRPr lang="en-IN" sz="28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3" name="object 31"/>
          <p:cNvSpPr/>
          <p:nvPr/>
        </p:nvSpPr>
        <p:spPr>
          <a:xfrm>
            <a:off x="609600" y="1447800"/>
            <a:ext cx="739140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685800" y="838200"/>
            <a:ext cx="2606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Century Gothic" pitchFamily="34" charset="0"/>
                <a:cs typeface="Times New Roman"/>
              </a:rPr>
              <a:t>Unary</a:t>
            </a:r>
            <a:r>
              <a:rPr lang="en-IN" sz="2400" b="1" spc="-65" dirty="0" smtClean="0">
                <a:latin typeface="Century Gothic" pitchFamily="34" charset="0"/>
                <a:cs typeface="Times New Roman"/>
              </a:rPr>
              <a:t> </a:t>
            </a:r>
            <a:r>
              <a:rPr lang="en-IN" sz="2400" b="1" dirty="0" smtClean="0">
                <a:latin typeface="Century Gothic" pitchFamily="34" charset="0"/>
                <a:cs typeface="Times New Roman"/>
              </a:rPr>
              <a:t>Operators</a:t>
            </a:r>
            <a:endParaRPr lang="en-IN" sz="24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2660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Century Gothic" pitchFamily="34" charset="0"/>
                <a:cs typeface="Times New Roman"/>
              </a:rPr>
              <a:t>Binary</a:t>
            </a:r>
            <a:r>
              <a:rPr lang="en-IN" sz="2400" b="1" spc="-70" dirty="0" smtClean="0">
                <a:latin typeface="Century Gothic" pitchFamily="34" charset="0"/>
                <a:cs typeface="Times New Roman"/>
              </a:rPr>
              <a:t> </a:t>
            </a:r>
            <a:r>
              <a:rPr lang="en-IN" sz="2400" b="1" dirty="0" smtClean="0">
                <a:latin typeface="Century Gothic" pitchFamily="34" charset="0"/>
                <a:cs typeface="Times New Roman"/>
              </a:rPr>
              <a:t>Operators</a:t>
            </a:r>
            <a:endParaRPr lang="en-IN" sz="2400" dirty="0">
              <a:latin typeface="Century Gothic" pitchFamily="34" charset="0"/>
            </a:endParaRPr>
          </a:p>
        </p:txBody>
      </p:sp>
      <p:sp>
        <p:nvSpPr>
          <p:cNvPr id="3" name="object 31"/>
          <p:cNvSpPr txBox="1"/>
          <p:nvPr/>
        </p:nvSpPr>
        <p:spPr>
          <a:xfrm>
            <a:off x="381000" y="914400"/>
            <a:ext cx="50692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Arithmetic </a:t>
            </a:r>
            <a:r>
              <a:rPr sz="2400" dirty="0">
                <a:latin typeface="Times New Roman"/>
                <a:cs typeface="Times New Roman"/>
              </a:rPr>
              <a:t>operators and their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symbols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37"/>
          <p:cNvSpPr/>
          <p:nvPr/>
        </p:nvSpPr>
        <p:spPr>
          <a:xfrm>
            <a:off x="1600200" y="1371600"/>
            <a:ext cx="57150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2"/>
          <p:cNvSpPr txBox="1"/>
          <p:nvPr/>
        </p:nvSpPr>
        <p:spPr>
          <a:xfrm>
            <a:off x="457200" y="4648200"/>
            <a:ext cx="5482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Binary logical operators and their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symbols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38"/>
          <p:cNvSpPr/>
          <p:nvPr/>
        </p:nvSpPr>
        <p:spPr>
          <a:xfrm>
            <a:off x="2590800" y="5257800"/>
            <a:ext cx="46482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52400"/>
            <a:ext cx="3748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>
                <a:latin typeface="Times New Roman"/>
                <a:cs typeface="Times New Roman"/>
              </a:rPr>
              <a:t>Relational operators and their</a:t>
            </a:r>
            <a:r>
              <a:rPr lang="en-IN" spc="-75" dirty="0" smtClean="0">
                <a:latin typeface="Times New Roman"/>
                <a:cs typeface="Times New Roman"/>
              </a:rPr>
              <a:t> </a:t>
            </a:r>
            <a:r>
              <a:rPr lang="en-IN" spc="-5" dirty="0" smtClean="0">
                <a:latin typeface="Times New Roman"/>
                <a:cs typeface="Times New Roman"/>
              </a:rPr>
              <a:t>symbols</a:t>
            </a:r>
            <a:endParaRPr lang="en-IN" dirty="0">
              <a:latin typeface="Times New Roman"/>
              <a:cs typeface="Times New Roman"/>
            </a:endParaRPr>
          </a:p>
        </p:txBody>
      </p:sp>
      <p:sp>
        <p:nvSpPr>
          <p:cNvPr id="3" name="object 39"/>
          <p:cNvSpPr/>
          <p:nvPr/>
        </p:nvSpPr>
        <p:spPr>
          <a:xfrm>
            <a:off x="1371600" y="533400"/>
            <a:ext cx="49530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1"/>
          <p:cNvSpPr txBox="1"/>
          <p:nvPr/>
        </p:nvSpPr>
        <p:spPr>
          <a:xfrm>
            <a:off x="457200" y="2133600"/>
            <a:ext cx="47815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Equality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operators and their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symbols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35"/>
          <p:cNvSpPr/>
          <p:nvPr/>
        </p:nvSpPr>
        <p:spPr>
          <a:xfrm>
            <a:off x="762000" y="2438400"/>
            <a:ext cx="6934200" cy="409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911022971E4E49B0424733716899D6" ma:contentTypeVersion="2" ma:contentTypeDescription="Create a new document." ma:contentTypeScope="" ma:versionID="9825f0afa06d18a33289de348a3ef4c6">
  <xsd:schema xmlns:xsd="http://www.w3.org/2001/XMLSchema" xmlns:xs="http://www.w3.org/2001/XMLSchema" xmlns:p="http://schemas.microsoft.com/office/2006/metadata/properties" xmlns:ns2="35258c95-2cd1-4cc3-a234-32101ec7566d" targetNamespace="http://schemas.microsoft.com/office/2006/metadata/properties" ma:root="true" ma:fieldsID="9319bedeb6f84ef808c99854aab7d4b9" ns2:_="">
    <xsd:import namespace="35258c95-2cd1-4cc3-a234-32101ec756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58c95-2cd1-4cc3-a234-32101ec756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C2F282-A542-48E8-9D32-FC0336B241A4}"/>
</file>

<file path=customXml/itemProps2.xml><?xml version="1.0" encoding="utf-8"?>
<ds:datastoreItem xmlns:ds="http://schemas.openxmlformats.org/officeDocument/2006/customXml" ds:itemID="{26D3C51A-6E83-41C9-BF6E-52C723D56468}"/>
</file>

<file path=customXml/itemProps3.xml><?xml version="1.0" encoding="utf-8"?>
<ds:datastoreItem xmlns:ds="http://schemas.openxmlformats.org/officeDocument/2006/customXml" ds:itemID="{E7CD73F6-83CE-4304-B7E8-124BFFD75A2A}"/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2600</Words>
  <Application>Microsoft Office PowerPoint</Application>
  <PresentationFormat>On-screen Show (4:3)</PresentationFormat>
  <Paragraphs>441</Paragraphs>
  <Slides>40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Office Theme</vt:lpstr>
      <vt:lpstr>Visio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Operator Priority</vt:lpstr>
      <vt:lpstr>Slide 13</vt:lpstr>
      <vt:lpstr>Slide 14</vt:lpstr>
      <vt:lpstr>Decoders</vt:lpstr>
      <vt:lpstr>Encoders</vt:lpstr>
      <vt:lpstr>Multiplexers</vt:lpstr>
      <vt:lpstr>Multiplexers</vt:lpstr>
      <vt:lpstr>BCD-to-Seven-Segment Decoder</vt:lpstr>
      <vt:lpstr>Specification</vt:lpstr>
      <vt:lpstr>Formulation</vt:lpstr>
      <vt:lpstr>Optimization</vt:lpstr>
      <vt:lpstr>Slide 23</vt:lpstr>
      <vt:lpstr>Slide 24</vt:lpstr>
      <vt:lpstr>SWITCH LEVEL MODELING</vt:lpstr>
      <vt:lpstr>BASIC SWITCH PRIMITIVES</vt:lpstr>
      <vt:lpstr>Resistive Switches</vt:lpstr>
      <vt:lpstr>strength levels</vt:lpstr>
      <vt:lpstr>pullup and pulldown</vt:lpstr>
      <vt:lpstr>Slide 30</vt:lpstr>
      <vt:lpstr>Slide 31</vt:lpstr>
      <vt:lpstr>CMOS SWITCH</vt:lpstr>
      <vt:lpstr>Slide 33</vt:lpstr>
      <vt:lpstr>Slide 34</vt:lpstr>
      <vt:lpstr>Slide 35</vt:lpstr>
      <vt:lpstr>BI-DIRECTIONAL GATES</vt:lpstr>
      <vt:lpstr>Cont…</vt:lpstr>
      <vt:lpstr>TIME DELAYS WITH SWITCH PRIMITIVES</vt:lpstr>
      <vt:lpstr>Cont…</vt:lpstr>
      <vt:lpstr>INSTANTIATIONS WITH STRENGTHS AND DELAYS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new</cp:lastModifiedBy>
  <cp:revision>38</cp:revision>
  <dcterms:created xsi:type="dcterms:W3CDTF">2006-08-16T00:00:00Z</dcterms:created>
  <dcterms:modified xsi:type="dcterms:W3CDTF">2021-12-01T07:36:10Z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0x01010018911022971E4E49B0424733716899D6</vt:lpwstr>
  </property>
</Properties>
</file>