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71" r:id="rId3"/>
    <p:sldId id="272" r:id="rId4"/>
    <p:sldId id="274" r:id="rId5"/>
    <p:sldId id="275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69" r:id="rId15"/>
    <p:sldId id="277" r:id="rId16"/>
    <p:sldId id="270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F9B6F-0BF9-4DB5-BBEF-FE4A57E34691}" type="datetimeFigureOut">
              <a:rPr lang="en-US" smtClean="0"/>
              <a:pPr/>
              <a:t>12/15/2021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45AA-D217-44F0-8888-4F51F2A4116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1409-B473-45C3-8089-E81B5D6FBC5E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327-2824-45D1-8E32-F80858C396A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1B50-722E-4218-A944-5F12608DD73E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9B0E-0BF4-4DA0-8E59-A0331CFF5E5A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ED32-DC85-44CE-8FBE-91C7171DC047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30C3-9D9E-4A54-A9BC-7A4805C769C4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F56BD-6908-4366-A7C5-03D1E26ABAD9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2A61-5B43-4497-ACDE-86130D98D9B9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F8-B378-423E-8D22-4946DDABD900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0E8-90D3-43FD-807C-AC7505D3D250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C936-1A5C-4AB2-9A99-CA8115669053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8"/>
          <p:cNvSpPr txBox="1"/>
          <p:nvPr/>
        </p:nvSpPr>
        <p:spPr>
          <a:xfrm>
            <a:off x="304800" y="228600"/>
            <a:ext cx="8610600" cy="637225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30"/>
              </a:spcBef>
            </a:pPr>
            <a:r>
              <a:rPr lang="en-US" sz="4800" b="1" spc="15" dirty="0" smtClean="0">
                <a:solidFill>
                  <a:srgbClr val="93C500"/>
                </a:solidFill>
                <a:latin typeface="Century Gothic" pitchFamily="34" charset="0"/>
                <a:cs typeface="Times New Roman" pitchFamily="18" charset="0"/>
              </a:rPr>
              <a:t>UNIT-5 &amp; 6 </a:t>
            </a:r>
          </a:p>
          <a:p>
            <a:pPr marL="285750" algn="ctr">
              <a:lnSpc>
                <a:spcPct val="100000"/>
              </a:lnSpc>
              <a:spcBef>
                <a:spcPts val="680"/>
              </a:spcBef>
            </a:pPr>
            <a:r>
              <a:rPr lang="en-US" sz="2000" b="1" dirty="0" smtClean="0"/>
              <a:t>SYNTHSIS OF COMBINATIONAL AND SEQUENTIAL LOGIC USING VERILOG</a:t>
            </a:r>
          </a:p>
          <a:p>
            <a:pPr marL="285750" algn="ctr">
              <a:lnSpc>
                <a:spcPct val="100000"/>
              </a:lnSpc>
              <a:spcBef>
                <a:spcPts val="680"/>
              </a:spcBef>
            </a:pPr>
            <a:r>
              <a:rPr lang="en-US" sz="2000" b="1" dirty="0" smtClean="0"/>
              <a:t>VERILOG MODULES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  <a:buFont typeface="Arial" pitchFamily="34" charset="0"/>
              <a:buChar char="•"/>
            </a:pPr>
            <a:endParaRPr lang="en-US" sz="2000" dirty="0" smtClean="0"/>
          </a:p>
          <a:p>
            <a:pPr marL="285750">
              <a:lnSpc>
                <a:spcPct val="100000"/>
              </a:lnSpc>
              <a:spcBef>
                <a:spcPts val="680"/>
              </a:spcBef>
              <a:buFont typeface="Arial" pitchFamily="34" charset="0"/>
              <a:buChar char="•"/>
            </a:pPr>
            <a:r>
              <a:rPr lang="en-US" sz="2000" dirty="0" smtClean="0"/>
              <a:t>Synthesis of combinational logic: 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/>
              <a:t>	Net list of structured primitives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/>
              <a:t>	A set of continuous assignment statements and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/>
              <a:t>	 level sensitive cyclic behavior with examples, 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  <a:buFont typeface="Arial" pitchFamily="34" charset="0"/>
              <a:buChar char="•"/>
            </a:pPr>
            <a:r>
              <a:rPr lang="en-US" sz="2000" dirty="0" smtClean="0"/>
              <a:t>Synthesis of priority structures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  <a:buFont typeface="Arial" pitchFamily="34" charset="0"/>
              <a:buChar char="•"/>
            </a:pPr>
            <a:r>
              <a:rPr lang="en-US" sz="2000" dirty="0" smtClean="0"/>
              <a:t>Exploiting logic don’t care conditions.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  <a:buFont typeface="Arial" pitchFamily="34" charset="0"/>
              <a:buChar char="•"/>
            </a:pPr>
            <a:r>
              <a:rPr lang="en-US" sz="2000" dirty="0" smtClean="0"/>
              <a:t>Synthesis of sequential logic with latches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/>
              <a:t>	Accidental synthesis of latches and Intentional synthesis of latches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  <a:buFont typeface="Arial" pitchFamily="34" charset="0"/>
              <a:buChar char="•"/>
            </a:pPr>
            <a:r>
              <a:rPr lang="en-US" sz="2000" dirty="0" smtClean="0"/>
              <a:t>Synthesis of sequential logic with flip-flops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  <a:buFont typeface="Arial" pitchFamily="34" charset="0"/>
              <a:buChar char="•"/>
            </a:pPr>
            <a:r>
              <a:rPr lang="en-US" sz="2000" dirty="0" smtClean="0"/>
              <a:t> Synthesis of explicit state machines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entury Gothic" pitchFamily="34" charset="0"/>
                <a:cs typeface="Times New Roman"/>
              </a:rPr>
              <a:t>Verilog Modules</a:t>
            </a:r>
            <a:endParaRPr sz="2000">
              <a:latin typeface="Century Gothic" pitchFamily="34" charset="0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265B-A3C2-496E-A5CE-8BA78B0E8090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Shaik.Riyazuddien</a:t>
            </a:r>
            <a:r>
              <a:rPr lang="en-IN" dirty="0" smtClean="0"/>
              <a:t>, Assoc. Prof., Dept of ECE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976100" cy="359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ACBC1-872C-4432-86C3-40BD0CAD0233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46344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990600"/>
            <a:ext cx="3505200" cy="4551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3619-6D4B-4D6F-B2AC-B28DB859DE9B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04800" y="381000"/>
            <a:ext cx="8686800" cy="460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Synthesis of Combinational Logic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</a:pPr>
            <a:endParaRPr lang="en-US" sz="32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Synthesizable combinational logic can be described by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>
                <a:tab pos="11906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net list of structural primitives or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combinatorial modules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>
                <a:tab pos="11906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Continuous assignment statements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Char char="•"/>
              <a:tabLst>
                <a:tab pos="1190625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Level sensitive cyclic behaviors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40A4-2F87-4872-9C0E-BD8B041B974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457200"/>
            <a:ext cx="5300662" cy="619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1066800"/>
            <a:ext cx="3276599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4F17-D7CF-46BF-A095-6CFB93837524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7391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1190625" algn="l"/>
              </a:tabLs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 net list of structural primitives or combinatorial modules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0"/>
            <a:ext cx="457404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343400"/>
            <a:ext cx="552069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9D48-1BDC-4BBF-B568-DAD170D22D2A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8763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1190625" algn="l"/>
              </a:tabLst>
            </a:pPr>
            <a:r>
              <a:rPr lang="en-US" sz="28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Continuous assignment statements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Book Antiqua" pitchFamily="18" charset="0"/>
              </a:rPr>
              <a:t>For combinational logic, behavioral</a:t>
            </a:r>
            <a:r>
              <a:rPr lang="en-IN" sz="2000" dirty="0" smtClean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descriptions take the form of Boolean equations</a:t>
            </a:r>
            <a:endParaRPr lang="en-IN" sz="2000" dirty="0" smtClean="0">
              <a:latin typeface="Book Antiqua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Book Antiqua" pitchFamily="18" charset="0"/>
              </a:rPr>
              <a:t>Verilog equivalent is continuous assignment statement.</a:t>
            </a:r>
            <a:endParaRPr lang="en-IN" sz="2000" dirty="0" smtClean="0">
              <a:latin typeface="Book Antiqua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 smtClean="0">
                <a:latin typeface="Book Antiqua" pitchFamily="18" charset="0"/>
              </a:rPr>
              <a:t>Assigns net (wire) to output of multilevel comb. circuit</a:t>
            </a:r>
            <a:endParaRPr lang="en-IN" sz="2000" dirty="0" smtClean="0">
              <a:latin typeface="Book Antiqua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tabLst>
                <a:tab pos="1190625" algn="l"/>
              </a:tabLst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228600"/>
            <a:ext cx="86868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103688" algn="l"/>
              </a:tabLs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Level sensitive cyclic behaviors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 smtClean="0">
              <a:latin typeface="Book Antiqua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Level sensitive cyclic behavior will synthesis to combinational logic if there is an output for every possible input combination (to inputs in sensitivity list)</a:t>
            </a:r>
            <a:endParaRPr lang="en-IN" dirty="0" smtClean="0">
              <a:latin typeface="Book Antiqua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latin typeface="Book Antiqua" pitchFamily="18" charset="0"/>
              </a:rPr>
              <a:t>Sensitivity list must be sensitive to every input</a:t>
            </a:r>
            <a:endParaRPr lang="en-IN" dirty="0" smtClean="0">
              <a:latin typeface="Book Antiqua" pitchFamily="18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dirty="0" smtClean="0">
                <a:latin typeface="Book Antiqua" pitchFamily="18" charset="0"/>
              </a:rPr>
              <a:t>Every path through behavior must assign value to every output</a:t>
            </a:r>
            <a:endParaRPr lang="en-IN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Defines functionality in device independent way but doesn’t define realization, timing</a:t>
            </a:r>
            <a:endParaRPr lang="en-IN" dirty="0" smtClean="0">
              <a:latin typeface="Book Antiqua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module comparator (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AltB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AgtB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AeqB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, A1, A0, B1, B0);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lang="en-US" sz="2000" dirty="0" smtClean="0"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nput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A1, A0, B1, B0;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output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AltB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AgtB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AeqB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lang="en-US" sz="2000" dirty="0" err="1" smtClean="0"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eg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AltB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AgtB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AeqB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always @ (A0 or A1 or B0 or B1)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begin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AltB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 =({A1,A0} &lt; {B1,B0});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AgtB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 =({A1,A0} &gt; {B1,B0});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AeqB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 =({A1,A0} == {B1,B0});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03688" algn="l"/>
              </a:tabLst>
            </a:pP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endmodule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4810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581400"/>
            <a:ext cx="5000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BCBC-F92B-481C-B16A-3045ABDE3D21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228600"/>
            <a:ext cx="341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b="1" dirty="0" smtClean="0"/>
              <a:t>Synthesis of priority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81000"/>
            <a:ext cx="8610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EXPLOITING LOGICAL DON’T CARE CONDITIONS</a:t>
            </a:r>
            <a:endParaRPr lang="en-US" sz="2800" b="1" dirty="0" smtClean="0">
              <a:solidFill>
                <a:srgbClr val="FF0000"/>
              </a:solidFill>
              <a:latin typeface="Book Antiqua" pitchFamily="18" charset="0"/>
            </a:endParaRPr>
          </a:p>
          <a:p>
            <a:endParaRPr lang="en-US" sz="16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When </a:t>
            </a:r>
            <a:r>
              <a:rPr lang="en-US" sz="2200" b="1" dirty="0" smtClean="0">
                <a:latin typeface="Book Antiqua" pitchFamily="18" charset="0"/>
              </a:rPr>
              <a:t>case</a:t>
            </a:r>
            <a:r>
              <a:rPr lang="en-US" sz="2200" dirty="0" smtClean="0">
                <a:latin typeface="Book Antiqua" pitchFamily="18" charset="0"/>
              </a:rPr>
              <a:t>, conditional branch(</a:t>
            </a:r>
            <a:r>
              <a:rPr lang="en-US" sz="2200" b="1" dirty="0" smtClean="0">
                <a:latin typeface="Book Antiqua" pitchFamily="18" charset="0"/>
              </a:rPr>
              <a:t>if</a:t>
            </a:r>
            <a:r>
              <a:rPr lang="en-US" sz="2200" dirty="0" smtClean="0">
                <a:latin typeface="Book Antiqua" pitchFamily="18" charset="0"/>
              </a:rPr>
              <a:t>), or conditional assignment (</a:t>
            </a:r>
            <a:r>
              <a:rPr lang="en-US" sz="2200" b="1" dirty="0" smtClean="0">
                <a:latin typeface="Book Antiqua" pitchFamily="18" charset="0"/>
              </a:rPr>
              <a:t>?... :</a:t>
            </a:r>
            <a:r>
              <a:rPr lang="en-US" sz="2200" dirty="0" smtClean="0">
                <a:latin typeface="Book Antiqua" pitchFamily="18" charset="0"/>
              </a:rPr>
              <a:t>)  statements are used in verilog behavioral description of combinational logic then the synthesized net list should produce the same simulation results if the code has </a:t>
            </a:r>
            <a:r>
              <a:rPr lang="en-US" sz="2200" b="1" dirty="0" smtClean="0">
                <a:latin typeface="Book Antiqua" pitchFamily="18" charset="0"/>
              </a:rPr>
              <a:t>default</a:t>
            </a:r>
            <a:r>
              <a:rPr lang="en-US" sz="2200" dirty="0" smtClean="0">
                <a:latin typeface="Book Antiqua" pitchFamily="18" charset="0"/>
              </a:rPr>
              <a:t> assignments that are purely 0 or 1.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Simulation results will differ if the default or branch statements makes an explicit assignment of an </a:t>
            </a:r>
            <a:r>
              <a:rPr lang="en-US" sz="2200" b="1" dirty="0" smtClean="0">
                <a:latin typeface="Book Antiqua" pitchFamily="18" charset="0"/>
              </a:rPr>
              <a:t>X</a:t>
            </a:r>
            <a:r>
              <a:rPr lang="en-US" sz="2200" dirty="0" smtClean="0">
                <a:latin typeface="Book Antiqua" pitchFamily="18" charset="0"/>
              </a:rPr>
              <a:t> or a </a:t>
            </a:r>
            <a:r>
              <a:rPr lang="en-US" sz="2200" b="1" dirty="0" smtClean="0">
                <a:latin typeface="Book Antiqua" pitchFamily="18" charset="0"/>
              </a:rPr>
              <a:t>Z</a:t>
            </a:r>
            <a:r>
              <a:rPr lang="en-US" sz="2200" dirty="0" smtClean="0">
                <a:latin typeface="Book Antiqua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A synthesis tool will treat </a:t>
            </a:r>
            <a:r>
              <a:rPr lang="en-US" sz="2200" b="1" dirty="0" err="1" smtClean="0">
                <a:latin typeface="Book Antiqua" pitchFamily="18" charset="0"/>
              </a:rPr>
              <a:t>casex</a:t>
            </a:r>
            <a:r>
              <a:rPr lang="en-US" sz="2200" dirty="0" smtClean="0">
                <a:latin typeface="Book Antiqua" pitchFamily="18" charset="0"/>
              </a:rPr>
              <a:t> and </a:t>
            </a:r>
            <a:r>
              <a:rPr lang="en-US" sz="2200" b="1" dirty="0" err="1" smtClean="0">
                <a:latin typeface="Book Antiqua" pitchFamily="18" charset="0"/>
              </a:rPr>
              <a:t>casez</a:t>
            </a:r>
            <a:r>
              <a:rPr lang="en-US" sz="2200" dirty="0" smtClean="0">
                <a:latin typeface="Book Antiqua" pitchFamily="18" charset="0"/>
              </a:rPr>
              <a:t> statements as </a:t>
            </a:r>
            <a:r>
              <a:rPr lang="en-US" sz="2200" b="1" dirty="0" smtClean="0">
                <a:latin typeface="Book Antiqua" pitchFamily="18" charset="0"/>
              </a:rPr>
              <a:t>case</a:t>
            </a:r>
            <a:r>
              <a:rPr lang="en-US" sz="2200" dirty="0" smtClean="0">
                <a:latin typeface="Book Antiqua" pitchFamily="18" charset="0"/>
              </a:rPr>
              <a:t> statements. </a:t>
            </a:r>
          </a:p>
          <a:p>
            <a:pPr algn="just">
              <a:buFont typeface="Arial" pitchFamily="34" charset="0"/>
              <a:buChar char="•"/>
            </a:pPr>
            <a:endParaRPr lang="en-US" sz="2200" dirty="0" smtClean="0">
              <a:latin typeface="Book Antiqua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Book Antiqua" pitchFamily="18" charset="0"/>
              </a:rPr>
              <a:t>Those </a:t>
            </a:r>
            <a:r>
              <a:rPr lang="en-US" sz="2200" b="1" dirty="0" smtClean="0">
                <a:latin typeface="Book Antiqua" pitchFamily="18" charset="0"/>
              </a:rPr>
              <a:t>case</a:t>
            </a:r>
            <a:r>
              <a:rPr lang="en-US" sz="2200" dirty="0" smtClean="0">
                <a:latin typeface="Book Antiqua" pitchFamily="18" charset="0"/>
              </a:rPr>
              <a:t> items that decode to explicit assignment of X or Z will be treated as don’t care conditions for the purpose of logical minimization of the equivalent Boolean expressions</a:t>
            </a:r>
          </a:p>
          <a:p>
            <a:endParaRPr lang="en-IN" sz="22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04800"/>
            <a:ext cx="883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Synthesis of sequential Logic with latches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Latches are synthesized in two ways as intentionally and accidentally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A feedback free net list of combinational primitives or continuous assignments will synthesize into latch-free combinational logic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Book Antiqua" pitchFamily="18" charset="0"/>
              </a:rPr>
              <a:t>If the assign statement or level sensitive always @ has </a:t>
            </a:r>
            <a:r>
              <a:rPr lang="en-IN" i="1" dirty="0" smtClean="0">
                <a:latin typeface="Book Antiqua" pitchFamily="18" charset="0"/>
              </a:rPr>
              <a:t>feedback </a:t>
            </a:r>
            <a:r>
              <a:rPr lang="en-IN" dirty="0" smtClean="0">
                <a:latin typeface="Book Antiqua" pitchFamily="18" charset="0"/>
              </a:rPr>
              <a:t>a latch is synthesized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		assign Q = s ? D:Q;</a:t>
            </a:r>
            <a:br>
              <a:rPr lang="en-IN" dirty="0" smtClean="0">
                <a:latin typeface="Book Antiqua" pitchFamily="18" charset="0"/>
              </a:rPr>
            </a:br>
            <a:endParaRPr lang="en-IN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Book Antiqua" pitchFamily="18" charset="0"/>
              </a:rPr>
              <a:t>Feedback free net list of combinational logic will form latch free combinatorial logic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  	–  REG variables do not always mean flip-flops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Book Antiqua" pitchFamily="18" charset="0"/>
              </a:rPr>
              <a:t>Accidental synthesis of latches </a:t>
            </a:r>
            <a:r>
              <a:rPr lang="en-IN" dirty="0" smtClean="0">
                <a:latin typeface="Book Antiqua" pitchFamily="18" charset="0"/>
              </a:rPr>
              <a:t>can occur in procedural combinational logic  blocks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Book Antiqua" pitchFamily="18" charset="0"/>
              </a:rPr>
              <a:t>If an output is not specified for some combination of inputs in the sensitivity list Verilog assumes current values of variables set in procedural assignments is maintained and latch will be inferred.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•  Likewise all RHS operands of procedural assignments should be in sensitivity list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•  Also RHS operand of procedural assignment must not be on LHS of the expression (explicit feedback) </a:t>
            </a:r>
            <a:r>
              <a:rPr lang="en-US" dirty="0" smtClean="0">
                <a:latin typeface="Book Antiqua" pitchFamily="18" charset="0"/>
              </a:rPr>
              <a:t> </a:t>
            </a:r>
            <a:endParaRPr lang="en-IN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457200"/>
            <a:ext cx="52597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itchFamily="18" charset="0"/>
              </a:rPr>
              <a:t>module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mux_latch</a:t>
            </a:r>
            <a:r>
              <a:rPr lang="en-US" dirty="0" smtClean="0">
                <a:latin typeface="Book Antiqua" pitchFamily="18" charset="0"/>
              </a:rPr>
              <a:t> (</a:t>
            </a:r>
            <a:r>
              <a:rPr lang="en-US" dirty="0" err="1" smtClean="0">
                <a:latin typeface="Book Antiqua" pitchFamily="18" charset="0"/>
              </a:rPr>
              <a:t>yout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err="1" smtClean="0">
                <a:latin typeface="Book Antiqua" pitchFamily="18" charset="0"/>
              </a:rPr>
              <a:t>sela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err="1" smtClean="0">
                <a:latin typeface="Book Antiqua" pitchFamily="18" charset="0"/>
              </a:rPr>
              <a:t>selb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err="1" smtClean="0">
                <a:latin typeface="Book Antiqua" pitchFamily="18" charset="0"/>
              </a:rPr>
              <a:t>datax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err="1" smtClean="0">
                <a:latin typeface="Book Antiqua" pitchFamily="18" charset="0"/>
              </a:rPr>
              <a:t>datay</a:t>
            </a:r>
            <a:r>
              <a:rPr lang="en-US" dirty="0" smtClean="0">
                <a:latin typeface="Book Antiqua" pitchFamily="18" charset="0"/>
              </a:rPr>
              <a:t>);</a:t>
            </a:r>
          </a:p>
          <a:p>
            <a:r>
              <a:rPr lang="en-US" b="1" dirty="0" smtClean="0">
                <a:latin typeface="Book Antiqua" pitchFamily="18" charset="0"/>
              </a:rPr>
              <a:t>output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yout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smtClean="0">
                <a:latin typeface="Book Antiqua" pitchFamily="18" charset="0"/>
              </a:rPr>
              <a:t>input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sela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err="1" smtClean="0">
                <a:latin typeface="Book Antiqua" pitchFamily="18" charset="0"/>
              </a:rPr>
              <a:t>selb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err="1" smtClean="0">
                <a:latin typeface="Book Antiqua" pitchFamily="18" charset="0"/>
              </a:rPr>
              <a:t>datax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err="1" smtClean="0">
                <a:latin typeface="Book Antiqua" pitchFamily="18" charset="0"/>
              </a:rPr>
              <a:t>datay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err="1" smtClean="0">
                <a:latin typeface="Book Antiqua" pitchFamily="18" charset="0"/>
              </a:rPr>
              <a:t>reg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yout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smtClean="0">
                <a:latin typeface="Book Antiqua" pitchFamily="18" charset="0"/>
              </a:rPr>
              <a:t>always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@</a:t>
            </a:r>
            <a:r>
              <a:rPr lang="en-US" dirty="0" smtClean="0">
                <a:latin typeface="Book Antiqua" pitchFamily="18" charset="0"/>
              </a:rPr>
              <a:t> (</a:t>
            </a:r>
            <a:r>
              <a:rPr lang="en-US" dirty="0" err="1" smtClean="0">
                <a:latin typeface="Book Antiqua" pitchFamily="18" charset="0"/>
              </a:rPr>
              <a:t>sela</a:t>
            </a:r>
            <a:r>
              <a:rPr lang="en-US" dirty="0" smtClean="0">
                <a:latin typeface="Book Antiqua" pitchFamily="18" charset="0"/>
              </a:rPr>
              <a:t> or </a:t>
            </a:r>
            <a:r>
              <a:rPr lang="en-US" dirty="0" err="1" smtClean="0">
                <a:latin typeface="Book Antiqua" pitchFamily="18" charset="0"/>
              </a:rPr>
              <a:t>selb</a:t>
            </a:r>
            <a:r>
              <a:rPr lang="en-US" dirty="0" smtClean="0">
                <a:latin typeface="Book Antiqua" pitchFamily="18" charset="0"/>
              </a:rPr>
              <a:t> or </a:t>
            </a:r>
            <a:r>
              <a:rPr lang="en-US" dirty="0" err="1" smtClean="0">
                <a:latin typeface="Book Antiqua" pitchFamily="18" charset="0"/>
              </a:rPr>
              <a:t>datax</a:t>
            </a:r>
            <a:r>
              <a:rPr lang="en-US" dirty="0" smtClean="0">
                <a:latin typeface="Book Antiqua" pitchFamily="18" charset="0"/>
              </a:rPr>
              <a:t> or </a:t>
            </a:r>
            <a:r>
              <a:rPr lang="en-US" dirty="0" err="1" smtClean="0">
                <a:latin typeface="Book Antiqua" pitchFamily="18" charset="0"/>
              </a:rPr>
              <a:t>datay</a:t>
            </a:r>
            <a:r>
              <a:rPr lang="en-US" dirty="0" smtClean="0">
                <a:latin typeface="Book Antiqua" pitchFamily="18" charset="0"/>
              </a:rPr>
              <a:t>)</a:t>
            </a:r>
          </a:p>
          <a:p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case</a:t>
            </a:r>
            <a:r>
              <a:rPr lang="en-US" dirty="0" smtClean="0">
                <a:latin typeface="Book Antiqua" pitchFamily="18" charset="0"/>
              </a:rPr>
              <a:t> ({ </a:t>
            </a:r>
            <a:r>
              <a:rPr lang="en-US" dirty="0" err="1" smtClean="0">
                <a:latin typeface="Book Antiqua" pitchFamily="18" charset="0"/>
              </a:rPr>
              <a:t>sela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err="1" smtClean="0">
                <a:latin typeface="Book Antiqua" pitchFamily="18" charset="0"/>
              </a:rPr>
              <a:t>selb</a:t>
            </a:r>
            <a:r>
              <a:rPr lang="en-US" dirty="0" smtClean="0">
                <a:latin typeface="Book Antiqua" pitchFamily="18" charset="0"/>
              </a:rPr>
              <a:t> })</a:t>
            </a:r>
          </a:p>
          <a:p>
            <a:r>
              <a:rPr lang="en-US" dirty="0" smtClean="0">
                <a:latin typeface="Book Antiqua" pitchFamily="18" charset="0"/>
              </a:rPr>
              <a:t>	2’b10:yout=</a:t>
            </a:r>
            <a:r>
              <a:rPr lang="en-US" dirty="0" err="1" smtClean="0">
                <a:latin typeface="Book Antiqua" pitchFamily="18" charset="0"/>
              </a:rPr>
              <a:t>datax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dirty="0" smtClean="0">
                <a:latin typeface="Book Antiqua" pitchFamily="18" charset="0"/>
              </a:rPr>
              <a:t>	2’b01:yout=</a:t>
            </a:r>
            <a:r>
              <a:rPr lang="en-US" dirty="0" err="1" smtClean="0">
                <a:latin typeface="Book Antiqua" pitchFamily="18" charset="0"/>
              </a:rPr>
              <a:t>datay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err="1" smtClean="0">
                <a:latin typeface="Book Antiqua" pitchFamily="18" charset="0"/>
              </a:rPr>
              <a:t>endcase</a:t>
            </a:r>
            <a:endParaRPr lang="en-US" b="1" dirty="0" smtClean="0">
              <a:latin typeface="Book Antiqua" pitchFamily="18" charset="0"/>
            </a:endParaRPr>
          </a:p>
          <a:p>
            <a:r>
              <a:rPr lang="en-US" b="1" dirty="0" err="1" smtClean="0">
                <a:latin typeface="Book Antiqua" pitchFamily="18" charset="0"/>
              </a:rPr>
              <a:t>endmodule</a:t>
            </a:r>
            <a:endParaRPr lang="en-IN" b="1" dirty="0"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152400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Accidental synthesis of latches </a:t>
            </a:r>
            <a:endParaRPr lang="en-IN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34290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Intentional synthesis of latches </a:t>
            </a:r>
            <a:endParaRPr lang="en-IN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810000"/>
            <a:ext cx="47900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itchFamily="18" charset="0"/>
              </a:rPr>
              <a:t>module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latch_if</a:t>
            </a:r>
            <a:r>
              <a:rPr lang="en-US" dirty="0" smtClean="0">
                <a:latin typeface="Book Antiqua" pitchFamily="18" charset="0"/>
              </a:rPr>
              <a:t> (</a:t>
            </a:r>
            <a:r>
              <a:rPr lang="en-US" dirty="0" err="1" smtClean="0">
                <a:latin typeface="Book Antiqua" pitchFamily="18" charset="0"/>
              </a:rPr>
              <a:t>datout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err="1" smtClean="0">
                <a:latin typeface="Book Antiqua" pitchFamily="18" charset="0"/>
              </a:rPr>
              <a:t>datain</a:t>
            </a:r>
            <a:r>
              <a:rPr lang="en-US" dirty="0" smtClean="0">
                <a:latin typeface="Book Antiqua" pitchFamily="18" charset="0"/>
              </a:rPr>
              <a:t>, </a:t>
            </a:r>
            <a:r>
              <a:rPr lang="en-US" dirty="0" err="1" smtClean="0">
                <a:latin typeface="Book Antiqua" pitchFamily="18" charset="0"/>
              </a:rPr>
              <a:t>latchenable</a:t>
            </a:r>
            <a:r>
              <a:rPr lang="en-US" dirty="0" smtClean="0">
                <a:latin typeface="Book Antiqua" pitchFamily="18" charset="0"/>
              </a:rPr>
              <a:t>);</a:t>
            </a:r>
          </a:p>
          <a:p>
            <a:r>
              <a:rPr lang="en-US" b="1" dirty="0" smtClean="0">
                <a:latin typeface="Book Antiqua" pitchFamily="18" charset="0"/>
              </a:rPr>
              <a:t>output</a:t>
            </a:r>
            <a:r>
              <a:rPr lang="en-US" dirty="0" smtClean="0">
                <a:latin typeface="Book Antiqua" pitchFamily="18" charset="0"/>
              </a:rPr>
              <a:t> [3:0] </a:t>
            </a:r>
            <a:r>
              <a:rPr lang="en-US" dirty="0" err="1" smtClean="0">
                <a:latin typeface="Book Antiqua" pitchFamily="18" charset="0"/>
              </a:rPr>
              <a:t>dataout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smtClean="0">
                <a:latin typeface="Book Antiqua" pitchFamily="18" charset="0"/>
              </a:rPr>
              <a:t>input</a:t>
            </a:r>
            <a:r>
              <a:rPr lang="en-US" dirty="0" smtClean="0">
                <a:latin typeface="Book Antiqua" pitchFamily="18" charset="0"/>
              </a:rPr>
              <a:t>     [3:0] </a:t>
            </a:r>
            <a:r>
              <a:rPr lang="en-US" dirty="0" err="1" smtClean="0">
                <a:latin typeface="Book Antiqua" pitchFamily="18" charset="0"/>
              </a:rPr>
              <a:t>datain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smtClean="0">
                <a:latin typeface="Book Antiqua" pitchFamily="18" charset="0"/>
              </a:rPr>
              <a:t>input</a:t>
            </a:r>
            <a:r>
              <a:rPr lang="en-US" dirty="0" smtClean="0">
                <a:latin typeface="Book Antiqua" pitchFamily="18" charset="0"/>
              </a:rPr>
              <a:t>     </a:t>
            </a:r>
            <a:r>
              <a:rPr lang="en-US" dirty="0" err="1" smtClean="0">
                <a:latin typeface="Book Antiqua" pitchFamily="18" charset="0"/>
              </a:rPr>
              <a:t>latchenable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err="1" smtClean="0">
                <a:latin typeface="Book Antiqua" pitchFamily="18" charset="0"/>
              </a:rPr>
              <a:t>reg</a:t>
            </a:r>
            <a:r>
              <a:rPr lang="en-US" b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       [3:0] </a:t>
            </a:r>
            <a:r>
              <a:rPr lang="en-US" dirty="0" err="1" smtClean="0">
                <a:latin typeface="Book Antiqua" pitchFamily="18" charset="0"/>
              </a:rPr>
              <a:t>dataout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smtClean="0">
                <a:latin typeface="Book Antiqua" pitchFamily="18" charset="0"/>
              </a:rPr>
              <a:t>always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b="1" dirty="0" smtClean="0">
                <a:latin typeface="Book Antiqua" pitchFamily="18" charset="0"/>
              </a:rPr>
              <a:t>@</a:t>
            </a:r>
            <a:r>
              <a:rPr lang="en-US" dirty="0" smtClean="0">
                <a:latin typeface="Book Antiqua" pitchFamily="18" charset="0"/>
              </a:rPr>
              <a:t> (</a:t>
            </a:r>
            <a:r>
              <a:rPr lang="en-US" dirty="0" err="1" smtClean="0">
                <a:latin typeface="Book Antiqua" pitchFamily="18" charset="0"/>
              </a:rPr>
              <a:t>latchenable</a:t>
            </a:r>
            <a:r>
              <a:rPr lang="en-US" dirty="0" smtClean="0">
                <a:latin typeface="Book Antiqua" pitchFamily="18" charset="0"/>
              </a:rPr>
              <a:t> or </a:t>
            </a:r>
            <a:r>
              <a:rPr lang="en-US" dirty="0" err="1" smtClean="0">
                <a:latin typeface="Book Antiqua" pitchFamily="18" charset="0"/>
              </a:rPr>
              <a:t>datain</a:t>
            </a:r>
            <a:r>
              <a:rPr lang="en-US" dirty="0" smtClean="0">
                <a:latin typeface="Book Antiqua" pitchFamily="18" charset="0"/>
              </a:rPr>
              <a:t>)</a:t>
            </a:r>
          </a:p>
          <a:p>
            <a:r>
              <a:rPr lang="en-US" b="1" dirty="0" smtClean="0">
                <a:latin typeface="Book Antiqua" pitchFamily="18" charset="0"/>
              </a:rPr>
              <a:t>	if</a:t>
            </a:r>
            <a:r>
              <a:rPr lang="en-US" dirty="0" smtClean="0">
                <a:latin typeface="Book Antiqua" pitchFamily="18" charset="0"/>
              </a:rPr>
              <a:t> (</a:t>
            </a:r>
            <a:r>
              <a:rPr lang="en-US" dirty="0" err="1" smtClean="0">
                <a:latin typeface="Book Antiqua" pitchFamily="18" charset="0"/>
              </a:rPr>
              <a:t>latchenable</a:t>
            </a:r>
            <a:r>
              <a:rPr lang="en-US" dirty="0" smtClean="0">
                <a:latin typeface="Book Antiqua" pitchFamily="18" charset="0"/>
              </a:rPr>
              <a:t>) </a:t>
            </a:r>
            <a:r>
              <a:rPr lang="en-US" dirty="0" err="1" smtClean="0">
                <a:latin typeface="Book Antiqua" pitchFamily="18" charset="0"/>
              </a:rPr>
              <a:t>dataout</a:t>
            </a:r>
            <a:r>
              <a:rPr lang="en-US" dirty="0" smtClean="0">
                <a:latin typeface="Book Antiqua" pitchFamily="18" charset="0"/>
              </a:rPr>
              <a:t>=</a:t>
            </a:r>
            <a:r>
              <a:rPr lang="en-US" dirty="0" err="1" smtClean="0">
                <a:latin typeface="Book Antiqua" pitchFamily="18" charset="0"/>
              </a:rPr>
              <a:t>datain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smtClean="0">
                <a:latin typeface="Book Antiqua" pitchFamily="18" charset="0"/>
              </a:rPr>
              <a:t>	else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dataout</a:t>
            </a:r>
            <a:r>
              <a:rPr lang="en-US" dirty="0" smtClean="0">
                <a:latin typeface="Book Antiqua" pitchFamily="18" charset="0"/>
              </a:rPr>
              <a:t>=</a:t>
            </a:r>
            <a:r>
              <a:rPr lang="en-US" dirty="0" err="1" smtClean="0">
                <a:latin typeface="Book Antiqua" pitchFamily="18" charset="0"/>
              </a:rPr>
              <a:t>dataout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err="1" smtClean="0">
                <a:latin typeface="Book Antiqua" pitchFamily="18" charset="0"/>
              </a:rPr>
              <a:t>endmodule</a:t>
            </a:r>
            <a:endParaRPr lang="en-IN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304800"/>
            <a:ext cx="8610600" cy="597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9044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90625" algn="l"/>
              </a:tabLs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Design and synthesis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90625" algn="l"/>
              </a:tabLst>
            </a:pPr>
            <a:endParaRPr lang="en-US" sz="28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906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Given an overall system architecture and partitioning is stable one can capture the design</a:t>
            </a:r>
            <a:endParaRPr lang="en-US" sz="2000" dirty="0" smtClean="0">
              <a:latin typeface="Book Antiqua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906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Work at many level typically at the register transfer level. 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906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Synthesis tools convert RTL to gate level circuits.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906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Large designs require working at high level automation to minimize time to market -&gt; RTL should be synthesizable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90625" algn="l"/>
              </a:tabLst>
            </a:pPr>
            <a:r>
              <a:rPr lang="en-US" sz="2000" dirty="0" smtClean="0">
                <a:latin typeface="Book Antiqua" pitchFamily="18" charset="0"/>
              </a:rPr>
              <a:t>Typically design at the RTL level of</a:t>
            </a:r>
            <a:r>
              <a:rPr lang="en-IN" sz="2000" dirty="0" smtClean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abstraction as lowest level of abstraction</a:t>
            </a:r>
            <a:endParaRPr lang="en-IN" sz="2000" dirty="0" smtClean="0">
              <a:latin typeface="Book Antiqua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Book Antiqua" pitchFamily="18" charset="0"/>
              </a:rPr>
              <a:t>is used for functional simulation</a:t>
            </a:r>
            <a:endParaRPr lang="en-IN" sz="2000" dirty="0" smtClean="0">
              <a:latin typeface="Book Antiqua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>
                <a:latin typeface="Book Antiqua" pitchFamily="18" charset="0"/>
              </a:rPr>
              <a:t>Synthesized to gate level for use by the CAD tools</a:t>
            </a:r>
            <a:endParaRPr lang="en-IN" sz="2000" dirty="0" smtClean="0">
              <a:latin typeface="Book Antiqua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90625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A284-009C-43BC-BED2-80EF02995C23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35846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A continuous assignment that uses the conditional operator (? :) with feedback will synthesize to a latch. Ex: SRAM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 algn="ctr"/>
            <a:r>
              <a:rPr lang="en-US" dirty="0" smtClean="0">
                <a:latin typeface="Book Antiqua" pitchFamily="18" charset="0"/>
              </a:rPr>
              <a:t>assign </a:t>
            </a:r>
            <a:r>
              <a:rPr lang="en-US" dirty="0" err="1" smtClean="0">
                <a:latin typeface="Book Antiqua" pitchFamily="18" charset="0"/>
              </a:rPr>
              <a:t>data_out</a:t>
            </a:r>
            <a:r>
              <a:rPr lang="en-US" dirty="0" smtClean="0">
                <a:latin typeface="Book Antiqua" pitchFamily="18" charset="0"/>
              </a:rPr>
              <a:t>= (CS==0) ? (WE==0) ? </a:t>
            </a:r>
            <a:r>
              <a:rPr lang="en-US" dirty="0" err="1" smtClean="0">
                <a:latin typeface="Book Antiqua" pitchFamily="18" charset="0"/>
              </a:rPr>
              <a:t>Data_in</a:t>
            </a:r>
            <a:r>
              <a:rPr lang="en-US" dirty="0" smtClean="0">
                <a:latin typeface="Book Antiqua" pitchFamily="18" charset="0"/>
              </a:rPr>
              <a:t> : </a:t>
            </a:r>
            <a:r>
              <a:rPr lang="en-US" dirty="0" err="1" smtClean="0">
                <a:latin typeface="Book Antiqua" pitchFamily="18" charset="0"/>
              </a:rPr>
              <a:t>data_out</a:t>
            </a:r>
            <a:r>
              <a:rPr lang="en-US" dirty="0" smtClean="0">
                <a:latin typeface="Book Antiqua" pitchFamily="18" charset="0"/>
              </a:rPr>
              <a:t> : 1’bz;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Here the signals CS and WE are active low chip select  and write enable functions of the cell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If the chip is selected and WE==0, </a:t>
            </a:r>
            <a:r>
              <a:rPr lang="en-US" dirty="0" err="1" smtClean="0">
                <a:latin typeface="Book Antiqua" pitchFamily="18" charset="0"/>
              </a:rPr>
              <a:t>data_out</a:t>
            </a:r>
            <a:r>
              <a:rPr lang="en-US" dirty="0" smtClean="0">
                <a:latin typeface="Book Antiqua" pitchFamily="18" charset="0"/>
              </a:rPr>
              <a:t> follows </a:t>
            </a:r>
            <a:r>
              <a:rPr lang="en-US" dirty="0" err="1" smtClean="0">
                <a:latin typeface="Book Antiqua" pitchFamily="18" charset="0"/>
              </a:rPr>
              <a:t>data_in</a:t>
            </a:r>
            <a:r>
              <a:rPr lang="en-US" dirty="0" smtClean="0">
                <a:latin typeface="Book Antiqua" pitchFamily="18" charset="0"/>
              </a:rPr>
              <a:t> (Transparent mode) but when WE switches to 1 then </a:t>
            </a:r>
            <a:r>
              <a:rPr lang="en-US" dirty="0" err="1" smtClean="0">
                <a:latin typeface="Book Antiqua" pitchFamily="18" charset="0"/>
              </a:rPr>
              <a:t>data_out</a:t>
            </a:r>
            <a:r>
              <a:rPr lang="en-US" dirty="0" smtClean="0">
                <a:latin typeface="Book Antiqua" pitchFamily="18" charset="0"/>
              </a:rPr>
              <a:t>=</a:t>
            </a:r>
            <a:r>
              <a:rPr lang="en-US" dirty="0" err="1" smtClean="0">
                <a:latin typeface="Book Antiqua" pitchFamily="18" charset="0"/>
              </a:rPr>
              <a:t>data_out</a:t>
            </a:r>
            <a:r>
              <a:rPr lang="en-US" dirty="0" smtClean="0">
                <a:latin typeface="Book Antiqua" pitchFamily="18" charset="0"/>
              </a:rPr>
              <a:t> (Latched mode).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Synthesis tool infer the behavior of latch because the output of device is not effected by </a:t>
            </a:r>
            <a:r>
              <a:rPr lang="en-US" dirty="0" err="1" smtClean="0">
                <a:latin typeface="Book Antiqua" pitchFamily="18" charset="0"/>
              </a:rPr>
              <a:t>data_in</a:t>
            </a:r>
            <a:r>
              <a:rPr lang="en-US" dirty="0" smtClean="0">
                <a:latin typeface="Book Antiqua" pitchFamily="18" charset="0"/>
              </a:rPr>
              <a:t> while WE=1 and </a:t>
            </a:r>
            <a:r>
              <a:rPr lang="en-US" dirty="0" err="1" smtClean="0">
                <a:latin typeface="Book Antiqua" pitchFamily="18" charset="0"/>
              </a:rPr>
              <a:t>data_out</a:t>
            </a:r>
            <a:r>
              <a:rPr lang="en-US" dirty="0" smtClean="0">
                <a:latin typeface="Book Antiqua" pitchFamily="18" charset="0"/>
              </a:rPr>
              <a:t> holds the remaining value.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ook Antiqua" pitchFamily="18" charset="0"/>
              </a:rPr>
              <a:t>If CS==1 then the cell is in three state high impedance condition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52400"/>
            <a:ext cx="6336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Book Antiqua" pitchFamily="18" charset="0"/>
              </a:rPr>
              <a:t>Synthesis of sequential logic with flip flops</a:t>
            </a:r>
            <a:endParaRPr lang="en-IN" sz="2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71691"/>
            <a:ext cx="8610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Book Antiqua" pitchFamily="18" charset="0"/>
            </a:endParaRPr>
          </a:p>
          <a:p>
            <a:endParaRPr lang="en-US" b="1" dirty="0" smtClean="0">
              <a:latin typeface="Book Antiqua" pitchFamily="18" charset="0"/>
            </a:endParaRPr>
          </a:p>
          <a:p>
            <a:endParaRPr lang="en-US" b="1" dirty="0" smtClean="0">
              <a:latin typeface="Book Antiqua" pitchFamily="18" charset="0"/>
            </a:endParaRPr>
          </a:p>
          <a:p>
            <a:endParaRPr lang="en-US" b="1" dirty="0" smtClean="0">
              <a:latin typeface="Book Antiqua" pitchFamily="18" charset="0"/>
            </a:endParaRPr>
          </a:p>
          <a:p>
            <a:endParaRPr lang="en-US" b="1" dirty="0" smtClean="0">
              <a:latin typeface="Book Antiqua" pitchFamily="18" charset="0"/>
            </a:endParaRPr>
          </a:p>
          <a:p>
            <a:endParaRPr lang="en-US" b="1" dirty="0" smtClean="0">
              <a:latin typeface="Book Antiqua" pitchFamily="18" charset="0"/>
            </a:endParaRPr>
          </a:p>
          <a:p>
            <a:endParaRPr lang="en-US" b="1" dirty="0" smtClean="0">
              <a:latin typeface="Book Antiqua" pitchFamily="18" charset="0"/>
            </a:endParaRPr>
          </a:p>
          <a:p>
            <a:endParaRPr lang="en-US" b="1" dirty="0" smtClean="0">
              <a:latin typeface="Book Antiqua" pitchFamily="18" charset="0"/>
            </a:endParaRPr>
          </a:p>
          <a:p>
            <a:endParaRPr lang="en-US" b="1" dirty="0" smtClean="0">
              <a:latin typeface="Book Antiqua" pitchFamily="18" charset="0"/>
            </a:endParaRPr>
          </a:p>
          <a:p>
            <a:endParaRPr lang="en-US" b="1" dirty="0" smtClean="0">
              <a:latin typeface="Book Antiqua" pitchFamily="18" charset="0"/>
            </a:endParaRPr>
          </a:p>
          <a:p>
            <a:pPr algn="ctr"/>
            <a:r>
              <a:rPr lang="en-US" b="1" dirty="0" smtClean="0">
                <a:latin typeface="Book Antiqua" pitchFamily="18" charset="0"/>
              </a:rPr>
              <a:t>FOUR BIT PARALLEL IN PARALLEL OUT  DATA REGISTER</a:t>
            </a:r>
          </a:p>
          <a:p>
            <a:r>
              <a:rPr lang="en-US" sz="1700" b="1" dirty="0" smtClean="0">
                <a:latin typeface="Book Antiqua" pitchFamily="18" charset="0"/>
              </a:rPr>
              <a:t>module</a:t>
            </a:r>
            <a:r>
              <a:rPr lang="en-US" sz="1700" dirty="0" smtClean="0">
                <a:latin typeface="Book Antiqua" pitchFamily="18" charset="0"/>
              </a:rPr>
              <a:t> </a:t>
            </a:r>
            <a:r>
              <a:rPr lang="en-US" sz="1700" dirty="0" err="1" smtClean="0">
                <a:latin typeface="Book Antiqua" pitchFamily="18" charset="0"/>
              </a:rPr>
              <a:t>d_reg</a:t>
            </a:r>
            <a:r>
              <a:rPr lang="en-US" sz="1700" dirty="0" smtClean="0">
                <a:latin typeface="Book Antiqua" pitchFamily="18" charset="0"/>
              </a:rPr>
              <a:t>(</a:t>
            </a:r>
            <a:r>
              <a:rPr lang="en-US" sz="1700" dirty="0" err="1" smtClean="0">
                <a:latin typeface="Book Antiqua" pitchFamily="18" charset="0"/>
              </a:rPr>
              <a:t>dataout</a:t>
            </a:r>
            <a:r>
              <a:rPr lang="en-US" sz="1700" dirty="0" smtClean="0">
                <a:latin typeface="Book Antiqua" pitchFamily="18" charset="0"/>
              </a:rPr>
              <a:t>, clock, reset, </a:t>
            </a:r>
            <a:r>
              <a:rPr lang="en-US" sz="1700" dirty="0" err="1" smtClean="0">
                <a:latin typeface="Book Antiqua" pitchFamily="18" charset="0"/>
              </a:rPr>
              <a:t>datain</a:t>
            </a:r>
            <a:r>
              <a:rPr lang="en-US" sz="1700" dirty="0" smtClean="0">
                <a:latin typeface="Book Antiqua" pitchFamily="18" charset="0"/>
              </a:rPr>
              <a:t>);</a:t>
            </a:r>
          </a:p>
          <a:p>
            <a:r>
              <a:rPr lang="en-US" sz="1700" b="1" dirty="0" smtClean="0">
                <a:latin typeface="Book Antiqua" pitchFamily="18" charset="0"/>
              </a:rPr>
              <a:t>output</a:t>
            </a:r>
            <a:r>
              <a:rPr lang="en-US" sz="1700" dirty="0" smtClean="0">
                <a:latin typeface="Book Antiqua" pitchFamily="18" charset="0"/>
              </a:rPr>
              <a:t>	[3:0] </a:t>
            </a:r>
            <a:r>
              <a:rPr lang="en-US" sz="1700" dirty="0" err="1" smtClean="0">
                <a:latin typeface="Book Antiqua" pitchFamily="18" charset="0"/>
              </a:rPr>
              <a:t>dataout</a:t>
            </a:r>
            <a:r>
              <a:rPr lang="en-US" sz="1700" dirty="0" smtClean="0">
                <a:latin typeface="Book Antiqua" pitchFamily="18" charset="0"/>
              </a:rPr>
              <a:t>;</a:t>
            </a:r>
          </a:p>
          <a:p>
            <a:r>
              <a:rPr lang="en-US" sz="1700" b="1" dirty="0" smtClean="0">
                <a:latin typeface="Book Antiqua" pitchFamily="18" charset="0"/>
              </a:rPr>
              <a:t>input</a:t>
            </a:r>
            <a:r>
              <a:rPr lang="en-US" sz="1700" dirty="0" smtClean="0">
                <a:latin typeface="Book Antiqua" pitchFamily="18" charset="0"/>
              </a:rPr>
              <a:t>	 [3:0] </a:t>
            </a:r>
            <a:r>
              <a:rPr lang="en-US" sz="1700" dirty="0" err="1" smtClean="0">
                <a:latin typeface="Book Antiqua" pitchFamily="18" charset="0"/>
              </a:rPr>
              <a:t>datain</a:t>
            </a:r>
            <a:r>
              <a:rPr lang="en-US" sz="1700" dirty="0" smtClean="0">
                <a:latin typeface="Book Antiqua" pitchFamily="18" charset="0"/>
              </a:rPr>
              <a:t>;</a:t>
            </a:r>
          </a:p>
          <a:p>
            <a:r>
              <a:rPr lang="en-US" sz="1700" b="1" dirty="0" smtClean="0">
                <a:latin typeface="Book Antiqua" pitchFamily="18" charset="0"/>
              </a:rPr>
              <a:t>input</a:t>
            </a:r>
            <a:r>
              <a:rPr lang="en-US" sz="1700" dirty="0" smtClean="0">
                <a:latin typeface="Book Antiqua" pitchFamily="18" charset="0"/>
              </a:rPr>
              <a:t>	clock, reset;</a:t>
            </a:r>
          </a:p>
          <a:p>
            <a:r>
              <a:rPr lang="en-US" sz="1700" b="1" dirty="0" err="1" smtClean="0">
                <a:latin typeface="Book Antiqua" pitchFamily="18" charset="0"/>
              </a:rPr>
              <a:t>reg</a:t>
            </a:r>
            <a:r>
              <a:rPr lang="en-US" sz="1700" dirty="0" smtClean="0">
                <a:latin typeface="Book Antiqua" pitchFamily="18" charset="0"/>
              </a:rPr>
              <a:t> 	 [3:0] </a:t>
            </a:r>
            <a:r>
              <a:rPr lang="en-US" sz="1700" dirty="0" err="1" smtClean="0">
                <a:latin typeface="Book Antiqua" pitchFamily="18" charset="0"/>
              </a:rPr>
              <a:t>dataout</a:t>
            </a:r>
            <a:r>
              <a:rPr lang="en-US" sz="1700" dirty="0" smtClean="0">
                <a:latin typeface="Book Antiqua" pitchFamily="18" charset="0"/>
              </a:rPr>
              <a:t>;</a:t>
            </a:r>
          </a:p>
          <a:p>
            <a:r>
              <a:rPr lang="en-US" sz="1700" b="1" dirty="0" smtClean="0">
                <a:latin typeface="Book Antiqua" pitchFamily="18" charset="0"/>
              </a:rPr>
              <a:t>always @</a:t>
            </a:r>
            <a:r>
              <a:rPr lang="en-US" sz="1700" dirty="0" smtClean="0">
                <a:latin typeface="Book Antiqua" pitchFamily="18" charset="0"/>
              </a:rPr>
              <a:t> (</a:t>
            </a:r>
            <a:r>
              <a:rPr lang="en-US" sz="1700" b="1" dirty="0" err="1" smtClean="0">
                <a:latin typeface="Book Antiqua" pitchFamily="18" charset="0"/>
              </a:rPr>
              <a:t>posedge</a:t>
            </a:r>
            <a:r>
              <a:rPr lang="en-US" sz="1700" dirty="0" smtClean="0">
                <a:latin typeface="Book Antiqua" pitchFamily="18" charset="0"/>
              </a:rPr>
              <a:t> clock or </a:t>
            </a:r>
            <a:r>
              <a:rPr lang="en-US" sz="1700" b="1" dirty="0" err="1" smtClean="0">
                <a:latin typeface="Book Antiqua" pitchFamily="18" charset="0"/>
              </a:rPr>
              <a:t>posedge</a:t>
            </a:r>
            <a:r>
              <a:rPr lang="en-US" sz="1700" dirty="0" smtClean="0">
                <a:latin typeface="Book Antiqua" pitchFamily="18" charset="0"/>
              </a:rPr>
              <a:t> reset)</a:t>
            </a:r>
          </a:p>
          <a:p>
            <a:r>
              <a:rPr lang="en-US" sz="1700" b="1" dirty="0" smtClean="0">
                <a:latin typeface="Book Antiqua" pitchFamily="18" charset="0"/>
              </a:rPr>
              <a:t>begin</a:t>
            </a:r>
          </a:p>
          <a:p>
            <a:r>
              <a:rPr lang="en-US" sz="1700" dirty="0" smtClean="0">
                <a:latin typeface="Book Antiqua" pitchFamily="18" charset="0"/>
              </a:rPr>
              <a:t>	</a:t>
            </a:r>
            <a:r>
              <a:rPr lang="en-US" sz="1700" b="1" dirty="0" smtClean="0">
                <a:latin typeface="Book Antiqua" pitchFamily="18" charset="0"/>
              </a:rPr>
              <a:t>if</a:t>
            </a:r>
            <a:r>
              <a:rPr lang="en-US" sz="1700" dirty="0" smtClean="0">
                <a:latin typeface="Book Antiqua" pitchFamily="18" charset="0"/>
              </a:rPr>
              <a:t> (reset==1’b1) </a:t>
            </a:r>
            <a:r>
              <a:rPr lang="en-US" sz="1700" dirty="0" err="1" smtClean="0">
                <a:latin typeface="Book Antiqua" pitchFamily="18" charset="0"/>
              </a:rPr>
              <a:t>dataout</a:t>
            </a:r>
            <a:r>
              <a:rPr lang="en-US" sz="1700" dirty="0" smtClean="0">
                <a:latin typeface="Book Antiqua" pitchFamily="18" charset="0"/>
              </a:rPr>
              <a:t>&lt;=4’b0;</a:t>
            </a:r>
          </a:p>
          <a:p>
            <a:r>
              <a:rPr lang="en-US" sz="1700" dirty="0" smtClean="0">
                <a:latin typeface="Book Antiqua" pitchFamily="18" charset="0"/>
              </a:rPr>
              <a:t>	</a:t>
            </a:r>
            <a:r>
              <a:rPr lang="en-US" sz="1700" b="1" dirty="0" smtClean="0">
                <a:latin typeface="Book Antiqua" pitchFamily="18" charset="0"/>
              </a:rPr>
              <a:t>else</a:t>
            </a:r>
            <a:r>
              <a:rPr lang="en-US" sz="1700" dirty="0" smtClean="0">
                <a:latin typeface="Book Antiqua" pitchFamily="18" charset="0"/>
              </a:rPr>
              <a:t> </a:t>
            </a:r>
            <a:r>
              <a:rPr lang="en-US" sz="1700" dirty="0" err="1" smtClean="0">
                <a:latin typeface="Book Antiqua" pitchFamily="18" charset="0"/>
              </a:rPr>
              <a:t>dataout</a:t>
            </a:r>
            <a:r>
              <a:rPr lang="en-US" sz="1700" dirty="0" smtClean="0">
                <a:latin typeface="Book Antiqua" pitchFamily="18" charset="0"/>
              </a:rPr>
              <a:t>&lt;=</a:t>
            </a:r>
            <a:r>
              <a:rPr lang="en-US" sz="1700" dirty="0" err="1" smtClean="0">
                <a:latin typeface="Book Antiqua" pitchFamily="18" charset="0"/>
              </a:rPr>
              <a:t>datain</a:t>
            </a:r>
            <a:r>
              <a:rPr lang="en-US" sz="1700" dirty="0" smtClean="0">
                <a:latin typeface="Book Antiqua" pitchFamily="18" charset="0"/>
              </a:rPr>
              <a:t>;</a:t>
            </a:r>
          </a:p>
          <a:p>
            <a:r>
              <a:rPr lang="en-US" sz="1700" b="1" dirty="0" smtClean="0">
                <a:latin typeface="Book Antiqua" pitchFamily="18" charset="0"/>
              </a:rPr>
              <a:t>end</a:t>
            </a:r>
          </a:p>
          <a:p>
            <a:r>
              <a:rPr lang="en-US" sz="1700" b="1" dirty="0" err="1" smtClean="0">
                <a:latin typeface="Book Antiqua" pitchFamily="18" charset="0"/>
              </a:rPr>
              <a:t>endmodule</a:t>
            </a:r>
            <a:endParaRPr lang="en-IN" sz="1700" b="1" dirty="0"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533400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The behavior in </a:t>
            </a:r>
            <a:r>
              <a:rPr lang="en-US" dirty="0" err="1" smtClean="0">
                <a:latin typeface="Book Antiqua" pitchFamily="18" charset="0"/>
              </a:rPr>
              <a:t>emptycircuit</a:t>
            </a:r>
            <a:r>
              <a:rPr lang="en-US" dirty="0" smtClean="0">
                <a:latin typeface="Book Antiqua" pitchFamily="18" charset="0"/>
              </a:rPr>
              <a:t> assigns value to the register variable </a:t>
            </a:r>
            <a:r>
              <a:rPr lang="en-US" dirty="0" err="1" smtClean="0">
                <a:latin typeface="Book Antiqua" pitchFamily="18" charset="0"/>
              </a:rPr>
              <a:t>dout</a:t>
            </a:r>
            <a:r>
              <a:rPr lang="en-US" dirty="0" smtClean="0">
                <a:latin typeface="Book Antiqua" pitchFamily="18" charset="0"/>
              </a:rPr>
              <a:t>. But in the below verilog program </a:t>
            </a:r>
            <a:r>
              <a:rPr lang="en-US" dirty="0" err="1" smtClean="0">
                <a:latin typeface="Book Antiqua" pitchFamily="18" charset="0"/>
              </a:rPr>
              <a:t>dout</a:t>
            </a:r>
            <a:r>
              <a:rPr lang="en-US" dirty="0" smtClean="0">
                <a:latin typeface="Book Antiqua" pitchFamily="18" charset="0"/>
              </a:rPr>
              <a:t> is not referenced outside the scope of the behavior. Consequently, a synthesis tool will eliminate </a:t>
            </a:r>
            <a:r>
              <a:rPr lang="en-US" dirty="0" err="1" smtClean="0">
                <a:latin typeface="Book Antiqua" pitchFamily="18" charset="0"/>
              </a:rPr>
              <a:t>dout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endParaRPr lang="en-US" dirty="0" smtClean="0"/>
          </a:p>
          <a:p>
            <a:r>
              <a:rPr lang="en-US" b="1" dirty="0" smtClean="0">
                <a:latin typeface="Book Antiqua" pitchFamily="18" charset="0"/>
              </a:rPr>
              <a:t>module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emptycircuit</a:t>
            </a:r>
            <a:r>
              <a:rPr lang="en-US" dirty="0" smtClean="0">
                <a:latin typeface="Book Antiqua" pitchFamily="18" charset="0"/>
              </a:rPr>
              <a:t> (din, </a:t>
            </a:r>
            <a:r>
              <a:rPr lang="en-US" dirty="0" err="1" smtClean="0">
                <a:latin typeface="Book Antiqua" pitchFamily="18" charset="0"/>
              </a:rPr>
              <a:t>clk</a:t>
            </a:r>
            <a:r>
              <a:rPr lang="en-US" dirty="0" smtClean="0">
                <a:latin typeface="Book Antiqua" pitchFamily="18" charset="0"/>
              </a:rPr>
              <a:t>);</a:t>
            </a:r>
          </a:p>
          <a:p>
            <a:r>
              <a:rPr lang="en-US" b="1" dirty="0" smtClean="0">
                <a:latin typeface="Book Antiqua" pitchFamily="18" charset="0"/>
              </a:rPr>
              <a:t>input</a:t>
            </a:r>
            <a:r>
              <a:rPr lang="en-US" dirty="0" smtClean="0">
                <a:latin typeface="Book Antiqua" pitchFamily="18" charset="0"/>
              </a:rPr>
              <a:t> 	din;</a:t>
            </a:r>
          </a:p>
          <a:p>
            <a:r>
              <a:rPr lang="en-US" b="1" dirty="0" smtClean="0">
                <a:latin typeface="Book Antiqua" pitchFamily="18" charset="0"/>
              </a:rPr>
              <a:t>input</a:t>
            </a:r>
            <a:r>
              <a:rPr lang="en-US" dirty="0" smtClean="0">
                <a:latin typeface="Book Antiqua" pitchFamily="18" charset="0"/>
              </a:rPr>
              <a:t>	</a:t>
            </a:r>
            <a:r>
              <a:rPr lang="en-US" dirty="0" err="1" smtClean="0">
                <a:latin typeface="Book Antiqua" pitchFamily="18" charset="0"/>
              </a:rPr>
              <a:t>clk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err="1" smtClean="0">
                <a:latin typeface="Book Antiqua" pitchFamily="18" charset="0"/>
              </a:rPr>
              <a:t>reg</a:t>
            </a:r>
            <a:r>
              <a:rPr lang="en-US" dirty="0" smtClean="0">
                <a:latin typeface="Book Antiqua" pitchFamily="18" charset="0"/>
              </a:rPr>
              <a:t>	</a:t>
            </a:r>
            <a:r>
              <a:rPr lang="en-US" dirty="0" err="1" smtClean="0">
                <a:latin typeface="Book Antiqua" pitchFamily="18" charset="0"/>
              </a:rPr>
              <a:t>dout</a:t>
            </a:r>
            <a:r>
              <a:rPr lang="en-US" dirty="0" smtClean="0">
                <a:latin typeface="Book Antiqua" pitchFamily="18" charset="0"/>
              </a:rPr>
              <a:t>;</a:t>
            </a:r>
          </a:p>
          <a:p>
            <a:r>
              <a:rPr lang="en-US" b="1" dirty="0" smtClean="0">
                <a:latin typeface="Book Antiqua" pitchFamily="18" charset="0"/>
              </a:rPr>
              <a:t>always @ </a:t>
            </a:r>
            <a:r>
              <a:rPr lang="en-US" dirty="0" smtClean="0">
                <a:latin typeface="Book Antiqua" pitchFamily="18" charset="0"/>
              </a:rPr>
              <a:t>(</a:t>
            </a:r>
            <a:r>
              <a:rPr lang="en-US" b="1" dirty="0" err="1" smtClean="0">
                <a:latin typeface="Book Antiqua" pitchFamily="18" charset="0"/>
              </a:rPr>
              <a:t>posedge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err="1" smtClean="0">
                <a:latin typeface="Book Antiqua" pitchFamily="18" charset="0"/>
              </a:rPr>
              <a:t>clk</a:t>
            </a:r>
            <a:r>
              <a:rPr lang="en-US" dirty="0" smtClean="0">
                <a:latin typeface="Book Antiqua" pitchFamily="18" charset="0"/>
              </a:rPr>
              <a:t>)</a:t>
            </a:r>
          </a:p>
          <a:p>
            <a:r>
              <a:rPr lang="en-US" b="1" dirty="0" smtClean="0">
                <a:latin typeface="Book Antiqua" pitchFamily="18" charset="0"/>
              </a:rPr>
              <a:t>begin</a:t>
            </a:r>
          </a:p>
          <a:p>
            <a:r>
              <a:rPr lang="en-US" dirty="0" err="1" smtClean="0">
                <a:latin typeface="Book Antiqua" pitchFamily="18" charset="0"/>
              </a:rPr>
              <a:t>dout</a:t>
            </a:r>
            <a:r>
              <a:rPr lang="en-US" dirty="0" smtClean="0">
                <a:latin typeface="Book Antiqua" pitchFamily="18" charset="0"/>
              </a:rPr>
              <a:t>&lt;=din;</a:t>
            </a:r>
          </a:p>
          <a:p>
            <a:r>
              <a:rPr lang="en-US" b="1" dirty="0" smtClean="0">
                <a:latin typeface="Book Antiqua" pitchFamily="18" charset="0"/>
              </a:rPr>
              <a:t>end</a:t>
            </a:r>
          </a:p>
          <a:p>
            <a:r>
              <a:rPr lang="en-US" b="1" dirty="0" err="1" smtClean="0">
                <a:latin typeface="Book Antiqua" pitchFamily="18" charset="0"/>
              </a:rPr>
              <a:t>endmodule</a:t>
            </a:r>
            <a:endParaRPr lang="en-US" b="1" dirty="0" smtClean="0">
              <a:latin typeface="Book Antiqua" pitchFamily="18" charset="0"/>
            </a:endParaRPr>
          </a:p>
          <a:p>
            <a:endParaRPr lang="en-US" b="1" dirty="0" smtClean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If </a:t>
            </a:r>
            <a:r>
              <a:rPr lang="en-US" dirty="0" err="1" smtClean="0">
                <a:latin typeface="Book Antiqua" pitchFamily="18" charset="0"/>
              </a:rPr>
              <a:t>emptycircuit</a:t>
            </a:r>
            <a:r>
              <a:rPr lang="en-US" dirty="0" smtClean="0">
                <a:latin typeface="Book Antiqua" pitchFamily="18" charset="0"/>
              </a:rPr>
              <a:t> is modified to declare </a:t>
            </a:r>
            <a:r>
              <a:rPr lang="en-US" dirty="0" err="1" smtClean="0">
                <a:latin typeface="Book Antiqua" pitchFamily="18" charset="0"/>
              </a:rPr>
              <a:t>dout</a:t>
            </a:r>
            <a:r>
              <a:rPr lang="en-US" dirty="0" smtClean="0">
                <a:latin typeface="Book Antiqua" pitchFamily="18" charset="0"/>
              </a:rPr>
              <a:t> as an output port then </a:t>
            </a:r>
            <a:r>
              <a:rPr lang="en-US" dirty="0" err="1" smtClean="0">
                <a:latin typeface="Book Antiqua" pitchFamily="18" charset="0"/>
              </a:rPr>
              <a:t>dout</a:t>
            </a:r>
            <a:r>
              <a:rPr lang="en-US" dirty="0" smtClean="0">
                <a:latin typeface="Book Antiqua" pitchFamily="18" charset="0"/>
              </a:rPr>
              <a:t> will be synthesized as the output of a flip flop</a:t>
            </a:r>
          </a:p>
          <a:p>
            <a:endParaRPr lang="en-IN" b="1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572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Sensitivity list of an always block can be sensitive to clock edges (</a:t>
            </a:r>
            <a:r>
              <a:rPr lang="en-IN" dirty="0" err="1" smtClean="0"/>
              <a:t>posedge</a:t>
            </a:r>
            <a:r>
              <a:rPr lang="en-IN" dirty="0" smtClean="0"/>
              <a:t> or </a:t>
            </a:r>
            <a:r>
              <a:rPr lang="en-IN" dirty="0" err="1" smtClean="0"/>
              <a:t>negedge</a:t>
            </a:r>
            <a:r>
              <a:rPr lang="en-I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Clock, </a:t>
            </a:r>
            <a:r>
              <a:rPr lang="en-IN" dirty="0" err="1" smtClean="0"/>
              <a:t>clk</a:t>
            </a:r>
            <a:r>
              <a:rPr lang="en-IN" dirty="0" smtClean="0"/>
              <a:t> etc are not keywords and need to be defined and assigned.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Synthesis tool must infer the synchronising signal and whether a flip flop is required. </a:t>
            </a:r>
            <a:br>
              <a:rPr lang="en-IN" dirty="0" smtClean="0"/>
            </a:br>
            <a:endParaRPr lang="en-IN" dirty="0" smtClean="0"/>
          </a:p>
          <a:p>
            <a:r>
              <a:rPr lang="en-US" b="1" dirty="0" smtClean="0"/>
              <a:t>// D </a:t>
            </a:r>
            <a:r>
              <a:rPr lang="en-US" b="1" dirty="0" err="1" smtClean="0"/>
              <a:t>Flipflop</a:t>
            </a:r>
            <a:endParaRPr lang="en-IN" b="1" dirty="0" smtClean="0"/>
          </a:p>
          <a:p>
            <a:r>
              <a:rPr lang="en-IN" dirty="0" smtClean="0"/>
              <a:t>module </a:t>
            </a:r>
            <a:r>
              <a:rPr lang="en-IN" dirty="0" err="1" smtClean="0"/>
              <a:t>my_dff</a:t>
            </a:r>
            <a:r>
              <a:rPr lang="en-IN" dirty="0" smtClean="0"/>
              <a:t> (q, </a:t>
            </a:r>
            <a:r>
              <a:rPr lang="en-IN" dirty="0" err="1" smtClean="0"/>
              <a:t>qbar,d</a:t>
            </a:r>
            <a:r>
              <a:rPr lang="en-IN" dirty="0" smtClean="0"/>
              <a:t>, </a:t>
            </a:r>
            <a:r>
              <a:rPr lang="en-IN" dirty="0" err="1" smtClean="0"/>
              <a:t>clk,clr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input d, </a:t>
            </a:r>
            <a:r>
              <a:rPr lang="en-IN" dirty="0" err="1" smtClean="0"/>
              <a:t>clk</a:t>
            </a:r>
            <a:r>
              <a:rPr lang="en-IN" dirty="0" smtClean="0"/>
              <a:t>, </a:t>
            </a:r>
            <a:r>
              <a:rPr lang="en-IN" dirty="0" err="1" smtClean="0"/>
              <a:t>clr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output q, </a:t>
            </a:r>
            <a:r>
              <a:rPr lang="en-IN" dirty="0" err="1" smtClean="0"/>
              <a:t>qbar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assign </a:t>
            </a:r>
            <a:r>
              <a:rPr lang="en-IN" dirty="0" err="1" smtClean="0"/>
              <a:t>qbar</a:t>
            </a:r>
            <a:r>
              <a:rPr lang="en-IN" dirty="0" smtClean="0"/>
              <a:t> = ~q;</a:t>
            </a:r>
            <a:br>
              <a:rPr lang="en-IN" dirty="0" smtClean="0"/>
            </a:br>
            <a:r>
              <a:rPr lang="en-IN" dirty="0" smtClean="0"/>
              <a:t>always @ (</a:t>
            </a:r>
            <a:r>
              <a:rPr lang="en-IN" dirty="0" err="1" smtClean="0"/>
              <a:t>posedge</a:t>
            </a:r>
            <a:r>
              <a:rPr lang="en-IN" dirty="0" smtClean="0"/>
              <a:t> </a:t>
            </a:r>
            <a:r>
              <a:rPr lang="en-IN" dirty="0" err="1" smtClean="0"/>
              <a:t>clk</a:t>
            </a:r>
            <a:r>
              <a:rPr lang="en-IN" dirty="0" smtClean="0"/>
              <a:t>) </a:t>
            </a:r>
          </a:p>
          <a:p>
            <a:r>
              <a:rPr lang="en-IN" dirty="0" smtClean="0"/>
              <a:t>begin</a:t>
            </a:r>
            <a:br>
              <a:rPr lang="en-IN" dirty="0" smtClean="0"/>
            </a:br>
            <a:r>
              <a:rPr lang="en-IN" dirty="0" smtClean="0"/>
              <a:t>if (</a:t>
            </a:r>
            <a:r>
              <a:rPr lang="en-IN" dirty="0" err="1" smtClean="0"/>
              <a:t>clr</a:t>
            </a:r>
            <a:r>
              <a:rPr lang="en-IN" dirty="0" smtClean="0"/>
              <a:t> == 0) q &lt;= 0;</a:t>
            </a:r>
            <a:br>
              <a:rPr lang="en-IN" dirty="0" smtClean="0"/>
            </a:br>
            <a:r>
              <a:rPr lang="en-IN" dirty="0" smtClean="0"/>
              <a:t>else q &lt;=d;</a:t>
            </a:r>
            <a:br>
              <a:rPr lang="en-IN" dirty="0" smtClean="0"/>
            </a:br>
            <a:r>
              <a:rPr lang="en-IN" dirty="0" smtClean="0"/>
              <a:t>end</a:t>
            </a:r>
            <a:br>
              <a:rPr lang="en-IN" dirty="0" smtClean="0"/>
            </a:br>
            <a:r>
              <a:rPr lang="en-IN" dirty="0" err="1" smtClean="0"/>
              <a:t>endmodule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67200" y="16002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// asynchronous clear D </a:t>
            </a:r>
            <a:r>
              <a:rPr lang="en-IN" b="1" dirty="0" err="1" smtClean="0"/>
              <a:t>flipflop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module </a:t>
            </a:r>
            <a:r>
              <a:rPr lang="en-IN" dirty="0" err="1" smtClean="0"/>
              <a:t>my_dff</a:t>
            </a:r>
            <a:r>
              <a:rPr lang="en-IN" dirty="0" smtClean="0"/>
              <a:t> (q, </a:t>
            </a:r>
            <a:r>
              <a:rPr lang="en-IN" dirty="0" err="1" smtClean="0"/>
              <a:t>qbar,d</a:t>
            </a:r>
            <a:r>
              <a:rPr lang="en-IN" dirty="0" smtClean="0"/>
              <a:t>, </a:t>
            </a:r>
            <a:r>
              <a:rPr lang="en-IN" dirty="0" err="1" smtClean="0"/>
              <a:t>clk,clr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>input d, </a:t>
            </a:r>
            <a:r>
              <a:rPr lang="en-IN" dirty="0" err="1" smtClean="0"/>
              <a:t>clk</a:t>
            </a:r>
            <a:r>
              <a:rPr lang="en-IN" dirty="0" smtClean="0"/>
              <a:t>, </a:t>
            </a:r>
            <a:r>
              <a:rPr lang="en-IN" dirty="0" err="1" smtClean="0"/>
              <a:t>clr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output q, </a:t>
            </a:r>
            <a:r>
              <a:rPr lang="en-IN" dirty="0" err="1" smtClean="0"/>
              <a:t>qbar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assign </a:t>
            </a:r>
            <a:r>
              <a:rPr lang="en-IN" dirty="0" err="1" smtClean="0"/>
              <a:t>qbar</a:t>
            </a:r>
            <a:r>
              <a:rPr lang="en-IN" dirty="0" smtClean="0"/>
              <a:t> = ~q;</a:t>
            </a:r>
            <a:br>
              <a:rPr lang="en-IN" dirty="0" smtClean="0"/>
            </a:br>
            <a:r>
              <a:rPr lang="en-IN" dirty="0" smtClean="0"/>
              <a:t>always @ (</a:t>
            </a:r>
            <a:r>
              <a:rPr lang="en-IN" dirty="0" err="1" smtClean="0"/>
              <a:t>posedge</a:t>
            </a:r>
            <a:r>
              <a:rPr lang="en-IN" dirty="0" smtClean="0"/>
              <a:t> </a:t>
            </a:r>
            <a:r>
              <a:rPr lang="en-IN" dirty="0" err="1" smtClean="0"/>
              <a:t>clk</a:t>
            </a:r>
            <a:r>
              <a:rPr lang="en-IN" dirty="0" smtClean="0"/>
              <a:t> or </a:t>
            </a:r>
            <a:r>
              <a:rPr lang="en-IN" dirty="0" err="1" smtClean="0"/>
              <a:t>negedge</a:t>
            </a:r>
            <a:r>
              <a:rPr lang="en-IN" dirty="0" smtClean="0"/>
              <a:t> </a:t>
            </a:r>
            <a:r>
              <a:rPr lang="en-IN" dirty="0" err="1" smtClean="0"/>
              <a:t>clr</a:t>
            </a:r>
            <a:r>
              <a:rPr lang="en-IN" dirty="0" smtClean="0"/>
              <a:t>)</a:t>
            </a:r>
            <a:br>
              <a:rPr lang="en-IN" dirty="0" smtClean="0"/>
            </a:br>
            <a:r>
              <a:rPr lang="en-IN" dirty="0" smtClean="0"/>
              <a:t>begin</a:t>
            </a:r>
            <a:br>
              <a:rPr lang="en-IN" dirty="0" smtClean="0"/>
            </a:br>
            <a:r>
              <a:rPr lang="en-IN" dirty="0" smtClean="0"/>
              <a:t>if (</a:t>
            </a:r>
            <a:r>
              <a:rPr lang="en-IN" dirty="0" err="1" smtClean="0"/>
              <a:t>clr</a:t>
            </a:r>
            <a:r>
              <a:rPr lang="en-IN" dirty="0" smtClean="0"/>
              <a:t> == 0) q &lt;= 0;</a:t>
            </a:r>
            <a:br>
              <a:rPr lang="en-IN" dirty="0" smtClean="0"/>
            </a:br>
            <a:r>
              <a:rPr lang="en-IN" dirty="0" smtClean="0"/>
              <a:t>else q &lt;=d;</a:t>
            </a:r>
            <a:br>
              <a:rPr lang="en-IN" dirty="0" smtClean="0"/>
            </a:br>
            <a:r>
              <a:rPr lang="en-IN" dirty="0" smtClean="0"/>
              <a:t>end</a:t>
            </a:r>
            <a:br>
              <a:rPr lang="en-IN" dirty="0" smtClean="0"/>
            </a:br>
            <a:r>
              <a:rPr lang="en-IN" dirty="0" err="1" smtClean="0"/>
              <a:t>endmodule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304800"/>
            <a:ext cx="861060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Book Antiqua" pitchFamily="18" charset="0"/>
                <a:cs typeface="Arial" pitchFamily="34" charset="0"/>
              </a:rPr>
              <a:t>SHIFT REGISTERS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Registers can be modeled as vectored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flipflops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module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shiftreg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 (A, E,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clk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rst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output</a:t>
            </a:r>
            <a:r>
              <a:rPr lang="en-US" dirty="0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	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	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clk,rst</a:t>
            </a:r>
            <a:r>
              <a:rPr lang="en-US" dirty="0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reg</a:t>
            </a:r>
            <a:r>
              <a:rPr lang="en-US" dirty="0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	A,B,C,D;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always @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posedge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clk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or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posedge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rst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begin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if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rst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begin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A &lt;= 0; B &lt;= 0; C &lt;= 0; D &lt;= 0;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end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  <a:latin typeface="Book Antiqua" pitchFamily="18" charset="0"/>
                <a:cs typeface="Arial" pitchFamily="34" charset="0"/>
              </a:rPr>
              <a:t>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ook Antiqua" pitchFamily="18" charset="0"/>
                <a:cs typeface="Arial" pitchFamily="34" charset="0"/>
              </a:rPr>
              <a:t>egin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0000"/>
                </a:solidFill>
                <a:latin typeface="ArialMT"/>
              </a:rPr>
              <a:t>A &lt;= B;	//D &lt;= E;</a:t>
            </a:r>
            <a:endParaRPr lang="en-IN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0000"/>
                </a:solidFill>
                <a:latin typeface="ArialMT"/>
              </a:rPr>
              <a:t>B &lt;= C; 	//C &lt;=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0000"/>
                </a:solidFill>
                <a:latin typeface="ArialMT"/>
              </a:rPr>
              <a:t>C &lt;= D; 	//B &lt;=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>
                <a:solidFill>
                  <a:srgbClr val="000000"/>
                </a:solidFill>
                <a:latin typeface="ArialMT"/>
              </a:rPr>
              <a:t>D &lt;= E; 	//A &lt;= B;</a:t>
            </a:r>
            <a:endParaRPr lang="en-IN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>
                <a:solidFill>
                  <a:srgbClr val="000000"/>
                </a:solidFill>
                <a:latin typeface="Arial-BoldMT"/>
              </a:rPr>
              <a:t>end</a:t>
            </a:r>
            <a:br>
              <a:rPr lang="en-IN" b="1" dirty="0" smtClean="0">
                <a:solidFill>
                  <a:srgbClr val="000000"/>
                </a:solidFill>
                <a:latin typeface="Arial-BoldMT"/>
              </a:rPr>
            </a:br>
            <a:r>
              <a:rPr lang="en-IN" b="1" dirty="0" smtClean="0">
                <a:solidFill>
                  <a:srgbClr val="000000"/>
                </a:solidFill>
                <a:latin typeface="Arial-BoldMT"/>
              </a:rPr>
              <a:t>end</a:t>
            </a:r>
            <a:br>
              <a:rPr lang="en-IN" b="1" dirty="0" smtClean="0">
                <a:solidFill>
                  <a:srgbClr val="000000"/>
                </a:solidFill>
                <a:latin typeface="Arial-BoldMT"/>
              </a:rPr>
            </a:br>
            <a:r>
              <a:rPr lang="en-IN" b="1" dirty="0" err="1" smtClean="0">
                <a:solidFill>
                  <a:srgbClr val="000000"/>
                </a:solidFill>
                <a:latin typeface="Arial-BoldMT"/>
              </a:rPr>
              <a:t>endmodule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4152-2D60-4D7A-AD9E-90473169EA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52400"/>
            <a:ext cx="6835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Book Antiqua" pitchFamily="18" charset="0"/>
              </a:rPr>
              <a:t>Synthesis of explicit state machines</a:t>
            </a:r>
            <a:endParaRPr lang="en-IN" sz="32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i="1" dirty="0" smtClean="0">
                <a:latin typeface="Book Antiqua" pitchFamily="18" charset="0"/>
              </a:rPr>
              <a:t>For state machine implementation</a:t>
            </a:r>
            <a:r>
              <a:rPr lang="en-IN" dirty="0" smtClean="0">
                <a:latin typeface="Book Antiqua" pitchFamily="18" charset="0"/>
              </a:rPr>
              <a:t/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	–  State based on control operations (counting </a:t>
            </a:r>
            <a:r>
              <a:rPr lang="en-IN" dirty="0" err="1" smtClean="0">
                <a:latin typeface="Book Antiqua" pitchFamily="18" charset="0"/>
              </a:rPr>
              <a:t>up,down</a:t>
            </a:r>
            <a:r>
              <a:rPr lang="en-IN" dirty="0" smtClean="0">
                <a:latin typeface="Book Antiqua" pitchFamily="18" charset="0"/>
              </a:rPr>
              <a:t>, idle) rather than 		count itself. Can often be simplified to counting/idle.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	–  More flexible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	–  Generalizes to other word lengths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	–  Count maintained in separate register than the state </a:t>
            </a:r>
          </a:p>
          <a:p>
            <a:endParaRPr lang="en-IN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Book Antiqua" pitchFamily="18" charset="0"/>
              </a:rPr>
              <a:t>Explicit state machines have explicit storage of state variables and explicit logic to generate next state. Typically at least two (or three) always blocks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Book Antiqua" pitchFamily="18" charset="0"/>
              </a:rPr>
              <a:t>Level sensitive, next state (and output) generator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	Use = for combinations logic</a:t>
            </a:r>
          </a:p>
          <a:p>
            <a:pPr lvl="1"/>
            <a:r>
              <a:rPr lang="en-IN" dirty="0" smtClean="0">
                <a:latin typeface="Book Antiqua" pitchFamily="18" charset="0"/>
              </a:rPr>
              <a:t>	Decode all possible states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Book Antiqua" pitchFamily="18" charset="0"/>
              </a:rPr>
              <a:t>Edge sensitive, synchronous state transitions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	Use &lt;= for synchronous transitions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Book Antiqua" pitchFamily="18" charset="0"/>
              </a:rPr>
              <a:t>Usually restrictions on state machine implementation for synthesis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	–  Can assign a variable in state assignments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	–  Must set entire state register at once</a:t>
            </a:r>
            <a:br>
              <a:rPr lang="en-IN" dirty="0" smtClean="0">
                <a:latin typeface="Book Antiqua" pitchFamily="18" charset="0"/>
              </a:rPr>
            </a:br>
            <a:r>
              <a:rPr lang="en-IN" dirty="0" smtClean="0">
                <a:latin typeface="Book Antiqua" pitchFamily="18" charset="0"/>
              </a:rPr>
              <a:t>•  Avoid having one variable assigned in more than one always block.</a:t>
            </a:r>
            <a:endParaRPr lang="en-IN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28600" y="381000"/>
            <a:ext cx="8686800" cy="62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14264" rIns="80937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8988" algn="l"/>
                <a:tab pos="79057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LOGIC SYNTHESIS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88988" algn="l"/>
                <a:tab pos="79057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Verilog is used to</a:t>
            </a:r>
          </a:p>
          <a:p>
            <a:pPr marL="971550" marR="0" lvl="1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+mj-lt"/>
              <a:buAutoNum type="romanLcPeriod"/>
              <a:tabLst>
                <a:tab pos="788988" algn="l"/>
                <a:tab pos="79057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Model hardware for discrete-event simulation</a:t>
            </a:r>
            <a:endParaRPr lang="en-US" sz="2000" dirty="0" smtClean="0">
              <a:latin typeface="Book Antiqua" pitchFamily="18" charset="0"/>
              <a:ea typeface="Times New Roman" pitchFamily="18" charset="0"/>
              <a:cs typeface="Arial" pitchFamily="34" charset="0"/>
            </a:endParaRPr>
          </a:p>
          <a:p>
            <a:pPr marL="971550" marR="0" lvl="1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+mj-lt"/>
              <a:buAutoNum type="romanLcPeriod"/>
              <a:tabLst>
                <a:tab pos="788988" algn="l"/>
                <a:tab pos="79057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Input to logic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synthesis</a:t>
            </a:r>
            <a:endParaRPr lang="en-US" sz="2000" dirty="0" smtClean="0">
              <a:latin typeface="Book Antiqua" pitchFamily="18" charset="0"/>
              <a:ea typeface="Times New Roman" pitchFamily="18" charset="0"/>
              <a:cs typeface="Arial" pitchFamily="34" charset="0"/>
            </a:endParaRPr>
          </a:p>
          <a:p>
            <a:pPr marL="971550" marR="0" lvl="1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+mj-lt"/>
              <a:buAutoNum type="romanLcPeriod"/>
              <a:tabLst>
                <a:tab pos="788988" algn="l"/>
                <a:tab pos="79057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Construct test benches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88988" algn="l"/>
                <a:tab pos="790575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88988" algn="l"/>
                <a:tab pos="79057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Only a subset of Verilog constructs can be synthesized into an efficient circuit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88988" algn="l"/>
                <a:tab pos="790575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88988" algn="l"/>
                <a:tab pos="79057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>Exactly what can synthesize depends on tools and technologies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88988" algn="l"/>
                <a:tab pos="790575" algn="l"/>
              </a:tabLst>
            </a:pPr>
            <a:endParaRPr lang="en-US" sz="2000" dirty="0" smtClean="0">
              <a:latin typeface="Book Antiqua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788988" algn="l"/>
                <a:tab pos="790575" algn="l"/>
              </a:tabLst>
            </a:pPr>
            <a:r>
              <a:rPr lang="en-US" sz="2000" dirty="0" smtClean="0">
                <a:latin typeface="Book Antiqua" pitchFamily="18" charset="0"/>
              </a:rPr>
              <a:t>Logic synthesis involves</a:t>
            </a:r>
            <a:endParaRPr lang="en-IN" sz="2000" dirty="0" smtClean="0">
              <a:latin typeface="Book Antiqua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Book Antiqua" pitchFamily="18" charset="0"/>
              </a:rPr>
              <a:t>Translating Verilog source to a net list</a:t>
            </a:r>
            <a:endParaRPr lang="en-IN" sz="2000" dirty="0" smtClean="0">
              <a:latin typeface="Book Antiqua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Book Antiqua" pitchFamily="18" charset="0"/>
              </a:rPr>
              <a:t>Optimization for speed and circuit size</a:t>
            </a:r>
            <a:endParaRPr lang="en-IN" sz="2000" dirty="0" smtClean="0">
              <a:latin typeface="Book Antiqua" pitchFamily="18" charset="0"/>
            </a:endParaRPr>
          </a:p>
          <a:p>
            <a:r>
              <a:rPr lang="en-US" sz="2000" dirty="0" smtClean="0">
                <a:latin typeface="Book Antiqua" pitchFamily="18" charset="0"/>
              </a:rPr>
              <a:t>		Detect and eliminate redundant logic</a:t>
            </a:r>
            <a:endParaRPr lang="en-IN" sz="2000" dirty="0" smtClean="0">
              <a:latin typeface="Book Antiqua" pitchFamily="18" charset="0"/>
            </a:endParaRPr>
          </a:p>
          <a:p>
            <a:pPr lvl="2"/>
            <a:r>
              <a:rPr lang="en-US" sz="2000" dirty="0" smtClean="0">
                <a:latin typeface="Book Antiqua" pitchFamily="18" charset="0"/>
              </a:rPr>
              <a:t>	Detect combinatorial feedback loops</a:t>
            </a:r>
            <a:endParaRPr lang="en-IN" sz="2000" dirty="0" smtClean="0">
              <a:latin typeface="Book Antiqua" pitchFamily="18" charset="0"/>
            </a:endParaRPr>
          </a:p>
          <a:p>
            <a:pPr lvl="2"/>
            <a:r>
              <a:rPr lang="en-US" sz="2000" dirty="0" smtClean="0">
                <a:latin typeface="Book Antiqua" pitchFamily="18" charset="0"/>
              </a:rPr>
              <a:t>	Exploit don’t cares</a:t>
            </a:r>
            <a:endParaRPr lang="en-IN" sz="2000" dirty="0" smtClean="0">
              <a:latin typeface="Book Antiqua" pitchFamily="18" charset="0"/>
            </a:endParaRPr>
          </a:p>
          <a:p>
            <a:pPr lvl="2"/>
            <a:r>
              <a:rPr lang="en-US" sz="2000" dirty="0" smtClean="0">
                <a:latin typeface="Book Antiqua" pitchFamily="18" charset="0"/>
              </a:rPr>
              <a:t>	Collapse equivalent states</a:t>
            </a:r>
            <a:endParaRPr lang="en-IN" sz="2000" dirty="0" smtClean="0">
              <a:latin typeface="Book Antiqua" pitchFamily="18" charset="0"/>
            </a:endParaRPr>
          </a:p>
          <a:p>
            <a:pPr lvl="2"/>
            <a:r>
              <a:rPr lang="en-US" sz="2000" dirty="0" smtClean="0">
                <a:latin typeface="Book Antiqua" pitchFamily="18" charset="0"/>
              </a:rPr>
              <a:t>	Optimize for a particular technology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  <a:ea typeface="Times New Roman" pitchFamily="18" charset="0"/>
                <a:cs typeface="Arial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E704-2D88-4800-80B4-DDF3C3E497AA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55216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04721" y="6019800"/>
            <a:ext cx="8839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ook Antiqua" pitchFamily="18" charset="0"/>
              </a:rPr>
              <a:t>A Y-chart representation of verilog constructs supporting synthesis activity in three domains</a:t>
            </a:r>
            <a:endParaRPr lang="en-IN" sz="1600" b="1" dirty="0"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9DD2-F276-4E09-8F80-84FA462D85E0}" type="datetime1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1714500"/>
            <a:ext cx="57435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6250-C248-44E1-8146-6C616B37A860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5638800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 Antiqua" pitchFamily="18" charset="0"/>
              </a:rPr>
              <a:t>Synthesis Tool Organization</a:t>
            </a:r>
            <a:endParaRPr lang="en-IN" b="1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66675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1000" y="2286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Circuit Before Decomposition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following figure is to be decomposed in terms of new nodes X and 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original form F = </a:t>
            </a:r>
            <a:r>
              <a:rPr lang="en-US" dirty="0" err="1" smtClean="0"/>
              <a:t>abc</a:t>
            </a:r>
            <a:r>
              <a:rPr lang="en-US" dirty="0" smtClean="0"/>
              <a:t> + </a:t>
            </a:r>
            <a:r>
              <a:rPr lang="en-US" dirty="0" err="1" smtClean="0"/>
              <a:t>abd</a:t>
            </a:r>
            <a:r>
              <a:rPr lang="en-US" dirty="0" smtClean="0"/>
              <a:t> + </a:t>
            </a:r>
            <a:r>
              <a:rPr lang="en-US" dirty="0" err="1" smtClean="0"/>
              <a:t>a’c’d</a:t>
            </a:r>
            <a:r>
              <a:rPr lang="en-US" dirty="0" smtClean="0"/>
              <a:t>’ + </a:t>
            </a:r>
            <a:r>
              <a:rPr lang="en-US" dirty="0" err="1" smtClean="0"/>
              <a:t>b’c’d</a:t>
            </a:r>
            <a:r>
              <a:rPr lang="en-US" dirty="0" smtClean="0"/>
              <a:t>’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59D4-8550-4EEE-B9B2-E49E08C40F0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057400"/>
            <a:ext cx="747032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" y="4572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Circuit After Decomposition</a:t>
            </a:r>
          </a:p>
          <a:p>
            <a:pPr algn="ctr"/>
            <a:endParaRPr lang="en-US" b="1" dirty="0" smtClean="0"/>
          </a:p>
          <a:p>
            <a:pPr algn="ctr"/>
            <a:r>
              <a:rPr lang="en-US" dirty="0" smtClean="0"/>
              <a:t>F = XY + X’Y’</a:t>
            </a:r>
          </a:p>
          <a:p>
            <a:pPr algn="ctr"/>
            <a:r>
              <a:rPr lang="en-US" dirty="0" smtClean="0"/>
              <a:t>X= </a:t>
            </a:r>
            <a:r>
              <a:rPr lang="en-US" dirty="0" err="1" smtClean="0"/>
              <a:t>ab</a:t>
            </a:r>
            <a:endParaRPr lang="en-US" dirty="0" smtClean="0"/>
          </a:p>
          <a:p>
            <a:pPr algn="ctr"/>
            <a:r>
              <a:rPr lang="en-US" dirty="0" smtClean="0"/>
              <a:t>Y= </a:t>
            </a:r>
            <a:r>
              <a:rPr lang="en-US" dirty="0" err="1" smtClean="0"/>
              <a:t>c+d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D68-50A7-4410-8BD8-9882DDBCD81A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29359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133600"/>
            <a:ext cx="385762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6886-B19F-43CF-A28B-76BB5097C1C1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1524000"/>
            <a:ext cx="283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Circuit After Decomposition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1447800"/>
            <a:ext cx="297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Circuit Before Decomposition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46196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724400"/>
            <a:ext cx="456111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064A-77F1-4C02-9274-45CA030D7BB7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52400"/>
            <a:ext cx="297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Circuit Before Decomposition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486400" y="4114800"/>
            <a:ext cx="2835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Circuit After Decomposition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11022971E4E49B0424733716899D6" ma:contentTypeVersion="2" ma:contentTypeDescription="Create a new document." ma:contentTypeScope="" ma:versionID="9825f0afa06d18a33289de348a3ef4c6">
  <xsd:schema xmlns:xsd="http://www.w3.org/2001/XMLSchema" xmlns:xs="http://www.w3.org/2001/XMLSchema" xmlns:p="http://schemas.microsoft.com/office/2006/metadata/properties" xmlns:ns2="35258c95-2cd1-4cc3-a234-32101ec7566d" targetNamespace="http://schemas.microsoft.com/office/2006/metadata/properties" ma:root="true" ma:fieldsID="9319bedeb6f84ef808c99854aab7d4b9" ns2:_="">
    <xsd:import namespace="35258c95-2cd1-4cc3-a234-32101ec756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58c95-2cd1-4cc3-a234-32101ec756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06769D-E9EA-45D0-9813-DF099CD8561B}"/>
</file>

<file path=customXml/itemProps2.xml><?xml version="1.0" encoding="utf-8"?>
<ds:datastoreItem xmlns:ds="http://schemas.openxmlformats.org/officeDocument/2006/customXml" ds:itemID="{FDED4AD4-8359-419B-974C-848151317446}"/>
</file>

<file path=customXml/itemProps3.xml><?xml version="1.0" encoding="utf-8"?>
<ds:datastoreItem xmlns:ds="http://schemas.openxmlformats.org/officeDocument/2006/customXml" ds:itemID="{23D4BCB8-27C5-41FC-BE9C-25783340DABF}"/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1254</Words>
  <Application>Microsoft Office PowerPoint</Application>
  <PresentationFormat>On-screen Show (4:3)</PresentationFormat>
  <Paragraphs>284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new</cp:lastModifiedBy>
  <cp:revision>42</cp:revision>
  <dcterms:created xsi:type="dcterms:W3CDTF">2006-08-16T00:00:00Z</dcterms:created>
  <dcterms:modified xsi:type="dcterms:W3CDTF">2021-12-15T07:28:12Z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0x01010018911022971E4E49B0424733716899D6</vt:lpwstr>
  </property>
</Properties>
</file>