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79" r:id="rId5"/>
    <p:sldId id="281" r:id="rId6"/>
    <p:sldId id="283" r:id="rId7"/>
    <p:sldId id="297" r:id="rId8"/>
    <p:sldId id="266" r:id="rId9"/>
    <p:sldId id="273" r:id="rId10"/>
    <p:sldId id="295" r:id="rId11"/>
    <p:sldId id="290" r:id="rId12"/>
    <p:sldId id="296" r:id="rId13"/>
    <p:sldId id="292" r:id="rId14"/>
    <p:sldId id="313" r:id="rId15"/>
    <p:sldId id="307" r:id="rId16"/>
    <p:sldId id="276" r:id="rId17"/>
    <p:sldId id="312" r:id="rId18"/>
    <p:sldId id="298" r:id="rId19"/>
    <p:sldId id="31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48D5BE-42C9-4E95-966C-359551FB32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148D5BE-42C9-4E95-966C-359551FB32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148D5BE-42C9-4E95-966C-359551FB32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148D5BE-42C9-4E95-966C-359551FB32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148D5BE-42C9-4E95-966C-359551FB32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148D5BE-42C9-4E95-966C-359551FB32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148D5BE-42C9-4E95-966C-359551FB321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48D5BE-42C9-4E95-966C-359551FB321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8D5BE-42C9-4E95-966C-359551FB321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48D5BE-42C9-4E95-966C-359551FB32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48D5BE-42C9-4E95-966C-359551FB32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E910B-FA49-45F3-91AC-AA75DE48BAC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8D5BE-42C9-4E95-966C-359551FB321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E910B-FA49-45F3-91AC-AA75DE48BAC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hyperlink" Target="https://robu.in/wp-content/uploads/2020/05/robu-3-768x768-1.jpg"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682" y="1344019"/>
            <a:ext cx="11546840" cy="586357"/>
          </a:xfrm>
        </p:spPr>
        <p:txBody>
          <a:bodyPr>
            <a:normAutofit fontScale="90000"/>
          </a:bodyPr>
          <a:lstStyle/>
          <a:p>
            <a:pPr marL="785495" marR="807085" algn="ctr">
              <a:lnSpc>
                <a:spcPct val="150000"/>
              </a:lnSpc>
              <a:spcBef>
                <a:spcPts val="200"/>
              </a:spcBef>
              <a:spcAft>
                <a:spcPts val="0"/>
              </a:spcAft>
            </a:pPr>
            <a:r>
              <a:rPr lang="en-IN" sz="3600" b="1" dirty="0"/>
              <a:t>VISVODAYA ENGINEERING COLLEGE::KAVALI</a:t>
            </a:r>
            <a:br>
              <a:rPr lang="en-IN" sz="2400" b="1" dirty="0"/>
            </a:br>
            <a:r>
              <a:rPr lang="en-US" sz="1600" b="1" i="1" spc="-5" dirty="0">
                <a:effectLst/>
                <a:latin typeface="Times New Roman" panose="02020603050405020304" pitchFamily="18" charset="0"/>
                <a:ea typeface="Times New Roman" panose="02020603050405020304" pitchFamily="18" charset="0"/>
              </a:rPr>
              <a:t>(Affiliated to JNTUA, </a:t>
            </a:r>
            <a:r>
              <a:rPr lang="en-US" sz="1600" b="1" i="1" spc="-5" dirty="0" err="1">
                <a:effectLst/>
                <a:latin typeface="Times New Roman" panose="02020603050405020304" pitchFamily="18" charset="0"/>
                <a:ea typeface="Times New Roman" panose="02020603050405020304" pitchFamily="18" charset="0"/>
              </a:rPr>
              <a:t>Anantapuram</a:t>
            </a:r>
            <a:r>
              <a:rPr lang="en-US" sz="1600" b="1" i="1" spc="-5" dirty="0">
                <a:effectLst/>
                <a:latin typeface="Times New Roman" panose="02020603050405020304" pitchFamily="18" charset="0"/>
                <a:ea typeface="Times New Roman" panose="02020603050405020304" pitchFamily="18" charset="0"/>
              </a:rPr>
              <a:t> &amp; Approved by AICTE)</a:t>
            </a:r>
            <a:r>
              <a:rPr lang="en-US" sz="1600" b="1" i="1" spc="-260" dirty="0">
                <a:effectLst/>
                <a:latin typeface="Times New Roman" panose="02020603050405020304" pitchFamily="18" charset="0"/>
                <a:ea typeface="Times New Roman" panose="02020603050405020304" pitchFamily="18" charset="0"/>
              </a:rPr>
              <a:t> </a:t>
            </a:r>
            <a:br>
              <a:rPr lang="en-IN" sz="1600"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SPSR</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Nellore Dist., </a:t>
            </a:r>
            <a:r>
              <a:rPr lang="en-US" sz="1600" b="1" dirty="0" err="1">
                <a:effectLst/>
                <a:latin typeface="Times New Roman" panose="02020603050405020304" pitchFamily="18" charset="0"/>
                <a:ea typeface="Times New Roman" panose="02020603050405020304" pitchFamily="18" charset="0"/>
              </a:rPr>
              <a:t>Kavali</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t>
            </a:r>
            <a:r>
              <a:rPr lang="en-US" sz="1600" b="1" spc="-5" dirty="0">
                <a:effectLst/>
                <a:latin typeface="Times New Roman" panose="02020603050405020304" pitchFamily="18" charset="0"/>
                <a:ea typeface="Times New Roman" panose="02020603050405020304" pitchFamily="18" charset="0"/>
              </a:rPr>
              <a:t> </a:t>
            </a:r>
            <a:r>
              <a:rPr lang="en-US" sz="1600" b="1" spc="-5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Andhra</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Pradesh-524201</a:t>
            </a:r>
            <a:br>
              <a:rPr lang="en-IN" sz="2000" b="1" dirty="0">
                <a:latin typeface="Times New Roman" panose="02020603050405020304" pitchFamily="18" charset="0"/>
                <a:cs typeface="Times New Roman" panose="02020603050405020304" pitchFamily="18" charset="0"/>
              </a:rPr>
            </a:br>
            <a:endParaRPr lang="en-IN" sz="2000" b="1" dirty="0"/>
          </a:p>
        </p:txBody>
      </p:sp>
      <p:sp>
        <p:nvSpPr>
          <p:cNvPr id="3" name="Subtitle 2"/>
          <p:cNvSpPr>
            <a:spLocks noGrp="1"/>
          </p:cNvSpPr>
          <p:nvPr>
            <p:ph type="subTitle" idx="1"/>
          </p:nvPr>
        </p:nvSpPr>
        <p:spPr>
          <a:xfrm>
            <a:off x="926767" y="1486580"/>
            <a:ext cx="9956998" cy="1416418"/>
          </a:xfrm>
        </p:spPr>
        <p:txBody>
          <a:bodyPr/>
          <a:lstStyle/>
          <a:p>
            <a:endParaRPr lang="en-IN" dirty="0"/>
          </a:p>
          <a:p>
            <a:r>
              <a:rPr lang="en-IN" sz="2800" b="1" dirty="0"/>
              <a:t>AUTOMATIC MOVABLE ROAD DIVIDER USING IOT</a:t>
            </a:r>
            <a:endParaRPr lang="en-IN" sz="2800" b="1" dirty="0"/>
          </a:p>
        </p:txBody>
      </p:sp>
      <p:sp>
        <p:nvSpPr>
          <p:cNvPr id="4" name="Text Box 3"/>
          <p:cNvSpPr txBox="1"/>
          <p:nvPr/>
        </p:nvSpPr>
        <p:spPr>
          <a:xfrm>
            <a:off x="1148710" y="3217652"/>
            <a:ext cx="10703984" cy="3336579"/>
          </a:xfrm>
          <a:prstGeom prst="rect">
            <a:avLst/>
          </a:prstGeom>
          <a:noFill/>
        </p:spPr>
        <p:txBody>
          <a:bodyPr wrap="square" rtlCol="0">
            <a:noAutofit/>
          </a:bodyPr>
          <a:lstStyle/>
          <a:p>
            <a:pPr algn="ctr"/>
            <a:r>
              <a:rPr lang="en-IN" dirty="0">
                <a:latin typeface="Times New Roman" panose="02020603050405020304" pitchFamily="18" charset="0"/>
                <a:cs typeface="Times New Roman" panose="02020603050405020304" pitchFamily="18" charset="0"/>
              </a:rPr>
              <a:t>	    </a:t>
            </a:r>
            <a:r>
              <a:rPr lang="en-IN" altLang="en-US" dirty="0"/>
              <a:t>                                                                               </a:t>
            </a:r>
            <a:endParaRPr lang="en-IN" altLang="en-US" dirty="0"/>
          </a:p>
          <a:p>
            <a:r>
              <a:rPr lang="en-IN" altLang="en-US" dirty="0"/>
              <a:t>                                                                                                             P</a:t>
            </a:r>
            <a:r>
              <a:rPr lang="en-IN" altLang="en-US" sz="2000" dirty="0"/>
              <a:t>resented by:</a:t>
            </a:r>
            <a:endParaRPr lang="en-IN" altLang="en-US" sz="2000" dirty="0"/>
          </a:p>
          <a:p>
            <a:endParaRPr lang="en-IN" altLang="en-US" dirty="0"/>
          </a:p>
          <a:p>
            <a:r>
              <a:rPr lang="en-IN" altLang="en-US" dirty="0"/>
              <a:t>                                                    </a:t>
            </a:r>
            <a:r>
              <a:rPr lang="en-IN" altLang="en-US" dirty="0">
                <a:sym typeface="+mn-ea"/>
              </a:rPr>
              <a:t>                                         	 </a:t>
            </a:r>
            <a:r>
              <a:rPr lang="en-IN" altLang="en-US" dirty="0"/>
              <a:t> P.DIVYA                                      204N1A3535</a:t>
            </a:r>
            <a:endParaRPr lang="en-IN" altLang="en-US" dirty="0"/>
          </a:p>
          <a:p>
            <a:r>
              <a:rPr lang="en-IN" altLang="en-US" dirty="0"/>
              <a:t>             Guided by:                                                             	  P.POOJITHA                               204N1A3532</a:t>
            </a:r>
            <a:endParaRPr lang="en-IN" altLang="en-US" dirty="0"/>
          </a:p>
          <a:p>
            <a:r>
              <a:rPr lang="en-IN" altLang="en-US" dirty="0"/>
              <a:t>                                                                                            	  D.NAGA AKASH                        204N1A3509</a:t>
            </a:r>
            <a:endParaRPr lang="en-IN" altLang="en-US" dirty="0"/>
          </a:p>
          <a:p>
            <a:r>
              <a:rPr lang="en-IN" altLang="en-US" dirty="0"/>
              <a:t>  </a:t>
            </a:r>
            <a:r>
              <a:rPr lang="en-IN" altLang="en-US" dirty="0" err="1"/>
              <a:t>Mr.P.VENKATESWARA</a:t>
            </a:r>
            <a:r>
              <a:rPr lang="en-IN" altLang="en-US" dirty="0"/>
              <a:t> REDDY                                        	  P.KISHAN KUMAR                    204N1A3534 </a:t>
            </a:r>
            <a:endParaRPr lang="en-IN" altLang="en-US" dirty="0"/>
          </a:p>
          <a:p>
            <a:r>
              <a:rPr lang="en-IN" altLang="en-US" dirty="0"/>
              <a:t>          Assistant Professor                             	    	  V. UDAY CHANDRA                  204N1A3554 </a:t>
            </a:r>
            <a:endParaRPr lang="en-IN" altLang="en-US" dirty="0"/>
          </a:p>
          <a:p>
            <a:r>
              <a:rPr lang="en-IN" altLang="en-US" dirty="0"/>
              <a:t>                                                                                              </a:t>
            </a:r>
            <a:endParaRPr lang="en-IN" altLang="en-US" dirty="0"/>
          </a:p>
        </p:txBody>
      </p:sp>
      <p:pic>
        <p:nvPicPr>
          <p:cNvPr id="6" name="Picture 5"/>
          <p:cNvPicPr>
            <a:picLocks noChangeAspect="1"/>
          </p:cNvPicPr>
          <p:nvPr/>
        </p:nvPicPr>
        <p:blipFill>
          <a:blip r:embed="rId1"/>
          <a:stretch>
            <a:fillRect/>
          </a:stretch>
        </p:blipFill>
        <p:spPr>
          <a:xfrm>
            <a:off x="1148710" y="150392"/>
            <a:ext cx="1419167" cy="12072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effectLst/>
                <a:latin typeface="Times New Roman" panose="02020603050405020304" pitchFamily="18" charset="0"/>
                <a:ea typeface="Times New Roman" panose="02020603050405020304" pitchFamily="18" charset="0"/>
              </a:rPr>
              <a:t>A </a:t>
            </a:r>
            <a:r>
              <a:rPr lang="en-IN" sz="2400" b="1" dirty="0">
                <a:effectLst/>
                <a:latin typeface="Times New Roman" panose="02020603050405020304" pitchFamily="18" charset="0"/>
                <a:ea typeface="Times New Roman" panose="02020603050405020304" pitchFamily="18" charset="0"/>
              </a:rPr>
              <a:t>buzzer</a:t>
            </a:r>
            <a:r>
              <a:rPr lang="en-IN" sz="2400" dirty="0">
                <a:effectLst/>
                <a:latin typeface="Times New Roman" panose="02020603050405020304" pitchFamily="18" charset="0"/>
                <a:ea typeface="Times New Roman" panose="02020603050405020304" pitchFamily="18" charset="0"/>
              </a:rPr>
              <a:t> or </a:t>
            </a:r>
            <a:r>
              <a:rPr lang="en-IN" sz="2400" b="1" dirty="0">
                <a:effectLst/>
                <a:latin typeface="Times New Roman" panose="02020603050405020304" pitchFamily="18" charset="0"/>
                <a:ea typeface="Times New Roman" panose="02020603050405020304" pitchFamily="18" charset="0"/>
              </a:rPr>
              <a:t>beeper</a:t>
            </a:r>
            <a:r>
              <a:rPr lang="en-IN" sz="2400" dirty="0">
                <a:effectLst/>
                <a:latin typeface="Times New Roman" panose="02020603050405020304" pitchFamily="18" charset="0"/>
                <a:ea typeface="Times New Roman" panose="02020603050405020304" pitchFamily="18" charset="0"/>
              </a:rPr>
              <a:t> is an audio signalling device, which may be mechanical, electromechanical, or piezoelectric (piezo for short). </a:t>
            </a:r>
            <a:endParaRPr lang="en-IN" sz="2400" dirty="0">
              <a:effectLst/>
              <a:latin typeface="Times New Roman" panose="02020603050405020304" pitchFamily="18" charset="0"/>
              <a:ea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rPr>
              <a:t>Typical uses of </a:t>
            </a:r>
            <a:r>
              <a:rPr lang="en-IN" sz="2400" b="1" dirty="0">
                <a:effectLst/>
                <a:latin typeface="Times New Roman" panose="02020603050405020304" pitchFamily="18" charset="0"/>
                <a:ea typeface="Times New Roman" panose="02020603050405020304" pitchFamily="18" charset="0"/>
              </a:rPr>
              <a:t>buzzers</a:t>
            </a:r>
            <a:r>
              <a:rPr lang="en-IN" sz="2400" dirty="0">
                <a:effectLst/>
                <a:latin typeface="Times New Roman" panose="02020603050405020304" pitchFamily="18" charset="0"/>
                <a:ea typeface="Times New Roman" panose="02020603050405020304" pitchFamily="18" charset="0"/>
              </a:rPr>
              <a:t> and beepers include alarm devices, timers, and confirmation of user input such as a mouse click or keystroke.</a:t>
            </a:r>
            <a:endParaRPr lang="en-IN" sz="24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itle 3"/>
          <p:cNvSpPr txBox="1">
            <a:spLocks noGrp="1"/>
          </p:cNvSpPr>
          <p:nvPr>
            <p:ph type="title"/>
          </p:nvPr>
        </p:nvSpPr>
        <p:spPr>
          <a:xfrm>
            <a:off x="838200" y="681037"/>
            <a:ext cx="10515600" cy="5909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BUZZER</a:t>
            </a:r>
            <a:endParaRPr lang="en-US" sz="36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804778" y="4001294"/>
            <a:ext cx="155575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461497" y="3613667"/>
            <a:ext cx="3719232" cy="2808930"/>
          </a:xfrm>
          <a:prstGeom prst="rect">
            <a:avLst/>
          </a:prstGeom>
        </p:spPr>
      </p:pic>
      <p:sp>
        <p:nvSpPr>
          <p:cNvPr id="6" name="TextBox 5"/>
          <p:cNvSpPr txBox="1"/>
          <p:nvPr/>
        </p:nvSpPr>
        <p:spPr>
          <a:xfrm>
            <a:off x="170329" y="1043733"/>
            <a:ext cx="11752730" cy="2554545"/>
          </a:xfrm>
          <a:prstGeom prst="rect">
            <a:avLst/>
          </a:prstGeom>
          <a:noFill/>
        </p:spPr>
        <p:txBody>
          <a:bodyPr wrap="square" anchor="ctr">
            <a:spAutoFit/>
          </a:bodyPr>
          <a:lstStyle/>
          <a:p>
            <a:pPr marL="342900" indent="-342900" algn="jus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is a closed-loop system where it uses a positive feedback system to control motion and the final position of the shaft. Here the device is controlled by a feedback signal generated by comparing output signal and reference input signal.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Here reference input signal is compared to the reference output signal and the third signal is produced by the feedback system. And this third signal acts as an input signal to the control the device. This signal is present as long as the feedback signal is generated or there is a difference between the reference input signal and reference output signal</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can get desired angle.</a:t>
            </a:r>
            <a:endParaRPr lang="en-IN" sz="2000" dirty="0">
              <a:latin typeface="Times New Roman" panose="02020603050405020304" pitchFamily="18" charset="0"/>
              <a:cs typeface="Times New Roman" panose="02020603050405020304" pitchFamily="18" charset="0"/>
            </a:endParaRPr>
          </a:p>
        </p:txBody>
      </p:sp>
      <p:sp>
        <p:nvSpPr>
          <p:cNvPr id="7" name="Title 3"/>
          <p:cNvSpPr txBox="1"/>
          <p:nvPr/>
        </p:nvSpPr>
        <p:spPr>
          <a:xfrm>
            <a:off x="623047" y="408509"/>
            <a:ext cx="10515600" cy="590931"/>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dirty="0">
                <a:solidFill>
                  <a:srgbClr val="FF0000"/>
                </a:solidFill>
                <a:latin typeface="Times New Roman" panose="02020603050405020304" pitchFamily="18" charset="0"/>
                <a:cs typeface="Times New Roman" panose="02020603050405020304" pitchFamily="18" charset="0"/>
              </a:rPr>
              <a:t>SERVO MOTOR</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IR sensor is an electronic device that emits the light in order to sense some object of the surroundings. An IR sensor can measure the heat of an object as well as detects the motion. Usually, in the </a:t>
            </a:r>
            <a:r>
              <a:rPr lang="en-US" sz="2400" b="1" dirty="0">
                <a:effectLst/>
                <a:latin typeface="Times New Roman" panose="02020603050405020304" pitchFamily="18" charset="0"/>
                <a:ea typeface="Times New Roman" panose="02020603050405020304" pitchFamily="18" charset="0"/>
              </a:rPr>
              <a:t>infrared spectrum</a:t>
            </a:r>
            <a:r>
              <a:rPr lang="en-US" sz="2400" dirty="0">
                <a:effectLst/>
                <a:latin typeface="Times New Roman" panose="02020603050405020304" pitchFamily="18" charset="0"/>
                <a:ea typeface="Times New Roman" panose="02020603050405020304" pitchFamily="18" charset="0"/>
              </a:rPr>
              <a:t>, all the objects radiate some form of thermal radiation. </a:t>
            </a:r>
            <a:endParaRPr lang="en-US"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These types of radiations are invisible to our eyes, but infrared sensor can detect these radiations.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2049" name="Picture 25" descr="IR sensor">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326" y="3799168"/>
            <a:ext cx="2614863" cy="232164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p:cNvSpPr txBox="1">
            <a:spLocks noGrp="1"/>
          </p:cNvSpPr>
          <p:nvPr>
            <p:ph type="title"/>
          </p:nvPr>
        </p:nvSpPr>
        <p:spPr>
          <a:xfrm>
            <a:off x="725905" y="811231"/>
            <a:ext cx="10515600" cy="5909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IR SENSOR</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996" y="1662145"/>
            <a:ext cx="9187132" cy="1477328"/>
          </a:xfrm>
          <a:prstGeom prst="rect">
            <a:avLst/>
          </a:prstGeom>
          <a:noFill/>
        </p:spPr>
        <p:txBody>
          <a:bodyPr wrap="square">
            <a:spAutoFit/>
          </a:bodyPr>
          <a:lstStyle/>
          <a:p>
            <a:pPr marL="285750" indent="-285750" algn="just">
              <a:buFont typeface="Wingdings" panose="05000000000000000000" pitchFamily="2" charset="2"/>
              <a:buChar char="§"/>
            </a:pPr>
            <a:r>
              <a:rPr lang="en-US" dirty="0"/>
              <a:t>Blynk is a platform that enables developers to create IoT (Internet of Things) applications for controlling hardware remotely. With Blynk, users can build custom dashboards to monitor and control connected devices using a smartphone app. It supports a wide range of hardware platforms and communication protocols, making it popular among hobbyists and professionals alike for creating IoT projects.</a:t>
            </a:r>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3155" y="3440658"/>
            <a:ext cx="2014530" cy="1057628"/>
          </a:xfrm>
          <a:prstGeom prst="rect">
            <a:avLst/>
          </a:prstGeom>
        </p:spPr>
      </p:pic>
      <p:sp>
        <p:nvSpPr>
          <p:cNvPr id="7" name="Title 6"/>
          <p:cNvSpPr txBox="1">
            <a:spLocks noGrp="1"/>
          </p:cNvSpPr>
          <p:nvPr>
            <p:ph type="title"/>
          </p:nvPr>
        </p:nvSpPr>
        <p:spPr>
          <a:xfrm>
            <a:off x="1500996" y="770029"/>
            <a:ext cx="8893834" cy="5909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   Blynk IoT</a:t>
            </a:r>
            <a:endParaRPr 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9545"/>
          </a:xfrm>
        </p:spPr>
        <p:txBody>
          <a:bodyPr>
            <a:normAutofit fontScale="90000"/>
          </a:bodyPr>
          <a:lstStyle/>
          <a:p>
            <a:r>
              <a:rPr lang="en-IN" altLang="en-US">
                <a:solidFill>
                  <a:srgbClr val="FFC000"/>
                </a:solidFill>
              </a:rPr>
              <a:t>DATA FLOW DIAGRAM...</a:t>
            </a:r>
            <a:endParaRPr lang="en-IN" altLang="en-US">
              <a:solidFill>
                <a:srgbClr val="FFC000"/>
              </a:solidFill>
            </a:endParaRP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03917" y="898321"/>
            <a:ext cx="4390845" cy="566638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b="1" dirty="0">
                <a:solidFill>
                  <a:srgbClr val="FF0000"/>
                </a:solidFill>
              </a:rPr>
              <a:t>ADVANTAGES </a:t>
            </a:r>
            <a:r>
              <a:rPr lang="en-IN" altLang="en-US" b="1" dirty="0">
                <a:solidFill>
                  <a:srgbClr val="FF0000"/>
                </a:solidFill>
              </a:rPr>
              <a:t>....</a:t>
            </a:r>
            <a:endParaRPr lang="en-IN" altLang="en-US" b="1" dirty="0">
              <a:solidFill>
                <a:srgbClr val="FF0000"/>
              </a:solidFill>
            </a:endParaRPr>
          </a:p>
        </p:txBody>
      </p:sp>
      <p:sp>
        <p:nvSpPr>
          <p:cNvPr id="5" name="Rectangle 4"/>
          <p:cNvSpPr/>
          <p:nvPr/>
        </p:nvSpPr>
        <p:spPr>
          <a:xfrm>
            <a:off x="406400" y="1706034"/>
            <a:ext cx="10972800" cy="2676525"/>
          </a:xfrm>
          <a:prstGeom prst="rect">
            <a:avLst/>
          </a:prstGeom>
        </p:spPr>
        <p:txBody>
          <a:bodyPr>
            <a:spAutoFit/>
          </a:bodyPr>
          <a:lstStyle/>
          <a:p>
            <a:pPr algn="just">
              <a:defRPr/>
            </a:pPr>
            <a:r>
              <a:rPr lang="en-US" sz="2400" dirty="0">
                <a:cs typeface="Arial" panose="020B0604020202020204" pitchFamily="34" charset="0"/>
              </a:rPr>
              <a:t>Advantages:</a:t>
            </a:r>
            <a:endParaRPr lang="en-US" sz="2400" dirty="0">
              <a:cs typeface="Arial" panose="020B0604020202020204" pitchFamily="34" charset="0"/>
            </a:endParaRPr>
          </a:p>
          <a:p>
            <a:pPr marL="457200" indent="-457200" algn="just">
              <a:buFont typeface="+mj-lt"/>
              <a:buAutoNum type="arabicPeriod"/>
              <a:defRPr/>
            </a:pPr>
            <a:r>
              <a:rPr lang="en-IN" sz="2400" dirty="0">
                <a:cs typeface="Arial" panose="020B0604020202020204" pitchFamily="34" charset="0"/>
              </a:rPr>
              <a:t>Fully Automated</a:t>
            </a:r>
            <a:endParaRPr lang="en-IN" sz="2400" dirty="0">
              <a:cs typeface="Arial" panose="020B0604020202020204" pitchFamily="34" charset="0"/>
            </a:endParaRPr>
          </a:p>
          <a:p>
            <a:pPr marL="457200" indent="-457200" algn="just">
              <a:buFont typeface="+mj-lt"/>
              <a:buAutoNum type="arabicPeriod"/>
              <a:defRPr/>
            </a:pPr>
            <a:r>
              <a:rPr lang="en-IN" sz="2400" dirty="0">
                <a:cs typeface="Arial" panose="020B0604020202020204" pitchFamily="34" charset="0"/>
              </a:rPr>
              <a:t>24 Hour Operation</a:t>
            </a:r>
            <a:endParaRPr lang="en-IN" sz="2400" dirty="0">
              <a:cs typeface="Arial" panose="020B0604020202020204" pitchFamily="34" charset="0"/>
            </a:endParaRPr>
          </a:p>
          <a:p>
            <a:pPr marL="457200" indent="-457200" algn="just">
              <a:buFont typeface="+mj-lt"/>
              <a:buAutoNum type="arabicPeriod"/>
              <a:defRPr/>
            </a:pPr>
            <a:r>
              <a:rPr lang="en-IN" sz="2400" dirty="0">
                <a:cs typeface="Arial" panose="020B0604020202020204" pitchFamily="34" charset="0"/>
              </a:rPr>
              <a:t>No Manual Errors</a:t>
            </a:r>
            <a:endParaRPr lang="en-IN" sz="2400" dirty="0">
              <a:cs typeface="Arial" panose="020B0604020202020204" pitchFamily="34" charset="0"/>
            </a:endParaRPr>
          </a:p>
          <a:p>
            <a:pPr marL="457200" indent="-457200" algn="just">
              <a:buFont typeface="+mj-lt"/>
              <a:buAutoNum type="arabicPeriod"/>
              <a:defRPr/>
            </a:pPr>
            <a:r>
              <a:rPr lang="en-IN" sz="2400" dirty="0">
                <a:cs typeface="Arial" panose="020B0604020202020204" pitchFamily="34" charset="0"/>
              </a:rPr>
              <a:t>Contactless Working</a:t>
            </a:r>
            <a:endParaRPr lang="en-US" sz="2400" dirty="0">
              <a:cs typeface="Arial" panose="020B0604020202020204" pitchFamily="34" charset="0"/>
            </a:endParaRPr>
          </a:p>
          <a:p>
            <a:pPr algn="just">
              <a:defRPr/>
            </a:pPr>
            <a:endParaRPr lang="en-US" sz="2400" dirty="0">
              <a:cs typeface="Arial" panose="020B0604020202020204" pitchFamily="34" charset="0"/>
            </a:endParaRPr>
          </a:p>
          <a:p>
            <a:pPr algn="just">
              <a:defRPr/>
            </a:pPr>
            <a:endParaRPr lang="en-US" sz="2400" dirty="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RESULT:</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rot="5400000">
            <a:off x="1376443" y="1287382"/>
            <a:ext cx="3229454" cy="4305940"/>
          </a:xfrm>
        </p:spPr>
      </p:pic>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598626" y="1739033"/>
            <a:ext cx="1688642" cy="3310136"/>
          </a:xfr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8664" y="1733921"/>
            <a:ext cx="1688642" cy="332035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1792" y="1733921"/>
            <a:ext cx="1505846" cy="33463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CONCLUSION</a:t>
            </a:r>
            <a:r>
              <a:rPr lang="en-IN" altLang="en-US" dirty="0">
                <a:solidFill>
                  <a:srgbClr val="FFC000"/>
                </a:solidFill>
              </a:rPr>
              <a:t>...</a:t>
            </a:r>
            <a:endParaRPr lang="en-IN" altLang="en-US" dirty="0">
              <a:solidFill>
                <a:srgbClr val="FFC000"/>
              </a:solidFill>
            </a:endParaRPr>
          </a:p>
        </p:txBody>
      </p:sp>
      <p:sp>
        <p:nvSpPr>
          <p:cNvPr id="3" name="Content Placeholder 2"/>
          <p:cNvSpPr>
            <a:spLocks noGrp="1"/>
          </p:cNvSpPr>
          <p:nvPr>
            <p:ph idx="1"/>
          </p:nvPr>
        </p:nvSpPr>
        <p:spPr>
          <a:xfrm>
            <a:off x="1410970" y="1691005"/>
            <a:ext cx="9942830" cy="4486275"/>
          </a:xfrm>
        </p:spPr>
        <p:txBody>
          <a:bodyPr/>
          <a:lstStyle/>
          <a:p>
            <a:pPr marL="0" indent="0" algn="just">
              <a:buNone/>
            </a:pPr>
            <a:r>
              <a:rPr lang="en-US" dirty="0"/>
              <a:t>	An automatic movable road divider equipped with IR sensors detects traffic flow and adjusts accordingly. Servo motors enable the divider to divert traffic as needed, effectively managing road movement.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9675" y="931653"/>
            <a:ext cx="9937094" cy="45461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77800"/>
            <a:ext cx="10972800" cy="1143000"/>
          </a:xfrm>
        </p:spPr>
        <p:txBody>
          <a:bodyPr/>
          <a:lstStyle/>
          <a:p>
            <a:r>
              <a:rPr lang="en-US" altLang="en-US" sz="5335" b="1">
                <a:solidFill>
                  <a:srgbClr val="FFC000"/>
                </a:solidFill>
              </a:rPr>
              <a:t>ABSTRACT</a:t>
            </a:r>
            <a:r>
              <a:rPr lang="en-IN" altLang="en-US" sz="5335" b="1">
                <a:solidFill>
                  <a:srgbClr val="FFC000"/>
                </a:solidFill>
              </a:rPr>
              <a:t>...</a:t>
            </a:r>
            <a:endParaRPr lang="en-IN" altLang="en-US" sz="5335" b="1">
              <a:solidFill>
                <a:srgbClr val="FFC000"/>
              </a:solidFill>
            </a:endParaRPr>
          </a:p>
        </p:txBody>
      </p:sp>
      <p:sp>
        <p:nvSpPr>
          <p:cNvPr id="4099" name="Content Placeholder 2"/>
          <p:cNvSpPr>
            <a:spLocks noGrp="1"/>
          </p:cNvSpPr>
          <p:nvPr>
            <p:ph idx="1"/>
          </p:nvPr>
        </p:nvSpPr>
        <p:spPr>
          <a:xfrm>
            <a:off x="609600" y="1143001"/>
            <a:ext cx="10972800" cy="5422899"/>
          </a:xfrm>
        </p:spPr>
        <p:txBody>
          <a:bodyPr>
            <a:normAutofit lnSpcReduction="10000"/>
          </a:bodyPr>
          <a:lstStyle/>
          <a:p>
            <a:pPr marL="0" indent="0" algn="just">
              <a:buNone/>
            </a:pPr>
            <a:r>
              <a:rPr lang="en-IN" sz="2400" dirty="0"/>
              <a:t>	The street dividers are commonly utilized for separating the street for continuous and approaching traffic. This is useful in keeping the progression of traffic. For this situation, there is equal number of lanes for both approaching and continuous traffic. Be that as it may, in certain zones, such as in industrial or shopping zones the traffic for the most part streams a one way in the first part of the morning or night. The other roadside is unfilled or unused. It leads to time loss for public and congested driving conditions. We mean to assemble a shrewd street divider as far as a mechanized street divider which moves or move the path coordinating the surge in rush hour gridlock. Such kind of component of traffic framework spares time as well as fuel. It can include 1 more path based the traffic in the specific bearing. With the more intelligent application planned underneath, manual reliance and manual traffic relation is decreased. Like this a proposition of savvy traffic is worked in less, medium and more density in the rush hour gridlock. The sensors and Arduino boards are utilized. An array of IR sensors are placed on the dividers which sense the progression of traffic. It gives a superior answer to traffic issue.</a:t>
            </a:r>
            <a:endParaRPr lang="en-IN" sz="2400" dirty="0"/>
          </a:p>
          <a:p>
            <a:pPr marL="0" indent="0" algn="just">
              <a:buNone/>
            </a:pPr>
            <a:endParaRPr lang="en-IN" sz="2400" b="1" dirty="0"/>
          </a:p>
          <a:p>
            <a:pPr marL="0" indent="0" algn="just">
              <a:buNone/>
            </a:pPr>
            <a:r>
              <a:rPr lang="en-IN" sz="2400" b="1" dirty="0"/>
              <a:t>Keywords:</a:t>
            </a:r>
            <a:r>
              <a:rPr lang="en-IN" sz="2400" dirty="0"/>
              <a:t> Mechanized street divider, traffic framework, IR Sensors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77800"/>
            <a:ext cx="10972800" cy="1143000"/>
          </a:xfrm>
        </p:spPr>
        <p:txBody>
          <a:bodyPr/>
          <a:lstStyle/>
          <a:p>
            <a:r>
              <a:rPr lang="en-US" altLang="en-US" sz="5335" b="1" dirty="0">
                <a:solidFill>
                  <a:srgbClr val="FF0000"/>
                </a:solidFill>
              </a:rPr>
              <a:t>E</a:t>
            </a:r>
            <a:r>
              <a:rPr lang="en-IN" altLang="en-US" sz="5335" b="1" dirty="0">
                <a:solidFill>
                  <a:srgbClr val="FF0000"/>
                </a:solidFill>
              </a:rPr>
              <a:t>XISTING SYSTEM...</a:t>
            </a:r>
            <a:endParaRPr lang="en-IN" altLang="en-US" sz="5335" b="1" dirty="0">
              <a:solidFill>
                <a:srgbClr val="FF0000"/>
              </a:solidFill>
            </a:endParaRPr>
          </a:p>
        </p:txBody>
      </p:sp>
      <p:sp>
        <p:nvSpPr>
          <p:cNvPr id="4099" name="Content Placeholder 2"/>
          <p:cNvSpPr>
            <a:spLocks noGrp="1"/>
          </p:cNvSpPr>
          <p:nvPr>
            <p:ph idx="1"/>
          </p:nvPr>
        </p:nvSpPr>
        <p:spPr>
          <a:xfrm>
            <a:off x="609601" y="1397001"/>
            <a:ext cx="7345680" cy="5054599"/>
          </a:xfrm>
        </p:spPr>
        <p:txBody>
          <a:bodyPr>
            <a:normAutofit/>
          </a:bodyPr>
          <a:lstStyle/>
          <a:p>
            <a:r>
              <a:rPr lang="en-IN" sz="2400" dirty="0"/>
              <a:t>In a country with the third largest road network in the world, the total number of vehicles in fiscal year 2019 stood at </a:t>
            </a:r>
            <a:r>
              <a:rPr lang="en-IN" sz="2400" b="1" dirty="0"/>
              <a:t>295.8 million</a:t>
            </a:r>
            <a:r>
              <a:rPr lang="en-IN" sz="2400" dirty="0"/>
              <a:t>.</a:t>
            </a:r>
            <a:endParaRPr lang="en-IN" sz="2400" dirty="0"/>
          </a:p>
          <a:p>
            <a:r>
              <a:rPr lang="en-IN" sz="2400" dirty="0"/>
              <a:t>All over India there are only fixed dividers which cant be moved.</a:t>
            </a:r>
            <a:endParaRPr lang="en-IN" sz="2400" dirty="0"/>
          </a:p>
          <a:p>
            <a:r>
              <a:rPr lang="en-IN" sz="2400" dirty="0"/>
              <a:t>The existing system needs a vehicle to move the dividers.</a:t>
            </a:r>
            <a:endParaRPr lang="en-IN" sz="2400" dirty="0"/>
          </a:p>
          <a:p>
            <a:r>
              <a:rPr lang="en-IN" sz="2400" dirty="0"/>
              <a:t>We have introduced movable dividers which moves depending on the traffic.</a:t>
            </a:r>
            <a:endParaRPr lang="en-IN" sz="2400" dirty="0"/>
          </a:p>
          <a:p>
            <a:endParaRPr lang="en-IN" sz="2400" dirty="0"/>
          </a:p>
        </p:txBody>
      </p:sp>
      <p:pic>
        <p:nvPicPr>
          <p:cNvPr id="7" name="Content Placeholder 1"/>
          <p:cNvPicPr>
            <a:picLocks noChangeAspect="1"/>
          </p:cNvPicPr>
          <p:nvPr/>
        </p:nvPicPr>
        <p:blipFill rotWithShape="1">
          <a:blip r:embed="rId1">
            <a:extLst>
              <a:ext uri="{28A0092B-C50C-407E-A947-70E740481C1C}">
                <a14:useLocalDpi xmlns:a14="http://schemas.microsoft.com/office/drawing/2010/main" val="0"/>
              </a:ext>
            </a:extLst>
          </a:blip>
          <a:srcRect b="6952"/>
          <a:stretch>
            <a:fillRect/>
          </a:stretch>
        </p:blipFill>
        <p:spPr>
          <a:xfrm>
            <a:off x="7955280" y="1019979"/>
            <a:ext cx="4141722" cy="239341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8450" y="3545847"/>
            <a:ext cx="4058552" cy="27641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77800"/>
            <a:ext cx="10972800" cy="1143000"/>
          </a:xfrm>
        </p:spPr>
        <p:txBody>
          <a:bodyPr/>
          <a:lstStyle/>
          <a:p>
            <a:r>
              <a:rPr lang="en-US" altLang="en-US" sz="5335" b="1" dirty="0">
                <a:solidFill>
                  <a:srgbClr val="FFC000"/>
                </a:solidFill>
              </a:rPr>
              <a:t>P</a:t>
            </a:r>
            <a:r>
              <a:rPr lang="en-IN" altLang="en-US" sz="5335" b="1" dirty="0">
                <a:solidFill>
                  <a:srgbClr val="FFC000"/>
                </a:solidFill>
              </a:rPr>
              <a:t>ROPOSED SYSTEM...</a:t>
            </a:r>
            <a:endParaRPr lang="en-IN" altLang="en-US" sz="5335" b="1" dirty="0">
              <a:solidFill>
                <a:srgbClr val="FFC000"/>
              </a:solidFill>
            </a:endParaRPr>
          </a:p>
        </p:txBody>
      </p:sp>
      <p:sp>
        <p:nvSpPr>
          <p:cNvPr id="4099" name="Content Placeholder 2"/>
          <p:cNvSpPr>
            <a:spLocks noGrp="1"/>
          </p:cNvSpPr>
          <p:nvPr>
            <p:ph idx="1"/>
          </p:nvPr>
        </p:nvSpPr>
        <p:spPr>
          <a:xfrm>
            <a:off x="609600" y="1397001"/>
            <a:ext cx="11289632" cy="5054599"/>
          </a:xfrm>
        </p:spPr>
        <p:txBody>
          <a:bodyPr>
            <a:normAutofit/>
          </a:bodyPr>
          <a:lstStyle/>
          <a:p>
            <a:r>
              <a:rPr lang="en-IN" sz="2400" dirty="0"/>
              <a:t>The proposed system “</a:t>
            </a:r>
            <a:r>
              <a:rPr lang="en-IN" sz="2400" b="1" dirty="0"/>
              <a:t>AUTOMATIC MOVABLE ROAD DIVIDER</a:t>
            </a:r>
            <a:r>
              <a:rPr lang="en-IN" sz="2400" dirty="0"/>
              <a:t>” moves the divider without any human interference</a:t>
            </a:r>
            <a:endParaRPr lang="en-IN" sz="2400" dirty="0"/>
          </a:p>
          <a:p>
            <a:r>
              <a:rPr lang="en-IN" sz="2400" dirty="0"/>
              <a:t>This system uses an array of IR sensors which are programmed to detect the traffic flow.</a:t>
            </a:r>
            <a:endParaRPr lang="en-IN" sz="2400" dirty="0"/>
          </a:p>
          <a:p>
            <a:r>
              <a:rPr lang="en-IN" sz="2400" dirty="0"/>
              <a:t>If the traffic in a way is higher than the other side then the divider switch to the other side slowly with a buzzer sound and indicators.</a:t>
            </a:r>
            <a:endParaRPr lang="en-IN" sz="2400" dirty="0"/>
          </a:p>
          <a:p>
            <a:r>
              <a:rPr lang="en-IN" sz="2400" dirty="0"/>
              <a:t>This helps to control the traffic with ease and also helps the people reach the destination faster.</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27" name="Rectangle 33"/>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Title 1"/>
          <p:cNvSpPr>
            <a:spLocks noGrp="1"/>
          </p:cNvSpPr>
          <p:nvPr>
            <p:ph type="title"/>
          </p:nvPr>
        </p:nvSpPr>
        <p:spPr>
          <a:xfrm>
            <a:off x="838200" y="0"/>
            <a:ext cx="10515600" cy="1325563"/>
          </a:xfrm>
        </p:spPr>
        <p:txBody>
          <a:bodyPr/>
          <a:lstStyle/>
          <a:p>
            <a:r>
              <a:rPr lang="en-IN" b="1" dirty="0">
                <a:solidFill>
                  <a:srgbClr val="FF0000"/>
                </a:solidFill>
              </a:rPr>
              <a:t>SYSTEM ARCHITECTURE...</a:t>
            </a:r>
            <a:endParaRPr lang="en-IN" b="1" dirty="0">
              <a:solidFill>
                <a:srgbClr val="FF0000"/>
              </a:solidFill>
            </a:endParaRPr>
          </a:p>
        </p:txBody>
      </p:sp>
      <p:sp>
        <p:nvSpPr>
          <p:cNvPr id="2" name="Rectangle 1"/>
          <p:cNvSpPr>
            <a:spLocks noChangeArrowheads="1"/>
          </p:cNvSpPr>
          <p:nvPr/>
        </p:nvSpPr>
        <p:spPr bwMode="auto">
          <a:xfrm>
            <a:off x="4620491" y="2272030"/>
            <a:ext cx="2076450" cy="2743200"/>
          </a:xfrm>
          <a:prstGeom prst="rect">
            <a:avLst/>
          </a:prstGeom>
          <a:solidFill>
            <a:srgbClr val="FFFFFF"/>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Arduino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6906491" y="2400618"/>
            <a:ext cx="1171575" cy="609600"/>
          </a:xfrm>
          <a:prstGeom prst="rect">
            <a:avLst/>
          </a:prstGeom>
          <a:solidFill>
            <a:srgbClr val="FFFFFF"/>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3"/>
          <p:cNvSpPr>
            <a:spLocks noChangeArrowheads="1"/>
          </p:cNvSpPr>
          <p:nvPr/>
        </p:nvSpPr>
        <p:spPr bwMode="auto">
          <a:xfrm>
            <a:off x="6906491" y="3307080"/>
            <a:ext cx="1171575" cy="609600"/>
          </a:xfrm>
          <a:prstGeom prst="rect">
            <a:avLst/>
          </a:prstGeom>
          <a:solidFill>
            <a:srgbClr val="FFFFFF"/>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Traffic Lights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4"/>
          <p:cNvSpPr>
            <a:spLocks noChangeArrowheads="1"/>
          </p:cNvSpPr>
          <p:nvPr/>
        </p:nvSpPr>
        <p:spPr bwMode="auto">
          <a:xfrm>
            <a:off x="3248891" y="2424430"/>
            <a:ext cx="1171575" cy="609600"/>
          </a:xfrm>
          <a:prstGeom prst="rect">
            <a:avLst/>
          </a:prstGeom>
          <a:solidFill>
            <a:srgbClr val="FFFFFF"/>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5"/>
          <p:cNvSpPr>
            <a:spLocks noChangeArrowheads="1"/>
          </p:cNvSpPr>
          <p:nvPr/>
        </p:nvSpPr>
        <p:spPr bwMode="auto">
          <a:xfrm>
            <a:off x="3248891" y="3313430"/>
            <a:ext cx="1171575" cy="609600"/>
          </a:xfrm>
          <a:prstGeom prst="rect">
            <a:avLst/>
          </a:prstGeom>
          <a:solidFill>
            <a:srgbClr val="FFFFFF"/>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Buzzer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6"/>
          <p:cNvSpPr>
            <a:spLocks noChangeArrowheads="1"/>
          </p:cNvSpPr>
          <p:nvPr/>
        </p:nvSpPr>
        <p:spPr bwMode="auto">
          <a:xfrm>
            <a:off x="3248891" y="4178618"/>
            <a:ext cx="1171575" cy="609600"/>
          </a:xfrm>
          <a:prstGeom prst="rect">
            <a:avLst/>
          </a:prstGeom>
          <a:solidFill>
            <a:srgbClr val="FFFFFF"/>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IR Sensors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7"/>
          <p:cNvSpPr>
            <a:spLocks noChangeArrowheads="1"/>
          </p:cNvSpPr>
          <p:nvPr/>
        </p:nvSpPr>
        <p:spPr bwMode="auto">
          <a:xfrm>
            <a:off x="6906491" y="4175443"/>
            <a:ext cx="1171575" cy="609600"/>
          </a:xfrm>
          <a:prstGeom prst="rect">
            <a:avLst/>
          </a:prstGeom>
          <a:solidFill>
            <a:srgbClr val="FFFFFF"/>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Indiactors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6" name="Straight Arrow Connector 35"/>
          <p:cNvCxnSpPr/>
          <p:nvPr/>
        </p:nvCxnSpPr>
        <p:spPr>
          <a:xfrm>
            <a:off x="4420466" y="2779150"/>
            <a:ext cx="200025"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4420466" y="3586870"/>
            <a:ext cx="200025" cy="19050"/>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4420466" y="4425070"/>
            <a:ext cx="200025"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6706466" y="2755655"/>
            <a:ext cx="200025"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6696941" y="3605920"/>
            <a:ext cx="200025"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6706466" y="4425070"/>
            <a:ext cx="200025"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43" name="Rectangle 2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WORKING</a:t>
            </a:r>
            <a:r>
              <a:rPr lang="en-IN" altLang="en-US" dirty="0">
                <a:solidFill>
                  <a:srgbClr val="FFC000"/>
                </a:solidFill>
              </a:rPr>
              <a:t>...</a:t>
            </a:r>
            <a:endParaRPr lang="en-IN" altLang="en-US" dirty="0">
              <a:solidFill>
                <a:srgbClr val="FFC000"/>
              </a:solidFill>
            </a:endParaRPr>
          </a:p>
        </p:txBody>
      </p:sp>
      <p:sp>
        <p:nvSpPr>
          <p:cNvPr id="3" name="Content Placeholder 2"/>
          <p:cNvSpPr>
            <a:spLocks noGrp="1"/>
          </p:cNvSpPr>
          <p:nvPr>
            <p:ph idx="1"/>
          </p:nvPr>
        </p:nvSpPr>
        <p:spPr/>
        <p:txBody>
          <a:bodyPr/>
          <a:lstStyle/>
          <a:p>
            <a:r>
              <a:rPr lang="en-US" dirty="0"/>
              <a:t>This project uses </a:t>
            </a:r>
            <a:r>
              <a:rPr lang="en-US" dirty="0" err="1"/>
              <a:t>aurdino</a:t>
            </a:r>
            <a:r>
              <a:rPr lang="en-US" dirty="0"/>
              <a:t> uno, </a:t>
            </a:r>
            <a:r>
              <a:rPr lang="en-US" dirty="0" err="1"/>
              <a:t>ir</a:t>
            </a:r>
            <a:r>
              <a:rPr lang="en-US" dirty="0"/>
              <a:t> sensor, buzzer, led , servo motor and indicators.</a:t>
            </a:r>
            <a:endParaRPr lang="en-US" dirty="0"/>
          </a:p>
          <a:p>
            <a:r>
              <a:rPr lang="en-US" dirty="0"/>
              <a:t>This project utilizes servo motors and move the divider based on the </a:t>
            </a:r>
            <a:r>
              <a:rPr lang="en-US" dirty="0" err="1"/>
              <a:t>ir</a:t>
            </a:r>
            <a:r>
              <a:rPr lang="en-US" dirty="0"/>
              <a:t> sensors function which indicates manageable system for traffic or waiting queue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z="5335" b="1" dirty="0">
                <a:solidFill>
                  <a:srgbClr val="FF0000"/>
                </a:solidFill>
              </a:rPr>
              <a:t>COMPONENTS REQUIRED</a:t>
            </a:r>
            <a:r>
              <a:rPr lang="en-IN" altLang="en-US" sz="5335" b="1" dirty="0">
                <a:solidFill>
                  <a:srgbClr val="FF0000"/>
                </a:solidFill>
              </a:rPr>
              <a:t>...</a:t>
            </a:r>
            <a:endParaRPr lang="en-IN" altLang="en-US" sz="5335" b="1" dirty="0">
              <a:solidFill>
                <a:srgbClr val="FF0000"/>
              </a:solidFill>
            </a:endParaRPr>
          </a:p>
        </p:txBody>
      </p:sp>
      <p:sp>
        <p:nvSpPr>
          <p:cNvPr id="3" name="Content Placeholder 2"/>
          <p:cNvSpPr>
            <a:spLocks noGrp="1"/>
          </p:cNvSpPr>
          <p:nvPr>
            <p:ph sz="half" idx="1"/>
          </p:nvPr>
        </p:nvSpPr>
        <p:spPr>
          <a:xfrm>
            <a:off x="609600" y="1600201"/>
            <a:ext cx="5384800" cy="4985950"/>
          </a:xfrm>
        </p:spPr>
        <p:txBody>
          <a:bodyPr rtlCol="0">
            <a:normAutofit/>
          </a:bodyPr>
          <a:lstStyle/>
          <a:p>
            <a:pPr>
              <a:buNone/>
              <a:defRPr/>
            </a:pPr>
            <a:r>
              <a:rPr lang="en-US" b="1" dirty="0"/>
              <a:t>Hardware Requirements</a:t>
            </a:r>
            <a:endParaRPr lang="en-US" dirty="0"/>
          </a:p>
          <a:p>
            <a:pPr>
              <a:buFont typeface="Arial" panose="020B0604020202020204" pitchFamily="34" charset="0"/>
              <a:buChar char="•"/>
              <a:defRPr/>
            </a:pPr>
            <a:r>
              <a:rPr lang="en-US" dirty="0"/>
              <a:t>Arduino UNO Board</a:t>
            </a:r>
            <a:endParaRPr lang="en-US" dirty="0"/>
          </a:p>
          <a:p>
            <a:pPr>
              <a:buFont typeface="Arial" panose="020B0604020202020204" pitchFamily="34" charset="0"/>
              <a:buChar char="•"/>
              <a:defRPr/>
            </a:pPr>
            <a:r>
              <a:rPr lang="en-US" dirty="0"/>
              <a:t>IR Sensors</a:t>
            </a:r>
            <a:endParaRPr lang="en-US" dirty="0"/>
          </a:p>
          <a:p>
            <a:pPr>
              <a:buFont typeface="Arial" panose="020B0604020202020204" pitchFamily="34" charset="0"/>
              <a:buChar char="•"/>
              <a:defRPr/>
            </a:pPr>
            <a:r>
              <a:rPr lang="en-US" dirty="0"/>
              <a:t>Servo Motor</a:t>
            </a:r>
            <a:endParaRPr lang="en-US" dirty="0"/>
          </a:p>
          <a:p>
            <a:pPr>
              <a:buFont typeface="Arial" panose="020B0604020202020204" pitchFamily="34" charset="0"/>
              <a:buChar char="•"/>
              <a:defRPr/>
            </a:pPr>
            <a:r>
              <a:rPr lang="en-US" dirty="0"/>
              <a:t>Traffic Lights</a:t>
            </a:r>
            <a:endParaRPr lang="en-US" dirty="0"/>
          </a:p>
          <a:p>
            <a:pPr>
              <a:buFont typeface="Arial" panose="020B0604020202020204" pitchFamily="34" charset="0"/>
              <a:buChar char="•"/>
              <a:defRPr/>
            </a:pPr>
            <a:r>
              <a:rPr lang="en-US" dirty="0"/>
              <a:t>Indicators</a:t>
            </a:r>
            <a:endParaRPr lang="en-US" dirty="0"/>
          </a:p>
          <a:p>
            <a:pPr>
              <a:buFont typeface="Arial" panose="020B0604020202020204" pitchFamily="34" charset="0"/>
              <a:buChar char="•"/>
              <a:defRPr/>
            </a:pPr>
            <a:r>
              <a:rPr lang="en-US" dirty="0"/>
              <a:t>Buzzer</a:t>
            </a:r>
            <a:endParaRPr lang="en-US" dirty="0"/>
          </a:p>
          <a:p>
            <a:pPr>
              <a:buFont typeface="Arial" panose="020B0604020202020204" pitchFamily="34" charset="0"/>
              <a:buChar char="•"/>
              <a:defRPr/>
            </a:pPr>
            <a:r>
              <a:rPr lang="en-US" dirty="0"/>
              <a:t>Connecting Wires</a:t>
            </a:r>
            <a:endParaRPr lang="en-US" dirty="0"/>
          </a:p>
          <a:p>
            <a:pPr marL="0" indent="0">
              <a:buNone/>
              <a:defRPr/>
            </a:pPr>
            <a:endParaRPr lang="en-US" dirty="0"/>
          </a:p>
          <a:p>
            <a:pPr>
              <a:buNone/>
              <a:defRPr/>
            </a:pPr>
            <a:endParaRPr lang="en-US" dirty="0"/>
          </a:p>
          <a:p>
            <a:pPr>
              <a:defRPr/>
            </a:pPr>
            <a:endParaRPr lang="en-US" dirty="0"/>
          </a:p>
        </p:txBody>
      </p:sp>
      <p:sp>
        <p:nvSpPr>
          <p:cNvPr id="4" name="Content Placeholder 3"/>
          <p:cNvSpPr>
            <a:spLocks noGrp="1"/>
          </p:cNvSpPr>
          <p:nvPr>
            <p:ph sz="half" idx="2"/>
          </p:nvPr>
        </p:nvSpPr>
        <p:spPr>
          <a:xfrm>
            <a:off x="6197600" y="1600201"/>
            <a:ext cx="5384800" cy="4525433"/>
          </a:xfrm>
        </p:spPr>
        <p:txBody>
          <a:bodyPr rtlCol="0">
            <a:normAutofit/>
          </a:bodyPr>
          <a:lstStyle/>
          <a:p>
            <a:pPr>
              <a:buNone/>
              <a:defRPr/>
            </a:pPr>
            <a:r>
              <a:rPr lang="en-US" b="1" dirty="0"/>
              <a:t>Software Requirements</a:t>
            </a:r>
            <a:endParaRPr lang="en-US" dirty="0"/>
          </a:p>
          <a:p>
            <a:pPr>
              <a:defRPr/>
            </a:pPr>
            <a:r>
              <a:rPr lang="en-US" dirty="0"/>
              <a:t>Arduino IDE</a:t>
            </a:r>
            <a:endParaRPr lang="en-US" dirty="0"/>
          </a:p>
          <a:p>
            <a:pPr>
              <a:defRPr/>
            </a:pPr>
            <a:r>
              <a:rPr lang="en-US" dirty="0" err="1"/>
              <a:t>Blynk</a:t>
            </a:r>
            <a:endParaRPr lang="en-US" dirty="0"/>
          </a:p>
          <a:p>
            <a:pPr>
              <a:defRPr/>
            </a:pPr>
            <a:r>
              <a:rPr lang="en-US" dirty="0"/>
              <a:t>Embedded C language</a:t>
            </a:r>
            <a:endParaRPr lang="en-US" dirty="0"/>
          </a:p>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985" y="180495"/>
            <a:ext cx="588900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    Arduino uno</a:t>
            </a:r>
            <a:endParaRPr lang="en-US" sz="3600" dirty="0"/>
          </a:p>
        </p:txBody>
      </p:sp>
      <p:pic>
        <p:nvPicPr>
          <p:cNvPr id="3" name="Picture 2"/>
          <p:cNvPicPr>
            <a:picLocks noChangeAspect="1"/>
          </p:cNvPicPr>
          <p:nvPr/>
        </p:nvPicPr>
        <p:blipFill>
          <a:blip r:embed="rId1"/>
          <a:stretch>
            <a:fillRect/>
          </a:stretch>
        </p:blipFill>
        <p:spPr>
          <a:xfrm>
            <a:off x="7728045" y="942833"/>
            <a:ext cx="4114800" cy="2362200"/>
          </a:xfrm>
          <a:prstGeom prst="rect">
            <a:avLst/>
          </a:prstGeom>
        </p:spPr>
      </p:pic>
      <p:sp>
        <p:nvSpPr>
          <p:cNvPr id="4" name="Rectangle 3"/>
          <p:cNvSpPr/>
          <p:nvPr/>
        </p:nvSpPr>
        <p:spPr>
          <a:xfrm>
            <a:off x="659641" y="1249234"/>
            <a:ext cx="6096000" cy="4154984"/>
          </a:xfrm>
          <a:prstGeom prst="rect">
            <a:avLst/>
          </a:prstGeom>
        </p:spPr>
        <p:txBody>
          <a:bodyPr>
            <a:spAutoFit/>
          </a:bodyPr>
          <a:lstStyle/>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Arduino Uno</a:t>
            </a:r>
            <a:r>
              <a:rPr lang="en-US" sz="2400" dirty="0">
                <a:latin typeface="Times New Roman" panose="02020603050405020304" pitchFamily="18" charset="0"/>
                <a:cs typeface="Times New Roman" panose="02020603050405020304" pitchFamily="18" charset="0"/>
              </a:rPr>
              <a:t> is a microcontroller board based on the ATmega328P . </a:t>
            </a: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has 14 digital input/output pins (of which 6 can be used as PWM outputs), 6 analog inputs, a 16 MHz ceramic resonator, a USB connection, a power jack, an ICSP header and a reset button.</a:t>
            </a: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contains everything needed to support the microcontroller; simply connect it to a computer with a USB cable or power it with a AC-to-DC adapter or battery to get started.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A light-emitting diode (LED) is a </a:t>
            </a:r>
            <a:r>
              <a:rPr lang="en-IN" sz="1800" dirty="0">
                <a:latin typeface="Times New Roman" panose="02020603050405020304" pitchFamily="18" charset="0"/>
                <a:ea typeface="Calibri" panose="020F0502020204030204" pitchFamily="34" charset="0"/>
                <a:cs typeface="Arial" panose="020B0604020202020204" pitchFamily="34" charset="0"/>
              </a:rPr>
              <a:t>semiconductor</a:t>
            </a:r>
            <a:r>
              <a:rPr lang="en-IN" sz="1800" dirty="0">
                <a:effectLst/>
                <a:latin typeface="Times New Roman" panose="02020603050405020304" pitchFamily="18" charset="0"/>
                <a:ea typeface="Calibri" panose="020F0502020204030204" pitchFamily="34" charset="0"/>
              </a:rPr>
              <a:t> </a:t>
            </a:r>
            <a:r>
              <a:rPr lang="en-IN" sz="1800" dirty="0">
                <a:latin typeface="Times New Roman" panose="02020603050405020304" pitchFamily="18" charset="0"/>
                <a:ea typeface="Calibri" panose="020F0502020204030204" pitchFamily="34" charset="0"/>
                <a:cs typeface="Arial" panose="020B0604020202020204" pitchFamily="34" charset="0"/>
              </a:rPr>
              <a:t>light source </a:t>
            </a:r>
            <a:r>
              <a:rPr lang="en-IN" sz="1800" dirty="0">
                <a:effectLst/>
                <a:latin typeface="Times New Roman" panose="02020603050405020304" pitchFamily="18" charset="0"/>
                <a:ea typeface="Calibri" panose="020F0502020204030204" pitchFamily="34" charset="0"/>
              </a:rPr>
              <a:t>that emits light when </a:t>
            </a:r>
            <a:r>
              <a:rPr lang="en-IN" sz="1800" dirty="0">
                <a:latin typeface="Times New Roman" panose="02020603050405020304" pitchFamily="18" charset="0"/>
                <a:ea typeface="Calibri" panose="020F0502020204030204" pitchFamily="34" charset="0"/>
                <a:cs typeface="Arial" panose="020B0604020202020204" pitchFamily="34" charset="0"/>
              </a:rPr>
              <a:t>current</a:t>
            </a:r>
            <a:r>
              <a:rPr lang="en-IN" sz="1800" dirty="0">
                <a:effectLst/>
                <a:latin typeface="Times New Roman" panose="02020603050405020304" pitchFamily="18" charset="0"/>
                <a:ea typeface="Calibri" panose="020F0502020204030204" pitchFamily="34" charset="0"/>
              </a:rPr>
              <a:t> flows through it. </a:t>
            </a:r>
            <a:r>
              <a:rPr lang="en-IN" sz="1800" dirty="0">
                <a:latin typeface="Times New Roman" panose="02020603050405020304" pitchFamily="18" charset="0"/>
                <a:ea typeface="Calibri" panose="020F0502020204030204" pitchFamily="34" charset="0"/>
                <a:cs typeface="Arial" panose="020B0604020202020204" pitchFamily="34" charset="0"/>
              </a:rPr>
              <a:t>Electrons</a:t>
            </a:r>
            <a:r>
              <a:rPr lang="en-IN" sz="1800" dirty="0">
                <a:effectLst/>
                <a:latin typeface="Times New Roman" panose="02020603050405020304" pitchFamily="18" charset="0"/>
                <a:ea typeface="Calibri" panose="020F0502020204030204" pitchFamily="34" charset="0"/>
              </a:rPr>
              <a:t> in the semiconductor recombine with </a:t>
            </a:r>
            <a:r>
              <a:rPr lang="en-IN" sz="1800" dirty="0">
                <a:latin typeface="Times New Roman" panose="02020603050405020304" pitchFamily="18" charset="0"/>
                <a:ea typeface="Calibri" panose="020F0502020204030204" pitchFamily="34" charset="0"/>
                <a:cs typeface="Arial" panose="020B0604020202020204" pitchFamily="34" charset="0"/>
              </a:rPr>
              <a:t>electron holes</a:t>
            </a:r>
            <a:r>
              <a:rPr lang="en-IN" sz="1800" dirty="0">
                <a:effectLst/>
                <a:latin typeface="Times New Roman" panose="02020603050405020304" pitchFamily="18" charset="0"/>
                <a:ea typeface="Calibri" panose="020F0502020204030204" pitchFamily="34" charset="0"/>
              </a:rPr>
              <a:t>, releasing energy in the form of </a:t>
            </a:r>
            <a:r>
              <a:rPr lang="en-IN" sz="1800" dirty="0">
                <a:latin typeface="Times New Roman" panose="02020603050405020304" pitchFamily="18" charset="0"/>
                <a:ea typeface="Calibri" panose="020F0502020204030204" pitchFamily="34" charset="0"/>
                <a:cs typeface="Arial" panose="020B0604020202020204" pitchFamily="34" charset="0"/>
              </a:rPr>
              <a:t>photons</a:t>
            </a:r>
            <a:r>
              <a:rPr lang="en-IN"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The </a:t>
            </a:r>
            <a:r>
              <a:rPr lang="en-IN" sz="1800" dirty="0" err="1">
                <a:effectLst/>
                <a:latin typeface="Times New Roman" panose="02020603050405020304" pitchFamily="18" charset="0"/>
                <a:ea typeface="Calibri" panose="020F0502020204030204" pitchFamily="34" charset="0"/>
              </a:rPr>
              <a:t>color</a:t>
            </a:r>
            <a:r>
              <a:rPr lang="en-IN" sz="1800" dirty="0">
                <a:effectLst/>
                <a:latin typeface="Times New Roman" panose="02020603050405020304" pitchFamily="18" charset="0"/>
                <a:ea typeface="Calibri" panose="020F0502020204030204" pitchFamily="34" charset="0"/>
              </a:rPr>
              <a:t> of the light (corresponding to the energy of the photons) is determined by the energy required for electrons to cross the </a:t>
            </a:r>
            <a:r>
              <a:rPr lang="en-IN" sz="1800" dirty="0">
                <a:latin typeface="Times New Roman" panose="02020603050405020304" pitchFamily="18" charset="0"/>
                <a:ea typeface="Calibri" panose="020F0502020204030204" pitchFamily="34" charset="0"/>
                <a:cs typeface="Arial" panose="020B0604020202020204" pitchFamily="34" charset="0"/>
              </a:rPr>
              <a:t>band gap</a:t>
            </a:r>
            <a:r>
              <a:rPr lang="en-IN" sz="1800" dirty="0">
                <a:effectLst/>
                <a:latin typeface="Times New Roman" panose="02020603050405020304" pitchFamily="18" charset="0"/>
                <a:ea typeface="Calibri" panose="020F0502020204030204" pitchFamily="34" charset="0"/>
              </a:rPr>
              <a:t> of the semiconductor. White light is obtained by using multiple semiconductors or a layer of light-emitting phosphor on the semiconductor device</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973043" y="3589646"/>
            <a:ext cx="3360085" cy="2486463"/>
          </a:xfrm>
          <a:prstGeom prst="rect">
            <a:avLst/>
          </a:prstGeom>
          <a:noFill/>
          <a:ln>
            <a:noFill/>
          </a:ln>
        </p:spPr>
      </p:pic>
      <p:sp>
        <p:nvSpPr>
          <p:cNvPr id="5" name="Title 4"/>
          <p:cNvSpPr txBox="1">
            <a:spLocks noGrp="1"/>
          </p:cNvSpPr>
          <p:nvPr>
            <p:ph type="title"/>
          </p:nvPr>
        </p:nvSpPr>
        <p:spPr>
          <a:xfrm>
            <a:off x="838200" y="732441"/>
            <a:ext cx="10515600" cy="5909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 LED</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6739</Words>
  <Application>WPS Presentation</Application>
  <PresentationFormat>Widescreen</PresentationFormat>
  <Paragraphs>131</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Times New Roman</vt:lpstr>
      <vt:lpstr>Calibri</vt:lpstr>
      <vt:lpstr>Calibri Light</vt:lpstr>
      <vt:lpstr>Microsoft YaHei</vt:lpstr>
      <vt:lpstr>Arial Unicode MS</vt:lpstr>
      <vt:lpstr>Office Theme</vt:lpstr>
      <vt:lpstr>VISVODAYA ENGINEERING COLLEGE::KAVALI (Affiliated to JNTUA, Anantapuram &amp; Approved by AICTE)  SPSR Nellore Dist., Kavali ,  Andhra Pradesh-524201 </vt:lpstr>
      <vt:lpstr>ABSTRACT...</vt:lpstr>
      <vt:lpstr>EXISTING SYSTEM...</vt:lpstr>
      <vt:lpstr>PROPOSED SYSTEM...</vt:lpstr>
      <vt:lpstr>SYSTEM ARCHITECTURE...</vt:lpstr>
      <vt:lpstr>WORKING...</vt:lpstr>
      <vt:lpstr>COMPONENTS REQUIRED...</vt:lpstr>
      <vt:lpstr>PowerPoint 演示文稿</vt:lpstr>
      <vt:lpstr> LED</vt:lpstr>
      <vt:lpstr>BUZZER</vt:lpstr>
      <vt:lpstr>PowerPoint 演示文稿</vt:lpstr>
      <vt:lpstr>IR SENSOR</vt:lpstr>
      <vt:lpstr>   Blynk IoT</vt:lpstr>
      <vt:lpstr>DATA FLOW DIAGRAM...</vt:lpstr>
      <vt:lpstr>ADVANTAGES ....</vt:lpstr>
      <vt:lpstr>RESULT: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Lights</dc:title>
  <dc:creator>Ameenul Ameen</dc:creator>
  <cp:lastModifiedBy>carlo</cp:lastModifiedBy>
  <cp:revision>62</cp:revision>
  <cp:lastPrinted>2022-03-05T14:14:00Z</cp:lastPrinted>
  <dcterms:created xsi:type="dcterms:W3CDTF">2021-07-05T08:16:00Z</dcterms:created>
  <dcterms:modified xsi:type="dcterms:W3CDTF">2024-05-03T03:49:48Z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8C055B11C07041E295D86B49952F96BA_13</vt:lpwstr>
  </property>
  <property fmtid="{D5CDD505-2E9C-101B-9397-08002B2CF9AE}" pid="3" name="KSOProductBuildVer">
    <vt:lpwstr>1033-12.2.0.16909</vt:lpwstr>
  </property>
</Properties>
</file>