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8" r:id="rId2"/>
    <p:sldId id="260" r:id="rId3"/>
    <p:sldId id="262" r:id="rId4"/>
    <p:sldId id="259" r:id="rId5"/>
    <p:sldId id="261" r:id="rId6"/>
    <p:sldId id="263" r:id="rId7"/>
    <p:sldId id="265" r:id="rId8"/>
    <p:sldId id="264"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B1B5D-F605-44A9-93BD-27F1613755E1}" type="datetimeFigureOut">
              <a:rPr lang="en-US" smtClean="0"/>
              <a:t>01-May-20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90134-1B61-4D1F-821F-D07FA2A1E869}" type="slidenum">
              <a:rPr lang="en-US" smtClean="0"/>
              <a:t>‹#›</a:t>
            </a:fld>
            <a:endParaRPr lang="en-US"/>
          </a:p>
        </p:txBody>
      </p:sp>
    </p:spTree>
    <p:extLst>
      <p:ext uri="{BB962C8B-B14F-4D97-AF65-F5344CB8AC3E}">
        <p14:creationId xmlns:p14="http://schemas.microsoft.com/office/powerpoint/2010/main" val="258772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5E7049-962B-4E17-85F1-1F272BC6C870}" type="datetimeFigureOut">
              <a:rPr lang="en-US" smtClean="0"/>
              <a:t>01-May-20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4CD92-1B51-4268-9724-BF012FB6CFB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0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5E7049-962B-4E17-85F1-1F272BC6C870}" type="datetimeFigureOut">
              <a:rPr lang="en-US" smtClean="0"/>
              <a:t>01-May-20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4CD92-1B51-4268-9724-BF012FB6CFB4}" type="slidenum">
              <a:rPr lang="en-US" smtClean="0"/>
              <a:t>‹#›</a:t>
            </a:fld>
            <a:endParaRPr lang="en-US"/>
          </a:p>
        </p:txBody>
      </p:sp>
    </p:spTree>
    <p:extLst>
      <p:ext uri="{BB962C8B-B14F-4D97-AF65-F5344CB8AC3E}">
        <p14:creationId xmlns:p14="http://schemas.microsoft.com/office/powerpoint/2010/main" val="247937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5E7049-962B-4E17-85F1-1F272BC6C870}" type="datetimeFigureOut">
              <a:rPr lang="en-US" smtClean="0"/>
              <a:t>01-May-20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4CD92-1B51-4268-9724-BF012FB6CFB4}" type="slidenum">
              <a:rPr lang="en-US" smtClean="0"/>
              <a:t>‹#›</a:t>
            </a:fld>
            <a:endParaRPr lang="en-US"/>
          </a:p>
        </p:txBody>
      </p:sp>
    </p:spTree>
    <p:extLst>
      <p:ext uri="{BB962C8B-B14F-4D97-AF65-F5344CB8AC3E}">
        <p14:creationId xmlns:p14="http://schemas.microsoft.com/office/powerpoint/2010/main" val="267486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5E7049-962B-4E17-85F1-1F272BC6C870}" type="datetimeFigureOut">
              <a:rPr lang="en-US" smtClean="0"/>
              <a:t>01-May-20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4CD92-1B51-4268-9724-BF012FB6CFB4}" type="slidenum">
              <a:rPr lang="en-US" smtClean="0"/>
              <a:t>‹#›</a:t>
            </a:fld>
            <a:endParaRPr lang="en-US"/>
          </a:p>
        </p:txBody>
      </p:sp>
    </p:spTree>
    <p:extLst>
      <p:ext uri="{BB962C8B-B14F-4D97-AF65-F5344CB8AC3E}">
        <p14:creationId xmlns:p14="http://schemas.microsoft.com/office/powerpoint/2010/main" val="3084914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E7049-962B-4E17-85F1-1F272BC6C870}" type="datetimeFigureOut">
              <a:rPr lang="en-US" smtClean="0"/>
              <a:t>01-May-20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4CD92-1B51-4268-9724-BF012FB6CFB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706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5E7049-962B-4E17-85F1-1F272BC6C870}" type="datetimeFigureOut">
              <a:rPr lang="en-US" smtClean="0"/>
              <a:t>01-May-20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4CD92-1B51-4268-9724-BF012FB6CFB4}" type="slidenum">
              <a:rPr lang="en-US" smtClean="0"/>
              <a:t>‹#›</a:t>
            </a:fld>
            <a:endParaRPr lang="en-US"/>
          </a:p>
        </p:txBody>
      </p:sp>
    </p:spTree>
    <p:extLst>
      <p:ext uri="{BB962C8B-B14F-4D97-AF65-F5344CB8AC3E}">
        <p14:creationId xmlns:p14="http://schemas.microsoft.com/office/powerpoint/2010/main" val="26119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5E7049-962B-4E17-85F1-1F272BC6C870}" type="datetimeFigureOut">
              <a:rPr lang="en-US" smtClean="0"/>
              <a:t>01-May-20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04CD92-1B51-4268-9724-BF012FB6CFB4}" type="slidenum">
              <a:rPr lang="en-US" smtClean="0"/>
              <a:t>‹#›</a:t>
            </a:fld>
            <a:endParaRPr lang="en-US"/>
          </a:p>
        </p:txBody>
      </p:sp>
    </p:spTree>
    <p:extLst>
      <p:ext uri="{BB962C8B-B14F-4D97-AF65-F5344CB8AC3E}">
        <p14:creationId xmlns:p14="http://schemas.microsoft.com/office/powerpoint/2010/main" val="40657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5E7049-962B-4E17-85F1-1F272BC6C870}" type="datetimeFigureOut">
              <a:rPr lang="en-US" smtClean="0"/>
              <a:t>01-May-20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04CD92-1B51-4268-9724-BF012FB6CFB4}" type="slidenum">
              <a:rPr lang="en-US" smtClean="0"/>
              <a:t>‹#›</a:t>
            </a:fld>
            <a:endParaRPr lang="en-US"/>
          </a:p>
        </p:txBody>
      </p:sp>
    </p:spTree>
    <p:extLst>
      <p:ext uri="{BB962C8B-B14F-4D97-AF65-F5344CB8AC3E}">
        <p14:creationId xmlns:p14="http://schemas.microsoft.com/office/powerpoint/2010/main" val="256719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5E7049-962B-4E17-85F1-1F272BC6C870}" type="datetimeFigureOut">
              <a:rPr lang="en-US" smtClean="0"/>
              <a:t>01-May-20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04CD92-1B51-4268-9724-BF012FB6CFB4}" type="slidenum">
              <a:rPr lang="en-US" smtClean="0"/>
              <a:t>‹#›</a:t>
            </a:fld>
            <a:endParaRPr lang="en-US"/>
          </a:p>
        </p:txBody>
      </p:sp>
    </p:spTree>
    <p:extLst>
      <p:ext uri="{BB962C8B-B14F-4D97-AF65-F5344CB8AC3E}">
        <p14:creationId xmlns:p14="http://schemas.microsoft.com/office/powerpoint/2010/main" val="307348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5E7049-962B-4E17-85F1-1F272BC6C870}" type="datetimeFigureOut">
              <a:rPr lang="en-US" smtClean="0"/>
              <a:t>01-May-20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4CD92-1B51-4268-9724-BF012FB6CFB4}" type="slidenum">
              <a:rPr lang="en-US" smtClean="0"/>
              <a:t>‹#›</a:t>
            </a:fld>
            <a:endParaRPr lang="en-US"/>
          </a:p>
        </p:txBody>
      </p:sp>
    </p:spTree>
    <p:extLst>
      <p:ext uri="{BB962C8B-B14F-4D97-AF65-F5344CB8AC3E}">
        <p14:creationId xmlns:p14="http://schemas.microsoft.com/office/powerpoint/2010/main" val="349520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E7049-962B-4E17-85F1-1F272BC6C870}" type="datetimeFigureOut">
              <a:rPr lang="en-US" smtClean="0"/>
              <a:t>01-May-20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4CD92-1B51-4268-9724-BF012FB6CFB4}" type="slidenum">
              <a:rPr lang="en-US" smtClean="0"/>
              <a:t>‹#›</a:t>
            </a:fld>
            <a:endParaRPr lang="en-US"/>
          </a:p>
        </p:txBody>
      </p:sp>
    </p:spTree>
    <p:extLst>
      <p:ext uri="{BB962C8B-B14F-4D97-AF65-F5344CB8AC3E}">
        <p14:creationId xmlns:p14="http://schemas.microsoft.com/office/powerpoint/2010/main" val="368971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5E7049-962B-4E17-85F1-1F272BC6C870}" type="datetimeFigureOut">
              <a:rPr lang="en-US" smtClean="0"/>
              <a:t>01-May-20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04CD92-1B51-4268-9724-BF012FB6CFB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094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mailto:saraiyasamyak@gmail.com" TargetMode="Externa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hyperlink" Target="mailto:gohilakash1442@gmail.com" TargetMode="External"/><Relationship Id="rId5" Type="http://schemas.openxmlformats.org/officeDocument/2006/relationships/hyperlink" Target="mailto:patelr4142@gmail.com"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4;p18"/>
          <p:cNvSpPr txBox="1">
            <a:spLocks/>
          </p:cNvSpPr>
          <p:nvPr/>
        </p:nvSpPr>
        <p:spPr>
          <a:xfrm>
            <a:off x="194981" y="1051134"/>
            <a:ext cx="11784946" cy="3127760"/>
          </a:xfrm>
          <a:prstGeom prst="rect">
            <a:avLst/>
          </a:prstGeom>
        </p:spPr>
        <p:style>
          <a:lnRef idx="2">
            <a:schemeClr val="dk1"/>
          </a:lnRef>
          <a:fillRef idx="1">
            <a:schemeClr val="lt1"/>
          </a:fillRef>
          <a:effectRef idx="0">
            <a:schemeClr val="dk1"/>
          </a:effectRef>
          <a:fontRef idx="minor">
            <a:schemeClr val="dk1"/>
          </a:fontRef>
        </p:style>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chemeClr val="dk1"/>
              </a:buClr>
              <a:buSzPts val="1100"/>
              <a:buFont typeface="Arial" panose="020B0604020202020204" pitchFamily="34" charset="0"/>
              <a:buNone/>
            </a:pPr>
            <a:r>
              <a:rPr lang="en-US" sz="2400" dirty="0" smtClean="0">
                <a:solidFill>
                  <a:schemeClr val="dk1"/>
                </a:solidFill>
              </a:rPr>
              <a:t>ISTE Approved</a:t>
            </a:r>
          </a:p>
          <a:p>
            <a:pPr marL="0" indent="0" algn="ctr">
              <a:spcBef>
                <a:spcPts val="400"/>
              </a:spcBef>
              <a:buClr>
                <a:schemeClr val="dk1"/>
              </a:buClr>
              <a:buSzPts val="1100"/>
              <a:buFont typeface="Arial" panose="020B0604020202020204" pitchFamily="34" charset="0"/>
              <a:buNone/>
            </a:pPr>
            <a:r>
              <a:rPr lang="en-US" sz="2400" dirty="0" smtClean="0">
                <a:solidFill>
                  <a:schemeClr val="dk1"/>
                </a:solidFill>
              </a:rPr>
              <a:t> </a:t>
            </a:r>
            <a:r>
              <a:rPr lang="en-US" sz="2400" b="1" dirty="0" smtClean="0">
                <a:solidFill>
                  <a:srgbClr val="FF0000"/>
                </a:solidFill>
              </a:rPr>
              <a:t>Free</a:t>
            </a:r>
            <a:r>
              <a:rPr lang="en-US" sz="2400" dirty="0" smtClean="0">
                <a:solidFill>
                  <a:schemeClr val="dk1"/>
                </a:solidFill>
              </a:rPr>
              <a:t> </a:t>
            </a:r>
            <a:r>
              <a:rPr lang="en-US" sz="2400" dirty="0" smtClean="0">
                <a:solidFill>
                  <a:srgbClr val="38761D"/>
                </a:solidFill>
              </a:rPr>
              <a:t>One WEEK Online WORKSHOP on</a:t>
            </a:r>
            <a:r>
              <a:rPr lang="en-US" sz="2400" dirty="0" smtClean="0">
                <a:solidFill>
                  <a:schemeClr val="dk1"/>
                </a:solidFill>
              </a:rPr>
              <a:t> </a:t>
            </a:r>
          </a:p>
          <a:p>
            <a:pPr marL="0" indent="0" algn="ctr">
              <a:spcBef>
                <a:spcPts val="400"/>
              </a:spcBef>
              <a:buClr>
                <a:schemeClr val="dk1"/>
              </a:buClr>
              <a:buSzPts val="1100"/>
              <a:buFont typeface="Arial" panose="020B0604020202020204" pitchFamily="34" charset="0"/>
              <a:buNone/>
            </a:pPr>
            <a:r>
              <a:rPr lang="en-US" sz="2400" dirty="0" smtClean="0">
                <a:solidFill>
                  <a:schemeClr val="dk1"/>
                </a:solidFill>
              </a:rPr>
              <a:t>"</a:t>
            </a:r>
            <a:r>
              <a:rPr lang="en-US" sz="2400" dirty="0" smtClean="0">
                <a:solidFill>
                  <a:srgbClr val="0000FF"/>
                </a:solidFill>
              </a:rPr>
              <a:t>Joy of Programming using Python</a:t>
            </a:r>
            <a:r>
              <a:rPr lang="en-US" sz="2400" dirty="0" smtClean="0">
                <a:solidFill>
                  <a:schemeClr val="dk1"/>
                </a:solidFill>
              </a:rPr>
              <a:t>" </a:t>
            </a:r>
          </a:p>
          <a:p>
            <a:pPr marL="0" indent="0" algn="ctr">
              <a:lnSpc>
                <a:spcPct val="100000"/>
              </a:lnSpc>
              <a:spcBef>
                <a:spcPts val="400"/>
              </a:spcBef>
              <a:buClr>
                <a:schemeClr val="dk1"/>
              </a:buClr>
              <a:buSzPts val="1100"/>
              <a:buFont typeface="Arial" panose="020B0604020202020204" pitchFamily="34" charset="0"/>
              <a:buNone/>
            </a:pPr>
            <a:r>
              <a:rPr lang="en-US" sz="2400" dirty="0" smtClean="0">
                <a:solidFill>
                  <a:schemeClr val="dk1"/>
                </a:solidFill>
              </a:rPr>
              <a:t>Dates: (April 25-May 1, 2020)</a:t>
            </a:r>
          </a:p>
          <a:p>
            <a:pPr marL="0" indent="0" algn="ctr">
              <a:lnSpc>
                <a:spcPct val="100000"/>
              </a:lnSpc>
              <a:buClr>
                <a:schemeClr val="dk1"/>
              </a:buClr>
              <a:buSzPts val="1100"/>
              <a:buFont typeface="Arial" panose="020B0604020202020204" pitchFamily="34" charset="0"/>
              <a:buNone/>
            </a:pPr>
            <a:r>
              <a:rPr lang="en-US" sz="2400" dirty="0" smtClean="0">
                <a:solidFill>
                  <a:schemeClr val="dk1"/>
                </a:solidFill>
              </a:rPr>
              <a:t>Organized by</a:t>
            </a:r>
          </a:p>
          <a:p>
            <a:pPr marL="0" indent="0" algn="ctr">
              <a:lnSpc>
                <a:spcPct val="100000"/>
              </a:lnSpc>
              <a:buClr>
                <a:schemeClr val="dk1"/>
              </a:buClr>
              <a:buSzPts val="1100"/>
              <a:buFont typeface="Arial" panose="020B0604020202020204" pitchFamily="34" charset="0"/>
              <a:buNone/>
            </a:pPr>
            <a:r>
              <a:rPr lang="en-US" sz="2400" b="1" dirty="0" smtClean="0">
                <a:solidFill>
                  <a:srgbClr val="FF0000"/>
                </a:solidFill>
              </a:rPr>
              <a:t>Computer Engineering Department, </a:t>
            </a:r>
            <a:r>
              <a:rPr lang="en-US" sz="2400" b="1" dirty="0" err="1" smtClean="0">
                <a:solidFill>
                  <a:srgbClr val="FF0000"/>
                </a:solidFill>
              </a:rPr>
              <a:t>C.K.Pithawala</a:t>
            </a:r>
            <a:r>
              <a:rPr lang="en-US" sz="2400" b="1" dirty="0" smtClean="0">
                <a:solidFill>
                  <a:srgbClr val="FF0000"/>
                </a:solidFill>
              </a:rPr>
              <a:t> College of Engineering &amp; Technology, </a:t>
            </a:r>
            <a:r>
              <a:rPr lang="en-US" sz="2400" b="1" dirty="0" err="1" smtClean="0">
                <a:solidFill>
                  <a:srgbClr val="FF0000"/>
                </a:solidFill>
              </a:rPr>
              <a:t>Surat</a:t>
            </a:r>
            <a:r>
              <a:rPr lang="en-US" sz="2400" b="1" dirty="0" smtClean="0">
                <a:solidFill>
                  <a:srgbClr val="FF0000"/>
                </a:solidFill>
              </a:rPr>
              <a:t>, Gujarat State, India.</a:t>
            </a:r>
            <a:endParaRPr lang="en-US" sz="2400" b="1" dirty="0">
              <a:solidFill>
                <a:srgbClr val="FF00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2367" y="4407696"/>
            <a:ext cx="1504060" cy="1857057"/>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15386" t="41971" r="6192"/>
          <a:stretch/>
        </p:blipFill>
        <p:spPr>
          <a:xfrm>
            <a:off x="8161235" y="4400596"/>
            <a:ext cx="1617123" cy="1864157"/>
          </a:xfrm>
          <a:prstGeom prst="rect">
            <a:avLst/>
          </a:prstGeom>
          <a:ln w="88900" cap="sq" cmpd="thickThin">
            <a:solidFill>
              <a:srgbClr val="000000"/>
            </a:solidFill>
            <a:prstDash val="solid"/>
            <a:miter lim="800000"/>
          </a:ln>
          <a:effectLst>
            <a:innerShdw blurRad="76200">
              <a:srgbClr val="000000"/>
            </a:innerShdw>
          </a:effectLst>
        </p:spPr>
      </p:pic>
      <p:sp>
        <p:nvSpPr>
          <p:cNvPr id="6" name="Google Shape;83;p18"/>
          <p:cNvSpPr txBox="1">
            <a:spLocks/>
          </p:cNvSpPr>
          <p:nvPr/>
        </p:nvSpPr>
        <p:spPr>
          <a:xfrm>
            <a:off x="194981" y="175784"/>
            <a:ext cx="11784946" cy="763600"/>
          </a:xfrm>
          <a:prstGeom prst="rect">
            <a:avLst/>
          </a:prstGeom>
        </p:spPr>
        <p:style>
          <a:lnRef idx="2">
            <a:schemeClr val="dk1"/>
          </a:lnRef>
          <a:fillRef idx="1">
            <a:schemeClr val="lt1"/>
          </a:fillRef>
          <a:effectRef idx="0">
            <a:schemeClr val="dk1"/>
          </a:effectRef>
          <a:fontRef idx="minor">
            <a:schemeClr val="dk1"/>
          </a:fontRef>
        </p:style>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FF0000"/>
                </a:solidFill>
              </a:rPr>
              <a:t>-: Mobile Price Prediction :-</a:t>
            </a:r>
            <a:endParaRPr lang="en-US" b="1" dirty="0">
              <a:solidFill>
                <a:srgbClr val="FF0000"/>
              </a:solidFill>
            </a:endParaRPr>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7181" t="6474" r="10064" b="9157"/>
          <a:stretch/>
        </p:blipFill>
        <p:spPr>
          <a:xfrm>
            <a:off x="333286" y="4401125"/>
            <a:ext cx="1504060" cy="1878403"/>
          </a:xfrm>
          <a:prstGeom prst="rect">
            <a:avLst/>
          </a:prstGeom>
          <a:ln w="88900" cap="sq" cmpd="thickThin">
            <a:solidFill>
              <a:srgbClr val="000000"/>
            </a:solidFill>
            <a:prstDash val="solid"/>
            <a:miter lim="800000"/>
          </a:ln>
          <a:effectLst>
            <a:innerShdw blurRad="76200">
              <a:srgbClr val="000000"/>
            </a:innerShdw>
          </a:effectLst>
        </p:spPr>
      </p:pic>
      <p:sp>
        <p:nvSpPr>
          <p:cNvPr id="8" name="Google Shape;86;p18"/>
          <p:cNvSpPr txBox="1"/>
          <p:nvPr/>
        </p:nvSpPr>
        <p:spPr>
          <a:xfrm>
            <a:off x="1981498" y="4160172"/>
            <a:ext cx="1908559" cy="2239724"/>
          </a:xfrm>
          <a:prstGeom prst="rect">
            <a:avLst/>
          </a:prstGeom>
          <a:noFill/>
          <a:ln>
            <a:noFill/>
          </a:ln>
        </p:spPr>
        <p:txBody>
          <a:bodyPr spcFirstLastPara="1" wrap="square" lIns="121900" tIns="121900" rIns="121900" bIns="121900" anchor="t" anchorCtr="0">
            <a:noAutofit/>
          </a:bodyPr>
          <a:lstStyle/>
          <a:p>
            <a:r>
              <a:rPr lang="en" sz="1600" dirty="0">
                <a:latin typeface="Cambria"/>
                <a:ea typeface="Cambria"/>
                <a:cs typeface="Cambria"/>
                <a:sym typeface="Cambria"/>
              </a:rPr>
              <a:t>Mr. </a:t>
            </a:r>
            <a:r>
              <a:rPr lang="en-US" sz="1600" dirty="0" smtClean="0">
                <a:latin typeface="Cambria"/>
                <a:ea typeface="Cambria"/>
                <a:cs typeface="Cambria"/>
                <a:sym typeface="Cambria"/>
              </a:rPr>
              <a:t>Rahul Patel</a:t>
            </a:r>
            <a:endParaRPr sz="1600" dirty="0">
              <a:latin typeface="Cambria"/>
              <a:ea typeface="Cambria"/>
              <a:cs typeface="Cambria"/>
              <a:sym typeface="Cambria"/>
            </a:endParaRPr>
          </a:p>
          <a:p>
            <a:r>
              <a:rPr lang="en" sz="1600" dirty="0" smtClean="0">
                <a:latin typeface="Cambria"/>
                <a:ea typeface="Cambria"/>
                <a:cs typeface="Cambria"/>
                <a:sym typeface="Cambria"/>
              </a:rPr>
              <a:t>Enroll. no: 160450116033</a:t>
            </a:r>
            <a:endParaRPr sz="1600" dirty="0">
              <a:latin typeface="Cambria"/>
              <a:ea typeface="Cambria"/>
              <a:cs typeface="Cambria"/>
              <a:sym typeface="Cambria"/>
            </a:endParaRPr>
          </a:p>
          <a:p>
            <a:r>
              <a:rPr lang="en" sz="1600" dirty="0">
                <a:latin typeface="Cambria"/>
                <a:ea typeface="Cambria"/>
                <a:cs typeface="Cambria"/>
                <a:sym typeface="Cambria"/>
              </a:rPr>
              <a:t>College: </a:t>
            </a:r>
            <a:r>
              <a:rPr lang="en-US" sz="1600" dirty="0" smtClean="0">
                <a:latin typeface="Cambria"/>
                <a:ea typeface="Cambria"/>
                <a:cs typeface="Cambria"/>
                <a:sym typeface="Cambria"/>
              </a:rPr>
              <a:t>SVMIT, Bharuch</a:t>
            </a:r>
            <a:endParaRPr sz="1600" dirty="0">
              <a:latin typeface="Cambria"/>
              <a:ea typeface="Cambria"/>
              <a:cs typeface="Cambria"/>
              <a:sym typeface="Cambria"/>
            </a:endParaRPr>
          </a:p>
          <a:p>
            <a:r>
              <a:rPr lang="en" sz="1600" dirty="0">
                <a:latin typeface="Cambria"/>
                <a:ea typeface="Cambria"/>
                <a:cs typeface="Cambria"/>
                <a:sym typeface="Cambria"/>
              </a:rPr>
              <a:t>email</a:t>
            </a:r>
            <a:r>
              <a:rPr lang="en" sz="1600" dirty="0" smtClean="0">
                <a:latin typeface="Cambria"/>
                <a:ea typeface="Cambria"/>
                <a:cs typeface="Cambria"/>
                <a:sym typeface="Cambria"/>
              </a:rPr>
              <a:t>:</a:t>
            </a:r>
            <a:r>
              <a:rPr lang="en" sz="1600" dirty="0" smtClean="0">
                <a:solidFill>
                  <a:schemeClr val="dk1"/>
                </a:solidFill>
                <a:latin typeface="Cambria"/>
                <a:ea typeface="Cambria"/>
                <a:cs typeface="Cambria"/>
                <a:sym typeface="Cambria"/>
              </a:rPr>
              <a:t>(</a:t>
            </a:r>
            <a:r>
              <a:rPr lang="en" sz="1600" u="sng" dirty="0" smtClean="0">
                <a:solidFill>
                  <a:schemeClr val="accent5"/>
                </a:solidFill>
                <a:latin typeface="Cambria"/>
                <a:ea typeface="Cambria"/>
                <a:cs typeface="Cambria"/>
                <a:sym typeface="Cambria"/>
                <a:hlinkClick r:id="rId5"/>
              </a:rPr>
              <a:t>patelr4142@gmail.com</a:t>
            </a:r>
            <a:r>
              <a:rPr lang="en" sz="1600" dirty="0" smtClean="0">
                <a:solidFill>
                  <a:schemeClr val="dk1"/>
                </a:solidFill>
                <a:latin typeface="Cambria"/>
                <a:ea typeface="Cambria"/>
                <a:cs typeface="Cambria"/>
                <a:sym typeface="Cambria"/>
              </a:rPr>
              <a:t>)</a:t>
            </a:r>
          </a:p>
          <a:p>
            <a:r>
              <a:rPr lang="en" sz="1600" dirty="0" smtClean="0">
                <a:solidFill>
                  <a:schemeClr val="dk1"/>
                </a:solidFill>
                <a:latin typeface="Cambria"/>
                <a:ea typeface="Cambria"/>
                <a:cs typeface="Cambria"/>
                <a:sym typeface="Cambria"/>
              </a:rPr>
              <a:t>IT – 4</a:t>
            </a:r>
            <a:r>
              <a:rPr lang="en" sz="1600" baseline="30000" dirty="0" smtClean="0">
                <a:solidFill>
                  <a:schemeClr val="dk1"/>
                </a:solidFill>
                <a:latin typeface="Cambria"/>
                <a:ea typeface="Cambria"/>
                <a:cs typeface="Cambria"/>
                <a:sym typeface="Cambria"/>
              </a:rPr>
              <a:t>th</a:t>
            </a:r>
            <a:r>
              <a:rPr lang="en" sz="1600" dirty="0" smtClean="0">
                <a:solidFill>
                  <a:schemeClr val="dk1"/>
                </a:solidFill>
                <a:latin typeface="Cambria"/>
                <a:ea typeface="Cambria"/>
                <a:cs typeface="Cambria"/>
                <a:sym typeface="Cambria"/>
              </a:rPr>
              <a:t> Year</a:t>
            </a:r>
            <a:endParaRPr sz="1600" dirty="0">
              <a:latin typeface="Cambria"/>
              <a:ea typeface="Cambria"/>
              <a:cs typeface="Cambria"/>
              <a:sym typeface="Cambria"/>
            </a:endParaRPr>
          </a:p>
        </p:txBody>
      </p:sp>
      <p:sp>
        <p:nvSpPr>
          <p:cNvPr id="10" name="Google Shape;86;p18"/>
          <p:cNvSpPr txBox="1"/>
          <p:nvPr/>
        </p:nvSpPr>
        <p:spPr>
          <a:xfrm>
            <a:off x="5887455" y="4178895"/>
            <a:ext cx="2273780" cy="2239724"/>
          </a:xfrm>
          <a:prstGeom prst="rect">
            <a:avLst/>
          </a:prstGeom>
          <a:noFill/>
          <a:ln>
            <a:noFill/>
          </a:ln>
        </p:spPr>
        <p:txBody>
          <a:bodyPr spcFirstLastPara="1" wrap="square" lIns="121900" tIns="121900" rIns="121900" bIns="121900" anchor="t" anchorCtr="0">
            <a:noAutofit/>
          </a:bodyPr>
          <a:lstStyle/>
          <a:p>
            <a:r>
              <a:rPr lang="en" sz="1600" dirty="0">
                <a:latin typeface="Cambria"/>
                <a:ea typeface="Cambria"/>
                <a:cs typeface="Cambria"/>
                <a:sym typeface="Cambria"/>
              </a:rPr>
              <a:t>Mr</a:t>
            </a:r>
            <a:r>
              <a:rPr lang="en" sz="1600" dirty="0" smtClean="0">
                <a:latin typeface="Cambria"/>
                <a:ea typeface="Cambria"/>
                <a:cs typeface="Cambria"/>
                <a:sym typeface="Cambria"/>
              </a:rPr>
              <a:t>. Akash Gohil</a:t>
            </a:r>
            <a:endParaRPr sz="1600" dirty="0">
              <a:latin typeface="Cambria"/>
              <a:ea typeface="Cambria"/>
              <a:cs typeface="Cambria"/>
              <a:sym typeface="Cambria"/>
            </a:endParaRPr>
          </a:p>
          <a:p>
            <a:r>
              <a:rPr lang="en" sz="1600" dirty="0" smtClean="0">
                <a:latin typeface="Cambria"/>
                <a:ea typeface="Cambria"/>
                <a:cs typeface="Cambria"/>
                <a:sym typeface="Cambria"/>
              </a:rPr>
              <a:t>Enroll. no: 160450107012</a:t>
            </a:r>
            <a:endParaRPr sz="1600" dirty="0">
              <a:latin typeface="Cambria"/>
              <a:ea typeface="Cambria"/>
              <a:cs typeface="Cambria"/>
              <a:sym typeface="Cambria"/>
            </a:endParaRPr>
          </a:p>
          <a:p>
            <a:r>
              <a:rPr lang="en" sz="1600" dirty="0">
                <a:latin typeface="Cambria"/>
                <a:ea typeface="Cambria"/>
                <a:cs typeface="Cambria"/>
                <a:sym typeface="Cambria"/>
              </a:rPr>
              <a:t>College: </a:t>
            </a:r>
            <a:r>
              <a:rPr lang="en-US" sz="1600" dirty="0" smtClean="0">
                <a:latin typeface="Cambria"/>
                <a:ea typeface="Cambria"/>
                <a:cs typeface="Cambria"/>
                <a:sym typeface="Cambria"/>
              </a:rPr>
              <a:t>SVMIT, Bharuch</a:t>
            </a:r>
            <a:endParaRPr sz="1600" dirty="0">
              <a:latin typeface="Cambria"/>
              <a:ea typeface="Cambria"/>
              <a:cs typeface="Cambria"/>
              <a:sym typeface="Cambria"/>
            </a:endParaRPr>
          </a:p>
          <a:p>
            <a:r>
              <a:rPr lang="en" sz="1600" dirty="0">
                <a:latin typeface="Cambria"/>
                <a:ea typeface="Cambria"/>
                <a:cs typeface="Cambria"/>
                <a:sym typeface="Cambria"/>
              </a:rPr>
              <a:t>email</a:t>
            </a:r>
            <a:r>
              <a:rPr lang="en" sz="1600" dirty="0" smtClean="0">
                <a:latin typeface="Cambria"/>
                <a:ea typeface="Cambria"/>
                <a:cs typeface="Cambria"/>
                <a:sym typeface="Cambria"/>
              </a:rPr>
              <a:t>:</a:t>
            </a:r>
            <a:r>
              <a:rPr lang="en" sz="1600" dirty="0" smtClean="0">
                <a:solidFill>
                  <a:schemeClr val="dk1"/>
                </a:solidFill>
                <a:latin typeface="Cambria"/>
                <a:ea typeface="Cambria"/>
                <a:cs typeface="Cambria"/>
                <a:sym typeface="Cambria"/>
              </a:rPr>
              <a:t>(</a:t>
            </a:r>
            <a:r>
              <a:rPr lang="en" sz="1600" u="sng" dirty="0" smtClean="0">
                <a:solidFill>
                  <a:schemeClr val="accent5"/>
                </a:solidFill>
                <a:latin typeface="Cambria"/>
                <a:ea typeface="Cambria"/>
                <a:cs typeface="Cambria"/>
                <a:sym typeface="Cambria"/>
                <a:hlinkClick r:id="rId6"/>
              </a:rPr>
              <a:t>gohilakash1442@gmail.com</a:t>
            </a:r>
            <a:r>
              <a:rPr lang="en" sz="1600" dirty="0" smtClean="0">
                <a:solidFill>
                  <a:schemeClr val="dk1"/>
                </a:solidFill>
                <a:latin typeface="Cambria"/>
                <a:ea typeface="Cambria"/>
                <a:cs typeface="Cambria"/>
                <a:sym typeface="Cambria"/>
              </a:rPr>
              <a:t>)</a:t>
            </a:r>
          </a:p>
          <a:p>
            <a:r>
              <a:rPr lang="en-US" sz="1600" dirty="0" smtClean="0">
                <a:solidFill>
                  <a:schemeClr val="dk1"/>
                </a:solidFill>
                <a:latin typeface="Cambria"/>
                <a:ea typeface="Cambria"/>
                <a:cs typeface="Cambria"/>
                <a:sym typeface="Cambria"/>
              </a:rPr>
              <a:t>CE – 4</a:t>
            </a:r>
            <a:r>
              <a:rPr lang="en-US" sz="1600" baseline="30000" dirty="0" smtClean="0">
                <a:solidFill>
                  <a:schemeClr val="dk1"/>
                </a:solidFill>
                <a:latin typeface="Cambria"/>
                <a:ea typeface="Cambria"/>
                <a:cs typeface="Cambria"/>
                <a:sym typeface="Cambria"/>
              </a:rPr>
              <a:t>th</a:t>
            </a:r>
            <a:r>
              <a:rPr lang="en-US" sz="1600" dirty="0" smtClean="0">
                <a:solidFill>
                  <a:schemeClr val="dk1"/>
                </a:solidFill>
                <a:latin typeface="Cambria"/>
                <a:ea typeface="Cambria"/>
                <a:cs typeface="Cambria"/>
                <a:sym typeface="Cambria"/>
              </a:rPr>
              <a:t> Year</a:t>
            </a:r>
            <a:endParaRPr lang="en-US" sz="1600" dirty="0" smtClean="0">
              <a:latin typeface="Cambria"/>
              <a:ea typeface="Cambria"/>
              <a:cs typeface="Cambria"/>
              <a:sym typeface="Cambria"/>
            </a:endParaRPr>
          </a:p>
          <a:p>
            <a:endParaRPr sz="1600" dirty="0">
              <a:latin typeface="Cambria"/>
              <a:ea typeface="Cambria"/>
              <a:cs typeface="Cambria"/>
              <a:sym typeface="Cambria"/>
            </a:endParaRPr>
          </a:p>
        </p:txBody>
      </p:sp>
      <p:sp>
        <p:nvSpPr>
          <p:cNvPr id="11" name="Google Shape;86;p18"/>
          <p:cNvSpPr txBox="1"/>
          <p:nvPr/>
        </p:nvSpPr>
        <p:spPr>
          <a:xfrm>
            <a:off x="9913965" y="4178894"/>
            <a:ext cx="2212517" cy="2246297"/>
          </a:xfrm>
          <a:prstGeom prst="rect">
            <a:avLst/>
          </a:prstGeom>
          <a:noFill/>
          <a:ln>
            <a:noFill/>
          </a:ln>
        </p:spPr>
        <p:txBody>
          <a:bodyPr spcFirstLastPara="1" wrap="square" lIns="121900" tIns="121900" rIns="121900" bIns="121900" anchor="t" anchorCtr="0">
            <a:noAutofit/>
          </a:bodyPr>
          <a:lstStyle/>
          <a:p>
            <a:r>
              <a:rPr lang="en" sz="1600" dirty="0">
                <a:latin typeface="Cambria"/>
                <a:ea typeface="Cambria"/>
                <a:cs typeface="Cambria"/>
                <a:sym typeface="Cambria"/>
              </a:rPr>
              <a:t>Mr</a:t>
            </a:r>
            <a:r>
              <a:rPr lang="en" sz="1600" dirty="0" smtClean="0">
                <a:latin typeface="Cambria"/>
                <a:ea typeface="Cambria"/>
                <a:cs typeface="Cambria"/>
                <a:sym typeface="Cambria"/>
              </a:rPr>
              <a:t>. Samyak Saraiya</a:t>
            </a:r>
            <a:endParaRPr sz="1600" dirty="0">
              <a:latin typeface="Cambria"/>
              <a:ea typeface="Cambria"/>
              <a:cs typeface="Cambria"/>
              <a:sym typeface="Cambria"/>
            </a:endParaRPr>
          </a:p>
          <a:p>
            <a:r>
              <a:rPr lang="en" sz="1600" dirty="0" smtClean="0">
                <a:latin typeface="Cambria"/>
                <a:ea typeface="Cambria"/>
                <a:cs typeface="Cambria"/>
                <a:sym typeface="Cambria"/>
              </a:rPr>
              <a:t>Enroll. no: 160450107051</a:t>
            </a:r>
            <a:endParaRPr sz="1600" dirty="0">
              <a:latin typeface="Cambria"/>
              <a:ea typeface="Cambria"/>
              <a:cs typeface="Cambria"/>
              <a:sym typeface="Cambria"/>
            </a:endParaRPr>
          </a:p>
          <a:p>
            <a:r>
              <a:rPr lang="en" sz="1600" dirty="0">
                <a:latin typeface="Cambria"/>
                <a:ea typeface="Cambria"/>
                <a:cs typeface="Cambria"/>
                <a:sym typeface="Cambria"/>
              </a:rPr>
              <a:t>College: </a:t>
            </a:r>
            <a:r>
              <a:rPr lang="en-US" sz="1600" dirty="0" smtClean="0">
                <a:latin typeface="Cambria"/>
                <a:ea typeface="Cambria"/>
                <a:cs typeface="Cambria"/>
                <a:sym typeface="Cambria"/>
              </a:rPr>
              <a:t>SVMIT, Bharuch</a:t>
            </a:r>
            <a:endParaRPr sz="1600" dirty="0">
              <a:latin typeface="Cambria"/>
              <a:ea typeface="Cambria"/>
              <a:cs typeface="Cambria"/>
              <a:sym typeface="Cambria"/>
            </a:endParaRPr>
          </a:p>
          <a:p>
            <a:r>
              <a:rPr lang="en" sz="1600" dirty="0">
                <a:latin typeface="Cambria"/>
                <a:ea typeface="Cambria"/>
                <a:cs typeface="Cambria"/>
                <a:sym typeface="Cambria"/>
              </a:rPr>
              <a:t>email</a:t>
            </a:r>
            <a:r>
              <a:rPr lang="en" sz="1600" dirty="0" smtClean="0">
                <a:latin typeface="Cambria"/>
                <a:ea typeface="Cambria"/>
                <a:cs typeface="Cambria"/>
                <a:sym typeface="Cambria"/>
              </a:rPr>
              <a:t>:</a:t>
            </a:r>
            <a:r>
              <a:rPr lang="en" sz="1600" dirty="0" smtClean="0">
                <a:solidFill>
                  <a:schemeClr val="dk1"/>
                </a:solidFill>
                <a:latin typeface="Cambria"/>
                <a:ea typeface="Cambria"/>
                <a:cs typeface="Cambria"/>
                <a:sym typeface="Cambria"/>
              </a:rPr>
              <a:t>(</a:t>
            </a:r>
            <a:r>
              <a:rPr lang="en" sz="1600" u="sng" dirty="0" smtClean="0">
                <a:solidFill>
                  <a:schemeClr val="accent5"/>
                </a:solidFill>
                <a:latin typeface="Cambria"/>
                <a:ea typeface="Cambria"/>
                <a:cs typeface="Cambria"/>
                <a:sym typeface="Cambria"/>
                <a:hlinkClick r:id="rId7"/>
              </a:rPr>
              <a:t>saraiyasamyak@gmail.com</a:t>
            </a:r>
            <a:r>
              <a:rPr lang="en" sz="1600" dirty="0" smtClean="0">
                <a:solidFill>
                  <a:schemeClr val="dk1"/>
                </a:solidFill>
                <a:latin typeface="Cambria"/>
                <a:ea typeface="Cambria"/>
                <a:cs typeface="Cambria"/>
                <a:sym typeface="Cambria"/>
              </a:rPr>
              <a:t>)</a:t>
            </a:r>
          </a:p>
          <a:p>
            <a:r>
              <a:rPr lang="en-US" sz="1600" dirty="0" smtClean="0">
                <a:solidFill>
                  <a:schemeClr val="dk1"/>
                </a:solidFill>
                <a:latin typeface="Cambria"/>
                <a:ea typeface="Cambria"/>
                <a:cs typeface="Cambria"/>
                <a:sym typeface="Cambria"/>
              </a:rPr>
              <a:t>CE – 4</a:t>
            </a:r>
            <a:r>
              <a:rPr lang="en-US" sz="1600" baseline="30000" dirty="0" smtClean="0">
                <a:solidFill>
                  <a:schemeClr val="dk1"/>
                </a:solidFill>
                <a:latin typeface="Cambria"/>
                <a:ea typeface="Cambria"/>
                <a:cs typeface="Cambria"/>
                <a:sym typeface="Cambria"/>
              </a:rPr>
              <a:t>th</a:t>
            </a:r>
            <a:r>
              <a:rPr lang="en-US" sz="1600" dirty="0" smtClean="0">
                <a:solidFill>
                  <a:schemeClr val="dk1"/>
                </a:solidFill>
                <a:latin typeface="Cambria"/>
                <a:ea typeface="Cambria"/>
                <a:cs typeface="Cambria"/>
                <a:sym typeface="Cambria"/>
              </a:rPr>
              <a:t> Year</a:t>
            </a:r>
            <a:endParaRPr lang="en-US" sz="1600" dirty="0" smtClean="0">
              <a:latin typeface="Cambria"/>
              <a:ea typeface="Cambria"/>
              <a:cs typeface="Cambria"/>
              <a:sym typeface="Cambria"/>
            </a:endParaRPr>
          </a:p>
          <a:p>
            <a:endParaRPr sz="1600" dirty="0">
              <a:latin typeface="Cambria"/>
              <a:ea typeface="Cambria"/>
              <a:cs typeface="Cambria"/>
              <a:sym typeface="Cambria"/>
            </a:endParaRPr>
          </a:p>
        </p:txBody>
      </p:sp>
    </p:spTree>
    <p:extLst>
      <p:ext uri="{BB962C8B-B14F-4D97-AF65-F5344CB8AC3E}">
        <p14:creationId xmlns:p14="http://schemas.microsoft.com/office/powerpoint/2010/main" val="161988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5846" y="2261568"/>
            <a:ext cx="4575996" cy="1323439"/>
          </a:xfrm>
          <a:prstGeom prst="rect">
            <a:avLst/>
          </a:prstGeom>
        </p:spPr>
        <p:txBody>
          <a:bodyPr wrap="none">
            <a:spAutoFit/>
          </a:bodyPr>
          <a:lstStyle/>
          <a:p>
            <a:r>
              <a:rPr lang="en-US" sz="8000" b="1" dirty="0" smtClean="0"/>
              <a:t>Thank You</a:t>
            </a:r>
            <a:endParaRPr lang="en-US" sz="8000" b="1" dirty="0"/>
          </a:p>
        </p:txBody>
      </p:sp>
    </p:spTree>
    <p:extLst>
      <p:ext uri="{BB962C8B-B14F-4D97-AF65-F5344CB8AC3E}">
        <p14:creationId xmlns:p14="http://schemas.microsoft.com/office/powerpoint/2010/main" val="1118732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p18"/>
          <p:cNvSpPr txBox="1">
            <a:spLocks/>
          </p:cNvSpPr>
          <p:nvPr/>
        </p:nvSpPr>
        <p:spPr>
          <a:xfrm>
            <a:off x="415600" y="413701"/>
            <a:ext cx="113608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v"/>
            </a:pPr>
            <a:r>
              <a:rPr lang="en-US" b="1" dirty="0" smtClean="0"/>
              <a:t>Agenda</a:t>
            </a:r>
            <a:endParaRPr lang="en-US" b="1" dirty="0"/>
          </a:p>
        </p:txBody>
      </p:sp>
      <p:sp>
        <p:nvSpPr>
          <p:cNvPr id="3" name="Google Shape;86;p18"/>
          <p:cNvSpPr txBox="1"/>
          <p:nvPr/>
        </p:nvSpPr>
        <p:spPr>
          <a:xfrm>
            <a:off x="415600" y="1305487"/>
            <a:ext cx="11360800" cy="4804755"/>
          </a:xfrm>
          <a:prstGeom prst="rect">
            <a:avLst/>
          </a:prstGeom>
          <a:noFill/>
          <a:ln>
            <a:noFill/>
          </a:ln>
        </p:spPr>
        <p:txBody>
          <a:bodyPr spcFirstLastPara="1" wrap="square" lIns="121900" tIns="121900" rIns="121900" bIns="121900" anchor="t" anchorCtr="0">
            <a:noAutofit/>
          </a:bodyPr>
          <a:lstStyle/>
          <a:p>
            <a:pPr marL="342900" indent="-342900">
              <a:buFont typeface="Wingdings" panose="05000000000000000000" pitchFamily="2" charset="2"/>
              <a:buChar char="Ø"/>
            </a:pPr>
            <a:r>
              <a:rPr lang="en" sz="2400" dirty="0" smtClean="0">
                <a:latin typeface="Cambria"/>
                <a:ea typeface="Cambria"/>
                <a:cs typeface="Cambria"/>
                <a:sym typeface="Cambria"/>
              </a:rPr>
              <a:t>Introduction</a:t>
            </a:r>
          </a:p>
          <a:p>
            <a:pPr marL="342900" indent="-342900">
              <a:buFont typeface="Wingdings" panose="05000000000000000000" pitchFamily="2" charset="2"/>
              <a:buChar char="Ø"/>
            </a:pPr>
            <a:r>
              <a:rPr lang="en-US" sz="2400" dirty="0" smtClean="0">
                <a:latin typeface="Cambria"/>
                <a:ea typeface="Cambria"/>
                <a:cs typeface="Cambria"/>
                <a:sym typeface="Cambria"/>
              </a:rPr>
              <a:t>About Dataset</a:t>
            </a:r>
          </a:p>
          <a:p>
            <a:pPr marL="342900" indent="-342900">
              <a:buFont typeface="Wingdings" panose="05000000000000000000" pitchFamily="2" charset="2"/>
              <a:buChar char="Ø"/>
            </a:pPr>
            <a:r>
              <a:rPr lang="en-US" sz="2400" dirty="0" smtClean="0">
                <a:latin typeface="Cambria"/>
                <a:ea typeface="Cambria"/>
                <a:cs typeface="Cambria"/>
                <a:sym typeface="Cambria"/>
              </a:rPr>
              <a:t>Data Exploration</a:t>
            </a:r>
          </a:p>
          <a:p>
            <a:pPr marL="342900" indent="-342900">
              <a:buFont typeface="Wingdings" panose="05000000000000000000" pitchFamily="2" charset="2"/>
              <a:buChar char="Ø"/>
            </a:pPr>
            <a:r>
              <a:rPr lang="en" sz="2400" dirty="0" smtClean="0">
                <a:latin typeface="Cambria"/>
                <a:ea typeface="Cambria"/>
                <a:cs typeface="Cambria"/>
                <a:sym typeface="Cambria"/>
              </a:rPr>
              <a:t>Feature Extraction</a:t>
            </a:r>
          </a:p>
          <a:p>
            <a:pPr marL="342900" indent="-342900">
              <a:buFont typeface="Wingdings" panose="05000000000000000000" pitchFamily="2" charset="2"/>
              <a:buChar char="Ø"/>
            </a:pPr>
            <a:r>
              <a:rPr lang="en" sz="2400" dirty="0" smtClean="0">
                <a:latin typeface="Cambria"/>
                <a:ea typeface="Cambria"/>
                <a:cs typeface="Cambria"/>
                <a:sym typeface="Cambria"/>
              </a:rPr>
              <a:t>Model Comparsion (Before Feature Extraction)</a:t>
            </a:r>
          </a:p>
          <a:p>
            <a:pPr marL="342900" indent="-342900">
              <a:buFont typeface="Wingdings" panose="05000000000000000000" pitchFamily="2" charset="2"/>
              <a:buChar char="Ø"/>
            </a:pPr>
            <a:r>
              <a:rPr lang="en" sz="2400" dirty="0" smtClean="0">
                <a:latin typeface="Cambria"/>
                <a:ea typeface="Cambria"/>
                <a:cs typeface="Cambria"/>
                <a:sym typeface="Cambria"/>
              </a:rPr>
              <a:t>Model Comparsion (After Feature Extraction)</a:t>
            </a:r>
          </a:p>
          <a:p>
            <a:pPr marL="342900" indent="-342900">
              <a:buFont typeface="Wingdings" panose="05000000000000000000" pitchFamily="2" charset="2"/>
              <a:buChar char="Ø"/>
            </a:pPr>
            <a:r>
              <a:rPr lang="en" sz="2400" dirty="0" smtClean="0">
                <a:latin typeface="Cambria"/>
                <a:ea typeface="Cambria"/>
                <a:cs typeface="Cambria"/>
                <a:sym typeface="Cambria"/>
              </a:rPr>
              <a:t>Result Analysis</a:t>
            </a:r>
          </a:p>
        </p:txBody>
      </p:sp>
    </p:spTree>
    <p:extLst>
      <p:ext uri="{BB962C8B-B14F-4D97-AF65-F5344CB8AC3E}">
        <p14:creationId xmlns:p14="http://schemas.microsoft.com/office/powerpoint/2010/main" val="53128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p18"/>
          <p:cNvSpPr txBox="1">
            <a:spLocks/>
          </p:cNvSpPr>
          <p:nvPr/>
        </p:nvSpPr>
        <p:spPr>
          <a:xfrm>
            <a:off x="415600" y="413701"/>
            <a:ext cx="113608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v"/>
            </a:pPr>
            <a:r>
              <a:rPr lang="en-US" b="1" dirty="0" smtClean="0"/>
              <a:t>Introduction</a:t>
            </a:r>
            <a:endParaRPr lang="en-US" b="1" dirty="0"/>
          </a:p>
        </p:txBody>
      </p:sp>
      <p:sp>
        <p:nvSpPr>
          <p:cNvPr id="3" name="Google Shape;86;p18"/>
          <p:cNvSpPr txBox="1"/>
          <p:nvPr/>
        </p:nvSpPr>
        <p:spPr>
          <a:xfrm>
            <a:off x="415600" y="1051133"/>
            <a:ext cx="11360800" cy="5076202"/>
          </a:xfrm>
          <a:prstGeom prst="rect">
            <a:avLst/>
          </a:prstGeom>
          <a:noFill/>
          <a:ln>
            <a:noFill/>
          </a:ln>
        </p:spPr>
        <p:txBody>
          <a:bodyPr spcFirstLastPara="1" wrap="square" lIns="121900" tIns="121900" rIns="121900" bIns="121900" anchor="t" anchorCtr="0">
            <a:noAutofit/>
          </a:bodyPr>
          <a:lstStyle/>
          <a:p>
            <a:pPr marL="342900" indent="-342900">
              <a:buFont typeface="Wingdings" panose="05000000000000000000" pitchFamily="2" charset="2"/>
              <a:buChar char="Ø"/>
            </a:pPr>
            <a:r>
              <a:rPr lang="en-US" sz="2400" dirty="0" smtClean="0">
                <a:latin typeface="Cambria"/>
                <a:ea typeface="Cambria"/>
                <a:cs typeface="Cambria"/>
                <a:sym typeface="Cambria"/>
              </a:rPr>
              <a:t>Our goal of this capstone project was, How well can we predict the price range of mobile, given its characteristics and previous example of how much phone have been sold on the basis of its characteristics. we will not predict actual price but a price range indicating how high the price is.</a:t>
            </a:r>
          </a:p>
          <a:p>
            <a:pPr marL="342900" indent="-342900">
              <a:buFont typeface="Wingdings" panose="05000000000000000000" pitchFamily="2" charset="2"/>
              <a:buChar char="Ø"/>
            </a:pPr>
            <a:endParaRPr lang="en-US" sz="2400" dirty="0">
              <a:latin typeface="Cambria"/>
              <a:ea typeface="Cambria"/>
              <a:cs typeface="Cambria"/>
              <a:sym typeface="Cambria"/>
            </a:endParaRPr>
          </a:p>
          <a:p>
            <a:pPr marL="342900" indent="-342900">
              <a:buFont typeface="Wingdings" panose="05000000000000000000" pitchFamily="2" charset="2"/>
              <a:buChar char="Ø"/>
            </a:pPr>
            <a:r>
              <a:rPr lang="en-US" sz="2400" b="1" dirty="0" smtClean="0"/>
              <a:t>USE</a:t>
            </a:r>
            <a:r>
              <a:rPr lang="en-US" sz="2400" dirty="0" smtClean="0"/>
              <a:t>: This kind of prediction will help companies estimate price of mobiles to give tough competition to other mobile manufacturer Also it will be useful for Consumers to verify that they are paying best price for a mobile.</a:t>
            </a:r>
            <a:endParaRPr lang="en" sz="2400" dirty="0" smtClean="0">
              <a:latin typeface="Cambria"/>
              <a:ea typeface="Cambria"/>
              <a:cs typeface="Cambria"/>
              <a:sym typeface="Cambria"/>
            </a:endParaRPr>
          </a:p>
          <a:p>
            <a:pPr marL="342900" indent="-342900">
              <a:buFont typeface="Wingdings" panose="05000000000000000000" pitchFamily="2" charset="2"/>
              <a:buChar char="Ø"/>
            </a:pPr>
            <a:endParaRPr lang="en" sz="2400" dirty="0" smtClean="0">
              <a:latin typeface="Cambria"/>
              <a:ea typeface="Cambria"/>
              <a:cs typeface="Cambria"/>
              <a:sym typeface="Cambria"/>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3647" b="14587"/>
          <a:stretch/>
        </p:blipFill>
        <p:spPr>
          <a:xfrm>
            <a:off x="8540403" y="3652318"/>
            <a:ext cx="3432551" cy="2463396"/>
          </a:xfrm>
          <a:prstGeom prst="rect">
            <a:avLst/>
          </a:prstGeom>
        </p:spPr>
      </p:pic>
    </p:spTree>
    <p:extLst>
      <p:ext uri="{BB962C8B-B14F-4D97-AF65-F5344CB8AC3E}">
        <p14:creationId xmlns:p14="http://schemas.microsoft.com/office/powerpoint/2010/main" val="405063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p18"/>
          <p:cNvSpPr txBox="1">
            <a:spLocks/>
          </p:cNvSpPr>
          <p:nvPr/>
        </p:nvSpPr>
        <p:spPr>
          <a:xfrm>
            <a:off x="415600" y="413701"/>
            <a:ext cx="113608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v"/>
            </a:pPr>
            <a:r>
              <a:rPr lang="en-US" b="1" dirty="0" smtClean="0"/>
              <a:t>About Dataset</a:t>
            </a:r>
            <a:endParaRPr lang="en-US" b="1" dirty="0"/>
          </a:p>
        </p:txBody>
      </p:sp>
      <p:sp>
        <p:nvSpPr>
          <p:cNvPr id="3" name="Google Shape;86;p18"/>
          <p:cNvSpPr txBox="1"/>
          <p:nvPr/>
        </p:nvSpPr>
        <p:spPr>
          <a:xfrm>
            <a:off x="415600" y="1177301"/>
            <a:ext cx="11360800" cy="5018400"/>
          </a:xfrm>
          <a:prstGeom prst="rect">
            <a:avLst/>
          </a:prstGeom>
          <a:noFill/>
          <a:ln>
            <a:noFill/>
          </a:ln>
        </p:spPr>
        <p:txBody>
          <a:bodyPr spcFirstLastPara="1" wrap="square" lIns="121900" tIns="121900" rIns="121900" bIns="121900" anchor="t" anchorCtr="0">
            <a:noAutofit/>
          </a:bodyPr>
          <a:lstStyle/>
          <a:p>
            <a:pPr marL="285750" indent="-285750">
              <a:buFont typeface="Wingdings" panose="05000000000000000000" pitchFamily="2" charset="2"/>
              <a:buChar char="Ø"/>
            </a:pPr>
            <a:r>
              <a:rPr lang="en-US" sz="2400" dirty="0"/>
              <a:t>This dataset contain information about many mobiles </a:t>
            </a:r>
            <a:r>
              <a:rPr lang="en-US" sz="2400" dirty="0" smtClean="0"/>
              <a:t>and a </a:t>
            </a:r>
            <a:r>
              <a:rPr lang="en-US" sz="2400" dirty="0"/>
              <a:t>variables about </a:t>
            </a:r>
            <a:r>
              <a:rPr lang="en-US" sz="2400" dirty="0" smtClean="0"/>
              <a:t>it.</a:t>
            </a:r>
            <a:endParaRPr lang="en-US" sz="2400" dirty="0">
              <a:latin typeface="Cambria"/>
              <a:ea typeface="Cambria"/>
              <a:cs typeface="Cambria"/>
              <a:sym typeface="Cambria"/>
            </a:endParaRPr>
          </a:p>
          <a:p>
            <a:pPr marL="342900" indent="-342900" fontAlgn="base">
              <a:buFont typeface="Wingdings" panose="05000000000000000000" pitchFamily="2" charset="2"/>
              <a:buChar char="Ø"/>
            </a:pPr>
            <a:r>
              <a:rPr lang="en-US" sz="2400" dirty="0" smtClean="0"/>
              <a:t>Columns: </a:t>
            </a:r>
            <a:endParaRPr lang="en-US" sz="2400" dirty="0"/>
          </a:p>
          <a:p>
            <a:endParaRPr lang="en" sz="2400" dirty="0" smtClean="0">
              <a:latin typeface="Cambria"/>
              <a:ea typeface="Cambria"/>
              <a:cs typeface="Cambria"/>
              <a:sym typeface="Cambria"/>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41" y="2021937"/>
            <a:ext cx="9510451" cy="4165218"/>
          </a:xfrm>
          <a:prstGeom prst="rect">
            <a:avLst/>
          </a:prstGeom>
        </p:spPr>
      </p:pic>
    </p:spTree>
    <p:extLst>
      <p:ext uri="{BB962C8B-B14F-4D97-AF65-F5344CB8AC3E}">
        <p14:creationId xmlns:p14="http://schemas.microsoft.com/office/powerpoint/2010/main" val="130016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p18"/>
          <p:cNvSpPr txBox="1">
            <a:spLocks/>
          </p:cNvSpPr>
          <p:nvPr/>
        </p:nvSpPr>
        <p:spPr>
          <a:xfrm>
            <a:off x="415600" y="413701"/>
            <a:ext cx="113608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v"/>
            </a:pPr>
            <a:r>
              <a:rPr lang="en-US" sz="3600" b="1" dirty="0" smtClean="0"/>
              <a:t>Data </a:t>
            </a:r>
            <a:r>
              <a:rPr lang="en-US" sz="3600" b="1" dirty="0"/>
              <a:t>Exploration (Exploratory data analysis or EDA)</a:t>
            </a:r>
          </a:p>
        </p:txBody>
      </p:sp>
      <p:sp>
        <p:nvSpPr>
          <p:cNvPr id="3" name="Google Shape;86;p18"/>
          <p:cNvSpPr txBox="1"/>
          <p:nvPr/>
        </p:nvSpPr>
        <p:spPr>
          <a:xfrm>
            <a:off x="415600" y="1271305"/>
            <a:ext cx="11360800" cy="5018400"/>
          </a:xfrm>
          <a:prstGeom prst="rect">
            <a:avLst/>
          </a:prstGeom>
          <a:noFill/>
          <a:ln>
            <a:noFill/>
          </a:ln>
        </p:spPr>
        <p:txBody>
          <a:bodyPr spcFirstLastPara="1" wrap="square" lIns="121900" tIns="121900" rIns="121900" bIns="121900" anchor="t" anchorCtr="0">
            <a:noAutofit/>
          </a:bodyPr>
          <a:lstStyle/>
          <a:p>
            <a:pPr marL="285750" indent="-285750">
              <a:buFont typeface="Wingdings" panose="05000000000000000000" pitchFamily="2" charset="2"/>
              <a:buChar char="Ø"/>
            </a:pPr>
            <a:r>
              <a:rPr lang="en-US" sz="2400" dirty="0" smtClean="0"/>
              <a:t>The goal is here to find out more about the data.</a:t>
            </a:r>
          </a:p>
          <a:p>
            <a:pPr marL="285750" indent="-285750">
              <a:buFont typeface="Wingdings" panose="05000000000000000000" pitchFamily="2" charset="2"/>
              <a:buChar char="Ø"/>
            </a:pPr>
            <a:endParaRPr lang="en-US" sz="2400" dirty="0" smtClean="0"/>
          </a:p>
          <a:p>
            <a:pPr marL="457200" indent="-457200">
              <a:buFont typeface="+mj-lt"/>
              <a:buAutoNum type="arabicPeriod"/>
            </a:pPr>
            <a:r>
              <a:rPr lang="en-US" sz="2400" dirty="0" smtClean="0"/>
              <a:t>What question(s) are we trying to solve?</a:t>
            </a:r>
          </a:p>
          <a:p>
            <a:pPr marL="457200" indent="-457200">
              <a:buFont typeface="+mj-lt"/>
              <a:buAutoNum type="arabicPeriod"/>
            </a:pPr>
            <a:r>
              <a:rPr lang="en-US" sz="2400" dirty="0"/>
              <a:t>W</a:t>
            </a:r>
            <a:r>
              <a:rPr lang="en-US" sz="2400" dirty="0" smtClean="0"/>
              <a:t>hat kind of data we have and how do we treat different types</a:t>
            </a:r>
          </a:p>
          <a:p>
            <a:pPr marL="457200" indent="-457200">
              <a:buFont typeface="+mj-lt"/>
              <a:buAutoNum type="arabicPeriod"/>
            </a:pPr>
            <a:r>
              <a:rPr lang="en-US" sz="2400" dirty="0"/>
              <a:t>W</a:t>
            </a:r>
            <a:r>
              <a:rPr lang="en-US" sz="2400" dirty="0" smtClean="0"/>
              <a:t>hat's missing from the data and how we deal with it.</a:t>
            </a:r>
          </a:p>
          <a:p>
            <a:pPr marL="457200" indent="-457200">
              <a:buFont typeface="+mj-lt"/>
              <a:buAutoNum type="arabicPeriod"/>
            </a:pPr>
            <a:r>
              <a:rPr lang="en-US" sz="2400" dirty="0" smtClean="0"/>
              <a:t>How can we add, remove and change features to get more out of the data</a:t>
            </a:r>
            <a:endParaRPr lang="en" sz="2400" dirty="0" smtClean="0">
              <a:latin typeface="Cambria"/>
              <a:ea typeface="Cambria"/>
              <a:cs typeface="Cambria"/>
              <a:sym typeface="Cambria"/>
            </a:endParaRPr>
          </a:p>
        </p:txBody>
      </p:sp>
    </p:spTree>
    <p:extLst>
      <p:ext uri="{BB962C8B-B14F-4D97-AF65-F5344CB8AC3E}">
        <p14:creationId xmlns:p14="http://schemas.microsoft.com/office/powerpoint/2010/main" val="169488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p18"/>
          <p:cNvSpPr txBox="1">
            <a:spLocks/>
          </p:cNvSpPr>
          <p:nvPr/>
        </p:nvSpPr>
        <p:spPr>
          <a:xfrm>
            <a:off x="415600" y="413701"/>
            <a:ext cx="113608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v"/>
            </a:pPr>
            <a:r>
              <a:rPr lang="en-US" sz="3600" b="1" dirty="0" smtClean="0"/>
              <a:t>Feature Extraction</a:t>
            </a:r>
            <a:endParaRPr lang="en-US" sz="3600" b="1" dirty="0"/>
          </a:p>
        </p:txBody>
      </p:sp>
      <p:sp>
        <p:nvSpPr>
          <p:cNvPr id="3" name="Google Shape;86;p18"/>
          <p:cNvSpPr txBox="1"/>
          <p:nvPr/>
        </p:nvSpPr>
        <p:spPr>
          <a:xfrm>
            <a:off x="415600" y="1177301"/>
            <a:ext cx="11360800" cy="5018400"/>
          </a:xfrm>
          <a:prstGeom prst="rect">
            <a:avLst/>
          </a:prstGeom>
          <a:noFill/>
          <a:ln>
            <a:noFill/>
          </a:ln>
        </p:spPr>
        <p:txBody>
          <a:bodyPr spcFirstLastPara="1" wrap="square" lIns="121900" tIns="121900" rIns="121900" bIns="121900" anchor="t" anchorCtr="0">
            <a:noAutofit/>
          </a:bodyPr>
          <a:lstStyle/>
          <a:p>
            <a:pPr marL="285750" indent="-285750">
              <a:buFont typeface="Wingdings" panose="05000000000000000000" pitchFamily="2" charset="2"/>
              <a:buChar char="Ø"/>
            </a:pPr>
            <a:r>
              <a:rPr lang="en-US" sz="2400" dirty="0" smtClean="0"/>
              <a:t>Feature </a:t>
            </a:r>
            <a:r>
              <a:rPr lang="en-US" sz="2400" dirty="0"/>
              <a:t>importance gives you a score for each feature of your data, the higher the score more important or relevant is the feature towards your output variable</a:t>
            </a:r>
            <a:r>
              <a:rPr lang="en-US" sz="2400" dirty="0" smtClean="0"/>
              <a:t>.</a:t>
            </a:r>
          </a:p>
          <a:p>
            <a:pPr marL="285750" indent="-285750">
              <a:buFont typeface="Wingdings" panose="05000000000000000000" pitchFamily="2" charset="2"/>
              <a:buChar char="Ø"/>
            </a:pPr>
            <a:r>
              <a:rPr lang="en-US" sz="2400" b="1" dirty="0" smtClean="0">
                <a:latin typeface="Cambria"/>
                <a:ea typeface="Cambria"/>
                <a:cs typeface="Cambria"/>
                <a:sym typeface="Cambria"/>
              </a:rPr>
              <a:t>Ex</a:t>
            </a:r>
            <a:r>
              <a:rPr lang="en-US" sz="2400" dirty="0" smtClean="0">
                <a:latin typeface="Cambria"/>
                <a:ea typeface="Cambria"/>
                <a:cs typeface="Cambria"/>
                <a:sym typeface="Cambria"/>
              </a:rPr>
              <a:t>: Ram, </a:t>
            </a:r>
            <a:r>
              <a:rPr lang="en-US" sz="2400" dirty="0" err="1" smtClean="0">
                <a:latin typeface="Cambria"/>
                <a:ea typeface="Cambria"/>
                <a:cs typeface="Cambria"/>
                <a:sym typeface="Cambria"/>
              </a:rPr>
              <a:t>Battery_power</a:t>
            </a:r>
            <a:r>
              <a:rPr lang="en-US" sz="2400" dirty="0" smtClean="0">
                <a:latin typeface="Cambria"/>
                <a:ea typeface="Cambria"/>
                <a:cs typeface="Cambria"/>
                <a:sym typeface="Cambria"/>
              </a:rPr>
              <a:t>, </a:t>
            </a:r>
            <a:r>
              <a:rPr lang="en-US" sz="2400" dirty="0" err="1" smtClean="0">
                <a:latin typeface="Cambria"/>
                <a:ea typeface="Cambria"/>
                <a:cs typeface="Cambria"/>
                <a:sym typeface="Cambria"/>
              </a:rPr>
              <a:t>px_height</a:t>
            </a:r>
            <a:r>
              <a:rPr lang="en-US" sz="2400" dirty="0" smtClean="0">
                <a:latin typeface="Cambria"/>
                <a:ea typeface="Cambria"/>
                <a:cs typeface="Cambria"/>
                <a:sym typeface="Cambria"/>
              </a:rPr>
              <a:t>, </a:t>
            </a:r>
            <a:r>
              <a:rPr lang="en-US" sz="2400" dirty="0" err="1" smtClean="0">
                <a:latin typeface="Cambria"/>
                <a:ea typeface="Cambria"/>
                <a:cs typeface="Cambria"/>
                <a:sym typeface="Cambria"/>
              </a:rPr>
              <a:t>px_width</a:t>
            </a:r>
            <a:r>
              <a:rPr lang="en-US" sz="2400" dirty="0" smtClean="0">
                <a:latin typeface="Cambria"/>
                <a:ea typeface="Cambria"/>
                <a:cs typeface="Cambria"/>
                <a:sym typeface="Cambria"/>
              </a:rPr>
              <a:t>, </a:t>
            </a:r>
            <a:r>
              <a:rPr lang="en-US" sz="2400" dirty="0" err="1" smtClean="0">
                <a:latin typeface="Cambria"/>
                <a:ea typeface="Cambria"/>
                <a:cs typeface="Cambria"/>
                <a:sym typeface="Cambria"/>
              </a:rPr>
              <a:t>mobile_wt</a:t>
            </a:r>
            <a:r>
              <a:rPr lang="en-US" sz="2400" dirty="0" smtClean="0">
                <a:latin typeface="Cambria"/>
                <a:ea typeface="Cambria"/>
                <a:cs typeface="Cambria"/>
                <a:sym typeface="Cambria"/>
              </a:rPr>
              <a:t>, etc.</a:t>
            </a:r>
            <a:endParaRPr lang="en" sz="2400" dirty="0" smtClean="0">
              <a:latin typeface="Cambria"/>
              <a:ea typeface="Cambria"/>
              <a:cs typeface="Cambria"/>
              <a:sym typeface="Cambria"/>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874" y="2606102"/>
            <a:ext cx="5474947" cy="32011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578" y="2754060"/>
            <a:ext cx="3707622" cy="2792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8262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p18"/>
          <p:cNvSpPr txBox="1">
            <a:spLocks/>
          </p:cNvSpPr>
          <p:nvPr/>
        </p:nvSpPr>
        <p:spPr>
          <a:xfrm>
            <a:off x="415600" y="413701"/>
            <a:ext cx="113608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v"/>
            </a:pPr>
            <a:r>
              <a:rPr lang="en-US" sz="3600" b="1" dirty="0" smtClean="0"/>
              <a:t>Model Comparison (Before Feature Extraction)</a:t>
            </a:r>
            <a:endParaRPr lang="en-US" sz="3600" b="1" dirty="0"/>
          </a:p>
        </p:txBody>
      </p:sp>
      <p:sp>
        <p:nvSpPr>
          <p:cNvPr id="8" name="Rectangle 7"/>
          <p:cNvSpPr/>
          <p:nvPr/>
        </p:nvSpPr>
        <p:spPr>
          <a:xfrm>
            <a:off x="7401156" y="2313891"/>
            <a:ext cx="3930365"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Wingdings" panose="05000000000000000000" pitchFamily="2" charset="2"/>
              <a:buChar char="q"/>
            </a:pPr>
            <a:r>
              <a:rPr lang="en-US" sz="2400" b="1" dirty="0" smtClean="0"/>
              <a:t>Result</a:t>
            </a:r>
          </a:p>
          <a:p>
            <a:pPr marL="342900" indent="-342900">
              <a:buFont typeface="Arial" panose="020B0604020202020204" pitchFamily="34" charset="0"/>
              <a:buChar char="•"/>
            </a:pPr>
            <a:r>
              <a:rPr lang="en-US" sz="2400" dirty="0" smtClean="0"/>
              <a:t>Logistic Regression : 0.7825</a:t>
            </a:r>
          </a:p>
          <a:p>
            <a:pPr marL="342900" indent="-342900">
              <a:buFont typeface="Arial" panose="020B0604020202020204" pitchFamily="34" charset="0"/>
              <a:buChar char="•"/>
            </a:pPr>
            <a:r>
              <a:rPr lang="en-US" sz="2400" dirty="0" smtClean="0"/>
              <a:t>KNN : 0.905</a:t>
            </a:r>
          </a:p>
          <a:p>
            <a:pPr marL="342900" indent="-342900">
              <a:buFont typeface="Arial" panose="020B0604020202020204" pitchFamily="34" charset="0"/>
              <a:buChar char="•"/>
            </a:pPr>
            <a:r>
              <a:rPr lang="en-US" sz="2400" dirty="0" smtClean="0"/>
              <a:t>Random Forest : 0.7925</a:t>
            </a:r>
          </a:p>
          <a:p>
            <a:pPr marL="342900" indent="-342900">
              <a:buFont typeface="Arial" panose="020B0604020202020204" pitchFamily="34" charset="0"/>
              <a:buChar char="•"/>
            </a:pPr>
            <a:r>
              <a:rPr lang="en-US" sz="2400" dirty="0" smtClean="0"/>
              <a:t>Linear Regression:  0.9174</a:t>
            </a:r>
          </a:p>
          <a:p>
            <a:pPr marL="342900" indent="-342900">
              <a:buFont typeface="Arial" panose="020B0604020202020204" pitchFamily="34" charset="0"/>
              <a:buChar char="•"/>
            </a:pPr>
            <a:r>
              <a:rPr lang="en-US" sz="2400" dirty="0" smtClean="0"/>
              <a:t>Decision Tree : 0.83250</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45" y="1117479"/>
            <a:ext cx="6327032" cy="5019692"/>
          </a:xfrm>
          <a:prstGeom prst="rect">
            <a:avLst/>
          </a:prstGeom>
        </p:spPr>
      </p:pic>
    </p:spTree>
    <p:extLst>
      <p:ext uri="{BB962C8B-B14F-4D97-AF65-F5344CB8AC3E}">
        <p14:creationId xmlns:p14="http://schemas.microsoft.com/office/powerpoint/2010/main" val="215715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3;p18"/>
          <p:cNvSpPr txBox="1">
            <a:spLocks/>
          </p:cNvSpPr>
          <p:nvPr/>
        </p:nvSpPr>
        <p:spPr>
          <a:xfrm>
            <a:off x="415600" y="413701"/>
            <a:ext cx="113608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v"/>
            </a:pPr>
            <a:r>
              <a:rPr lang="en-US" sz="3600" b="1" dirty="0" smtClean="0"/>
              <a:t>Model Comparison (After Feature Extraction)</a:t>
            </a:r>
            <a:endParaRPr lang="en-US" sz="3600" b="1"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2600"/>
          <a:stretch/>
        </p:blipFill>
        <p:spPr>
          <a:xfrm>
            <a:off x="415600" y="1177300"/>
            <a:ext cx="7113245" cy="4897649"/>
          </a:xfrm>
          <a:prstGeom prst="rect">
            <a:avLst/>
          </a:prstGeom>
        </p:spPr>
      </p:pic>
      <p:sp>
        <p:nvSpPr>
          <p:cNvPr id="8" name="Rectangle 7"/>
          <p:cNvSpPr/>
          <p:nvPr/>
        </p:nvSpPr>
        <p:spPr>
          <a:xfrm>
            <a:off x="7528845" y="2245525"/>
            <a:ext cx="3930365"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buFont typeface="Wingdings" panose="05000000000000000000" pitchFamily="2" charset="2"/>
              <a:buChar char="q"/>
            </a:pPr>
            <a:r>
              <a:rPr lang="en-US" sz="2400" b="1" dirty="0" smtClean="0"/>
              <a:t>Result</a:t>
            </a:r>
          </a:p>
          <a:p>
            <a:pPr marL="342900" indent="-342900">
              <a:buFont typeface="Arial" panose="020B0604020202020204" pitchFamily="34" charset="0"/>
              <a:buChar char="•"/>
            </a:pPr>
            <a:r>
              <a:rPr lang="en-US" sz="2400" dirty="0" smtClean="0"/>
              <a:t>Logistic Regression : 0.955</a:t>
            </a:r>
          </a:p>
          <a:p>
            <a:pPr marL="342900" indent="-342900">
              <a:buFont typeface="Arial" panose="020B0604020202020204" pitchFamily="34" charset="0"/>
              <a:buChar char="•"/>
            </a:pPr>
            <a:r>
              <a:rPr lang="en-US" sz="2400" dirty="0" smtClean="0"/>
              <a:t>KNN : 0.9275</a:t>
            </a:r>
          </a:p>
          <a:p>
            <a:pPr marL="342900" indent="-342900">
              <a:buFont typeface="Arial" panose="020B0604020202020204" pitchFamily="34" charset="0"/>
              <a:buChar char="•"/>
            </a:pPr>
            <a:r>
              <a:rPr lang="en-US" sz="2400" dirty="0" smtClean="0"/>
              <a:t>Random Forest : 1.0</a:t>
            </a:r>
          </a:p>
          <a:p>
            <a:pPr marL="342900" indent="-342900">
              <a:buFont typeface="Arial" panose="020B0604020202020204" pitchFamily="34" charset="0"/>
              <a:buChar char="•"/>
            </a:pPr>
            <a:r>
              <a:rPr lang="en-US" sz="2400" dirty="0" smtClean="0"/>
              <a:t>Linear Regression:  1.0</a:t>
            </a:r>
          </a:p>
          <a:p>
            <a:pPr marL="342900" indent="-342900">
              <a:buFont typeface="Arial" panose="020B0604020202020204" pitchFamily="34" charset="0"/>
              <a:buChar char="•"/>
            </a:pPr>
            <a:r>
              <a:rPr lang="en-US" sz="2400" dirty="0" smtClean="0"/>
              <a:t>Decision Tree : 1.0</a:t>
            </a:r>
            <a:endParaRPr lang="en-US" sz="2400" dirty="0"/>
          </a:p>
        </p:txBody>
      </p:sp>
    </p:spTree>
    <p:extLst>
      <p:ext uri="{BB962C8B-B14F-4D97-AF65-F5344CB8AC3E}">
        <p14:creationId xmlns:p14="http://schemas.microsoft.com/office/powerpoint/2010/main" val="171523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71023334"/>
              </p:ext>
            </p:extLst>
          </p:nvPr>
        </p:nvGraphicFramePr>
        <p:xfrm>
          <a:off x="1185967" y="1341690"/>
          <a:ext cx="8127999" cy="2743200"/>
        </p:xfrm>
        <a:graphic>
          <a:graphicData uri="http://schemas.openxmlformats.org/drawingml/2006/table">
            <a:tbl>
              <a:tblPr firstRow="1" bandRow="1">
                <a:tableStyleId>{5C22544A-7EE6-4342-B048-85BDC9FD1C3A}</a:tableStyleId>
              </a:tblPr>
              <a:tblGrid>
                <a:gridCol w="2709333"/>
                <a:gridCol w="2709333"/>
                <a:gridCol w="2709333"/>
              </a:tblGrid>
              <a:tr h="365016">
                <a:tc>
                  <a:txBody>
                    <a:bodyPr/>
                    <a:lstStyle/>
                    <a:p>
                      <a:pPr algn="ctr"/>
                      <a:r>
                        <a:rPr lang="en-US" sz="2400" dirty="0" smtClean="0"/>
                        <a:t>Model</a:t>
                      </a:r>
                      <a:r>
                        <a:rPr lang="en-US" sz="2400" baseline="0" dirty="0" smtClean="0"/>
                        <a:t> Name</a:t>
                      </a:r>
                      <a:endParaRPr lang="en-US" sz="2400" dirty="0"/>
                    </a:p>
                  </a:txBody>
                  <a:tcPr/>
                </a:tc>
                <a:tc>
                  <a:txBody>
                    <a:bodyPr/>
                    <a:lstStyle/>
                    <a:p>
                      <a:pPr algn="ctr"/>
                      <a:r>
                        <a:rPr lang="en-US" sz="2400" dirty="0" smtClean="0"/>
                        <a:t>Before FE</a:t>
                      </a:r>
                      <a:endParaRPr lang="en-US" sz="2400" dirty="0"/>
                    </a:p>
                  </a:txBody>
                  <a:tcPr/>
                </a:tc>
                <a:tc>
                  <a:txBody>
                    <a:bodyPr/>
                    <a:lstStyle/>
                    <a:p>
                      <a:pPr algn="ctr"/>
                      <a:r>
                        <a:rPr lang="en-US" sz="2400" dirty="0" smtClean="0"/>
                        <a:t>After</a:t>
                      </a:r>
                      <a:r>
                        <a:rPr lang="en-US" sz="2400" baseline="0" dirty="0" smtClean="0"/>
                        <a:t> FE</a:t>
                      </a:r>
                      <a:endParaRPr lang="en-US" sz="2400" dirty="0"/>
                    </a:p>
                  </a:txBody>
                  <a:tcPr/>
                </a:tc>
              </a:tr>
              <a:tr h="345187">
                <a:tc>
                  <a:txBody>
                    <a:bodyPr/>
                    <a:lstStyle/>
                    <a:p>
                      <a:pPr algn="ctr"/>
                      <a:r>
                        <a:rPr lang="en-US" sz="2400" b="1" dirty="0" smtClean="0">
                          <a:solidFill>
                            <a:schemeClr val="bg1"/>
                          </a:solidFill>
                        </a:rPr>
                        <a:t>Logistic Regression </a:t>
                      </a:r>
                      <a:endParaRPr lang="en-US" sz="2400" b="1" dirty="0">
                        <a:solidFill>
                          <a:schemeClr val="bg1"/>
                        </a:solidFill>
                      </a:endParaRPr>
                    </a:p>
                  </a:txBody>
                  <a:tcPr>
                    <a:solidFill>
                      <a:schemeClr val="accent1"/>
                    </a:solidFill>
                  </a:tcPr>
                </a:tc>
                <a:tc>
                  <a:txBody>
                    <a:bodyPr/>
                    <a:lstStyle/>
                    <a:p>
                      <a:pPr algn="ctr"/>
                      <a:r>
                        <a:rPr lang="en-US" sz="2400" dirty="0" smtClean="0"/>
                        <a:t>0.7825</a:t>
                      </a:r>
                      <a:endParaRPr lang="en-US" sz="2400" dirty="0"/>
                    </a:p>
                  </a:txBody>
                  <a:tcPr/>
                </a:tc>
                <a:tc>
                  <a:txBody>
                    <a:bodyPr/>
                    <a:lstStyle/>
                    <a:p>
                      <a:pPr algn="ctr"/>
                      <a:r>
                        <a:rPr lang="en-US" sz="2400" dirty="0" smtClean="0"/>
                        <a:t>0.955</a:t>
                      </a:r>
                      <a:endParaRPr lang="en-US" sz="2400" dirty="0"/>
                    </a:p>
                  </a:txBody>
                  <a:tcPr/>
                </a:tc>
              </a:tr>
              <a:tr h="370840">
                <a:tc>
                  <a:txBody>
                    <a:bodyPr/>
                    <a:lstStyle/>
                    <a:p>
                      <a:pPr algn="ctr"/>
                      <a:r>
                        <a:rPr lang="en-US" sz="2400" b="1" dirty="0" smtClean="0">
                          <a:solidFill>
                            <a:schemeClr val="bg1"/>
                          </a:solidFill>
                        </a:rPr>
                        <a:t>KNN</a:t>
                      </a:r>
                      <a:endParaRPr lang="en-US" sz="2400" b="1" dirty="0">
                        <a:solidFill>
                          <a:schemeClr val="bg1"/>
                        </a:solidFill>
                      </a:endParaRPr>
                    </a:p>
                  </a:txBody>
                  <a:tcPr>
                    <a:solidFill>
                      <a:schemeClr val="accent1"/>
                    </a:solidFill>
                  </a:tcPr>
                </a:tc>
                <a:tc>
                  <a:txBody>
                    <a:bodyPr/>
                    <a:lstStyle/>
                    <a:p>
                      <a:pPr algn="ctr"/>
                      <a:r>
                        <a:rPr lang="en-US" sz="2400" dirty="0" smtClean="0"/>
                        <a:t>0.905</a:t>
                      </a:r>
                      <a:endParaRPr lang="en-US" sz="2400" dirty="0"/>
                    </a:p>
                  </a:txBody>
                  <a:tcPr/>
                </a:tc>
                <a:tc>
                  <a:txBody>
                    <a:bodyPr/>
                    <a:lstStyle/>
                    <a:p>
                      <a:pPr algn="ctr"/>
                      <a:r>
                        <a:rPr lang="en-US" sz="2400" dirty="0" smtClean="0"/>
                        <a:t>0.9275</a:t>
                      </a:r>
                      <a:endParaRPr lang="en-US" sz="2400" dirty="0"/>
                    </a:p>
                  </a:txBody>
                  <a:tcPr/>
                </a:tc>
              </a:tr>
              <a:tr h="370840">
                <a:tc>
                  <a:txBody>
                    <a:bodyPr/>
                    <a:lstStyle/>
                    <a:p>
                      <a:pPr algn="ctr"/>
                      <a:r>
                        <a:rPr lang="en-US" sz="2400" b="1" dirty="0" smtClean="0">
                          <a:solidFill>
                            <a:schemeClr val="bg1"/>
                          </a:solidFill>
                        </a:rPr>
                        <a:t>Random Forest</a:t>
                      </a:r>
                      <a:endParaRPr lang="en-US" sz="2400" b="1" dirty="0">
                        <a:solidFill>
                          <a:schemeClr val="bg1"/>
                        </a:solidFill>
                      </a:endParaRPr>
                    </a:p>
                  </a:txBody>
                  <a:tcPr>
                    <a:solidFill>
                      <a:schemeClr val="accent1"/>
                    </a:solidFill>
                  </a:tcPr>
                </a:tc>
                <a:tc>
                  <a:txBody>
                    <a:bodyPr/>
                    <a:lstStyle/>
                    <a:p>
                      <a:pPr algn="ctr"/>
                      <a:r>
                        <a:rPr lang="en-US" sz="2400" dirty="0" smtClean="0"/>
                        <a:t>0.7925</a:t>
                      </a:r>
                      <a:endParaRPr lang="en-US" sz="2400" dirty="0"/>
                    </a:p>
                  </a:txBody>
                  <a:tcPr/>
                </a:tc>
                <a:tc>
                  <a:txBody>
                    <a:bodyPr/>
                    <a:lstStyle/>
                    <a:p>
                      <a:pPr algn="ctr"/>
                      <a:r>
                        <a:rPr lang="en-US" sz="2400" dirty="0" smtClean="0"/>
                        <a:t>1.0</a:t>
                      </a:r>
                      <a:endParaRPr lang="en-US" sz="2400" dirty="0"/>
                    </a:p>
                  </a:txBody>
                  <a:tcPr/>
                </a:tc>
              </a:tr>
              <a:tr h="370840">
                <a:tc>
                  <a:txBody>
                    <a:bodyPr/>
                    <a:lstStyle/>
                    <a:p>
                      <a:pPr algn="ctr"/>
                      <a:r>
                        <a:rPr lang="en-US" sz="2400" b="1" dirty="0" smtClean="0">
                          <a:solidFill>
                            <a:schemeClr val="bg1"/>
                          </a:solidFill>
                        </a:rPr>
                        <a:t>Linear</a:t>
                      </a:r>
                      <a:r>
                        <a:rPr lang="en-US" sz="2400" b="1" baseline="0" dirty="0" smtClean="0">
                          <a:solidFill>
                            <a:schemeClr val="bg1"/>
                          </a:solidFill>
                        </a:rPr>
                        <a:t> Regression</a:t>
                      </a:r>
                      <a:endParaRPr lang="en-US" sz="2400" b="1" dirty="0">
                        <a:solidFill>
                          <a:schemeClr val="bg1"/>
                        </a:solidFill>
                      </a:endParaRPr>
                    </a:p>
                  </a:txBody>
                  <a:tcPr>
                    <a:solidFill>
                      <a:schemeClr val="accent1"/>
                    </a:solidFill>
                  </a:tcPr>
                </a:tc>
                <a:tc>
                  <a:txBody>
                    <a:bodyPr/>
                    <a:lstStyle/>
                    <a:p>
                      <a:pPr algn="ctr"/>
                      <a:r>
                        <a:rPr lang="en-US" sz="2400" dirty="0" smtClean="0"/>
                        <a:t>0.9174</a:t>
                      </a:r>
                      <a:endParaRPr lang="en-US" sz="2400" dirty="0"/>
                    </a:p>
                  </a:txBody>
                  <a:tcPr/>
                </a:tc>
                <a:tc>
                  <a:txBody>
                    <a:bodyPr/>
                    <a:lstStyle/>
                    <a:p>
                      <a:pPr algn="ctr"/>
                      <a:r>
                        <a:rPr lang="en-US" sz="2400" dirty="0" smtClean="0"/>
                        <a:t>1.0</a:t>
                      </a:r>
                      <a:endParaRPr lang="en-US" sz="2400" dirty="0"/>
                    </a:p>
                  </a:txBody>
                  <a:tcPr/>
                </a:tc>
              </a:tr>
              <a:tr h="370840">
                <a:tc>
                  <a:txBody>
                    <a:bodyPr/>
                    <a:lstStyle/>
                    <a:p>
                      <a:pPr algn="ctr"/>
                      <a:r>
                        <a:rPr lang="en-US" sz="2400" b="1" dirty="0" smtClean="0">
                          <a:solidFill>
                            <a:schemeClr val="bg1"/>
                          </a:solidFill>
                        </a:rPr>
                        <a:t>Decision Tree</a:t>
                      </a:r>
                      <a:endParaRPr lang="en-US" sz="2400" b="1" dirty="0">
                        <a:solidFill>
                          <a:schemeClr val="bg1"/>
                        </a:solidFill>
                      </a:endParaRPr>
                    </a:p>
                  </a:txBody>
                  <a:tcPr>
                    <a:solidFill>
                      <a:schemeClr val="accent1"/>
                    </a:solidFill>
                  </a:tcPr>
                </a:tc>
                <a:tc>
                  <a:txBody>
                    <a:bodyPr/>
                    <a:lstStyle/>
                    <a:p>
                      <a:pPr algn="ctr"/>
                      <a:r>
                        <a:rPr lang="en-US" sz="2400" dirty="0" smtClean="0"/>
                        <a:t>0.83250</a:t>
                      </a:r>
                      <a:endParaRPr lang="en-US" sz="2400" dirty="0"/>
                    </a:p>
                  </a:txBody>
                  <a:tcPr/>
                </a:tc>
                <a:tc>
                  <a:txBody>
                    <a:bodyPr/>
                    <a:lstStyle/>
                    <a:p>
                      <a:pPr algn="ctr"/>
                      <a:r>
                        <a:rPr lang="en-US" sz="2400" dirty="0" smtClean="0"/>
                        <a:t>1.0</a:t>
                      </a:r>
                      <a:endParaRPr lang="en-US" sz="2400" dirty="0"/>
                    </a:p>
                  </a:txBody>
                  <a:tcPr/>
                </a:tc>
              </a:tr>
            </a:tbl>
          </a:graphicData>
        </a:graphic>
      </p:graphicFrame>
      <p:sp>
        <p:nvSpPr>
          <p:cNvPr id="3" name="Google Shape;83;p18"/>
          <p:cNvSpPr txBox="1">
            <a:spLocks/>
          </p:cNvSpPr>
          <p:nvPr/>
        </p:nvSpPr>
        <p:spPr>
          <a:xfrm>
            <a:off x="415600" y="413701"/>
            <a:ext cx="11360800"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buFont typeface="Wingdings" panose="05000000000000000000" pitchFamily="2" charset="2"/>
              <a:buChar char="v"/>
            </a:pPr>
            <a:r>
              <a:rPr lang="en-US" sz="3600" b="1" dirty="0" smtClean="0"/>
              <a:t>Result Analysis</a:t>
            </a:r>
            <a:endParaRPr lang="en-US" sz="3600" b="1" dirty="0"/>
          </a:p>
        </p:txBody>
      </p:sp>
    </p:spTree>
    <p:extLst>
      <p:ext uri="{BB962C8B-B14F-4D97-AF65-F5344CB8AC3E}">
        <p14:creationId xmlns:p14="http://schemas.microsoft.com/office/powerpoint/2010/main" val="411966401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145</TotalTime>
  <Words>453</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Mobile Price Prediction :-</dc:title>
  <dc:creator>Akash Gohil</dc:creator>
  <cp:lastModifiedBy>Akash Gohil</cp:lastModifiedBy>
  <cp:revision>28</cp:revision>
  <dcterms:created xsi:type="dcterms:W3CDTF">2020-05-01T09:12:09Z</dcterms:created>
  <dcterms:modified xsi:type="dcterms:W3CDTF">2020-05-01T11:52:04Z</dcterms:modified>
</cp:coreProperties>
</file>