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532" r:id="rId4"/>
    <p:sldId id="528" r:id="rId5"/>
    <p:sldId id="424" r:id="rId6"/>
    <p:sldId id="533" r:id="rId7"/>
    <p:sldId id="258" r:id="rId8"/>
    <p:sldId id="260" r:id="rId9"/>
    <p:sldId id="261" r:id="rId10"/>
    <p:sldId id="262" r:id="rId11"/>
    <p:sldId id="535" r:id="rId12"/>
    <p:sldId id="53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0" d="100"/>
          <a:sy n="90" d="100"/>
        </p:scale>
        <p:origin x="3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AEC1-4863-4454-88FA-98384790BF34}"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6DA6-5E59-4A78-9DEE-507B2B279AF2}" type="slidenum">
              <a:rPr lang="en-IN" smtClean="0"/>
              <a:t>‹#›</a:t>
            </a:fld>
            <a:endParaRPr lang="en-IN"/>
          </a:p>
        </p:txBody>
      </p:sp>
    </p:spTree>
    <p:extLst>
      <p:ext uri="{BB962C8B-B14F-4D97-AF65-F5344CB8AC3E}">
        <p14:creationId xmlns:p14="http://schemas.microsoft.com/office/powerpoint/2010/main" val="385350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9D6-01FF-198D-D361-C4C9D1CFB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BEE708-48E0-6532-1D2F-5646FA13A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203B89-B061-7B32-DB93-2A59B53D54B1}"/>
              </a:ext>
            </a:extLst>
          </p:cNvPr>
          <p:cNvSpPr>
            <a:spLocks noGrp="1"/>
          </p:cNvSpPr>
          <p:nvPr>
            <p:ph type="dt" sz="half" idx="10"/>
          </p:nvPr>
        </p:nvSpPr>
        <p:spPr/>
        <p:txBody>
          <a:bodyPr/>
          <a:lstStyle/>
          <a:p>
            <a:fld id="{E1F58D70-0B6F-40E1-90FF-12319C2CE7F6}" type="datetime1">
              <a:rPr lang="en-IN" smtClean="0"/>
              <a:t>31-07-2025</a:t>
            </a:fld>
            <a:endParaRPr lang="en-IN"/>
          </a:p>
        </p:txBody>
      </p:sp>
      <p:sp>
        <p:nvSpPr>
          <p:cNvPr id="5" name="Footer Placeholder 4">
            <a:extLst>
              <a:ext uri="{FF2B5EF4-FFF2-40B4-BE49-F238E27FC236}">
                <a16:creationId xmlns:a16="http://schemas.microsoft.com/office/drawing/2014/main" id="{AE464343-904E-AB6C-C8ED-9654C5D2ACB3}"/>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6D0CCF8B-989A-A6B6-C9F6-5C9D8DEDD84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935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72EE-3827-23DB-F3FE-400326E53E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7C994-BD93-CDDF-B35B-731638CC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47FFA-E06E-EED5-E65F-888B4D136653}"/>
              </a:ext>
            </a:extLst>
          </p:cNvPr>
          <p:cNvSpPr>
            <a:spLocks noGrp="1"/>
          </p:cNvSpPr>
          <p:nvPr>
            <p:ph type="dt" sz="half" idx="10"/>
          </p:nvPr>
        </p:nvSpPr>
        <p:spPr/>
        <p:txBody>
          <a:bodyPr/>
          <a:lstStyle/>
          <a:p>
            <a:fld id="{D4BCF23E-F20A-439F-99CD-20554BECF34B}" type="datetime1">
              <a:rPr lang="en-IN" smtClean="0"/>
              <a:t>31-07-2025</a:t>
            </a:fld>
            <a:endParaRPr lang="en-IN"/>
          </a:p>
        </p:txBody>
      </p:sp>
      <p:sp>
        <p:nvSpPr>
          <p:cNvPr id="5" name="Footer Placeholder 4">
            <a:extLst>
              <a:ext uri="{FF2B5EF4-FFF2-40B4-BE49-F238E27FC236}">
                <a16:creationId xmlns:a16="http://schemas.microsoft.com/office/drawing/2014/main" id="{A2F646AA-12BC-09C0-1445-403F9473E8E7}"/>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A6360CB2-5DBE-DBA8-0D2E-6C21C00288C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69545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5BCF0-2211-9B04-14E8-3C8DBBFB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7AB44-264B-0ADB-CF54-E0F061A87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FF38-F7F0-FD93-FD78-1D1D06CD8E0B}"/>
              </a:ext>
            </a:extLst>
          </p:cNvPr>
          <p:cNvSpPr>
            <a:spLocks noGrp="1"/>
          </p:cNvSpPr>
          <p:nvPr>
            <p:ph type="dt" sz="half" idx="10"/>
          </p:nvPr>
        </p:nvSpPr>
        <p:spPr/>
        <p:txBody>
          <a:bodyPr/>
          <a:lstStyle/>
          <a:p>
            <a:fld id="{17DD8CF7-DA00-4BB1-A243-D4041D07B93D}" type="datetime1">
              <a:rPr lang="en-IN" smtClean="0"/>
              <a:t>31-07-2025</a:t>
            </a:fld>
            <a:endParaRPr lang="en-IN"/>
          </a:p>
        </p:txBody>
      </p:sp>
      <p:sp>
        <p:nvSpPr>
          <p:cNvPr id="5" name="Footer Placeholder 4">
            <a:extLst>
              <a:ext uri="{FF2B5EF4-FFF2-40B4-BE49-F238E27FC236}">
                <a16:creationId xmlns:a16="http://schemas.microsoft.com/office/drawing/2014/main" id="{9079B126-5F8F-69B2-72D4-E5B60E0C8617}"/>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0F3D2888-85BE-F8A2-A08D-F8D23DC66005}"/>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962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41BA1-D835-E451-06AD-4E1C00AC0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3E89E-CB79-C615-E5ED-1FD3ECBCE152}"/>
              </a:ext>
            </a:extLst>
          </p:cNvPr>
          <p:cNvSpPr>
            <a:spLocks noGrp="1"/>
          </p:cNvSpPr>
          <p:nvPr>
            <p:ph type="dt" sz="half" idx="10"/>
          </p:nvPr>
        </p:nvSpPr>
        <p:spPr/>
        <p:txBody>
          <a:bodyPr/>
          <a:lstStyle/>
          <a:p>
            <a:fld id="{5CAA07BE-32A7-492D-977C-63EB17FC9D72}" type="datetime1">
              <a:rPr lang="en-IN" smtClean="0"/>
              <a:t>31-07-2025</a:t>
            </a:fld>
            <a:endParaRPr lang="en-IN"/>
          </a:p>
        </p:txBody>
      </p:sp>
      <p:sp>
        <p:nvSpPr>
          <p:cNvPr id="5" name="Footer Placeholder 4">
            <a:extLst>
              <a:ext uri="{FF2B5EF4-FFF2-40B4-BE49-F238E27FC236}">
                <a16:creationId xmlns:a16="http://schemas.microsoft.com/office/drawing/2014/main" id="{A0EC2133-1CA8-E960-E02D-58A6855DF779}"/>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0446F6AC-D2AD-8C2F-BF7F-E029D1C323E9}"/>
              </a:ext>
            </a:extLst>
          </p:cNvPr>
          <p:cNvSpPr>
            <a:spLocks noGrp="1"/>
          </p:cNvSpPr>
          <p:nvPr>
            <p:ph type="sldNum" sz="quarter" idx="12"/>
          </p:nvPr>
        </p:nvSpPr>
        <p:spPr/>
        <p:txBody>
          <a:bodyPr/>
          <a:lstStyle/>
          <a:p>
            <a:fld id="{343B738A-3D1A-4C2D-866B-2574A134247C}" type="slidenum">
              <a:rPr lang="en-IN" smtClean="0"/>
              <a:t>‹#›</a:t>
            </a:fld>
            <a:endParaRPr lang="en-IN"/>
          </a:p>
        </p:txBody>
      </p:sp>
      <p:sp>
        <p:nvSpPr>
          <p:cNvPr id="7" name="Title 6">
            <a:extLst>
              <a:ext uri="{FF2B5EF4-FFF2-40B4-BE49-F238E27FC236}">
                <a16:creationId xmlns:a16="http://schemas.microsoft.com/office/drawing/2014/main" id="{68426124-C58D-2B6D-1044-4243F919A083}"/>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66769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F36-A838-3AF6-9164-6CD8F27A1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04252-9BEE-C232-7E3F-9A669EC0D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539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9BCE-5384-825A-90A0-FFCEAB8C6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043E8-40A6-E698-31A6-484F38BA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60153-8167-DC64-A9C8-B56CD9EC0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1CBDD-7773-5853-09E6-83C1D83A6067}"/>
              </a:ext>
            </a:extLst>
          </p:cNvPr>
          <p:cNvSpPr>
            <a:spLocks noGrp="1"/>
          </p:cNvSpPr>
          <p:nvPr>
            <p:ph type="dt" sz="half" idx="10"/>
          </p:nvPr>
        </p:nvSpPr>
        <p:spPr/>
        <p:txBody>
          <a:bodyPr/>
          <a:lstStyle/>
          <a:p>
            <a:fld id="{AB4AC6D3-9401-485E-A801-ED1260B162B7}" type="datetime1">
              <a:rPr lang="en-IN" smtClean="0"/>
              <a:t>31-07-2025</a:t>
            </a:fld>
            <a:endParaRPr lang="en-IN"/>
          </a:p>
        </p:txBody>
      </p:sp>
      <p:sp>
        <p:nvSpPr>
          <p:cNvPr id="6" name="Footer Placeholder 5">
            <a:extLst>
              <a:ext uri="{FF2B5EF4-FFF2-40B4-BE49-F238E27FC236}">
                <a16:creationId xmlns:a16="http://schemas.microsoft.com/office/drawing/2014/main" id="{30C5EB62-E6CF-D4DF-63E4-24DE232DA370}"/>
              </a:ext>
            </a:extLst>
          </p:cNvPr>
          <p:cNvSpPr>
            <a:spLocks noGrp="1"/>
          </p:cNvSpPr>
          <p:nvPr>
            <p:ph type="ftr" sz="quarter" idx="11"/>
          </p:nvPr>
        </p:nvSpPr>
        <p:spPr/>
        <p:txBody>
          <a:bodyPr/>
          <a:lstStyle/>
          <a:p>
            <a:r>
              <a:rPr lang="en-US"/>
              <a:t>Core Course Project –FIRST REVIEW</a:t>
            </a:r>
            <a:endParaRPr lang="en-IN"/>
          </a:p>
        </p:txBody>
      </p:sp>
      <p:sp>
        <p:nvSpPr>
          <p:cNvPr id="7" name="Slide Number Placeholder 6">
            <a:extLst>
              <a:ext uri="{FF2B5EF4-FFF2-40B4-BE49-F238E27FC236}">
                <a16:creationId xmlns:a16="http://schemas.microsoft.com/office/drawing/2014/main" id="{8B4362B0-1EDA-5B80-9D2B-2E60A3C91963}"/>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657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43FC-DE2D-30E2-34F5-2E87EF07E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109A3-AD53-A95B-8B42-0016C9D57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CD720-FF79-A374-E8E1-A87FEB6DB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BD08D-6F8C-379F-DB66-EAF0B6593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463EF-C29F-D16E-05D2-6B3689B1A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15380-EF50-1E94-A218-078F176BA1D3}"/>
              </a:ext>
            </a:extLst>
          </p:cNvPr>
          <p:cNvSpPr>
            <a:spLocks noGrp="1"/>
          </p:cNvSpPr>
          <p:nvPr>
            <p:ph type="dt" sz="half" idx="10"/>
          </p:nvPr>
        </p:nvSpPr>
        <p:spPr/>
        <p:txBody>
          <a:bodyPr/>
          <a:lstStyle/>
          <a:p>
            <a:fld id="{9C59F0D0-F127-4D32-B2B4-C087505EFCF3}" type="datetime1">
              <a:rPr lang="en-IN" smtClean="0"/>
              <a:t>31-07-2025</a:t>
            </a:fld>
            <a:endParaRPr lang="en-IN"/>
          </a:p>
        </p:txBody>
      </p:sp>
      <p:sp>
        <p:nvSpPr>
          <p:cNvPr id="8" name="Footer Placeholder 7">
            <a:extLst>
              <a:ext uri="{FF2B5EF4-FFF2-40B4-BE49-F238E27FC236}">
                <a16:creationId xmlns:a16="http://schemas.microsoft.com/office/drawing/2014/main" id="{F70E0640-29F6-2957-B8E3-CC4F766E4D81}"/>
              </a:ext>
            </a:extLst>
          </p:cNvPr>
          <p:cNvSpPr>
            <a:spLocks noGrp="1"/>
          </p:cNvSpPr>
          <p:nvPr>
            <p:ph type="ftr" sz="quarter" idx="11"/>
          </p:nvPr>
        </p:nvSpPr>
        <p:spPr/>
        <p:txBody>
          <a:bodyPr/>
          <a:lstStyle/>
          <a:p>
            <a:r>
              <a:rPr lang="en-US"/>
              <a:t>Core Course Project –FIRST REVIEW</a:t>
            </a:r>
            <a:endParaRPr lang="en-IN"/>
          </a:p>
        </p:txBody>
      </p:sp>
      <p:sp>
        <p:nvSpPr>
          <p:cNvPr id="9" name="Slide Number Placeholder 8">
            <a:extLst>
              <a:ext uri="{FF2B5EF4-FFF2-40B4-BE49-F238E27FC236}">
                <a16:creationId xmlns:a16="http://schemas.microsoft.com/office/drawing/2014/main" id="{9B73D1DE-73C5-6CFF-FBDC-FB5DB8E16C66}"/>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094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FFB-0E54-DD12-65A8-C7C51A5EC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E3617C-0BE4-2630-2B42-8159157E4B5C}"/>
              </a:ext>
            </a:extLst>
          </p:cNvPr>
          <p:cNvSpPr>
            <a:spLocks noGrp="1"/>
          </p:cNvSpPr>
          <p:nvPr>
            <p:ph type="dt" sz="half" idx="10"/>
          </p:nvPr>
        </p:nvSpPr>
        <p:spPr/>
        <p:txBody>
          <a:bodyPr/>
          <a:lstStyle/>
          <a:p>
            <a:fld id="{87D28C41-BCC9-4EC9-8272-9074E80A512E}" type="datetime1">
              <a:rPr lang="en-IN" smtClean="0"/>
              <a:t>31-07-2025</a:t>
            </a:fld>
            <a:endParaRPr lang="en-IN"/>
          </a:p>
        </p:txBody>
      </p:sp>
      <p:sp>
        <p:nvSpPr>
          <p:cNvPr id="4" name="Footer Placeholder 3">
            <a:extLst>
              <a:ext uri="{FF2B5EF4-FFF2-40B4-BE49-F238E27FC236}">
                <a16:creationId xmlns:a16="http://schemas.microsoft.com/office/drawing/2014/main" id="{A50E5EC7-4F48-FB4F-F3ED-B4333364DBF9}"/>
              </a:ext>
            </a:extLst>
          </p:cNvPr>
          <p:cNvSpPr>
            <a:spLocks noGrp="1"/>
          </p:cNvSpPr>
          <p:nvPr>
            <p:ph type="ftr" sz="quarter" idx="11"/>
          </p:nvPr>
        </p:nvSpPr>
        <p:spPr/>
        <p:txBody>
          <a:bodyPr/>
          <a:lstStyle/>
          <a:p>
            <a:r>
              <a:rPr lang="en-US"/>
              <a:t>Core Course Project –FIRST REVIEW</a:t>
            </a:r>
            <a:endParaRPr lang="en-IN"/>
          </a:p>
        </p:txBody>
      </p:sp>
      <p:sp>
        <p:nvSpPr>
          <p:cNvPr id="5" name="Slide Number Placeholder 4">
            <a:extLst>
              <a:ext uri="{FF2B5EF4-FFF2-40B4-BE49-F238E27FC236}">
                <a16:creationId xmlns:a16="http://schemas.microsoft.com/office/drawing/2014/main" id="{277F2DD9-3E2E-BF4B-C03B-0614BAA141F8}"/>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4812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9C24-DA7B-1F10-EE94-99D7E59C2580}"/>
              </a:ext>
            </a:extLst>
          </p:cNvPr>
          <p:cNvSpPr>
            <a:spLocks noGrp="1"/>
          </p:cNvSpPr>
          <p:nvPr>
            <p:ph type="dt" sz="half" idx="10"/>
          </p:nvPr>
        </p:nvSpPr>
        <p:spPr/>
        <p:txBody>
          <a:bodyPr/>
          <a:lstStyle/>
          <a:p>
            <a:fld id="{C03E9447-A727-43E3-AF6F-8BEBBDE59BA0}" type="datetime1">
              <a:rPr lang="en-IN" smtClean="0"/>
              <a:t>31-07-2025</a:t>
            </a:fld>
            <a:endParaRPr lang="en-IN"/>
          </a:p>
        </p:txBody>
      </p:sp>
      <p:sp>
        <p:nvSpPr>
          <p:cNvPr id="3" name="Footer Placeholder 2">
            <a:extLst>
              <a:ext uri="{FF2B5EF4-FFF2-40B4-BE49-F238E27FC236}">
                <a16:creationId xmlns:a16="http://schemas.microsoft.com/office/drawing/2014/main" id="{B7B0E92E-CD28-F07C-1804-45A658DDFAA1}"/>
              </a:ext>
            </a:extLst>
          </p:cNvPr>
          <p:cNvSpPr>
            <a:spLocks noGrp="1"/>
          </p:cNvSpPr>
          <p:nvPr>
            <p:ph type="ftr" sz="quarter" idx="11"/>
          </p:nvPr>
        </p:nvSpPr>
        <p:spPr/>
        <p:txBody>
          <a:bodyPr/>
          <a:lstStyle/>
          <a:p>
            <a:r>
              <a:rPr lang="en-US"/>
              <a:t>Core Course Project –FIRST REVIEW</a:t>
            </a:r>
            <a:endParaRPr lang="en-IN"/>
          </a:p>
        </p:txBody>
      </p:sp>
      <p:sp>
        <p:nvSpPr>
          <p:cNvPr id="4" name="Slide Number Placeholder 3">
            <a:extLst>
              <a:ext uri="{FF2B5EF4-FFF2-40B4-BE49-F238E27FC236}">
                <a16:creationId xmlns:a16="http://schemas.microsoft.com/office/drawing/2014/main" id="{98F429AD-A905-7A34-D6E8-8F1D1B07C5B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5576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FBD-4074-186D-F3EC-8899B7BDB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6EF873-DB87-DA4C-0DEF-BC77355BB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3EF87-0D12-1F95-390C-3FD73733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3F2EA-7B54-1555-FEBB-942D966F2422}"/>
              </a:ext>
            </a:extLst>
          </p:cNvPr>
          <p:cNvSpPr>
            <a:spLocks noGrp="1"/>
          </p:cNvSpPr>
          <p:nvPr>
            <p:ph type="dt" sz="half" idx="10"/>
          </p:nvPr>
        </p:nvSpPr>
        <p:spPr/>
        <p:txBody>
          <a:bodyPr/>
          <a:lstStyle/>
          <a:p>
            <a:fld id="{A2CA74E7-1C21-49D0-B20C-90A9E75BB0E9}" type="datetime1">
              <a:rPr lang="en-IN" smtClean="0"/>
              <a:t>31-07-2025</a:t>
            </a:fld>
            <a:endParaRPr lang="en-IN"/>
          </a:p>
        </p:txBody>
      </p:sp>
      <p:sp>
        <p:nvSpPr>
          <p:cNvPr id="6" name="Footer Placeholder 5">
            <a:extLst>
              <a:ext uri="{FF2B5EF4-FFF2-40B4-BE49-F238E27FC236}">
                <a16:creationId xmlns:a16="http://schemas.microsoft.com/office/drawing/2014/main" id="{60B06653-A059-7738-C03E-F47859BB6D12}"/>
              </a:ext>
            </a:extLst>
          </p:cNvPr>
          <p:cNvSpPr>
            <a:spLocks noGrp="1"/>
          </p:cNvSpPr>
          <p:nvPr>
            <p:ph type="ftr" sz="quarter" idx="11"/>
          </p:nvPr>
        </p:nvSpPr>
        <p:spPr/>
        <p:txBody>
          <a:bodyPr/>
          <a:lstStyle/>
          <a:p>
            <a:r>
              <a:rPr lang="en-US"/>
              <a:t>Core Course Project –FIRST REVIEW</a:t>
            </a:r>
            <a:endParaRPr lang="en-IN"/>
          </a:p>
        </p:txBody>
      </p:sp>
      <p:sp>
        <p:nvSpPr>
          <p:cNvPr id="7" name="Slide Number Placeholder 6">
            <a:extLst>
              <a:ext uri="{FF2B5EF4-FFF2-40B4-BE49-F238E27FC236}">
                <a16:creationId xmlns:a16="http://schemas.microsoft.com/office/drawing/2014/main" id="{E1C678B3-1178-1DE0-2970-05FCCCD7FFF7}"/>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79007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0450-4DE6-607B-196C-C0FFF7B6C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F07ED1-6719-D367-6AFC-4430F7E09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21159-94D3-0085-7F95-2F84CFF48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056B9-26EF-AD65-E77F-39212BDCE915}"/>
              </a:ext>
            </a:extLst>
          </p:cNvPr>
          <p:cNvSpPr>
            <a:spLocks noGrp="1"/>
          </p:cNvSpPr>
          <p:nvPr>
            <p:ph type="dt" sz="half" idx="10"/>
          </p:nvPr>
        </p:nvSpPr>
        <p:spPr/>
        <p:txBody>
          <a:bodyPr/>
          <a:lstStyle/>
          <a:p>
            <a:fld id="{52A4AFA1-881A-48A6-8DD3-0288C8659203}" type="datetime1">
              <a:rPr lang="en-IN" smtClean="0"/>
              <a:t>31-07-2025</a:t>
            </a:fld>
            <a:endParaRPr lang="en-IN"/>
          </a:p>
        </p:txBody>
      </p:sp>
      <p:sp>
        <p:nvSpPr>
          <p:cNvPr id="6" name="Footer Placeholder 5">
            <a:extLst>
              <a:ext uri="{FF2B5EF4-FFF2-40B4-BE49-F238E27FC236}">
                <a16:creationId xmlns:a16="http://schemas.microsoft.com/office/drawing/2014/main" id="{AF630E7D-0C4A-6001-97F2-A8DC039BA750}"/>
              </a:ext>
            </a:extLst>
          </p:cNvPr>
          <p:cNvSpPr>
            <a:spLocks noGrp="1"/>
          </p:cNvSpPr>
          <p:nvPr>
            <p:ph type="ftr" sz="quarter" idx="11"/>
          </p:nvPr>
        </p:nvSpPr>
        <p:spPr/>
        <p:txBody>
          <a:bodyPr/>
          <a:lstStyle/>
          <a:p>
            <a:r>
              <a:rPr lang="en-US"/>
              <a:t>Core Course Project –FIRST REVIEW</a:t>
            </a:r>
            <a:endParaRPr lang="en-IN"/>
          </a:p>
        </p:txBody>
      </p:sp>
      <p:sp>
        <p:nvSpPr>
          <p:cNvPr id="7" name="Slide Number Placeholder 6">
            <a:extLst>
              <a:ext uri="{FF2B5EF4-FFF2-40B4-BE49-F238E27FC236}">
                <a16:creationId xmlns:a16="http://schemas.microsoft.com/office/drawing/2014/main" id="{936010DF-425F-42C4-CD00-7D17DE442BF2}"/>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5471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6E68E-188E-7502-3B6E-ADD45F1C0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0D93F-4601-4A6E-1162-E904672F9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596C9-DB41-C05C-E04B-845DE1E25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5D34F-3B84-46FC-B4AB-D5758C996B67}" type="datetime1">
              <a:rPr lang="en-IN" smtClean="0"/>
              <a:t>31-07-2025</a:t>
            </a:fld>
            <a:endParaRPr lang="en-IN"/>
          </a:p>
        </p:txBody>
      </p:sp>
      <p:sp>
        <p:nvSpPr>
          <p:cNvPr id="5" name="Footer Placeholder 4">
            <a:extLst>
              <a:ext uri="{FF2B5EF4-FFF2-40B4-BE49-F238E27FC236}">
                <a16:creationId xmlns:a16="http://schemas.microsoft.com/office/drawing/2014/main" id="{FF1AD43E-138C-DD18-7011-ECFDA22C7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5CA2421D-CCE1-5EF2-448C-B3CF615D3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B738A-3D1A-4C2D-866B-2574A134247C}" type="slidenum">
              <a:rPr lang="en-IN" smtClean="0"/>
              <a:t>‹#›</a:t>
            </a:fld>
            <a:endParaRPr lang="en-IN"/>
          </a:p>
        </p:txBody>
      </p:sp>
    </p:spTree>
    <p:extLst>
      <p:ext uri="{BB962C8B-B14F-4D97-AF65-F5344CB8AC3E}">
        <p14:creationId xmlns:p14="http://schemas.microsoft.com/office/powerpoint/2010/main" val="15664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9FFF-4D89-FB64-202E-47C79BE702F9}"/>
              </a:ext>
            </a:extLst>
          </p:cNvPr>
          <p:cNvSpPr>
            <a:spLocks noGrp="1"/>
          </p:cNvSpPr>
          <p:nvPr>
            <p:ph type="ctrTitle"/>
          </p:nvPr>
        </p:nvSpPr>
        <p:spPr>
          <a:xfrm>
            <a:off x="1415143" y="2276249"/>
            <a:ext cx="9144000" cy="880608"/>
          </a:xfrm>
        </p:spPr>
        <p:txBody>
          <a:bodyPr>
            <a:normAutofit fontScale="90000"/>
          </a:bodyPr>
          <a:lstStyle/>
          <a:p>
            <a:r>
              <a:rPr lang="en-IN" b="1" dirty="0">
                <a:latin typeface="Times New Roman" panose="02020603050405020304" pitchFamily="18" charset="0"/>
                <a:cs typeface="Times New Roman" panose="02020603050405020304" pitchFamily="18" charset="0"/>
              </a:rPr>
              <a:t>MONITRUCK</a:t>
            </a:r>
          </a:p>
        </p:txBody>
      </p:sp>
      <p:sp>
        <p:nvSpPr>
          <p:cNvPr id="3" name="Subtitle 2">
            <a:extLst>
              <a:ext uri="{FF2B5EF4-FFF2-40B4-BE49-F238E27FC236}">
                <a16:creationId xmlns:a16="http://schemas.microsoft.com/office/drawing/2014/main" id="{90171939-0789-9132-B887-416609F5F69A}"/>
              </a:ext>
            </a:extLst>
          </p:cNvPr>
          <p:cNvSpPr>
            <a:spLocks noGrp="1"/>
          </p:cNvSpPr>
          <p:nvPr>
            <p:ph type="subTitle" idx="1"/>
          </p:nvPr>
        </p:nvSpPr>
        <p:spPr>
          <a:xfrm>
            <a:off x="478971" y="3602038"/>
            <a:ext cx="11136085" cy="1655762"/>
          </a:xfrm>
        </p:spPr>
        <p:txBody>
          <a:bodyPr>
            <a:normAutofit/>
          </a:bodyPr>
          <a:lstStyle/>
          <a:p>
            <a:r>
              <a:rPr lang="en-IN" b="1" dirty="0">
                <a:latin typeface="Times New Roman" panose="02020603050405020304" pitchFamily="18" charset="0"/>
                <a:cs typeface="Times New Roman" panose="02020603050405020304" pitchFamily="18" charset="0"/>
              </a:rPr>
              <a:t>                                                  Batch Members</a:t>
            </a:r>
          </a:p>
          <a:p>
            <a:r>
              <a:rPr lang="en-IN" b="1" dirty="0">
                <a:latin typeface="Times New Roman" panose="02020603050405020304" pitchFamily="18" charset="0"/>
                <a:cs typeface="Times New Roman" panose="02020603050405020304" pitchFamily="18" charset="0"/>
              </a:rPr>
              <a:t>                                                                     1)AKASH KUMAR GOUDA – 24CS0038</a:t>
            </a:r>
          </a:p>
          <a:p>
            <a:r>
              <a:rPr lang="en-IN" b="1" dirty="0">
                <a:latin typeface="Times New Roman" panose="02020603050405020304" pitchFamily="18" charset="0"/>
                <a:cs typeface="Times New Roman" panose="02020603050405020304" pitchFamily="18" charset="0"/>
              </a:rPr>
              <a:t>			         2)AADHISH S – 24CS0012</a:t>
            </a:r>
          </a:p>
        </p:txBody>
      </p:sp>
      <p:sp>
        <p:nvSpPr>
          <p:cNvPr id="4" name="Title 1">
            <a:extLst>
              <a:ext uri="{FF2B5EF4-FFF2-40B4-BE49-F238E27FC236}">
                <a16:creationId xmlns:a16="http://schemas.microsoft.com/office/drawing/2014/main" id="{C75B463A-6BA9-CE4C-0655-AACB3088C97F}"/>
              </a:ext>
            </a:extLst>
          </p:cNvPr>
          <p:cNvSpPr txBox="1">
            <a:spLocks/>
          </p:cNvSpPr>
          <p:nvPr/>
        </p:nvSpPr>
        <p:spPr>
          <a:xfrm>
            <a:off x="1676400" y="1274763"/>
            <a:ext cx="9144000" cy="88060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CS4306-Core Course Project</a:t>
            </a:r>
          </a:p>
        </p:txBody>
      </p:sp>
      <p:sp>
        <p:nvSpPr>
          <p:cNvPr id="8" name="Date Placeholder 7">
            <a:extLst>
              <a:ext uri="{FF2B5EF4-FFF2-40B4-BE49-F238E27FC236}">
                <a16:creationId xmlns:a16="http://schemas.microsoft.com/office/drawing/2014/main" id="{9CFB1314-9E9A-0A19-2497-9CF04D3A7B8B}"/>
              </a:ext>
            </a:extLst>
          </p:cNvPr>
          <p:cNvSpPr>
            <a:spLocks noGrp="1"/>
          </p:cNvSpPr>
          <p:nvPr>
            <p:ph type="dt" sz="half" idx="10"/>
          </p:nvPr>
        </p:nvSpPr>
        <p:spPr/>
        <p:txBody>
          <a:bodyPr/>
          <a:lstStyle/>
          <a:p>
            <a:fld id="{B04E70E5-0CCE-4E76-8649-C7C530CB9557}" type="datetime1">
              <a:rPr lang="en-IN" smtClean="0"/>
              <a:t>31-07-2025</a:t>
            </a:fld>
            <a:endParaRPr lang="en-IN"/>
          </a:p>
        </p:txBody>
      </p:sp>
      <p:sp>
        <p:nvSpPr>
          <p:cNvPr id="9" name="Footer Placeholder 8">
            <a:extLst>
              <a:ext uri="{FF2B5EF4-FFF2-40B4-BE49-F238E27FC236}">
                <a16:creationId xmlns:a16="http://schemas.microsoft.com/office/drawing/2014/main" id="{DD842630-ED54-A24C-9BA7-84628F1823F7}"/>
              </a:ext>
            </a:extLst>
          </p:cNvPr>
          <p:cNvSpPr>
            <a:spLocks noGrp="1"/>
          </p:cNvSpPr>
          <p:nvPr>
            <p:ph type="ftr" sz="quarter" idx="11"/>
          </p:nvPr>
        </p:nvSpPr>
        <p:spPr/>
        <p:txBody>
          <a:bodyPr/>
          <a:lstStyle/>
          <a:p>
            <a:r>
              <a:rPr lang="en-US" dirty="0"/>
              <a:t>Core Course Project –FIRST REVIEW</a:t>
            </a:r>
            <a:endParaRPr lang="en-IN" dirty="0"/>
          </a:p>
        </p:txBody>
      </p:sp>
      <p:sp>
        <p:nvSpPr>
          <p:cNvPr id="10" name="Slide Number Placeholder 9">
            <a:extLst>
              <a:ext uri="{FF2B5EF4-FFF2-40B4-BE49-F238E27FC236}">
                <a16:creationId xmlns:a16="http://schemas.microsoft.com/office/drawing/2014/main" id="{498E9EB9-841E-C021-EF88-A01B03B47F26}"/>
              </a:ext>
            </a:extLst>
          </p:cNvPr>
          <p:cNvSpPr>
            <a:spLocks noGrp="1"/>
          </p:cNvSpPr>
          <p:nvPr>
            <p:ph type="sldNum" sz="quarter" idx="12"/>
          </p:nvPr>
        </p:nvSpPr>
        <p:spPr/>
        <p:txBody>
          <a:bodyPr/>
          <a:lstStyle/>
          <a:p>
            <a:fld id="{343B738A-3D1A-4C2D-866B-2574A134247C}" type="slidenum">
              <a:rPr lang="en-IN" smtClean="0"/>
              <a:t>1</a:t>
            </a:fld>
            <a:endParaRPr lang="en-IN"/>
          </a:p>
        </p:txBody>
      </p:sp>
    </p:spTree>
    <p:extLst>
      <p:ext uri="{BB962C8B-B14F-4D97-AF65-F5344CB8AC3E}">
        <p14:creationId xmlns:p14="http://schemas.microsoft.com/office/powerpoint/2010/main" val="284153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B02F-3666-E7BC-B2CD-43F430D14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0456F-90A1-A038-C9AA-230BC1DB754E}"/>
              </a:ext>
            </a:extLst>
          </p:cNvPr>
          <p:cNvSpPr>
            <a:spLocks noGrp="1"/>
          </p:cNvSpPr>
          <p:nvPr>
            <p:ph type="title"/>
          </p:nvPr>
        </p:nvSpPr>
        <p:spPr>
          <a:xfrm>
            <a:off x="838200" y="365126"/>
            <a:ext cx="10515600" cy="832303"/>
          </a:xfrm>
        </p:spPr>
        <p:txBody>
          <a:bodyPr>
            <a:normAutofit/>
          </a:bodyPr>
          <a:lstStyle/>
          <a:p>
            <a:r>
              <a:rPr lang="en-IN" sz="3600" b="1" dirty="0">
                <a:latin typeface="Times New Roman" panose="02020603050405020304" pitchFamily="18" charset="0"/>
                <a:cs typeface="Times New Roman" panose="02020603050405020304" pitchFamily="18" charset="0"/>
              </a:rPr>
              <a:t>                    MODULES OF PROJECT </a:t>
            </a:r>
          </a:p>
        </p:txBody>
      </p:sp>
      <p:sp>
        <p:nvSpPr>
          <p:cNvPr id="4" name="Date Placeholder 3">
            <a:extLst>
              <a:ext uri="{FF2B5EF4-FFF2-40B4-BE49-F238E27FC236}">
                <a16:creationId xmlns:a16="http://schemas.microsoft.com/office/drawing/2014/main" id="{A8EA2AD3-2026-135E-BDAB-B3CEBC056467}"/>
              </a:ext>
            </a:extLst>
          </p:cNvPr>
          <p:cNvSpPr>
            <a:spLocks noGrp="1"/>
          </p:cNvSpPr>
          <p:nvPr>
            <p:ph type="dt" sz="half" idx="10"/>
          </p:nvPr>
        </p:nvSpPr>
        <p:spPr/>
        <p:txBody>
          <a:bodyPr/>
          <a:lstStyle/>
          <a:p>
            <a:fld id="{5DC19ACD-4AE4-4C27-B305-CA0EE24A3A52}" type="datetime1">
              <a:rPr lang="en-IN" smtClean="0"/>
              <a:t>31-07-2025</a:t>
            </a:fld>
            <a:endParaRPr lang="en-IN"/>
          </a:p>
        </p:txBody>
      </p:sp>
      <p:sp>
        <p:nvSpPr>
          <p:cNvPr id="5" name="Footer Placeholder 4">
            <a:extLst>
              <a:ext uri="{FF2B5EF4-FFF2-40B4-BE49-F238E27FC236}">
                <a16:creationId xmlns:a16="http://schemas.microsoft.com/office/drawing/2014/main" id="{05CF01C5-77E7-730E-E8AF-71488EFC7F3B}"/>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B1DADA2A-7ABD-82FF-FBBC-3706C9B0599F}"/>
              </a:ext>
            </a:extLst>
          </p:cNvPr>
          <p:cNvSpPr>
            <a:spLocks noGrp="1"/>
          </p:cNvSpPr>
          <p:nvPr>
            <p:ph type="sldNum" sz="quarter" idx="12"/>
          </p:nvPr>
        </p:nvSpPr>
        <p:spPr/>
        <p:txBody>
          <a:bodyPr/>
          <a:lstStyle/>
          <a:p>
            <a:fld id="{343B738A-3D1A-4C2D-866B-2574A134247C}" type="slidenum">
              <a:rPr lang="en-IN" smtClean="0"/>
              <a:t>10</a:t>
            </a:fld>
            <a:endParaRPr lang="en-IN"/>
          </a:p>
        </p:txBody>
      </p:sp>
      <p:sp>
        <p:nvSpPr>
          <p:cNvPr id="8" name="Rectangle 2">
            <a:extLst>
              <a:ext uri="{FF2B5EF4-FFF2-40B4-BE49-F238E27FC236}">
                <a16:creationId xmlns:a16="http://schemas.microsoft.com/office/drawing/2014/main" id="{F28B9404-D0EA-7E34-4AC8-7899B883F5CE}"/>
              </a:ext>
            </a:extLst>
          </p:cNvPr>
          <p:cNvSpPr>
            <a:spLocks noGrp="1" noChangeArrowheads="1"/>
          </p:cNvSpPr>
          <p:nvPr>
            <p:ph idx="1"/>
          </p:nvPr>
        </p:nvSpPr>
        <p:spPr bwMode="auto">
          <a:xfrm>
            <a:off x="838200" y="1998266"/>
            <a:ext cx="59202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React-based dashboard for truck status, location,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Python scripts on Raspberry 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Firebase real-time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GPS Tracking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Leaflet.js to map live truck 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Fuel Monitoring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Detects leakage or irregular drops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Facial Tracking Module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Detects drowsiness and sends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Alert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Sends email/SMS in emergencies</a:t>
            </a:r>
          </a:p>
        </p:txBody>
      </p:sp>
    </p:spTree>
    <p:extLst>
      <p:ext uri="{BB962C8B-B14F-4D97-AF65-F5344CB8AC3E}">
        <p14:creationId xmlns:p14="http://schemas.microsoft.com/office/powerpoint/2010/main" val="415528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003A-3455-D5A5-C67D-3E28F1450E82}"/>
              </a:ext>
            </a:extLst>
          </p:cNvPr>
          <p:cNvSpPr>
            <a:spLocks noGrp="1"/>
          </p:cNvSpPr>
          <p:nvPr>
            <p:ph type="title"/>
          </p:nvPr>
        </p:nvSpPr>
        <p:spPr>
          <a:xfrm>
            <a:off x="838200"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                          RESULTS AND DISCUSSION</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488594D-38B3-2528-0876-25E6CCD89603}"/>
              </a:ext>
            </a:extLst>
          </p:cNvPr>
          <p:cNvSpPr>
            <a:spLocks noGrp="1"/>
          </p:cNvSpPr>
          <p:nvPr>
            <p:ph type="dt" sz="half" idx="10"/>
          </p:nvPr>
        </p:nvSpPr>
        <p:spPr/>
        <p:txBody>
          <a:bodyPr/>
          <a:lstStyle/>
          <a:p>
            <a:fld id="{5CAA07BE-32A7-492D-977C-63EB17FC9D72}" type="datetime1">
              <a:rPr lang="en-IN" smtClean="0"/>
              <a:t>31-07-2025</a:t>
            </a:fld>
            <a:endParaRPr lang="en-IN"/>
          </a:p>
        </p:txBody>
      </p:sp>
      <p:sp>
        <p:nvSpPr>
          <p:cNvPr id="5" name="Footer Placeholder 4">
            <a:extLst>
              <a:ext uri="{FF2B5EF4-FFF2-40B4-BE49-F238E27FC236}">
                <a16:creationId xmlns:a16="http://schemas.microsoft.com/office/drawing/2014/main" id="{30F24823-A0F2-4F81-C248-6F61F4ADCAD4}"/>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951A19E7-A338-E51C-0812-D0CEB5388D60}"/>
              </a:ext>
            </a:extLst>
          </p:cNvPr>
          <p:cNvSpPr>
            <a:spLocks noGrp="1"/>
          </p:cNvSpPr>
          <p:nvPr>
            <p:ph type="sldNum" sz="quarter" idx="12"/>
          </p:nvPr>
        </p:nvSpPr>
        <p:spPr/>
        <p:txBody>
          <a:bodyPr/>
          <a:lstStyle/>
          <a:p>
            <a:fld id="{343B738A-3D1A-4C2D-866B-2574A134247C}" type="slidenum">
              <a:rPr lang="en-IN" smtClean="0"/>
              <a:t>11</a:t>
            </a:fld>
            <a:endParaRPr lang="en-IN"/>
          </a:p>
        </p:txBody>
      </p:sp>
      <p:sp>
        <p:nvSpPr>
          <p:cNvPr id="7" name="Rectangle 1">
            <a:extLst>
              <a:ext uri="{FF2B5EF4-FFF2-40B4-BE49-F238E27FC236}">
                <a16:creationId xmlns:a16="http://schemas.microsoft.com/office/drawing/2014/main" id="{DC6BA797-3B59-D713-B3CD-ED692FE12DAF}"/>
              </a:ext>
            </a:extLst>
          </p:cNvPr>
          <p:cNvSpPr>
            <a:spLocks noGrp="1" noChangeArrowheads="1"/>
          </p:cNvSpPr>
          <p:nvPr>
            <p:ph idx="1"/>
          </p:nvPr>
        </p:nvSpPr>
        <p:spPr bwMode="auto">
          <a:xfrm>
            <a:off x="838200" y="1842461"/>
            <a:ext cx="1074685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lang="en-US" altLang="en-US" sz="2000" dirty="0">
                <a:latin typeface="Arial" panose="020B0604020202020204" pitchFamily="34" charset="0"/>
              </a:rPr>
              <a:t> Web dashboard UI designed </a:t>
            </a:r>
            <a:r>
              <a:rPr kumimoji="0" lang="en-US" altLang="en-US" sz="2000" b="0" i="0" u="none" strike="noStrike" cap="none" normalizeH="0" baseline="0" dirty="0">
                <a:ln>
                  <a:noFill/>
                </a:ln>
                <a:solidFill>
                  <a:schemeClr val="tx1"/>
                </a:solidFill>
                <a:effectLst/>
                <a:latin typeface="Arial" panose="020B0604020202020204" pitchFamily="34" charset="0"/>
              </a:rPr>
              <a:t>GPS location successfully tracked and shown in real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Firebase integration completed with live sensor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Drowsiness detection tested with OpenCV — alert triggered after 3+ seconds of eye closure.</a:t>
            </a:r>
          </a:p>
        </p:txBody>
      </p:sp>
    </p:spTree>
    <p:extLst>
      <p:ext uri="{BB962C8B-B14F-4D97-AF65-F5344CB8AC3E}">
        <p14:creationId xmlns:p14="http://schemas.microsoft.com/office/powerpoint/2010/main" val="342791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203F-01A9-F949-4F38-B85B22AB6529}"/>
              </a:ext>
            </a:extLst>
          </p:cNvPr>
          <p:cNvSpPr>
            <a:spLocks noGrp="1"/>
          </p:cNvSpPr>
          <p:nvPr>
            <p:ph type="title"/>
          </p:nvPr>
        </p:nvSpPr>
        <p:spPr>
          <a:xfrm>
            <a:off x="838200"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                            REFERENCES</a:t>
            </a:r>
            <a:endParaRPr lang="en-IN" sz="3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D03D304-516F-4573-1E00-F51F77642663}"/>
              </a:ext>
            </a:extLst>
          </p:cNvPr>
          <p:cNvSpPr>
            <a:spLocks noGrp="1"/>
          </p:cNvSpPr>
          <p:nvPr>
            <p:ph type="dt" sz="half" idx="10"/>
          </p:nvPr>
        </p:nvSpPr>
        <p:spPr/>
        <p:txBody>
          <a:bodyPr/>
          <a:lstStyle/>
          <a:p>
            <a:fld id="{5CAA07BE-32A7-492D-977C-63EB17FC9D72}" type="datetime1">
              <a:rPr lang="en-IN" smtClean="0"/>
              <a:t>31-07-2025</a:t>
            </a:fld>
            <a:endParaRPr lang="en-IN"/>
          </a:p>
        </p:txBody>
      </p:sp>
      <p:sp>
        <p:nvSpPr>
          <p:cNvPr id="5" name="Footer Placeholder 4">
            <a:extLst>
              <a:ext uri="{FF2B5EF4-FFF2-40B4-BE49-F238E27FC236}">
                <a16:creationId xmlns:a16="http://schemas.microsoft.com/office/drawing/2014/main" id="{B1D0AC9D-DD84-772D-F0BE-029686A535F5}"/>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2E5AA0D2-58A5-6661-CE74-90711627436C}"/>
              </a:ext>
            </a:extLst>
          </p:cNvPr>
          <p:cNvSpPr>
            <a:spLocks noGrp="1"/>
          </p:cNvSpPr>
          <p:nvPr>
            <p:ph type="sldNum" sz="quarter" idx="12"/>
          </p:nvPr>
        </p:nvSpPr>
        <p:spPr/>
        <p:txBody>
          <a:bodyPr/>
          <a:lstStyle/>
          <a:p>
            <a:fld id="{343B738A-3D1A-4C2D-866B-2574A134247C}" type="slidenum">
              <a:rPr lang="en-IN" smtClean="0"/>
              <a:t>12</a:t>
            </a:fld>
            <a:endParaRPr lang="en-IN"/>
          </a:p>
        </p:txBody>
      </p:sp>
      <p:sp>
        <p:nvSpPr>
          <p:cNvPr id="7" name="Rectangle 1">
            <a:extLst>
              <a:ext uri="{FF2B5EF4-FFF2-40B4-BE49-F238E27FC236}">
                <a16:creationId xmlns:a16="http://schemas.microsoft.com/office/drawing/2014/main" id="{788F8E8E-BFA2-411C-4FEF-EFE04754683D}"/>
              </a:ext>
            </a:extLst>
          </p:cNvPr>
          <p:cNvSpPr>
            <a:spLocks noGrp="1" noChangeArrowheads="1"/>
          </p:cNvSpPr>
          <p:nvPr>
            <p:ph idx="1"/>
          </p:nvPr>
        </p:nvSpPr>
        <p:spPr bwMode="auto">
          <a:xfrm>
            <a:off x="567267" y="1352663"/>
            <a:ext cx="11354647" cy="41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rPr>
              <a:t>Firebase Realtime Database Docs – firebase.google.com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Leaflet.js Map Library – leafletjs.com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OpenCV for Face Detection – docs.opencv.org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Raspberry Pi GPIO Docs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Dialogflow for Chatbot AI – dialogflow.cloud.google.com</a:t>
            </a:r>
          </a:p>
          <a:p>
            <a:pPr>
              <a:lnSpc>
                <a:spcPct val="150000"/>
              </a:lnSpc>
            </a:pPr>
            <a:r>
              <a:rPr lang="en-US" altLang="en-US" sz="1600" dirty="0"/>
              <a:t>Enhancement_of_Truck_Transportation_Efficiency_Thr – </a:t>
            </a:r>
            <a:r>
              <a:rPr lang="en-IN" sz="1600" dirty="0"/>
              <a:t> J. John </a:t>
            </a:r>
            <a:r>
              <a:rPr lang="en-IN" sz="1600" dirty="0" err="1"/>
              <a:t>Gladious</a:t>
            </a:r>
            <a:r>
              <a:rPr lang="en-IN" sz="1600" dirty="0"/>
              <a:t> , S. </a:t>
            </a:r>
            <a:r>
              <a:rPr lang="en-IN" sz="1600" dirty="0" err="1"/>
              <a:t>Ajithraj</a:t>
            </a:r>
            <a:r>
              <a:rPr lang="en-IN" sz="1600" dirty="0"/>
              <a:t>, R. Arunkumar, N. Sridharan and K. </a:t>
            </a:r>
            <a:r>
              <a:rPr lang="en-IN" sz="1600" dirty="0" err="1"/>
              <a:t>Rajeshraj</a:t>
            </a:r>
            <a:r>
              <a:rPr lang="en-IN" sz="1600" dirty="0"/>
              <a:t> </a:t>
            </a:r>
            <a:endParaRPr lang="en-US" altLang="en-US" sz="1600" dirty="0"/>
          </a:p>
          <a:p>
            <a:pPr marL="0" lvl="0" indent="0" eaLnBrk="0" fontAlgn="base" hangingPunct="0">
              <a:lnSpc>
                <a:spcPct val="150000"/>
              </a:lnSpc>
              <a:spcBef>
                <a:spcPct val="0"/>
              </a:spcBef>
              <a:spcAft>
                <a:spcPct val="0"/>
              </a:spcAft>
              <a:buFontTx/>
              <a:buChar char="•"/>
            </a:pPr>
            <a:r>
              <a:rPr lang="en-US" altLang="en-US" sz="1600" dirty="0"/>
              <a:t>IJPAM_TRUCK_TRACKING_CHINNA_BABU - </a:t>
            </a:r>
            <a:r>
              <a:rPr lang="pl-PL" sz="1600" dirty="0"/>
              <a:t>Chinna Babu D1, Prakash V2</a:t>
            </a:r>
            <a:endParaRPr lang="en-US" altLang="en-US" sz="1600" dirty="0"/>
          </a:p>
          <a:p>
            <a:pPr marL="0" lvl="0" indent="0" eaLnBrk="0" fontAlgn="base" hangingPunct="0">
              <a:lnSpc>
                <a:spcPct val="150000"/>
              </a:lnSpc>
              <a:spcBef>
                <a:spcPct val="0"/>
              </a:spcBef>
              <a:spcAft>
                <a:spcPct val="0"/>
              </a:spcAft>
              <a:buFontTx/>
              <a:buChar char="•"/>
            </a:pPr>
            <a:r>
              <a:rPr lang="en-US" altLang="en-US" sz="1600" dirty="0"/>
              <a:t>Internet_of_Things_IoT_in_logistics - </a:t>
            </a:r>
            <a:r>
              <a:rPr lang="en-IN" b="1" dirty="0"/>
              <a:t> </a:t>
            </a:r>
            <a:r>
              <a:rPr lang="en-IN" sz="1800" dirty="0"/>
              <a:t>Ekaterina P. </a:t>
            </a:r>
            <a:r>
              <a:rPr lang="en-IN" sz="1800" dirty="0" err="1"/>
              <a:t>Mochalina</a:t>
            </a:r>
            <a:r>
              <a:rPr lang="en-IN" sz="1800" dirty="0"/>
              <a:t> </a:t>
            </a:r>
            <a:r>
              <a:rPr lang="en-IN" sz="1800" baseline="30000" dirty="0"/>
              <a:t>1 </a:t>
            </a:r>
            <a:r>
              <a:rPr lang="en-IN" sz="1800" dirty="0"/>
              <a:t>and Natalia L. Goncharova </a:t>
            </a:r>
            <a:endParaRPr lang="en-US" altLang="en-US" sz="1800" dirty="0"/>
          </a:p>
          <a:p>
            <a:pPr marL="0" lvl="0" indent="0" eaLnBrk="0" fontAlgn="base" hangingPunct="0">
              <a:lnSpc>
                <a:spcPct val="150000"/>
              </a:lnSpc>
              <a:spcBef>
                <a:spcPct val="0"/>
              </a:spcBef>
              <a:spcAft>
                <a:spcPct val="0"/>
              </a:spcAft>
              <a:buFontTx/>
              <a:buChar char="•"/>
            </a:pPr>
            <a:endParaRPr lang="en-US" altLang="en-US" sz="1600" dirty="0"/>
          </a:p>
          <a:p>
            <a:pPr marL="0" lvl="0" indent="0" eaLnBrk="0" fontAlgn="base" hangingPunct="0">
              <a:lnSpc>
                <a:spcPct val="150000"/>
              </a:lnSpc>
              <a:spcBef>
                <a:spcPct val="0"/>
              </a:spcBef>
              <a:spcAft>
                <a:spcPct val="0"/>
              </a:spcAft>
              <a:buFontTx/>
              <a:buChar char="•"/>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7002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EC9-FDB1-5CF5-7D4B-3334DDBABEF8}"/>
              </a:ext>
            </a:extLst>
          </p:cNvPr>
          <p:cNvSpPr>
            <a:spLocks noGrp="1"/>
          </p:cNvSpPr>
          <p:nvPr>
            <p:ph type="title"/>
          </p:nvPr>
        </p:nvSpPr>
        <p:spPr>
          <a:xfrm>
            <a:off x="435429" y="136526"/>
            <a:ext cx="11462657" cy="896408"/>
          </a:xfrm>
        </p:spPr>
        <p:txBody>
          <a:bodyPr>
            <a:normAutofit/>
          </a:bodyPr>
          <a:lstStyle/>
          <a:p>
            <a:pPr algn="ctr"/>
            <a:r>
              <a:rPr lang="en-IN" sz="3200" b="1" dirty="0">
                <a:latin typeface="Times New Roman" panose="02020603050405020304" pitchFamily="18" charset="0"/>
                <a:cs typeface="Times New Roman" panose="02020603050405020304" pitchFamily="18" charset="0"/>
              </a:rPr>
              <a:t>    PROBLEM STATEMENT</a:t>
            </a:r>
          </a:p>
        </p:txBody>
      </p:sp>
      <p:sp>
        <p:nvSpPr>
          <p:cNvPr id="3" name="Content Placeholder 2">
            <a:extLst>
              <a:ext uri="{FF2B5EF4-FFF2-40B4-BE49-F238E27FC236}">
                <a16:creationId xmlns:a16="http://schemas.microsoft.com/office/drawing/2014/main" id="{C35DE829-4F52-A6D7-0428-0F643FB75641}"/>
              </a:ext>
            </a:extLst>
          </p:cNvPr>
          <p:cNvSpPr>
            <a:spLocks noGrp="1"/>
          </p:cNvSpPr>
          <p:nvPr>
            <p:ph idx="1"/>
          </p:nvPr>
        </p:nvSpPr>
        <p:spPr>
          <a:xfrm>
            <a:off x="435429" y="1032934"/>
            <a:ext cx="11462657" cy="5144029"/>
          </a:xfrm>
        </p:spPr>
        <p:txBody>
          <a:bodyPr>
            <a:noAutofit/>
          </a:bodyPr>
          <a:lstStyle/>
          <a:p>
            <a:pPr algn="just">
              <a:lnSpc>
                <a:spcPct val="170000"/>
              </a:lnSpc>
            </a:pPr>
            <a:r>
              <a:rPr lang="en-IN" sz="1400" b="1" dirty="0">
                <a:latin typeface="Times New Roman" panose="02020603050405020304" pitchFamily="18" charset="0"/>
                <a:cs typeface="Times New Roman" panose="02020603050405020304" pitchFamily="18" charset="0"/>
              </a:rPr>
              <a:t>Nowadays, every </a:t>
            </a:r>
            <a:r>
              <a:rPr lang="en-US" sz="1400" b="1" dirty="0">
                <a:latin typeface="Times New Roman" panose="02020603050405020304" pitchFamily="18" charset="0"/>
                <a:cs typeface="Times New Roman" panose="02020603050405020304" pitchFamily="18" charset="0"/>
              </a:rPr>
              <a:t>modern vehicle has its own sensors and in vehicle communication module for sensing data accurately, processing and making decisions. The modern developments and changes in internet of things (IoT) and cloud computing have been providing a capable prospect to resolve the increasing modern vehicle transportation problems, for predicting the traffic congestion, finding the shortest route, and vehicle security and safety. As a result, many investigators focus on intelligent transportation system (ITS) developed to improving driver’s safety, security, and convenience .</a:t>
            </a:r>
          </a:p>
          <a:p>
            <a:pPr algn="just">
              <a:lnSpc>
                <a:spcPct val="170000"/>
              </a:lnSpc>
            </a:pPr>
            <a:r>
              <a:rPr lang="en-US" sz="1400" b="1" dirty="0">
                <a:latin typeface="Times New Roman" panose="02020603050405020304" pitchFamily="18" charset="0"/>
                <a:cs typeface="Times New Roman" panose="02020603050405020304" pitchFamily="18" charset="0"/>
              </a:rPr>
              <a:t>The need for efficient goods transportation system such as real time tracking, finding the accident location and reducing financial fuel loss of trucks is rapidly increased. Two major factors that leads to financial loss for truck owners are time and cost. Time is important for goods delivery, failing which may lead to financial loss to owner as well as customer. The truck owner needs to know the accurate arrival time and destination time of the particular truck to a particular station which allows effective management and scheduling of truck for next delivery.</a:t>
            </a:r>
          </a:p>
          <a:p>
            <a:pPr>
              <a:lnSpc>
                <a:spcPct val="170000"/>
              </a:lnSpc>
            </a:pPr>
            <a:r>
              <a:rPr lang="en-US" sz="1400" b="1" dirty="0">
                <a:latin typeface="Times New Roman" panose="02020603050405020304" pitchFamily="18" charset="0"/>
                <a:cs typeface="Times New Roman" panose="02020603050405020304" pitchFamily="18" charset="0"/>
              </a:rPr>
              <a:t>This can be overcome by using the real time tracking vehicle system . Second one is cost, in recent days fuel cost is raising constantly. Fuel cost is major impact on truck or any vehicle transportation. Fuel monitoring are main problems that most of truck companies looking to resolve. Remote monitoring and data collection systems are useful and effective tools to collect information from fuel storage tanks. The number of accidents is shooting upward daily along with the rising safety concerns while travelling. Many people life were lost every ever due to careless of drivers and others. Accident preventive mechanism prevents the possible situation that may lead to accident.</a:t>
            </a:r>
            <a:endParaRPr lang="en-IN" sz="1400" b="1"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59E9CFC-02B9-9ED8-2716-C90806079495}"/>
              </a:ext>
            </a:extLst>
          </p:cNvPr>
          <p:cNvSpPr>
            <a:spLocks noGrp="1"/>
          </p:cNvSpPr>
          <p:nvPr>
            <p:ph type="dt" sz="half" idx="10"/>
          </p:nvPr>
        </p:nvSpPr>
        <p:spPr/>
        <p:txBody>
          <a:bodyPr/>
          <a:lstStyle/>
          <a:p>
            <a:fld id="{31115800-C737-45E2-B3DC-68184F58EBB1}" type="datetime1">
              <a:rPr lang="en-IN" smtClean="0"/>
              <a:t>31-07-2025</a:t>
            </a:fld>
            <a:endParaRPr lang="en-IN"/>
          </a:p>
        </p:txBody>
      </p:sp>
      <p:sp>
        <p:nvSpPr>
          <p:cNvPr id="8" name="Footer Placeholder 7">
            <a:extLst>
              <a:ext uri="{FF2B5EF4-FFF2-40B4-BE49-F238E27FC236}">
                <a16:creationId xmlns:a16="http://schemas.microsoft.com/office/drawing/2014/main" id="{EEBC0719-A5E1-1DDD-E53E-B03720178729}"/>
              </a:ext>
            </a:extLst>
          </p:cNvPr>
          <p:cNvSpPr>
            <a:spLocks noGrp="1"/>
          </p:cNvSpPr>
          <p:nvPr>
            <p:ph type="ftr" sz="quarter" idx="11"/>
          </p:nvPr>
        </p:nvSpPr>
        <p:spPr/>
        <p:txBody>
          <a:bodyPr/>
          <a:lstStyle/>
          <a:p>
            <a:r>
              <a:rPr lang="en-US" dirty="0"/>
              <a:t>Core Course Project –FIRST REVIEW</a:t>
            </a:r>
            <a:endParaRPr lang="en-IN" dirty="0"/>
          </a:p>
        </p:txBody>
      </p:sp>
      <p:sp>
        <p:nvSpPr>
          <p:cNvPr id="9" name="Slide Number Placeholder 8">
            <a:extLst>
              <a:ext uri="{FF2B5EF4-FFF2-40B4-BE49-F238E27FC236}">
                <a16:creationId xmlns:a16="http://schemas.microsoft.com/office/drawing/2014/main" id="{2BAB3183-A9AE-431A-2CDC-0A7DB7A4D583}"/>
              </a:ext>
            </a:extLst>
          </p:cNvPr>
          <p:cNvSpPr>
            <a:spLocks noGrp="1"/>
          </p:cNvSpPr>
          <p:nvPr>
            <p:ph type="sldNum" sz="quarter" idx="12"/>
          </p:nvPr>
        </p:nvSpPr>
        <p:spPr/>
        <p:txBody>
          <a:bodyPr/>
          <a:lstStyle/>
          <a:p>
            <a:fld id="{343B738A-3D1A-4C2D-866B-2574A134247C}" type="slidenum">
              <a:rPr lang="en-IN" smtClean="0"/>
              <a:t>2</a:t>
            </a:fld>
            <a:endParaRPr lang="en-IN"/>
          </a:p>
        </p:txBody>
      </p:sp>
    </p:spTree>
    <p:extLst>
      <p:ext uri="{BB962C8B-B14F-4D97-AF65-F5344CB8AC3E}">
        <p14:creationId xmlns:p14="http://schemas.microsoft.com/office/powerpoint/2010/main" val="9150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CB83B-1767-8E85-93F3-E7F9DDACE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0ADA3-A316-F9A5-7B5E-5160AA968B93}"/>
              </a:ext>
            </a:extLst>
          </p:cNvPr>
          <p:cNvSpPr>
            <a:spLocks noGrp="1"/>
          </p:cNvSpPr>
          <p:nvPr>
            <p:ph type="title"/>
          </p:nvPr>
        </p:nvSpPr>
        <p:spPr>
          <a:xfrm>
            <a:off x="435429" y="365125"/>
            <a:ext cx="11462657" cy="925059"/>
          </a:xfrm>
        </p:spPr>
        <p:txBody>
          <a:bodyPr>
            <a:normAutofit/>
          </a:bodyPr>
          <a:lstStyle/>
          <a:p>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3A6414C-1825-1A1A-1F42-ACFF5B40AFAD}"/>
              </a:ext>
            </a:extLst>
          </p:cNvPr>
          <p:cNvSpPr>
            <a:spLocks noGrp="1"/>
          </p:cNvSpPr>
          <p:nvPr>
            <p:ph idx="1"/>
          </p:nvPr>
        </p:nvSpPr>
        <p:spPr>
          <a:xfrm>
            <a:off x="435429" y="1469571"/>
            <a:ext cx="11462657" cy="4707392"/>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DOMAIN</a:t>
            </a:r>
          </a:p>
          <a:p>
            <a:pPr lvl="1"/>
            <a:r>
              <a:rPr lang="en-US" sz="2000" dirty="0"/>
              <a:t>IoT</a:t>
            </a:r>
          </a:p>
          <a:p>
            <a:pPr lvl="1"/>
            <a:r>
              <a:rPr lang="en-US" sz="2000" dirty="0"/>
              <a:t>Cloud Computing</a:t>
            </a:r>
          </a:p>
          <a:p>
            <a:pPr lvl="1"/>
            <a:r>
              <a:rPr lang="en-US" sz="2000" dirty="0"/>
              <a:t>Web Development</a:t>
            </a:r>
          </a:p>
          <a:p>
            <a:pPr lvl="1"/>
            <a:r>
              <a:rPr lang="en-US" sz="2000" dirty="0"/>
              <a:t>AI</a:t>
            </a:r>
            <a:endParaRPr lang="en-US" dirty="0"/>
          </a:p>
          <a:p>
            <a:pPr marL="0" indent="0">
              <a:buNone/>
            </a:pPr>
            <a:r>
              <a:rPr lang="en-US" b="1" dirty="0">
                <a:latin typeface="Times New Roman" panose="02020603050405020304" pitchFamily="18" charset="0"/>
                <a:cs typeface="Times New Roman" panose="02020603050405020304" pitchFamily="18" charset="0"/>
              </a:rPr>
              <a:t>APPLICATION</a:t>
            </a:r>
          </a:p>
          <a:p>
            <a:pPr marL="0" indent="0">
              <a:buNone/>
            </a:pPr>
            <a:r>
              <a:rPr lang="en-US" dirty="0"/>
              <a:t>Truck Fleet Logistics, Postal and Transport Services.</a:t>
            </a:r>
          </a:p>
          <a:p>
            <a:pPr marL="0" indent="0">
              <a:buNone/>
            </a:pPr>
            <a:r>
              <a:rPr lang="en-IN" dirty="0"/>
              <a:t>The proposed system:</a:t>
            </a:r>
          </a:p>
          <a:p>
            <a:pPr lvl="1"/>
            <a:r>
              <a:rPr lang="en-IN" dirty="0"/>
              <a:t>Tracks real-time location of trucks</a:t>
            </a:r>
          </a:p>
          <a:p>
            <a:pPr lvl="1"/>
            <a:r>
              <a:rPr lang="en-IN" dirty="0"/>
              <a:t>Monitors fuel levels to detect leakage/theft</a:t>
            </a:r>
          </a:p>
          <a:p>
            <a:pPr lvl="1"/>
            <a:r>
              <a:rPr lang="en-IN" dirty="0"/>
              <a:t>Detects drowsiness via facial monitoring</a:t>
            </a:r>
          </a:p>
          <a:p>
            <a:pPr lvl="1"/>
            <a:r>
              <a:rPr lang="en-IN" dirty="0"/>
              <a:t>Sends real-time notifications via email/SMS</a:t>
            </a:r>
          </a:p>
          <a:p>
            <a:pPr lvl="1"/>
            <a:r>
              <a:rPr lang="en-IN" dirty="0"/>
              <a:t>Displays all information on a responsive </a:t>
            </a:r>
            <a:r>
              <a:rPr lang="en-IN" b="1"/>
              <a:t>web dashboard</a:t>
            </a:r>
            <a:endParaRPr lang="en-IN"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E74372B-1194-54DA-4B7D-22E7E8F34D88}"/>
              </a:ext>
            </a:extLst>
          </p:cNvPr>
          <p:cNvSpPr>
            <a:spLocks noGrp="1"/>
          </p:cNvSpPr>
          <p:nvPr>
            <p:ph type="dt" sz="half" idx="10"/>
          </p:nvPr>
        </p:nvSpPr>
        <p:spPr/>
        <p:txBody>
          <a:bodyPr/>
          <a:lstStyle/>
          <a:p>
            <a:fld id="{E17CA807-F9B3-4ADF-A593-9A81FE193AC1}" type="datetime1">
              <a:rPr lang="en-IN" smtClean="0"/>
              <a:t>31-07-2025</a:t>
            </a:fld>
            <a:endParaRPr lang="en-IN"/>
          </a:p>
        </p:txBody>
      </p:sp>
      <p:sp>
        <p:nvSpPr>
          <p:cNvPr id="8" name="Footer Placeholder 7">
            <a:extLst>
              <a:ext uri="{FF2B5EF4-FFF2-40B4-BE49-F238E27FC236}">
                <a16:creationId xmlns:a16="http://schemas.microsoft.com/office/drawing/2014/main" id="{A8636AE5-873E-5E19-2128-C726521E213E}"/>
              </a:ext>
            </a:extLst>
          </p:cNvPr>
          <p:cNvSpPr>
            <a:spLocks noGrp="1"/>
          </p:cNvSpPr>
          <p:nvPr>
            <p:ph type="ftr" sz="quarter" idx="11"/>
          </p:nvPr>
        </p:nvSpPr>
        <p:spPr/>
        <p:txBody>
          <a:bodyPr/>
          <a:lstStyle/>
          <a:p>
            <a:r>
              <a:rPr lang="en-US"/>
              <a:t>Core Course Project –FIRST REVIEW</a:t>
            </a:r>
            <a:endParaRPr lang="en-IN"/>
          </a:p>
        </p:txBody>
      </p:sp>
      <p:sp>
        <p:nvSpPr>
          <p:cNvPr id="9" name="Slide Number Placeholder 8">
            <a:extLst>
              <a:ext uri="{FF2B5EF4-FFF2-40B4-BE49-F238E27FC236}">
                <a16:creationId xmlns:a16="http://schemas.microsoft.com/office/drawing/2014/main" id="{2490BD64-E62A-5C9E-4126-97F75EB28C2F}"/>
              </a:ext>
            </a:extLst>
          </p:cNvPr>
          <p:cNvSpPr>
            <a:spLocks noGrp="1"/>
          </p:cNvSpPr>
          <p:nvPr>
            <p:ph type="sldNum" sz="quarter" idx="12"/>
          </p:nvPr>
        </p:nvSpPr>
        <p:spPr/>
        <p:txBody>
          <a:bodyPr/>
          <a:lstStyle/>
          <a:p>
            <a:fld id="{343B738A-3D1A-4C2D-866B-2574A134247C}" type="slidenum">
              <a:rPr lang="en-IN" smtClean="0"/>
              <a:t>3</a:t>
            </a:fld>
            <a:endParaRPr lang="en-IN"/>
          </a:p>
        </p:txBody>
      </p:sp>
    </p:spTree>
    <p:extLst>
      <p:ext uri="{BB962C8B-B14F-4D97-AF65-F5344CB8AC3E}">
        <p14:creationId xmlns:p14="http://schemas.microsoft.com/office/powerpoint/2010/main" val="54148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B713E58-3B6A-B157-3290-9ABD14B007F6}"/>
              </a:ext>
            </a:extLst>
          </p:cNvPr>
          <p:cNvGraphicFramePr>
            <a:graphicFrameLocks noGrp="1"/>
          </p:cNvGraphicFramePr>
          <p:nvPr>
            <p:extLst>
              <p:ext uri="{D42A27DB-BD31-4B8C-83A1-F6EECF244321}">
                <p14:modId xmlns:p14="http://schemas.microsoft.com/office/powerpoint/2010/main" val="3596256088"/>
              </p:ext>
            </p:extLst>
          </p:nvPr>
        </p:nvGraphicFramePr>
        <p:xfrm>
          <a:off x="838200" y="852521"/>
          <a:ext cx="9933657" cy="5394960"/>
        </p:xfrm>
        <a:graphic>
          <a:graphicData uri="http://schemas.openxmlformats.org/drawingml/2006/table">
            <a:tbl>
              <a:tblPr bandRow="1">
                <a:tableStyleId>{5C22544A-7EE6-4342-B048-85BDC9FD1C3A}</a:tableStyleId>
              </a:tblPr>
              <a:tblGrid>
                <a:gridCol w="736600">
                  <a:extLst>
                    <a:ext uri="{9D8B030D-6E8A-4147-A177-3AD203B41FA5}">
                      <a16:colId xmlns:a16="http://schemas.microsoft.com/office/drawing/2014/main" val="479026645"/>
                    </a:ext>
                  </a:extLst>
                </a:gridCol>
                <a:gridCol w="2823669">
                  <a:extLst>
                    <a:ext uri="{9D8B030D-6E8A-4147-A177-3AD203B41FA5}">
                      <a16:colId xmlns:a16="http://schemas.microsoft.com/office/drawing/2014/main" val="1450282769"/>
                    </a:ext>
                  </a:extLst>
                </a:gridCol>
                <a:gridCol w="6373388">
                  <a:extLst>
                    <a:ext uri="{9D8B030D-6E8A-4147-A177-3AD203B41FA5}">
                      <a16:colId xmlns:a16="http://schemas.microsoft.com/office/drawing/2014/main" val="601446369"/>
                    </a:ext>
                  </a:extLst>
                </a:gridCol>
              </a:tblGrid>
              <a:tr h="245825">
                <a:tc>
                  <a:txBody>
                    <a:bodyPr/>
                    <a:lstStyle/>
                    <a:p>
                      <a:pPr algn="ctr"/>
                      <a:r>
                        <a:rPr lang="en-IN" b="1" dirty="0"/>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069598"/>
                  </a:ext>
                </a:extLst>
              </a:tr>
              <a:tr h="614562">
                <a:tc>
                  <a:txBody>
                    <a:bodyPr/>
                    <a:lstStyle/>
                    <a:p>
                      <a:r>
                        <a:rPr lang="en-IN"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Real-Time Truck Monitoring Using IoT (IJPAM)</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Sensors send GPS and fuel data via GSM to cloud, alerts triggered based on thresholds.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7428811"/>
                  </a:ext>
                </a:extLst>
              </a:tr>
              <a:tr h="430193">
                <a:tc>
                  <a:txBody>
                    <a:bodyPr/>
                    <a:lstStyle/>
                    <a:p>
                      <a:r>
                        <a:rPr lang="en-IN"/>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a:t>Vehicle Monitoring with Cloud &amp; GPS (IJACSA 2024)</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YOLOv5 detects vehicle status; data is tracked using GPS and optimized via PSO scheduling.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8468415"/>
                  </a:ext>
                </a:extLst>
              </a:tr>
              <a:tr h="614562">
                <a:tc>
                  <a:txBody>
                    <a:bodyPr/>
                    <a:lstStyle/>
                    <a:p>
                      <a:r>
                        <a:rPr lang="en-IN"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1" dirty="0"/>
                        <a:t>Fuel Theft Detection in Fleet Management (IJPAM)</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Fuel drop pattern analyzed; if deviation exceeds threshold without vehicle motion, theft alert triggered.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4216661"/>
                  </a:ext>
                </a:extLst>
              </a:tr>
              <a:tr h="614562">
                <a:tc>
                  <a:txBody>
                    <a:bodyPr/>
                    <a:lstStyle/>
                    <a:p>
                      <a:r>
                        <a:rPr lang="en-IN"/>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a:t>Driver Drowsiness Detection Using Facial Monitoring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EAR (Eye Aspect Ratio) calculated using OpenCV; if eyes closed &gt;3 seconds, send email/SMS alert.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238207"/>
                  </a:ext>
                </a:extLst>
              </a:tr>
              <a:tr h="430193">
                <a:tc>
                  <a:txBody>
                    <a:bodyPr/>
                    <a:lstStyle/>
                    <a:p>
                      <a:r>
                        <a:rPr lang="en-IN"/>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Live Location Tracking with OpenStreetMap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GPS coordinates streamed to frontend via Firebase and visualized with Leaflet.js map tiles.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93981"/>
                  </a:ext>
                </a:extLst>
              </a:tr>
              <a:tr h="614562">
                <a:tc>
                  <a:txBody>
                    <a:bodyPr/>
                    <a:lstStyle/>
                    <a:p>
                      <a:r>
                        <a:rPr lang="en-IN"/>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a:t>Accident Detection with Accelerometer and Vibration Sensor</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Abnormal vibration + impact triggers accident alert with current GPS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5838957"/>
                  </a:ext>
                </a:extLst>
              </a:tr>
              <a:tr h="614562">
                <a:tc>
                  <a:txBody>
                    <a:bodyPr/>
                    <a:lstStyle/>
                    <a:p>
                      <a:r>
                        <a:rPr lang="en-IN"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Behavior Analysis Using Edge AI (IEEE Access)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Edge camera analyzes driver motion in real-time and detects micro-sleep patterns.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0898515"/>
                  </a:ext>
                </a:extLst>
              </a:tr>
            </a:tbl>
          </a:graphicData>
        </a:graphic>
      </p:graphicFrame>
      <p:sp>
        <p:nvSpPr>
          <p:cNvPr id="6" name="Title 1">
            <a:extLst>
              <a:ext uri="{FF2B5EF4-FFF2-40B4-BE49-F238E27FC236}">
                <a16:creationId xmlns:a16="http://schemas.microsoft.com/office/drawing/2014/main" id="{E9B657DE-D186-E447-2FC9-01C6575AE2C5}"/>
              </a:ext>
            </a:extLst>
          </p:cNvPr>
          <p:cNvSpPr>
            <a:spLocks noGrp="1"/>
          </p:cNvSpPr>
          <p:nvPr>
            <p:ph type="title"/>
          </p:nvPr>
        </p:nvSpPr>
        <p:spPr>
          <a:xfrm>
            <a:off x="367983" y="136526"/>
            <a:ext cx="11598274" cy="365126"/>
          </a:xfrm>
          <a:solidFill>
            <a:schemeClr val="bg1"/>
          </a:solidFill>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 LITERATURE REVIEW</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82604063-04E4-8FC1-AD35-FB8DAB0667F0}"/>
              </a:ext>
            </a:extLst>
          </p:cNvPr>
          <p:cNvSpPr>
            <a:spLocks noGrp="1"/>
          </p:cNvSpPr>
          <p:nvPr>
            <p:ph type="sldNum" sz="quarter" idx="12"/>
          </p:nvPr>
        </p:nvSpPr>
        <p:spPr/>
        <p:txBody>
          <a:bodyPr/>
          <a:lstStyle/>
          <a:p>
            <a:fld id="{107417F7-1E74-4EFC-97D3-AF67DA5DD88F}" type="slidenum">
              <a:rPr lang="en-IN" smtClean="0"/>
              <a:t>4</a:t>
            </a:fld>
            <a:endParaRPr lang="en-IN"/>
          </a:p>
        </p:txBody>
      </p:sp>
    </p:spTree>
    <p:extLst>
      <p:ext uri="{BB962C8B-B14F-4D97-AF65-F5344CB8AC3E}">
        <p14:creationId xmlns:p14="http://schemas.microsoft.com/office/powerpoint/2010/main" val="79817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5B68C-5159-215D-C629-6B571DEB3D61}"/>
              </a:ext>
            </a:extLst>
          </p:cNvPr>
          <p:cNvSpPr>
            <a:spLocks noGrp="1"/>
          </p:cNvSpPr>
          <p:nvPr>
            <p:ph idx="1"/>
          </p:nvPr>
        </p:nvSpPr>
        <p:spPr>
          <a:xfrm>
            <a:off x="307909" y="136525"/>
            <a:ext cx="11719249" cy="6584950"/>
          </a:xfrm>
        </p:spPr>
        <p:txBody>
          <a:bodyPr/>
          <a:lstStyle/>
          <a:p>
            <a:pPr marL="0" indent="0">
              <a:buNone/>
            </a:pPr>
            <a:endParaRPr lang="en-US" dirty="0"/>
          </a:p>
          <a:p>
            <a:pPr marL="0" indent="0">
              <a:buNone/>
            </a:pPr>
            <a:endParaRPr lang="en-IN" dirty="0"/>
          </a:p>
        </p:txBody>
      </p:sp>
      <p:sp>
        <p:nvSpPr>
          <p:cNvPr id="8" name="TextBox 7">
            <a:extLst>
              <a:ext uri="{FF2B5EF4-FFF2-40B4-BE49-F238E27FC236}">
                <a16:creationId xmlns:a16="http://schemas.microsoft.com/office/drawing/2014/main" id="{FFC4D940-A526-E706-AC39-23FC56C389F0}"/>
              </a:ext>
            </a:extLst>
          </p:cNvPr>
          <p:cNvSpPr txBox="1"/>
          <p:nvPr/>
        </p:nvSpPr>
        <p:spPr>
          <a:xfrm>
            <a:off x="555693" y="136525"/>
            <a:ext cx="11439332" cy="523220"/>
          </a:xfrm>
          <a:prstGeom prst="rect">
            <a:avLst/>
          </a:prstGeom>
          <a:solidFill>
            <a:schemeClr val="bg1"/>
          </a:solidFill>
        </p:spPr>
        <p:txBody>
          <a:bodyPr wrap="square">
            <a:spAutoFit/>
          </a:bodyPr>
          <a:lstStyle/>
          <a:p>
            <a:pPr marL="0" indent="0" algn="ctr">
              <a:buNone/>
            </a:pPr>
            <a:r>
              <a:rPr lang="en-IN" sz="2800" b="1" dirty="0">
                <a:latin typeface="Times New Roman" panose="02020603050405020304" pitchFamily="18" charset="0"/>
                <a:cs typeface="Times New Roman" panose="02020603050405020304" pitchFamily="18" charset="0"/>
              </a:rPr>
              <a:t> LITERATURE REVIEW</a:t>
            </a:r>
          </a:p>
        </p:txBody>
      </p:sp>
      <p:sp>
        <p:nvSpPr>
          <p:cNvPr id="7" name="Footer Placeholder 6">
            <a:extLst>
              <a:ext uri="{FF2B5EF4-FFF2-40B4-BE49-F238E27FC236}">
                <a16:creationId xmlns:a16="http://schemas.microsoft.com/office/drawing/2014/main" id="{86826171-B34C-031B-6170-42C1463D8CD0}"/>
              </a:ext>
            </a:extLst>
          </p:cNvPr>
          <p:cNvSpPr>
            <a:spLocks noGrp="1"/>
          </p:cNvSpPr>
          <p:nvPr>
            <p:ph type="ftr" sz="quarter" idx="11"/>
          </p:nvPr>
        </p:nvSpPr>
        <p:spPr/>
        <p:txBody>
          <a:bodyPr/>
          <a:lstStyle/>
          <a:p>
            <a:r>
              <a:rPr lang="en-US"/>
              <a:t>Core Course Project –FIRST REVIEW</a:t>
            </a:r>
            <a:endParaRPr lang="en-IN" dirty="0"/>
          </a:p>
        </p:txBody>
      </p:sp>
      <p:sp>
        <p:nvSpPr>
          <p:cNvPr id="9" name="Date Placeholder 8">
            <a:extLst>
              <a:ext uri="{FF2B5EF4-FFF2-40B4-BE49-F238E27FC236}">
                <a16:creationId xmlns:a16="http://schemas.microsoft.com/office/drawing/2014/main" id="{FCFA79DB-F468-52CE-D729-8613A0479EBC}"/>
              </a:ext>
            </a:extLst>
          </p:cNvPr>
          <p:cNvSpPr>
            <a:spLocks noGrp="1"/>
          </p:cNvSpPr>
          <p:nvPr>
            <p:ph type="dt" sz="half" idx="10"/>
          </p:nvPr>
        </p:nvSpPr>
        <p:spPr/>
        <p:txBody>
          <a:bodyPr/>
          <a:lstStyle/>
          <a:p>
            <a:fld id="{30258F5A-7789-4840-AE1F-89044A5B31C8}" type="datetime1">
              <a:rPr lang="en-IN" smtClean="0"/>
              <a:t>31-07-2025</a:t>
            </a:fld>
            <a:endParaRPr lang="en-IN"/>
          </a:p>
        </p:txBody>
      </p:sp>
      <p:sp>
        <p:nvSpPr>
          <p:cNvPr id="10" name="Slide Number Placeholder 9">
            <a:extLst>
              <a:ext uri="{FF2B5EF4-FFF2-40B4-BE49-F238E27FC236}">
                <a16:creationId xmlns:a16="http://schemas.microsoft.com/office/drawing/2014/main" id="{D27AE84C-0662-302D-CB69-D3A5049583A1}"/>
              </a:ext>
            </a:extLst>
          </p:cNvPr>
          <p:cNvSpPr>
            <a:spLocks noGrp="1"/>
          </p:cNvSpPr>
          <p:nvPr>
            <p:ph type="sldNum" sz="quarter" idx="12"/>
          </p:nvPr>
        </p:nvSpPr>
        <p:spPr/>
        <p:txBody>
          <a:bodyPr/>
          <a:lstStyle/>
          <a:p>
            <a:fld id="{107417F7-1E74-4EFC-97D3-AF67DA5DD88F}" type="slidenum">
              <a:rPr lang="en-IN" smtClean="0"/>
              <a:t>5</a:t>
            </a:fld>
            <a:endParaRPr lang="en-IN"/>
          </a:p>
        </p:txBody>
      </p:sp>
      <p:graphicFrame>
        <p:nvGraphicFramePr>
          <p:cNvPr id="5" name="Table 4">
            <a:extLst>
              <a:ext uri="{FF2B5EF4-FFF2-40B4-BE49-F238E27FC236}">
                <a16:creationId xmlns:a16="http://schemas.microsoft.com/office/drawing/2014/main" id="{AB7D1C26-042A-328E-389A-3E91E088ED5F}"/>
              </a:ext>
            </a:extLst>
          </p:cNvPr>
          <p:cNvGraphicFramePr>
            <a:graphicFrameLocks noGrp="1"/>
          </p:cNvGraphicFramePr>
          <p:nvPr>
            <p:extLst>
              <p:ext uri="{D42A27DB-BD31-4B8C-83A1-F6EECF244321}">
                <p14:modId xmlns:p14="http://schemas.microsoft.com/office/powerpoint/2010/main" val="2616839140"/>
              </p:ext>
            </p:extLst>
          </p:nvPr>
        </p:nvGraphicFramePr>
        <p:xfrm>
          <a:off x="523561" y="719666"/>
          <a:ext cx="10941184" cy="5719651"/>
        </p:xfrm>
        <a:graphic>
          <a:graphicData uri="http://schemas.openxmlformats.org/drawingml/2006/table">
            <a:tbl>
              <a:tblPr firstRow="1" bandRow="1">
                <a:tableStyleId>{5940675A-B579-460E-94D1-54222C63F5DA}</a:tableStyleId>
              </a:tblPr>
              <a:tblGrid>
                <a:gridCol w="732155">
                  <a:extLst>
                    <a:ext uri="{9D8B030D-6E8A-4147-A177-3AD203B41FA5}">
                      <a16:colId xmlns:a16="http://schemas.microsoft.com/office/drawing/2014/main" val="3863707850"/>
                    </a:ext>
                  </a:extLst>
                </a:gridCol>
                <a:gridCol w="5037116">
                  <a:extLst>
                    <a:ext uri="{9D8B030D-6E8A-4147-A177-3AD203B41FA5}">
                      <a16:colId xmlns:a16="http://schemas.microsoft.com/office/drawing/2014/main" val="2465199969"/>
                    </a:ext>
                  </a:extLst>
                </a:gridCol>
                <a:gridCol w="5171913">
                  <a:extLst>
                    <a:ext uri="{9D8B030D-6E8A-4147-A177-3AD203B41FA5}">
                      <a16:colId xmlns:a16="http://schemas.microsoft.com/office/drawing/2014/main" val="3009667930"/>
                    </a:ext>
                  </a:extLst>
                </a:gridCol>
              </a:tblGrid>
              <a:tr h="426163">
                <a:tc>
                  <a:txBody>
                    <a:bodyPr/>
                    <a:lstStyle/>
                    <a:p>
                      <a:pPr algn="ctr">
                        <a:lnSpc>
                          <a:spcPct val="150000"/>
                        </a:lnSpc>
                      </a:pPr>
                      <a:r>
                        <a:rPr lang="en-IN" sz="2000" b="1" dirty="0"/>
                        <a:t>S.No</a:t>
                      </a:r>
                    </a:p>
                  </a:txBody>
                  <a:tcPr/>
                </a:tc>
                <a:tc>
                  <a:txBody>
                    <a:bodyPr/>
                    <a:lstStyle/>
                    <a:p>
                      <a:pPr algn="ctr">
                        <a:lnSpc>
                          <a:spcPct val="150000"/>
                        </a:lnSpc>
                      </a:pPr>
                      <a:r>
                        <a:rPr lang="en-IN" sz="2000" b="1" dirty="0"/>
                        <a:t>Algorithm</a:t>
                      </a:r>
                    </a:p>
                  </a:txBody>
                  <a:tcPr/>
                </a:tc>
                <a:tc>
                  <a:txBody>
                    <a:bodyPr/>
                    <a:lstStyle/>
                    <a:p>
                      <a:pPr algn="ctr">
                        <a:lnSpc>
                          <a:spcPct val="150000"/>
                        </a:lnSpc>
                      </a:pPr>
                      <a:r>
                        <a:rPr lang="en-IN" sz="2000" b="1" dirty="0"/>
                        <a:t>Description</a:t>
                      </a:r>
                    </a:p>
                  </a:txBody>
                  <a:tcPr/>
                </a:tc>
                <a:extLst>
                  <a:ext uri="{0D108BD9-81ED-4DB2-BD59-A6C34878D82A}">
                    <a16:rowId xmlns:a16="http://schemas.microsoft.com/office/drawing/2014/main" val="3591559427"/>
                  </a:ext>
                </a:extLst>
              </a:tr>
              <a:tr h="461722">
                <a:tc>
                  <a:txBody>
                    <a:bodyPr/>
                    <a:lstStyle/>
                    <a:p>
                      <a:r>
                        <a:rPr lang="en-IN" dirty="0"/>
                        <a:t>8.</a:t>
                      </a:r>
                    </a:p>
                  </a:txBody>
                  <a:tcPr anchor="ctr"/>
                </a:tc>
                <a:tc>
                  <a:txBody>
                    <a:bodyPr/>
                    <a:lstStyle/>
                    <a:p>
                      <a:r>
                        <a:rPr lang="en-IN" b="1"/>
                        <a:t>Smart Route Optimization via Traffic Prediction (Elsevier Transportation Journal)</a:t>
                      </a:r>
                      <a:endParaRPr lang="en-IN"/>
                    </a:p>
                  </a:txBody>
                  <a:tcPr anchor="ctr"/>
                </a:tc>
                <a:tc>
                  <a:txBody>
                    <a:bodyPr/>
                    <a:lstStyle/>
                    <a:p>
                      <a:r>
                        <a:rPr lang="en-US" dirty="0"/>
                        <a:t>Real-time GPS + traffic data processed using ML to suggest alternate low-delay routes.</a:t>
                      </a:r>
                    </a:p>
                  </a:txBody>
                  <a:tcPr anchor="ctr"/>
                </a:tc>
                <a:extLst>
                  <a:ext uri="{0D108BD9-81ED-4DB2-BD59-A6C34878D82A}">
                    <a16:rowId xmlns:a16="http://schemas.microsoft.com/office/drawing/2014/main" val="146270818"/>
                  </a:ext>
                </a:extLst>
              </a:tr>
              <a:tr h="659603">
                <a:tc>
                  <a:txBody>
                    <a:bodyPr/>
                    <a:lstStyle/>
                    <a:p>
                      <a:r>
                        <a:rPr lang="en-IN"/>
                        <a:t>9.</a:t>
                      </a:r>
                    </a:p>
                  </a:txBody>
                  <a:tcPr anchor="ctr"/>
                </a:tc>
                <a:tc>
                  <a:txBody>
                    <a:bodyPr/>
                    <a:lstStyle/>
                    <a:p>
                      <a:r>
                        <a:rPr lang="en-US" b="1"/>
                        <a:t>Fleet Utilization with Scheduling Algorithms (IJACSA)</a:t>
                      </a:r>
                      <a:endParaRPr lang="en-US"/>
                    </a:p>
                  </a:txBody>
                  <a:tcPr anchor="ctr"/>
                </a:tc>
                <a:tc>
                  <a:txBody>
                    <a:bodyPr/>
                    <a:lstStyle/>
                    <a:p>
                      <a:r>
                        <a:rPr lang="en-US"/>
                        <a:t>Fleet schedules optimized using Genetic Algorithm to reduce idle time and maximize throughput.</a:t>
                      </a:r>
                    </a:p>
                  </a:txBody>
                  <a:tcPr anchor="ctr"/>
                </a:tc>
                <a:extLst>
                  <a:ext uri="{0D108BD9-81ED-4DB2-BD59-A6C34878D82A}">
                    <a16:rowId xmlns:a16="http://schemas.microsoft.com/office/drawing/2014/main" val="1529295605"/>
                  </a:ext>
                </a:extLst>
              </a:tr>
              <a:tr h="659603">
                <a:tc>
                  <a:txBody>
                    <a:bodyPr/>
                    <a:lstStyle/>
                    <a:p>
                      <a:r>
                        <a:rPr lang="en-IN"/>
                        <a:t>10.</a:t>
                      </a:r>
                    </a:p>
                  </a:txBody>
                  <a:tcPr anchor="ctr"/>
                </a:tc>
                <a:tc>
                  <a:txBody>
                    <a:bodyPr/>
                    <a:lstStyle/>
                    <a:p>
                      <a:r>
                        <a:rPr lang="en-US" b="1"/>
                        <a:t>Facial Emotion Recognition for Safety (ACM TIST)</a:t>
                      </a:r>
                      <a:endParaRPr lang="en-US"/>
                    </a:p>
                  </a:txBody>
                  <a:tcPr anchor="ctr"/>
                </a:tc>
                <a:tc>
                  <a:txBody>
                    <a:bodyPr/>
                    <a:lstStyle/>
                    <a:p>
                      <a:r>
                        <a:rPr lang="en-US" dirty="0"/>
                        <a:t>Face mesh and CNN model detect driver’s emotion; alerts sent for anger, drowsiness, or stress.</a:t>
                      </a:r>
                    </a:p>
                  </a:txBody>
                  <a:tcPr anchor="ctr"/>
                </a:tc>
                <a:extLst>
                  <a:ext uri="{0D108BD9-81ED-4DB2-BD59-A6C34878D82A}">
                    <a16:rowId xmlns:a16="http://schemas.microsoft.com/office/drawing/2014/main" val="3306301334"/>
                  </a:ext>
                </a:extLst>
              </a:tr>
              <a:tr h="461722">
                <a:tc>
                  <a:txBody>
                    <a:bodyPr/>
                    <a:lstStyle/>
                    <a:p>
                      <a:r>
                        <a:rPr lang="en-IN"/>
                        <a:t>11.</a:t>
                      </a:r>
                    </a:p>
                  </a:txBody>
                  <a:tcPr anchor="ctr"/>
                </a:tc>
                <a:tc>
                  <a:txBody>
                    <a:bodyPr/>
                    <a:lstStyle/>
                    <a:p>
                      <a:r>
                        <a:rPr lang="en-US" b="1"/>
                        <a:t>Push Notifications for IoT Alerts (MDPI Sensors)</a:t>
                      </a:r>
                      <a:endParaRPr lang="en-US"/>
                    </a:p>
                  </a:txBody>
                  <a:tcPr anchor="ctr"/>
                </a:tc>
                <a:tc>
                  <a:txBody>
                    <a:bodyPr/>
                    <a:lstStyle/>
                    <a:p>
                      <a:r>
                        <a:rPr lang="en-US"/>
                        <a:t>Events like fuel leakage or drowsiness are piped to OneSignal API for real-time notifications.</a:t>
                      </a:r>
                    </a:p>
                  </a:txBody>
                  <a:tcPr anchor="ctr"/>
                </a:tc>
                <a:extLst>
                  <a:ext uri="{0D108BD9-81ED-4DB2-BD59-A6C34878D82A}">
                    <a16:rowId xmlns:a16="http://schemas.microsoft.com/office/drawing/2014/main" val="789630650"/>
                  </a:ext>
                </a:extLst>
              </a:tr>
              <a:tr h="659603">
                <a:tc>
                  <a:txBody>
                    <a:bodyPr/>
                    <a:lstStyle/>
                    <a:p>
                      <a:r>
                        <a:rPr lang="en-IN"/>
                        <a:t>12.</a:t>
                      </a:r>
                    </a:p>
                  </a:txBody>
                  <a:tcPr anchor="ctr"/>
                </a:tc>
                <a:tc>
                  <a:txBody>
                    <a:bodyPr/>
                    <a:lstStyle/>
                    <a:p>
                      <a:r>
                        <a:rPr lang="en-IN" b="1" dirty="0"/>
                        <a:t>Chatbot for Fleet Command </a:t>
                      </a:r>
                      <a:r>
                        <a:rPr lang="en-IN" b="1" dirty="0" err="1"/>
                        <a:t>Center</a:t>
                      </a:r>
                      <a:r>
                        <a:rPr lang="en-IN" b="1" dirty="0"/>
                        <a:t> (Dialogflow + NLP)</a:t>
                      </a:r>
                      <a:endParaRPr lang="en-IN" dirty="0"/>
                    </a:p>
                  </a:txBody>
                  <a:tcPr anchor="ctr"/>
                </a:tc>
                <a:tc>
                  <a:txBody>
                    <a:bodyPr/>
                    <a:lstStyle/>
                    <a:p>
                      <a:r>
                        <a:rPr lang="en-US"/>
                        <a:t>NLP-powered chatbot queries database and responds to logistics questions like “status of Truck 7.”</a:t>
                      </a:r>
                    </a:p>
                  </a:txBody>
                  <a:tcPr anchor="ctr"/>
                </a:tc>
                <a:extLst>
                  <a:ext uri="{0D108BD9-81ED-4DB2-BD59-A6C34878D82A}">
                    <a16:rowId xmlns:a16="http://schemas.microsoft.com/office/drawing/2014/main" val="722735615"/>
                  </a:ext>
                </a:extLst>
              </a:tr>
              <a:tr h="659603">
                <a:tc>
                  <a:txBody>
                    <a:bodyPr/>
                    <a:lstStyle/>
                    <a:p>
                      <a:r>
                        <a:rPr lang="en-IN"/>
                        <a:t>13.</a:t>
                      </a:r>
                    </a:p>
                  </a:txBody>
                  <a:tcPr anchor="ctr"/>
                </a:tc>
                <a:tc>
                  <a:txBody>
                    <a:bodyPr/>
                    <a:lstStyle/>
                    <a:p>
                      <a:r>
                        <a:rPr lang="en-IN" b="1"/>
                        <a:t>Firebase-Based Real-Time IoT Dashboard</a:t>
                      </a:r>
                      <a:endParaRPr lang="en-IN"/>
                    </a:p>
                  </a:txBody>
                  <a:tcPr anchor="ctr"/>
                </a:tc>
                <a:tc>
                  <a:txBody>
                    <a:bodyPr/>
                    <a:lstStyle/>
                    <a:p>
                      <a:r>
                        <a:rPr lang="en-US" dirty="0"/>
                        <a:t>Sensor values are pushed to Firebase and visualized in React frontend with auto-refresh logic.</a:t>
                      </a:r>
                    </a:p>
                  </a:txBody>
                  <a:tcPr anchor="ctr"/>
                </a:tc>
                <a:extLst>
                  <a:ext uri="{0D108BD9-81ED-4DB2-BD59-A6C34878D82A}">
                    <a16:rowId xmlns:a16="http://schemas.microsoft.com/office/drawing/2014/main" val="964811382"/>
                  </a:ext>
                </a:extLst>
              </a:tr>
              <a:tr h="659603">
                <a:tc>
                  <a:txBody>
                    <a:bodyPr/>
                    <a:lstStyle/>
                    <a:p>
                      <a:r>
                        <a:rPr lang="en-IN"/>
                        <a:t>14.</a:t>
                      </a:r>
                    </a:p>
                  </a:txBody>
                  <a:tcPr anchor="ctr"/>
                </a:tc>
                <a:tc>
                  <a:txBody>
                    <a:bodyPr/>
                    <a:lstStyle/>
                    <a:p>
                      <a:r>
                        <a:rPr lang="en-IN" b="1"/>
                        <a:t>Data-Driven Predictive Maintenance (IEEE IoT Journal)</a:t>
                      </a:r>
                      <a:endParaRPr lang="en-IN"/>
                    </a:p>
                  </a:txBody>
                  <a:tcPr anchor="ctr"/>
                </a:tc>
                <a:tc>
                  <a:txBody>
                    <a:bodyPr/>
                    <a:lstStyle/>
                    <a:p>
                      <a:r>
                        <a:rPr lang="en-US"/>
                        <a:t>Historical engine + usage data fed into Random Forest to predict component failure ahead of time.</a:t>
                      </a:r>
                    </a:p>
                  </a:txBody>
                  <a:tcPr anchor="ctr"/>
                </a:tc>
                <a:extLst>
                  <a:ext uri="{0D108BD9-81ED-4DB2-BD59-A6C34878D82A}">
                    <a16:rowId xmlns:a16="http://schemas.microsoft.com/office/drawing/2014/main" val="3520209993"/>
                  </a:ext>
                </a:extLst>
              </a:tr>
              <a:tr h="461722">
                <a:tc>
                  <a:txBody>
                    <a:bodyPr/>
                    <a:lstStyle/>
                    <a:p>
                      <a:r>
                        <a:rPr lang="en-IN"/>
                        <a:t>15.</a:t>
                      </a:r>
                    </a:p>
                  </a:txBody>
                  <a:tcPr anchor="ctr"/>
                </a:tc>
                <a:tc>
                  <a:txBody>
                    <a:bodyPr/>
                    <a:lstStyle/>
                    <a:p>
                      <a:r>
                        <a:rPr lang="en-US" b="1"/>
                        <a:t>Hybrid Edge-Cloud Architecture (Springer IoT Systems)</a:t>
                      </a:r>
                      <a:endParaRPr lang="en-US"/>
                    </a:p>
                  </a:txBody>
                  <a:tcPr anchor="ctr"/>
                </a:tc>
                <a:tc>
                  <a:txBody>
                    <a:bodyPr/>
                    <a:lstStyle/>
                    <a:p>
                      <a:r>
                        <a:rPr lang="en-US" dirty="0"/>
                        <a:t>Edge device processes sensor data locally and syncs critical alerts to cloud only when triggered.</a:t>
                      </a:r>
                    </a:p>
                  </a:txBody>
                  <a:tcPr anchor="ctr"/>
                </a:tc>
                <a:extLst>
                  <a:ext uri="{0D108BD9-81ED-4DB2-BD59-A6C34878D82A}">
                    <a16:rowId xmlns:a16="http://schemas.microsoft.com/office/drawing/2014/main" val="3979757248"/>
                  </a:ext>
                </a:extLst>
              </a:tr>
            </a:tbl>
          </a:graphicData>
        </a:graphic>
      </p:graphicFrame>
    </p:spTree>
    <p:extLst>
      <p:ext uri="{BB962C8B-B14F-4D97-AF65-F5344CB8AC3E}">
        <p14:creationId xmlns:p14="http://schemas.microsoft.com/office/powerpoint/2010/main" val="2944951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8F00C-4992-F88E-B867-26ADC1548A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417FF-FE3B-99E8-7ADD-AD9188201028}"/>
              </a:ext>
            </a:extLst>
          </p:cNvPr>
          <p:cNvSpPr>
            <a:spLocks noGrp="1"/>
          </p:cNvSpPr>
          <p:nvPr>
            <p:ph idx="1"/>
          </p:nvPr>
        </p:nvSpPr>
        <p:spPr>
          <a:xfrm>
            <a:off x="307909" y="136525"/>
            <a:ext cx="11719249" cy="6584950"/>
          </a:xfrm>
        </p:spPr>
        <p:txBody>
          <a:bodyPr/>
          <a:lstStyle/>
          <a:p>
            <a:pPr marL="0" indent="0">
              <a:buNone/>
            </a:pPr>
            <a:endParaRPr lang="en-US" dirty="0"/>
          </a:p>
          <a:p>
            <a:pPr marL="0" indent="0">
              <a:buNone/>
            </a:pPr>
            <a:endParaRPr lang="en-IN" dirty="0"/>
          </a:p>
        </p:txBody>
      </p:sp>
      <p:sp>
        <p:nvSpPr>
          <p:cNvPr id="8" name="TextBox 7">
            <a:extLst>
              <a:ext uri="{FF2B5EF4-FFF2-40B4-BE49-F238E27FC236}">
                <a16:creationId xmlns:a16="http://schemas.microsoft.com/office/drawing/2014/main" id="{8CF4A073-3566-DAC9-A820-51AFE0E61E72}"/>
              </a:ext>
            </a:extLst>
          </p:cNvPr>
          <p:cNvSpPr txBox="1"/>
          <p:nvPr/>
        </p:nvSpPr>
        <p:spPr>
          <a:xfrm>
            <a:off x="447867" y="509058"/>
            <a:ext cx="11439332" cy="646331"/>
          </a:xfrm>
          <a:prstGeom prst="rect">
            <a:avLst/>
          </a:prstGeom>
          <a:solidFill>
            <a:schemeClr val="bg1"/>
          </a:solidFill>
        </p:spPr>
        <p:txBody>
          <a:bodyPr wrap="square">
            <a:spAutoFit/>
          </a:bodyPr>
          <a:lstStyle/>
          <a:p>
            <a:pPr marL="0" indent="0" algn="ctr">
              <a:buNone/>
            </a:pPr>
            <a:r>
              <a:rPr lang="en-IN" sz="3600" b="1" dirty="0">
                <a:latin typeface="Times New Roman" panose="02020603050405020304" pitchFamily="18" charset="0"/>
                <a:cs typeface="Times New Roman" panose="02020603050405020304" pitchFamily="18" charset="0"/>
              </a:rPr>
              <a:t> LIMITATIONS OF EXISTING WORKS </a:t>
            </a:r>
          </a:p>
        </p:txBody>
      </p:sp>
      <p:sp>
        <p:nvSpPr>
          <p:cNvPr id="7" name="Footer Placeholder 6">
            <a:extLst>
              <a:ext uri="{FF2B5EF4-FFF2-40B4-BE49-F238E27FC236}">
                <a16:creationId xmlns:a16="http://schemas.microsoft.com/office/drawing/2014/main" id="{0704FE9E-464E-8F81-7C7A-5C1FAFA2C5C5}"/>
              </a:ext>
            </a:extLst>
          </p:cNvPr>
          <p:cNvSpPr>
            <a:spLocks noGrp="1"/>
          </p:cNvSpPr>
          <p:nvPr>
            <p:ph type="ftr" sz="quarter" idx="11"/>
          </p:nvPr>
        </p:nvSpPr>
        <p:spPr/>
        <p:txBody>
          <a:bodyPr/>
          <a:lstStyle/>
          <a:p>
            <a:r>
              <a:rPr lang="en-US"/>
              <a:t>Core Course Project –FIRST REVIEW</a:t>
            </a:r>
            <a:endParaRPr lang="en-IN" dirty="0"/>
          </a:p>
        </p:txBody>
      </p:sp>
      <p:sp>
        <p:nvSpPr>
          <p:cNvPr id="9" name="Date Placeholder 8">
            <a:extLst>
              <a:ext uri="{FF2B5EF4-FFF2-40B4-BE49-F238E27FC236}">
                <a16:creationId xmlns:a16="http://schemas.microsoft.com/office/drawing/2014/main" id="{25984C76-17A1-C8F4-9AF7-8F4786170552}"/>
              </a:ext>
            </a:extLst>
          </p:cNvPr>
          <p:cNvSpPr>
            <a:spLocks noGrp="1"/>
          </p:cNvSpPr>
          <p:nvPr>
            <p:ph type="dt" sz="half" idx="10"/>
          </p:nvPr>
        </p:nvSpPr>
        <p:spPr/>
        <p:txBody>
          <a:bodyPr/>
          <a:lstStyle/>
          <a:p>
            <a:fld id="{30258F5A-7789-4840-AE1F-89044A5B31C8}" type="datetime1">
              <a:rPr lang="en-IN" smtClean="0"/>
              <a:t>31-07-2025</a:t>
            </a:fld>
            <a:endParaRPr lang="en-IN"/>
          </a:p>
        </p:txBody>
      </p:sp>
      <p:sp>
        <p:nvSpPr>
          <p:cNvPr id="10" name="Slide Number Placeholder 9">
            <a:extLst>
              <a:ext uri="{FF2B5EF4-FFF2-40B4-BE49-F238E27FC236}">
                <a16:creationId xmlns:a16="http://schemas.microsoft.com/office/drawing/2014/main" id="{A319A602-F393-56C7-E9E2-D875A5898080}"/>
              </a:ext>
            </a:extLst>
          </p:cNvPr>
          <p:cNvSpPr>
            <a:spLocks noGrp="1"/>
          </p:cNvSpPr>
          <p:nvPr>
            <p:ph type="sldNum" sz="quarter" idx="12"/>
          </p:nvPr>
        </p:nvSpPr>
        <p:spPr/>
        <p:txBody>
          <a:bodyPr/>
          <a:lstStyle/>
          <a:p>
            <a:fld id="{107417F7-1E74-4EFC-97D3-AF67DA5DD88F}" type="slidenum">
              <a:rPr lang="en-IN" smtClean="0"/>
              <a:t>6</a:t>
            </a:fld>
            <a:endParaRPr lang="en-IN"/>
          </a:p>
        </p:txBody>
      </p:sp>
      <p:sp>
        <p:nvSpPr>
          <p:cNvPr id="2" name="TextBox 1">
            <a:extLst>
              <a:ext uri="{FF2B5EF4-FFF2-40B4-BE49-F238E27FC236}">
                <a16:creationId xmlns:a16="http://schemas.microsoft.com/office/drawing/2014/main" id="{70C4441D-49E2-4D2C-742F-9F146FBE4469}"/>
              </a:ext>
            </a:extLst>
          </p:cNvPr>
          <p:cNvSpPr txBox="1"/>
          <p:nvPr/>
        </p:nvSpPr>
        <p:spPr>
          <a:xfrm>
            <a:off x="1016000" y="1693333"/>
            <a:ext cx="1010073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 behavioral monitoring of the driver to prevent drowsiness-related accidents.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Poor UI or dashboard complexity in traditional systems.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Expensive proprietary systems with limited customization.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No real-time notification integration.</a:t>
            </a:r>
          </a:p>
        </p:txBody>
      </p:sp>
    </p:spTree>
    <p:extLst>
      <p:ext uri="{BB962C8B-B14F-4D97-AF65-F5344CB8AC3E}">
        <p14:creationId xmlns:p14="http://schemas.microsoft.com/office/powerpoint/2010/main" val="80168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B277-6D7E-F6C2-4841-E401DAB87816}"/>
              </a:ext>
            </a:extLst>
          </p:cNvPr>
          <p:cNvSpPr>
            <a:spLocks noGrp="1"/>
          </p:cNvSpPr>
          <p:nvPr>
            <p:ph type="title"/>
          </p:nvPr>
        </p:nvSpPr>
        <p:spPr>
          <a:xfrm>
            <a:off x="838200" y="365125"/>
            <a:ext cx="10515600" cy="919389"/>
          </a:xfrm>
        </p:spPr>
        <p:txBody>
          <a:bodyPr/>
          <a:lstStyle/>
          <a:p>
            <a:r>
              <a:rPr lang="en-IN" dirty="0"/>
              <a:t>                               </a:t>
            </a:r>
          </a:p>
        </p:txBody>
      </p:sp>
      <p:sp>
        <p:nvSpPr>
          <p:cNvPr id="4" name="Date Placeholder 3">
            <a:extLst>
              <a:ext uri="{FF2B5EF4-FFF2-40B4-BE49-F238E27FC236}">
                <a16:creationId xmlns:a16="http://schemas.microsoft.com/office/drawing/2014/main" id="{DDD4C734-48CB-9CDF-FA36-F9000043FF0D}"/>
              </a:ext>
            </a:extLst>
          </p:cNvPr>
          <p:cNvSpPr>
            <a:spLocks noGrp="1"/>
          </p:cNvSpPr>
          <p:nvPr>
            <p:ph type="dt" sz="half" idx="10"/>
          </p:nvPr>
        </p:nvSpPr>
        <p:spPr/>
        <p:txBody>
          <a:bodyPr/>
          <a:lstStyle/>
          <a:p>
            <a:fld id="{2647DD23-A734-4A8E-A393-3067D0AAB99A}" type="datetime1">
              <a:rPr lang="en-IN" smtClean="0"/>
              <a:t>31-07-2025</a:t>
            </a:fld>
            <a:endParaRPr lang="en-IN"/>
          </a:p>
        </p:txBody>
      </p:sp>
      <p:sp>
        <p:nvSpPr>
          <p:cNvPr id="5" name="Footer Placeholder 4">
            <a:extLst>
              <a:ext uri="{FF2B5EF4-FFF2-40B4-BE49-F238E27FC236}">
                <a16:creationId xmlns:a16="http://schemas.microsoft.com/office/drawing/2014/main" id="{2E4E4F77-3838-AF3C-36C0-80DE0A06C946}"/>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747B05C3-05BD-71E4-D919-5C62C2736593}"/>
              </a:ext>
            </a:extLst>
          </p:cNvPr>
          <p:cNvSpPr>
            <a:spLocks noGrp="1"/>
          </p:cNvSpPr>
          <p:nvPr>
            <p:ph type="sldNum" sz="quarter" idx="12"/>
          </p:nvPr>
        </p:nvSpPr>
        <p:spPr/>
        <p:txBody>
          <a:bodyPr/>
          <a:lstStyle/>
          <a:p>
            <a:fld id="{343B738A-3D1A-4C2D-866B-2574A134247C}" type="slidenum">
              <a:rPr lang="en-IN" smtClean="0"/>
              <a:t>7</a:t>
            </a:fld>
            <a:endParaRPr lang="en-IN"/>
          </a:p>
        </p:txBody>
      </p:sp>
      <p:sp>
        <p:nvSpPr>
          <p:cNvPr id="7" name="Title 1">
            <a:extLst>
              <a:ext uri="{FF2B5EF4-FFF2-40B4-BE49-F238E27FC236}">
                <a16:creationId xmlns:a16="http://schemas.microsoft.com/office/drawing/2014/main" id="{FBFDA67C-E812-7195-DDEB-FC99CF37F89A}"/>
              </a:ext>
            </a:extLst>
          </p:cNvPr>
          <p:cNvSpPr txBox="1">
            <a:spLocks/>
          </p:cNvSpPr>
          <p:nvPr/>
        </p:nvSpPr>
        <p:spPr>
          <a:xfrm>
            <a:off x="435429" y="3651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p>
        </p:txBody>
      </p:sp>
      <p:sp>
        <p:nvSpPr>
          <p:cNvPr id="8" name="Title 1">
            <a:extLst>
              <a:ext uri="{FF2B5EF4-FFF2-40B4-BE49-F238E27FC236}">
                <a16:creationId xmlns:a16="http://schemas.microsoft.com/office/drawing/2014/main" id="{4F9AD840-8609-C4AE-5ACC-2B3C682B3FA0}"/>
              </a:ext>
            </a:extLst>
          </p:cNvPr>
          <p:cNvSpPr txBox="1">
            <a:spLocks/>
          </p:cNvSpPr>
          <p:nvPr/>
        </p:nvSpPr>
        <p:spPr>
          <a:xfrm>
            <a:off x="293914" y="2889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NOVELTY OF THE PROJECT</a:t>
            </a:r>
          </a:p>
        </p:txBody>
      </p:sp>
      <p:sp>
        <p:nvSpPr>
          <p:cNvPr id="9" name="Rectangle 1">
            <a:extLst>
              <a:ext uri="{FF2B5EF4-FFF2-40B4-BE49-F238E27FC236}">
                <a16:creationId xmlns:a16="http://schemas.microsoft.com/office/drawing/2014/main" id="{DCDC3882-2905-F02C-8621-9797F2A0A440}"/>
              </a:ext>
            </a:extLst>
          </p:cNvPr>
          <p:cNvSpPr>
            <a:spLocks noGrp="1" noChangeArrowheads="1"/>
          </p:cNvSpPr>
          <p:nvPr>
            <p:ph idx="1"/>
          </p:nvPr>
        </p:nvSpPr>
        <p:spPr bwMode="auto">
          <a:xfrm>
            <a:off x="863935" y="1714658"/>
            <a:ext cx="1046412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single integrated platform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offers: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b="1" dirty="0">
                <a:latin typeface="Times New Roman" panose="02020603050405020304" pitchFamily="18" charset="0"/>
                <a:cs typeface="Times New Roman" panose="02020603050405020304" pitchFamily="18" charset="0"/>
              </a:rPr>
              <a:t>1.Facial drowsiness detection</a:t>
            </a:r>
            <a:r>
              <a:rPr lang="en-US" altLang="en-US" dirty="0">
                <a:latin typeface="Times New Roman" panose="02020603050405020304" pitchFamily="18" charset="0"/>
                <a:cs typeface="Times New Roman" panose="02020603050405020304" pitchFamily="18" charset="0"/>
              </a:rPr>
              <a:t> via onboard camera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2.Web dashboard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React.js for visual tracking and alert management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3.Real time notification integration</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25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446-DEB3-3712-2911-A207CAE038AA}"/>
              </a:ext>
            </a:extLst>
          </p:cNvPr>
          <p:cNvSpPr>
            <a:spLocks noGrp="1"/>
          </p:cNvSpPr>
          <p:nvPr>
            <p:ph type="title"/>
          </p:nvPr>
        </p:nvSpPr>
        <p:spPr>
          <a:xfrm>
            <a:off x="424543" y="365125"/>
            <a:ext cx="11440885" cy="1006475"/>
          </a:xfrm>
        </p:spPr>
        <p:txBody>
          <a:bodyPr>
            <a:normAutofit/>
          </a:bodyPr>
          <a:lstStyle/>
          <a:p>
            <a:r>
              <a:rPr lang="en-IN" sz="3600" b="1" dirty="0">
                <a:latin typeface="Times New Roman" panose="02020603050405020304" pitchFamily="18" charset="0"/>
                <a:cs typeface="Times New Roman" panose="02020603050405020304" pitchFamily="18" charset="0"/>
              </a:rPr>
              <a:t>                          PROPOSED BLOCK DIAGRAM</a:t>
            </a:r>
          </a:p>
        </p:txBody>
      </p:sp>
      <p:sp>
        <p:nvSpPr>
          <p:cNvPr id="4" name="Date Placeholder 3">
            <a:extLst>
              <a:ext uri="{FF2B5EF4-FFF2-40B4-BE49-F238E27FC236}">
                <a16:creationId xmlns:a16="http://schemas.microsoft.com/office/drawing/2014/main" id="{DE652E06-7B2E-988A-AF89-9DA8B029771C}"/>
              </a:ext>
            </a:extLst>
          </p:cNvPr>
          <p:cNvSpPr>
            <a:spLocks noGrp="1"/>
          </p:cNvSpPr>
          <p:nvPr>
            <p:ph type="dt" sz="half" idx="10"/>
          </p:nvPr>
        </p:nvSpPr>
        <p:spPr/>
        <p:txBody>
          <a:bodyPr/>
          <a:lstStyle/>
          <a:p>
            <a:fld id="{169439C6-6A15-4DD4-A671-94B5586079F9}" type="datetime1">
              <a:rPr lang="en-IN" smtClean="0"/>
              <a:t>31-07-2025</a:t>
            </a:fld>
            <a:endParaRPr lang="en-IN"/>
          </a:p>
        </p:txBody>
      </p:sp>
      <p:sp>
        <p:nvSpPr>
          <p:cNvPr id="5" name="Footer Placeholder 4">
            <a:extLst>
              <a:ext uri="{FF2B5EF4-FFF2-40B4-BE49-F238E27FC236}">
                <a16:creationId xmlns:a16="http://schemas.microsoft.com/office/drawing/2014/main" id="{D5D64953-E906-A9D0-2F20-B417E98C0131}"/>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6EE647BC-A441-3AB7-00F1-208E0535A408}"/>
              </a:ext>
            </a:extLst>
          </p:cNvPr>
          <p:cNvSpPr>
            <a:spLocks noGrp="1"/>
          </p:cNvSpPr>
          <p:nvPr>
            <p:ph type="sldNum" sz="quarter" idx="12"/>
          </p:nvPr>
        </p:nvSpPr>
        <p:spPr/>
        <p:txBody>
          <a:bodyPr/>
          <a:lstStyle/>
          <a:p>
            <a:fld id="{343B738A-3D1A-4C2D-866B-2574A134247C}" type="slidenum">
              <a:rPr lang="en-IN" smtClean="0"/>
              <a:t>8</a:t>
            </a:fld>
            <a:endParaRPr lang="en-IN"/>
          </a:p>
        </p:txBody>
      </p:sp>
      <p:pic>
        <p:nvPicPr>
          <p:cNvPr id="8" name="Picture 7">
            <a:extLst>
              <a:ext uri="{FF2B5EF4-FFF2-40B4-BE49-F238E27FC236}">
                <a16:creationId xmlns:a16="http://schemas.microsoft.com/office/drawing/2014/main" id="{210351F4-EBBD-7EC6-1FB2-971B045FEA6D}"/>
              </a:ext>
            </a:extLst>
          </p:cNvPr>
          <p:cNvPicPr>
            <a:picLocks noChangeAspect="1"/>
          </p:cNvPicPr>
          <p:nvPr/>
        </p:nvPicPr>
        <p:blipFill>
          <a:blip r:embed="rId2"/>
          <a:stretch>
            <a:fillRect/>
          </a:stretch>
        </p:blipFill>
        <p:spPr>
          <a:xfrm>
            <a:off x="522285" y="1661950"/>
            <a:ext cx="11245399" cy="4239317"/>
          </a:xfrm>
          <a:prstGeom prst="rect">
            <a:avLst/>
          </a:prstGeom>
        </p:spPr>
      </p:pic>
      <p:sp>
        <p:nvSpPr>
          <p:cNvPr id="9" name="TextBox 8">
            <a:extLst>
              <a:ext uri="{FF2B5EF4-FFF2-40B4-BE49-F238E27FC236}">
                <a16:creationId xmlns:a16="http://schemas.microsoft.com/office/drawing/2014/main" id="{C3826D33-6E4B-2CDD-B235-D92A6175B308}"/>
              </a:ext>
            </a:extLst>
          </p:cNvPr>
          <p:cNvSpPr txBox="1"/>
          <p:nvPr/>
        </p:nvSpPr>
        <p:spPr>
          <a:xfrm>
            <a:off x="10472284" y="5196050"/>
            <a:ext cx="1295400" cy="369332"/>
          </a:xfrm>
          <a:prstGeom prst="rect">
            <a:avLst/>
          </a:prstGeom>
          <a:solidFill>
            <a:schemeClr val="bg2">
              <a:lumMod val="10000"/>
            </a:schemeClr>
          </a:solidFill>
        </p:spPr>
        <p:txBody>
          <a:bodyPr wrap="square" rtlCol="0">
            <a:spAutoFit/>
          </a:bodyPr>
          <a:lstStyle/>
          <a:p>
            <a:endParaRPr lang="en-IN" dirty="0"/>
          </a:p>
        </p:txBody>
      </p:sp>
    </p:spTree>
    <p:extLst>
      <p:ext uri="{BB962C8B-B14F-4D97-AF65-F5344CB8AC3E}">
        <p14:creationId xmlns:p14="http://schemas.microsoft.com/office/powerpoint/2010/main" val="342015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2EE3-E323-64E2-463D-77CC699E27AB}"/>
              </a:ext>
            </a:extLst>
          </p:cNvPr>
          <p:cNvSpPr>
            <a:spLocks noGrp="1"/>
          </p:cNvSpPr>
          <p:nvPr>
            <p:ph type="title"/>
          </p:nvPr>
        </p:nvSpPr>
        <p:spPr>
          <a:xfrm>
            <a:off x="838200" y="365126"/>
            <a:ext cx="10515600" cy="832303"/>
          </a:xfrm>
        </p:spPr>
        <p:txBody>
          <a:bodyPr>
            <a:normAutofit/>
          </a:bodyPr>
          <a:lstStyle/>
          <a:p>
            <a:r>
              <a:rPr lang="en-IN" sz="3600" b="1" dirty="0">
                <a:latin typeface="Times New Roman" panose="02020603050405020304" pitchFamily="18" charset="0"/>
                <a:cs typeface="Times New Roman" panose="02020603050405020304" pitchFamily="18" charset="0"/>
              </a:rPr>
              <a:t>                    IMPLEMENTATION SETUP </a:t>
            </a:r>
          </a:p>
        </p:txBody>
      </p:sp>
      <p:sp>
        <p:nvSpPr>
          <p:cNvPr id="3" name="Content Placeholder 2">
            <a:extLst>
              <a:ext uri="{FF2B5EF4-FFF2-40B4-BE49-F238E27FC236}">
                <a16:creationId xmlns:a16="http://schemas.microsoft.com/office/drawing/2014/main" id="{4530EC8C-2ADF-BE5C-650F-7BB9FF01FDCE}"/>
              </a:ext>
            </a:extLst>
          </p:cNvPr>
          <p:cNvSpPr>
            <a:spLocks noGrp="1"/>
          </p:cNvSpPr>
          <p:nvPr>
            <p:ph idx="1"/>
          </p:nvPr>
        </p:nvSpPr>
        <p:spPr>
          <a:xfrm>
            <a:off x="838200" y="1513114"/>
            <a:ext cx="10515600" cy="4663849"/>
          </a:xfrm>
        </p:spPr>
        <p:txBody>
          <a:bodyPr/>
          <a:lstStyle/>
          <a:p>
            <a:r>
              <a:rPr lang="en-IN" dirty="0"/>
              <a:t>Python for sensor interfacing and cloud sync</a:t>
            </a:r>
          </a:p>
          <a:p>
            <a:r>
              <a:rPr lang="en-IN" dirty="0"/>
              <a:t>Firebase for data storage and real-time updates</a:t>
            </a:r>
          </a:p>
          <a:p>
            <a:r>
              <a:rPr lang="en-IN" dirty="0"/>
              <a:t>React.js for the frontend dashboard</a:t>
            </a:r>
          </a:p>
          <a:p>
            <a:r>
              <a:rPr lang="en-IN" dirty="0"/>
              <a:t>Leaflet.js for maps (OpenStreetMap)</a:t>
            </a:r>
          </a:p>
          <a:p>
            <a:r>
              <a:rPr lang="en-IN" dirty="0"/>
              <a:t>OpenCV for facial drowsiness detection</a:t>
            </a:r>
          </a:p>
          <a:p>
            <a:r>
              <a:rPr lang="en-IN" dirty="0"/>
              <a:t>SMTP (Gmail) for email alerts</a:t>
            </a:r>
          </a:p>
        </p:txBody>
      </p:sp>
      <p:sp>
        <p:nvSpPr>
          <p:cNvPr id="4" name="Date Placeholder 3">
            <a:extLst>
              <a:ext uri="{FF2B5EF4-FFF2-40B4-BE49-F238E27FC236}">
                <a16:creationId xmlns:a16="http://schemas.microsoft.com/office/drawing/2014/main" id="{4EEC06FA-BE30-2657-6C76-AD7E8A0A042D}"/>
              </a:ext>
            </a:extLst>
          </p:cNvPr>
          <p:cNvSpPr>
            <a:spLocks noGrp="1"/>
          </p:cNvSpPr>
          <p:nvPr>
            <p:ph type="dt" sz="half" idx="10"/>
          </p:nvPr>
        </p:nvSpPr>
        <p:spPr/>
        <p:txBody>
          <a:bodyPr/>
          <a:lstStyle/>
          <a:p>
            <a:fld id="{C5F1F7C6-724A-424E-B4B0-C2BFA11EAA4F}" type="datetime1">
              <a:rPr lang="en-IN" smtClean="0"/>
              <a:t>31-07-2025</a:t>
            </a:fld>
            <a:endParaRPr lang="en-IN"/>
          </a:p>
        </p:txBody>
      </p:sp>
      <p:sp>
        <p:nvSpPr>
          <p:cNvPr id="5" name="Footer Placeholder 4">
            <a:extLst>
              <a:ext uri="{FF2B5EF4-FFF2-40B4-BE49-F238E27FC236}">
                <a16:creationId xmlns:a16="http://schemas.microsoft.com/office/drawing/2014/main" id="{62802D2C-D409-E20F-3C95-57B7D38F6D68}"/>
              </a:ext>
            </a:extLst>
          </p:cNvPr>
          <p:cNvSpPr>
            <a:spLocks noGrp="1"/>
          </p:cNvSpPr>
          <p:nvPr>
            <p:ph type="ftr" sz="quarter" idx="11"/>
          </p:nvPr>
        </p:nvSpPr>
        <p:spPr/>
        <p:txBody>
          <a:bodyPr/>
          <a:lstStyle/>
          <a:p>
            <a:r>
              <a:rPr lang="en-US"/>
              <a:t>Core Course Project –FIRST REVIEW</a:t>
            </a:r>
            <a:endParaRPr lang="en-IN"/>
          </a:p>
        </p:txBody>
      </p:sp>
      <p:sp>
        <p:nvSpPr>
          <p:cNvPr id="6" name="Slide Number Placeholder 5">
            <a:extLst>
              <a:ext uri="{FF2B5EF4-FFF2-40B4-BE49-F238E27FC236}">
                <a16:creationId xmlns:a16="http://schemas.microsoft.com/office/drawing/2014/main" id="{AA481C2E-5011-5605-4C65-56E54B925DB0}"/>
              </a:ext>
            </a:extLst>
          </p:cNvPr>
          <p:cNvSpPr>
            <a:spLocks noGrp="1"/>
          </p:cNvSpPr>
          <p:nvPr>
            <p:ph type="sldNum" sz="quarter" idx="12"/>
          </p:nvPr>
        </p:nvSpPr>
        <p:spPr/>
        <p:txBody>
          <a:bodyPr/>
          <a:lstStyle/>
          <a:p>
            <a:fld id="{343B738A-3D1A-4C2D-866B-2574A134247C}" type="slidenum">
              <a:rPr lang="en-IN" smtClean="0"/>
              <a:t>9</a:t>
            </a:fld>
            <a:endParaRPr lang="en-IN"/>
          </a:p>
        </p:txBody>
      </p:sp>
    </p:spTree>
    <p:extLst>
      <p:ext uri="{BB962C8B-B14F-4D97-AF65-F5344CB8AC3E}">
        <p14:creationId xmlns:p14="http://schemas.microsoft.com/office/powerpoint/2010/main" val="2211974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1240</Words>
  <Application>Microsoft Office PowerPoint</Application>
  <PresentationFormat>Widescreen</PresentationFormat>
  <Paragraphs>158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MONITRUCK</vt:lpstr>
      <vt:lpstr>    PROBLEM STATEMENT</vt:lpstr>
      <vt:lpstr>                        INTRODUCTION</vt:lpstr>
      <vt:lpstr> LITERATURE REVIEW      </vt:lpstr>
      <vt:lpstr>PowerPoint Presentation</vt:lpstr>
      <vt:lpstr>PowerPoint Presentation</vt:lpstr>
      <vt:lpstr>                               </vt:lpstr>
      <vt:lpstr>                          PROPOSED BLOCK DIAGRAM</vt:lpstr>
      <vt:lpstr>                    IMPLEMENTATION SETUP </vt:lpstr>
      <vt:lpstr>                    MODULES OF PROJECT </vt:lpstr>
      <vt:lpstr>                          RESULTS AND DISCUSSION</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ayeesha nasreen</dc:creator>
  <cp:lastModifiedBy>Akash Gouda</cp:lastModifiedBy>
  <cp:revision>22</cp:revision>
  <dcterms:created xsi:type="dcterms:W3CDTF">2025-01-06T06:16:30Z</dcterms:created>
  <dcterms:modified xsi:type="dcterms:W3CDTF">2025-07-31T09:28:00Z</dcterms:modified>
</cp:coreProperties>
</file>