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5"/>
  </p:notesMasterIdLst>
  <p:sldIdLst>
    <p:sldId id="257" r:id="rId2"/>
    <p:sldId id="256" r:id="rId3"/>
    <p:sldId id="258" r:id="rId4"/>
    <p:sldId id="259" r:id="rId5"/>
    <p:sldId id="260" r:id="rId6"/>
    <p:sldId id="261" r:id="rId7"/>
    <p:sldId id="262" r:id="rId8"/>
    <p:sldId id="264" r:id="rId9"/>
    <p:sldId id="274" r:id="rId10"/>
    <p:sldId id="275" r:id="rId11"/>
    <p:sldId id="276" r:id="rId12"/>
    <p:sldId id="277" r:id="rId13"/>
    <p:sldId id="278" r:id="rId14"/>
    <p:sldId id="279" r:id="rId15"/>
    <p:sldId id="280" r:id="rId16"/>
    <p:sldId id="281" r:id="rId17"/>
    <p:sldId id="282" r:id="rId18"/>
    <p:sldId id="283" r:id="rId19"/>
    <p:sldId id="289" r:id="rId20"/>
    <p:sldId id="285" r:id="rId21"/>
    <p:sldId id="286" r:id="rId22"/>
    <p:sldId id="287"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3" autoAdjust="0"/>
    <p:restoredTop sz="69534" autoAdjust="0"/>
  </p:normalViewPr>
  <p:slideViewPr>
    <p:cSldViewPr>
      <p:cViewPr varScale="1">
        <p:scale>
          <a:sx n="88" d="100"/>
          <a:sy n="88" d="100"/>
        </p:scale>
        <p:origin x="-128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4FCA23-BA95-45FD-A92E-D7ED8214EC57}" type="datetimeFigureOut">
              <a:rPr lang="en-US" smtClean="0"/>
              <a:pPr/>
              <a:t>3/19/2021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E51A5-1938-4B1F-9D3F-7EFC77A83FA7}" type="slidenum">
              <a:rPr lang="en-US" smtClean="0"/>
              <a:pPr/>
              <a:t>‹#›</a:t>
            </a:fld>
            <a:endParaRPr lang="en-US" dirty="0"/>
          </a:p>
        </p:txBody>
      </p:sp>
    </p:spTree>
    <p:extLst>
      <p:ext uri="{BB962C8B-B14F-4D97-AF65-F5344CB8AC3E}">
        <p14:creationId xmlns:p14="http://schemas.microsoft.com/office/powerpoint/2010/main" val="3190002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7</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16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17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18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20</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21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22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10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11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12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14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1E51A5-1938-4B1F-9D3F-7EFC77A83FA7}" type="slidenum">
              <a:rPr lang="en-US" smtClean="0"/>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13A0345-373E-4A04-A983-CC88BE8ECEDA}" type="datetimeFigureOut">
              <a:rPr lang="en-US" smtClean="0"/>
              <a:pPr/>
              <a:t>3/19/2021</a:t>
            </a:fld>
            <a:endParaRPr lang="en-US" dirty="0"/>
          </a:p>
        </p:txBody>
      </p:sp>
      <p:sp>
        <p:nvSpPr>
          <p:cNvPr id="8" name="Slide Number Placeholder 7"/>
          <p:cNvSpPr>
            <a:spLocks noGrp="1"/>
          </p:cNvSpPr>
          <p:nvPr>
            <p:ph type="sldNum" sz="quarter" idx="11"/>
          </p:nvPr>
        </p:nvSpPr>
        <p:spPr/>
        <p:txBody>
          <a:bodyPr/>
          <a:lstStyle/>
          <a:p>
            <a:fld id="{6738C47E-2EF4-4104-9899-B31470188762}"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A0345-373E-4A04-A983-CC88BE8ECEDA}" type="datetimeFigureOut">
              <a:rPr lang="en-US" smtClean="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38C47E-2EF4-4104-9899-B3147018876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3A0345-373E-4A04-A983-CC88BE8ECEDA}" type="datetimeFigureOut">
              <a:rPr lang="en-US" smtClean="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38C47E-2EF4-4104-9899-B3147018876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A0345-373E-4A04-A983-CC88BE8ECEDA}" type="datetimeFigureOut">
              <a:rPr lang="en-US" smtClean="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38C47E-2EF4-4104-9899-B3147018876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3A0345-373E-4A04-A983-CC88BE8ECEDA}" type="datetimeFigureOut">
              <a:rPr lang="en-US" smtClean="0"/>
              <a:pPr/>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38C47E-2EF4-4104-9899-B3147018876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13A0345-373E-4A04-A983-CC88BE8ECEDA}" type="datetimeFigureOut">
              <a:rPr lang="en-US" smtClean="0"/>
              <a:pPr/>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38C47E-2EF4-4104-9899-B31470188762}" type="slidenum">
              <a:rPr lang="en-US" smtClean="0"/>
              <a:pPr/>
              <a:t>‹#›</a:t>
            </a:fld>
            <a:endParaRPr lang="en-US" dirty="0"/>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13A0345-373E-4A04-A983-CC88BE8ECEDA}" type="datetimeFigureOut">
              <a:rPr lang="en-US" smtClean="0"/>
              <a:pPr/>
              <a:t>3/19/2021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738C47E-2EF4-4104-9899-B31470188762}" type="slidenum">
              <a:rPr lang="en-US" smtClean="0"/>
              <a:pPr/>
              <a:t>‹#›</a:t>
            </a:fld>
            <a:endParaRPr lang="en-US" dirty="0"/>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3A0345-373E-4A04-A983-CC88BE8ECEDA}" type="datetimeFigureOut">
              <a:rPr lang="en-US" smtClean="0"/>
              <a:pPr/>
              <a:t>3/19/2021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38C47E-2EF4-4104-9899-B3147018876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A0345-373E-4A04-A983-CC88BE8ECEDA}" type="datetimeFigureOut">
              <a:rPr lang="en-US" smtClean="0"/>
              <a:pPr/>
              <a:t>3/19/2021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738C47E-2EF4-4104-9899-B3147018876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A0345-373E-4A04-A983-CC88BE8ECEDA}" type="datetimeFigureOut">
              <a:rPr lang="en-US" smtClean="0"/>
              <a:pPr/>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38C47E-2EF4-4104-9899-B3147018876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A0345-373E-4A04-A983-CC88BE8ECEDA}" type="datetimeFigureOut">
              <a:rPr lang="en-US" smtClean="0"/>
              <a:pPr/>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38C47E-2EF4-4104-9899-B3147018876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13A0345-373E-4A04-A983-CC88BE8ECEDA}" type="datetimeFigureOut">
              <a:rPr lang="en-US" smtClean="0"/>
              <a:pPr/>
              <a:t>3/19/2021</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6738C47E-2EF4-4104-9899-B31470188762}" type="slidenum">
              <a:rPr lang="en-US" smtClean="0"/>
              <a:pPr/>
              <a:t>‹#›</a:t>
            </a:fld>
            <a:endParaRPr lang="en-US" dirty="0"/>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resource.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548680"/>
            <a:ext cx="7315200" cy="2595025"/>
          </a:xfrm>
        </p:spPr>
        <p:txBody>
          <a:bodyPr>
            <a:normAutofit/>
          </a:bodyPr>
          <a:lstStyle/>
          <a:p>
            <a:pPr algn="ctr"/>
            <a:r>
              <a:rPr lang="en-IN" dirty="0" smtClean="0">
                <a:solidFill>
                  <a:srgbClr val="FFFF00"/>
                </a:solidFill>
              </a:rPr>
              <a:t>QUIZ SOFTWARE MANAGEMENT SYSTEM</a:t>
            </a:r>
            <a:endParaRPr lang="en-US" dirty="0">
              <a:solidFill>
                <a:srgbClr val="FFFF00"/>
              </a:solidFill>
            </a:endParaRPr>
          </a:p>
        </p:txBody>
      </p:sp>
      <p:sp>
        <p:nvSpPr>
          <p:cNvPr id="3" name="Subtitle 2"/>
          <p:cNvSpPr>
            <a:spLocks noGrp="1"/>
          </p:cNvSpPr>
          <p:nvPr>
            <p:ph type="subTitle" idx="1"/>
          </p:nvPr>
        </p:nvSpPr>
        <p:spPr/>
        <p:txBody>
          <a:bodyPr/>
          <a:lstStyle/>
          <a:p>
            <a:r>
              <a:rPr lang="en-IN" dirty="0" smtClean="0">
                <a:effectLst>
                  <a:outerShdw blurRad="38100" dist="38100" dir="2700000" algn="tl">
                    <a:srgbClr val="000000">
                      <a:alpha val="43137"/>
                    </a:srgbClr>
                  </a:outerShdw>
                </a:effectLst>
              </a:rPr>
              <a:t>USING PYTHON  AND SQL.</a:t>
            </a:r>
            <a:endParaRPr lang="en-US" dirty="0">
              <a:effectLst>
                <a:outerShdw blurRad="38100" dist="38100" dir="2700000" algn="tl">
                  <a:srgbClr val="000000">
                    <a:alpha val="43137"/>
                  </a:srgbClr>
                </a:outerShdw>
              </a:effectLst>
            </a:endParaRPr>
          </a:p>
        </p:txBody>
      </p:sp>
      <p:pic>
        <p:nvPicPr>
          <p:cNvPr id="2052" name="Picture 4" descr="C:\Program Files (x86)\Microsoft Office\MEDIA\CAGCAT10\j0158007.wmf"/>
          <p:cNvPicPr>
            <a:picLocks noChangeAspect="1" noChangeArrowheads="1"/>
          </p:cNvPicPr>
          <p:nvPr/>
        </p:nvPicPr>
        <p:blipFill>
          <a:blip r:embed="rId2"/>
          <a:srcRect/>
          <a:stretch>
            <a:fillRect/>
          </a:stretch>
        </p:blipFill>
        <p:spPr bwMode="auto">
          <a:xfrm>
            <a:off x="2051720" y="5805264"/>
            <a:ext cx="4569257" cy="537667"/>
          </a:xfrm>
          <a:prstGeom prst="rect">
            <a:avLst/>
          </a:prstGeom>
          <a:noFill/>
        </p:spPr>
      </p:pic>
      <p:pic>
        <p:nvPicPr>
          <p:cNvPr id="2053" name="Picture 5" descr="C:\Program Files (x86)\Microsoft Office\MEDIA\CAGCAT10\j0158007.wmf"/>
          <p:cNvPicPr>
            <a:picLocks noChangeAspect="1" noChangeArrowheads="1"/>
          </p:cNvPicPr>
          <p:nvPr/>
        </p:nvPicPr>
        <p:blipFill>
          <a:blip r:embed="rId2"/>
          <a:srcRect/>
          <a:stretch>
            <a:fillRect/>
          </a:stretch>
        </p:blipFill>
        <p:spPr bwMode="auto">
          <a:xfrm>
            <a:off x="2195736" y="188640"/>
            <a:ext cx="4569257" cy="537667"/>
          </a:xfrm>
          <a:prstGeom prst="rect">
            <a:avLst/>
          </a:prstGeom>
          <a:noFill/>
        </p:spPr>
      </p:pic>
      <p:pic>
        <p:nvPicPr>
          <p:cNvPr id="2054" name="Picture 6" descr="C:\Program Files (x86)\Microsoft Office\MEDIA\CAGCAT10\j0217698.wmf"/>
          <p:cNvPicPr>
            <a:picLocks noChangeAspect="1" noChangeArrowheads="1"/>
          </p:cNvPicPr>
          <p:nvPr/>
        </p:nvPicPr>
        <p:blipFill>
          <a:blip r:embed="rId3"/>
          <a:srcRect/>
          <a:stretch>
            <a:fillRect/>
          </a:stretch>
        </p:blipFill>
        <p:spPr bwMode="auto">
          <a:xfrm>
            <a:off x="6429388" y="4227198"/>
            <a:ext cx="2714611" cy="2630801"/>
          </a:xfrm>
          <a:prstGeom prst="rect">
            <a:avLst/>
          </a:prstGeom>
          <a:noFill/>
        </p:spPr>
      </p:pic>
      <p:sp>
        <p:nvSpPr>
          <p:cNvPr id="4" name="TextBox 3"/>
          <p:cNvSpPr txBox="1"/>
          <p:nvPr/>
        </p:nvSpPr>
        <p:spPr>
          <a:xfrm>
            <a:off x="1043608" y="3717032"/>
            <a:ext cx="3076716" cy="923330"/>
          </a:xfrm>
          <a:prstGeom prst="rect">
            <a:avLst/>
          </a:prstGeom>
          <a:noFill/>
        </p:spPr>
        <p:txBody>
          <a:bodyPr wrap="square" rtlCol="0">
            <a:spAutoFit/>
          </a:bodyPr>
          <a:lstStyle/>
          <a:p>
            <a:r>
              <a:rPr lang="en-GB" dirty="0" smtClean="0"/>
              <a:t>Name- </a:t>
            </a:r>
            <a:r>
              <a:rPr lang="en-GB" dirty="0" err="1" smtClean="0"/>
              <a:t>Sajal</a:t>
            </a:r>
            <a:r>
              <a:rPr lang="en-GB" dirty="0" smtClean="0"/>
              <a:t> Kumar</a:t>
            </a:r>
          </a:p>
          <a:p>
            <a:r>
              <a:rPr lang="en-GB" dirty="0"/>
              <a:t> </a:t>
            </a:r>
            <a:r>
              <a:rPr lang="en-GB" dirty="0" smtClean="0"/>
              <a:t>           </a:t>
            </a:r>
            <a:r>
              <a:rPr lang="en-GB" dirty="0" err="1" smtClean="0"/>
              <a:t>Shivam</a:t>
            </a:r>
            <a:r>
              <a:rPr lang="en-GB" dirty="0" smtClean="0"/>
              <a:t> </a:t>
            </a:r>
            <a:r>
              <a:rPr lang="en-GB" dirty="0" err="1" smtClean="0"/>
              <a:t>Sonkar</a:t>
            </a:r>
            <a:endParaRPr lang="en-GB" dirty="0" smtClean="0"/>
          </a:p>
          <a:p>
            <a:r>
              <a:rPr lang="en-GB" dirty="0" smtClean="0"/>
              <a:t>Roll no. 33,36</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0" y="0"/>
            <a:ext cx="9144000" cy="7072338"/>
          </a:xfrm>
          <a:ln>
            <a:noFill/>
          </a:ln>
          <a:effectLst>
            <a:outerShdw blurRad="184150" dist="241300" dir="11520000" sx="110000" sy="110000" algn="ctr">
              <a:srgbClr val="000000">
                <a:alpha val="18000"/>
              </a:srgbClr>
            </a:outerShdw>
          </a:effectLst>
        </p:spPr>
        <p:txBody>
          <a:bodyPr>
            <a:noAutofit/>
          </a:bodyPr>
          <a:lstStyle/>
          <a:p>
            <a:pPr algn="l"/>
            <a:r>
              <a:rPr lang="en-IN" sz="2000" b="1" dirty="0" smtClean="0"/>
              <a:t> </a:t>
            </a:r>
            <a:endParaRPr lang="en-US" sz="2000" dirty="0" smtClean="0"/>
          </a:p>
          <a:p>
            <a:pPr algn="l"/>
            <a:r>
              <a:rPr lang="en-IN" sz="2000" b="1" dirty="0" smtClean="0"/>
              <a:t> </a:t>
            </a:r>
          </a:p>
          <a:p>
            <a:pPr algn="l"/>
            <a:endParaRPr lang="en-IN" sz="2000" b="1" dirty="0" smtClean="0"/>
          </a:p>
          <a:p>
            <a:pPr algn="l"/>
            <a:r>
              <a:rPr lang="en-IN" sz="2000" b="1" dirty="0" smtClean="0"/>
              <a:t> sql_in= "insert into questions1 values(" + str( sql) + ",'" + (sql1)+ "'"+",'" + (sql2) + "'"+",'" + (sql3) +"'" +",'"+ (sql4) +"'"+",'" + (sql5) +"'"+ ",'"+(sql6) +"'"")"</a:t>
            </a:r>
            <a:endParaRPr lang="en-US" sz="2000" dirty="0" smtClean="0"/>
          </a:p>
          <a:p>
            <a:pPr algn="l"/>
            <a:r>
              <a:rPr lang="en-IN" sz="2000" b="1" dirty="0" smtClean="0"/>
              <a:t> mycursor.execute(sql_in)</a:t>
            </a:r>
            <a:endParaRPr lang="en-US" sz="2000" b="1" dirty="0" smtClean="0"/>
          </a:p>
          <a:p>
            <a:pPr algn="l"/>
            <a:r>
              <a:rPr lang="en-IN" sz="2000" b="1" dirty="0" smtClean="0"/>
              <a:t>  mydb.commit()</a:t>
            </a:r>
            <a:endParaRPr lang="en-US" sz="2000" dirty="0" smtClean="0"/>
          </a:p>
          <a:p>
            <a:pPr algn="l"/>
            <a:r>
              <a:rPr lang="en-IN" sz="2000" b="1" dirty="0" smtClean="0"/>
              <a:t>  print("your request has been processed.Thank you for making us as a part of your project")</a:t>
            </a:r>
            <a:endParaRPr lang="en-US" sz="2000" dirty="0" smtClean="0"/>
          </a:p>
          <a:p>
            <a:pPr algn="l"/>
            <a:r>
              <a:rPr lang="en-IN" sz="2000" b="1" dirty="0" smtClean="0"/>
              <a:t> #mycursor.execute("create table participants(reg_no int(5) primary key, pname varchar(50) ,age_group int(10),city varchar(50),no_of_appearances_made int(10))")</a:t>
            </a:r>
            <a:endParaRPr lang="en-US" sz="2000" dirty="0" smtClean="0"/>
          </a:p>
          <a:p>
            <a:pPr algn="l"/>
            <a:r>
              <a:rPr lang="en-IN" sz="2000" b="1" dirty="0" smtClean="0"/>
              <a:t>if choice==2:</a:t>
            </a:r>
            <a:endParaRPr lang="en-US" sz="2000" dirty="0" smtClean="0"/>
          </a:p>
          <a:p>
            <a:pPr algn="l"/>
            <a:r>
              <a:rPr lang="en-IN" sz="2000" b="1" dirty="0" smtClean="0"/>
              <a:t>    sql6=int(input("enter the participant reg_no:"))</a:t>
            </a:r>
            <a:endParaRPr lang="en-US" sz="2000" dirty="0" smtClean="0"/>
          </a:p>
          <a:p>
            <a:pPr algn="l"/>
            <a:r>
              <a:rPr lang="en-IN" sz="2000" b="1" dirty="0" smtClean="0"/>
              <a:t>    sql7=input("enter the participant name:")</a:t>
            </a:r>
            <a:endParaRPr lang="en-US" sz="2000" dirty="0" smtClean="0"/>
          </a:p>
          <a:p>
            <a:pPr algn="l"/>
            <a:r>
              <a:rPr lang="en-IN" sz="2000" b="1" dirty="0" smtClean="0"/>
              <a:t>    sql8=int(input("enter the age group:"))</a:t>
            </a:r>
            <a:endParaRPr lang="en-US" sz="2000" dirty="0" smtClean="0"/>
          </a:p>
          <a:p>
            <a:pPr algn="l"/>
            <a:r>
              <a:rPr lang="en-IN" sz="2000" b="1" dirty="0" smtClean="0"/>
              <a:t>    sql9=input("enter the city:")</a:t>
            </a:r>
            <a:endParaRPr lang="en-US" sz="2000" dirty="0" smtClean="0"/>
          </a:p>
          <a:p>
            <a:pPr algn="l"/>
            <a:r>
              <a:rPr lang="en-IN" sz="2000" b="1" dirty="0" smtClean="0"/>
              <a:t>   sql10=int(input("enter the no of appearances made:"))</a:t>
            </a:r>
            <a:endParaRPr lang="en-US" sz="2000" dirty="0" smtClean="0"/>
          </a:p>
          <a:p>
            <a:pPr algn="l"/>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0" y="0"/>
            <a:ext cx="7643834" cy="6143644"/>
          </a:xfrm>
          <a:ln>
            <a:noFill/>
          </a:ln>
          <a:effectLst>
            <a:outerShdw blurRad="184150" dist="241300" dir="11520000" sx="110000" sy="110000" algn="ctr">
              <a:srgbClr val="000000">
                <a:alpha val="18000"/>
              </a:srgbClr>
            </a:outerShdw>
          </a:effectLst>
        </p:spPr>
        <p:txBody>
          <a:bodyPr>
            <a:noAutofit/>
          </a:bodyPr>
          <a:lstStyle/>
          <a:p>
            <a:pPr algn="just"/>
            <a:r>
              <a:rPr lang="en-IN" sz="2000" b="1" dirty="0" smtClean="0"/>
              <a:t> </a:t>
            </a:r>
          </a:p>
          <a:p>
            <a:pPr algn="just"/>
            <a:endParaRPr lang="en-IN" sz="2000" b="1" dirty="0" smtClean="0"/>
          </a:p>
          <a:p>
            <a:pPr algn="just"/>
            <a:r>
              <a:rPr lang="en-IN" sz="2000" b="1" dirty="0" smtClean="0"/>
              <a:t>#mycursor.execute("create table scores(reg_no int(5) primary key , participant_name varchar(50),scores int(50),total_correct int(50),total_wrong int(50),total_attempted int(50))")</a:t>
            </a:r>
            <a:endParaRPr lang="en-US" sz="2000" dirty="0" smtClean="0"/>
          </a:p>
          <a:p>
            <a:pPr algn="just"/>
            <a:r>
              <a:rPr lang="en-IN" sz="2000" b="1" dirty="0" smtClean="0"/>
              <a:t>if choice==3:</a:t>
            </a:r>
            <a:endParaRPr lang="en-US" sz="2000" dirty="0" smtClean="0"/>
          </a:p>
          <a:p>
            <a:pPr algn="just"/>
            <a:r>
              <a:rPr lang="en-IN" sz="2000" b="1" dirty="0" smtClean="0"/>
              <a:t>    a=int(input("enter the reg_no"))</a:t>
            </a:r>
            <a:endParaRPr lang="en-US" sz="2000" dirty="0" smtClean="0"/>
          </a:p>
          <a:p>
            <a:pPr algn="just"/>
            <a:r>
              <a:rPr lang="en-IN" sz="2000" b="1" dirty="0" smtClean="0"/>
              <a:t>    b=input("enter the participants name")</a:t>
            </a:r>
            <a:endParaRPr lang="en-US" sz="2000" dirty="0" smtClean="0"/>
          </a:p>
          <a:p>
            <a:pPr algn="just"/>
            <a:r>
              <a:rPr lang="en-IN" sz="2000" b="1" dirty="0" smtClean="0"/>
              <a:t>    c=int(input("enter the scores"))</a:t>
            </a:r>
            <a:endParaRPr lang="en-US" sz="2000" dirty="0" smtClean="0"/>
          </a:p>
          <a:p>
            <a:pPr algn="just"/>
            <a:r>
              <a:rPr lang="en-IN" sz="2000" b="1" dirty="0" smtClean="0"/>
              <a:t>    d=int(input("enter the total correct answer"))</a:t>
            </a:r>
            <a:endParaRPr lang="en-US" sz="2000" dirty="0" smtClean="0"/>
          </a:p>
          <a:p>
            <a:pPr algn="just"/>
            <a:r>
              <a:rPr lang="en-IN" sz="2000" b="1" dirty="0" smtClean="0"/>
              <a:t>    e=int(input("enter the incorrect answer"))</a:t>
            </a:r>
            <a:endParaRPr lang="en-US" sz="2000" dirty="0" smtClean="0"/>
          </a:p>
          <a:p>
            <a:pPr algn="just"/>
            <a:r>
              <a:rPr lang="en-IN" sz="2000" b="1" dirty="0" smtClean="0"/>
              <a:t>    f=int(input("enter the no_of_attempted_questions"))</a:t>
            </a:r>
            <a:endParaRPr lang="en-US" sz="2000" dirty="0" smtClean="0"/>
          </a:p>
          <a:p>
            <a:pPr algn="just"/>
            <a:r>
              <a:rPr lang="en-IN" sz="2000" b="1" dirty="0" smtClean="0"/>
              <a:t>sql_insert="insert into scores values("+ str(a) +",'"+ (b) +"'"+",'"+ str(c)+"'"+",'"+ str(d) +"'"+ ",'"+str(e) +"'"+",'"+ str(f)+ "'"")"</a:t>
            </a:r>
            <a:endParaRPr lang="en-US" sz="2000" dirty="0" smtClean="0"/>
          </a:p>
          <a:p>
            <a:pPr algn="just"/>
            <a:r>
              <a:rPr lang="en-IN" sz="2000" b="1" dirty="0" smtClean="0"/>
              <a:t>    print(sql_insert)</a:t>
            </a:r>
            <a:endParaRPr lang="en-US" sz="2000" dirty="0" smtClean="0"/>
          </a:p>
          <a:p>
            <a:pPr algn="just"/>
            <a:r>
              <a:rPr lang="en-IN" sz="2000" b="1" dirty="0" smtClean="0"/>
              <a:t>    mycursor.execute(sql_insert)</a:t>
            </a:r>
            <a:endParaRPr lang="en-US" sz="2000" dirty="0" smtClean="0"/>
          </a:p>
          <a:p>
            <a:pPr algn="just"/>
            <a:r>
              <a:rPr lang="en-IN" sz="2000" b="1" dirty="0" smtClean="0"/>
              <a:t>    mydb.commit()</a:t>
            </a:r>
            <a:endParaRPr lang="en-US" sz="2000" dirty="0" smtClean="0"/>
          </a:p>
          <a:p>
            <a:pPr algn="just"/>
            <a:r>
              <a:rPr lang="en-IN" sz="2000" b="1" dirty="0" smtClean="0"/>
              <a:t>if choice==4:</a:t>
            </a:r>
            <a:endParaRPr lang="en-US" sz="2000" dirty="0" smtClean="0"/>
          </a:p>
          <a:p>
            <a:pPr algn="just"/>
            <a:r>
              <a:rPr lang="en-IN" sz="2000" b="1" dirty="0" smtClean="0"/>
              <a:t>    mycursor.execute("select * from questions1")</a:t>
            </a:r>
            <a:endParaRPr lang="en-US" sz="2000" dirty="0" smtClean="0"/>
          </a:p>
          <a:p>
            <a:pPr algn="just"/>
            <a:r>
              <a:rPr lang="en-IN" sz="2000" b="1" dirty="0" smtClean="0"/>
              <a:t>    data=mycursor.fetchall()</a:t>
            </a:r>
            <a:endParaRPr lang="en-US" sz="2000" dirty="0" smtClean="0"/>
          </a:p>
          <a:p>
            <a:pPr algn="just"/>
            <a:r>
              <a:rPr lang="en-IN" sz="2000" b="1" dirty="0" smtClean="0"/>
              <a:t>    print(data)</a:t>
            </a:r>
            <a:endParaRPr lang="en-US" sz="2000" dirty="0" smtClean="0"/>
          </a:p>
          <a:p>
            <a:pPr algn="just"/>
            <a:r>
              <a:rPr lang="en-IN" sz="2000" b="1" dirty="0" smtClean="0"/>
              <a:t> </a:t>
            </a:r>
            <a:endParaRPr lang="en-US" sz="2000"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0" y="785794"/>
            <a:ext cx="9144000" cy="6072206"/>
          </a:xfrm>
          <a:ln>
            <a:noFill/>
          </a:ln>
          <a:effectLst>
            <a:outerShdw blurRad="184150" dist="241300" dir="11520000" sx="110000" sy="110000" algn="ctr">
              <a:srgbClr val="000000">
                <a:alpha val="18000"/>
              </a:srgbClr>
            </a:outerShdw>
          </a:effectLst>
        </p:spPr>
        <p:txBody>
          <a:bodyPr>
            <a:noAutofit/>
          </a:bodyPr>
          <a:lstStyle/>
          <a:p>
            <a:pPr algn="ctr"/>
            <a:r>
              <a:rPr lang="en-IN" sz="2400" b="1" u="sng" dirty="0" smtClean="0"/>
              <a:t>OUTPUT</a:t>
            </a:r>
            <a:endParaRPr lang="en-US" sz="2400" b="1" u="sng" dirty="0"/>
          </a:p>
        </p:txBody>
      </p:sp>
      <p:pic>
        <p:nvPicPr>
          <p:cNvPr id="4" name="Picture 3"/>
          <p:cNvPicPr/>
          <p:nvPr/>
        </p:nvPicPr>
        <p:blipFill>
          <a:blip r:embed="rId3"/>
          <a:srcRect/>
          <a:stretch>
            <a:fillRect/>
          </a:stretch>
        </p:blipFill>
        <p:spPr bwMode="auto">
          <a:xfrm>
            <a:off x="571472" y="1500174"/>
            <a:ext cx="7572428" cy="40719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0" y="785794"/>
            <a:ext cx="9144000" cy="6072206"/>
          </a:xfrm>
          <a:ln>
            <a:noFill/>
          </a:ln>
          <a:effectLst>
            <a:outerShdw blurRad="184150" dist="241300" dir="11520000" sx="110000" sy="110000" algn="ctr">
              <a:srgbClr val="000000">
                <a:alpha val="18000"/>
              </a:srgbClr>
            </a:outerShdw>
          </a:effectLst>
        </p:spPr>
        <p:txBody>
          <a:bodyPr>
            <a:noAutofit/>
          </a:bodyPr>
          <a:lstStyle/>
          <a:p>
            <a:pPr algn="ctr"/>
            <a:r>
              <a:rPr lang="en-IN" sz="2400" b="1" u="sng" dirty="0" smtClean="0"/>
              <a:t>OUTPUT</a:t>
            </a:r>
            <a:endParaRPr lang="en-US" sz="2400" b="1" u="sng" dirty="0"/>
          </a:p>
        </p:txBody>
      </p:sp>
      <p:pic>
        <p:nvPicPr>
          <p:cNvPr id="5" name="Picture 4"/>
          <p:cNvPicPr/>
          <p:nvPr/>
        </p:nvPicPr>
        <p:blipFill>
          <a:blip r:embed="rId3"/>
          <a:srcRect/>
          <a:stretch>
            <a:fillRect/>
          </a:stretch>
        </p:blipFill>
        <p:spPr bwMode="auto">
          <a:xfrm>
            <a:off x="714348" y="1428736"/>
            <a:ext cx="7643866" cy="4714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0" y="785794"/>
            <a:ext cx="9144000" cy="6072206"/>
          </a:xfrm>
          <a:ln>
            <a:noFill/>
          </a:ln>
          <a:effectLst>
            <a:outerShdw blurRad="184150" dist="241300" dir="11520000" sx="110000" sy="110000" algn="ctr">
              <a:srgbClr val="000000">
                <a:alpha val="18000"/>
              </a:srgbClr>
            </a:outerShdw>
          </a:effectLst>
        </p:spPr>
        <p:txBody>
          <a:bodyPr>
            <a:noAutofit/>
          </a:bodyPr>
          <a:lstStyle/>
          <a:p>
            <a:pPr algn="ctr"/>
            <a:r>
              <a:rPr lang="en-IN" sz="2400" b="1" u="sng" dirty="0" smtClean="0"/>
              <a:t>OUTPUT</a:t>
            </a:r>
            <a:endParaRPr lang="en-US" sz="2400" b="1" u="sng" dirty="0"/>
          </a:p>
        </p:txBody>
      </p:sp>
      <p:pic>
        <p:nvPicPr>
          <p:cNvPr id="6" name="Picture 5"/>
          <p:cNvPicPr/>
          <p:nvPr/>
        </p:nvPicPr>
        <p:blipFill>
          <a:blip r:embed="rId3"/>
          <a:srcRect/>
          <a:stretch>
            <a:fillRect/>
          </a:stretch>
        </p:blipFill>
        <p:spPr bwMode="auto">
          <a:xfrm>
            <a:off x="1142976" y="2000240"/>
            <a:ext cx="6858048" cy="4000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0" y="785794"/>
            <a:ext cx="9144000" cy="6072206"/>
          </a:xfrm>
          <a:ln>
            <a:noFill/>
          </a:ln>
          <a:effectLst>
            <a:outerShdw blurRad="184150" dist="241300" dir="11520000" sx="110000" sy="110000" algn="ctr">
              <a:srgbClr val="000000">
                <a:alpha val="18000"/>
              </a:srgbClr>
            </a:outerShdw>
          </a:effectLst>
        </p:spPr>
        <p:txBody>
          <a:bodyPr>
            <a:noAutofit/>
          </a:bodyPr>
          <a:lstStyle/>
          <a:p>
            <a:pPr algn="ctr"/>
            <a:r>
              <a:rPr lang="en-IN" sz="2400" b="1" u="sng" dirty="0" smtClean="0"/>
              <a:t>OUTPUT</a:t>
            </a:r>
            <a:endParaRPr lang="en-US" sz="2400" b="1" u="sng" dirty="0"/>
          </a:p>
        </p:txBody>
      </p:sp>
      <p:pic>
        <p:nvPicPr>
          <p:cNvPr id="5" name="Picture 4"/>
          <p:cNvPicPr/>
          <p:nvPr/>
        </p:nvPicPr>
        <p:blipFill>
          <a:blip r:embed="rId3"/>
          <a:srcRect/>
          <a:stretch>
            <a:fillRect/>
          </a:stretch>
        </p:blipFill>
        <p:spPr bwMode="auto">
          <a:xfrm>
            <a:off x="785786" y="1500174"/>
            <a:ext cx="7429552" cy="46434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0" y="785794"/>
            <a:ext cx="9144000" cy="6072206"/>
          </a:xfrm>
          <a:ln>
            <a:noFill/>
          </a:ln>
          <a:effectLst>
            <a:outerShdw blurRad="184150" dist="241300" dir="11520000" sx="110000" sy="110000" algn="ctr">
              <a:srgbClr val="000000">
                <a:alpha val="18000"/>
              </a:srgbClr>
            </a:outerShdw>
          </a:effectLst>
        </p:spPr>
        <p:txBody>
          <a:bodyPr>
            <a:noAutofit/>
          </a:bodyPr>
          <a:lstStyle/>
          <a:p>
            <a:pPr algn="ctr"/>
            <a:r>
              <a:rPr lang="en-IN" sz="2000" b="1" u="sng" dirty="0" smtClean="0"/>
              <a:t>TESTING</a:t>
            </a:r>
            <a:endParaRPr lang="en-US" sz="2000" dirty="0" smtClean="0"/>
          </a:p>
          <a:p>
            <a:r>
              <a:rPr lang="en-IN" sz="2000" b="1" dirty="0" smtClean="0"/>
              <a:t> </a:t>
            </a:r>
            <a:endParaRPr lang="en-US" sz="2000" dirty="0" smtClean="0"/>
          </a:p>
          <a:p>
            <a:pPr algn="l"/>
            <a:r>
              <a:rPr lang="en-IN" sz="2000" dirty="0" smtClean="0"/>
              <a:t>Software Testing is an empirical investigation conducted to provide stakeholders with information about the quality of the product or service under test[1] , with respect to the context in which it is intended to operate. Software Testing also provides an objective, independent view of the software to allow the business to appreciate and understand the risks at implementation of the software. Test techniques include, but are not limited to, the process of executing a program or application with the intent of finding software bugs.</a:t>
            </a:r>
            <a:endParaRPr lang="en-US" sz="2000" dirty="0" smtClean="0"/>
          </a:p>
          <a:p>
            <a:pPr algn="l"/>
            <a:r>
              <a:rPr lang="en-IN" sz="2000" dirty="0" smtClean="0"/>
              <a:t> It can also be stated as the process of validating and verifying that a software program/application/product meets the business and technical requirements that guided its design and development, so that it works as expected and can be implemented with the same characteristics. Software Testing, depending on the testing method employed, can be implemented at any time in the development process, however the most test effort is employed after the requirements have been defined and coding process has been completed.</a:t>
            </a:r>
            <a:endParaRPr lang="en-US" sz="2000" dirty="0" smtClean="0"/>
          </a:p>
          <a:p>
            <a:pPr algn="ctr"/>
            <a:endParaRPr lang="en-US" sz="2000" b="1" u="sng"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214282" y="785794"/>
            <a:ext cx="8715436" cy="5857916"/>
          </a:xfrm>
          <a:ln>
            <a:noFill/>
          </a:ln>
          <a:effectLst>
            <a:outerShdw blurRad="184150" dist="241300" dir="11520000" sx="110000" sy="110000" algn="ctr">
              <a:srgbClr val="000000">
                <a:alpha val="18000"/>
              </a:srgbClr>
            </a:outerShdw>
          </a:effectLst>
        </p:spPr>
        <p:txBody>
          <a:bodyPr>
            <a:noAutofit/>
          </a:bodyPr>
          <a:lstStyle/>
          <a:p>
            <a:pPr algn="ctr"/>
            <a:r>
              <a:rPr lang="en-IN" sz="2000" b="1" u="sng" dirty="0" smtClean="0"/>
              <a:t>TESTING METHODS</a:t>
            </a:r>
            <a:endParaRPr lang="en-US" sz="2000" dirty="0" smtClean="0"/>
          </a:p>
          <a:p>
            <a:pPr algn="just"/>
            <a:r>
              <a:rPr lang="en-IN" sz="2000" dirty="0" smtClean="0"/>
              <a:t>Software testing methods are traditionally divided into black box testing and white box testing. These two approaches are used to describe the point of view that a test engineer takes when designing test cases.</a:t>
            </a:r>
            <a:endParaRPr lang="en-US" sz="2000" dirty="0" smtClean="0"/>
          </a:p>
          <a:p>
            <a:pPr algn="ctr"/>
            <a:r>
              <a:rPr lang="en-IN" sz="2000" b="1" dirty="0" smtClean="0"/>
              <a:t> </a:t>
            </a:r>
            <a:r>
              <a:rPr lang="en-IN" sz="2000" b="1" u="sng" dirty="0" smtClean="0"/>
              <a:t>BLACK BOX TESTING</a:t>
            </a:r>
            <a:endParaRPr lang="en-US" sz="2000" dirty="0" smtClean="0"/>
          </a:p>
          <a:p>
            <a:pPr algn="ctr"/>
            <a:r>
              <a:rPr lang="en-IN" sz="2000" dirty="0" smtClean="0"/>
              <a:t>Black box testing treats the software as a "black box," without any knowledge of internal implementation. Black box testing methods include: equivalence partitioning, boundary value analysis, all-pairs testing, fuzz testing, model-based testing, traceability matrix, exploratory testing and specification-based testing.</a:t>
            </a:r>
            <a:endParaRPr lang="en-US" sz="2000" dirty="0" smtClean="0"/>
          </a:p>
          <a:p>
            <a:pPr algn="ctr"/>
            <a:r>
              <a:rPr lang="en-IN" sz="2000" b="1" u="sng" dirty="0" smtClean="0"/>
              <a:t>SPECIFICATION-BASED TESTING</a:t>
            </a:r>
            <a:endParaRPr lang="en-US" sz="2000" dirty="0" smtClean="0"/>
          </a:p>
          <a:p>
            <a:pPr algn="ctr"/>
            <a:r>
              <a:rPr lang="en-IN" sz="2000" b="1" dirty="0" smtClean="0"/>
              <a:t> </a:t>
            </a:r>
            <a:endParaRPr lang="en-US" sz="2000" dirty="0" smtClean="0"/>
          </a:p>
          <a:p>
            <a:pPr algn="ctr"/>
            <a:r>
              <a:rPr lang="en-IN" sz="2000" dirty="0" smtClean="0"/>
              <a:t>Specification-based testing aims to test the functionality of software according to the applicable requirements.[16] Thus, the tester inputs data into, and only sees the output from, the test object. This level of testing usually requires thorough test cases to be provided to the tester, who then can simply verify that for a given input, the output value (or behaviour), either "is" or "is not" the same as the expected value specified in the test case. </a:t>
            </a:r>
            <a:endParaRPr lang="en-US" sz="2000" dirty="0" smtClean="0"/>
          </a:p>
          <a:p>
            <a:pPr algn="just"/>
            <a:endParaRPr lang="en-US" sz="2000" b="1" u="sn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214282" y="785794"/>
            <a:ext cx="8715436" cy="5857916"/>
          </a:xfrm>
          <a:ln>
            <a:noFill/>
          </a:ln>
          <a:effectLst>
            <a:outerShdw blurRad="184150" dist="241300" dir="11520000" sx="110000" sy="110000" algn="ctr">
              <a:srgbClr val="000000">
                <a:alpha val="18000"/>
              </a:srgbClr>
            </a:outerShdw>
          </a:effectLst>
        </p:spPr>
        <p:txBody>
          <a:bodyPr>
            <a:noAutofit/>
          </a:bodyPr>
          <a:lstStyle/>
          <a:p>
            <a:pPr algn="ctr"/>
            <a:r>
              <a:rPr lang="en-IN" sz="2000" b="1" u="sng" dirty="0" smtClean="0"/>
              <a:t>ADVANTAGES AND DISADVANTAGES</a:t>
            </a:r>
            <a:endParaRPr lang="en-US" sz="2000" dirty="0" smtClean="0"/>
          </a:p>
          <a:p>
            <a:pPr algn="just"/>
            <a:r>
              <a:rPr lang="en-IN" sz="2000" b="1" dirty="0" smtClean="0"/>
              <a:t> </a:t>
            </a:r>
            <a:endParaRPr lang="en-US" sz="2000" dirty="0" smtClean="0"/>
          </a:p>
          <a:p>
            <a:pPr algn="just"/>
            <a:r>
              <a:rPr lang="en-IN" sz="2400" dirty="0" smtClean="0"/>
              <a:t>The black box tester has no "bonds" with the code, and a tester's perception is very simple: a code must have bugs. Using the principle, "Ask and you shall receive," black box testers find bugs where programmers don't. But, on the other hand, black box testing has been said to be "like a walk in a dark labyrinth without a flashlight," because the tester doesn't know how the software being tested was actually constructed. </a:t>
            </a: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IN" sz="2800" dirty="0"/>
              <a:t>That's why there are situations when (1) a black box tester writes many test cases to check something that can be tested by only one test case, and/or (2) some parts of the back end are not tested at all. Therefore, black box testing has the advantage of "an unaffiliated opinion," on the one hand, and the disadvantage of "blind exploring," on the other.</a:t>
            </a:r>
            <a:endParaRPr lang="en-US" sz="2800" dirty="0"/>
          </a:p>
          <a:p>
            <a:pPr algn="just"/>
            <a:endParaRPr lang="en-US" sz="2800" b="1" u="sng" dirty="0"/>
          </a:p>
          <a:p>
            <a:endParaRPr lang="en-IN" dirty="0"/>
          </a:p>
        </p:txBody>
      </p:sp>
    </p:spTree>
    <p:extLst>
      <p:ext uri="{BB962C8B-B14F-4D97-AF65-F5344CB8AC3E}">
        <p14:creationId xmlns:p14="http://schemas.microsoft.com/office/powerpoint/2010/main" val="397757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7851648" cy="642942"/>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500034" y="1928802"/>
            <a:ext cx="8110566" cy="4214842"/>
          </a:xfrm>
        </p:spPr>
        <p:txBody>
          <a:bodyPr>
            <a:noAutofit/>
          </a:bodyPr>
          <a:lstStyle/>
          <a:p>
            <a:pPr algn="just"/>
            <a:r>
              <a:rPr lang="en-IN" sz="3200" b="1" dirty="0" smtClean="0">
                <a:effectLst>
                  <a:outerShdw blurRad="38100" dist="38100" dir="2700000" algn="tl">
                    <a:srgbClr val="000000">
                      <a:alpha val="43137"/>
                    </a:srgbClr>
                  </a:outerShdw>
                </a:effectLst>
                <a:latin typeface="+mj-lt"/>
              </a:rPr>
              <a:t>	Quiz is a wonderful way to test one’s knowledge . But when it comes to storing the data is a structured and schematic way it is a hectic task so in order to tackle this problem we must have a data management system for this ,so this work of software management will not only help you to store the data but will also help you  to maintain a detailed record of your quiz programme. ENJOY!!!!!!</a:t>
            </a:r>
            <a:endParaRPr lang="en-US" sz="32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214282" y="785794"/>
            <a:ext cx="8715436" cy="5857916"/>
          </a:xfrm>
          <a:ln>
            <a:noFill/>
          </a:ln>
          <a:effectLst>
            <a:outerShdw blurRad="184150" dist="241300" dir="11520000" sx="110000" sy="110000" algn="ctr">
              <a:srgbClr val="000000">
                <a:alpha val="18000"/>
              </a:srgbClr>
            </a:outerShdw>
          </a:effectLst>
        </p:spPr>
        <p:txBody>
          <a:bodyPr>
            <a:noAutofit/>
          </a:bodyPr>
          <a:lstStyle/>
          <a:p>
            <a:pPr algn="just"/>
            <a:r>
              <a:rPr lang="en-US" sz="2000" dirty="0" smtClean="0"/>
              <a:t> </a:t>
            </a:r>
          </a:p>
          <a:p>
            <a:pPr algn="ctr"/>
            <a:r>
              <a:rPr lang="en-IN" sz="2000" b="1" u="sng" dirty="0" smtClean="0"/>
              <a:t>CODE COMPLETENESS EVALUATION</a:t>
            </a:r>
            <a:endParaRPr lang="en-US" sz="2000" dirty="0" smtClean="0"/>
          </a:p>
          <a:p>
            <a:pPr algn="just"/>
            <a:r>
              <a:rPr lang="en-IN" sz="2000" b="1" dirty="0" smtClean="0"/>
              <a:t> </a:t>
            </a:r>
            <a:endParaRPr lang="en-US" sz="2000" dirty="0" smtClean="0"/>
          </a:p>
          <a:p>
            <a:pPr algn="just"/>
            <a:r>
              <a:rPr lang="en-IN" sz="2000" dirty="0" smtClean="0"/>
              <a:t>White box testing methods can also be used to evaluate the completeness of a test suite that was created with black box testing methods. This allows the software team to examine parts of a system that are rarely tested and ensures that the most important function points have been tested.</a:t>
            </a:r>
            <a:endParaRPr lang="en-US" sz="2000" dirty="0" smtClean="0"/>
          </a:p>
          <a:p>
            <a:pPr algn="just"/>
            <a:r>
              <a:rPr lang="en-IN" sz="2000" dirty="0" smtClean="0"/>
              <a:t> </a:t>
            </a:r>
            <a:endParaRPr lang="en-US" sz="2000" dirty="0" smtClean="0"/>
          </a:p>
          <a:p>
            <a:pPr algn="just"/>
            <a:r>
              <a:rPr lang="en-IN" sz="2000" b="1" i="1" dirty="0" smtClean="0"/>
              <a:t>Two common forms of code coverage are:</a:t>
            </a:r>
            <a:endParaRPr lang="en-US" sz="2000" dirty="0" smtClean="0"/>
          </a:p>
          <a:p>
            <a:pPr lvl="0" algn="just"/>
            <a:r>
              <a:rPr lang="en-US" sz="2000" dirty="0" smtClean="0"/>
              <a:t>Function Coverage: Which reports on functions executed and</a:t>
            </a:r>
          </a:p>
          <a:p>
            <a:pPr lvl="0" algn="just"/>
            <a:r>
              <a:rPr lang="en-US" sz="2000" dirty="0" smtClean="0"/>
              <a:t> Statement Coverage: Which reports on the number of lines executed to complete the test.</a:t>
            </a:r>
          </a:p>
          <a:p>
            <a:pPr algn="just"/>
            <a:r>
              <a:rPr lang="en-IN" sz="2000" b="1" i="1" dirty="0" smtClean="0"/>
              <a:t>They both return coverage metric, measured as a percentage.</a:t>
            </a:r>
            <a:endParaRPr lang="en-US" sz="2000" dirty="0" smtClean="0"/>
          </a:p>
          <a:p>
            <a:pPr algn="just"/>
            <a:endParaRPr lang="en-US" sz="2000" b="1" u="sn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214282" y="785794"/>
            <a:ext cx="8643998" cy="5786478"/>
          </a:xfrm>
          <a:ln>
            <a:noFill/>
          </a:ln>
          <a:effectLst>
            <a:outerShdw blurRad="184150" dist="241300" dir="11520000" sx="110000" sy="110000" algn="ctr">
              <a:srgbClr val="000000">
                <a:alpha val="18000"/>
              </a:srgbClr>
            </a:outerShdw>
          </a:effectLst>
        </p:spPr>
        <p:txBody>
          <a:bodyPr>
            <a:noAutofit/>
          </a:bodyPr>
          <a:lstStyle/>
          <a:p>
            <a:pPr algn="just"/>
            <a:r>
              <a:rPr lang="en-IN" sz="2000" b="1" dirty="0" smtClean="0"/>
              <a:t> </a:t>
            </a:r>
            <a:endParaRPr lang="en-US" sz="2000" dirty="0" smtClean="0"/>
          </a:p>
          <a:p>
            <a:pPr algn="ctr"/>
            <a:r>
              <a:rPr lang="en-IN" sz="2000" b="1" u="sng" dirty="0" smtClean="0"/>
              <a:t>HARDWARE AND SOFTWARE REQUIREMENTS</a:t>
            </a:r>
            <a:endParaRPr lang="en-US" sz="2000" dirty="0" smtClean="0"/>
          </a:p>
          <a:p>
            <a:pPr algn="just"/>
            <a:r>
              <a:rPr lang="en-IN" sz="2000" dirty="0" smtClean="0"/>
              <a:t> </a:t>
            </a:r>
            <a:endParaRPr lang="en-US" sz="2000" dirty="0" smtClean="0"/>
          </a:p>
          <a:p>
            <a:pPr algn="just"/>
            <a:r>
              <a:rPr lang="en-IN" sz="2000" dirty="0" smtClean="0"/>
              <a:t>I.OPERATING SYSTEM 		: 	WINDOWS 7 AND ABOVE</a:t>
            </a:r>
            <a:endParaRPr lang="en-US" sz="2000" dirty="0" smtClean="0"/>
          </a:p>
          <a:p>
            <a:pPr algn="just"/>
            <a:r>
              <a:rPr lang="en-IN" sz="2000" dirty="0" smtClean="0"/>
              <a:t>II. PROCESSOR			: 	PENTIUM(ANY) OR AMD </a:t>
            </a:r>
            <a:endParaRPr lang="en-US" sz="2000" dirty="0" smtClean="0"/>
          </a:p>
          <a:p>
            <a:pPr algn="just"/>
            <a:r>
              <a:rPr lang="en-IN" sz="2000" dirty="0" smtClean="0"/>
              <a:t>ATHALON(3800+- 4200+ DUAL CORE)</a:t>
            </a:r>
            <a:endParaRPr lang="en-US" sz="2000" dirty="0" smtClean="0"/>
          </a:p>
          <a:p>
            <a:pPr algn="just"/>
            <a:r>
              <a:rPr lang="en-IN" sz="2000" dirty="0" smtClean="0"/>
              <a:t>III. MOTHERBOARD		:	1.845 OR 915,995 FOR PENTIUM 0R MSI </a:t>
            </a:r>
            <a:endParaRPr lang="en-US" sz="2000" dirty="0" smtClean="0"/>
          </a:p>
          <a:p>
            <a:pPr algn="just"/>
            <a:r>
              <a:rPr lang="en-IN" sz="2000" dirty="0" smtClean="0"/>
              <a:t>K9MM-V VIA K8M800+8237R PLUS CHIPSET FOR AMD ATHALON</a:t>
            </a:r>
            <a:endParaRPr lang="en-US" sz="2000" dirty="0" smtClean="0"/>
          </a:p>
          <a:p>
            <a:pPr algn="just"/>
            <a:r>
              <a:rPr lang="en-IN" sz="2000" dirty="0" smtClean="0"/>
              <a:t>IV. RAM				:	512MB+</a:t>
            </a:r>
            <a:endParaRPr lang="en-US" sz="2000" dirty="0" smtClean="0"/>
          </a:p>
          <a:p>
            <a:pPr algn="just"/>
            <a:r>
              <a:rPr lang="en-IN" sz="2000" dirty="0" smtClean="0"/>
              <a:t>V. Hard disk				:	SATA 40 GB OR ABOVE</a:t>
            </a:r>
            <a:endParaRPr lang="en-US" sz="2000" dirty="0" smtClean="0"/>
          </a:p>
          <a:p>
            <a:pPr algn="just"/>
            <a:r>
              <a:rPr lang="en-IN" sz="2000" dirty="0" smtClean="0"/>
              <a:t>VI. CD/DVD r/w multi drive combo:	 (If back up required)</a:t>
            </a:r>
            <a:endParaRPr lang="en-US" sz="2000" dirty="0" smtClean="0"/>
          </a:p>
          <a:p>
            <a:pPr algn="just"/>
            <a:r>
              <a:rPr lang="en-IN" sz="2000" dirty="0" smtClean="0"/>
              <a:t>VII. FLOPPY DRIVE 1.44 MB	:	(If Backup required)</a:t>
            </a:r>
            <a:endParaRPr lang="en-US" sz="2000" dirty="0" smtClean="0"/>
          </a:p>
          <a:p>
            <a:pPr algn="just"/>
            <a:r>
              <a:rPr lang="en-IN" sz="2000" dirty="0" smtClean="0"/>
              <a:t>VIII. MONITOR 14.1 or 15 -17 inch</a:t>
            </a:r>
            <a:endParaRPr lang="en-US" sz="2000" dirty="0" smtClean="0"/>
          </a:p>
          <a:p>
            <a:pPr algn="just"/>
            <a:r>
              <a:rPr lang="en-IN" sz="2000" dirty="0" smtClean="0"/>
              <a:t>IX. Key board and mouse</a:t>
            </a:r>
            <a:endParaRPr lang="en-US" sz="2000" dirty="0" smtClean="0"/>
          </a:p>
          <a:p>
            <a:pPr algn="just"/>
            <a:r>
              <a:rPr lang="en-IN" sz="2000" dirty="0" smtClean="0"/>
              <a:t>X. Printer				:	(if print is required – [Hard copy])</a:t>
            </a:r>
            <a:endParaRPr lang="en-US" sz="2000" dirty="0" smtClean="0"/>
          </a:p>
          <a:p>
            <a:pPr algn="just"/>
            <a:r>
              <a:rPr lang="en-IN" sz="2000" b="1" dirty="0" smtClean="0"/>
              <a:t> </a:t>
            </a:r>
            <a:endParaRPr lang="en-US" sz="2000" dirty="0" smtClean="0"/>
          </a:p>
          <a:p>
            <a:pPr algn="just"/>
            <a:endParaRPr lang="en-US" sz="2000" b="1"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214282" y="785794"/>
            <a:ext cx="8643998" cy="5786478"/>
          </a:xfrm>
          <a:ln>
            <a:noFill/>
          </a:ln>
          <a:effectLst>
            <a:outerShdw blurRad="184150" dist="241300" dir="11520000" sx="110000" sy="110000" algn="ctr">
              <a:srgbClr val="000000">
                <a:alpha val="18000"/>
              </a:srgbClr>
            </a:outerShdw>
          </a:effectLst>
        </p:spPr>
        <p:txBody>
          <a:bodyPr>
            <a:noAutofit/>
          </a:bodyPr>
          <a:lstStyle/>
          <a:p>
            <a:pPr algn="l"/>
            <a:r>
              <a:rPr lang="en-US" sz="2000" dirty="0" smtClean="0"/>
              <a:t>.</a:t>
            </a:r>
            <a:r>
              <a:rPr lang="en-US" sz="2000" b="1" u="sng" dirty="0" smtClean="0"/>
              <a:t>BIBLIOGRAPHY</a:t>
            </a:r>
            <a:endParaRPr lang="en-US" sz="2000" dirty="0" smtClean="0"/>
          </a:p>
          <a:p>
            <a:pPr algn="l"/>
            <a:r>
              <a:rPr lang="en-IN" sz="2000" b="1" dirty="0" smtClean="0"/>
              <a:t> </a:t>
            </a:r>
            <a:endParaRPr lang="en-US" sz="2000" dirty="0" smtClean="0"/>
          </a:p>
          <a:p>
            <a:pPr algn="l"/>
            <a:r>
              <a:rPr lang="en-IN" sz="2000" b="1" dirty="0" smtClean="0"/>
              <a:t> </a:t>
            </a:r>
            <a:endParaRPr lang="en-US" sz="2000" dirty="0" smtClean="0"/>
          </a:p>
          <a:p>
            <a:pPr lvl="0" algn="l"/>
            <a:r>
              <a:rPr lang="en-US" sz="2000" b="1" i="1" dirty="0" smtClean="0"/>
              <a:t>Computer science With Python -  Class </a:t>
            </a:r>
            <a:r>
              <a:rPr lang="en-US" sz="2000" b="1" i="1" dirty="0" smtClean="0"/>
              <a:t>XII</a:t>
            </a:r>
            <a:r>
              <a:rPr lang="en-US" sz="2000" b="1" i="1" dirty="0" smtClean="0"/>
              <a:t>	By : Sumita Arora</a:t>
            </a:r>
            <a:endParaRPr lang="en-US" sz="2000" dirty="0" smtClean="0"/>
          </a:p>
          <a:p>
            <a:pPr lvl="0" algn="l"/>
            <a:r>
              <a:rPr lang="en-IN" sz="2000" b="1" i="1" dirty="0" smtClean="0"/>
              <a:t>Website</a:t>
            </a:r>
            <a:r>
              <a:rPr lang="en-IN" sz="2000" b="1" i="1" dirty="0" smtClean="0"/>
              <a:t>: </a:t>
            </a:r>
            <a:r>
              <a:rPr lang="en-IN" sz="2000" b="1" u="sng" dirty="0" smtClean="0">
                <a:hlinkClick r:id="rId3"/>
              </a:rPr>
              <a:t>https://www.w3resource.com</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i="1" dirty="0" smtClean="0">
                <a:latin typeface="Script MT Bold" pitchFamily="66" charset="0"/>
              </a:rPr>
              <a:t>THANK YOU </a:t>
            </a:r>
            <a:endParaRPr lang="en-US" i="1" dirty="0">
              <a:latin typeface="Script MT Bold" pitchFamily="66" charset="0"/>
            </a:endParaRPr>
          </a:p>
        </p:txBody>
      </p:sp>
      <p:sp>
        <p:nvSpPr>
          <p:cNvPr id="6" name="Text Placeholder 5"/>
          <p:cNvSpPr>
            <a:spLocks noGrp="1"/>
          </p:cNvSpPr>
          <p:nvPr>
            <p:ph type="body" idx="1"/>
          </p:nvPr>
        </p:nvSpPr>
        <p:spPr>
          <a:xfrm>
            <a:off x="539552" y="3287440"/>
            <a:ext cx="7772400" cy="1509712"/>
          </a:xfrm>
        </p:spPr>
        <p:txBody>
          <a:bodyPr>
            <a:normAutofit/>
          </a:bodyPr>
          <a:lstStyle/>
          <a:p>
            <a:pPr algn="ctr"/>
            <a:r>
              <a:rPr lang="en-GB" sz="3600" dirty="0" smtClean="0">
                <a:latin typeface="Lucida Calligraphy" pitchFamily="66" charset="0"/>
              </a:rPr>
              <a:t>THE END</a:t>
            </a:r>
            <a:endParaRPr lang="en-US" sz="3600" dirty="0">
              <a:latin typeface="Lucida Calligraphy" pitchFamily="66" charset="0"/>
            </a:endParaRPr>
          </a:p>
        </p:txBody>
      </p:sp>
      <p:pic>
        <p:nvPicPr>
          <p:cNvPr id="1029" name="Picture 5" descr="C:\Program Files (x86)\Microsoft Office\MEDIA\OFFICE12\Lines\BD21313_.gif"/>
          <p:cNvPicPr>
            <a:picLocks noChangeAspect="1" noChangeArrowheads="1"/>
          </p:cNvPicPr>
          <p:nvPr/>
        </p:nvPicPr>
        <p:blipFill>
          <a:blip r:embed="rId3"/>
          <a:srcRect/>
          <a:stretch>
            <a:fillRect/>
          </a:stretch>
        </p:blipFill>
        <p:spPr bwMode="auto">
          <a:xfrm>
            <a:off x="2285984" y="4797152"/>
            <a:ext cx="4686300" cy="180975"/>
          </a:xfrm>
          <a:prstGeom prst="rect">
            <a:avLst/>
          </a:prstGeom>
          <a:noFill/>
        </p:spPr>
      </p:pic>
      <p:pic>
        <p:nvPicPr>
          <p:cNvPr id="1030" name="Picture 6" descr="C:\Program Files (x86)\Microsoft Office\MEDIA\OFFICE12\Lines\BD21313_.gif"/>
          <p:cNvPicPr>
            <a:picLocks noChangeAspect="1" noChangeArrowheads="1"/>
          </p:cNvPicPr>
          <p:nvPr/>
        </p:nvPicPr>
        <p:blipFill>
          <a:blip r:embed="rId3"/>
          <a:srcRect/>
          <a:stretch>
            <a:fillRect/>
          </a:stretch>
        </p:blipFill>
        <p:spPr bwMode="auto">
          <a:xfrm>
            <a:off x="2285984" y="1500174"/>
            <a:ext cx="4686300" cy="1809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643050"/>
            <a:ext cx="7851648" cy="3286148"/>
          </a:xfrm>
        </p:spPr>
        <p:txBody>
          <a:bodyPr>
            <a:normAutofit fontScale="90000"/>
          </a:bodyPr>
          <a:lstStyle/>
          <a:p>
            <a:pPr algn="ctr"/>
            <a:r>
              <a:rPr lang="en-IN" sz="3600" dirty="0" smtClean="0">
                <a:solidFill>
                  <a:srgbClr val="FFFF00"/>
                </a:solidFill>
              </a:rPr>
              <a:t>QUIZ SOFTWARE MANAGEMENT SYSTEM</a:t>
            </a:r>
            <a:br>
              <a:rPr lang="en-IN" sz="3600" dirty="0" smtClean="0">
                <a:solidFill>
                  <a:srgbClr val="FFFF00"/>
                </a:solidFill>
              </a:rPr>
            </a:br>
            <a:r>
              <a:rPr lang="en-IN" sz="3600" dirty="0" smtClean="0">
                <a:solidFill>
                  <a:srgbClr val="FFFF00"/>
                </a:solidFill>
              </a:rPr>
              <a:t/>
            </a:r>
            <a:br>
              <a:rPr lang="en-IN" sz="3600" dirty="0" smtClean="0">
                <a:solidFill>
                  <a:srgbClr val="FFFF00"/>
                </a:solidFill>
              </a:rPr>
            </a:br>
            <a:r>
              <a:rPr lang="en-IN" sz="3600" dirty="0" smtClean="0">
                <a:solidFill>
                  <a:srgbClr val="FFFF00"/>
                </a:solidFill>
              </a:rPr>
              <a:t/>
            </a:r>
            <a:br>
              <a:rPr lang="en-IN" sz="3600" dirty="0" smtClean="0">
                <a:solidFill>
                  <a:srgbClr val="FFFF00"/>
                </a:solidFill>
              </a:rPr>
            </a:br>
            <a:r>
              <a:rPr lang="en-IN" sz="3200" u="sng" dirty="0" smtClean="0">
                <a:solidFill>
                  <a:schemeClr val="tx1"/>
                </a:solidFill>
              </a:rPr>
              <a:t>OBJECTIVES OF THE PROJECT</a:t>
            </a:r>
            <a:r>
              <a:rPr lang="en-US" sz="3200" dirty="0" smtClean="0"/>
              <a:t/>
            </a:r>
            <a:br>
              <a:rPr lang="en-US" sz="3200" dirty="0" smtClean="0"/>
            </a:br>
            <a:endParaRPr lang="en-US" sz="3600"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85728"/>
            <a:ext cx="7851648" cy="642942"/>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428596" y="1285860"/>
            <a:ext cx="8358246" cy="5214974"/>
          </a:xfrm>
        </p:spPr>
        <p:txBody>
          <a:bodyPr>
            <a:noAutofit/>
          </a:bodyPr>
          <a:lstStyle/>
          <a:p>
            <a:pPr marL="457200" indent="-457200" algn="l"/>
            <a:r>
              <a:rPr lang="en-IN" sz="2000" b="1" u="sng" dirty="0" smtClean="0">
                <a:effectLst>
                  <a:outerShdw blurRad="38100" dist="38100" dir="2700000" algn="tl">
                    <a:srgbClr val="000000">
                      <a:alpha val="43137"/>
                    </a:srgbClr>
                  </a:outerShdw>
                </a:effectLst>
              </a:rPr>
              <a:t>OBJECTIVES OF THE PROJECT</a:t>
            </a:r>
          </a:p>
          <a:p>
            <a:pPr marL="457200" indent="-457200" algn="just">
              <a:buFont typeface="+mj-lt"/>
              <a:buAutoNum type="arabicPeriod"/>
            </a:pPr>
            <a:r>
              <a:rPr lang="en-IN" sz="2000" b="1" dirty="0" smtClean="0">
                <a:effectLst>
                  <a:outerShdw blurRad="38100" dist="38100" dir="2700000" algn="tl">
                    <a:srgbClr val="000000">
                      <a:alpha val="43137"/>
                    </a:srgbClr>
                  </a:outerShdw>
                </a:effectLst>
              </a:rPr>
              <a:t>The objective of this project is to allow the management to maintain a clean and structured detail of their quiz programme.</a:t>
            </a:r>
            <a:endParaRPr lang="en-US" sz="2000" b="1" dirty="0" smtClean="0">
              <a:effectLst>
                <a:outerShdw blurRad="38100" dist="38100" dir="2700000" algn="tl">
                  <a:srgbClr val="000000">
                    <a:alpha val="43137"/>
                  </a:srgbClr>
                </a:outerShdw>
              </a:effectLst>
            </a:endParaRPr>
          </a:p>
          <a:p>
            <a:pPr marL="457200" indent="-457200" algn="just">
              <a:buFont typeface="+mj-lt"/>
              <a:buAutoNum type="arabicPeriod"/>
            </a:pPr>
            <a:r>
              <a:rPr lang="en-IN" sz="2000" b="1" dirty="0" smtClean="0">
                <a:effectLst>
                  <a:outerShdw blurRad="38100" dist="38100" dir="2700000" algn="tl">
                    <a:srgbClr val="000000">
                      <a:alpha val="43137"/>
                    </a:srgbClr>
                  </a:outerShdw>
                </a:effectLst>
              </a:rPr>
              <a:t>     Write programs utilizing modern software tools.</a:t>
            </a:r>
          </a:p>
          <a:p>
            <a:pPr marL="457200" indent="-457200" algn="just">
              <a:buFont typeface="+mj-lt"/>
              <a:buAutoNum type="arabicPeriod"/>
            </a:pPr>
            <a:r>
              <a:rPr lang="en-IN" sz="2000" b="1" dirty="0" smtClean="0">
                <a:effectLst>
                  <a:outerShdw blurRad="38100" dist="38100" dir="2700000" algn="tl">
                    <a:srgbClr val="000000">
                      <a:alpha val="43137"/>
                    </a:srgbClr>
                  </a:outerShdw>
                </a:effectLst>
              </a:rPr>
              <a:t>Apply simple principles effectively when developing small to medium sized projects.</a:t>
            </a:r>
            <a:endParaRPr lang="en-US" sz="2000" b="1" dirty="0" smtClean="0">
              <a:effectLst>
                <a:outerShdw blurRad="38100" dist="38100" dir="2700000" algn="tl">
                  <a:srgbClr val="000000">
                    <a:alpha val="43137"/>
                  </a:srgbClr>
                </a:outerShdw>
              </a:effectLst>
            </a:endParaRPr>
          </a:p>
          <a:p>
            <a:pPr marL="457200" indent="-457200" algn="just">
              <a:buFont typeface="+mj-lt"/>
              <a:buAutoNum type="arabicPeriod"/>
            </a:pPr>
            <a:r>
              <a:rPr lang="en-IN" sz="2000" b="1" dirty="0" smtClean="0">
                <a:effectLst>
                  <a:outerShdw blurRad="38100" dist="38100" dir="2700000" algn="tl">
                    <a:srgbClr val="000000">
                      <a:alpha val="43137"/>
                    </a:srgbClr>
                  </a:outerShdw>
                </a:effectLst>
              </a:rPr>
              <a:t>Write effective procedural code to store small to medium sized information.</a:t>
            </a:r>
            <a:endParaRPr lang="en-US" sz="2000" b="1" dirty="0" smtClean="0">
              <a:effectLst>
                <a:outerShdw blurRad="38100" dist="38100" dir="2700000" algn="tl">
                  <a:srgbClr val="000000">
                    <a:alpha val="43137"/>
                  </a:srgbClr>
                </a:outerShdw>
              </a:effectLst>
            </a:endParaRPr>
          </a:p>
          <a:p>
            <a:pPr marL="457200" indent="-457200" algn="just">
              <a:buFont typeface="+mj-lt"/>
              <a:buAutoNum type="arabicPeriod"/>
            </a:pPr>
            <a:r>
              <a:rPr lang="en-IN" sz="2000" b="1" dirty="0" smtClean="0">
                <a:effectLst>
                  <a:outerShdw blurRad="38100" dist="38100" dir="2700000" algn="tl">
                    <a:srgbClr val="000000">
                      <a:alpha val="43137"/>
                    </a:srgbClr>
                  </a:outerShdw>
                </a:effectLst>
              </a:rPr>
              <a:t>Students will demonstrate a breadth of knowledge in computer science, as exemplified in the areas of systems, theory and software development.</a:t>
            </a:r>
            <a:endParaRPr lang="en-US" sz="2000" b="1" dirty="0" smtClean="0">
              <a:effectLst>
                <a:outerShdw blurRad="38100" dist="38100" dir="2700000" algn="tl">
                  <a:srgbClr val="000000">
                    <a:alpha val="43137"/>
                  </a:srgbClr>
                </a:outerShdw>
              </a:effectLst>
            </a:endParaRPr>
          </a:p>
          <a:p>
            <a:pPr marL="457200" indent="-457200" algn="just">
              <a:buFont typeface="+mj-lt"/>
              <a:buAutoNum type="arabicPeriod"/>
            </a:pPr>
            <a:r>
              <a:rPr lang="en-IN" sz="2000" b="1" dirty="0" smtClean="0">
                <a:effectLst>
                  <a:outerShdw blurRad="38100" dist="38100" dir="2700000" algn="tl">
                    <a:srgbClr val="000000">
                      <a:alpha val="43137"/>
                    </a:srgbClr>
                  </a:outerShdw>
                </a:effectLst>
              </a:rPr>
              <a:t>Students will demonstrate ability to conduct a research or applied Computer Science project, requiring writing and presentation skills which exemplify scholarly style in computer science.</a:t>
            </a:r>
            <a:endParaRPr lang="en-US" sz="2000" b="1" dirty="0" smtClean="0">
              <a:effectLst>
                <a:outerShdw blurRad="38100" dist="38100" dir="2700000" algn="tl">
                  <a:srgbClr val="000000">
                    <a:alpha val="43137"/>
                  </a:srgbClr>
                </a:outerShdw>
              </a:effectLst>
            </a:endParaRPr>
          </a:p>
          <a:p>
            <a:pPr algn="l"/>
            <a:endParaRPr lang="en-US" sz="20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500034" y="-214338"/>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0" y="285728"/>
            <a:ext cx="8715404" cy="6572272"/>
          </a:xfrm>
        </p:spPr>
        <p:txBody>
          <a:bodyPr>
            <a:noAutofit/>
          </a:bodyPr>
          <a:lstStyle/>
          <a:p>
            <a:pPr algn="ctr"/>
            <a:r>
              <a:rPr lang="en-IN" sz="2000" b="1" u="sng" dirty="0" smtClean="0">
                <a:effectLst>
                  <a:outerShdw blurRad="38100" dist="38100" dir="2700000" algn="tl">
                    <a:srgbClr val="000000">
                      <a:alpha val="43137"/>
                    </a:srgbClr>
                  </a:outerShdw>
                </a:effectLst>
              </a:rPr>
              <a:t>PROPOSED SYSTEM</a:t>
            </a:r>
          </a:p>
          <a:p>
            <a:pPr algn="ctr"/>
            <a:r>
              <a:rPr lang="en-IN" sz="2000" b="1" u="sng" dirty="0" smtClean="0">
                <a:effectLst>
                  <a:outerShdw blurRad="38100" dist="38100" dir="2700000" algn="tl">
                    <a:srgbClr val="000000">
                      <a:alpha val="43137"/>
                    </a:srgbClr>
                  </a:outerShdw>
                </a:effectLst>
              </a:rPr>
              <a:t> </a:t>
            </a:r>
            <a:r>
              <a:rPr lang="en-IN" sz="2000" dirty="0" smtClean="0"/>
              <a:t>Today one cannot afford to rely on the fallible human beings of be really wants to stand against today’s merciless competition where not to wise saying </a:t>
            </a:r>
            <a:r>
              <a:rPr lang="en-IN" sz="2000" b="1" dirty="0" smtClean="0"/>
              <a:t>“to err is human”</a:t>
            </a:r>
            <a:r>
              <a:rPr lang="en-IN" sz="2000" dirty="0" smtClean="0"/>
              <a:t> no longer valid, it’s outdated to rationalize your mistake. So,  to keep pace with time, to bring about the best result without malfunctioning and greater efficiency so to replace the unending heaps of flies with a much sophisticated hard disk of the computer. </a:t>
            </a:r>
            <a:endParaRPr lang="en-US" sz="2000" dirty="0" smtClean="0"/>
          </a:p>
          <a:p>
            <a:r>
              <a:rPr lang="en-IN" sz="2000" dirty="0" smtClean="0"/>
              <a:t> </a:t>
            </a:r>
            <a:endParaRPr lang="en-US" sz="2000" dirty="0" smtClean="0"/>
          </a:p>
          <a:p>
            <a:pPr algn="ctr"/>
            <a:r>
              <a:rPr lang="en-IN" sz="2000" dirty="0" smtClean="0"/>
              <a:t>One has to use the data management software. Software has been an ascent in atomization various organisations. Many software products working are now in markets, which have helped in making the organizations work easier and efficiently. Data management initially had to maintain a lot of ledgers and a lot of paper work has to be done but now software product on this organization has made their work faster and easier. Now only this software has to be loaded on the computer and work can be done.</a:t>
            </a:r>
            <a:endParaRPr lang="en-US" sz="2000" dirty="0" smtClean="0"/>
          </a:p>
          <a:p>
            <a:pPr algn="ctr"/>
            <a:r>
              <a:rPr lang="en-IN" sz="2000" dirty="0" smtClean="0"/>
              <a:t> </a:t>
            </a:r>
            <a:endParaRPr lang="en-US" sz="2000" dirty="0" smtClean="0"/>
          </a:p>
          <a:p>
            <a:r>
              <a:rPr lang="en-IN" sz="2000" dirty="0" smtClean="0"/>
              <a:t>This prevents a lot of time and money. The work becomes fully automated and any information regarding the organization can be obtained by clicking the button. Moreover, now it’s an age of computers of and automating such an organization gives the better look.</a:t>
            </a:r>
            <a:endParaRPr lang="en-US" sz="2000" dirty="0" smtClean="0"/>
          </a:p>
          <a:p>
            <a:r>
              <a:rPr lang="en-IN" sz="2000" b="1" dirty="0" smtClean="0"/>
              <a:t> </a:t>
            </a:r>
            <a:endParaRPr lang="en-US" sz="2000" dirty="0" smtClean="0"/>
          </a:p>
          <a:p>
            <a:r>
              <a:rPr lang="en-IN" sz="2000" b="1" dirty="0" smtClean="0"/>
              <a:t> </a:t>
            </a:r>
            <a:endParaRPr lang="en-US" sz="2000" dirty="0" smtClean="0"/>
          </a:p>
          <a:p>
            <a:r>
              <a:rPr lang="en-IN" sz="2000" b="1" dirty="0" smtClean="0"/>
              <a:t> </a:t>
            </a:r>
            <a:endParaRPr lang="en-US" sz="2000" dirty="0" smtClean="0"/>
          </a:p>
          <a:p>
            <a:pPr marL="457200" indent="-457200" algn="l"/>
            <a:endParaRPr lang="en-IN" sz="2000" b="1" u="sng"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642910" y="21429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0" y="285728"/>
            <a:ext cx="8715404" cy="6572272"/>
          </a:xfrm>
        </p:spPr>
        <p:txBody>
          <a:bodyPr>
            <a:noAutofit/>
          </a:bodyPr>
          <a:lstStyle/>
          <a:p>
            <a:r>
              <a:rPr lang="en-IN" sz="2000" b="1" dirty="0" smtClean="0"/>
              <a:t> </a:t>
            </a:r>
            <a:endParaRPr lang="en-US" sz="2000" dirty="0" smtClean="0"/>
          </a:p>
          <a:p>
            <a:r>
              <a:rPr lang="en-IN" sz="2000" b="1" dirty="0" smtClean="0"/>
              <a:t> </a:t>
            </a:r>
            <a:endParaRPr lang="en-US" sz="2000" dirty="0" smtClean="0"/>
          </a:p>
          <a:p>
            <a:pPr algn="ctr"/>
            <a:r>
              <a:rPr lang="en-IN" sz="2000" b="1" u="sng" dirty="0" smtClean="0"/>
              <a:t>SYSTEM DEVELOPMENT LIFE CYCLE (SDLC)</a:t>
            </a:r>
            <a:endParaRPr lang="en-US" sz="2000" dirty="0" smtClean="0"/>
          </a:p>
          <a:p>
            <a:r>
              <a:rPr lang="en-IN" sz="2000" b="1" dirty="0" smtClean="0"/>
              <a:t> </a:t>
            </a:r>
            <a:endParaRPr lang="en-US" sz="2000" dirty="0" smtClean="0"/>
          </a:p>
          <a:p>
            <a:r>
              <a:rPr lang="en-IN" sz="2000" b="1" dirty="0" smtClean="0"/>
              <a:t> </a:t>
            </a:r>
            <a:endParaRPr lang="en-US" sz="2000" dirty="0" smtClean="0"/>
          </a:p>
          <a:p>
            <a:r>
              <a:rPr lang="en-IN" sz="2000" b="1" dirty="0" smtClean="0"/>
              <a:t> </a:t>
            </a:r>
            <a:endParaRPr lang="en-US" sz="2000" dirty="0" smtClean="0"/>
          </a:p>
          <a:p>
            <a:pPr algn="ctr"/>
            <a:r>
              <a:rPr lang="en-IN" sz="2000" dirty="0" smtClean="0"/>
              <a:t>The systems development life cycle is a project management technique that divides complex projects into smaller, more easily managed segments or phases. Segmenting projects allows managers to verify the successful completion of project phases before allocating resources to subsequent phases.</a:t>
            </a:r>
            <a:endParaRPr lang="en-US" sz="2000" dirty="0" smtClean="0"/>
          </a:p>
          <a:p>
            <a:pPr algn="ctr"/>
            <a:r>
              <a:rPr lang="en-IN" sz="2000" dirty="0" smtClean="0"/>
              <a:t>Software development projects typically include initiation, planning, design, development, testing, implementation, and maintenance phases. However, the phases may be divided differently depending on the organization involved. </a:t>
            </a:r>
            <a:endParaRPr lang="en-US" sz="2000" dirty="0" smtClean="0"/>
          </a:p>
          <a:p>
            <a:pPr algn="ctr"/>
            <a:r>
              <a:rPr lang="en-IN" sz="2000" dirty="0" smtClean="0"/>
              <a:t>For example, initial project activities might be designated as request, requirements-definition, and planning phases, or initiation, concept-development, and planning phases. End users of the system under development should be involved in reviewing the output of each phase to ensure the system is being built to deliver the needed functionality.</a:t>
            </a:r>
            <a:endParaRPr lang="en-US" sz="2000" dirty="0" smtClean="0"/>
          </a:p>
          <a:p>
            <a:r>
              <a:rPr lang="en-IN" sz="2000" dirty="0" smtClean="0"/>
              <a:t> </a:t>
            </a:r>
            <a:endParaRPr lang="en-US" sz="2000" dirty="0" smtClean="0"/>
          </a:p>
          <a:p>
            <a:r>
              <a:rPr lang="en-IN" sz="2000" dirty="0" smtClean="0"/>
              <a:t> </a:t>
            </a:r>
            <a:endParaRPr lang="en-US" sz="2000" dirty="0" smtClean="0"/>
          </a:p>
          <a:p>
            <a:pPr marL="457200" indent="-457200" algn="l"/>
            <a:endParaRPr lang="en-IN" sz="2000" b="1" u="sng"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642910" y="21429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214346" y="1214422"/>
            <a:ext cx="9144000" cy="11715832"/>
          </a:xfrm>
        </p:spPr>
        <p:txBody>
          <a:bodyPr>
            <a:noAutofit/>
          </a:bodyPr>
          <a:lstStyle/>
          <a:p>
            <a:pPr algn="ctr"/>
            <a:r>
              <a:rPr lang="en-IN" sz="2000" b="1" dirty="0" smtClean="0"/>
              <a:t> </a:t>
            </a:r>
            <a:endParaRPr lang="en-US" sz="2000" dirty="0" smtClean="0"/>
          </a:p>
          <a:p>
            <a:pPr algn="ctr"/>
            <a:r>
              <a:rPr lang="en-IN" sz="2000" b="1" u="sng" dirty="0" smtClean="0"/>
              <a:t>PHASES OF SYSTEM DEVELOPMENT LIFE CYCLE</a:t>
            </a:r>
            <a:endParaRPr lang="en-US" sz="2000" dirty="0" smtClean="0"/>
          </a:p>
          <a:p>
            <a:pPr algn="ctr"/>
            <a:r>
              <a:rPr lang="en-IN" sz="2000" b="1" dirty="0" smtClean="0"/>
              <a:t> </a:t>
            </a:r>
            <a:endParaRPr lang="en-US" sz="2000" dirty="0" smtClean="0"/>
          </a:p>
          <a:p>
            <a:pPr algn="ctr"/>
            <a:r>
              <a:rPr lang="en-IN" sz="2000" b="1" u="sng" dirty="0" smtClean="0"/>
              <a:t>INITIATION PHASE</a:t>
            </a:r>
            <a:endParaRPr lang="en-US" sz="2000" dirty="0" smtClean="0"/>
          </a:p>
          <a:p>
            <a:pPr algn="ctr"/>
            <a:r>
              <a:rPr lang="en-IN" sz="2000" b="1" dirty="0" smtClean="0"/>
              <a:t> </a:t>
            </a:r>
            <a:endParaRPr lang="en-US" sz="2000" dirty="0" smtClean="0"/>
          </a:p>
          <a:p>
            <a:pPr algn="ctr"/>
            <a:r>
              <a:rPr lang="en-IN" sz="2000" dirty="0" smtClean="0"/>
              <a:t>The Initiation Phase begins when a business sponsor identifies a need or an opportunity.</a:t>
            </a:r>
            <a:endParaRPr lang="en-US" sz="2000" dirty="0" smtClean="0"/>
          </a:p>
          <a:p>
            <a:pPr algn="ctr"/>
            <a:r>
              <a:rPr lang="en-IN" sz="2000" dirty="0" smtClean="0"/>
              <a:t> </a:t>
            </a:r>
            <a:endParaRPr lang="en-US" sz="2000" dirty="0" smtClean="0"/>
          </a:p>
          <a:p>
            <a:pPr algn="ctr"/>
            <a:r>
              <a:rPr lang="en-IN" sz="2000" dirty="0" smtClean="0"/>
              <a:t>The purpose of the Initiation Phase is to:</a:t>
            </a:r>
            <a:endParaRPr lang="en-US" sz="2000" dirty="0" smtClean="0"/>
          </a:p>
          <a:p>
            <a:pPr algn="ctr"/>
            <a:r>
              <a:rPr lang="en-IN" sz="2000" dirty="0" smtClean="0"/>
              <a:t> </a:t>
            </a:r>
            <a:endParaRPr lang="en-US" sz="2000" dirty="0" smtClean="0"/>
          </a:p>
          <a:p>
            <a:pPr lvl="0" algn="ctr"/>
            <a:r>
              <a:rPr lang="en-US" sz="2000" dirty="0" smtClean="0"/>
              <a:t>Identify and validate an opportunity to improve business accomplishments of the organization or a deficiency related to a business need.</a:t>
            </a:r>
          </a:p>
          <a:p>
            <a:pPr lvl="0" algn="ctr"/>
            <a:r>
              <a:rPr lang="en-US" sz="2000" dirty="0" smtClean="0"/>
              <a:t>Identify significant assumptions and constraints on solutions to that need.</a:t>
            </a:r>
          </a:p>
          <a:p>
            <a:pPr lvl="0" algn="ctr"/>
            <a:r>
              <a:rPr lang="en-US" sz="2000" dirty="0" smtClean="0"/>
              <a:t>Recommend the exploration of alternative concepts and methods to satisfy the need including questioning the need for technology, i.e., will a change in the business process offer a solution?</a:t>
            </a:r>
          </a:p>
          <a:p>
            <a:pPr marL="457200" indent="-457200" algn="ctr"/>
            <a:endParaRPr lang="en-IN" sz="2000" b="1" u="sng"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683568" y="692696"/>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107504" y="1196752"/>
            <a:ext cx="9144000" cy="5857916"/>
          </a:xfrm>
        </p:spPr>
        <p:txBody>
          <a:bodyPr>
            <a:noAutofit/>
          </a:bodyPr>
          <a:lstStyle/>
          <a:p>
            <a:pPr algn="ctr"/>
            <a:r>
              <a:rPr lang="en-IN" sz="2000" b="1" u="sng" dirty="0" smtClean="0"/>
              <a:t>SYSTEM CONCEPT DEVELOPMENT PHASE</a:t>
            </a:r>
            <a:endParaRPr lang="en-US" sz="2000" dirty="0" smtClean="0"/>
          </a:p>
          <a:p>
            <a:pPr>
              <a:buFont typeface="Arial" pitchFamily="34" charset="0"/>
              <a:buChar char="•"/>
            </a:pPr>
            <a:r>
              <a:rPr lang="en-IN" sz="2000" b="1" dirty="0" smtClean="0"/>
              <a:t> </a:t>
            </a:r>
            <a:endParaRPr lang="en-US" sz="2000" dirty="0" smtClean="0"/>
          </a:p>
          <a:p>
            <a:pPr algn="l">
              <a:buFont typeface="Arial" pitchFamily="34" charset="0"/>
              <a:buChar char="•"/>
            </a:pPr>
            <a:r>
              <a:rPr lang="en-IN" sz="2000" dirty="0" smtClean="0"/>
              <a:t>  The System Concept Development Phase begins after a business need or opportunity is validated by the Agency/Organization Program Leadership and the Agency/Organization CIO.</a:t>
            </a:r>
            <a:endParaRPr lang="en-US" sz="2000" dirty="0" smtClean="0"/>
          </a:p>
          <a:p>
            <a:r>
              <a:rPr lang="en-IN" sz="2000" dirty="0" smtClean="0"/>
              <a:t> </a:t>
            </a:r>
            <a:endParaRPr lang="en-US" sz="2000" dirty="0" smtClean="0"/>
          </a:p>
          <a:p>
            <a:pPr algn="l">
              <a:buFont typeface="Arial" pitchFamily="34" charset="0"/>
              <a:buChar char="•"/>
            </a:pPr>
            <a:r>
              <a:rPr lang="en-IN" sz="2000" dirty="0" smtClean="0"/>
              <a:t>The purpose of the System Concept Development Phase is to:</a:t>
            </a:r>
            <a:endParaRPr lang="en-US" sz="2000" dirty="0" smtClean="0"/>
          </a:p>
          <a:p>
            <a:r>
              <a:rPr lang="en-IN" sz="2000" dirty="0" smtClean="0"/>
              <a:t> </a:t>
            </a:r>
            <a:endParaRPr lang="en-US" sz="2000" dirty="0" smtClean="0"/>
          </a:p>
          <a:p>
            <a:pPr lvl="0" algn="l">
              <a:buFont typeface="Arial" pitchFamily="34" charset="0"/>
              <a:buChar char="•"/>
            </a:pPr>
            <a:r>
              <a:rPr lang="en-US" sz="2000" dirty="0" smtClean="0"/>
              <a:t>  Determine the feasibility and appropriateness of the alternatives . Identify system interfaces.</a:t>
            </a:r>
          </a:p>
          <a:p>
            <a:pPr lvl="0" algn="just">
              <a:buFont typeface="Arial" pitchFamily="34" charset="0"/>
              <a:buChar char="•"/>
            </a:pPr>
            <a:r>
              <a:rPr lang="en-US" sz="2000" dirty="0" smtClean="0"/>
              <a:t>   Identify basic functional and data requirements to satisfy the business need.</a:t>
            </a:r>
          </a:p>
          <a:p>
            <a:pPr lvl="0" algn="l">
              <a:buFont typeface="Arial" pitchFamily="34" charset="0"/>
              <a:buChar char="•"/>
            </a:pPr>
            <a:r>
              <a:rPr lang="en-US" sz="2000" dirty="0" smtClean="0"/>
              <a:t>   Establish system boundaries; identify goals, objectives, critical success factors, and performance measures.</a:t>
            </a:r>
          </a:p>
          <a:p>
            <a:pPr lvl="0" algn="l">
              <a:buFont typeface="Arial" pitchFamily="34" charset="0"/>
              <a:buChar char="•"/>
            </a:pPr>
            <a:r>
              <a:rPr lang="en-US" sz="2000" dirty="0" smtClean="0"/>
              <a:t>   Evaluate costs and benefits of alternative approaches to satisfy the basic functional requirements</a:t>
            </a:r>
          </a:p>
          <a:p>
            <a:pPr lvl="0" algn="l">
              <a:buFont typeface="Arial" pitchFamily="34" charset="0"/>
              <a:buChar char="•"/>
            </a:pPr>
            <a:r>
              <a:rPr lang="en-US" sz="2000" dirty="0" smtClean="0"/>
              <a:t>   Assess project risks</a:t>
            </a:r>
          </a:p>
          <a:p>
            <a:pPr marL="457200" indent="-457200" algn="ctr"/>
            <a:r>
              <a:rPr lang="en-IN" sz="2000" b="1" u="sng" dirty="0" smtClean="0">
                <a:effectLst>
                  <a:outerShdw blurRad="38100" dist="38100" dir="2700000" algn="tl">
                    <a:srgbClr val="000000">
                      <a:alpha val="43137"/>
                    </a:srgbClr>
                  </a:outerShdw>
                </a:effectLst>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857224" y="0"/>
            <a:ext cx="7851648" cy="428628"/>
          </a:xfrm>
        </p:spPr>
        <p:txBody>
          <a:bodyPr>
            <a:normAutofit fontScale="90000"/>
          </a:bodyPr>
          <a:lstStyle/>
          <a:p>
            <a:pPr algn="ctr"/>
            <a:r>
              <a:rPr lang="en-IN" sz="3600" dirty="0" smtClean="0">
                <a:solidFill>
                  <a:srgbClr val="FFFF00"/>
                </a:solidFill>
              </a:rPr>
              <a:t>QUIZ SOFTWARE MANAGEMENT SYSTEM</a:t>
            </a:r>
            <a:endParaRPr lang="en-US" sz="3600" dirty="0">
              <a:solidFill>
                <a:srgbClr val="FFFF00"/>
              </a:solidFill>
            </a:endParaRPr>
          </a:p>
        </p:txBody>
      </p:sp>
      <p:sp>
        <p:nvSpPr>
          <p:cNvPr id="3" name="Subtitle 2"/>
          <p:cNvSpPr>
            <a:spLocks noGrp="1"/>
          </p:cNvSpPr>
          <p:nvPr>
            <p:ph type="subTitle" idx="1"/>
          </p:nvPr>
        </p:nvSpPr>
        <p:spPr>
          <a:xfrm>
            <a:off x="0" y="0"/>
            <a:ext cx="9144000" cy="7072338"/>
          </a:xfrm>
          <a:ln>
            <a:noFill/>
          </a:ln>
          <a:effectLst>
            <a:outerShdw blurRad="184150" dist="241300" dir="11520000" sx="110000" sy="110000" algn="ctr">
              <a:srgbClr val="000000">
                <a:alpha val="18000"/>
              </a:srgbClr>
            </a:outerShdw>
          </a:effectLst>
        </p:spPr>
        <p:txBody>
          <a:bodyPr>
            <a:noAutofit/>
          </a:bodyPr>
          <a:lstStyle/>
          <a:p>
            <a:pPr algn="l"/>
            <a:endParaRPr lang="en-IN" sz="2000" b="1" u="sng" dirty="0" smtClean="0"/>
          </a:p>
          <a:p>
            <a:pPr algn="l"/>
            <a:r>
              <a:rPr lang="en-IN" sz="2000" b="1" u="sng" dirty="0" smtClean="0"/>
              <a:t> </a:t>
            </a:r>
            <a:endParaRPr lang="en-US" sz="2000" dirty="0" smtClean="0"/>
          </a:p>
          <a:p>
            <a:pPr algn="l"/>
            <a:r>
              <a:rPr lang="en-IN" sz="2000" b="1" dirty="0" smtClean="0"/>
              <a:t> </a:t>
            </a:r>
            <a:endParaRPr lang="en-US" sz="2000" dirty="0" smtClean="0"/>
          </a:p>
          <a:p>
            <a:pPr algn="ctr"/>
            <a:r>
              <a:rPr lang="en-IN" sz="2000" b="1" u="sng" dirty="0" smtClean="0"/>
              <a:t>SOURCE CODE</a:t>
            </a:r>
            <a:endParaRPr lang="en-US" sz="2000" dirty="0" smtClean="0"/>
          </a:p>
          <a:p>
            <a:pPr algn="l"/>
            <a:r>
              <a:rPr lang="en-IN" sz="2000" b="1" dirty="0" smtClean="0"/>
              <a:t>import mysql.connector</a:t>
            </a:r>
            <a:endParaRPr lang="en-US" sz="2000" dirty="0" smtClean="0"/>
          </a:p>
          <a:p>
            <a:pPr algn="l"/>
            <a:r>
              <a:rPr lang="en-IN" sz="2000" b="1" dirty="0" smtClean="0"/>
              <a:t>mydb=mysql.connector.connect(host="localhost",user="root",passwd="manager",database="quiz_comp")</a:t>
            </a:r>
            <a:endParaRPr lang="en-US" sz="2000" dirty="0" smtClean="0"/>
          </a:p>
          <a:p>
            <a:pPr algn="l"/>
            <a:r>
              <a:rPr lang="en-IN" sz="2000" b="1" dirty="0" smtClean="0"/>
              <a:t>mycursor=mydb.cursor()</a:t>
            </a:r>
            <a:endParaRPr lang="en-US" sz="2000" dirty="0" smtClean="0"/>
          </a:p>
          <a:p>
            <a:pPr algn="l"/>
            <a:r>
              <a:rPr lang="en-IN" sz="2000" b="1" dirty="0" smtClean="0"/>
              <a:t>mycursor.execute("create table questions1(qno_no int(3) primary key , qno_desc varchar(10000),opt_a varchar(500), opt_b varchar(500), opt_c varchar(500) ,opt_d varchar(500) , ans varchar(5000))")</a:t>
            </a:r>
            <a:endParaRPr lang="en-US" sz="2000" dirty="0" smtClean="0"/>
          </a:p>
          <a:p>
            <a:pPr algn="l"/>
            <a:r>
              <a:rPr lang="en-IN" sz="2000" b="1" dirty="0" smtClean="0"/>
              <a:t>print("QUIZ SOFTWARE")</a:t>
            </a:r>
            <a:endParaRPr lang="en-US" sz="2000" dirty="0" smtClean="0"/>
          </a:p>
          <a:p>
            <a:pPr algn="l"/>
            <a:r>
              <a:rPr lang="en-IN" sz="2000" b="1" dirty="0" smtClean="0"/>
              <a:t>print("1.questions")</a:t>
            </a:r>
            <a:endParaRPr lang="en-US" sz="2000" dirty="0" smtClean="0"/>
          </a:p>
          <a:p>
            <a:pPr algn="l"/>
            <a:r>
              <a:rPr lang="en-IN" sz="2000" b="1" dirty="0" smtClean="0"/>
              <a:t>print("2.participants")</a:t>
            </a:r>
            <a:endParaRPr lang="en-US" sz="2000" dirty="0" smtClean="0"/>
          </a:p>
          <a:p>
            <a:pPr algn="l"/>
            <a:r>
              <a:rPr lang="en-IN" sz="2000" b="1" dirty="0" smtClean="0"/>
              <a:t>print("3.scores update")</a:t>
            </a:r>
            <a:endParaRPr lang="en-US" sz="2000" dirty="0" smtClean="0"/>
          </a:p>
          <a:p>
            <a:pPr algn="l"/>
            <a:r>
              <a:rPr lang="en-IN" sz="2000" b="1" dirty="0" smtClean="0"/>
              <a:t>print("4.display")</a:t>
            </a:r>
            <a:endParaRPr lang="en-US" sz="2000" dirty="0" smtClean="0"/>
          </a:p>
          <a:p>
            <a:pPr algn="l"/>
            <a:r>
              <a:rPr lang="en-IN" sz="2000" b="1" dirty="0" smtClean="0"/>
              <a:t>choice=int(input("enter your wish:"))</a:t>
            </a:r>
            <a:endParaRPr lang="en-US" sz="2000" dirty="0" smtClean="0"/>
          </a:p>
          <a:p>
            <a:pPr algn="l"/>
            <a:r>
              <a:rPr lang="en-IN" sz="2000" b="1" dirty="0" smtClean="0"/>
              <a:t> </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181</TotalTime>
  <Words>573</Words>
  <Application>Microsoft Office PowerPoint</Application>
  <PresentationFormat>On-screen Show (4:3)</PresentationFormat>
  <Paragraphs>192</Paragraphs>
  <Slides>23</Slides>
  <Notes>16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Perspective</vt:lpstr>
      <vt:lpstr>QUIZ SOFTWARE MANAGEMENT SYSTEM</vt:lpstr>
      <vt:lpstr>QUIZ SOFTWARE MANAGEMENT SYSTEM</vt:lpstr>
      <vt:lpstr>QUIZ SOFTWARE MANAGEMENT SYSTEM   OBJECTIVES OF THE PROJECT </vt:lpstr>
      <vt:lpstr>QUIZ SOFTWARE MANAGEMENT SYSTEM</vt:lpstr>
      <vt:lpstr>QUIZ SOFTWARE MANAGEMENT SYSTEM</vt:lpstr>
      <vt:lpstr>QUIZ SOFTWARE MANAGEMENT SYSTEM</vt:lpstr>
      <vt:lpstr>QUIZ SOFTWARE MANAGEMENT SYSTEM</vt:lpstr>
      <vt:lpstr>QUIZ SOFTWARE MANAGEMENT SYSTEM</vt:lpstr>
      <vt:lpstr>QUIZ SOFTWARE MANAGEMENT SYSTEM</vt:lpstr>
      <vt:lpstr>QUIZ SOFTWARE MANAGEMENT SYSTEM</vt:lpstr>
      <vt:lpstr>QUIZ SOFTWARE MANAGEMENT SYSTEM</vt:lpstr>
      <vt:lpstr>QUIZ SOFTWARE MANAGEMENT SYSTEM</vt:lpstr>
      <vt:lpstr>QUIZ SOFTWARE MANAGEMENT SYSTEM</vt:lpstr>
      <vt:lpstr>QUIZ SOFTWARE MANAGEMENT SYSTEM</vt:lpstr>
      <vt:lpstr>QUIZ SOFTWARE MANAGEMENT SYSTEM</vt:lpstr>
      <vt:lpstr>QUIZ SOFTWARE MANAGEMENT SYSTEM</vt:lpstr>
      <vt:lpstr>QUIZ SOFTWARE MANAGEMENT SYSTEM</vt:lpstr>
      <vt:lpstr>QUIZ SOFTWARE MANAGEMENT SYSTEM</vt:lpstr>
      <vt:lpstr>PowerPoint Presentation</vt:lpstr>
      <vt:lpstr>QUIZ SOFTWARE MANAGEMENT SYSTEM</vt:lpstr>
      <vt:lpstr>QUIZ SOFTWARE MANAGEMENT SYSTEM</vt:lpstr>
      <vt:lpstr>QUIZ SOFTWARE MANAGEMENT SYSTEM</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SOFTWARE MANAGEMENT SYSTEM</dc:title>
  <dc:creator>Cadet</dc:creator>
  <cp:lastModifiedBy>Sajal</cp:lastModifiedBy>
  <cp:revision>19</cp:revision>
  <dcterms:created xsi:type="dcterms:W3CDTF">2019-12-31T06:09:35Z</dcterms:created>
  <dcterms:modified xsi:type="dcterms:W3CDTF">2021-03-19T14:34:16Z</dcterms:modified>
</cp:coreProperties>
</file>