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6" r:id="rId3"/>
    <p:sldId id="268" r:id="rId4"/>
    <p:sldId id="269" r:id="rId5"/>
    <p:sldId id="272" r:id="rId6"/>
    <p:sldId id="271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2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0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9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4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176F-6DD9-4128-8156-47A09FAAA7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6453-63CB-4C5C-9DE1-5B528E7FE1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3B8-BAFF-46B8-B1F9-371763DD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SCORE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9169-A932-4D38-A8B1-733AEA7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G.AKASH REDDY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0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DATA SET DESCRIPTION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8605"/>
              </p:ext>
            </p:extLst>
          </p:nvPr>
        </p:nvGraphicFramePr>
        <p:xfrm>
          <a:off x="9425827" y="1199646"/>
          <a:ext cx="2775272" cy="410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8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861">
                <a:tc>
                  <a:txBody>
                    <a:bodyPr/>
                    <a:lstStyle/>
                    <a:p>
                      <a:r>
                        <a:rPr lang="en-US" b="1" dirty="0"/>
                        <a:t>ROWS</a:t>
                      </a:r>
                    </a:p>
                    <a:p>
                      <a:r>
                        <a:rPr lang="en-US" b="1" dirty="0"/>
                        <a:t>/OBSERVATIONS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861">
                <a:tc>
                  <a:txBody>
                    <a:bodyPr/>
                    <a:lstStyle/>
                    <a:p>
                      <a:r>
                        <a:rPr lang="en-US" b="1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861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r>
                        <a:rPr lang="en-US" b="1" baseline="0" dirty="0"/>
                        <a:t> ATTRIBUTE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  <a:r>
                        <a:rPr lang="en-US" b="1" baseline="30000" dirty="0"/>
                        <a:t>th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861"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r>
                        <a:rPr lang="en-US" b="1" baseline="0" dirty="0"/>
                        <a:t> OF CLASSES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2(+,-)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861"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r>
                        <a:rPr lang="en-US" b="1" baseline="0" dirty="0"/>
                        <a:t> OF MISSING 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653" y="1733992"/>
            <a:ext cx="385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Str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dataframe_name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b="1" dirty="0"/>
              <a:t>Summary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dataframe_name</a:t>
            </a:r>
            <a:r>
              <a:rPr lang="en-US" sz="24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653" y="3223010"/>
            <a:ext cx="3952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sum</a:t>
            </a:r>
            <a:r>
              <a:rPr lang="en-US" dirty="0"/>
              <a:t>(</a:t>
            </a:r>
            <a:r>
              <a:rPr lang="en-US" sz="2400" b="1" dirty="0"/>
              <a:t>is.na</a:t>
            </a:r>
            <a:r>
              <a:rPr lang="en-US" dirty="0"/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dataframe_name</a:t>
            </a:r>
            <a:r>
              <a:rPr lang="en-US" dirty="0"/>
              <a:t>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87" y="1199646"/>
            <a:ext cx="4374337" cy="37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42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aim of this project is to classify the </a:t>
            </a:r>
            <a:r>
              <a:rPr lang="en-US" dirty="0">
                <a:solidFill>
                  <a:srgbClr val="FF0000"/>
                </a:solidFill>
              </a:rPr>
              <a:t>credit card applications </a:t>
            </a:r>
            <a:r>
              <a:rPr lang="en-US" dirty="0"/>
              <a:t>dataset samples into Positive Credit(+) or Negative Credit(-).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 used: C5.0 decision trees.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altLang="en-US" dirty="0"/>
              <a:t>All attribute names and values have been changed by the provider to meaningless symbols, to protect confidentiality of the data.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93" y="1411289"/>
            <a:ext cx="10515600" cy="1886566"/>
          </a:xfrm>
        </p:spPr>
        <p:txBody>
          <a:bodyPr/>
          <a:lstStyle/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en-US" dirty="0"/>
              <a:t>Converting attributes to their appropriate types.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SzPct val="110000"/>
              <a:buNone/>
            </a:pPr>
            <a:r>
              <a:rPr lang="en-US" dirty="0"/>
              <a:t>	</a:t>
            </a:r>
            <a:r>
              <a:rPr lang="en-US" dirty="0" err="1"/>
              <a:t>Syntax: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dataframe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attribute</a:t>
            </a:r>
            <a:r>
              <a:rPr lang="en-US" dirty="0"/>
              <a:t>=</a:t>
            </a:r>
            <a:r>
              <a:rPr lang="en-US" sz="2800" b="1" dirty="0" err="1"/>
              <a:t>as.factor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dataframe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attribute</a:t>
            </a:r>
            <a:r>
              <a:rPr lang="en-US" dirty="0"/>
              <a:t>)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SzPct val="110000"/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dataframe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attribute</a:t>
            </a:r>
            <a:r>
              <a:rPr lang="en-US" dirty="0"/>
              <a:t>=</a:t>
            </a:r>
            <a:r>
              <a:rPr lang="en-US" sz="2800" b="1" dirty="0" err="1"/>
              <a:t>as.numeric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dataframe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attribute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1898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739" y="3018455"/>
            <a:ext cx="9435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 startAt="2"/>
            </a:pPr>
            <a:r>
              <a:rPr lang="en-US" sz="2800" dirty="0"/>
              <a:t>Replacing Missing Values of numeric attributes by their mean</a:t>
            </a:r>
          </a:p>
          <a:p>
            <a:pPr>
              <a:buClr>
                <a:schemeClr val="accent2">
                  <a:lumMod val="75000"/>
                </a:schemeClr>
              </a:buClr>
              <a:buSzPct val="110000"/>
            </a:pPr>
            <a:r>
              <a:rPr lang="en-US" sz="2800" dirty="0"/>
              <a:t>	</a:t>
            </a:r>
            <a:r>
              <a:rPr lang="en-US" sz="2400" dirty="0"/>
              <a:t>Syntax: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=</a:t>
            </a:r>
            <a:r>
              <a:rPr lang="en-US" sz="2400" b="1" dirty="0"/>
              <a:t>replace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b="1" dirty="0"/>
              <a:t>is.na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), </a:t>
            </a:r>
            <a:r>
              <a:rPr lang="en-US" sz="2400" b="1" dirty="0"/>
              <a:t>mean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na.rm=T))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693" y="4190706"/>
            <a:ext cx="948349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 startAt="3"/>
            </a:pPr>
            <a:r>
              <a:rPr lang="en-US" sz="2800" dirty="0"/>
              <a:t>Replacing Missing Values of Nominal attributes by their mode</a:t>
            </a:r>
          </a:p>
          <a:p>
            <a:pPr>
              <a:buClr>
                <a:schemeClr val="accent2">
                  <a:lumMod val="75000"/>
                </a:schemeClr>
              </a:buClr>
              <a:buSzPct val="110000"/>
            </a:pPr>
            <a:r>
              <a:rPr lang="en-US" sz="2800" dirty="0"/>
              <a:t>	</a:t>
            </a:r>
            <a:r>
              <a:rPr lang="en-US" sz="2400" dirty="0" err="1"/>
              <a:t>Example:</a:t>
            </a:r>
            <a:r>
              <a:rPr lang="en-US" sz="2400" dirty="0" err="1">
                <a:solidFill>
                  <a:srgbClr val="008000"/>
                </a:solidFill>
              </a:rPr>
              <a:t>temp</a:t>
            </a:r>
            <a:r>
              <a:rPr lang="en-US" sz="2400" dirty="0"/>
              <a:t>&lt;-</a:t>
            </a:r>
            <a:r>
              <a:rPr lang="en-US" sz="2400" b="1" dirty="0"/>
              <a:t>table</a:t>
            </a:r>
            <a:r>
              <a:rPr lang="en-US" sz="2400" dirty="0"/>
              <a:t>(</a:t>
            </a:r>
            <a:r>
              <a:rPr lang="en-US" sz="2400" b="1" dirty="0" err="1"/>
              <a:t>as.vector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))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0000"/>
            </a:pPr>
            <a:r>
              <a:rPr lang="en-US" sz="2400" dirty="0"/>
              <a:t>		   </a:t>
            </a:r>
            <a:r>
              <a:rPr lang="en-US" sz="2400" dirty="0">
                <a:solidFill>
                  <a:srgbClr val="008000"/>
                </a:solidFill>
              </a:rPr>
              <a:t>mod</a:t>
            </a:r>
            <a:r>
              <a:rPr lang="en-US" sz="2400" dirty="0"/>
              <a:t>&lt;-</a:t>
            </a:r>
            <a:r>
              <a:rPr lang="en-US" sz="2400" b="1" dirty="0"/>
              <a:t>names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8000"/>
                </a:solidFill>
              </a:rPr>
              <a:t>temp</a:t>
            </a:r>
            <a:r>
              <a:rPr lang="en-US" sz="2400" dirty="0"/>
              <a:t>)[</a:t>
            </a:r>
            <a:r>
              <a:rPr lang="en-US" sz="2400" dirty="0">
                <a:solidFill>
                  <a:srgbClr val="008000"/>
                </a:solidFill>
              </a:rPr>
              <a:t>temp</a:t>
            </a:r>
            <a:r>
              <a:rPr lang="en-US" sz="2400" dirty="0"/>
              <a:t>==</a:t>
            </a:r>
            <a:r>
              <a:rPr lang="en-US" sz="2400" b="1" dirty="0"/>
              <a:t>max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8000"/>
                </a:solidFill>
              </a:rPr>
              <a:t>temp</a:t>
            </a:r>
            <a:r>
              <a:rPr lang="en-US" sz="2400" dirty="0"/>
              <a:t>)]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0000"/>
            </a:pPr>
            <a:r>
              <a:rPr lang="en-US" sz="2400" dirty="0"/>
              <a:t>		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=</a:t>
            </a:r>
            <a:r>
              <a:rPr lang="en-US" sz="2400" b="1" dirty="0"/>
              <a:t>replace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b="1" dirty="0"/>
              <a:t>is.na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$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008000"/>
                </a:solidFill>
              </a:rPr>
              <a:t>mod</a:t>
            </a:r>
            <a:r>
              <a:rPr lang="en-US" sz="2400" dirty="0"/>
              <a:t>)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8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74340"/>
            <a:ext cx="3598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8000"/>
                </a:solidFill>
              </a:rPr>
              <a:t>random</a:t>
            </a:r>
            <a:r>
              <a:rPr lang="en-US" dirty="0"/>
              <a:t>&lt;-</a:t>
            </a:r>
            <a:r>
              <a:rPr lang="en-US" b="1" dirty="0" err="1"/>
              <a:t>runif</a:t>
            </a:r>
            <a:r>
              <a:rPr lang="en-US" dirty="0"/>
              <a:t>(</a:t>
            </a:r>
            <a:r>
              <a:rPr lang="en-US" b="1" dirty="0" err="1"/>
              <a:t>nrow</a:t>
            </a:r>
            <a:r>
              <a:rPr lang="en-US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credit</a:t>
            </a:r>
            <a:r>
              <a:rPr lang="en-US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053" y="1681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1963" y="19762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1963" y="227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5053" y="2640754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306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43545" y="1667221"/>
            <a:ext cx="750627" cy="2568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678557" y="1681158"/>
            <a:ext cx="138503" cy="2568770"/>
          </a:xfrm>
          <a:prstGeom prst="leftBrac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947" y="2640754"/>
            <a:ext cx="101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690</a:t>
            </a:r>
          </a:p>
          <a:p>
            <a:r>
              <a:rPr lang="en-US" dirty="0"/>
              <a:t>Random</a:t>
            </a:r>
          </a:p>
          <a:p>
            <a:r>
              <a:rPr lang="en-US" dirty="0"/>
              <a:t>numbers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87604" y="168115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4514" y="197629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4514" y="227142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7604" y="2640754"/>
            <a:ext cx="6607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R690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92069" y="1681158"/>
            <a:ext cx="750627" cy="2568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43887" y="1681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797" y="1976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50797" y="227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3887" y="2640754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690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8352" y="1681158"/>
            <a:ext cx="750627" cy="2568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56021" y="789178"/>
            <a:ext cx="4078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shuffle</a:t>
            </a:r>
            <a:r>
              <a:rPr lang="en-US" dirty="0"/>
              <a:t>&lt;-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credit</a:t>
            </a:r>
            <a:r>
              <a:rPr lang="en-US" dirty="0"/>
              <a:t>[</a:t>
            </a:r>
            <a:r>
              <a:rPr lang="en-US" b="1" dirty="0"/>
              <a:t>order</a:t>
            </a:r>
            <a:r>
              <a:rPr lang="en-US" dirty="0"/>
              <a:t>(</a:t>
            </a:r>
            <a:r>
              <a:rPr lang="en-US" sz="2400" dirty="0">
                <a:solidFill>
                  <a:srgbClr val="008000"/>
                </a:solidFill>
              </a:rPr>
              <a:t>random</a:t>
            </a:r>
            <a:r>
              <a:rPr lang="en-US" dirty="0"/>
              <a:t>),]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59763" y="1303662"/>
            <a:ext cx="166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Sno</a:t>
            </a:r>
            <a:r>
              <a:rPr lang="en-US" dirty="0"/>
              <a:t>       Row no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72137" y="1536006"/>
            <a:ext cx="7311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R35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77879" y="1831138"/>
            <a:ext cx="7379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R101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0970" y="2126271"/>
            <a:ext cx="72812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R7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R297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72758" y="3049599"/>
            <a:ext cx="736807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R100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R306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052650" y="1536006"/>
            <a:ext cx="750627" cy="2713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96357" y="1536006"/>
            <a:ext cx="76320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15843" y="1831138"/>
            <a:ext cx="7562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20344" y="2126270"/>
            <a:ext cx="75062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345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18107" y="3039699"/>
            <a:ext cx="732385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346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690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08933" y="1536006"/>
            <a:ext cx="750627" cy="2713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320344" y="1158510"/>
            <a:ext cx="166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Sno</a:t>
            </a:r>
            <a:r>
              <a:rPr lang="en-US" dirty="0"/>
              <a:t>       Row no </a:t>
            </a:r>
          </a:p>
        </p:txBody>
      </p:sp>
      <p:cxnSp>
        <p:nvCxnSpPr>
          <p:cNvPr id="52" name="Straight Connector 51"/>
          <p:cNvCxnSpPr>
            <a:stCxn id="12" idx="2"/>
          </p:cNvCxnSpPr>
          <p:nvPr/>
        </p:nvCxnSpPr>
        <p:spPr>
          <a:xfrm>
            <a:off x="2318859" y="4235991"/>
            <a:ext cx="0" cy="458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333649" y="4708346"/>
            <a:ext cx="7100230" cy="1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2"/>
          </p:cNvCxnSpPr>
          <p:nvPr/>
        </p:nvCxnSpPr>
        <p:spPr>
          <a:xfrm>
            <a:off x="9441162" y="4249928"/>
            <a:ext cx="3089" cy="458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ight Brace 74"/>
          <p:cNvSpPr/>
          <p:nvPr/>
        </p:nvSpPr>
        <p:spPr>
          <a:xfrm>
            <a:off x="9980542" y="1536006"/>
            <a:ext cx="241631" cy="1503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9980542" y="3039699"/>
            <a:ext cx="241631" cy="1200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0386862" y="1941604"/>
            <a:ext cx="94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</a:t>
            </a:r>
          </a:p>
          <a:p>
            <a:r>
              <a:rPr lang="en-US" b="1" dirty="0"/>
              <a:t>50%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371369" y="3316697"/>
            <a:ext cx="851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</a:t>
            </a:r>
          </a:p>
          <a:p>
            <a:r>
              <a:rPr lang="en-US" b="1" dirty="0"/>
              <a:t>50%</a:t>
            </a:r>
          </a:p>
        </p:txBody>
      </p:sp>
      <p:sp>
        <p:nvSpPr>
          <p:cNvPr id="79" name="Right Arrow 78"/>
          <p:cNvSpPr/>
          <p:nvPr/>
        </p:nvSpPr>
        <p:spPr>
          <a:xfrm>
            <a:off x="6042696" y="2733087"/>
            <a:ext cx="2253661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12424" y="2436132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Shuffling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7829" y="5071022"/>
            <a:ext cx="58790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TRAINING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8000"/>
                </a:solidFill>
              </a:rPr>
              <a:t>trained</a:t>
            </a:r>
            <a:r>
              <a:rPr lang="en-US" dirty="0"/>
              <a:t>&lt;-</a:t>
            </a:r>
            <a:r>
              <a:rPr lang="en-US" b="1" dirty="0"/>
              <a:t>C5.0</a:t>
            </a:r>
            <a:r>
              <a:rPr lang="en-US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shuffle</a:t>
            </a:r>
            <a:r>
              <a:rPr lang="en-US" dirty="0"/>
              <a:t>[1:345,-16],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shuffle</a:t>
            </a:r>
            <a:r>
              <a:rPr lang="en-US" dirty="0"/>
              <a:t>[1:345,16])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00547" y="5019546"/>
            <a:ext cx="47116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TESTING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8000"/>
                </a:solidFill>
              </a:rPr>
              <a:t>test</a:t>
            </a:r>
            <a:r>
              <a:rPr lang="en-US" dirty="0"/>
              <a:t>&lt;-</a:t>
            </a:r>
            <a:r>
              <a:rPr lang="en-US" b="1" dirty="0"/>
              <a:t>predict</a:t>
            </a:r>
            <a:r>
              <a:rPr lang="en-US" dirty="0"/>
              <a:t>(</a:t>
            </a:r>
            <a:r>
              <a:rPr lang="en-US" sz="2400" dirty="0" err="1">
                <a:solidFill>
                  <a:srgbClr val="008000"/>
                </a:solidFill>
              </a:rPr>
              <a:t>trained</a:t>
            </a:r>
            <a:r>
              <a:rPr lang="en-US" dirty="0" err="1"/>
              <a:t>,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shuffle</a:t>
            </a:r>
            <a:r>
              <a:rPr lang="en-US" dirty="0"/>
              <a:t>[346:690,])</a:t>
            </a:r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114429" y="-54590"/>
            <a:ext cx="9684664" cy="903474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CLASSIFICATION AND PREDICTION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08814" y="980099"/>
            <a:ext cx="2155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Frame 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33679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2640"/>
            <a:ext cx="11941790" cy="587536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CLASSIFICATION AND PREDICTION</a:t>
            </a:r>
            <a:r>
              <a:rPr lang="en-US" sz="3200" dirty="0">
                <a:latin typeface="+mn-lt"/>
              </a:rPr>
              <a:t>  </a:t>
            </a:r>
            <a:r>
              <a:rPr lang="en-US" sz="3200" dirty="0"/>
              <a:t>plot(trained)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44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176" y="66604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CONFUSION MATRIX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457" y="1078173"/>
            <a:ext cx="5049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confusionMatrix</a:t>
            </a:r>
            <a:r>
              <a:rPr lang="en-US" dirty="0"/>
              <a:t>(shuffle[346:690,16],test)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Confusion Matrix and Statistics</a:t>
            </a:r>
          </a:p>
          <a:p>
            <a:endParaRPr lang="en-US" dirty="0"/>
          </a:p>
          <a:p>
            <a:r>
              <a:rPr lang="en-US" dirty="0"/>
              <a:t>          	Reference</a:t>
            </a:r>
          </a:p>
          <a:p>
            <a:r>
              <a:rPr lang="en-US" dirty="0"/>
              <a:t>Prediction   -        +</a:t>
            </a:r>
          </a:p>
          <a:p>
            <a:r>
              <a:rPr lang="en-US" dirty="0"/>
              <a:t>        	 - 177   19</a:t>
            </a:r>
          </a:p>
          <a:p>
            <a:r>
              <a:rPr lang="en-US" dirty="0"/>
              <a:t>       	+  32   117                        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3128" y="1078173"/>
            <a:ext cx="60740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				: 0.8522          </a:t>
            </a:r>
          </a:p>
          <a:p>
            <a:r>
              <a:rPr lang="en-US" dirty="0"/>
              <a:t> 95% CI 				: (0.8103, 0.8879)</a:t>
            </a:r>
          </a:p>
          <a:p>
            <a:r>
              <a:rPr lang="en-US" dirty="0"/>
              <a:t> No Information Rate 		: 0.6058          </a:t>
            </a:r>
          </a:p>
          <a:p>
            <a:r>
              <a:rPr lang="en-US" dirty="0"/>
              <a:t> P-Value [</a:t>
            </a:r>
            <a:r>
              <a:rPr lang="en-US" dirty="0" err="1"/>
              <a:t>Acc</a:t>
            </a:r>
            <a:r>
              <a:rPr lang="en-US" dirty="0"/>
              <a:t> &gt; NIR] 		: &lt; 2e-16                          </a:t>
            </a:r>
          </a:p>
          <a:p>
            <a:r>
              <a:rPr lang="en-US" dirty="0"/>
              <a:t> Kappa 				: 0.6956          </a:t>
            </a:r>
          </a:p>
          <a:p>
            <a:r>
              <a:rPr lang="en-US" dirty="0"/>
              <a:t> </a:t>
            </a:r>
            <a:r>
              <a:rPr lang="en-US" dirty="0" err="1"/>
              <a:t>Mcnemar's</a:t>
            </a:r>
            <a:r>
              <a:rPr lang="en-US" dirty="0"/>
              <a:t> Test P-Value 		: 0.09289         </a:t>
            </a:r>
          </a:p>
          <a:p>
            <a:r>
              <a:rPr lang="en-US" dirty="0"/>
              <a:t> Sensitivity 			: 0.8469          </a:t>
            </a:r>
          </a:p>
          <a:p>
            <a:r>
              <a:rPr lang="en-US" dirty="0"/>
              <a:t> Specificity 			: 0.8603          </a:t>
            </a:r>
          </a:p>
          <a:p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Value 			: 0.9031          </a:t>
            </a:r>
          </a:p>
          <a:p>
            <a:r>
              <a:rPr lang="en-US" dirty="0"/>
              <a:t> </a:t>
            </a:r>
            <a:r>
              <a:rPr lang="en-US" dirty="0" err="1"/>
              <a:t>Neg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Value 			: 0.7852          </a:t>
            </a:r>
          </a:p>
          <a:p>
            <a:r>
              <a:rPr lang="en-US" dirty="0"/>
              <a:t> Prevalence 			: 0.6058          </a:t>
            </a:r>
          </a:p>
          <a:p>
            <a:r>
              <a:rPr lang="en-US" dirty="0"/>
              <a:t>  Detection Rate 			: 0.5130          </a:t>
            </a:r>
          </a:p>
          <a:p>
            <a:r>
              <a:rPr lang="en-US" dirty="0"/>
              <a:t> Detection Prevalence 		: 0.5681          </a:t>
            </a:r>
          </a:p>
          <a:p>
            <a:r>
              <a:rPr lang="en-US" dirty="0"/>
              <a:t> Balanced Accuracy 		: 0.8536          </a:t>
            </a:r>
          </a:p>
          <a:p>
            <a:r>
              <a:rPr lang="en-US" dirty="0"/>
              <a:t>  'Positive' Class : -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176" y="66604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CONCLUSION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672" y="1760560"/>
            <a:ext cx="11846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dataset is preprocessed by replacing the missing values </a:t>
            </a:r>
          </a:p>
          <a:p>
            <a:r>
              <a:rPr lang="en-US" sz="2800" dirty="0"/>
              <a:t>      With the mean or mode of the respective attributes.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50% of the data samples are trained and classified using C5.0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Rest of the 50% samples are tested and their respective classes are predicted with an accuracy of 85.22%.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497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356" y="2480528"/>
            <a:ext cx="4429836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99612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316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1_Office Theme</vt:lpstr>
      <vt:lpstr>CREDIT SCORE CLASSIFICATION</vt:lpstr>
      <vt:lpstr>DATA SET DESCRIPTION</vt:lpstr>
      <vt:lpstr>OBJECTIVE</vt:lpstr>
      <vt:lpstr>PRE PROCESSING</vt:lpstr>
      <vt:lpstr>CLASSIFICATION AND PREDICTION</vt:lpstr>
      <vt:lpstr>CLASSIFICATION AND PREDICTION  plot(trained)</vt:lpstr>
      <vt:lpstr>CONFUSION MATRIX 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Reddy Gurram</dc:creator>
  <cp:lastModifiedBy>akash reddy gurram</cp:lastModifiedBy>
  <cp:revision>76</cp:revision>
  <dcterms:created xsi:type="dcterms:W3CDTF">2016-04-24T06:16:12Z</dcterms:created>
  <dcterms:modified xsi:type="dcterms:W3CDTF">2019-02-07T17:37:51Z</dcterms:modified>
</cp:coreProperties>
</file>