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75" r:id="rId6"/>
    <p:sldId id="276" r:id="rId7"/>
    <p:sldId id="278" r:id="rId8"/>
    <p:sldId id="279" r:id="rId9"/>
    <p:sldId id="280" r:id="rId10"/>
    <p:sldId id="281" r:id="rId11"/>
    <p:sldId id="273" r:id="rId12"/>
    <p:sldId id="274" r:id="rId13"/>
    <p:sldId id="260" r:id="rId14"/>
    <p:sldId id="270" r:id="rId15"/>
    <p:sldId id="271" r:id="rId16"/>
    <p:sldId id="277" r:id="rId17"/>
    <p:sldId id="265" r:id="rId18"/>
    <p:sldId id="261" r:id="rId1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4320"/>
        <p:guide pos="384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3"/>
          <p:cNvSpPr/>
          <p:nvPr userDrawn="1"/>
        </p:nvSpPr>
        <p:spPr>
          <a:xfrm>
            <a:off x="0" y="6211888"/>
            <a:ext cx="12192000" cy="646112"/>
          </a:xfrm>
          <a:prstGeom prst="rect">
            <a:avLst/>
          </a:prstGeom>
          <a:solidFill>
            <a:srgbClr val="404040">
              <a:alpha val="100000"/>
            </a:srgbClr>
          </a:solidFill>
          <a:ln w="9525">
            <a:noFill/>
          </a:ln>
        </p:spPr>
        <p:txBody>
          <a:bodyPr vert="horz" wrap="square"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027" name="矩形 4"/>
          <p:cNvSpPr/>
          <p:nvPr userDrawn="1"/>
        </p:nvSpPr>
        <p:spPr>
          <a:xfrm>
            <a:off x="0" y="0"/>
            <a:ext cx="12192000" cy="336550"/>
          </a:xfrm>
          <a:prstGeom prst="rect">
            <a:avLst/>
          </a:pr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 vert="horz" wrap="square"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jpeg"/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6" name="文本框 7"/>
          <p:cNvSpPr txBox="1"/>
          <p:nvPr/>
        </p:nvSpPr>
        <p:spPr>
          <a:xfrm>
            <a:off x="10552113" y="6365875"/>
            <a:ext cx="149383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8" name="文本框 12"/>
          <p:cNvSpPr txBox="1"/>
          <p:nvPr/>
        </p:nvSpPr>
        <p:spPr>
          <a:xfrm>
            <a:off x="4435475" y="2181225"/>
            <a:ext cx="46831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微软雅黑" panose="020B0503020204020204" pitchFamily="2" charset="-122"/>
                <a:ea typeface="微软雅黑" panose="020B0503020204020204" pitchFamily="2" charset="-122"/>
              </a:rPr>
              <a:t>坦克大战</a:t>
            </a:r>
            <a:endParaRPr lang="zh-CN" altLang="en-US" sz="3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87" name="文本框 21"/>
          <p:cNvSpPr txBox="1"/>
          <p:nvPr/>
        </p:nvSpPr>
        <p:spPr>
          <a:xfrm>
            <a:off x="7496810" y="1462405"/>
            <a:ext cx="72377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队伍成员：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孙凯一  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何雅  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王格格  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王怡贤  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韦长沙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462405"/>
            <a:ext cx="366014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" y="2851785"/>
            <a:ext cx="8229600" cy="655320"/>
          </a:xfrm>
        </p:spPr>
        <p:txBody>
          <a:bodyPr/>
          <a:p>
            <a:r>
              <a:rPr lang="zh-CN" altLang="en-US"/>
              <a:t>大佬的手稿</a:t>
            </a:r>
            <a:br>
              <a:rPr lang="zh-CN" altLang="en-US"/>
            </a:br>
            <a:r>
              <a:rPr lang="zh-CN" altLang="en-US"/>
              <a:t>初期灵感来源</a:t>
            </a:r>
            <a:endParaRPr lang="zh-CN" altLang="en-US"/>
          </a:p>
        </p:txBody>
      </p:sp>
      <p:sp>
        <p:nvSpPr>
          <p:cNvPr id="4098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0" name="文本框 7"/>
          <p:cNvSpPr txBox="1"/>
          <p:nvPr/>
        </p:nvSpPr>
        <p:spPr>
          <a:xfrm>
            <a:off x="10107613" y="6365875"/>
            <a:ext cx="1936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 descr="51AC380FDEFE113F3B6CD73FAA55E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670" y="344805"/>
            <a:ext cx="7827010" cy="5870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" y="2851785"/>
            <a:ext cx="8229600" cy="655320"/>
          </a:xfrm>
        </p:spPr>
        <p:txBody>
          <a:bodyPr/>
          <a:p>
            <a:r>
              <a:rPr lang="zh-CN" altLang="en-US"/>
              <a:t>大佬的手稿</a:t>
            </a:r>
            <a:br>
              <a:rPr lang="zh-CN" altLang="en-US"/>
            </a:br>
            <a:r>
              <a:rPr lang="zh-CN" altLang="en-US"/>
              <a:t>初期灵感来源</a:t>
            </a:r>
            <a:endParaRPr lang="zh-CN" altLang="en-US"/>
          </a:p>
        </p:txBody>
      </p:sp>
      <p:sp>
        <p:nvSpPr>
          <p:cNvPr id="4098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0" name="文本框 7"/>
          <p:cNvSpPr txBox="1"/>
          <p:nvPr/>
        </p:nvSpPr>
        <p:spPr>
          <a:xfrm>
            <a:off x="10107613" y="6365875"/>
            <a:ext cx="1936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11A5B503FD3C90EC12AA7756281B96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4490" y="347980"/>
            <a:ext cx="4384675" cy="5847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10064750" y="6365875"/>
            <a:ext cx="1981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5" name="文本框 53"/>
          <p:cNvSpPr txBox="1"/>
          <p:nvPr/>
        </p:nvSpPr>
        <p:spPr>
          <a:xfrm>
            <a:off x="309563" y="556895"/>
            <a:ext cx="16525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项目功能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8" name="文本框 37"/>
          <p:cNvSpPr txBox="1"/>
          <p:nvPr/>
        </p:nvSpPr>
        <p:spPr>
          <a:xfrm>
            <a:off x="1028700" y="1393825"/>
            <a:ext cx="25120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选择游戏模式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158240"/>
            <a:ext cx="1011555" cy="808355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485775"/>
            <a:ext cx="6684010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10064750" y="6365875"/>
            <a:ext cx="1981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5" name="文本框 53"/>
          <p:cNvSpPr txBox="1"/>
          <p:nvPr/>
        </p:nvSpPr>
        <p:spPr>
          <a:xfrm>
            <a:off x="309563" y="556895"/>
            <a:ext cx="16525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项目功能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31" name="文本框 41"/>
          <p:cNvSpPr txBox="1"/>
          <p:nvPr/>
        </p:nvSpPr>
        <p:spPr>
          <a:xfrm>
            <a:off x="966788" y="1387475"/>
            <a:ext cx="280828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选择地图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144270"/>
            <a:ext cx="1029970" cy="822960"/>
          </a:xfrm>
          <a:prstGeom prst="rect">
            <a:avLst/>
          </a:prstGeom>
        </p:spPr>
      </p:pic>
      <p:pic>
        <p:nvPicPr>
          <p:cNvPr id="5" name="图片 4" descr="U{Z{A9DG9HQ~`9)5{GW_ND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0" y="633095"/>
            <a:ext cx="7181850" cy="5275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10064750" y="6365875"/>
            <a:ext cx="19812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25" name="文本框 53"/>
          <p:cNvSpPr txBox="1"/>
          <p:nvPr/>
        </p:nvSpPr>
        <p:spPr>
          <a:xfrm>
            <a:off x="309563" y="556895"/>
            <a:ext cx="16525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项目功能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31" name="文本框 41"/>
          <p:cNvSpPr txBox="1"/>
          <p:nvPr/>
        </p:nvSpPr>
        <p:spPr>
          <a:xfrm>
            <a:off x="1484313" y="1386840"/>
            <a:ext cx="2808287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产生玩家、敌人、基地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144270"/>
            <a:ext cx="1029970" cy="822960"/>
          </a:xfrm>
          <a:prstGeom prst="rect">
            <a:avLst/>
          </a:prstGeom>
        </p:spPr>
      </p:pic>
      <p:pic>
        <p:nvPicPr>
          <p:cNvPr id="4" name="图片 3" descr="ID{L5IADHRK~([TS@`J9F}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60" y="424815"/>
            <a:ext cx="7006590" cy="5632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4100" name="文本框 7"/>
          <p:cNvSpPr txBox="1"/>
          <p:nvPr/>
        </p:nvSpPr>
        <p:spPr>
          <a:xfrm>
            <a:off x="10107613" y="6365875"/>
            <a:ext cx="1936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2" name="文本框 12"/>
          <p:cNvSpPr txBox="1"/>
          <p:nvPr/>
        </p:nvSpPr>
        <p:spPr>
          <a:xfrm>
            <a:off x="3424555" y="1298575"/>
            <a:ext cx="66840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孙凯一：框架搭建，后期项目合并，指导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17" name="空心弧 1"/>
          <p:cNvSpPr/>
          <p:nvPr/>
        </p:nvSpPr>
        <p:spPr>
          <a:xfrm rot="5400000">
            <a:off x="1079500" y="1795463"/>
            <a:ext cx="2601913" cy="2601912"/>
          </a:xfrm>
          <a:custGeom>
            <a:avLst/>
            <a:gdLst/>
            <a:ahLst/>
            <a:cxnLst>
              <a:cxn ang="0">
                <a:pos x="0" y="1300871"/>
              </a:cxn>
              <a:cxn ang="0">
                <a:pos x="670167" y="163120"/>
              </a:cxn>
              <a:cxn ang="0">
                <a:pos x="1990171" y="197635"/>
              </a:cxn>
              <a:cxn ang="0">
                <a:pos x="2599964" y="1368855"/>
              </a:cxn>
              <a:cxn ang="0">
                <a:pos x="2599963" y="1368854"/>
              </a:cxn>
              <a:cxn ang="0">
                <a:pos x="1990170" y="197634"/>
              </a:cxn>
              <a:cxn ang="0">
                <a:pos x="670166" y="163119"/>
              </a:cxn>
              <a:cxn ang="0">
                <a:pos x="-1" y="1300870"/>
              </a:cxn>
              <a:cxn ang="0">
                <a:pos x="0" y="1300871"/>
              </a:cxn>
            </a:cxnLst>
            <a:pathLst>
              <a:path w="2601741" h="2601741">
                <a:moveTo>
                  <a:pt x="0" y="1300871"/>
                </a:moveTo>
                <a:cubicBezTo>
                  <a:pt x="0" y="828005"/>
                  <a:pt x="256596" y="392380"/>
                  <a:pt x="670167" y="163120"/>
                </a:cubicBezTo>
                <a:cubicBezTo>
                  <a:pt x="1083739" y="-66140"/>
                  <a:pt x="1589146" y="-52925"/>
                  <a:pt x="1990171" y="197635"/>
                </a:cubicBezTo>
                <a:cubicBezTo>
                  <a:pt x="2391197" y="448195"/>
                  <a:pt x="2624676" y="896635"/>
                  <a:pt x="2599964" y="1368855"/>
                </a:cubicBezTo>
                <a:lnTo>
                  <a:pt x="2599963" y="1368854"/>
                </a:lnTo>
                <a:cubicBezTo>
                  <a:pt x="2624675" y="896634"/>
                  <a:pt x="2391196" y="448195"/>
                  <a:pt x="1990170" y="197634"/>
                </a:cubicBezTo>
                <a:cubicBezTo>
                  <a:pt x="1589144" y="-52926"/>
                  <a:pt x="1083737" y="-66141"/>
                  <a:pt x="670166" y="163119"/>
                </a:cubicBezTo>
                <a:cubicBezTo>
                  <a:pt x="256594" y="392379"/>
                  <a:pt x="-1" y="828005"/>
                  <a:pt x="-1" y="1300870"/>
                </a:cubicBezTo>
                <a:lnTo>
                  <a:pt x="0" y="130087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18" name="椭圆 2"/>
          <p:cNvSpPr/>
          <p:nvPr/>
        </p:nvSpPr>
        <p:spPr>
          <a:xfrm>
            <a:off x="2936875" y="1906588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0" name="文本框 29"/>
          <p:cNvSpPr txBox="1"/>
          <p:nvPr/>
        </p:nvSpPr>
        <p:spPr>
          <a:xfrm>
            <a:off x="3938905" y="2226310"/>
            <a:ext cx="67481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何雅：墙、基地类的搭建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，敌人及子弹的贴图、方向调整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1" name="椭圆 30"/>
          <p:cNvSpPr/>
          <p:nvPr/>
        </p:nvSpPr>
        <p:spPr>
          <a:xfrm>
            <a:off x="3424238" y="2492375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3" name="文本框 32"/>
          <p:cNvSpPr txBox="1"/>
          <p:nvPr/>
        </p:nvSpPr>
        <p:spPr>
          <a:xfrm>
            <a:off x="4163060" y="3244850"/>
            <a:ext cx="74314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王格格：敌人的初始化、生成点，敌人的事件处理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后期文档及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ppt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制作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4" name="椭圆 33"/>
          <p:cNvSpPr/>
          <p:nvPr/>
        </p:nvSpPr>
        <p:spPr>
          <a:xfrm>
            <a:off x="3552825" y="3070225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6" name="文本框 35"/>
          <p:cNvSpPr txBox="1"/>
          <p:nvPr/>
        </p:nvSpPr>
        <p:spPr>
          <a:xfrm>
            <a:off x="4023995" y="4084955"/>
            <a:ext cx="71704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王怡贤：敌人及玩家运动处理、图片处理、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后期文档及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ppt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制作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7" name="椭圆 36"/>
          <p:cNvSpPr/>
          <p:nvPr/>
        </p:nvSpPr>
        <p:spPr>
          <a:xfrm>
            <a:off x="3411538" y="3621088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9" name="文本框 38"/>
          <p:cNvSpPr txBox="1"/>
          <p:nvPr/>
        </p:nvSpPr>
        <p:spPr>
          <a:xfrm>
            <a:off x="3552825" y="4889500"/>
            <a:ext cx="74110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韦长沙：用户选择界面、关卡选择界面、游戏结束界面、分数统计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30" name="椭圆 39"/>
          <p:cNvSpPr/>
          <p:nvPr/>
        </p:nvSpPr>
        <p:spPr>
          <a:xfrm>
            <a:off x="2884488" y="4140200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164080"/>
            <a:ext cx="2396490" cy="1913890"/>
          </a:xfrm>
          <a:prstGeom prst="rect">
            <a:avLst/>
          </a:prstGeom>
        </p:spPr>
      </p:pic>
      <p:sp>
        <p:nvSpPr>
          <p:cNvPr id="2" name="文本框 12"/>
          <p:cNvSpPr txBox="1"/>
          <p:nvPr/>
        </p:nvSpPr>
        <p:spPr>
          <a:xfrm>
            <a:off x="479108" y="922020"/>
            <a:ext cx="279558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latin typeface="微软雅黑" panose="020B0503020204020204" pitchFamily="2" charset="-122"/>
                <a:ea typeface="微软雅黑" panose="020B0503020204020204" pitchFamily="2" charset="-122"/>
              </a:rPr>
              <a:t>成员分工</a:t>
            </a:r>
            <a:endParaRPr lang="zh-CN" altLang="en-US" sz="3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8505"/>
          </a:xfrm>
        </p:spPr>
        <p:txBody>
          <a:bodyPr/>
          <a:p>
            <a:r>
              <a:rPr lang="zh-CN" altLang="en-US"/>
              <a:t>感悟总结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155" y="1116965"/>
            <a:ext cx="1015047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通过此次课程设计，我们对面向对象编程这一理念有了更直观和更深入的理解。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在设计游戏的过程中，我们思考了代码架构的搭建，以及每个地方该如何编写更契合面向对象 SOLID 原则。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通过使用</a:t>
            </a:r>
            <a:r>
              <a:rPr lang="en-US" altLang="zh-CN" sz="2000"/>
              <a:t>MVC</a:t>
            </a:r>
            <a:r>
              <a:rPr lang="zh-CN" altLang="en-US" sz="2000"/>
              <a:t> 以及</a:t>
            </a:r>
            <a:r>
              <a:rPr lang="en-US" altLang="zh-CN" sz="2000"/>
              <a:t>MVVM</a:t>
            </a:r>
            <a:r>
              <a:rPr lang="zh-CN" altLang="en-US" sz="2000"/>
              <a:t>的构架，我们将游戏拆分成了</a:t>
            </a:r>
            <a:r>
              <a:rPr lang="en-US" altLang="zh-CN" sz="2000"/>
              <a:t>Model</a:t>
            </a:r>
            <a:r>
              <a:rPr lang="zh-CN" altLang="en-US" sz="2000"/>
              <a:t>、</a:t>
            </a:r>
            <a:r>
              <a:rPr lang="en-US" altLang="zh-CN" sz="2000"/>
              <a:t>View</a:t>
            </a:r>
            <a:r>
              <a:rPr lang="zh-CN" altLang="en-US" sz="2000"/>
              <a:t>、</a:t>
            </a:r>
            <a:r>
              <a:rPr lang="en-US" altLang="zh-CN" sz="2000"/>
              <a:t>ViewModel</a:t>
            </a:r>
            <a:r>
              <a:rPr lang="zh-CN" altLang="en-US" sz="2000"/>
              <a:t>、</a:t>
            </a:r>
            <a:r>
              <a:rPr lang="en-US" altLang="zh-CN" sz="2000"/>
              <a:t>Controller</a:t>
            </a:r>
            <a:r>
              <a:rPr lang="zh-CN" altLang="en-US" sz="2000"/>
              <a:t>不同的模块去适应不同的需求，最终完成了整个坦克大战的游戏。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在这次课程设计的过程中，我们也学会了在团队开发的过程中的分工合作。不可否认我们在此期间遇到了一些多人开发都会遇到的问题，例如</a:t>
            </a:r>
            <a:r>
              <a:rPr lang="en-US" altLang="zh-CN" sz="2000"/>
              <a:t>git</a:t>
            </a:r>
            <a:r>
              <a:rPr lang="zh-CN" altLang="en-US" sz="2000"/>
              <a:t>合并分支、任务分工等等。但是在五个人的努力下，这些问题最终都被很好地解决了。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总的来说，通过这次课程设计，我们加强了对</a:t>
            </a:r>
            <a:r>
              <a:rPr lang="en-US" altLang="zh-CN" sz="2000"/>
              <a:t>java</a:t>
            </a:r>
            <a:r>
              <a:rPr lang="zh-CN" altLang="en-US" sz="2000"/>
              <a:t>以及</a:t>
            </a:r>
            <a:r>
              <a:rPr lang="en-US" altLang="zh-CN" sz="2000"/>
              <a:t>java swing</a:t>
            </a:r>
            <a:r>
              <a:rPr lang="zh-CN" altLang="en-US" sz="2000"/>
              <a:t>的学习，进一步理解了面向对象程序设计原理，学习了一定的代码架构的相关知识，积累了团队开发的经验，收获了体验和快乐。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996180" y="2294255"/>
            <a:ext cx="2802255" cy="2639060"/>
            <a:chOff x="0" y="0"/>
            <a:chExt cx="1646456" cy="1625780"/>
          </a:xfrm>
        </p:grpSpPr>
        <p:sp>
          <p:nvSpPr>
            <p:cNvPr id="8198" name="空心弧 33"/>
            <p:cNvSpPr/>
            <p:nvPr>
              <p:custDataLst>
                <p:tags r:id="rId1"/>
              </p:custDataLst>
            </p:nvPr>
          </p:nvSpPr>
          <p:spPr>
            <a:xfrm rot="10800000">
              <a:off x="0" y="0"/>
              <a:ext cx="1623849" cy="1623849"/>
            </a:xfrm>
            <a:custGeom>
              <a:avLst/>
              <a:gdLst/>
              <a:ahLst/>
              <a:cxnLst>
                <a:cxn ang="0">
                  <a:pos x="0" y="811925"/>
                </a:cxn>
                <a:cxn ang="0">
                  <a:pos x="809499" y="4"/>
                </a:cxn>
                <a:cxn ang="0">
                  <a:pos x="1623836" y="807073"/>
                </a:cxn>
                <a:cxn ang="0">
                  <a:pos x="819204" y="1623818"/>
                </a:cxn>
                <a:cxn ang="0">
                  <a:pos x="819203" y="1623816"/>
                </a:cxn>
                <a:cxn ang="0">
                  <a:pos x="1623835" y="807071"/>
                </a:cxn>
                <a:cxn ang="0">
                  <a:pos x="809498" y="2"/>
                </a:cxn>
                <a:cxn ang="0">
                  <a:pos x="-1" y="811923"/>
                </a:cxn>
                <a:cxn ang="0">
                  <a:pos x="0" y="811925"/>
                </a:cxn>
              </a:cxnLst>
              <a:pathLst>
                <a:path w="1623849" h="1623849">
                  <a:moveTo>
                    <a:pt x="0" y="811925"/>
                  </a:moveTo>
                  <a:cubicBezTo>
                    <a:pt x="0" y="364458"/>
                    <a:pt x="362034" y="1341"/>
                    <a:pt x="809499" y="4"/>
                  </a:cubicBezTo>
                  <a:cubicBezTo>
                    <a:pt x="1256964" y="-1333"/>
                    <a:pt x="1621161" y="359614"/>
                    <a:pt x="1623836" y="807073"/>
                  </a:cubicBezTo>
                  <a:cubicBezTo>
                    <a:pt x="1626510" y="1254532"/>
                    <a:pt x="1266653" y="1619806"/>
                    <a:pt x="819204" y="1623818"/>
                  </a:cubicBezTo>
                  <a:cubicBezTo>
                    <a:pt x="819204" y="1623817"/>
                    <a:pt x="819203" y="1623817"/>
                    <a:pt x="819203" y="1623816"/>
                  </a:cubicBezTo>
                  <a:cubicBezTo>
                    <a:pt x="1266652" y="1619805"/>
                    <a:pt x="1626509" y="1254530"/>
                    <a:pt x="1623835" y="807071"/>
                  </a:cubicBezTo>
                  <a:cubicBezTo>
                    <a:pt x="1621161" y="359612"/>
                    <a:pt x="1256963" y="-1335"/>
                    <a:pt x="809498" y="2"/>
                  </a:cubicBezTo>
                  <a:cubicBezTo>
                    <a:pt x="362033" y="1339"/>
                    <a:pt x="-1" y="364457"/>
                    <a:pt x="-1" y="811923"/>
                  </a:cubicBezTo>
                  <a:cubicBezTo>
                    <a:pt x="-1" y="811924"/>
                    <a:pt x="0" y="811924"/>
                    <a:pt x="0" y="81192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9" name="任意多边形 34"/>
            <p:cNvSpPr/>
            <p:nvPr/>
          </p:nvSpPr>
          <p:spPr>
            <a:xfrm>
              <a:off x="3684" y="701192"/>
              <a:ext cx="1642772" cy="924588"/>
            </a:xfrm>
            <a:custGeom>
              <a:avLst/>
              <a:gdLst/>
              <a:ahLst/>
              <a:cxnLst>
                <a:cxn ang="0">
                  <a:pos x="8842" y="20096"/>
                </a:cxn>
                <a:cxn ang="0">
                  <a:pos x="246051" y="110532"/>
                </a:cxn>
                <a:cxn ang="0">
                  <a:pos x="487211" y="0"/>
                </a:cxn>
                <a:cxn ang="0">
                  <a:pos x="597743" y="110532"/>
                </a:cxn>
                <a:cxn ang="0">
                  <a:pos x="788662" y="20096"/>
                </a:cxn>
                <a:cxn ang="0">
                  <a:pos x="899194" y="120580"/>
                </a:cxn>
                <a:cxn ang="0">
                  <a:pos x="1059967" y="30145"/>
                </a:cxn>
                <a:cxn ang="0">
                  <a:pos x="1170499" y="130628"/>
                </a:cxn>
                <a:cxn ang="0">
                  <a:pos x="1281031" y="60290"/>
                </a:cxn>
                <a:cxn ang="0">
                  <a:pos x="1401611" y="150725"/>
                </a:cxn>
                <a:cxn ang="0">
                  <a:pos x="1492047" y="50241"/>
                </a:cxn>
                <a:cxn ang="0">
                  <a:pos x="1562385" y="120580"/>
                </a:cxn>
                <a:cxn ang="0">
                  <a:pos x="1642772" y="110532"/>
                </a:cxn>
                <a:cxn ang="0">
                  <a:pos x="1562385" y="462224"/>
                </a:cxn>
                <a:cxn ang="0">
                  <a:pos x="1250885" y="803868"/>
                </a:cxn>
                <a:cxn ang="0">
                  <a:pos x="768565" y="924448"/>
                </a:cxn>
                <a:cxn ang="0">
                  <a:pos x="356583" y="783771"/>
                </a:cxn>
                <a:cxn ang="0">
                  <a:pos x="75229" y="462224"/>
                </a:cxn>
                <a:cxn ang="0">
                  <a:pos x="4891" y="180870"/>
                </a:cxn>
                <a:cxn ang="0">
                  <a:pos x="8842" y="20096"/>
                </a:cxn>
              </a:cxnLst>
              <a:pathLst>
                <a:path w="1642772" h="924588">
                  <a:moveTo>
                    <a:pt x="8842" y="20096"/>
                  </a:moveTo>
                  <a:cubicBezTo>
                    <a:pt x="13316" y="22660"/>
                    <a:pt x="166323" y="113881"/>
                    <a:pt x="246051" y="110532"/>
                  </a:cubicBezTo>
                  <a:cubicBezTo>
                    <a:pt x="325779" y="107183"/>
                    <a:pt x="428596" y="0"/>
                    <a:pt x="487211" y="0"/>
                  </a:cubicBezTo>
                  <a:cubicBezTo>
                    <a:pt x="545826" y="0"/>
                    <a:pt x="547501" y="107183"/>
                    <a:pt x="597743" y="110532"/>
                  </a:cubicBezTo>
                  <a:cubicBezTo>
                    <a:pt x="647985" y="113881"/>
                    <a:pt x="738420" y="18421"/>
                    <a:pt x="788662" y="20096"/>
                  </a:cubicBezTo>
                  <a:cubicBezTo>
                    <a:pt x="838904" y="21771"/>
                    <a:pt x="853977" y="118905"/>
                    <a:pt x="899194" y="120580"/>
                  </a:cubicBezTo>
                  <a:cubicBezTo>
                    <a:pt x="944411" y="122255"/>
                    <a:pt x="1014750" y="28470"/>
                    <a:pt x="1059967" y="30145"/>
                  </a:cubicBezTo>
                  <a:cubicBezTo>
                    <a:pt x="1105184" y="31820"/>
                    <a:pt x="1133655" y="125604"/>
                    <a:pt x="1170499" y="130628"/>
                  </a:cubicBezTo>
                  <a:cubicBezTo>
                    <a:pt x="1207343" y="135652"/>
                    <a:pt x="1242512" y="56941"/>
                    <a:pt x="1281031" y="60290"/>
                  </a:cubicBezTo>
                  <a:cubicBezTo>
                    <a:pt x="1319550" y="63639"/>
                    <a:pt x="1366442" y="152400"/>
                    <a:pt x="1401611" y="150725"/>
                  </a:cubicBezTo>
                  <a:cubicBezTo>
                    <a:pt x="1436780" y="149050"/>
                    <a:pt x="1465251" y="55265"/>
                    <a:pt x="1492047" y="50241"/>
                  </a:cubicBezTo>
                  <a:cubicBezTo>
                    <a:pt x="1518843" y="45217"/>
                    <a:pt x="1537264" y="110532"/>
                    <a:pt x="1562385" y="120580"/>
                  </a:cubicBezTo>
                  <a:cubicBezTo>
                    <a:pt x="1587506" y="130628"/>
                    <a:pt x="1642772" y="53591"/>
                    <a:pt x="1642772" y="110532"/>
                  </a:cubicBezTo>
                  <a:cubicBezTo>
                    <a:pt x="1642772" y="167473"/>
                    <a:pt x="1627699" y="346668"/>
                    <a:pt x="1562385" y="462224"/>
                  </a:cubicBezTo>
                  <a:cubicBezTo>
                    <a:pt x="1497071" y="577780"/>
                    <a:pt x="1342995" y="736879"/>
                    <a:pt x="1250885" y="803868"/>
                  </a:cubicBezTo>
                  <a:cubicBezTo>
                    <a:pt x="1158775" y="870857"/>
                    <a:pt x="917615" y="927798"/>
                    <a:pt x="768565" y="924448"/>
                  </a:cubicBezTo>
                  <a:cubicBezTo>
                    <a:pt x="619515" y="921098"/>
                    <a:pt x="512332" y="890953"/>
                    <a:pt x="356583" y="783771"/>
                  </a:cubicBezTo>
                  <a:cubicBezTo>
                    <a:pt x="200834" y="676589"/>
                    <a:pt x="133844" y="562707"/>
                    <a:pt x="75229" y="462224"/>
                  </a:cubicBezTo>
                  <a:cubicBezTo>
                    <a:pt x="16614" y="361741"/>
                    <a:pt x="15956" y="254558"/>
                    <a:pt x="4891" y="180870"/>
                  </a:cubicBezTo>
                  <a:cubicBezTo>
                    <a:pt x="-6174" y="107182"/>
                    <a:pt x="4368" y="17532"/>
                    <a:pt x="8842" y="2009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椭圆 35"/>
            <p:cNvSpPr/>
            <p:nvPr>
              <p:custDataLst>
                <p:tags r:id="rId2"/>
              </p:custDataLst>
            </p:nvPr>
          </p:nvSpPr>
          <p:spPr>
            <a:xfrm>
              <a:off x="278351" y="366771"/>
              <a:ext cx="171450" cy="171450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1" name="椭圆 36"/>
            <p:cNvSpPr/>
            <p:nvPr>
              <p:custDataLst>
                <p:tags r:id="rId3"/>
              </p:custDataLst>
            </p:nvPr>
          </p:nvSpPr>
          <p:spPr>
            <a:xfrm>
              <a:off x="563212" y="495299"/>
              <a:ext cx="87516" cy="8751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2" name="椭圆 37"/>
            <p:cNvSpPr/>
            <p:nvPr>
              <p:custDataLst>
                <p:tags r:id="rId4"/>
              </p:custDataLst>
            </p:nvPr>
          </p:nvSpPr>
          <p:spPr>
            <a:xfrm>
              <a:off x="462748" y="575948"/>
              <a:ext cx="87516" cy="8751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3" name="椭圆 38"/>
            <p:cNvSpPr/>
            <p:nvPr>
              <p:custDataLst>
                <p:tags r:id="rId5"/>
              </p:custDataLst>
            </p:nvPr>
          </p:nvSpPr>
          <p:spPr>
            <a:xfrm flipV="1">
              <a:off x="857512" y="695439"/>
              <a:ext cx="45719" cy="4571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4" name="椭圆 39"/>
            <p:cNvSpPr/>
            <p:nvPr>
              <p:custDataLst>
                <p:tags r:id="rId6"/>
              </p:custDataLst>
            </p:nvPr>
          </p:nvSpPr>
          <p:spPr>
            <a:xfrm flipV="1">
              <a:off x="628912" y="666864"/>
              <a:ext cx="45719" cy="4571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5" name="椭圆 40"/>
            <p:cNvSpPr/>
            <p:nvPr>
              <p:custDataLst>
                <p:tags r:id="rId7"/>
              </p:custDataLst>
            </p:nvPr>
          </p:nvSpPr>
          <p:spPr>
            <a:xfrm flipV="1">
              <a:off x="781312" y="523988"/>
              <a:ext cx="76200" cy="76200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8206" name="椭圆 41"/>
            <p:cNvSpPr/>
            <p:nvPr>
              <p:custDataLst>
                <p:tags r:id="rId8"/>
              </p:custDataLst>
            </p:nvPr>
          </p:nvSpPr>
          <p:spPr>
            <a:xfrm flipV="1">
              <a:off x="190761" y="619237"/>
              <a:ext cx="123737" cy="123737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8207" name="文本框 2"/>
          <p:cNvSpPr txBox="1"/>
          <p:nvPr/>
        </p:nvSpPr>
        <p:spPr>
          <a:xfrm>
            <a:off x="5469890" y="3799205"/>
            <a:ext cx="2051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谢谢观看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4100" name="文本框 7"/>
          <p:cNvSpPr txBox="1"/>
          <p:nvPr/>
        </p:nvSpPr>
        <p:spPr>
          <a:xfrm>
            <a:off x="10107613" y="6365875"/>
            <a:ext cx="1936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2" name="文本框 12"/>
          <p:cNvSpPr txBox="1"/>
          <p:nvPr/>
        </p:nvSpPr>
        <p:spPr>
          <a:xfrm>
            <a:off x="3700463" y="1819275"/>
            <a:ext cx="27955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项目选题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17" name="空心弧 1"/>
          <p:cNvSpPr/>
          <p:nvPr/>
        </p:nvSpPr>
        <p:spPr>
          <a:xfrm rot="5400000">
            <a:off x="1079500" y="1795463"/>
            <a:ext cx="2601913" cy="2601912"/>
          </a:xfrm>
          <a:custGeom>
            <a:avLst/>
            <a:gdLst/>
            <a:ahLst/>
            <a:cxnLst>
              <a:cxn ang="0">
                <a:pos x="0" y="1300871"/>
              </a:cxn>
              <a:cxn ang="0">
                <a:pos x="670167" y="163120"/>
              </a:cxn>
              <a:cxn ang="0">
                <a:pos x="1990171" y="197635"/>
              </a:cxn>
              <a:cxn ang="0">
                <a:pos x="2599964" y="1368855"/>
              </a:cxn>
              <a:cxn ang="0">
                <a:pos x="2599963" y="1368854"/>
              </a:cxn>
              <a:cxn ang="0">
                <a:pos x="1990170" y="197634"/>
              </a:cxn>
              <a:cxn ang="0">
                <a:pos x="670166" y="163119"/>
              </a:cxn>
              <a:cxn ang="0">
                <a:pos x="-1" y="1300870"/>
              </a:cxn>
              <a:cxn ang="0">
                <a:pos x="0" y="1300871"/>
              </a:cxn>
            </a:cxnLst>
            <a:pathLst>
              <a:path w="2601741" h="2601741">
                <a:moveTo>
                  <a:pt x="0" y="1300871"/>
                </a:moveTo>
                <a:cubicBezTo>
                  <a:pt x="0" y="828005"/>
                  <a:pt x="256596" y="392380"/>
                  <a:pt x="670167" y="163120"/>
                </a:cubicBezTo>
                <a:cubicBezTo>
                  <a:pt x="1083739" y="-66140"/>
                  <a:pt x="1589146" y="-52925"/>
                  <a:pt x="1990171" y="197635"/>
                </a:cubicBezTo>
                <a:cubicBezTo>
                  <a:pt x="2391197" y="448195"/>
                  <a:pt x="2624676" y="896635"/>
                  <a:pt x="2599964" y="1368855"/>
                </a:cubicBezTo>
                <a:lnTo>
                  <a:pt x="2599963" y="1368854"/>
                </a:lnTo>
                <a:cubicBezTo>
                  <a:pt x="2624675" y="896634"/>
                  <a:pt x="2391196" y="448195"/>
                  <a:pt x="1990170" y="197634"/>
                </a:cubicBezTo>
                <a:cubicBezTo>
                  <a:pt x="1589144" y="-52926"/>
                  <a:pt x="1083737" y="-66141"/>
                  <a:pt x="670166" y="163119"/>
                </a:cubicBezTo>
                <a:cubicBezTo>
                  <a:pt x="256594" y="392379"/>
                  <a:pt x="-1" y="828005"/>
                  <a:pt x="-1" y="1300870"/>
                </a:cubicBezTo>
                <a:lnTo>
                  <a:pt x="0" y="130087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18" name="椭圆 2"/>
          <p:cNvSpPr/>
          <p:nvPr/>
        </p:nvSpPr>
        <p:spPr>
          <a:xfrm>
            <a:off x="2936875" y="1906588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19" name="圆角矩形 8"/>
          <p:cNvSpPr/>
          <p:nvPr/>
        </p:nvSpPr>
        <p:spPr>
          <a:xfrm>
            <a:off x="3552825" y="1846263"/>
            <a:ext cx="4114800" cy="3778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0" name="文本框 29"/>
          <p:cNvSpPr txBox="1"/>
          <p:nvPr/>
        </p:nvSpPr>
        <p:spPr>
          <a:xfrm>
            <a:off x="4168775" y="2401888"/>
            <a:ext cx="2641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设计流程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1" name="椭圆 30"/>
          <p:cNvSpPr/>
          <p:nvPr/>
        </p:nvSpPr>
        <p:spPr>
          <a:xfrm>
            <a:off x="3424238" y="2492375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2" name="圆角矩形 31"/>
          <p:cNvSpPr/>
          <p:nvPr/>
        </p:nvSpPr>
        <p:spPr>
          <a:xfrm>
            <a:off x="4040188" y="2432050"/>
            <a:ext cx="4114800" cy="3762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3" name="文本框 32"/>
          <p:cNvSpPr txBox="1"/>
          <p:nvPr/>
        </p:nvSpPr>
        <p:spPr>
          <a:xfrm>
            <a:off x="4297363" y="2981325"/>
            <a:ext cx="2860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功能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4" name="椭圆 33"/>
          <p:cNvSpPr/>
          <p:nvPr/>
        </p:nvSpPr>
        <p:spPr>
          <a:xfrm>
            <a:off x="3552825" y="3073400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5" name="圆角矩形 34"/>
          <p:cNvSpPr/>
          <p:nvPr/>
        </p:nvSpPr>
        <p:spPr>
          <a:xfrm>
            <a:off x="4168775" y="3014663"/>
            <a:ext cx="4114800" cy="3762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6" name="文本框 35"/>
          <p:cNvSpPr txBox="1"/>
          <p:nvPr/>
        </p:nvSpPr>
        <p:spPr>
          <a:xfrm>
            <a:off x="4168775" y="3524250"/>
            <a:ext cx="2860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成员分工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27" name="椭圆 36"/>
          <p:cNvSpPr/>
          <p:nvPr/>
        </p:nvSpPr>
        <p:spPr>
          <a:xfrm>
            <a:off x="3411538" y="3621088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8" name="圆角矩形 37"/>
          <p:cNvSpPr/>
          <p:nvPr/>
        </p:nvSpPr>
        <p:spPr>
          <a:xfrm>
            <a:off x="4040188" y="3541713"/>
            <a:ext cx="4114800" cy="3762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29" name="文本框 38"/>
          <p:cNvSpPr txBox="1"/>
          <p:nvPr/>
        </p:nvSpPr>
        <p:spPr>
          <a:xfrm>
            <a:off x="3668713" y="4084638"/>
            <a:ext cx="28590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感悟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总结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30" name="椭圆 39"/>
          <p:cNvSpPr/>
          <p:nvPr/>
        </p:nvSpPr>
        <p:spPr>
          <a:xfrm>
            <a:off x="2884488" y="4140200"/>
            <a:ext cx="257175" cy="257175"/>
          </a:xfrm>
          <a:prstGeom prst="ellipse">
            <a:avLst/>
          </a:prstGeom>
          <a:solidFill>
            <a:srgbClr val="404040"/>
          </a:solidFill>
          <a:ln w="12700" cap="flat" cmpd="sng">
            <a:solidFill>
              <a:srgbClr val="A6A6A6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4131" name="圆角矩形 40"/>
          <p:cNvSpPr/>
          <p:nvPr/>
        </p:nvSpPr>
        <p:spPr>
          <a:xfrm>
            <a:off x="3552825" y="4113213"/>
            <a:ext cx="4114800" cy="3762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0404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164080"/>
            <a:ext cx="2396490" cy="191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04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854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192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854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34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72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289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7552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34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17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8541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5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540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34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146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193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55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96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750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34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56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55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06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54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504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07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34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56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553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06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54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750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710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67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2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71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21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97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6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019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69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847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592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61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07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10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60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97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55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019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09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8553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37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84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1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372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97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019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5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86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2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557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9525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99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2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518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97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46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019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00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70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38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69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719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92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967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70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2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97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15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019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701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5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07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38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81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24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1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1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19" grpId="0" animBg="1"/>
      <p:bldP spid="4102" grpId="1"/>
      <p:bldP spid="4119" grpId="1" animBg="1"/>
      <p:bldP spid="4102" grpId="2"/>
      <p:bldP spid="4119" grpId="2" animBg="1"/>
      <p:bldP spid="4102" grpId="3"/>
      <p:bldP spid="4120" grpId="0"/>
      <p:bldP spid="4102" grpId="4"/>
      <p:bldP spid="4119" grpId="3" animBg="1"/>
      <p:bldP spid="4122" grpId="0" animBg="1"/>
      <p:bldP spid="4102" grpId="5"/>
      <p:bldP spid="4119" grpId="4" animBg="1"/>
      <p:bldP spid="4120" grpId="1"/>
      <p:bldP spid="4123" grpId="0"/>
      <p:bldP spid="4102" grpId="6"/>
      <p:bldP spid="4119" grpId="5" animBg="1"/>
      <p:bldP spid="4120" grpId="2"/>
      <p:bldP spid="4122" grpId="1" animBg="1"/>
      <p:bldP spid="4124" grpId="0" animBg="1"/>
      <p:bldP spid="4102" grpId="7"/>
      <p:bldP spid="4119" grpId="6" animBg="1"/>
      <p:bldP spid="4120" grpId="3"/>
      <p:bldP spid="4122" grpId="2" animBg="1"/>
      <p:bldP spid="4123" grpId="1"/>
      <p:bldP spid="4125" grpId="0" animBg="1"/>
      <p:bldP spid="4102" grpId="8"/>
      <p:bldP spid="4119" grpId="7" animBg="1"/>
      <p:bldP spid="4120" grpId="4"/>
      <p:bldP spid="4122" grpId="3" animBg="1"/>
      <p:bldP spid="4123" grpId="2"/>
      <p:bldP spid="4124" grpId="1" animBg="1"/>
      <p:bldP spid="4126" grpId="0"/>
      <p:bldP spid="4102" grpId="9"/>
      <p:bldP spid="4119" grpId="8" animBg="1"/>
      <p:bldP spid="4120" grpId="5"/>
      <p:bldP spid="4122" grpId="4" animBg="1"/>
      <p:bldP spid="4123" grpId="3"/>
      <p:bldP spid="4124" grpId="2" animBg="1"/>
      <p:bldP spid="4125" grpId="1" animBg="1"/>
      <p:bldP spid="4128" grpId="0" animBg="1"/>
      <p:bldP spid="4102" grpId="10"/>
      <p:bldP spid="4119" grpId="9" animBg="1"/>
      <p:bldP spid="4120" grpId="6"/>
      <p:bldP spid="4122" grpId="5" animBg="1"/>
      <p:bldP spid="4123" grpId="4"/>
      <p:bldP spid="4124" grpId="3" animBg="1"/>
      <p:bldP spid="4125" grpId="2" animBg="1"/>
      <p:bldP spid="4126" grpId="1"/>
      <p:bldP spid="4129" grpId="0"/>
      <p:bldP spid="4102" grpId="11"/>
      <p:bldP spid="4119" grpId="10" animBg="1"/>
      <p:bldP spid="4120" grpId="7"/>
      <p:bldP spid="4122" grpId="6" animBg="1"/>
      <p:bldP spid="4123" grpId="5"/>
      <p:bldP spid="4124" grpId="4" animBg="1"/>
      <p:bldP spid="4125" grpId="3" animBg="1"/>
      <p:bldP spid="4126" grpId="2"/>
      <p:bldP spid="4128" grpId="1" animBg="1"/>
      <p:bldP spid="4131" grpId="0" animBg="1"/>
      <p:bldP spid="4102" grpId="12"/>
      <p:bldP spid="4119" grpId="11" animBg="1"/>
      <p:bldP spid="4120" grpId="8"/>
      <p:bldP spid="4122" grpId="7" animBg="1"/>
      <p:bldP spid="4123" grpId="6"/>
      <p:bldP spid="4124" grpId="5" animBg="1"/>
      <p:bldP spid="4125" grpId="4" animBg="1"/>
      <p:bldP spid="4126" grpId="3"/>
      <p:bldP spid="4128" grpId="2" animBg="1"/>
      <p:bldP spid="4129" grpId="1"/>
      <p:bldP spid="41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55320"/>
          </a:xfrm>
        </p:spPr>
        <p:txBody>
          <a:bodyPr/>
          <a:p>
            <a:r>
              <a:rPr lang="zh-CN" altLang="en-US"/>
              <a:t>项目选题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965" y="1031240"/>
            <a:ext cx="109747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题目：</a:t>
            </a:r>
            <a:r>
              <a:rPr lang="zh-CN" altLang="en-US"/>
              <a:t>以 Java 语言开发一款以“坦克大战”为主题的游戏。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右图为一个坦克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大战的游戏实例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游戏</a:t>
            </a:r>
            <a:r>
              <a:rPr lang="zh-CN" altLang="en-US"/>
              <a:t>的要求：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基本要求：至少拥有坦克、基地和三种以上的障碍物。游戏模式参考原版游戏的规则。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扩展要求：在完成基本要求的基础上，可以发挥想象力，扩展新的游戏模式、道具、关卡。</a:t>
            </a:r>
            <a:endParaRPr lang="zh-CN" altLang="en-US"/>
          </a:p>
          <a:p>
            <a:r>
              <a:rPr lang="en-US" altLang="zh-CN"/>
              <a:t>PS</a:t>
            </a:r>
            <a:r>
              <a:rPr lang="zh-CN" altLang="en-US"/>
              <a:t>：</a:t>
            </a:r>
            <a:r>
              <a:rPr lang="en-US" altLang="zh-CN"/>
              <a:t>重点不在于考察图形学知识，所以对游戏画风不做过多要求，而在于游戏（系统）功能的复杂度。</a:t>
            </a:r>
            <a:endParaRPr lang="en-US" altLang="zh-CN"/>
          </a:p>
        </p:txBody>
      </p:sp>
      <p:sp>
        <p:nvSpPr>
          <p:cNvPr id="4098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0" name="文本框 7"/>
          <p:cNvSpPr txBox="1"/>
          <p:nvPr/>
        </p:nvSpPr>
        <p:spPr>
          <a:xfrm>
            <a:off x="10107613" y="6365875"/>
            <a:ext cx="1936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7010" y="1607185"/>
            <a:ext cx="6090285" cy="303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8505"/>
          </a:xfrm>
        </p:spPr>
        <p:txBody>
          <a:bodyPr/>
          <a:p>
            <a:r>
              <a:rPr lang="zh-CN" altLang="en-US"/>
              <a:t>设计流程</a:t>
            </a:r>
            <a:endParaRPr lang="zh-CN" altLang="en-US"/>
          </a:p>
        </p:txBody>
      </p:sp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" y="1076325"/>
            <a:ext cx="10982325" cy="1476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 eaLnBrk="1" hangingPunct="1">
              <a:buClrTx/>
              <a:buSzTx/>
            </a:pPr>
            <a:r>
              <a:rPr lang="en-US" altLang="zh-CN" sz="1800">
                <a:latin typeface="+mn-lt"/>
                <a:ea typeface="+mn-ea"/>
                <a:sym typeface="+mn-ea"/>
              </a:rPr>
              <a:t>1</a:t>
            </a:r>
            <a:r>
              <a:rPr lang="zh-CN" altLang="en-US" sz="1800">
                <a:latin typeface="+mn-lt"/>
                <a:ea typeface="+mn-ea"/>
                <a:sym typeface="+mn-ea"/>
              </a:rPr>
              <a:t>、整体架构</a:t>
            </a:r>
            <a:endParaRPr lang="zh-CN" altLang="en-US"/>
          </a:p>
          <a:p>
            <a:pPr lvl="0" algn="l" eaLnBrk="1" hangingPunct="1">
              <a:buClrTx/>
              <a:buSzTx/>
            </a:pPr>
            <a:endParaRPr lang="zh-CN" altLang="en-US"/>
          </a:p>
          <a:p>
            <a:pPr lvl="0" algn="l" eaLnBrk="1" hangingPunct="1">
              <a:buClrTx/>
              <a:buSzTx/>
            </a:pPr>
            <a:r>
              <a:rPr lang="zh-CN" altLang="en-US" sz="1800">
                <a:latin typeface="+mn-lt"/>
                <a:ea typeface="+mn-ea"/>
                <a:sym typeface="+mn-ea"/>
              </a:rPr>
              <a:t>         以 MVC 以及 MVVM 架构的思想为基础，每个页面有各自的 M，V，C 以及其他可能需要的模块，以各种事件作为驱动程序运行的核心。</a:t>
            </a:r>
            <a:endParaRPr lang="zh-CN" altLang="en-US"/>
          </a:p>
          <a:p>
            <a:pPr lvl="0" algn="l" eaLnBrk="1" hangingPunct="1">
              <a:buClrTx/>
              <a:buSzTx/>
            </a:pPr>
            <a:endParaRPr lang="zh-CN" altLang="en-US"/>
          </a:p>
          <a:p>
            <a:pPr lvl="0" algn="l" eaLnBrk="1" hangingPunct="1">
              <a:buClrTx/>
              <a:buSzTx/>
            </a:pPr>
            <a:r>
              <a:rPr lang="zh-CN" altLang="en-US" sz="1800">
                <a:latin typeface="+mn-lt"/>
                <a:ea typeface="+mn-ea"/>
                <a:sym typeface="+mn-ea"/>
              </a:rPr>
              <a:t>         其中 View 只包含一个ItemComponent类，负责图片绘制，不接触任何业务逻辑。</a:t>
            </a:r>
            <a:endParaRPr lang="zh-CN" altLang="en-US"/>
          </a:p>
          <a:p>
            <a:pPr lvl="0" algn="l" eaLnBrk="1" hangingPunct="1">
              <a:buClrTx/>
              <a:buSzTx/>
            </a:pPr>
            <a:endParaRPr lang="zh-CN" altLang="en-US"/>
          </a:p>
          <a:p>
            <a:pPr lvl="0" algn="l" eaLnBrk="1" hangingPunct="1">
              <a:buClrTx/>
              <a:buSzTx/>
            </a:pPr>
            <a:r>
              <a:rPr lang="zh-CN" altLang="en-US" sz="1800">
                <a:latin typeface="+mn-lt"/>
                <a:ea typeface="+mn-ea"/>
                <a:sym typeface="+mn-ea"/>
              </a:rPr>
              <a:t>         Model 或者 ViewModel 有自己的位置信息，同时持有 View 控件，View 的变化都随着 Model ViewModel 的变化进行，他们起到了适配器的作用，讲数据映射成 View控件的坐标。同时 ModelViewModel 也处理一些业务逻辑，由于我们的架构中把几乎全部事情都抽象为了事件，所谓ViewModel 进行的业务逻辑处理也多数为产生或消费事件。</a:t>
            </a:r>
            <a:endParaRPr lang="zh-CN" altLang="en-US"/>
          </a:p>
          <a:p>
            <a:pPr lvl="0" algn="l" eaLnBrk="1" hangingPunct="1">
              <a:buClrTx/>
              <a:buSzTx/>
            </a:pPr>
            <a:endParaRPr lang="zh-CN" altLang="en-US"/>
          </a:p>
          <a:p>
            <a:pPr lvl="0" algn="l" eaLnBrk="1" hangingPunct="1">
              <a:buClrTx/>
              <a:buSzTx/>
            </a:pPr>
            <a:r>
              <a:rPr lang="zh-CN" altLang="en-US" sz="1800">
                <a:latin typeface="+mn-lt"/>
                <a:ea typeface="+mn-ea"/>
                <a:sym typeface="+mn-ea"/>
              </a:rPr>
              <a:t>         Controller 负责事件的分发，程序除初始化外的所有动作，比如从键盘输入信息，items在行动时产生碰转，在我们的架构中都被抽象为了事件这个概念。事件产生后会被发送到Controller持有的一个事件队列中，再由Controller 根据队列中的事件的信息，将事件发配给消费者去执行（如果是碰撞事件，生产者也会受到调度）。同时 Controller 也持有一些游戏整体流程调度的基本信息。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5" uiExpand="1" build="p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8505"/>
          </a:xfrm>
        </p:spPr>
        <p:txBody>
          <a:bodyPr/>
          <a:p>
            <a:r>
              <a:rPr lang="zh-CN" altLang="en-US"/>
              <a:t>设计流程</a:t>
            </a:r>
            <a:endParaRPr lang="zh-CN" altLang="en-US"/>
          </a:p>
        </p:txBody>
      </p:sp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4311650"/>
            <a:ext cx="2122170" cy="1694815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 rot="20880000">
            <a:off x="2799080" y="4596765"/>
            <a:ext cx="269240" cy="95885"/>
          </a:xfrm>
          <a:prstGeom prst="homePlat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 rot="20880000">
            <a:off x="3317240" y="4518025"/>
            <a:ext cx="269240" cy="95885"/>
          </a:xfrm>
          <a:prstGeom prst="homePlat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2760" y="1076325"/>
            <a:ext cx="10982325" cy="313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</a:pPr>
            <a:r>
              <a:rPr lang="en-US" sz="1800">
                <a:latin typeface="+mn-lt"/>
                <a:ea typeface="+mn-ea"/>
                <a:sym typeface="+mn-ea"/>
              </a:rPr>
              <a:t>2</a:t>
            </a:r>
            <a:r>
              <a:rPr lang="zh-CN" altLang="en-US" sz="1800">
                <a:latin typeface="+mn-lt"/>
                <a:ea typeface="+mn-ea"/>
                <a:sym typeface="+mn-ea"/>
              </a:rPr>
              <a:t>、具体例子（子弹）</a:t>
            </a:r>
            <a:endParaRPr lang="zh-CN" altLang="en-US"/>
          </a:p>
          <a:p>
            <a:pPr lvl="0" algn="l">
              <a:buClrTx/>
              <a:buSzTx/>
            </a:pPr>
            <a:r>
              <a:rPr lang="zh-CN" altLang="en-US" sz="1800">
                <a:latin typeface="+mn-lt"/>
                <a:ea typeface="+mn-ea"/>
                <a:sym typeface="+mn-ea"/>
              </a:rPr>
              <a:t>         子弹的运行逻辑是：运行在一个死循环中，如果不产生事件让子弹停止，子弹就会一直移动下去。而碰撞事件就是让子弹停下来的时间，子弹的移动过程中包含一个检测移动时候会不会发生碰撞的函数，在子弹每次移动之前都会调用这个函数，检查下一步移动会不会发生碰撞，如果不发生则继续移动。当发生碰撞时，就是体现我们架构的设计的思想的时候了。这时会产生一个碰撞事件，这个碰撞事件记录了生产者（子弹）以及消费者（墙壁，坦克，或者其他子弹）的信息，之后他会被传递到 Controller 的成员CollisionHandler 的 collisionEventQueue 里面等待处理。 而这个 Handler 在程序开始时就开启了一个线程，这个线程中有一个死循环，循环中有这样的逻辑：当 collisionEventQueue 不为空时，就从队列头拿出一个事件，获得其生产者和消费者的引用，由于生产者和消费者都是实现了 Collidable 接口的，所以就再调用生产者和消费者的onCollision 方法，告诉生产者和消费者，他们身上发生了碰转，需要他们进行处理，这样，从子弹的碰撞测中产生的事件成功被分配给了碰撞双方进行处理。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522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7218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780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6154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549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522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6659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8279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36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522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402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78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27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665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5" grpId="1" animBg="1"/>
      <p:bldP spid="7" grpId="1" animBg="1"/>
      <p:bldP spid="5" grpId="2" animBg="1"/>
      <p:bldP spid="7" grpId="2" animBg="1"/>
      <p:bldP spid="6" grpId="0" bldLvl="5" uiExpand="1" build="p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1410335"/>
            <a:ext cx="10058400" cy="43675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6510" y="2479675"/>
            <a:ext cx="2904490" cy="922020"/>
          </a:xfrm>
          <a:prstGeom prst="rect">
            <a:avLst/>
          </a:prstGeom>
        </p:spPr>
        <p:txBody>
          <a:bodyPr vert="horz" wrap="square" rtlCol="0">
            <a:noAutofit/>
          </a:bodyPr>
          <a:p>
            <a:pPr lvl="0" algn="l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符合依赖倒置原则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不依赖于低层抽象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扩展性良好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代码简洁</a:t>
            </a:r>
            <a:endParaRPr lang="zh-CN" altLang="en-US" sz="200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407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8895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build="allAtOnce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265" y="667385"/>
            <a:ext cx="7551420" cy="5486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300" y="2552700"/>
            <a:ext cx="4732655" cy="922020"/>
          </a:xfrm>
          <a:prstGeom prst="rect">
            <a:avLst/>
          </a:prstGeom>
        </p:spPr>
        <p:txBody>
          <a:bodyPr vert="horz" wrap="square" rtlCol="0" anchor="t">
            <a:noAutofit/>
          </a:bodyPr>
          <a:p>
            <a:pPr lvl="0" algn="l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在高层抽象里面做流程控制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符合OCP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扩展性良好</a:t>
            </a:r>
            <a:endParaRPr lang="zh-CN" altLang="en-US" sz="200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731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109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00805" y="736600"/>
            <a:ext cx="7825740" cy="2804160"/>
            <a:chOff x="6115" y="2840"/>
            <a:chExt cx="12324" cy="4416"/>
          </a:xfrm>
        </p:grpSpPr>
        <p:pic>
          <p:nvPicPr>
            <p:cNvPr id="3" name="图片 2" descr="draw"/>
            <p:cNvPicPr/>
            <p:nvPr>
              <p:custDataLst>
                <p:tags r:id="rId1"/>
              </p:custDataLst>
            </p:nvPr>
          </p:nvPicPr>
          <p:blipFill>
            <a:blip r:embed="rId2"/>
            <a:srcRect l="7380" r="7380"/>
            <a:stretch>
              <a:fillRect/>
            </a:stretch>
          </p:blipFill>
          <p:spPr>
            <a:xfrm>
              <a:off x="6115" y="2840"/>
              <a:ext cx="12324" cy="4416"/>
            </a:xfrm>
            <a:prstGeom prst="rect">
              <a:avLst/>
            </a:prstGeom>
          </p:spPr>
        </p:pic>
        <p:pic>
          <p:nvPicPr>
            <p:cNvPr id="4" name="图片 3" descr="draw1"/>
            <p:cNvPicPr/>
            <p:nvPr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115" y="2840"/>
              <a:ext cx="12324" cy="4416"/>
            </a:xfrm>
            <a:prstGeom prst="rect">
              <a:avLst/>
            </a:prstGeom>
          </p:spPr>
        </p:pic>
      </p:grpSp>
      <p:pic>
        <p:nvPicPr>
          <p:cNvPr id="7" name="图片 6" descr="dra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05" y="3808730"/>
            <a:ext cx="7494270" cy="2289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6120" y="2397760"/>
            <a:ext cx="4732655" cy="922020"/>
          </a:xfrm>
          <a:prstGeom prst="rect">
            <a:avLst/>
          </a:prstGeom>
        </p:spPr>
        <p:txBody>
          <a:bodyPr vert="horz" wrap="square" rtlCol="0">
            <a:noAutofit/>
          </a:bodyPr>
          <a:p>
            <a:pPr lvl="0" algn="l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抽离view层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层级之间互不影响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耦合度减低</a:t>
            </a:r>
            <a:endParaRPr lang="zh-CN" altLang="en-US" sz="200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83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4088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22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2729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4088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118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272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22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build="allAtOnce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1" name="文本框 5"/>
          <p:cNvSpPr txBox="1"/>
          <p:nvPr/>
        </p:nvSpPr>
        <p:spPr>
          <a:xfrm>
            <a:off x="241300" y="6350000"/>
            <a:ext cx="7254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2" charset="0"/>
              </a:rPr>
              <a:t>LOGO</a:t>
            </a:r>
            <a:endParaRPr lang="zh-CN" altLang="en-US" dirty="0">
              <a:solidFill>
                <a:schemeClr val="bg1"/>
              </a:solidFill>
              <a:latin typeface="Calibri" panose="020F0502020204030204" pitchFamily="2" charset="0"/>
            </a:endParaRPr>
          </a:p>
        </p:txBody>
      </p:sp>
      <p:sp>
        <p:nvSpPr>
          <p:cNvPr id="3075" name="文本框 6"/>
          <p:cNvSpPr txBox="1"/>
          <p:nvPr/>
        </p:nvSpPr>
        <p:spPr>
          <a:xfrm>
            <a:off x="914400" y="6380480"/>
            <a:ext cx="24923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无法面向对象的辣鸡小分队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文本框 7"/>
          <p:cNvSpPr txBox="1"/>
          <p:nvPr/>
        </p:nvSpPr>
        <p:spPr>
          <a:xfrm>
            <a:off x="10418763" y="6365875"/>
            <a:ext cx="1627187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2019-12-14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 descr="stat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3680" y="892810"/>
            <a:ext cx="7574280" cy="415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3190" y="2397760"/>
            <a:ext cx="4186555" cy="922020"/>
          </a:xfrm>
          <a:prstGeom prst="rect">
            <a:avLst/>
          </a:prstGeom>
        </p:spPr>
        <p:txBody>
          <a:bodyPr vert="horz" wrap="square" rtlCol="0">
            <a:noAutofit/>
          </a:bodyPr>
          <a:p>
            <a:pPr lvl="0" algn="l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单例模式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避免重复创建对象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方便使用</a:t>
            </a: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br>
              <a:rPr lang="zh-CN" altLang="en-US" sz="2000">
                <a:latin typeface="+mj-lt"/>
                <a:ea typeface="+mj-ea"/>
                <a:cs typeface="+mj-cs"/>
                <a:sym typeface="+mn-ea"/>
              </a:rPr>
            </a:br>
            <a:r>
              <a:rPr lang="zh-CN" altLang="en-US" sz="2000">
                <a:latin typeface="+mj-lt"/>
                <a:ea typeface="+mj-ea"/>
                <a:cs typeface="+mj-cs"/>
                <a:sym typeface="+mn-ea"/>
              </a:rPr>
              <a:t>符合全局只存在一个窗口的设计思想</a:t>
            </a:r>
            <a:endParaRPr lang="zh-CN" altLang="en-US" sz="200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329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4229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build="allAtOnce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805,&quot;width&quot;:6705}"/>
</p:tagLst>
</file>

<file path=ppt/tags/tag10.xml><?xml version="1.0" encoding="utf-8"?>
<p:tagLst xmlns:p="http://schemas.openxmlformats.org/presentationml/2006/main">
  <p:tag name="REFSHAPE" val="136895364"/>
</p:tagLst>
</file>

<file path=ppt/tags/tag11.xml><?xml version="1.0" encoding="utf-8"?>
<p:tagLst xmlns:p="http://schemas.openxmlformats.org/presentationml/2006/main">
  <p:tag name="REFSHAPE" val="136897540"/>
</p:tagLst>
</file>

<file path=ppt/tags/tag12.xml><?xml version="1.0" encoding="utf-8"?>
<p:tagLst xmlns:p="http://schemas.openxmlformats.org/presentationml/2006/main">
  <p:tag name="REFSHAPE" val="136895500"/>
</p:tagLst>
</file>

<file path=ppt/tags/tag2.xml><?xml version="1.0" encoding="utf-8"?>
<p:tagLst xmlns:p="http://schemas.openxmlformats.org/presentationml/2006/main">
  <p:tag name="REFSHAPE" val="962951052"/>
  <p:tag name="KSO_WM_UNIT_PLACING_PICTURE_USER_VIEWPORT" val="{&quot;height&quot;:8640,&quot;width&quot;:11892}"/>
</p:tagLst>
</file>

<file path=ppt/tags/tag3.xml><?xml version="1.0" encoding="utf-8"?>
<p:tagLst xmlns:p="http://schemas.openxmlformats.org/presentationml/2006/main">
  <p:tag name="KSO_WM_UNIT_DIAGRAM_MODELTYPE" val="flashPicture"/>
  <p:tag name="KSO_WM_BEAUTIFY_FLAG" val="#wm#"/>
  <p:tag name="KSO_WM_UNIT_TYPE" val="ζ_h_d"/>
  <p:tag name="KSO_WM_UNIT_FLASH_PICTURE_RATE" val="2"/>
</p:tagLst>
</file>

<file path=ppt/tags/tag4.xml><?xml version="1.0" encoding="utf-8"?>
<p:tagLst xmlns:p="http://schemas.openxmlformats.org/presentationml/2006/main">
  <p:tag name="KSO_WM_UNIT_DIAGRAM_MODELTYPE" val="flashPicture"/>
  <p:tag name="KSO_WM_BEAUTIFY_FLAG" val="#wm#"/>
  <p:tag name="KSO_WM_UNIT_TYPE" val="ζ_h_d"/>
  <p:tag name="KSO_WM_UNIT_FLASH_PICTURE_RATE" val="2"/>
</p:tagLst>
</file>

<file path=ppt/tags/tag5.xml><?xml version="1.0" encoding="utf-8"?>
<p:tagLst xmlns:p="http://schemas.openxmlformats.org/presentationml/2006/main">
  <p:tag name="REFSHAPE" val="136895092"/>
</p:tagLst>
</file>

<file path=ppt/tags/tag6.xml><?xml version="1.0" encoding="utf-8"?>
<p:tagLst xmlns:p="http://schemas.openxmlformats.org/presentationml/2006/main">
  <p:tag name="REFSHAPE" val="136896316"/>
</p:tagLst>
</file>

<file path=ppt/tags/tag7.xml><?xml version="1.0" encoding="utf-8"?>
<p:tagLst xmlns:p="http://schemas.openxmlformats.org/presentationml/2006/main">
  <p:tag name="REFSHAPE" val="136895228"/>
</p:tagLst>
</file>

<file path=ppt/tags/tag8.xml><?xml version="1.0" encoding="utf-8"?>
<p:tagLst xmlns:p="http://schemas.openxmlformats.org/presentationml/2006/main">
  <p:tag name="REFSHAPE" val="136896452"/>
</p:tagLst>
</file>

<file path=ppt/tags/tag9.xml><?xml version="1.0" encoding="utf-8"?>
<p:tagLst xmlns:p="http://schemas.openxmlformats.org/presentationml/2006/main">
  <p:tag name="REFSHAPE" val="13689713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WPS 演示</Application>
  <PresentationFormat>宽屏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项目选题</vt:lpstr>
      <vt:lpstr>设计流程</vt:lpstr>
      <vt:lpstr>设计流程</vt:lpstr>
      <vt:lpstr>设计流程</vt:lpstr>
      <vt:lpstr>PowerPoint 演示文稿</vt:lpstr>
      <vt:lpstr>在高层抽象里面做流程控制 符合OCP 扩展性良好</vt:lpstr>
      <vt:lpstr>抽离view层 层级之间互不影响 耦合度减低</vt:lpstr>
      <vt:lpstr>项目选题</vt:lpstr>
      <vt:lpstr>大佬的手稿 初期灵感来源</vt:lpstr>
      <vt:lpstr>PowerPoint 演示文稿</vt:lpstr>
      <vt:lpstr>PowerPoint 演示文稿</vt:lpstr>
      <vt:lpstr>PowerPoint 演示文稿</vt:lpstr>
      <vt:lpstr>PowerPoint 演示文稿</vt:lpstr>
      <vt:lpstr>感悟总结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若你喜欢怪人，其实我很美</cp:lastModifiedBy>
  <cp:revision>27</cp:revision>
  <dcterms:created xsi:type="dcterms:W3CDTF">2013-11-25T03:07:00Z</dcterms:created>
  <dcterms:modified xsi:type="dcterms:W3CDTF">2019-12-14T02:30:15Z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