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sldIdLst>
    <p:sldId id="256" r:id="rId2"/>
    <p:sldId id="316" r:id="rId3"/>
    <p:sldId id="317" r:id="rId4"/>
    <p:sldId id="322" r:id="rId5"/>
    <p:sldId id="328" r:id="rId6"/>
    <p:sldId id="318" r:id="rId7"/>
    <p:sldId id="319" r:id="rId8"/>
    <p:sldId id="320" r:id="rId9"/>
    <p:sldId id="329" r:id="rId10"/>
    <p:sldId id="321" r:id="rId11"/>
    <p:sldId id="330" r:id="rId12"/>
    <p:sldId id="323" r:id="rId13"/>
    <p:sldId id="324" r:id="rId14"/>
    <p:sldId id="325" r:id="rId15"/>
    <p:sldId id="326" r:id="rId16"/>
    <p:sldId id="327" r:id="rId17"/>
    <p:sldId id="334" r:id="rId18"/>
    <p:sldId id="335" r:id="rId19"/>
    <p:sldId id="337" r:id="rId20"/>
    <p:sldId id="336" r:id="rId21"/>
    <p:sldId id="338" r:id="rId22"/>
    <p:sldId id="288" r:id="rId23"/>
    <p:sldId id="289" r:id="rId24"/>
    <p:sldId id="295" r:id="rId25"/>
    <p:sldId id="296" r:id="rId26"/>
    <p:sldId id="297" r:id="rId27"/>
    <p:sldId id="298" r:id="rId28"/>
    <p:sldId id="299" r:id="rId29"/>
    <p:sldId id="300" r:id="rId30"/>
    <p:sldId id="301" r:id="rId31"/>
    <p:sldId id="302" r:id="rId32"/>
    <p:sldId id="303" r:id="rId33"/>
    <p:sldId id="304" r:id="rId34"/>
    <p:sldId id="305" r:id="rId35"/>
    <p:sldId id="306" r:id="rId36"/>
    <p:sldId id="307" r:id="rId37"/>
    <p:sldId id="308" r:id="rId38"/>
    <p:sldId id="331" r:id="rId39"/>
    <p:sldId id="309" r:id="rId40"/>
    <p:sldId id="332" r:id="rId41"/>
    <p:sldId id="333" r:id="rId42"/>
    <p:sldId id="310" r:id="rId43"/>
    <p:sldId id="311"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7BF3367-73B2-41C2-A241-5E84CFBB7967}">
          <p14:sldIdLst>
            <p14:sldId id="256"/>
            <p14:sldId id="316"/>
            <p14:sldId id="317"/>
            <p14:sldId id="322"/>
            <p14:sldId id="328"/>
            <p14:sldId id="318"/>
            <p14:sldId id="319"/>
          </p14:sldIdLst>
        </p14:section>
        <p14:section name="Overlapping Subproblems" id="{E51621AF-BA86-4901-912E-515B3907A288}">
          <p14:sldIdLst>
            <p14:sldId id="320"/>
            <p14:sldId id="329"/>
            <p14:sldId id="321"/>
            <p14:sldId id="330"/>
            <p14:sldId id="323"/>
            <p14:sldId id="324"/>
            <p14:sldId id="325"/>
            <p14:sldId id="326"/>
          </p14:sldIdLst>
        </p14:section>
        <p14:section name="Optimal Substructure" id="{8CA74440-AAE8-4AFF-82B2-CBE3E688C980}">
          <p14:sldIdLst>
            <p14:sldId id="327"/>
          </p14:sldIdLst>
        </p14:section>
        <p14:section name="examples" id="{76AEFACB-A56D-4020-AB23-D2EFF591B213}">
          <p14:sldIdLst>
            <p14:sldId id="334"/>
            <p14:sldId id="335"/>
            <p14:sldId id="337"/>
            <p14:sldId id="336"/>
            <p14:sldId id="338"/>
            <p14:sldId id="288"/>
            <p14:sldId id="289"/>
            <p14:sldId id="295"/>
            <p14:sldId id="296"/>
            <p14:sldId id="297"/>
            <p14:sldId id="298"/>
            <p14:sldId id="299"/>
            <p14:sldId id="300"/>
            <p14:sldId id="301"/>
            <p14:sldId id="302"/>
            <p14:sldId id="303"/>
            <p14:sldId id="304"/>
            <p14:sldId id="305"/>
            <p14:sldId id="306"/>
            <p14:sldId id="307"/>
            <p14:sldId id="308"/>
            <p14:sldId id="331"/>
            <p14:sldId id="309"/>
            <p14:sldId id="332"/>
            <p14:sldId id="333"/>
            <p14:sldId id="310"/>
            <p14:sldId id="31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00"/>
    <a:srgbClr val="000000"/>
    <a:srgbClr val="000099"/>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48" autoAdjust="0"/>
    <p:restoredTop sz="99415" autoAdjust="0"/>
  </p:normalViewPr>
  <p:slideViewPr>
    <p:cSldViewPr>
      <p:cViewPr>
        <p:scale>
          <a:sx n="100" d="100"/>
          <a:sy n="100" d="100"/>
        </p:scale>
        <p:origin x="-2172" y="-3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543E8A-B74F-4446-A70D-6F169A00921A}" type="datetimeFigureOut">
              <a:rPr lang="zh-CN" altLang="en-US" smtClean="0"/>
              <a:t>2011/11/7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91D1C2-F24F-4AFF-A2A9-8A95893DAB73}" type="slidenum">
              <a:rPr lang="zh-CN" altLang="en-US" smtClean="0"/>
              <a:t>‹#›</a:t>
            </a:fld>
            <a:endParaRPr lang="zh-CN" altLang="en-US"/>
          </a:p>
        </p:txBody>
      </p:sp>
    </p:spTree>
    <p:extLst>
      <p:ext uri="{BB962C8B-B14F-4D97-AF65-F5344CB8AC3E}">
        <p14:creationId xmlns:p14="http://schemas.microsoft.com/office/powerpoint/2010/main" val="737609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Bellman%E2%80%93Ford_algorithm"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en.wikipedia.org/wiki/Dijkstra's_algorithm" TargetMode="External"/><Relationship Id="rId5" Type="http://schemas.openxmlformats.org/officeDocument/2006/relationships/hyperlink" Target="http://en.wikipedia.org/wiki/Edge_(graph_theory)" TargetMode="External"/><Relationship Id="rId4" Type="http://schemas.openxmlformats.org/officeDocument/2006/relationships/hyperlink" Target="http://en.wikipedia.org/wiki/Weighted_digraph"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91D1C2-F24F-4AFF-A2A9-8A95893DAB73}" type="slidenum">
              <a:rPr lang="zh-CN" altLang="en-US" smtClean="0"/>
              <a:t>1</a:t>
            </a:fld>
            <a:endParaRPr lang="zh-CN" altLang="en-US"/>
          </a:p>
        </p:txBody>
      </p:sp>
    </p:spTree>
    <p:extLst>
      <p:ext uri="{BB962C8B-B14F-4D97-AF65-F5344CB8AC3E}">
        <p14:creationId xmlns:p14="http://schemas.microsoft.com/office/powerpoint/2010/main" val="4014199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The </a:t>
            </a:r>
            <a:r>
              <a:rPr lang="en-US" altLang="zh-CN" sz="1200" b="0" i="0" u="none" strike="noStrike" kern="1200" dirty="0" smtClean="0">
                <a:solidFill>
                  <a:schemeClr val="tx1"/>
                </a:solidFill>
                <a:effectLst/>
                <a:latin typeface="+mn-lt"/>
                <a:ea typeface="+mn-ea"/>
                <a:cs typeface="+mn-cs"/>
                <a:hlinkClick r:id="rId3" tooltip="Bellman–Ford algorithm"/>
              </a:rPr>
              <a:t>Bellman–Ford algorithm</a:t>
            </a:r>
            <a:r>
              <a:rPr lang="en-US" altLang="zh-CN" sz="1200" b="0" i="0" kern="1200" dirty="0" smtClean="0">
                <a:solidFill>
                  <a:schemeClr val="tx1"/>
                </a:solidFill>
                <a:effectLst/>
                <a:latin typeface="+mn-lt"/>
                <a:ea typeface="+mn-ea"/>
                <a:cs typeface="+mn-cs"/>
              </a:rPr>
              <a:t> sometimes referred to as the Label Correcting Algorithm, computes single-source shortest paths in a </a:t>
            </a:r>
            <a:r>
              <a:rPr lang="en-US" altLang="zh-CN" sz="1200" b="0" i="0" u="none" strike="noStrike" kern="1200" dirty="0" smtClean="0">
                <a:solidFill>
                  <a:schemeClr val="tx1"/>
                </a:solidFill>
                <a:effectLst/>
                <a:latin typeface="+mn-lt"/>
                <a:ea typeface="+mn-ea"/>
                <a:cs typeface="+mn-cs"/>
                <a:hlinkClick r:id="rId4" tooltip="Weighted digraph"/>
              </a:rPr>
              <a:t>weighted digraph</a:t>
            </a:r>
            <a:r>
              <a:rPr lang="en-US" altLang="zh-CN" sz="1200" b="0" i="0" kern="1200" dirty="0" smtClean="0">
                <a:solidFill>
                  <a:schemeClr val="tx1"/>
                </a:solidFill>
                <a:effectLst/>
                <a:latin typeface="+mn-lt"/>
                <a:ea typeface="+mn-ea"/>
                <a:cs typeface="+mn-cs"/>
              </a:rPr>
              <a:t> (where some of the </a:t>
            </a:r>
            <a:r>
              <a:rPr lang="en-US" altLang="zh-CN" sz="1200" b="0" i="0" u="none" strike="noStrike" kern="1200" dirty="0" smtClean="0">
                <a:solidFill>
                  <a:schemeClr val="tx1"/>
                </a:solidFill>
                <a:effectLst/>
                <a:latin typeface="+mn-lt"/>
                <a:ea typeface="+mn-ea"/>
                <a:cs typeface="+mn-cs"/>
                <a:hlinkClick r:id="rId5" tooltip="Edge (graph theory)"/>
              </a:rPr>
              <a:t>edge</a:t>
            </a:r>
            <a:r>
              <a:rPr lang="en-US" altLang="zh-CN" sz="1200" b="0" i="0" kern="1200" dirty="0" smtClean="0">
                <a:solidFill>
                  <a:schemeClr val="tx1"/>
                </a:solidFill>
                <a:effectLst/>
                <a:latin typeface="+mn-lt"/>
                <a:ea typeface="+mn-ea"/>
                <a:cs typeface="+mn-cs"/>
              </a:rPr>
              <a:t> weights may be negative). </a:t>
            </a:r>
            <a:r>
              <a:rPr lang="en-US" altLang="zh-CN" sz="1200" b="0" i="0" u="none" strike="noStrike" kern="1200" dirty="0" err="1" smtClean="0">
                <a:solidFill>
                  <a:schemeClr val="tx1"/>
                </a:solidFill>
                <a:effectLst/>
                <a:latin typeface="+mn-lt"/>
                <a:ea typeface="+mn-ea"/>
                <a:cs typeface="+mn-cs"/>
                <a:hlinkClick r:id="rId6" tooltip="Dijkstra's algorithm"/>
              </a:rPr>
              <a:t>Dijkstra's</a:t>
            </a:r>
            <a:r>
              <a:rPr lang="en-US" altLang="zh-CN" sz="1200" b="0" i="0" u="none" strike="noStrike" kern="1200" dirty="0" smtClean="0">
                <a:solidFill>
                  <a:schemeClr val="tx1"/>
                </a:solidFill>
                <a:effectLst/>
                <a:latin typeface="+mn-lt"/>
                <a:ea typeface="+mn-ea"/>
                <a:cs typeface="+mn-cs"/>
                <a:hlinkClick r:id="rId6" tooltip="Dijkstra's algorithm"/>
              </a:rPr>
              <a:t> algorithm</a:t>
            </a:r>
            <a:r>
              <a:rPr lang="en-US" altLang="zh-CN" sz="1200" b="0" i="0" kern="1200" dirty="0" smtClean="0">
                <a:solidFill>
                  <a:schemeClr val="tx1"/>
                </a:solidFill>
                <a:effectLst/>
                <a:latin typeface="+mn-lt"/>
                <a:ea typeface="+mn-ea"/>
                <a:cs typeface="+mn-cs"/>
              </a:rPr>
              <a:t> accomplishes the same problem with a lower running time, but requires edge weights to be non-negative. Thus, Bellman–Ford is usually used only when there are negative edge weights.</a:t>
            </a:r>
            <a:endParaRPr lang="zh-CN" altLang="en-US" dirty="0" smtClean="0"/>
          </a:p>
        </p:txBody>
      </p:sp>
      <p:sp>
        <p:nvSpPr>
          <p:cNvPr id="4" name="灯片编号占位符 3"/>
          <p:cNvSpPr>
            <a:spLocks noGrp="1"/>
          </p:cNvSpPr>
          <p:nvPr>
            <p:ph type="sldNum" sz="quarter" idx="10"/>
          </p:nvPr>
        </p:nvSpPr>
        <p:spPr/>
        <p:txBody>
          <a:bodyPr/>
          <a:lstStyle/>
          <a:p>
            <a:fld id="{1791D1C2-F24F-4AFF-A2A9-8A95893DAB73}" type="slidenum">
              <a:rPr lang="zh-CN" altLang="en-US" smtClean="0"/>
              <a:t>4</a:t>
            </a:fld>
            <a:endParaRPr lang="zh-CN" altLang="en-US"/>
          </a:p>
        </p:txBody>
      </p:sp>
    </p:spTree>
    <p:extLst>
      <p:ext uri="{BB962C8B-B14F-4D97-AF65-F5344CB8AC3E}">
        <p14:creationId xmlns:p14="http://schemas.microsoft.com/office/powerpoint/2010/main" val="1223686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Overlapping </a:t>
            </a:r>
            <a:r>
              <a:rPr lang="en-US" altLang="zh-CN" sz="1200" b="0" i="0" kern="1200" dirty="0" err="1" smtClean="0">
                <a:solidFill>
                  <a:schemeClr val="tx1"/>
                </a:solidFill>
                <a:effectLst/>
                <a:latin typeface="+mn-lt"/>
                <a:ea typeface="+mn-ea"/>
                <a:cs typeface="+mn-cs"/>
              </a:rPr>
              <a:t>Subproblem</a:t>
            </a:r>
            <a:r>
              <a:rPr lang="zh-CN" altLang="en-US" sz="1200" b="0" i="0" kern="1200" dirty="0" smtClean="0">
                <a:solidFill>
                  <a:schemeClr val="tx1"/>
                </a:solidFill>
                <a:effectLst/>
                <a:latin typeface="+mn-lt"/>
                <a:ea typeface="+mn-ea"/>
                <a:cs typeface="+mn-cs"/>
              </a:rPr>
              <a:t>重叠子问题</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对于子问题的重复调用</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optimal structure</a:t>
            </a:r>
            <a:r>
              <a:rPr lang="zh-CN" altLang="en-US" dirty="0" smtClean="0"/>
              <a:t>最优子结构</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1791D1C2-F24F-4AFF-A2A9-8A95893DAB73}" type="slidenum">
              <a:rPr lang="zh-CN" altLang="en-US" smtClean="0"/>
              <a:t>7</a:t>
            </a:fld>
            <a:endParaRPr lang="zh-CN" altLang="en-US"/>
          </a:p>
        </p:txBody>
      </p:sp>
    </p:spTree>
    <p:extLst>
      <p:ext uri="{BB962C8B-B14F-4D97-AF65-F5344CB8AC3E}">
        <p14:creationId xmlns:p14="http://schemas.microsoft.com/office/powerpoint/2010/main" val="2499357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91D1C2-F24F-4AFF-A2A9-8A95893DAB73}" type="slidenum">
              <a:rPr lang="zh-CN" altLang="en-US" smtClean="0"/>
              <a:t>9</a:t>
            </a:fld>
            <a:endParaRPr lang="zh-CN" altLang="en-US"/>
          </a:p>
        </p:txBody>
      </p:sp>
    </p:spTree>
    <p:extLst>
      <p:ext uri="{BB962C8B-B14F-4D97-AF65-F5344CB8AC3E}">
        <p14:creationId xmlns:p14="http://schemas.microsoft.com/office/powerpoint/2010/main" val="10142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791D1C2-F24F-4AFF-A2A9-8A95893DAB73}" type="slidenum">
              <a:rPr lang="zh-CN" altLang="en-US" smtClean="0"/>
              <a:t>10</a:t>
            </a:fld>
            <a:endParaRPr lang="zh-CN" altLang="en-US"/>
          </a:p>
        </p:txBody>
      </p:sp>
    </p:spTree>
    <p:extLst>
      <p:ext uri="{BB962C8B-B14F-4D97-AF65-F5344CB8AC3E}">
        <p14:creationId xmlns:p14="http://schemas.microsoft.com/office/powerpoint/2010/main" val="1198967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791D1C2-F24F-4AFF-A2A9-8A95893DAB73}" type="slidenum">
              <a:rPr lang="zh-CN" altLang="en-US" smtClean="0"/>
              <a:t>11</a:t>
            </a:fld>
            <a:endParaRPr lang="zh-CN" altLang="en-US"/>
          </a:p>
        </p:txBody>
      </p:sp>
    </p:spTree>
    <p:extLst>
      <p:ext uri="{BB962C8B-B14F-4D97-AF65-F5344CB8AC3E}">
        <p14:creationId xmlns:p14="http://schemas.microsoft.com/office/powerpoint/2010/main" val="1198967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91D1C2-F24F-4AFF-A2A9-8A95893DAB73}" type="slidenum">
              <a:rPr lang="zh-CN" altLang="en-US" smtClean="0"/>
              <a:t>12</a:t>
            </a:fld>
            <a:endParaRPr lang="zh-CN" altLang="en-US"/>
          </a:p>
        </p:txBody>
      </p:sp>
    </p:spTree>
    <p:extLst>
      <p:ext uri="{BB962C8B-B14F-4D97-AF65-F5344CB8AC3E}">
        <p14:creationId xmlns:p14="http://schemas.microsoft.com/office/powerpoint/2010/main" val="741590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91D1C2-F24F-4AFF-A2A9-8A95893DAB73}" type="slidenum">
              <a:rPr lang="zh-CN" altLang="en-US" smtClean="0"/>
              <a:t>22</a:t>
            </a:fld>
            <a:endParaRPr lang="zh-CN" altLang="en-US"/>
          </a:p>
        </p:txBody>
      </p:sp>
    </p:spTree>
    <p:extLst>
      <p:ext uri="{BB962C8B-B14F-4D97-AF65-F5344CB8AC3E}">
        <p14:creationId xmlns:p14="http://schemas.microsoft.com/office/powerpoint/2010/main" val="2297264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First of all we have to find a state. The first thing that must be observed is that there </a:t>
            </a:r>
            <a:r>
              <a:rPr lang="en-US" altLang="zh-CN" sz="1200" b="1" i="0" kern="1200" dirty="0" smtClean="0">
                <a:solidFill>
                  <a:schemeClr val="tx1"/>
                </a:solidFill>
                <a:effectLst/>
                <a:latin typeface="+mn-lt"/>
                <a:ea typeface="+mn-ea"/>
                <a:cs typeface="+mn-cs"/>
              </a:rPr>
              <a:t>are at most 2 ways we can come to a cell</a:t>
            </a:r>
            <a:r>
              <a:rPr lang="en-US" altLang="zh-CN" sz="1200" b="0" i="0" kern="1200" dirty="0" smtClean="0">
                <a:solidFill>
                  <a:schemeClr val="tx1"/>
                </a:solidFill>
                <a:effectLst/>
                <a:latin typeface="+mn-lt"/>
                <a:ea typeface="+mn-ea"/>
                <a:cs typeface="+mn-cs"/>
              </a:rPr>
              <a:t> - from the left (if it's not situated on the first column) and from the top (if it's not situated on the most upper row). Thus to find the best solution for that cell, we have to have already found the best solutions for all of the cells from which we can arrive to the current cell. </a:t>
            </a:r>
          </a:p>
        </p:txBody>
      </p:sp>
      <p:sp>
        <p:nvSpPr>
          <p:cNvPr id="4" name="灯片编号占位符 3"/>
          <p:cNvSpPr>
            <a:spLocks noGrp="1"/>
          </p:cNvSpPr>
          <p:nvPr>
            <p:ph type="sldNum" sz="quarter" idx="10"/>
          </p:nvPr>
        </p:nvSpPr>
        <p:spPr/>
        <p:txBody>
          <a:bodyPr/>
          <a:lstStyle/>
          <a:p>
            <a:fld id="{1791D1C2-F24F-4AFF-A2A9-8A95893DAB73}" type="slidenum">
              <a:rPr lang="zh-CN" altLang="en-US" smtClean="0"/>
              <a:t>37</a:t>
            </a:fld>
            <a:endParaRPr lang="zh-CN" altLang="en-US"/>
          </a:p>
        </p:txBody>
      </p:sp>
    </p:spTree>
    <p:extLst>
      <p:ext uri="{BB962C8B-B14F-4D97-AF65-F5344CB8AC3E}">
        <p14:creationId xmlns:p14="http://schemas.microsoft.com/office/powerpoint/2010/main" val="928816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rgbClr val="000099"/>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31A75E5B-A3C7-4539-8143-894B8F864F28}" type="datetime1">
              <a:rPr lang="zh-CN" altLang="en-US" smtClean="0"/>
              <a:t>2011/11/7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355607-17A1-4E4D-AFB5-E4A973756996}" type="slidenum">
              <a:rPr lang="zh-CN" altLang="en-US" smtClean="0"/>
              <a:t>‹#›</a:t>
            </a:fld>
            <a:endParaRPr lang="zh-CN" altLang="en-US"/>
          </a:p>
        </p:txBody>
      </p:sp>
    </p:spTree>
    <p:extLst>
      <p:ext uri="{BB962C8B-B14F-4D97-AF65-F5344CB8AC3E}">
        <p14:creationId xmlns:p14="http://schemas.microsoft.com/office/powerpoint/2010/main" val="2869745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A6BB984-DAD3-4D39-9534-BBF731443225}" type="datetime1">
              <a:rPr lang="zh-CN" altLang="en-US" smtClean="0"/>
              <a:t>2011/11/7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355607-17A1-4E4D-AFB5-E4A973756996}" type="slidenum">
              <a:rPr lang="zh-CN" altLang="en-US" smtClean="0"/>
              <a:t>‹#›</a:t>
            </a:fld>
            <a:endParaRPr lang="zh-CN" altLang="en-US"/>
          </a:p>
        </p:txBody>
      </p:sp>
    </p:spTree>
    <p:extLst>
      <p:ext uri="{BB962C8B-B14F-4D97-AF65-F5344CB8AC3E}">
        <p14:creationId xmlns:p14="http://schemas.microsoft.com/office/powerpoint/2010/main" val="2260778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EF79A32-FB41-4B76-8464-CA559312AE09}" type="datetime1">
              <a:rPr lang="zh-CN" altLang="en-US" smtClean="0"/>
              <a:t>2011/11/7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355607-17A1-4E4D-AFB5-E4A973756996}" type="slidenum">
              <a:rPr lang="zh-CN" altLang="en-US" smtClean="0"/>
              <a:t>‹#›</a:t>
            </a:fld>
            <a:endParaRPr lang="zh-CN" altLang="en-US"/>
          </a:p>
        </p:txBody>
      </p:sp>
    </p:spTree>
    <p:extLst>
      <p:ext uri="{BB962C8B-B14F-4D97-AF65-F5344CB8AC3E}">
        <p14:creationId xmlns:p14="http://schemas.microsoft.com/office/powerpoint/2010/main" val="1528759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78BDB5C-F66A-42E9-A67D-F0845C501396}" type="datetime1">
              <a:rPr lang="zh-CN" altLang="en-US" smtClean="0"/>
              <a:t>2011/11/7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355607-17A1-4E4D-AFB5-E4A973756996}" type="slidenum">
              <a:rPr lang="zh-CN" altLang="en-US" smtClean="0"/>
              <a:t>‹#›</a:t>
            </a:fld>
            <a:endParaRPr lang="zh-CN" altLang="en-US"/>
          </a:p>
        </p:txBody>
      </p:sp>
    </p:spTree>
    <p:extLst>
      <p:ext uri="{BB962C8B-B14F-4D97-AF65-F5344CB8AC3E}">
        <p14:creationId xmlns:p14="http://schemas.microsoft.com/office/powerpoint/2010/main" val="1207401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EB71318-5C41-4C3F-9199-D7C732AAA2EE}" type="datetime1">
              <a:rPr lang="zh-CN" altLang="en-US" smtClean="0"/>
              <a:t>2011/11/7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355607-17A1-4E4D-AFB5-E4A973756996}" type="slidenum">
              <a:rPr lang="zh-CN" altLang="en-US" smtClean="0"/>
              <a:t>‹#›</a:t>
            </a:fld>
            <a:endParaRPr lang="zh-CN" altLang="en-US"/>
          </a:p>
        </p:txBody>
      </p:sp>
    </p:spTree>
    <p:extLst>
      <p:ext uri="{BB962C8B-B14F-4D97-AF65-F5344CB8AC3E}">
        <p14:creationId xmlns:p14="http://schemas.microsoft.com/office/powerpoint/2010/main" val="2013856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2AFA20E-590A-4A11-BABD-3DBBDED1C231}" type="datetime1">
              <a:rPr lang="zh-CN" altLang="en-US" smtClean="0"/>
              <a:t>2011/11/7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355607-17A1-4E4D-AFB5-E4A973756996}" type="slidenum">
              <a:rPr lang="zh-CN" altLang="en-US" smtClean="0"/>
              <a:t>‹#›</a:t>
            </a:fld>
            <a:endParaRPr lang="zh-CN" altLang="en-US"/>
          </a:p>
        </p:txBody>
      </p:sp>
    </p:spTree>
    <p:extLst>
      <p:ext uri="{BB962C8B-B14F-4D97-AF65-F5344CB8AC3E}">
        <p14:creationId xmlns:p14="http://schemas.microsoft.com/office/powerpoint/2010/main" val="1974498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87AB599-D7A6-4253-A771-993852DD48C1}" type="datetime1">
              <a:rPr lang="zh-CN" altLang="en-US" smtClean="0"/>
              <a:t>2011/11/7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8355607-17A1-4E4D-AFB5-E4A973756996}" type="slidenum">
              <a:rPr lang="zh-CN" altLang="en-US" smtClean="0"/>
              <a:t>‹#›</a:t>
            </a:fld>
            <a:endParaRPr lang="zh-CN" altLang="en-US"/>
          </a:p>
        </p:txBody>
      </p:sp>
    </p:spTree>
    <p:extLst>
      <p:ext uri="{BB962C8B-B14F-4D97-AF65-F5344CB8AC3E}">
        <p14:creationId xmlns:p14="http://schemas.microsoft.com/office/powerpoint/2010/main" val="660176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D96CB16-CE72-481A-8E6C-2221B109FE15}" type="datetime1">
              <a:rPr lang="zh-CN" altLang="en-US" smtClean="0"/>
              <a:t>2011/11/7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355607-17A1-4E4D-AFB5-E4A973756996}" type="slidenum">
              <a:rPr lang="zh-CN" altLang="en-US" smtClean="0"/>
              <a:t>‹#›</a:t>
            </a:fld>
            <a:endParaRPr lang="zh-CN" altLang="en-US"/>
          </a:p>
        </p:txBody>
      </p:sp>
    </p:spTree>
    <p:extLst>
      <p:ext uri="{BB962C8B-B14F-4D97-AF65-F5344CB8AC3E}">
        <p14:creationId xmlns:p14="http://schemas.microsoft.com/office/powerpoint/2010/main" val="2802598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83BCF8B-3CA1-4A2D-B848-A5936D5FA0A5}" type="datetime1">
              <a:rPr lang="zh-CN" altLang="en-US" smtClean="0"/>
              <a:t>2011/11/7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355607-17A1-4E4D-AFB5-E4A973756996}" type="slidenum">
              <a:rPr lang="zh-CN" altLang="en-US" smtClean="0"/>
              <a:t>‹#›</a:t>
            </a:fld>
            <a:endParaRPr lang="zh-CN" altLang="en-US"/>
          </a:p>
        </p:txBody>
      </p:sp>
    </p:spTree>
    <p:extLst>
      <p:ext uri="{BB962C8B-B14F-4D97-AF65-F5344CB8AC3E}">
        <p14:creationId xmlns:p14="http://schemas.microsoft.com/office/powerpoint/2010/main" val="2654046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3A283B-3DE8-4C42-9C55-EE20C332C7D5}" type="datetime1">
              <a:rPr lang="zh-CN" altLang="en-US" smtClean="0"/>
              <a:t>2011/11/7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355607-17A1-4E4D-AFB5-E4A973756996}" type="slidenum">
              <a:rPr lang="zh-CN" altLang="en-US" smtClean="0"/>
              <a:t>‹#›</a:t>
            </a:fld>
            <a:endParaRPr lang="zh-CN" altLang="en-US"/>
          </a:p>
        </p:txBody>
      </p:sp>
    </p:spTree>
    <p:extLst>
      <p:ext uri="{BB962C8B-B14F-4D97-AF65-F5344CB8AC3E}">
        <p14:creationId xmlns:p14="http://schemas.microsoft.com/office/powerpoint/2010/main" val="315448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C040E07-7A53-4881-A399-823317BECC0A}" type="datetime1">
              <a:rPr lang="zh-CN" altLang="en-US" smtClean="0"/>
              <a:t>2011/11/7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355607-17A1-4E4D-AFB5-E4A973756996}" type="slidenum">
              <a:rPr lang="zh-CN" altLang="en-US" smtClean="0"/>
              <a:t>‹#›</a:t>
            </a:fld>
            <a:endParaRPr lang="zh-CN" altLang="en-US"/>
          </a:p>
        </p:txBody>
      </p:sp>
    </p:spTree>
    <p:extLst>
      <p:ext uri="{BB962C8B-B14F-4D97-AF65-F5344CB8AC3E}">
        <p14:creationId xmlns:p14="http://schemas.microsoft.com/office/powerpoint/2010/main" val="3456042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rgbClr val="000000"/>
                </a:solidFill>
              </a:defRPr>
            </a:lvl1pPr>
          </a:lstStyle>
          <a:p>
            <a:fld id="{5ADDAD50-B541-446D-9802-4D1C100BD2F0}" type="datetime1">
              <a:rPr lang="zh-CN" altLang="en-US" smtClean="0"/>
              <a:t>2011/11/7</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7010400" y="0"/>
            <a:ext cx="2133600" cy="365125"/>
          </a:xfrm>
          <a:prstGeom prst="rect">
            <a:avLst/>
          </a:prstGeom>
        </p:spPr>
        <p:txBody>
          <a:bodyPr vert="horz" lIns="91440" tIns="45720" rIns="91440" bIns="45720" rtlCol="0" anchor="ctr"/>
          <a:lstStyle>
            <a:lvl1pPr algn="r">
              <a:defRPr sz="1200">
                <a:solidFill>
                  <a:srgbClr val="000000"/>
                </a:solidFill>
              </a:defRPr>
            </a:lvl1pPr>
          </a:lstStyle>
          <a:p>
            <a:fld id="{791854A4-FC01-4148-8A20-06CA6807176C}" type="slidenum">
              <a:rPr lang="zh-CN" altLang="en-US" smtClean="0"/>
              <a:t>‹#›</a:t>
            </a:fld>
            <a:endParaRPr lang="zh-CN" altLang="en-US" dirty="0"/>
          </a:p>
        </p:txBody>
      </p:sp>
    </p:spTree>
    <p:extLst>
      <p:ext uri="{BB962C8B-B14F-4D97-AF65-F5344CB8AC3E}">
        <p14:creationId xmlns:p14="http://schemas.microsoft.com/office/powerpoint/2010/main" val="2778590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rgbClr val="000099"/>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0099"/>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00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0099"/>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009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26.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00.png"/><Relationship Id="rId7" Type="http://schemas.openxmlformats.org/officeDocument/2006/relationships/image" Target="../media/image3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330.png"/><Relationship Id="rId5" Type="http://schemas.openxmlformats.org/officeDocument/2006/relationships/image" Target="../media/image320.png"/><Relationship Id="rId4" Type="http://schemas.openxmlformats.org/officeDocument/2006/relationships/image" Target="../media/image310.png"/><Relationship Id="rId9" Type="http://schemas.openxmlformats.org/officeDocument/2006/relationships/image" Target="../media/image4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9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topcoder.com/tc?module=ProblemDetail&amp;rd=5009&amp;pm=2402" TargetMode="External"/><Relationship Id="rId2" Type="http://schemas.openxmlformats.org/officeDocument/2006/relationships/hyperlink" Target="http://www.topcoder.com/tc?module=ProblemDetail&amp;rd=4493&amp;pm=1259" TargetMode="External"/><Relationship Id="rId1" Type="http://schemas.openxmlformats.org/officeDocument/2006/relationships/slideLayout" Target="../slideLayouts/slideLayout2.xml"/><Relationship Id="rId4" Type="http://schemas.openxmlformats.org/officeDocument/2006/relationships/hyperlink" Target="http://www.topcoder.com/tc?module=ProblemDetail&amp;rd=5006&amp;pm=1918"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topcoder.com/tc?module=ProblemDetail&amp;rd=4709&amp;pm=1889" TargetMode="External"/><Relationship Id="rId2" Type="http://schemas.openxmlformats.org/officeDocument/2006/relationships/hyperlink" Target="http://www.topcoder.com/tc?module=ProblemDetail&amp;rd=4493&amp;pm=1259" TargetMode="External"/><Relationship Id="rId1" Type="http://schemas.openxmlformats.org/officeDocument/2006/relationships/slideLayout" Target="../slideLayouts/slideLayout2.xml"/><Relationship Id="rId4" Type="http://schemas.openxmlformats.org/officeDocument/2006/relationships/hyperlink" Target="http://www.topcoder.com/tc?module=ProblemDetail&amp;rd=4482&amp;pm=1592"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bellmanequation.com/" TargetMode="External"/><Relationship Id="rId5" Type="http://schemas.openxmlformats.org/officeDocument/2006/relationships/image" Target="../media/image4.jpe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www.topcoder.com/tc?module=ProblemDetail&amp;rd=4555&amp;pm=1215" TargetMode="External"/><Relationship Id="rId2" Type="http://schemas.openxmlformats.org/officeDocument/2006/relationships/hyperlink" Target="http://www.topcoder.com/tc?module=ProblemDetail&amp;rd=4705&amp;pm=1166" TargetMode="External"/><Relationship Id="rId1" Type="http://schemas.openxmlformats.org/officeDocument/2006/relationships/slideLayout" Target="../slideLayouts/slideLayout2.xml"/><Relationship Id="rId5" Type="http://schemas.openxmlformats.org/officeDocument/2006/relationships/hyperlink" Target="http://www.topcoder.com/tc?module=ProblemDetail&amp;rd=4630&amp;pm=1861" TargetMode="External"/><Relationship Id="rId4" Type="http://schemas.openxmlformats.org/officeDocument/2006/relationships/hyperlink" Target="http://www.topcoder.com/tc?module=ProblemDetail&amp;rd=5072&amp;pm=2829"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en.wikipedia.org/wiki/Dynamic_programm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solidFill>
                  <a:srgbClr val="D60093"/>
                </a:solidFill>
              </a:rPr>
              <a:t>Data Structure &amp; Algorithm</a:t>
            </a:r>
            <a:endParaRPr lang="zh-CN" altLang="en-US" dirty="0">
              <a:solidFill>
                <a:srgbClr val="D60093"/>
              </a:solidFill>
            </a:endParaRPr>
          </a:p>
        </p:txBody>
      </p:sp>
      <p:sp>
        <p:nvSpPr>
          <p:cNvPr id="3" name="副标题 2"/>
          <p:cNvSpPr>
            <a:spLocks noGrp="1"/>
          </p:cNvSpPr>
          <p:nvPr>
            <p:ph type="subTitle" idx="1"/>
          </p:nvPr>
        </p:nvSpPr>
        <p:spPr>
          <a:xfrm>
            <a:off x="899592" y="3886200"/>
            <a:ext cx="7344816" cy="1752600"/>
          </a:xfrm>
        </p:spPr>
        <p:txBody>
          <a:bodyPr>
            <a:normAutofit/>
          </a:bodyPr>
          <a:lstStyle/>
          <a:p>
            <a:r>
              <a:rPr lang="en-US" altLang="zh-CN" dirty="0" smtClean="0"/>
              <a:t>14 – </a:t>
            </a:r>
            <a:r>
              <a:rPr lang="en-US" altLang="zh-CN" smtClean="0"/>
              <a:t>Dynamic Programming</a:t>
            </a:r>
            <a:endParaRPr lang="en-US" altLang="zh-CN" dirty="0" smtClean="0"/>
          </a:p>
          <a:p>
            <a:endParaRPr lang="en-US" altLang="zh-CN" dirty="0" smtClean="0"/>
          </a:p>
          <a:p>
            <a:r>
              <a:rPr lang="en-US" altLang="zh-CN" dirty="0" smtClean="0"/>
              <a:t>JJCAO</a:t>
            </a:r>
            <a:endParaRPr lang="zh-CN" altLang="en-US" dirty="0"/>
          </a:p>
        </p:txBody>
      </p:sp>
    </p:spTree>
    <p:extLst>
      <p:ext uri="{BB962C8B-B14F-4D97-AF65-F5344CB8AC3E}">
        <p14:creationId xmlns:p14="http://schemas.microsoft.com/office/powerpoint/2010/main" val="13863264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3752"/>
            <a:ext cx="8229600" cy="1143000"/>
          </a:xfrm>
        </p:spPr>
        <p:txBody>
          <a:bodyPr/>
          <a:lstStyle/>
          <a:p>
            <a:r>
              <a:rPr lang="en-US" altLang="zh-CN" dirty="0"/>
              <a:t>Overlapping </a:t>
            </a:r>
            <a:r>
              <a:rPr lang="en-US" altLang="zh-CN" dirty="0" err="1"/>
              <a:t>subproblems</a:t>
            </a:r>
            <a:endParaRPr lang="zh-CN" altLang="en-US" dirty="0"/>
          </a:p>
        </p:txBody>
      </p:sp>
      <p:sp>
        <p:nvSpPr>
          <p:cNvPr id="3" name="内容占位符 2"/>
          <p:cNvSpPr>
            <a:spLocks noGrp="1"/>
          </p:cNvSpPr>
          <p:nvPr>
            <p:ph idx="1"/>
          </p:nvPr>
        </p:nvSpPr>
        <p:spPr>
          <a:xfrm>
            <a:off x="0" y="1340768"/>
            <a:ext cx="9144000" cy="5517232"/>
          </a:xfrm>
        </p:spPr>
        <p:txBody>
          <a:bodyPr>
            <a:noAutofit/>
          </a:bodyPr>
          <a:lstStyle/>
          <a:p>
            <a:r>
              <a:rPr lang="en-US" altLang="zh-CN" sz="2000" dirty="0" smtClean="0"/>
              <a:t>Top-down </a:t>
            </a:r>
            <a:r>
              <a:rPr lang="en-US" altLang="zh-CN" sz="2000" dirty="0"/>
              <a:t>approach of DP: Memorize and use solutions of previously solved </a:t>
            </a:r>
            <a:r>
              <a:rPr lang="en-US" altLang="zh-CN" sz="2000" dirty="0" err="1" smtClean="0"/>
              <a:t>subproblems</a:t>
            </a:r>
            <a:endParaRPr lang="en-US" altLang="zh-CN" sz="2000" dirty="0" smtClean="0"/>
          </a:p>
          <a:p>
            <a:pPr marL="0" indent="0" algn="ctr">
              <a:buNone/>
            </a:pPr>
            <a:endParaRPr lang="en-US" altLang="zh-CN" sz="1800" dirty="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endParaRPr lang="en-US" altLang="zh-CN" sz="1800" dirty="0"/>
          </a:p>
          <a:p>
            <a:r>
              <a:rPr lang="en-US" altLang="zh-CN" sz="2000" dirty="0">
                <a:solidFill>
                  <a:srgbClr val="006600"/>
                </a:solidFill>
              </a:rPr>
              <a:t>Moral: we traded space for </a:t>
            </a:r>
            <a:r>
              <a:rPr lang="en-US" altLang="zh-CN" sz="2000" dirty="0" smtClean="0">
                <a:solidFill>
                  <a:srgbClr val="006600"/>
                </a:solidFill>
              </a:rPr>
              <a:t>time. </a:t>
            </a:r>
            <a:r>
              <a:rPr lang="en-US" altLang="zh-CN" sz="2000" i="1" dirty="0" smtClean="0"/>
              <a:t>O(n</a:t>
            </a:r>
            <a:r>
              <a:rPr lang="en-US" altLang="zh-CN" sz="2000" i="1" dirty="0"/>
              <a:t>) is the time complexity and </a:t>
            </a:r>
            <a:r>
              <a:rPr lang="en-US" altLang="zh-CN" sz="2000" i="1" dirty="0" smtClean="0"/>
              <a:t>O(n) </a:t>
            </a:r>
            <a:r>
              <a:rPr lang="en-US" altLang="zh-CN" sz="2000" i="1" dirty="0"/>
              <a:t>is space complexity, compared to exponential complexity of naïve method</a:t>
            </a:r>
            <a:r>
              <a:rPr lang="en-US" altLang="zh-CN" sz="2000" i="1" dirty="0" smtClean="0"/>
              <a:t>.</a:t>
            </a:r>
            <a:endParaRPr lang="zh-CN" altLang="en-US" sz="2000" dirty="0"/>
          </a:p>
        </p:txBody>
      </p:sp>
      <p:sp>
        <p:nvSpPr>
          <p:cNvPr id="4" name="灯片编号占位符 3"/>
          <p:cNvSpPr>
            <a:spLocks noGrp="1"/>
          </p:cNvSpPr>
          <p:nvPr>
            <p:ph type="sldNum" sz="quarter" idx="12"/>
          </p:nvPr>
        </p:nvSpPr>
        <p:spPr/>
        <p:txBody>
          <a:bodyPr/>
          <a:lstStyle/>
          <a:p>
            <a:fld id="{E8355607-17A1-4E4D-AFB5-E4A973756996}" type="slidenum">
              <a:rPr lang="zh-CN" altLang="en-US" smtClean="0"/>
              <a:t>10</a:t>
            </a:fld>
            <a:endParaRPr lang="zh-CN" altLang="en-US"/>
          </a:p>
        </p:txBody>
      </p:sp>
      <p:sp>
        <p:nvSpPr>
          <p:cNvPr id="5" name="矩形 4"/>
          <p:cNvSpPr/>
          <p:nvPr/>
        </p:nvSpPr>
        <p:spPr>
          <a:xfrm>
            <a:off x="35496" y="2204864"/>
            <a:ext cx="4824536" cy="1200329"/>
          </a:xfrm>
          <a:prstGeom prst="rect">
            <a:avLst/>
          </a:prstGeom>
        </p:spPr>
        <p:txBody>
          <a:bodyPr wrap="square">
            <a:spAutoFit/>
          </a:bodyPr>
          <a:lstStyle/>
          <a:p>
            <a:r>
              <a:rPr lang="en-US" altLang="zh-CN" dirty="0">
                <a:solidFill>
                  <a:srgbClr val="000000"/>
                </a:solidFill>
              </a:rPr>
              <a:t>Function fib(n)</a:t>
            </a:r>
          </a:p>
          <a:p>
            <a:r>
              <a:rPr lang="en-US" altLang="zh-CN" dirty="0" smtClean="0">
                <a:solidFill>
                  <a:srgbClr val="000000"/>
                </a:solidFill>
              </a:rPr>
              <a:t>	if </a:t>
            </a:r>
            <a:r>
              <a:rPr lang="en-US" altLang="zh-CN" dirty="0">
                <a:solidFill>
                  <a:srgbClr val="000000"/>
                </a:solidFill>
              </a:rPr>
              <a:t>n =0 return 0</a:t>
            </a:r>
          </a:p>
          <a:p>
            <a:r>
              <a:rPr lang="en-US" altLang="zh-CN" dirty="0">
                <a:solidFill>
                  <a:srgbClr val="000000"/>
                </a:solidFill>
              </a:rPr>
              <a:t>	</a:t>
            </a:r>
            <a:r>
              <a:rPr lang="en-US" altLang="zh-CN" dirty="0" smtClean="0">
                <a:solidFill>
                  <a:srgbClr val="000000"/>
                </a:solidFill>
              </a:rPr>
              <a:t>else </a:t>
            </a:r>
            <a:r>
              <a:rPr lang="en-US" altLang="zh-CN" dirty="0">
                <a:solidFill>
                  <a:srgbClr val="000000"/>
                </a:solidFill>
              </a:rPr>
              <a:t>if n =1 return 1</a:t>
            </a:r>
          </a:p>
          <a:p>
            <a:r>
              <a:rPr lang="pt-BR" altLang="zh-CN" dirty="0" smtClean="0">
                <a:solidFill>
                  <a:srgbClr val="000000"/>
                </a:solidFill>
              </a:rPr>
              <a:t>	else </a:t>
            </a:r>
            <a:r>
              <a:rPr lang="pt-BR" altLang="zh-CN" dirty="0">
                <a:solidFill>
                  <a:srgbClr val="000000"/>
                </a:solidFill>
              </a:rPr>
              <a:t>return fib(n-1) + fib (n-2)</a:t>
            </a:r>
            <a:endParaRPr lang="en-US" altLang="zh-CN" sz="2000" dirty="0"/>
          </a:p>
        </p:txBody>
      </p:sp>
      <p:sp>
        <p:nvSpPr>
          <p:cNvPr id="9" name="矩形 8"/>
          <p:cNvSpPr/>
          <p:nvPr/>
        </p:nvSpPr>
        <p:spPr>
          <a:xfrm>
            <a:off x="107504" y="3717032"/>
            <a:ext cx="6472336" cy="1477328"/>
          </a:xfrm>
          <a:prstGeom prst="rect">
            <a:avLst/>
          </a:prstGeom>
        </p:spPr>
        <p:txBody>
          <a:bodyPr wrap="square">
            <a:spAutoFit/>
          </a:bodyPr>
          <a:lstStyle/>
          <a:p>
            <a:r>
              <a:rPr lang="en-US" altLang="zh-CN" dirty="0" smtClean="0">
                <a:solidFill>
                  <a:srgbClr val="000000"/>
                </a:solidFill>
              </a:rPr>
              <a:t>FIB = -ones(n,1);</a:t>
            </a:r>
          </a:p>
          <a:p>
            <a:r>
              <a:rPr lang="en-US" altLang="zh-CN" dirty="0" smtClean="0">
                <a:solidFill>
                  <a:srgbClr val="000000"/>
                </a:solidFill>
              </a:rPr>
              <a:t>FIB[0]=0; FIB[1]=1;</a:t>
            </a:r>
          </a:p>
          <a:p>
            <a:r>
              <a:rPr lang="en-US" altLang="zh-CN" dirty="0" smtClean="0">
                <a:solidFill>
                  <a:srgbClr val="000000"/>
                </a:solidFill>
              </a:rPr>
              <a:t>Function </a:t>
            </a:r>
            <a:r>
              <a:rPr lang="en-US" altLang="zh-CN" dirty="0">
                <a:solidFill>
                  <a:srgbClr val="000000"/>
                </a:solidFill>
              </a:rPr>
              <a:t>fib(n)</a:t>
            </a:r>
          </a:p>
          <a:p>
            <a:r>
              <a:rPr lang="en-US" altLang="zh-CN" dirty="0" smtClean="0">
                <a:solidFill>
                  <a:srgbClr val="000000"/>
                </a:solidFill>
              </a:rPr>
              <a:t>	if FIB(n) &lt; 0 </a:t>
            </a:r>
            <a:r>
              <a:rPr lang="en-US" altLang="zh-CN" dirty="0">
                <a:solidFill>
                  <a:srgbClr val="000000"/>
                </a:solidFill>
              </a:rPr>
              <a:t>return </a:t>
            </a:r>
            <a:r>
              <a:rPr lang="pt-BR" altLang="zh-CN" dirty="0">
                <a:solidFill>
                  <a:srgbClr val="000000"/>
                </a:solidFill>
              </a:rPr>
              <a:t>fib(n-1) + fib (n-2</a:t>
            </a:r>
            <a:r>
              <a:rPr lang="pt-BR" altLang="zh-CN" dirty="0" smtClean="0">
                <a:solidFill>
                  <a:srgbClr val="000000"/>
                </a:solidFill>
              </a:rPr>
              <a:t>)</a:t>
            </a:r>
          </a:p>
          <a:p>
            <a:r>
              <a:rPr lang="en-US" altLang="zh-CN" dirty="0" smtClean="0">
                <a:solidFill>
                  <a:srgbClr val="000000"/>
                </a:solidFill>
              </a:rPr>
              <a:t> </a:t>
            </a:r>
            <a:r>
              <a:rPr lang="pt-BR" altLang="zh-CN" dirty="0" smtClean="0">
                <a:solidFill>
                  <a:srgbClr val="000000"/>
                </a:solidFill>
              </a:rPr>
              <a:t>	else </a:t>
            </a:r>
            <a:r>
              <a:rPr lang="pt-BR" altLang="zh-CN" dirty="0">
                <a:solidFill>
                  <a:srgbClr val="000000"/>
                </a:solidFill>
              </a:rPr>
              <a:t>return </a:t>
            </a:r>
            <a:r>
              <a:rPr lang="pt-BR" altLang="zh-CN" dirty="0" smtClean="0">
                <a:solidFill>
                  <a:srgbClr val="000000"/>
                </a:solidFill>
              </a:rPr>
              <a:t>FIB(n);</a:t>
            </a:r>
            <a:endParaRPr lang="en-US" altLang="zh-CN" sz="2000" dirty="0"/>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4277" y="1791791"/>
            <a:ext cx="4914227" cy="2501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928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3752"/>
            <a:ext cx="8229600" cy="1143000"/>
          </a:xfrm>
        </p:spPr>
        <p:txBody>
          <a:bodyPr/>
          <a:lstStyle/>
          <a:p>
            <a:r>
              <a:rPr lang="en-US" altLang="zh-CN" dirty="0"/>
              <a:t>Overlapping </a:t>
            </a:r>
            <a:r>
              <a:rPr lang="en-US" altLang="zh-CN" dirty="0" err="1"/>
              <a:t>subproblems</a:t>
            </a:r>
            <a:endParaRPr lang="zh-CN" altLang="en-US" dirty="0"/>
          </a:p>
        </p:txBody>
      </p:sp>
      <p:sp>
        <p:nvSpPr>
          <p:cNvPr id="3" name="内容占位符 2"/>
          <p:cNvSpPr>
            <a:spLocks noGrp="1"/>
          </p:cNvSpPr>
          <p:nvPr>
            <p:ph idx="1"/>
          </p:nvPr>
        </p:nvSpPr>
        <p:spPr>
          <a:xfrm>
            <a:off x="0" y="1340768"/>
            <a:ext cx="9144000" cy="5517232"/>
          </a:xfrm>
        </p:spPr>
        <p:txBody>
          <a:bodyPr>
            <a:noAutofit/>
          </a:bodyPr>
          <a:lstStyle/>
          <a:p>
            <a:r>
              <a:rPr lang="en-US" altLang="zh-CN" sz="2000" dirty="0"/>
              <a:t>Bottom-up approach of DP: </a:t>
            </a:r>
            <a:r>
              <a:rPr lang="en-US" altLang="zh-CN" sz="2000" dirty="0" smtClean="0"/>
              <a:t>Memorize by solving </a:t>
            </a:r>
            <a:r>
              <a:rPr lang="en-US" altLang="zh-CN" sz="2000" dirty="0"/>
              <a:t>the </a:t>
            </a:r>
            <a:r>
              <a:rPr lang="en-US" altLang="zh-CN" sz="2000" dirty="0" err="1"/>
              <a:t>subproblems</a:t>
            </a:r>
            <a:r>
              <a:rPr lang="en-US" altLang="zh-CN" sz="2000" dirty="0"/>
              <a:t> first and use their solutions to build-on and arrive at solutions to bigger </a:t>
            </a:r>
            <a:r>
              <a:rPr lang="en-US" altLang="zh-CN" sz="2000" dirty="0" err="1"/>
              <a:t>subproblems</a:t>
            </a:r>
            <a:endParaRPr lang="en-US" altLang="zh-CN" sz="2000" dirty="0"/>
          </a:p>
          <a:p>
            <a:pPr marL="0" indent="0" algn="ctr">
              <a:buNone/>
            </a:pPr>
            <a:endParaRPr lang="en-US" altLang="zh-CN" sz="1800" dirty="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endParaRPr lang="en-US" altLang="zh-CN" sz="1800" dirty="0"/>
          </a:p>
          <a:p>
            <a:r>
              <a:rPr lang="en-US" altLang="zh-CN" sz="2000" i="1" dirty="0"/>
              <a:t>O(n) is the time complexity and O(1) is space complexity, compared to exponential complexity of naïve method</a:t>
            </a:r>
            <a:r>
              <a:rPr lang="en-US" altLang="zh-CN" sz="2000" i="1" dirty="0" smtClean="0"/>
              <a:t>.</a:t>
            </a:r>
            <a:endParaRPr lang="zh-CN" altLang="en-US" sz="2000" dirty="0"/>
          </a:p>
        </p:txBody>
      </p:sp>
      <p:sp>
        <p:nvSpPr>
          <p:cNvPr id="4" name="灯片编号占位符 3"/>
          <p:cNvSpPr>
            <a:spLocks noGrp="1"/>
          </p:cNvSpPr>
          <p:nvPr>
            <p:ph type="sldNum" sz="quarter" idx="12"/>
          </p:nvPr>
        </p:nvSpPr>
        <p:spPr/>
        <p:txBody>
          <a:bodyPr/>
          <a:lstStyle/>
          <a:p>
            <a:fld id="{E8355607-17A1-4E4D-AFB5-E4A973756996}" type="slidenum">
              <a:rPr lang="zh-CN" altLang="en-US" smtClean="0"/>
              <a:t>11</a:t>
            </a:fld>
            <a:endParaRPr lang="zh-CN" altLang="en-US"/>
          </a:p>
        </p:txBody>
      </p:sp>
      <p:sp>
        <p:nvSpPr>
          <p:cNvPr id="5" name="矩形 4"/>
          <p:cNvSpPr/>
          <p:nvPr/>
        </p:nvSpPr>
        <p:spPr>
          <a:xfrm>
            <a:off x="4139952" y="2204864"/>
            <a:ext cx="4824536" cy="3139321"/>
          </a:xfrm>
          <a:prstGeom prst="rect">
            <a:avLst/>
          </a:prstGeom>
        </p:spPr>
        <p:txBody>
          <a:bodyPr wrap="square">
            <a:spAutoFit/>
          </a:bodyPr>
          <a:lstStyle/>
          <a:p>
            <a:r>
              <a:rPr lang="en-US" altLang="zh-CN" b="1" dirty="0"/>
              <a:t>	</a:t>
            </a:r>
            <a:r>
              <a:rPr lang="en-US" altLang="zh-CN" dirty="0">
                <a:solidFill>
                  <a:srgbClr val="000000"/>
                </a:solidFill>
              </a:rPr>
              <a:t>Function fib(n)</a:t>
            </a:r>
          </a:p>
          <a:p>
            <a:pPr marL="1257300" lvl="3" indent="0">
              <a:buNone/>
            </a:pPr>
            <a:r>
              <a:rPr lang="en-US" altLang="zh-CN" dirty="0" err="1">
                <a:solidFill>
                  <a:srgbClr val="000000"/>
                </a:solidFill>
              </a:rPr>
              <a:t>Var</a:t>
            </a:r>
            <a:r>
              <a:rPr lang="en-US" altLang="zh-CN" dirty="0">
                <a:solidFill>
                  <a:srgbClr val="000000"/>
                </a:solidFill>
              </a:rPr>
              <a:t> </a:t>
            </a:r>
            <a:r>
              <a:rPr lang="en-US" altLang="zh-CN" dirty="0" err="1">
                <a:solidFill>
                  <a:srgbClr val="000000"/>
                </a:solidFill>
              </a:rPr>
              <a:t>previousFib</a:t>
            </a:r>
            <a:r>
              <a:rPr lang="en-US" altLang="zh-CN" dirty="0">
                <a:solidFill>
                  <a:srgbClr val="000000"/>
                </a:solidFill>
              </a:rPr>
              <a:t>:= 0, </a:t>
            </a:r>
            <a:r>
              <a:rPr lang="en-US" altLang="zh-CN" dirty="0" err="1">
                <a:solidFill>
                  <a:srgbClr val="000000"/>
                </a:solidFill>
              </a:rPr>
              <a:t>currentFib</a:t>
            </a:r>
            <a:r>
              <a:rPr lang="en-US" altLang="zh-CN" dirty="0">
                <a:solidFill>
                  <a:srgbClr val="000000"/>
                </a:solidFill>
              </a:rPr>
              <a:t>:= 1</a:t>
            </a:r>
          </a:p>
          <a:p>
            <a:pPr marL="1257300" lvl="3" indent="0">
              <a:buNone/>
            </a:pPr>
            <a:r>
              <a:rPr lang="en-US" altLang="zh-CN" dirty="0">
                <a:solidFill>
                  <a:srgbClr val="000000"/>
                </a:solidFill>
              </a:rPr>
              <a:t>if n =0 return 0</a:t>
            </a:r>
          </a:p>
          <a:p>
            <a:pPr marL="1257300" lvl="3" indent="0">
              <a:buNone/>
            </a:pPr>
            <a:r>
              <a:rPr lang="en-US" altLang="zh-CN" dirty="0">
                <a:solidFill>
                  <a:srgbClr val="000000"/>
                </a:solidFill>
              </a:rPr>
              <a:t>else if n = 1 return 1</a:t>
            </a:r>
          </a:p>
          <a:p>
            <a:pPr marL="1257300" lvl="3" indent="0">
              <a:buNone/>
            </a:pPr>
            <a:r>
              <a:rPr lang="en-US" altLang="zh-CN" dirty="0">
                <a:solidFill>
                  <a:srgbClr val="000000"/>
                </a:solidFill>
              </a:rPr>
              <a:t>repeat n-1 times</a:t>
            </a:r>
          </a:p>
          <a:p>
            <a:pPr marL="1714500" lvl="4" indent="0">
              <a:buNone/>
            </a:pPr>
            <a:r>
              <a:rPr lang="en-US" altLang="zh-CN" dirty="0" err="1">
                <a:solidFill>
                  <a:srgbClr val="000000"/>
                </a:solidFill>
              </a:rPr>
              <a:t>Var</a:t>
            </a:r>
            <a:r>
              <a:rPr lang="en-US" altLang="zh-CN" dirty="0">
                <a:solidFill>
                  <a:srgbClr val="000000"/>
                </a:solidFill>
              </a:rPr>
              <a:t> </a:t>
            </a:r>
            <a:r>
              <a:rPr lang="en-US" altLang="zh-CN" dirty="0" err="1">
                <a:solidFill>
                  <a:srgbClr val="000000"/>
                </a:solidFill>
              </a:rPr>
              <a:t>newFib</a:t>
            </a:r>
            <a:r>
              <a:rPr lang="en-US" altLang="zh-CN" dirty="0">
                <a:solidFill>
                  <a:srgbClr val="000000"/>
                </a:solidFill>
              </a:rPr>
              <a:t>:= </a:t>
            </a:r>
            <a:r>
              <a:rPr lang="en-US" altLang="zh-CN" dirty="0" err="1">
                <a:solidFill>
                  <a:srgbClr val="000000"/>
                </a:solidFill>
              </a:rPr>
              <a:t>previousFib</a:t>
            </a:r>
            <a:r>
              <a:rPr lang="en-US" altLang="zh-CN" dirty="0">
                <a:solidFill>
                  <a:srgbClr val="000000"/>
                </a:solidFill>
              </a:rPr>
              <a:t>+ </a:t>
            </a:r>
            <a:r>
              <a:rPr lang="en-US" altLang="zh-CN" dirty="0" err="1">
                <a:solidFill>
                  <a:srgbClr val="000000"/>
                </a:solidFill>
              </a:rPr>
              <a:t>currentFib</a:t>
            </a:r>
            <a:endParaRPr lang="en-US" altLang="zh-CN" dirty="0">
              <a:solidFill>
                <a:srgbClr val="000000"/>
              </a:solidFill>
            </a:endParaRPr>
          </a:p>
          <a:p>
            <a:pPr marL="1714500" lvl="4" indent="0">
              <a:buNone/>
            </a:pPr>
            <a:r>
              <a:rPr lang="en-US" altLang="zh-CN" dirty="0" err="1">
                <a:solidFill>
                  <a:srgbClr val="000000"/>
                </a:solidFill>
              </a:rPr>
              <a:t>previousFib</a:t>
            </a:r>
            <a:r>
              <a:rPr lang="en-US" altLang="zh-CN" dirty="0">
                <a:solidFill>
                  <a:srgbClr val="000000"/>
                </a:solidFill>
              </a:rPr>
              <a:t>:= </a:t>
            </a:r>
            <a:r>
              <a:rPr lang="en-US" altLang="zh-CN" dirty="0" err="1">
                <a:solidFill>
                  <a:srgbClr val="000000"/>
                </a:solidFill>
              </a:rPr>
              <a:t>currentFib</a:t>
            </a:r>
            <a:endParaRPr lang="en-US" altLang="zh-CN" dirty="0">
              <a:solidFill>
                <a:srgbClr val="000000"/>
              </a:solidFill>
            </a:endParaRPr>
          </a:p>
          <a:p>
            <a:pPr marL="1714500" lvl="4" indent="0">
              <a:buNone/>
            </a:pPr>
            <a:r>
              <a:rPr lang="en-US" altLang="zh-CN" dirty="0" err="1">
                <a:solidFill>
                  <a:srgbClr val="000000"/>
                </a:solidFill>
              </a:rPr>
              <a:t>currentFib</a:t>
            </a:r>
            <a:r>
              <a:rPr lang="en-US" altLang="zh-CN" dirty="0">
                <a:solidFill>
                  <a:srgbClr val="000000"/>
                </a:solidFill>
              </a:rPr>
              <a:t>:= </a:t>
            </a:r>
            <a:r>
              <a:rPr lang="en-US" altLang="zh-CN" dirty="0" err="1">
                <a:solidFill>
                  <a:srgbClr val="000000"/>
                </a:solidFill>
              </a:rPr>
              <a:t>newFib</a:t>
            </a:r>
            <a:endParaRPr lang="en-US" altLang="zh-CN" dirty="0">
              <a:solidFill>
                <a:srgbClr val="000000"/>
              </a:solidFill>
            </a:endParaRPr>
          </a:p>
          <a:p>
            <a:pPr marL="1257300" lvl="3" indent="0">
              <a:buNone/>
            </a:pPr>
            <a:r>
              <a:rPr lang="en-US" altLang="zh-CN" dirty="0">
                <a:solidFill>
                  <a:srgbClr val="000000"/>
                </a:solidFill>
              </a:rPr>
              <a:t>return </a:t>
            </a:r>
            <a:r>
              <a:rPr lang="en-US" altLang="zh-CN" dirty="0" err="1">
                <a:solidFill>
                  <a:srgbClr val="000000"/>
                </a:solidFill>
              </a:rPr>
              <a:t>currentFib</a:t>
            </a:r>
            <a:endParaRPr lang="en-US" altLang="zh-CN" dirty="0">
              <a:solidFill>
                <a:srgbClr val="000000"/>
              </a:solidFill>
            </a:endParaRPr>
          </a:p>
        </p:txBody>
      </p:sp>
      <p:grpSp>
        <p:nvGrpSpPr>
          <p:cNvPr id="7" name="组合 6"/>
          <p:cNvGrpSpPr/>
          <p:nvPr/>
        </p:nvGrpSpPr>
        <p:grpSpPr>
          <a:xfrm>
            <a:off x="971600" y="2419886"/>
            <a:ext cx="3724096" cy="1873210"/>
            <a:chOff x="971600" y="2269574"/>
            <a:chExt cx="3724096" cy="187321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269574"/>
              <a:ext cx="2981325"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971600" y="3773452"/>
              <a:ext cx="3724096" cy="369332"/>
            </a:xfrm>
            <a:prstGeom prst="rect">
              <a:avLst/>
            </a:prstGeom>
          </p:spPr>
          <p:txBody>
            <a:bodyPr wrap="none">
              <a:spAutoFit/>
            </a:bodyPr>
            <a:lstStyle/>
            <a:p>
              <a:r>
                <a:rPr lang="en-US" altLang="zh-CN" dirty="0">
                  <a:solidFill>
                    <a:srgbClr val="006600"/>
                  </a:solidFill>
                </a:rPr>
                <a:t>Moral: we traded space for time.</a:t>
              </a:r>
              <a:endParaRPr lang="zh-CN" altLang="en-US" dirty="0">
                <a:solidFill>
                  <a:srgbClr val="006600"/>
                </a:solidFill>
              </a:endParaRPr>
            </a:p>
          </p:txBody>
        </p:sp>
      </p:grpSp>
    </p:spTree>
    <p:extLst>
      <p:ext uri="{BB962C8B-B14F-4D97-AF65-F5344CB8AC3E}">
        <p14:creationId xmlns:p14="http://schemas.microsoft.com/office/powerpoint/2010/main" val="3427995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4704"/>
          </a:xfrm>
        </p:spPr>
        <p:txBody>
          <a:bodyPr/>
          <a:lstStyle/>
          <a:p>
            <a:r>
              <a:rPr lang="en-US" altLang="zh-CN" dirty="0"/>
              <a:t>Overlapping </a:t>
            </a:r>
            <a:r>
              <a:rPr lang="en-US" altLang="zh-CN" dirty="0" err="1"/>
              <a:t>subproblems</a:t>
            </a:r>
            <a:endParaRPr lang="zh-CN" altLang="en-US" dirty="0"/>
          </a:p>
        </p:txBody>
      </p:sp>
      <p:sp>
        <p:nvSpPr>
          <p:cNvPr id="3" name="内容占位符 2"/>
          <p:cNvSpPr>
            <a:spLocks noGrp="1"/>
          </p:cNvSpPr>
          <p:nvPr>
            <p:ph idx="1"/>
          </p:nvPr>
        </p:nvSpPr>
        <p:spPr>
          <a:xfrm>
            <a:off x="0" y="836712"/>
            <a:ext cx="9144000" cy="6021288"/>
          </a:xfrm>
        </p:spPr>
        <p:txBody>
          <a:bodyPr>
            <a:normAutofit/>
          </a:bodyPr>
          <a:lstStyle/>
          <a:p>
            <a:r>
              <a:rPr lang="en-US" altLang="zh-CN" sz="2000" dirty="0"/>
              <a:t>Dynamic programming is a technique for </a:t>
            </a:r>
            <a:r>
              <a:rPr lang="en-US" altLang="zh-CN" sz="2000" b="1" dirty="0"/>
              <a:t>avoiding </a:t>
            </a:r>
            <a:r>
              <a:rPr lang="en-US" altLang="zh-CN" sz="2000" b="1" dirty="0" err="1" smtClean="0"/>
              <a:t>recomputation</a:t>
            </a:r>
            <a:r>
              <a:rPr lang="en-US" altLang="zh-CN" sz="2000" b="1" dirty="0" smtClean="0"/>
              <a:t> </a:t>
            </a:r>
            <a:r>
              <a:rPr lang="en-US" altLang="zh-CN" sz="2000" b="1" dirty="0"/>
              <a:t>by </a:t>
            </a:r>
            <a:r>
              <a:rPr lang="en-US" altLang="zh-CN" sz="2000" b="1" dirty="0" smtClean="0"/>
              <a:t>storing partial results</a:t>
            </a:r>
          </a:p>
          <a:p>
            <a:endParaRPr lang="en-US" altLang="zh-CN" sz="1100" dirty="0"/>
          </a:p>
          <a:p>
            <a:r>
              <a:rPr lang="en-US" altLang="zh-CN" sz="2000" dirty="0"/>
              <a:t>The trick to dynamic program is to see that the naive </a:t>
            </a:r>
            <a:r>
              <a:rPr lang="en-US" altLang="zh-CN" sz="2000" dirty="0" smtClean="0"/>
              <a:t>recursive algorithm </a:t>
            </a:r>
            <a:r>
              <a:rPr lang="en-US" altLang="zh-CN" sz="2000" dirty="0"/>
              <a:t>repeatedly computes the same </a:t>
            </a:r>
            <a:r>
              <a:rPr lang="en-US" altLang="zh-CN" sz="2000" b="1" dirty="0" err="1"/>
              <a:t>subproblems</a:t>
            </a:r>
            <a:r>
              <a:rPr lang="en-US" altLang="zh-CN" sz="2000" dirty="0"/>
              <a:t> </a:t>
            </a:r>
            <a:r>
              <a:rPr lang="en-US" altLang="zh-CN" sz="2000" dirty="0" smtClean="0"/>
              <a:t>over and </a:t>
            </a:r>
            <a:r>
              <a:rPr lang="en-US" altLang="zh-CN" sz="2000" dirty="0"/>
              <a:t>over and over again. If so, </a:t>
            </a:r>
            <a:r>
              <a:rPr lang="en-US" altLang="zh-CN" sz="2000" b="1" dirty="0"/>
              <a:t>storing</a:t>
            </a:r>
            <a:r>
              <a:rPr lang="en-US" altLang="zh-CN" sz="2000" dirty="0"/>
              <a:t> the answers to </a:t>
            </a:r>
            <a:r>
              <a:rPr lang="en-US" altLang="zh-CN" sz="2000" dirty="0" smtClean="0"/>
              <a:t>them in </a:t>
            </a:r>
            <a:r>
              <a:rPr lang="en-US" altLang="zh-CN" sz="2000" dirty="0"/>
              <a:t>a table instead of </a:t>
            </a:r>
            <a:r>
              <a:rPr lang="en-US" altLang="zh-CN" sz="2000" dirty="0" err="1"/>
              <a:t>recomputing</a:t>
            </a:r>
            <a:r>
              <a:rPr lang="en-US" altLang="zh-CN" sz="2000" dirty="0"/>
              <a:t> can lead to an </a:t>
            </a:r>
            <a:r>
              <a:rPr lang="en-US" altLang="zh-CN" sz="2000" dirty="0" smtClean="0"/>
              <a:t>efficient algorithm.</a:t>
            </a:r>
          </a:p>
          <a:p>
            <a:pPr lvl="1"/>
            <a:r>
              <a:rPr lang="en-US" altLang="zh-CN" sz="1500" b="1" i="1" dirty="0" smtClean="0">
                <a:solidFill>
                  <a:srgbClr val="00B050"/>
                </a:solidFill>
              </a:rPr>
              <a:t>Top-down </a:t>
            </a:r>
            <a:r>
              <a:rPr lang="en-US" altLang="zh-CN" sz="1500" b="1" i="1" dirty="0">
                <a:solidFill>
                  <a:srgbClr val="00B050"/>
                </a:solidFill>
              </a:rPr>
              <a:t>approach</a:t>
            </a:r>
            <a:r>
              <a:rPr lang="en-US" altLang="zh-CN" sz="1500" dirty="0">
                <a:solidFill>
                  <a:srgbClr val="000000"/>
                </a:solidFill>
              </a:rPr>
              <a:t>: </a:t>
            </a:r>
            <a:r>
              <a:rPr lang="en-US" altLang="zh-CN" sz="1500" dirty="0" smtClean="0">
                <a:solidFill>
                  <a:srgbClr val="000000"/>
                </a:solidFill>
              </a:rPr>
              <a:t>memorize</a:t>
            </a:r>
            <a:r>
              <a:rPr lang="en-US" altLang="zh-CN" sz="1500" dirty="0">
                <a:solidFill>
                  <a:srgbClr val="000000"/>
                </a:solidFill>
              </a:rPr>
              <a:t> or store the solutions to the </a:t>
            </a:r>
            <a:r>
              <a:rPr lang="en-US" altLang="zh-CN" sz="1500" dirty="0" err="1">
                <a:solidFill>
                  <a:srgbClr val="000000"/>
                </a:solidFill>
              </a:rPr>
              <a:t>subproblems</a:t>
            </a:r>
            <a:r>
              <a:rPr lang="en-US" altLang="zh-CN" sz="1500" dirty="0">
                <a:solidFill>
                  <a:srgbClr val="000000"/>
                </a:solidFill>
              </a:rPr>
              <a:t> in a table. Whenever we attempt to solve a new </a:t>
            </a:r>
            <a:r>
              <a:rPr lang="en-US" altLang="zh-CN" sz="1500" dirty="0" err="1">
                <a:solidFill>
                  <a:srgbClr val="000000"/>
                </a:solidFill>
              </a:rPr>
              <a:t>subproblem</a:t>
            </a:r>
            <a:r>
              <a:rPr lang="en-US" altLang="zh-CN" sz="1500" dirty="0">
                <a:solidFill>
                  <a:srgbClr val="000000"/>
                </a:solidFill>
              </a:rPr>
              <a:t>, we first check the table to see if it is already solved. </a:t>
            </a:r>
            <a:r>
              <a:rPr lang="en-US" altLang="zh-CN" sz="1500" b="1" dirty="0">
                <a:solidFill>
                  <a:srgbClr val="FF0000"/>
                </a:solidFill>
              </a:rPr>
              <a:t>If a solution has been recorded, we can use it directly, otherwise we solve the </a:t>
            </a:r>
            <a:r>
              <a:rPr lang="en-US" altLang="zh-CN" sz="1500" b="1" dirty="0" err="1">
                <a:solidFill>
                  <a:srgbClr val="FF0000"/>
                </a:solidFill>
              </a:rPr>
              <a:t>subproblem</a:t>
            </a:r>
            <a:r>
              <a:rPr lang="en-US" altLang="zh-CN" sz="1500" b="1" dirty="0">
                <a:solidFill>
                  <a:srgbClr val="FF0000"/>
                </a:solidFill>
              </a:rPr>
              <a:t> and add its solution to the table</a:t>
            </a:r>
            <a:r>
              <a:rPr lang="en-US" altLang="zh-CN" sz="1500" dirty="0">
                <a:solidFill>
                  <a:srgbClr val="000000"/>
                </a:solidFill>
              </a:rPr>
              <a:t>.</a:t>
            </a:r>
          </a:p>
          <a:p>
            <a:pPr lvl="1"/>
            <a:r>
              <a:rPr lang="en-US" altLang="zh-CN" sz="1500" b="1" i="1" dirty="0">
                <a:solidFill>
                  <a:srgbClr val="FF0000"/>
                </a:solidFill>
              </a:rPr>
              <a:t>Bottom-up approach</a:t>
            </a:r>
            <a:r>
              <a:rPr lang="en-US" altLang="zh-CN" sz="1500" dirty="0" smtClean="0">
                <a:solidFill>
                  <a:srgbClr val="000000"/>
                </a:solidFill>
              </a:rPr>
              <a:t>: </a:t>
            </a:r>
            <a:r>
              <a:rPr lang="en-US" altLang="zh-CN" sz="1500" dirty="0">
                <a:solidFill>
                  <a:srgbClr val="000000"/>
                </a:solidFill>
              </a:rPr>
              <a:t>Once we formulate the solution to a problem recursively as in terms of its </a:t>
            </a:r>
            <a:r>
              <a:rPr lang="en-US" altLang="zh-CN" sz="1500" dirty="0" err="1">
                <a:solidFill>
                  <a:srgbClr val="000000"/>
                </a:solidFill>
              </a:rPr>
              <a:t>subproblems</a:t>
            </a:r>
            <a:r>
              <a:rPr lang="en-US" altLang="zh-CN" sz="1500" dirty="0">
                <a:solidFill>
                  <a:srgbClr val="000000"/>
                </a:solidFill>
              </a:rPr>
              <a:t>, we can try reformulating the problem in a bottom-up fashion: try </a:t>
            </a:r>
            <a:r>
              <a:rPr lang="en-US" altLang="zh-CN" sz="1500" b="1" dirty="0">
                <a:solidFill>
                  <a:srgbClr val="FF0000"/>
                </a:solidFill>
              </a:rPr>
              <a:t>solving the </a:t>
            </a:r>
            <a:r>
              <a:rPr lang="en-US" altLang="zh-CN" sz="1500" b="1" dirty="0" err="1">
                <a:solidFill>
                  <a:srgbClr val="FF0000"/>
                </a:solidFill>
              </a:rPr>
              <a:t>subproblems</a:t>
            </a:r>
            <a:r>
              <a:rPr lang="en-US" altLang="zh-CN" sz="1500" b="1" dirty="0">
                <a:solidFill>
                  <a:srgbClr val="FF0000"/>
                </a:solidFill>
              </a:rPr>
              <a:t> first and use their solutions to build-on and arrive at solutions to bigger </a:t>
            </a:r>
            <a:r>
              <a:rPr lang="en-US" altLang="zh-CN" sz="1500" b="1" dirty="0" err="1">
                <a:solidFill>
                  <a:srgbClr val="FF0000"/>
                </a:solidFill>
              </a:rPr>
              <a:t>subproblems</a:t>
            </a:r>
            <a:r>
              <a:rPr lang="en-US" altLang="zh-CN" sz="1500" dirty="0">
                <a:solidFill>
                  <a:srgbClr val="000000"/>
                </a:solidFill>
              </a:rPr>
              <a:t>. This is also usually done in a tabular form by iteratively generating solutions to bigger and bigger </a:t>
            </a:r>
            <a:r>
              <a:rPr lang="en-US" altLang="zh-CN" sz="1500" dirty="0" err="1">
                <a:solidFill>
                  <a:srgbClr val="000000"/>
                </a:solidFill>
              </a:rPr>
              <a:t>subproblems</a:t>
            </a:r>
            <a:r>
              <a:rPr lang="en-US" altLang="zh-CN" sz="1500" dirty="0">
                <a:solidFill>
                  <a:srgbClr val="000000"/>
                </a:solidFill>
              </a:rPr>
              <a:t> by using the solutions to small </a:t>
            </a:r>
            <a:r>
              <a:rPr lang="en-US" altLang="zh-CN" sz="1500" dirty="0" err="1">
                <a:solidFill>
                  <a:srgbClr val="000000"/>
                </a:solidFill>
              </a:rPr>
              <a:t>subproblems</a:t>
            </a:r>
            <a:r>
              <a:rPr lang="en-US" altLang="zh-CN" sz="1500" dirty="0">
                <a:solidFill>
                  <a:srgbClr val="000000"/>
                </a:solidFill>
              </a:rPr>
              <a:t>. For example, if we already know the values of F</a:t>
            </a:r>
            <a:r>
              <a:rPr lang="en-US" altLang="zh-CN" sz="1500" baseline="-25000" dirty="0">
                <a:solidFill>
                  <a:srgbClr val="000000"/>
                </a:solidFill>
              </a:rPr>
              <a:t>41</a:t>
            </a:r>
            <a:r>
              <a:rPr lang="en-US" altLang="zh-CN" sz="1500" dirty="0">
                <a:solidFill>
                  <a:srgbClr val="000000"/>
                </a:solidFill>
              </a:rPr>
              <a:t> and F</a:t>
            </a:r>
            <a:r>
              <a:rPr lang="en-US" altLang="zh-CN" sz="1500" baseline="-25000" dirty="0">
                <a:solidFill>
                  <a:srgbClr val="000000"/>
                </a:solidFill>
              </a:rPr>
              <a:t>40</a:t>
            </a:r>
            <a:r>
              <a:rPr lang="en-US" altLang="zh-CN" sz="1500" dirty="0">
                <a:solidFill>
                  <a:srgbClr val="000000"/>
                </a:solidFill>
              </a:rPr>
              <a:t>, we can directly calculate the value of F</a:t>
            </a:r>
            <a:r>
              <a:rPr lang="en-US" altLang="zh-CN" sz="1500" baseline="-25000" dirty="0">
                <a:solidFill>
                  <a:srgbClr val="000000"/>
                </a:solidFill>
              </a:rPr>
              <a:t>42</a:t>
            </a:r>
            <a:r>
              <a:rPr lang="en-US" altLang="zh-CN" sz="1500" dirty="0">
                <a:solidFill>
                  <a:srgbClr val="000000"/>
                </a:solidFill>
              </a:rPr>
              <a:t>.</a:t>
            </a:r>
          </a:p>
          <a:p>
            <a:endParaRPr lang="en-US" altLang="zh-CN" sz="1100" dirty="0"/>
          </a:p>
          <a:p>
            <a:r>
              <a:rPr lang="en-US" altLang="zh-CN" sz="2000" dirty="0"/>
              <a:t>Thus we must first hunt for a correct recursive algorithm </a:t>
            </a:r>
            <a:r>
              <a:rPr lang="en-US" altLang="zh-CN" sz="2000" dirty="0" smtClean="0"/>
              <a:t>– later </a:t>
            </a:r>
            <a:r>
              <a:rPr lang="en-US" altLang="zh-CN" sz="2000" dirty="0"/>
              <a:t>we can worry about speeding it up by using a </a:t>
            </a:r>
            <a:r>
              <a:rPr lang="en-US" altLang="zh-CN" sz="2000" dirty="0" smtClean="0"/>
              <a:t>results matrix</a:t>
            </a:r>
            <a:r>
              <a:rPr lang="en-US" altLang="zh-CN" sz="2000" dirty="0"/>
              <a:t>.</a:t>
            </a:r>
            <a:endParaRPr lang="zh-CN" altLang="en-US" sz="2000" dirty="0"/>
          </a:p>
        </p:txBody>
      </p:sp>
      <p:sp>
        <p:nvSpPr>
          <p:cNvPr id="4" name="灯片编号占位符 3"/>
          <p:cNvSpPr>
            <a:spLocks noGrp="1"/>
          </p:cNvSpPr>
          <p:nvPr>
            <p:ph type="sldNum" sz="quarter" idx="12"/>
          </p:nvPr>
        </p:nvSpPr>
        <p:spPr/>
        <p:txBody>
          <a:bodyPr/>
          <a:lstStyle/>
          <a:p>
            <a:fld id="{E8355607-17A1-4E4D-AFB5-E4A973756996}" type="slidenum">
              <a:rPr lang="zh-CN" altLang="en-US" smtClean="0"/>
              <a:t>12</a:t>
            </a:fld>
            <a:endParaRPr lang="zh-CN" altLang="en-US"/>
          </a:p>
        </p:txBody>
      </p:sp>
    </p:spTree>
    <p:extLst>
      <p:ext uri="{BB962C8B-B14F-4D97-AF65-F5344CB8AC3E}">
        <p14:creationId xmlns:p14="http://schemas.microsoft.com/office/powerpoint/2010/main" val="230230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3752"/>
            <a:ext cx="8229600" cy="1143000"/>
          </a:xfrm>
        </p:spPr>
        <p:txBody>
          <a:bodyPr/>
          <a:lstStyle/>
          <a:p>
            <a:r>
              <a:rPr lang="en-US" altLang="zh-CN" b="1" dirty="0"/>
              <a:t>Binomial Coefficients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79512" y="1052736"/>
                <a:ext cx="8784976" cy="2808311"/>
              </a:xfrm>
            </p:spPr>
            <p:txBody>
              <a:bodyPr>
                <a:normAutofit/>
              </a:bodyPr>
              <a:lstStyle/>
              <a:p>
                <a14:m>
                  <m:oMath xmlns:m="http://schemas.openxmlformats.org/officeDocument/2006/math">
                    <m:d>
                      <m:dPr>
                        <m:ctrlPr>
                          <a:rPr lang="en-US" altLang="zh-CN" sz="2400" i="1" smtClean="0">
                            <a:latin typeface="Cambria Math"/>
                          </a:rPr>
                        </m:ctrlPr>
                      </m:dPr>
                      <m:e>
                        <m:m>
                          <m:mPr>
                            <m:mcs>
                              <m:mc>
                                <m:mcPr>
                                  <m:count m:val="1"/>
                                  <m:mcJc m:val="center"/>
                                </m:mcPr>
                              </m:mc>
                            </m:mcs>
                            <m:ctrlPr>
                              <a:rPr lang="en-US" altLang="zh-CN" sz="2400" i="1" smtClean="0">
                                <a:latin typeface="Cambria Math"/>
                              </a:rPr>
                            </m:ctrlPr>
                          </m:mPr>
                          <m:mr>
                            <m:e>
                              <m:r>
                                <m:rPr>
                                  <m:brk m:alnAt="7"/>
                                </m:rPr>
                                <a:rPr lang="en-US" altLang="zh-CN" sz="2400" b="0" i="1" smtClean="0">
                                  <a:latin typeface="Cambria Math"/>
                                </a:rPr>
                                <m:t>𝑛</m:t>
                              </m:r>
                            </m:e>
                          </m:mr>
                          <m:mr>
                            <m:e>
                              <m:r>
                                <a:rPr lang="en-US" altLang="zh-CN" sz="2400" b="0" i="1" smtClean="0">
                                  <a:latin typeface="Cambria Math"/>
                                </a:rPr>
                                <m:t>𝑘</m:t>
                              </m:r>
                            </m:e>
                          </m:mr>
                        </m:m>
                      </m:e>
                    </m:d>
                    <m:r>
                      <a:rPr lang="en-US" altLang="zh-CN" sz="2400" b="0" i="1" smtClean="0">
                        <a:latin typeface="Cambria Math"/>
                      </a:rPr>
                      <m:t>=</m:t>
                    </m:r>
                    <m:f>
                      <m:fPr>
                        <m:ctrlPr>
                          <a:rPr lang="en-US" altLang="zh-CN" sz="2400" b="0" i="1" smtClean="0">
                            <a:latin typeface="Cambria Math"/>
                          </a:rPr>
                        </m:ctrlPr>
                      </m:fPr>
                      <m:num>
                        <m:r>
                          <a:rPr lang="en-US" altLang="zh-CN" sz="2400" b="0" i="1" smtClean="0">
                            <a:latin typeface="Cambria Math"/>
                          </a:rPr>
                          <m:t>𝑛</m:t>
                        </m:r>
                        <m:r>
                          <a:rPr lang="en-US" altLang="zh-CN" sz="2400" b="0" i="1" smtClean="0">
                            <a:latin typeface="Cambria Math"/>
                          </a:rPr>
                          <m:t>!</m:t>
                        </m:r>
                      </m:num>
                      <m:den>
                        <m:d>
                          <m:dPr>
                            <m:ctrlPr>
                              <a:rPr lang="en-US" altLang="zh-CN" sz="2400" b="0" i="1" smtClean="0">
                                <a:latin typeface="Cambria Math"/>
                              </a:rPr>
                            </m:ctrlPr>
                          </m:dPr>
                          <m:e>
                            <m:r>
                              <a:rPr lang="en-US" altLang="zh-CN" sz="2400" b="0" i="1" smtClean="0">
                                <a:latin typeface="Cambria Math"/>
                              </a:rPr>
                              <m:t>𝑛</m:t>
                            </m:r>
                            <m:r>
                              <a:rPr lang="en-US" altLang="zh-CN" sz="2400" b="0" i="1" smtClean="0">
                                <a:latin typeface="Cambria Math"/>
                              </a:rPr>
                              <m:t>−</m:t>
                            </m:r>
                            <m:r>
                              <a:rPr lang="en-US" altLang="zh-CN" sz="2400" b="0" i="1" smtClean="0">
                                <a:latin typeface="Cambria Math"/>
                              </a:rPr>
                              <m:t>𝑘</m:t>
                            </m:r>
                          </m:e>
                        </m:d>
                        <m:r>
                          <a:rPr lang="en-US" altLang="zh-CN" sz="2400" b="0" i="1" smtClean="0">
                            <a:latin typeface="Cambria Math"/>
                          </a:rPr>
                          <m:t>!</m:t>
                        </m:r>
                        <m:r>
                          <a:rPr lang="en-US" altLang="zh-CN" sz="2400" b="0" i="1" smtClean="0">
                            <a:latin typeface="Cambria Math"/>
                          </a:rPr>
                          <m:t>𝑘</m:t>
                        </m:r>
                        <m:r>
                          <a:rPr lang="en-US" altLang="zh-CN" sz="2400" b="0" i="1" smtClean="0">
                            <a:latin typeface="Cambria Math"/>
                          </a:rPr>
                          <m:t>!</m:t>
                        </m:r>
                      </m:den>
                    </m:f>
                  </m:oMath>
                </a14:m>
                <a:r>
                  <a:rPr lang="en-US" altLang="zh-CN" sz="2400" dirty="0" smtClean="0"/>
                  <a:t> counts </a:t>
                </a:r>
                <a:r>
                  <a:rPr lang="en-US" altLang="zh-CN" sz="2400" dirty="0"/>
                  <a:t>the number of </a:t>
                </a:r>
                <a:r>
                  <a:rPr lang="en-US" altLang="zh-CN" sz="2400" dirty="0" smtClean="0"/>
                  <a:t>ways to </a:t>
                </a:r>
                <a:r>
                  <a:rPr lang="en-US" altLang="zh-CN" sz="2400" dirty="0"/>
                  <a:t>choose k things out of n possibilities</a:t>
                </a:r>
                <a:r>
                  <a:rPr lang="en-US" altLang="zh-CN" sz="2400" dirty="0" smtClean="0"/>
                  <a:t>.</a:t>
                </a:r>
              </a:p>
              <a:p>
                <a:r>
                  <a:rPr lang="en-US" altLang="zh-CN" sz="2400" dirty="0"/>
                  <a:t>intermediate calculations can </a:t>
                </a:r>
                <a:r>
                  <a:rPr lang="en-US" altLang="zh-CN" sz="2400" i="1" dirty="0"/>
                  <a:t>easily </a:t>
                </a:r>
                <a:r>
                  <a:rPr lang="en-US" altLang="zh-CN" sz="2400" dirty="0"/>
                  <a:t>cause </a:t>
                </a:r>
                <a:r>
                  <a:rPr lang="en-US" altLang="zh-CN" sz="2400" dirty="0" smtClean="0"/>
                  <a:t>arithmetic </a:t>
                </a:r>
                <a:r>
                  <a:rPr lang="en-US" altLang="zh-CN" sz="2400" b="1" dirty="0" smtClean="0"/>
                  <a:t>overflow</a:t>
                </a:r>
                <a:r>
                  <a:rPr lang="en-US" altLang="zh-CN" sz="2400" dirty="0" smtClean="0"/>
                  <a:t> </a:t>
                </a:r>
                <a:r>
                  <a:rPr lang="en-US" altLang="zh-CN" sz="2400" dirty="0"/>
                  <a:t>even when the final coefficient fits </a:t>
                </a:r>
                <a:r>
                  <a:rPr lang="en-US" altLang="zh-CN" sz="2400" dirty="0" smtClean="0"/>
                  <a:t>comfortably within </a:t>
                </a:r>
                <a:r>
                  <a:rPr lang="en-US" altLang="zh-CN" sz="2400" dirty="0"/>
                  <a:t>an </a:t>
                </a:r>
                <a:r>
                  <a:rPr lang="en-US" altLang="zh-CN" sz="2400" dirty="0" smtClean="0"/>
                  <a:t>integer</a:t>
                </a:r>
              </a:p>
              <a:p>
                <a:r>
                  <a:rPr lang="en-US" altLang="zh-CN" sz="2400" dirty="0" smtClean="0"/>
                  <a:t>A more stable way:</a:t>
                </a:r>
                <a:endParaRPr lang="en-US"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79512" y="1052736"/>
                <a:ext cx="8784976" cy="2808311"/>
              </a:xfrm>
              <a:blipFill rotWithShape="1">
                <a:blip r:embed="rId2"/>
                <a:stretch>
                  <a:fillRect l="-902" r="-1456"/>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E8355607-17A1-4E4D-AFB5-E4A973756996}" type="slidenum">
              <a:rPr lang="zh-CN" altLang="en-US" smtClean="0"/>
              <a:t>13</a:t>
            </a:fld>
            <a:endParaRPr lang="zh-CN" alt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3861048"/>
            <a:ext cx="1981200"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394992" y="6434440"/>
            <a:ext cx="2020105" cy="369332"/>
          </a:xfrm>
          <a:prstGeom prst="rect">
            <a:avLst/>
          </a:prstGeom>
        </p:spPr>
        <p:txBody>
          <a:bodyPr wrap="none">
            <a:spAutoFit/>
          </a:bodyPr>
          <a:lstStyle/>
          <a:p>
            <a:r>
              <a:rPr lang="en-US" altLang="zh-CN" b="1" dirty="0"/>
              <a:t>Pascal’s Triangle</a:t>
            </a:r>
            <a:endParaRPr lang="zh-CN" altLang="en-US" dirty="0"/>
          </a:p>
        </p:txBody>
      </p:sp>
      <mc:AlternateContent xmlns:mc="http://schemas.openxmlformats.org/markup-compatibility/2006" xmlns:a14="http://schemas.microsoft.com/office/drawing/2010/main">
        <mc:Choice Requires="a14">
          <p:sp>
            <p:nvSpPr>
              <p:cNvPr id="6" name="矩形 5"/>
              <p:cNvSpPr/>
              <p:nvPr/>
            </p:nvSpPr>
            <p:spPr>
              <a:xfrm>
                <a:off x="1979712" y="3861048"/>
                <a:ext cx="6984776" cy="605487"/>
              </a:xfrm>
              <a:prstGeom prst="rect">
                <a:avLst/>
              </a:prstGeom>
            </p:spPr>
            <p:txBody>
              <a:bodyPr wrap="square">
                <a:spAutoFit/>
              </a:bodyPr>
              <a:lstStyle/>
              <a:p>
                <a14:m>
                  <m:oMath xmlns:m="http://schemas.openxmlformats.org/officeDocument/2006/math">
                    <m:d>
                      <m:dPr>
                        <m:ctrlPr>
                          <a:rPr lang="en-US" altLang="zh-CN" sz="2000" i="1" smtClean="0">
                            <a:solidFill>
                              <a:srgbClr val="0000FF"/>
                            </a:solidFill>
                            <a:latin typeface="Cambria Math"/>
                          </a:rPr>
                        </m:ctrlPr>
                      </m:dPr>
                      <m:e>
                        <m:m>
                          <m:mPr>
                            <m:mcs>
                              <m:mc>
                                <m:mcPr>
                                  <m:count m:val="1"/>
                                  <m:mcJc m:val="center"/>
                                </m:mcPr>
                              </m:mc>
                            </m:mcs>
                            <m:ctrlPr>
                              <a:rPr lang="en-US" altLang="zh-CN" sz="2000" i="1">
                                <a:solidFill>
                                  <a:srgbClr val="0000FF"/>
                                </a:solidFill>
                                <a:latin typeface="Cambria Math"/>
                              </a:rPr>
                            </m:ctrlPr>
                          </m:mPr>
                          <m:mr>
                            <m:e>
                              <m:r>
                                <m:rPr>
                                  <m:brk m:alnAt="7"/>
                                </m:rPr>
                                <a:rPr lang="en-US" altLang="zh-CN" sz="2000" i="1">
                                  <a:solidFill>
                                    <a:srgbClr val="0000FF"/>
                                  </a:solidFill>
                                  <a:latin typeface="Cambria Math"/>
                                </a:rPr>
                                <m:t>𝑛</m:t>
                              </m:r>
                            </m:e>
                          </m:mr>
                          <m:mr>
                            <m:e>
                              <m:r>
                                <a:rPr lang="en-US" altLang="zh-CN" sz="2000" i="1">
                                  <a:solidFill>
                                    <a:srgbClr val="0000FF"/>
                                  </a:solidFill>
                                  <a:latin typeface="Cambria Math"/>
                                </a:rPr>
                                <m:t>𝑘</m:t>
                              </m:r>
                            </m:e>
                          </m:mr>
                        </m:m>
                      </m:e>
                    </m:d>
                    <m:r>
                      <a:rPr lang="en-US" altLang="zh-CN" sz="2000" i="1">
                        <a:solidFill>
                          <a:srgbClr val="0000FF"/>
                        </a:solidFill>
                        <a:latin typeface="Cambria Math"/>
                      </a:rPr>
                      <m:t>=</m:t>
                    </m:r>
                    <m:d>
                      <m:dPr>
                        <m:ctrlPr>
                          <a:rPr lang="en-US" altLang="zh-CN" sz="2000" i="1">
                            <a:solidFill>
                              <a:srgbClr val="0000FF"/>
                            </a:solidFill>
                            <a:latin typeface="Cambria Math"/>
                          </a:rPr>
                        </m:ctrlPr>
                      </m:dPr>
                      <m:e>
                        <m:m>
                          <m:mPr>
                            <m:mcs>
                              <m:mc>
                                <m:mcPr>
                                  <m:count m:val="1"/>
                                  <m:mcJc m:val="center"/>
                                </m:mcPr>
                              </m:mc>
                            </m:mcs>
                            <m:ctrlPr>
                              <a:rPr lang="en-US" altLang="zh-CN" sz="2000" i="1">
                                <a:solidFill>
                                  <a:srgbClr val="0000FF"/>
                                </a:solidFill>
                                <a:latin typeface="Cambria Math"/>
                              </a:rPr>
                            </m:ctrlPr>
                          </m:mPr>
                          <m:mr>
                            <m:e>
                              <m:r>
                                <m:rPr>
                                  <m:brk m:alnAt="7"/>
                                </m:rPr>
                                <a:rPr lang="en-US" altLang="zh-CN" sz="2000" i="1">
                                  <a:solidFill>
                                    <a:srgbClr val="0000FF"/>
                                  </a:solidFill>
                                  <a:latin typeface="Cambria Math"/>
                                </a:rPr>
                                <m:t>𝑛</m:t>
                              </m:r>
                              <m:r>
                                <a:rPr lang="en-US" altLang="zh-CN" sz="2000" i="1">
                                  <a:solidFill>
                                    <a:srgbClr val="0000FF"/>
                                  </a:solidFill>
                                  <a:latin typeface="Cambria Math"/>
                                </a:rPr>
                                <m:t>−1</m:t>
                              </m:r>
                            </m:e>
                          </m:mr>
                          <m:mr>
                            <m:e>
                              <m:r>
                                <a:rPr lang="en-US" altLang="zh-CN" sz="2000" i="1">
                                  <a:solidFill>
                                    <a:srgbClr val="0000FF"/>
                                  </a:solidFill>
                                  <a:latin typeface="Cambria Math"/>
                                </a:rPr>
                                <m:t>𝑘</m:t>
                              </m:r>
                            </m:e>
                          </m:mr>
                        </m:m>
                      </m:e>
                    </m:d>
                  </m:oMath>
                </a14:m>
                <a:r>
                  <a:rPr lang="en-US" altLang="zh-CN" sz="2000" dirty="0">
                    <a:solidFill>
                      <a:srgbClr val="0000FF"/>
                    </a:solidFill>
                  </a:rPr>
                  <a:t>+</a:t>
                </a:r>
                <a14:m>
                  <m:oMath xmlns:m="http://schemas.openxmlformats.org/officeDocument/2006/math">
                    <m:d>
                      <m:dPr>
                        <m:ctrlPr>
                          <a:rPr lang="en-US" altLang="zh-CN" sz="2000" i="1">
                            <a:solidFill>
                              <a:srgbClr val="0000FF"/>
                            </a:solidFill>
                            <a:latin typeface="Cambria Math"/>
                          </a:rPr>
                        </m:ctrlPr>
                      </m:dPr>
                      <m:e>
                        <m:m>
                          <m:mPr>
                            <m:mcs>
                              <m:mc>
                                <m:mcPr>
                                  <m:count m:val="1"/>
                                  <m:mcJc m:val="center"/>
                                </m:mcPr>
                              </m:mc>
                            </m:mcs>
                            <m:ctrlPr>
                              <a:rPr lang="en-US" altLang="zh-CN" sz="2000" i="1">
                                <a:solidFill>
                                  <a:srgbClr val="0000FF"/>
                                </a:solidFill>
                                <a:latin typeface="Cambria Math"/>
                              </a:rPr>
                            </m:ctrlPr>
                          </m:mPr>
                          <m:mr>
                            <m:e>
                              <m:r>
                                <m:rPr>
                                  <m:brk m:alnAt="7"/>
                                </m:rPr>
                                <a:rPr lang="en-US" altLang="zh-CN" sz="2000" i="1">
                                  <a:solidFill>
                                    <a:srgbClr val="0000FF"/>
                                  </a:solidFill>
                                  <a:latin typeface="Cambria Math"/>
                                </a:rPr>
                                <m:t>𝑛</m:t>
                              </m:r>
                              <m:r>
                                <a:rPr lang="en-US" altLang="zh-CN" sz="2000" i="1">
                                  <a:solidFill>
                                    <a:srgbClr val="0000FF"/>
                                  </a:solidFill>
                                  <a:latin typeface="Cambria Math"/>
                                </a:rPr>
                                <m:t>−1</m:t>
                              </m:r>
                            </m:e>
                          </m:mr>
                          <m:mr>
                            <m:e>
                              <m:r>
                                <a:rPr lang="en-US" altLang="zh-CN" sz="2000" i="1">
                                  <a:solidFill>
                                    <a:srgbClr val="0000FF"/>
                                  </a:solidFill>
                                  <a:latin typeface="Cambria Math"/>
                                </a:rPr>
                                <m:t>𝑘</m:t>
                              </m:r>
                              <m:r>
                                <a:rPr lang="en-US" altLang="zh-CN" sz="2000" i="1">
                                  <a:solidFill>
                                    <a:srgbClr val="0000FF"/>
                                  </a:solidFill>
                                  <a:latin typeface="Cambria Math"/>
                                </a:rPr>
                                <m:t>−1</m:t>
                              </m:r>
                            </m:e>
                          </m:mr>
                        </m:m>
                      </m:e>
                    </m:d>
                  </m:oMath>
                </a14:m>
                <a:r>
                  <a:rPr lang="en-US" altLang="zh-CN" sz="2000" dirty="0">
                    <a:solidFill>
                      <a:srgbClr val="0000FF"/>
                    </a:solidFill>
                  </a:rPr>
                  <a:t>=</a:t>
                </a:r>
                <a14:m>
                  <m:oMath xmlns:m="http://schemas.openxmlformats.org/officeDocument/2006/math">
                    <m:d>
                      <m:dPr>
                        <m:ctrlPr>
                          <a:rPr lang="en-US" altLang="zh-CN" sz="2000" i="1">
                            <a:solidFill>
                              <a:srgbClr val="0000FF"/>
                            </a:solidFill>
                            <a:latin typeface="Cambria Math"/>
                          </a:rPr>
                        </m:ctrlPr>
                      </m:dPr>
                      <m:e>
                        <m:m>
                          <m:mPr>
                            <m:mcs>
                              <m:mc>
                                <m:mcPr>
                                  <m:count m:val="1"/>
                                  <m:mcJc m:val="center"/>
                                </m:mcPr>
                              </m:mc>
                            </m:mcs>
                            <m:ctrlPr>
                              <a:rPr lang="en-US" altLang="zh-CN" sz="2000" i="1">
                                <a:solidFill>
                                  <a:srgbClr val="0000FF"/>
                                </a:solidFill>
                                <a:latin typeface="Cambria Math"/>
                              </a:rPr>
                            </m:ctrlPr>
                          </m:mPr>
                          <m:mr>
                            <m:e>
                              <m:r>
                                <m:rPr>
                                  <m:brk m:alnAt="7"/>
                                </m:rPr>
                                <a:rPr lang="en-US" altLang="zh-CN" sz="2000" i="1">
                                  <a:solidFill>
                                    <a:srgbClr val="0000FF"/>
                                  </a:solidFill>
                                  <a:latin typeface="Cambria Math"/>
                                </a:rPr>
                                <m:t>𝑛</m:t>
                              </m:r>
                              <m:r>
                                <a:rPr lang="en-US" altLang="zh-CN" sz="2000" b="0" i="1" smtClean="0">
                                  <a:solidFill>
                                    <a:srgbClr val="0000FF"/>
                                  </a:solidFill>
                                  <a:latin typeface="Cambria Math"/>
                                </a:rPr>
                                <m:t>−2</m:t>
                              </m:r>
                            </m:e>
                          </m:mr>
                          <m:mr>
                            <m:e>
                              <m:r>
                                <a:rPr lang="en-US" altLang="zh-CN" sz="2000" i="1">
                                  <a:solidFill>
                                    <a:srgbClr val="0000FF"/>
                                  </a:solidFill>
                                  <a:latin typeface="Cambria Math"/>
                                </a:rPr>
                                <m:t>𝑘</m:t>
                              </m:r>
                            </m:e>
                          </m:mr>
                        </m:m>
                      </m:e>
                    </m:d>
                  </m:oMath>
                </a14:m>
                <a:r>
                  <a:rPr lang="en-US" altLang="zh-CN" sz="2000" dirty="0">
                    <a:solidFill>
                      <a:srgbClr val="0000FF"/>
                    </a:solidFill>
                  </a:rPr>
                  <a:t>+</a:t>
                </a:r>
                <a14:m>
                  <m:oMath xmlns:m="http://schemas.openxmlformats.org/officeDocument/2006/math">
                    <m:d>
                      <m:dPr>
                        <m:ctrlPr>
                          <a:rPr lang="en-US" altLang="zh-CN" sz="2000" b="1" i="1">
                            <a:solidFill>
                              <a:srgbClr val="0000FF"/>
                            </a:solidFill>
                            <a:latin typeface="Cambria Math"/>
                          </a:rPr>
                        </m:ctrlPr>
                      </m:dPr>
                      <m:e>
                        <m:m>
                          <m:mPr>
                            <m:mcs>
                              <m:mc>
                                <m:mcPr>
                                  <m:count m:val="1"/>
                                  <m:mcJc m:val="center"/>
                                </m:mcPr>
                              </m:mc>
                            </m:mcs>
                            <m:ctrlPr>
                              <a:rPr lang="en-US" altLang="zh-CN" sz="2000" b="1" i="1">
                                <a:solidFill>
                                  <a:srgbClr val="0000FF"/>
                                </a:solidFill>
                                <a:latin typeface="Cambria Math"/>
                              </a:rPr>
                            </m:ctrlPr>
                          </m:mPr>
                          <m:mr>
                            <m:e>
                              <m:r>
                                <m:rPr>
                                  <m:brk m:alnAt="7"/>
                                </m:rPr>
                                <a:rPr lang="en-US" altLang="zh-CN" sz="2000" b="1" i="1">
                                  <a:solidFill>
                                    <a:srgbClr val="0000FF"/>
                                  </a:solidFill>
                                  <a:latin typeface="Cambria Math"/>
                                </a:rPr>
                                <m:t>𝒏</m:t>
                              </m:r>
                              <m:r>
                                <a:rPr lang="en-US" altLang="zh-CN" sz="2000" b="1" i="1" smtClean="0">
                                  <a:solidFill>
                                    <a:srgbClr val="0000FF"/>
                                  </a:solidFill>
                                  <a:latin typeface="Cambria Math"/>
                                </a:rPr>
                                <m:t>−</m:t>
                              </m:r>
                              <m:r>
                                <a:rPr lang="en-US" altLang="zh-CN" sz="2000" b="1" i="1" smtClean="0">
                                  <a:solidFill>
                                    <a:srgbClr val="0000FF"/>
                                  </a:solidFill>
                                  <a:latin typeface="Cambria Math"/>
                                </a:rPr>
                                <m:t>𝟐</m:t>
                              </m:r>
                            </m:e>
                          </m:mr>
                          <m:mr>
                            <m:e>
                              <m:r>
                                <a:rPr lang="en-US" altLang="zh-CN" sz="2000" b="1" i="1">
                                  <a:solidFill>
                                    <a:srgbClr val="0000FF"/>
                                  </a:solidFill>
                                  <a:latin typeface="Cambria Math"/>
                                </a:rPr>
                                <m:t>𝒌</m:t>
                              </m:r>
                              <m:r>
                                <a:rPr lang="en-US" altLang="zh-CN" sz="2000" b="1" i="1" smtClean="0">
                                  <a:solidFill>
                                    <a:srgbClr val="0000FF"/>
                                  </a:solidFill>
                                  <a:latin typeface="Cambria Math"/>
                                </a:rPr>
                                <m:t>−</m:t>
                              </m:r>
                              <m:r>
                                <a:rPr lang="en-US" altLang="zh-CN" sz="2000" b="1" i="1" smtClean="0">
                                  <a:solidFill>
                                    <a:srgbClr val="0000FF"/>
                                  </a:solidFill>
                                  <a:latin typeface="Cambria Math"/>
                                </a:rPr>
                                <m:t>𝟏</m:t>
                              </m:r>
                            </m:e>
                          </m:mr>
                        </m:m>
                      </m:e>
                    </m:d>
                  </m:oMath>
                </a14:m>
                <a:r>
                  <a:rPr lang="en-US" altLang="zh-CN" sz="2000" b="1" dirty="0">
                    <a:solidFill>
                      <a:srgbClr val="0000FF"/>
                    </a:solidFill>
                  </a:rPr>
                  <a:t>+</a:t>
                </a:r>
                <a14:m>
                  <m:oMath xmlns:m="http://schemas.openxmlformats.org/officeDocument/2006/math">
                    <m:d>
                      <m:dPr>
                        <m:ctrlPr>
                          <a:rPr lang="en-US" altLang="zh-CN" sz="2000" b="1" i="1">
                            <a:solidFill>
                              <a:srgbClr val="0000FF"/>
                            </a:solidFill>
                            <a:latin typeface="Cambria Math"/>
                          </a:rPr>
                        </m:ctrlPr>
                      </m:dPr>
                      <m:e>
                        <m:m>
                          <m:mPr>
                            <m:mcs>
                              <m:mc>
                                <m:mcPr>
                                  <m:count m:val="1"/>
                                  <m:mcJc m:val="center"/>
                                </m:mcPr>
                              </m:mc>
                            </m:mcs>
                            <m:ctrlPr>
                              <a:rPr lang="en-US" altLang="zh-CN" sz="2000" b="1" i="1">
                                <a:solidFill>
                                  <a:srgbClr val="0000FF"/>
                                </a:solidFill>
                                <a:latin typeface="Cambria Math"/>
                              </a:rPr>
                            </m:ctrlPr>
                          </m:mPr>
                          <m:mr>
                            <m:e>
                              <m:r>
                                <m:rPr>
                                  <m:brk m:alnAt="7"/>
                                </m:rPr>
                                <a:rPr lang="en-US" altLang="zh-CN" sz="2000" b="1" i="1">
                                  <a:solidFill>
                                    <a:srgbClr val="0000FF"/>
                                  </a:solidFill>
                                  <a:latin typeface="Cambria Math"/>
                                </a:rPr>
                                <m:t>𝒏</m:t>
                              </m:r>
                              <m:r>
                                <a:rPr lang="en-US" altLang="zh-CN" sz="2000" b="1" i="1">
                                  <a:solidFill>
                                    <a:srgbClr val="0000FF"/>
                                  </a:solidFill>
                                  <a:latin typeface="Cambria Math"/>
                                </a:rPr>
                                <m:t>−</m:t>
                              </m:r>
                              <m:r>
                                <a:rPr lang="en-US" altLang="zh-CN" sz="2000" b="1" i="1">
                                  <a:solidFill>
                                    <a:srgbClr val="0000FF"/>
                                  </a:solidFill>
                                  <a:latin typeface="Cambria Math"/>
                                </a:rPr>
                                <m:t>𝟐</m:t>
                              </m:r>
                            </m:e>
                          </m:mr>
                          <m:mr>
                            <m:e>
                              <m:r>
                                <a:rPr lang="en-US" altLang="zh-CN" sz="2000" b="1" i="1">
                                  <a:solidFill>
                                    <a:srgbClr val="0000FF"/>
                                  </a:solidFill>
                                  <a:latin typeface="Cambria Math"/>
                                </a:rPr>
                                <m:t>𝒌</m:t>
                              </m:r>
                              <m:r>
                                <a:rPr lang="en-US" altLang="zh-CN" sz="2000" b="1" i="1">
                                  <a:solidFill>
                                    <a:srgbClr val="0000FF"/>
                                  </a:solidFill>
                                  <a:latin typeface="Cambria Math"/>
                                </a:rPr>
                                <m:t>−</m:t>
                              </m:r>
                              <m:r>
                                <a:rPr lang="en-US" altLang="zh-CN" sz="2000" b="1" i="1">
                                  <a:solidFill>
                                    <a:srgbClr val="0000FF"/>
                                  </a:solidFill>
                                  <a:latin typeface="Cambria Math"/>
                                </a:rPr>
                                <m:t>𝟏</m:t>
                              </m:r>
                            </m:e>
                          </m:mr>
                        </m:m>
                      </m:e>
                    </m:d>
                  </m:oMath>
                </a14:m>
                <a:r>
                  <a:rPr lang="en-US" altLang="zh-CN" sz="2000" dirty="0">
                    <a:solidFill>
                      <a:srgbClr val="0000FF"/>
                    </a:solidFill>
                  </a:rPr>
                  <a:t>+</a:t>
                </a:r>
                <a14:m>
                  <m:oMath xmlns:m="http://schemas.openxmlformats.org/officeDocument/2006/math">
                    <m:d>
                      <m:dPr>
                        <m:ctrlPr>
                          <a:rPr lang="en-US" altLang="zh-CN" sz="2000" i="1">
                            <a:solidFill>
                              <a:srgbClr val="0000FF"/>
                            </a:solidFill>
                            <a:latin typeface="Cambria Math"/>
                          </a:rPr>
                        </m:ctrlPr>
                      </m:dPr>
                      <m:e>
                        <m:m>
                          <m:mPr>
                            <m:mcs>
                              <m:mc>
                                <m:mcPr>
                                  <m:count m:val="1"/>
                                  <m:mcJc m:val="center"/>
                                </m:mcPr>
                              </m:mc>
                            </m:mcs>
                            <m:ctrlPr>
                              <a:rPr lang="en-US" altLang="zh-CN" sz="2000" i="1">
                                <a:solidFill>
                                  <a:srgbClr val="0000FF"/>
                                </a:solidFill>
                                <a:latin typeface="Cambria Math"/>
                              </a:rPr>
                            </m:ctrlPr>
                          </m:mPr>
                          <m:mr>
                            <m:e>
                              <m:r>
                                <m:rPr>
                                  <m:brk m:alnAt="7"/>
                                </m:rPr>
                                <a:rPr lang="en-US" altLang="zh-CN" sz="2000" i="1">
                                  <a:solidFill>
                                    <a:srgbClr val="0000FF"/>
                                  </a:solidFill>
                                  <a:latin typeface="Cambria Math"/>
                                </a:rPr>
                                <m:t>𝑛</m:t>
                              </m:r>
                              <m:r>
                                <a:rPr lang="en-US" altLang="zh-CN" sz="2000" i="1">
                                  <a:solidFill>
                                    <a:srgbClr val="0000FF"/>
                                  </a:solidFill>
                                  <a:latin typeface="Cambria Math"/>
                                </a:rPr>
                                <m:t>−2</m:t>
                              </m:r>
                            </m:e>
                          </m:mr>
                          <m:mr>
                            <m:e>
                              <m:r>
                                <a:rPr lang="en-US" altLang="zh-CN" sz="2000" i="1">
                                  <a:solidFill>
                                    <a:srgbClr val="0000FF"/>
                                  </a:solidFill>
                                  <a:latin typeface="Cambria Math"/>
                                </a:rPr>
                                <m:t>𝑘</m:t>
                              </m:r>
                              <m:r>
                                <a:rPr lang="en-US" altLang="zh-CN" sz="2000" i="1">
                                  <a:solidFill>
                                    <a:srgbClr val="0000FF"/>
                                  </a:solidFill>
                                  <a:latin typeface="Cambria Math"/>
                                </a:rPr>
                                <m:t>−2</m:t>
                              </m:r>
                            </m:e>
                          </m:mr>
                        </m:m>
                      </m:e>
                    </m:d>
                  </m:oMath>
                </a14:m>
                <a:r>
                  <a:rPr lang="en-US" altLang="zh-CN" sz="2000" dirty="0">
                    <a:solidFill>
                      <a:srgbClr val="0000FF"/>
                    </a:solidFill>
                  </a:rPr>
                  <a:t>=</a:t>
                </a:r>
                <a:r>
                  <a:rPr lang="en-US" altLang="zh-CN" sz="2000" dirty="0" smtClean="0">
                    <a:solidFill>
                      <a:srgbClr val="0000FF"/>
                    </a:solidFill>
                  </a:rPr>
                  <a:t>.</a:t>
                </a:r>
                <a:r>
                  <a:rPr lang="en-US" altLang="zh-CN" sz="2000" dirty="0">
                    <a:solidFill>
                      <a:srgbClr val="0000FF"/>
                    </a:solidFill>
                  </a:rPr>
                  <a:t>..</a:t>
                </a:r>
              </a:p>
            </p:txBody>
          </p:sp>
        </mc:Choice>
        <mc:Fallback xmlns="">
          <p:sp>
            <p:nvSpPr>
              <p:cNvPr id="6" name="矩形 5"/>
              <p:cNvSpPr>
                <a:spLocks noRot="1" noChangeAspect="1" noMove="1" noResize="1" noEditPoints="1" noAdjustHandles="1" noChangeArrowheads="1" noChangeShapeType="1" noTextEdit="1"/>
              </p:cNvSpPr>
              <p:nvPr/>
            </p:nvSpPr>
            <p:spPr>
              <a:xfrm>
                <a:off x="1979712" y="3861048"/>
                <a:ext cx="6984776" cy="605487"/>
              </a:xfrm>
              <a:prstGeom prst="rect">
                <a:avLst/>
              </a:prstGeom>
              <a:blipFill rotWithShape="1">
                <a:blip r:embed="rId4"/>
                <a:stretch>
                  <a:fillRect r="-18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284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7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980728"/>
          </a:xfrm>
        </p:spPr>
        <p:txBody>
          <a:bodyPr>
            <a:normAutofit/>
          </a:bodyPr>
          <a:lstStyle/>
          <a:p>
            <a:r>
              <a:rPr lang="en-US" altLang="zh-CN" sz="3600" b="1" dirty="0"/>
              <a:t>Binomial Coefficients Implementation</a:t>
            </a:r>
            <a:endParaRPr lang="zh-CN" altLang="en-US" sz="3600" dirty="0"/>
          </a:p>
        </p:txBody>
      </p:sp>
      <p:sp>
        <p:nvSpPr>
          <p:cNvPr id="4" name="灯片编号占位符 3"/>
          <p:cNvSpPr>
            <a:spLocks noGrp="1"/>
          </p:cNvSpPr>
          <p:nvPr>
            <p:ph type="sldNum" sz="quarter" idx="12"/>
          </p:nvPr>
        </p:nvSpPr>
        <p:spPr/>
        <p:txBody>
          <a:bodyPr/>
          <a:lstStyle/>
          <a:p>
            <a:fld id="{E8355607-17A1-4E4D-AFB5-E4A973756996}" type="slidenum">
              <a:rPr lang="zh-CN" altLang="en-US" smtClean="0"/>
              <a:t>14</a:t>
            </a:fld>
            <a:endParaRPr lang="zh-CN"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340768"/>
            <a:ext cx="6846749" cy="4977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94112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836712"/>
          </a:xfrm>
        </p:spPr>
        <p:txBody>
          <a:bodyPr>
            <a:normAutofit/>
          </a:bodyPr>
          <a:lstStyle/>
          <a:p>
            <a:r>
              <a:rPr lang="en-US" altLang="zh-CN" sz="3600" b="1" dirty="0"/>
              <a:t>Three Steps to Dynamic Programming</a:t>
            </a:r>
            <a:endParaRPr lang="zh-CN" altLang="en-US" sz="3600" dirty="0"/>
          </a:p>
        </p:txBody>
      </p:sp>
      <p:sp>
        <p:nvSpPr>
          <p:cNvPr id="3" name="内容占位符 2"/>
          <p:cNvSpPr>
            <a:spLocks noGrp="1"/>
          </p:cNvSpPr>
          <p:nvPr>
            <p:ph idx="1"/>
          </p:nvPr>
        </p:nvSpPr>
        <p:spPr>
          <a:xfrm>
            <a:off x="179512" y="1196752"/>
            <a:ext cx="8856984" cy="5472608"/>
          </a:xfrm>
        </p:spPr>
        <p:txBody>
          <a:bodyPr>
            <a:normAutofit/>
          </a:bodyPr>
          <a:lstStyle/>
          <a:p>
            <a:pPr marL="514350" indent="-514350">
              <a:buFont typeface="+mj-lt"/>
              <a:buAutoNum type="arabicPeriod"/>
            </a:pPr>
            <a:r>
              <a:rPr lang="en-US" altLang="zh-CN" dirty="0"/>
              <a:t>Formulate the answer as a recurrence relation or </a:t>
            </a:r>
            <a:r>
              <a:rPr lang="en-US" altLang="zh-CN" dirty="0" smtClean="0"/>
              <a:t>recursive algorithm.</a:t>
            </a:r>
          </a:p>
          <a:p>
            <a:pPr marL="514350" indent="-514350">
              <a:buFont typeface="+mj-lt"/>
              <a:buAutoNum type="arabicPeriod"/>
            </a:pPr>
            <a:endParaRPr lang="en-US" altLang="zh-CN" dirty="0"/>
          </a:p>
          <a:p>
            <a:pPr marL="514350" indent="-514350">
              <a:buFont typeface="+mj-lt"/>
              <a:buAutoNum type="arabicPeriod"/>
            </a:pPr>
            <a:r>
              <a:rPr lang="en-US" altLang="zh-CN" dirty="0" smtClean="0"/>
              <a:t>Show </a:t>
            </a:r>
            <a:r>
              <a:rPr lang="en-US" altLang="zh-CN" dirty="0"/>
              <a:t>that the number of different instances of </a:t>
            </a:r>
            <a:r>
              <a:rPr lang="en-US" altLang="zh-CN" dirty="0" smtClean="0"/>
              <a:t>your recurrence </a:t>
            </a:r>
            <a:r>
              <a:rPr lang="en-US" altLang="zh-CN" dirty="0"/>
              <a:t>is bounded by a polynomial</a:t>
            </a:r>
            <a:r>
              <a:rPr lang="en-US" altLang="zh-CN" dirty="0" smtClean="0"/>
              <a:t>.</a:t>
            </a:r>
          </a:p>
          <a:p>
            <a:pPr marL="514350" indent="-514350">
              <a:buFont typeface="+mj-lt"/>
              <a:buAutoNum type="arabicPeriod"/>
            </a:pPr>
            <a:endParaRPr lang="en-US" altLang="zh-CN" dirty="0"/>
          </a:p>
          <a:p>
            <a:pPr marL="514350" indent="-514350">
              <a:buFont typeface="+mj-lt"/>
              <a:buAutoNum type="arabicPeriod"/>
            </a:pPr>
            <a:r>
              <a:rPr lang="en-US" altLang="zh-CN" dirty="0" smtClean="0"/>
              <a:t>Specify </a:t>
            </a:r>
            <a:r>
              <a:rPr lang="en-US" altLang="zh-CN" dirty="0"/>
              <a:t>an order of evaluation for the recurrence so </a:t>
            </a:r>
            <a:r>
              <a:rPr lang="en-US" altLang="zh-CN" dirty="0" smtClean="0"/>
              <a:t>you always </a:t>
            </a:r>
            <a:r>
              <a:rPr lang="en-US" altLang="zh-CN" dirty="0"/>
              <a:t>have what you need.</a:t>
            </a:r>
            <a:endParaRPr lang="zh-CN" altLang="en-US" dirty="0"/>
          </a:p>
        </p:txBody>
      </p:sp>
      <p:sp>
        <p:nvSpPr>
          <p:cNvPr id="4" name="灯片编号占位符 3"/>
          <p:cNvSpPr>
            <a:spLocks noGrp="1"/>
          </p:cNvSpPr>
          <p:nvPr>
            <p:ph type="sldNum" sz="quarter" idx="12"/>
          </p:nvPr>
        </p:nvSpPr>
        <p:spPr/>
        <p:txBody>
          <a:bodyPr/>
          <a:lstStyle/>
          <a:p>
            <a:fld id="{E8355607-17A1-4E4D-AFB5-E4A973756996}" type="slidenum">
              <a:rPr lang="zh-CN" altLang="en-US" smtClean="0"/>
              <a:t>15</a:t>
            </a:fld>
            <a:endParaRPr lang="zh-CN" altLang="en-US"/>
          </a:p>
        </p:txBody>
      </p:sp>
    </p:spTree>
    <p:extLst>
      <p:ext uri="{BB962C8B-B14F-4D97-AF65-F5344CB8AC3E}">
        <p14:creationId xmlns:p14="http://schemas.microsoft.com/office/powerpoint/2010/main" val="2602211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0"/>
            <a:ext cx="9158359" cy="908720"/>
          </a:xfrm>
        </p:spPr>
        <p:txBody>
          <a:bodyPr>
            <a:noAutofit/>
          </a:bodyPr>
          <a:lstStyle/>
          <a:p>
            <a:r>
              <a:rPr lang="en-US" altLang="zh-CN" sz="3200" dirty="0" smtClean="0"/>
              <a:t>Optimal Substructure - </a:t>
            </a:r>
            <a:r>
              <a:rPr lang="en-US" altLang="zh-CN" sz="3200" i="1" dirty="0"/>
              <a:t>Shortest path </a:t>
            </a:r>
            <a:r>
              <a:rPr lang="en-US" altLang="zh-CN" sz="3200" i="1" dirty="0" smtClean="0"/>
              <a:t>example</a:t>
            </a:r>
            <a:endParaRPr lang="zh-CN" altLang="en-US" sz="3200" dirty="0"/>
          </a:p>
        </p:txBody>
      </p:sp>
      <p:sp>
        <p:nvSpPr>
          <p:cNvPr id="3" name="内容占位符 2"/>
          <p:cNvSpPr>
            <a:spLocks noGrp="1"/>
          </p:cNvSpPr>
          <p:nvPr>
            <p:ph idx="1"/>
          </p:nvPr>
        </p:nvSpPr>
        <p:spPr>
          <a:xfrm>
            <a:off x="107504" y="1052736"/>
            <a:ext cx="8928992" cy="648072"/>
          </a:xfrm>
        </p:spPr>
        <p:txBody>
          <a:bodyPr/>
          <a:lstStyle/>
          <a:p>
            <a:r>
              <a:rPr lang="en-US" altLang="zh-CN" dirty="0" smtClean="0"/>
              <a:t>To </a:t>
            </a:r>
            <a:r>
              <a:rPr lang="en-US" altLang="zh-CN" dirty="0"/>
              <a:t>find the shortest path to D:</a:t>
            </a:r>
            <a:r>
              <a:rPr lang="en-US" altLang="zh-CN" i="1" dirty="0" smtClean="0"/>
              <a:t> </a:t>
            </a:r>
            <a:endParaRPr lang="en-US" altLang="zh-CN" dirty="0"/>
          </a:p>
        </p:txBody>
      </p:sp>
      <p:sp>
        <p:nvSpPr>
          <p:cNvPr id="4" name="灯片编号占位符 3"/>
          <p:cNvSpPr>
            <a:spLocks noGrp="1"/>
          </p:cNvSpPr>
          <p:nvPr>
            <p:ph type="sldNum" sz="quarter" idx="12"/>
          </p:nvPr>
        </p:nvSpPr>
        <p:spPr/>
        <p:txBody>
          <a:bodyPr/>
          <a:lstStyle/>
          <a:p>
            <a:fld id="{E8355607-17A1-4E4D-AFB5-E4A973756996}" type="slidenum">
              <a:rPr lang="zh-CN" altLang="en-US" smtClean="0"/>
              <a:t>16</a:t>
            </a:fld>
            <a:endParaRPr lang="zh-CN"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0809" y="1517732"/>
            <a:ext cx="4227695" cy="2919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979" y="1712510"/>
            <a:ext cx="4119789" cy="1140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3" y="4221088"/>
            <a:ext cx="5256583" cy="1126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07504" y="5602014"/>
            <a:ext cx="9001000" cy="923330"/>
          </a:xfrm>
          <a:prstGeom prst="rect">
            <a:avLst/>
          </a:prstGeom>
        </p:spPr>
        <p:txBody>
          <a:bodyPr wrap="square">
            <a:spAutoFit/>
          </a:bodyPr>
          <a:lstStyle/>
          <a:p>
            <a:r>
              <a:rPr lang="en-US" altLang="zh-CN" dirty="0">
                <a:solidFill>
                  <a:srgbClr val="000099"/>
                </a:solidFill>
              </a:rPr>
              <a:t>If the shortest path involves to D involves the path from S to D has the node C, then the </a:t>
            </a:r>
            <a:r>
              <a:rPr lang="en-US" altLang="zh-CN" dirty="0" smtClean="0">
                <a:solidFill>
                  <a:srgbClr val="000099"/>
                </a:solidFill>
              </a:rPr>
              <a:t>shortest </a:t>
            </a:r>
            <a:r>
              <a:rPr lang="en-US" altLang="zh-CN" dirty="0">
                <a:solidFill>
                  <a:srgbClr val="000099"/>
                </a:solidFill>
              </a:rPr>
              <a:t>path from </a:t>
            </a:r>
            <a:r>
              <a:rPr lang="en-US" altLang="zh-CN" b="1" dirty="0">
                <a:solidFill>
                  <a:srgbClr val="000099"/>
                </a:solidFill>
              </a:rPr>
              <a:t>S to C and shortest path from C to D are the optimal </a:t>
            </a:r>
            <a:r>
              <a:rPr lang="en-US" altLang="zh-CN" b="1" dirty="0" err="1">
                <a:solidFill>
                  <a:srgbClr val="000099"/>
                </a:solidFill>
              </a:rPr>
              <a:t>subsolutions</a:t>
            </a:r>
            <a:r>
              <a:rPr lang="en-US" altLang="zh-CN" dirty="0">
                <a:solidFill>
                  <a:srgbClr val="000099"/>
                </a:solidFill>
              </a:rPr>
              <a:t> of </a:t>
            </a:r>
            <a:r>
              <a:rPr lang="en-US" altLang="zh-CN" dirty="0" smtClean="0">
                <a:solidFill>
                  <a:srgbClr val="000099"/>
                </a:solidFill>
              </a:rPr>
              <a:t>the </a:t>
            </a:r>
            <a:r>
              <a:rPr lang="en-US" altLang="zh-CN" dirty="0">
                <a:solidFill>
                  <a:srgbClr val="000099"/>
                </a:solidFill>
              </a:rPr>
              <a:t>actual problem.</a:t>
            </a:r>
            <a:endParaRPr lang="zh-CN" altLang="en-US" dirty="0">
              <a:solidFill>
                <a:srgbClr val="000099"/>
              </a:solidFill>
            </a:endParaRPr>
          </a:p>
        </p:txBody>
      </p:sp>
    </p:spTree>
    <p:extLst>
      <p:ext uri="{BB962C8B-B14F-4D97-AF65-F5344CB8AC3E}">
        <p14:creationId xmlns:p14="http://schemas.microsoft.com/office/powerpoint/2010/main" val="415072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92696"/>
          </a:xfrm>
        </p:spPr>
        <p:txBody>
          <a:bodyPr>
            <a:normAutofit/>
          </a:bodyPr>
          <a:lstStyle/>
          <a:p>
            <a:r>
              <a:rPr lang="en-US" altLang="zh-CN" sz="3600" dirty="0" smtClean="0"/>
              <a:t>Example 0: </a:t>
            </a:r>
            <a:r>
              <a:rPr lang="en-US" altLang="zh-CN" sz="3600" dirty="0"/>
              <a:t>Rod cutting</a:t>
            </a:r>
            <a:endParaRPr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93518" y="716974"/>
                <a:ext cx="9050482" cy="2517874"/>
              </a:xfrm>
            </p:spPr>
            <p:txBody>
              <a:bodyPr>
                <a:normAutofit/>
              </a:bodyPr>
              <a:lstStyle/>
              <a:p>
                <a:pPr marL="0" indent="0">
                  <a:buNone/>
                </a:pPr>
                <a:r>
                  <a:rPr lang="en-US" altLang="zh-CN" sz="2000" dirty="0" smtClean="0"/>
                  <a:t>Given a rod of length n inches and a table </a:t>
                </a:r>
                <a:r>
                  <a:rPr lang="en-US" altLang="zh-CN" sz="2000" dirty="0"/>
                  <a:t>of prices pi for </a:t>
                </a:r>
                <a:r>
                  <a:rPr lang="en-US" altLang="zh-CN" sz="2000" dirty="0" smtClean="0"/>
                  <a:t>i, </a:t>
                </a:r>
                <a:r>
                  <a:rPr lang="en-US" altLang="zh-CN" sz="2000" dirty="0"/>
                  <a:t>determine the maximum revenue </a:t>
                </a:r>
                <a14:m>
                  <m:oMath xmlns:m="http://schemas.openxmlformats.org/officeDocument/2006/math">
                    <m:sSub>
                      <m:sSubPr>
                        <m:ctrlPr>
                          <a:rPr lang="en-US" altLang="zh-CN" sz="2000" i="1" smtClean="0">
                            <a:latin typeface="Cambria Math"/>
                          </a:rPr>
                        </m:ctrlPr>
                      </m:sSubPr>
                      <m:e>
                        <m:r>
                          <a:rPr lang="en-US" altLang="zh-CN" sz="2000" b="0" i="1" smtClean="0">
                            <a:latin typeface="Cambria Math"/>
                          </a:rPr>
                          <m:t>𝑟</m:t>
                        </m:r>
                      </m:e>
                      <m:sub>
                        <m:r>
                          <a:rPr lang="en-US" altLang="zh-CN" sz="2000" b="0" i="1" smtClean="0">
                            <a:latin typeface="Cambria Math"/>
                          </a:rPr>
                          <m:t>𝑛</m:t>
                        </m:r>
                      </m:sub>
                    </m:sSub>
                  </m:oMath>
                </a14:m>
                <a:r>
                  <a:rPr lang="en-US" altLang="zh-CN" sz="2000" dirty="0" smtClean="0"/>
                  <a:t> obtainable by </a:t>
                </a:r>
                <a:r>
                  <a:rPr lang="en-US" altLang="zh-CN" sz="2000" dirty="0"/>
                  <a:t>cutting up the rod and selling the pieces</a:t>
                </a:r>
                <a:r>
                  <a:rPr lang="en-US" altLang="zh-CN" sz="2000" dirty="0" smtClean="0"/>
                  <a:t>. n&lt;=10, </a:t>
                </a:r>
                <a:r>
                  <a:rPr lang="en-US" altLang="zh-CN" sz="2000" dirty="0"/>
                  <a:t>in the table:</a:t>
                </a:r>
              </a:p>
              <a:p>
                <a:endParaRPr lang="en-US" altLang="zh-CN" sz="2000" dirty="0"/>
              </a:p>
              <a:p>
                <a:endParaRPr lang="en-US" altLang="zh-CN" sz="2000" dirty="0" smtClean="0"/>
              </a:p>
              <a:p>
                <a:endParaRPr lang="en-US" altLang="zh-CN" sz="2000" dirty="0" smtClean="0"/>
              </a:p>
              <a:p>
                <a:pPr marL="0" indent="0">
                  <a:buNone/>
                </a:pPr>
                <a:r>
                  <a:rPr lang="en-US" altLang="zh-CN" sz="2000" dirty="0" smtClean="0"/>
                  <a:t>We </a:t>
                </a:r>
                <a:r>
                  <a:rPr lang="en-US" altLang="zh-CN" sz="2000" dirty="0"/>
                  <a:t>can cut up a rod of length n in </a:t>
                </a:r>
                <a14:m>
                  <m:oMath xmlns:m="http://schemas.openxmlformats.org/officeDocument/2006/math">
                    <m:sSup>
                      <m:sSupPr>
                        <m:ctrlPr>
                          <a:rPr lang="en-US" altLang="zh-CN" sz="2000" i="1">
                            <a:latin typeface="Cambria Math"/>
                          </a:rPr>
                        </m:ctrlPr>
                      </m:sSupPr>
                      <m:e>
                        <m:r>
                          <a:rPr lang="en-US" altLang="zh-CN" sz="2000" i="1">
                            <a:latin typeface="Cambria Math"/>
                          </a:rPr>
                          <m:t>2</m:t>
                        </m:r>
                      </m:e>
                      <m:sup>
                        <m:r>
                          <a:rPr lang="en-US" altLang="zh-CN" sz="2000" i="1">
                            <a:latin typeface="Cambria Math"/>
                          </a:rPr>
                          <m:t>𝑛</m:t>
                        </m:r>
                        <m:r>
                          <a:rPr lang="en-US" altLang="zh-CN" sz="2000" i="1">
                            <a:latin typeface="Cambria Math"/>
                          </a:rPr>
                          <m:t>−1</m:t>
                        </m:r>
                      </m:sup>
                    </m:sSup>
                  </m:oMath>
                </a14:m>
                <a:r>
                  <a:rPr lang="en-US" altLang="zh-CN" sz="2000" dirty="0"/>
                  <a:t> different </a:t>
                </a:r>
                <a:r>
                  <a:rPr lang="en-US" altLang="zh-CN" sz="2000" dirty="0" smtClean="0"/>
                  <a:t>ways</a:t>
                </a:r>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93518" y="716974"/>
                <a:ext cx="9050482" cy="2517874"/>
              </a:xfrm>
              <a:blipFill rotWithShape="1">
                <a:blip r:embed="rId2"/>
                <a:stretch>
                  <a:fillRect l="-673" t="-1211" r="-2155" b="-2421"/>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a:xfrm>
            <a:off x="6660232" y="0"/>
            <a:ext cx="2133600" cy="365125"/>
          </a:xfrm>
        </p:spPr>
        <p:txBody>
          <a:bodyPr/>
          <a:lstStyle/>
          <a:p>
            <a:fld id="{E8355607-17A1-4E4D-AFB5-E4A973756996}" type="slidenum">
              <a:rPr lang="zh-CN" altLang="en-US" smtClean="0"/>
              <a:t>17</a:t>
            </a:fld>
            <a:endParaRPr lang="zh-CN"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1396858"/>
            <a:ext cx="571500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组合 5"/>
          <p:cNvGrpSpPr/>
          <p:nvPr/>
        </p:nvGrpSpPr>
        <p:grpSpPr>
          <a:xfrm>
            <a:off x="899592" y="3234848"/>
            <a:ext cx="7572375" cy="3362504"/>
            <a:chOff x="899592" y="2564176"/>
            <a:chExt cx="7572375" cy="3362504"/>
          </a:xfrm>
        </p:grpSpPr>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2564176"/>
              <a:ext cx="7572375"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924938" y="4726351"/>
              <a:ext cx="7463486" cy="1200329"/>
            </a:xfrm>
            <a:prstGeom prst="rect">
              <a:avLst/>
            </a:prstGeom>
          </p:spPr>
          <p:txBody>
            <a:bodyPr wrap="square">
              <a:spAutoFit/>
            </a:bodyPr>
            <a:lstStyle/>
            <a:p>
              <a:r>
                <a:rPr lang="en-US" altLang="zh-CN" dirty="0">
                  <a:solidFill>
                    <a:srgbClr val="006600"/>
                  </a:solidFill>
                </a:rPr>
                <a:t>The 8 possible ways of cutting up a rod of length 4. Above each piece is </a:t>
              </a:r>
              <a:r>
                <a:rPr lang="en-US" altLang="zh-CN" dirty="0" smtClean="0">
                  <a:solidFill>
                    <a:srgbClr val="006600"/>
                  </a:solidFill>
                </a:rPr>
                <a:t>the value </a:t>
              </a:r>
              <a:r>
                <a:rPr lang="en-US" altLang="zh-CN" dirty="0">
                  <a:solidFill>
                    <a:srgbClr val="006600"/>
                  </a:solidFill>
                </a:rPr>
                <a:t>of that piece, according to the sample price </a:t>
              </a:r>
              <a:r>
                <a:rPr lang="en-US" altLang="zh-CN" dirty="0" smtClean="0">
                  <a:solidFill>
                    <a:srgbClr val="006600"/>
                  </a:solidFill>
                </a:rPr>
                <a:t>chart. </a:t>
              </a:r>
              <a:r>
                <a:rPr lang="en-US" altLang="zh-CN" dirty="0">
                  <a:solidFill>
                    <a:srgbClr val="006600"/>
                  </a:solidFill>
                </a:rPr>
                <a:t>The optimal strategy </a:t>
              </a:r>
              <a:r>
                <a:rPr lang="en-US" altLang="zh-CN" dirty="0" smtClean="0">
                  <a:solidFill>
                    <a:srgbClr val="006600"/>
                  </a:solidFill>
                </a:rPr>
                <a:t>is part </a:t>
              </a:r>
              <a:r>
                <a:rPr lang="en-US" altLang="zh-CN" dirty="0">
                  <a:solidFill>
                    <a:srgbClr val="006600"/>
                  </a:solidFill>
                </a:rPr>
                <a:t>(c)—cutting the rod into two pieces of length 2—which has total value 10</a:t>
              </a:r>
              <a:endParaRPr lang="zh-CN" altLang="en-US" dirty="0">
                <a:solidFill>
                  <a:srgbClr val="006600"/>
                </a:solidFill>
              </a:endParaRPr>
            </a:p>
          </p:txBody>
        </p:sp>
      </p:grpSp>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841" y="2013595"/>
            <a:ext cx="25431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841" y="2385070"/>
            <a:ext cx="305752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847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92696"/>
          </a:xfrm>
        </p:spPr>
        <p:txBody>
          <a:bodyPr>
            <a:normAutofit fontScale="90000"/>
          </a:bodyPr>
          <a:lstStyle/>
          <a:p>
            <a:r>
              <a:rPr lang="en-US" altLang="zh-CN" dirty="0"/>
              <a:t>Rod cutting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7504" y="764704"/>
                <a:ext cx="8928992" cy="5976664"/>
              </a:xfrm>
            </p:spPr>
            <p:txBody>
              <a:bodyPr>
                <a:normAutofit/>
              </a:bodyPr>
              <a:lstStyle/>
              <a:p>
                <a:r>
                  <a:rPr lang="en-US" altLang="zh-CN" sz="2000" dirty="0"/>
                  <a:t>we can frame the values </a:t>
                </a:r>
                <a14:m>
                  <m:oMath xmlns:m="http://schemas.openxmlformats.org/officeDocument/2006/math">
                    <m:sSub>
                      <m:sSubPr>
                        <m:ctrlPr>
                          <a:rPr lang="en-US" altLang="zh-CN" sz="2000" i="1">
                            <a:latin typeface="Cambria Math"/>
                          </a:rPr>
                        </m:ctrlPr>
                      </m:sSubPr>
                      <m:e>
                        <m:r>
                          <a:rPr lang="en-US" altLang="zh-CN" sz="2000" i="1">
                            <a:latin typeface="Cambria Math"/>
                          </a:rPr>
                          <m:t>𝑟</m:t>
                        </m:r>
                      </m:e>
                      <m:sub>
                        <m:r>
                          <a:rPr lang="en-US" altLang="zh-CN" sz="2000" i="1">
                            <a:latin typeface="Cambria Math"/>
                          </a:rPr>
                          <m:t>𝑛</m:t>
                        </m:r>
                      </m:sub>
                    </m:sSub>
                  </m:oMath>
                </a14:m>
                <a:r>
                  <a:rPr lang="en-US" altLang="zh-CN" sz="2000" dirty="0"/>
                  <a:t> for </a:t>
                </a:r>
                <a:r>
                  <a:rPr lang="en-US" altLang="zh-CN" sz="2000" dirty="0" smtClean="0"/>
                  <a:t>n&gt;=1 </a:t>
                </a:r>
                <a:r>
                  <a:rPr lang="en-US" altLang="zh-CN" sz="2000" dirty="0"/>
                  <a:t>in terms of optimal </a:t>
                </a:r>
                <a:r>
                  <a:rPr lang="en-US" altLang="zh-CN" sz="2000" dirty="0" smtClean="0"/>
                  <a:t>revenues from </a:t>
                </a:r>
                <a:r>
                  <a:rPr lang="en-US" altLang="zh-CN" sz="2000" dirty="0"/>
                  <a:t>shorter </a:t>
                </a:r>
                <a:r>
                  <a:rPr lang="en-US" altLang="zh-CN" sz="2000" dirty="0" smtClean="0"/>
                  <a:t>rods</a:t>
                </a:r>
              </a:p>
              <a:p>
                <a:endParaRPr lang="en-US" altLang="zh-CN" sz="2000" dirty="0"/>
              </a:p>
              <a:p>
                <a:r>
                  <a:rPr lang="en-US" altLang="zh-CN" sz="2000" dirty="0"/>
                  <a:t>In a related, but slightly simpler, way to arrange a recursive structure for the </a:t>
                </a:r>
                <a:r>
                  <a:rPr lang="en-US" altLang="zh-CN" sz="2000" dirty="0" smtClean="0"/>
                  <a:t>rod cutting problem</a:t>
                </a:r>
                <a:r>
                  <a:rPr lang="en-US" altLang="zh-CN" sz="2000" dirty="0"/>
                  <a:t>, we view a decomposition as consisting of </a:t>
                </a:r>
                <a:r>
                  <a:rPr lang="en-US" altLang="zh-CN" sz="2000" b="1" dirty="0"/>
                  <a:t>a first piece of length </a:t>
                </a:r>
                <a:r>
                  <a:rPr lang="en-US" altLang="zh-CN" sz="2000" b="1" dirty="0" smtClean="0"/>
                  <a:t>i </a:t>
                </a:r>
                <a:r>
                  <a:rPr lang="en-US" altLang="zh-CN" sz="2000" dirty="0" smtClean="0"/>
                  <a:t>cut </a:t>
                </a:r>
                <a:r>
                  <a:rPr lang="en-US" altLang="zh-CN" sz="2000" dirty="0"/>
                  <a:t>off the left-hand end, and then a right-hand </a:t>
                </a:r>
                <a:r>
                  <a:rPr lang="en-US" altLang="zh-CN" sz="2000" b="1" dirty="0"/>
                  <a:t>remainder of length </a:t>
                </a:r>
                <a:r>
                  <a:rPr lang="en-US" altLang="zh-CN" sz="2000" b="1" dirty="0" smtClean="0"/>
                  <a:t>n-i</a:t>
                </a:r>
                <a:r>
                  <a:rPr lang="en-US" altLang="zh-CN" sz="2000" dirty="0"/>
                  <a:t>. </a:t>
                </a:r>
                <a:r>
                  <a:rPr lang="en-US" altLang="zh-CN" sz="2000" dirty="0" smtClean="0"/>
                  <a:t>Only the </a:t>
                </a:r>
                <a:r>
                  <a:rPr lang="en-US" altLang="zh-CN" sz="2000" dirty="0"/>
                  <a:t>remainder, and not the first piece, may be further divided</a:t>
                </a:r>
                <a:r>
                  <a:rPr lang="en-US" altLang="zh-CN" sz="2000" dirty="0" smtClean="0"/>
                  <a:t>.</a:t>
                </a:r>
              </a:p>
              <a:p>
                <a:endParaRPr lang="en-US" altLang="zh-CN" sz="2000" dirty="0"/>
              </a:p>
              <a:p>
                <a:r>
                  <a:rPr lang="en-US" altLang="zh-CN" sz="2000" dirty="0" smtClean="0"/>
                  <a:t>A straightforward, top-down, recursive implementation:</a:t>
                </a:r>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7504" y="764704"/>
                <a:ext cx="8928992" cy="5976664"/>
              </a:xfrm>
              <a:blipFill rotWithShape="1">
                <a:blip r:embed="rId2"/>
                <a:stretch>
                  <a:fillRect l="-615" t="-510" r="-1025"/>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E8355607-17A1-4E4D-AFB5-E4A973756996}" type="slidenum">
              <a:rPr lang="zh-CN" altLang="en-US" smtClean="0"/>
              <a:t>18</a:t>
            </a:fld>
            <a:endParaRPr lang="zh-CN" altLang="en-US"/>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3068960"/>
            <a:ext cx="259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1196752"/>
            <a:ext cx="5743575"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462" y="4221088"/>
            <a:ext cx="5553075"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12375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20688"/>
          </a:xfrm>
        </p:spPr>
        <p:txBody>
          <a:bodyPr>
            <a:normAutofit fontScale="90000"/>
          </a:bodyPr>
          <a:lstStyle/>
          <a:p>
            <a:r>
              <a:rPr lang="en-US" altLang="zh-CN" dirty="0"/>
              <a:t>CUT-ROD(</a:t>
            </a:r>
            <a:r>
              <a:rPr lang="en-US" altLang="zh-CN" dirty="0" err="1"/>
              <a:t>p,n</a:t>
            </a:r>
            <a:r>
              <a:rPr lang="en-US" altLang="zh-CN" dirty="0"/>
              <a:t>)</a:t>
            </a:r>
            <a:endParaRPr lang="zh-CN" altLang="en-US" dirty="0"/>
          </a:p>
        </p:txBody>
      </p:sp>
      <p:sp>
        <p:nvSpPr>
          <p:cNvPr id="3" name="内容占位符 2"/>
          <p:cNvSpPr>
            <a:spLocks noGrp="1"/>
          </p:cNvSpPr>
          <p:nvPr>
            <p:ph idx="1"/>
          </p:nvPr>
        </p:nvSpPr>
        <p:spPr>
          <a:xfrm>
            <a:off x="179512" y="5229200"/>
            <a:ext cx="8856984" cy="1584175"/>
          </a:xfrm>
        </p:spPr>
        <p:txBody>
          <a:bodyPr>
            <a:normAutofit/>
          </a:bodyPr>
          <a:lstStyle/>
          <a:p>
            <a:r>
              <a:rPr lang="en-US" altLang="zh-CN" sz="2800" dirty="0"/>
              <a:t>the running time of CUT-ROD is exponential in n.</a:t>
            </a:r>
            <a:endParaRPr lang="zh-CN" altLang="en-US" sz="2800" dirty="0"/>
          </a:p>
        </p:txBody>
      </p:sp>
      <p:sp>
        <p:nvSpPr>
          <p:cNvPr id="4" name="灯片编号占位符 3"/>
          <p:cNvSpPr>
            <a:spLocks noGrp="1"/>
          </p:cNvSpPr>
          <p:nvPr>
            <p:ph type="sldNum" sz="quarter" idx="12"/>
          </p:nvPr>
        </p:nvSpPr>
        <p:spPr/>
        <p:txBody>
          <a:bodyPr/>
          <a:lstStyle/>
          <a:p>
            <a:fld id="{E8355607-17A1-4E4D-AFB5-E4A973756996}" type="slidenum">
              <a:rPr lang="zh-CN" altLang="en-US" smtClean="0"/>
              <a:t>19</a:t>
            </a:fld>
            <a:endParaRPr lang="zh-CN" altLang="en-US"/>
          </a:p>
        </p:txBody>
      </p:sp>
      <p:grpSp>
        <p:nvGrpSpPr>
          <p:cNvPr id="6" name="组合 5"/>
          <p:cNvGrpSpPr/>
          <p:nvPr/>
        </p:nvGrpSpPr>
        <p:grpSpPr>
          <a:xfrm>
            <a:off x="1835696" y="688132"/>
            <a:ext cx="5210176" cy="4406355"/>
            <a:chOff x="1973778" y="228600"/>
            <a:chExt cx="5210176" cy="4406355"/>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3779" y="228600"/>
              <a:ext cx="5210175"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973778" y="3434626"/>
              <a:ext cx="5210175" cy="1200329"/>
            </a:xfrm>
            <a:prstGeom prst="rect">
              <a:avLst/>
            </a:prstGeom>
          </p:spPr>
          <p:txBody>
            <a:bodyPr wrap="square">
              <a:spAutoFit/>
            </a:bodyPr>
            <a:lstStyle/>
            <a:p>
              <a:r>
                <a:rPr lang="en-US" altLang="zh-CN" dirty="0">
                  <a:solidFill>
                    <a:srgbClr val="0000FF"/>
                  </a:solidFill>
                </a:rPr>
                <a:t>The recursion tree showing recursive calls resulting from a call </a:t>
              </a:r>
              <a:r>
                <a:rPr lang="en-US" altLang="zh-CN" dirty="0" smtClean="0">
                  <a:solidFill>
                    <a:srgbClr val="0000FF"/>
                  </a:solidFill>
                </a:rPr>
                <a:t>CUT-ROD(</a:t>
              </a:r>
              <a:r>
                <a:rPr lang="en-US" altLang="zh-CN" dirty="0" err="1" smtClean="0">
                  <a:solidFill>
                    <a:srgbClr val="0000FF"/>
                  </a:solidFill>
                </a:rPr>
                <a:t>p,n</a:t>
              </a:r>
              <a:r>
                <a:rPr lang="en-US" altLang="zh-CN" dirty="0" smtClean="0">
                  <a:solidFill>
                    <a:srgbClr val="0000FF"/>
                  </a:solidFill>
                </a:rPr>
                <a:t>)  for n=4.</a:t>
              </a:r>
            </a:p>
            <a:p>
              <a:r>
                <a:rPr lang="en-US" altLang="zh-CN" dirty="0">
                  <a:solidFill>
                    <a:srgbClr val="0000FF"/>
                  </a:solidFill>
                </a:rPr>
                <a:t>In general, this recursion tree has </a:t>
              </a:r>
              <a:r>
                <a:rPr lang="en-US" altLang="zh-CN" dirty="0" smtClean="0">
                  <a:solidFill>
                    <a:srgbClr val="0000FF"/>
                  </a:solidFill>
                </a:rPr>
                <a:t>2^n </a:t>
              </a:r>
              <a:r>
                <a:rPr lang="en-US" altLang="zh-CN" dirty="0">
                  <a:solidFill>
                    <a:srgbClr val="0000FF"/>
                  </a:solidFill>
                </a:rPr>
                <a:t>nodes and </a:t>
              </a:r>
              <a:r>
                <a:rPr lang="en-US" altLang="zh-CN" dirty="0" smtClean="0">
                  <a:solidFill>
                    <a:srgbClr val="0000FF"/>
                  </a:solidFill>
                </a:rPr>
                <a:t>2^(n-1) leaves</a:t>
              </a:r>
              <a:r>
                <a:rPr lang="en-US" altLang="zh-CN" dirty="0">
                  <a:solidFill>
                    <a:srgbClr val="0000FF"/>
                  </a:solidFill>
                </a:rPr>
                <a:t>.</a:t>
              </a:r>
              <a:endParaRPr lang="zh-CN" altLang="en-US" dirty="0">
                <a:solidFill>
                  <a:srgbClr val="0000FF"/>
                </a:solidFill>
              </a:endParaRPr>
            </a:p>
          </p:txBody>
        </p:sp>
      </p:grpSp>
    </p:spTree>
    <p:extLst>
      <p:ext uri="{BB962C8B-B14F-4D97-AF65-F5344CB8AC3E}">
        <p14:creationId xmlns:p14="http://schemas.microsoft.com/office/powerpoint/2010/main" val="3395603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Overview</a:t>
            </a:r>
            <a:endParaRPr lang="zh-CN" altLang="en-US" dirty="0"/>
          </a:p>
        </p:txBody>
      </p:sp>
      <p:sp>
        <p:nvSpPr>
          <p:cNvPr id="3" name="内容占位符 2"/>
          <p:cNvSpPr>
            <a:spLocks noGrp="1"/>
          </p:cNvSpPr>
          <p:nvPr>
            <p:ph idx="1"/>
          </p:nvPr>
        </p:nvSpPr>
        <p:spPr/>
        <p:txBody>
          <a:bodyPr/>
          <a:lstStyle/>
          <a:p>
            <a:r>
              <a:rPr lang="en-US" altLang="zh-CN" dirty="0" smtClean="0"/>
              <a:t>What </a:t>
            </a:r>
            <a:r>
              <a:rPr lang="en-US" altLang="zh-CN" dirty="0"/>
              <a:t>is DP?</a:t>
            </a:r>
          </a:p>
          <a:p>
            <a:r>
              <a:rPr lang="en-US" altLang="zh-CN" dirty="0" smtClean="0"/>
              <a:t>Characteristics </a:t>
            </a:r>
            <a:r>
              <a:rPr lang="en-US" altLang="zh-CN" dirty="0"/>
              <a:t>of DP</a:t>
            </a:r>
          </a:p>
          <a:p>
            <a:r>
              <a:rPr lang="en-US" altLang="zh-CN" dirty="0" smtClean="0"/>
              <a:t>Formulation</a:t>
            </a:r>
            <a:endParaRPr lang="en-US" altLang="zh-CN" dirty="0"/>
          </a:p>
          <a:p>
            <a:r>
              <a:rPr lang="en-US" altLang="zh-CN" dirty="0" smtClean="0"/>
              <a:t>Examples</a:t>
            </a:r>
            <a:endParaRPr lang="en-US" altLang="zh-CN" dirty="0"/>
          </a:p>
          <a:p>
            <a:r>
              <a:rPr lang="en-US" altLang="zh-CN" dirty="0" smtClean="0"/>
              <a:t>Disadvantages </a:t>
            </a:r>
            <a:r>
              <a:rPr lang="en-US" altLang="zh-CN" dirty="0"/>
              <a:t>of DP</a:t>
            </a:r>
          </a:p>
          <a:p>
            <a:r>
              <a:rPr lang="en-US" altLang="zh-CN" dirty="0" smtClean="0"/>
              <a:t>References</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E8355607-17A1-4E4D-AFB5-E4A973756996}" type="slidenum">
              <a:rPr lang="zh-CN" altLang="en-US" smtClean="0"/>
              <a:t>2</a:t>
            </a:fld>
            <a:endParaRPr lang="zh-CN" altLang="en-US"/>
          </a:p>
        </p:txBody>
      </p:sp>
    </p:spTree>
    <p:extLst>
      <p:ext uri="{BB962C8B-B14F-4D97-AF65-F5344CB8AC3E}">
        <p14:creationId xmlns:p14="http://schemas.microsoft.com/office/powerpoint/2010/main" val="41662883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1196752"/>
          </a:xfrm>
        </p:spPr>
        <p:txBody>
          <a:bodyPr>
            <a:noAutofit/>
          </a:bodyPr>
          <a:lstStyle/>
          <a:p>
            <a:r>
              <a:rPr lang="en-US" altLang="zh-CN" sz="3200" b="1" dirty="0" smtClean="0"/>
              <a:t>Dynamic </a:t>
            </a:r>
            <a:r>
              <a:rPr lang="en-US" altLang="zh-CN" sz="3200" b="1" dirty="0"/>
              <a:t>programming for optimal rod cutting</a:t>
            </a:r>
            <a:endParaRPr lang="zh-CN" altLang="en-US" sz="3200" dirty="0"/>
          </a:p>
        </p:txBody>
      </p:sp>
      <p:sp>
        <p:nvSpPr>
          <p:cNvPr id="4" name="灯片编号占位符 3"/>
          <p:cNvSpPr>
            <a:spLocks noGrp="1"/>
          </p:cNvSpPr>
          <p:nvPr>
            <p:ph type="sldNum" sz="quarter" idx="12"/>
          </p:nvPr>
        </p:nvSpPr>
        <p:spPr/>
        <p:txBody>
          <a:bodyPr/>
          <a:lstStyle/>
          <a:p>
            <a:fld id="{E8355607-17A1-4E4D-AFB5-E4A973756996}" type="slidenum">
              <a:rPr lang="zh-CN" altLang="en-US" smtClean="0"/>
              <a:t>20</a:t>
            </a:fld>
            <a:endParaRPr lang="zh-CN"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9138" y="2109192"/>
            <a:ext cx="470535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组合 5"/>
          <p:cNvGrpSpPr/>
          <p:nvPr/>
        </p:nvGrpSpPr>
        <p:grpSpPr>
          <a:xfrm>
            <a:off x="179512" y="1916832"/>
            <a:ext cx="3923928" cy="3809187"/>
            <a:chOff x="72008" y="924297"/>
            <a:chExt cx="3923928" cy="3809187"/>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924297"/>
              <a:ext cx="1390650" cy="315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72008" y="4087153"/>
              <a:ext cx="3923928" cy="646331"/>
            </a:xfrm>
            <a:prstGeom prst="rect">
              <a:avLst/>
            </a:prstGeom>
          </p:spPr>
          <p:txBody>
            <a:bodyPr wrap="square">
              <a:spAutoFit/>
            </a:bodyPr>
            <a:lstStyle/>
            <a:p>
              <a:r>
                <a:rPr lang="en-US" altLang="zh-CN" dirty="0">
                  <a:solidFill>
                    <a:srgbClr val="0000FF"/>
                  </a:solidFill>
                </a:rPr>
                <a:t>The </a:t>
              </a:r>
              <a:r>
                <a:rPr lang="en-US" altLang="zh-CN" dirty="0" err="1">
                  <a:solidFill>
                    <a:srgbClr val="0000FF"/>
                  </a:solidFill>
                </a:rPr>
                <a:t>subproblem</a:t>
              </a:r>
              <a:r>
                <a:rPr lang="en-US" altLang="zh-CN" dirty="0">
                  <a:solidFill>
                    <a:srgbClr val="0000FF"/>
                  </a:solidFill>
                </a:rPr>
                <a:t> graph for the rod-cutting problem with n</a:t>
              </a:r>
              <a:endParaRPr lang="zh-CN" altLang="en-US" dirty="0">
                <a:solidFill>
                  <a:srgbClr val="0000FF"/>
                </a:solidFill>
              </a:endParaRPr>
            </a:p>
          </p:txBody>
        </p:sp>
      </p:grpSp>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1268760"/>
            <a:ext cx="259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0" y="6093296"/>
            <a:ext cx="9144000" cy="461665"/>
          </a:xfrm>
          <a:prstGeom prst="rect">
            <a:avLst/>
          </a:prstGeom>
        </p:spPr>
        <p:txBody>
          <a:bodyPr wrap="square">
            <a:spAutoFit/>
          </a:bodyPr>
          <a:lstStyle/>
          <a:p>
            <a:r>
              <a:rPr lang="en-US" altLang="zh-CN" sz="2400" dirty="0"/>
              <a:t>The running time of </a:t>
            </a:r>
            <a:r>
              <a:rPr lang="en-US" altLang="zh-CN" sz="2400" dirty="0" smtClean="0"/>
              <a:t>BOTTOM-UP-CUT-ROD </a:t>
            </a:r>
            <a:r>
              <a:rPr lang="en-US" altLang="zh-CN" sz="2400" dirty="0"/>
              <a:t>is </a:t>
            </a:r>
            <a:r>
              <a:rPr lang="en-US" altLang="zh-CN" sz="2400" dirty="0" smtClean="0"/>
              <a:t> O(n^2)</a:t>
            </a:r>
            <a:endParaRPr lang="zh-CN" altLang="en-US" sz="2400" dirty="0"/>
          </a:p>
        </p:txBody>
      </p:sp>
    </p:spTree>
    <p:extLst>
      <p:ext uri="{BB962C8B-B14F-4D97-AF65-F5344CB8AC3E}">
        <p14:creationId xmlns:p14="http://schemas.microsoft.com/office/powerpoint/2010/main" val="16360563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4704"/>
          </a:xfrm>
        </p:spPr>
        <p:txBody>
          <a:bodyPr/>
          <a:lstStyle/>
          <a:p>
            <a:r>
              <a:rPr lang="en-US" altLang="zh-CN" dirty="0" smtClean="0"/>
              <a:t>Reconstructing a solution</a:t>
            </a:r>
            <a:endParaRPr lang="zh-CN" altLang="en-US" dirty="0"/>
          </a:p>
        </p:txBody>
      </p:sp>
      <p:sp>
        <p:nvSpPr>
          <p:cNvPr id="3" name="内容占位符 2"/>
          <p:cNvSpPr>
            <a:spLocks noGrp="1"/>
          </p:cNvSpPr>
          <p:nvPr>
            <p:ph idx="1"/>
          </p:nvPr>
        </p:nvSpPr>
        <p:spPr>
          <a:xfrm>
            <a:off x="107504" y="3789040"/>
            <a:ext cx="9036496" cy="3068959"/>
          </a:xfrm>
        </p:spPr>
        <p:txBody>
          <a:bodyPr>
            <a:normAutofit/>
          </a:bodyPr>
          <a:lstStyle/>
          <a:p>
            <a:pPr marL="0" indent="0">
              <a:buNone/>
            </a:pPr>
            <a:r>
              <a:rPr lang="en-US" altLang="zh-CN" sz="2000" dirty="0" smtClean="0"/>
              <a:t>s[1..n]: optimal first-piece </a:t>
            </a:r>
            <a:r>
              <a:rPr lang="en-US" altLang="zh-CN" sz="2000" dirty="0"/>
              <a:t>sizes </a:t>
            </a:r>
            <a:endParaRPr lang="en-US" altLang="zh-CN" sz="2000" dirty="0" smtClean="0"/>
          </a:p>
          <a:p>
            <a:pPr marL="0" indent="0">
              <a:buNone/>
            </a:pPr>
            <a:r>
              <a:rPr lang="en-US" altLang="zh-CN" sz="2000" dirty="0" smtClean="0"/>
              <a:t>prints </a:t>
            </a:r>
            <a:r>
              <a:rPr lang="en-US" altLang="zh-CN" sz="2000" dirty="0"/>
              <a:t>out the </a:t>
            </a:r>
            <a:r>
              <a:rPr lang="en-US" altLang="zh-CN" sz="2000" b="1" dirty="0"/>
              <a:t>complete list of piece sizes in </a:t>
            </a:r>
            <a:r>
              <a:rPr lang="en-US" altLang="zh-CN" sz="2000" b="1"/>
              <a:t>an </a:t>
            </a:r>
            <a:r>
              <a:rPr lang="en-US" altLang="zh-CN" sz="2000" b="1" smtClean="0"/>
              <a:t>optimal decomposition</a:t>
            </a:r>
            <a:r>
              <a:rPr lang="en-US" altLang="zh-CN" sz="2000" smtClean="0"/>
              <a:t> </a:t>
            </a:r>
            <a:r>
              <a:rPr lang="en-US" altLang="zh-CN" sz="2000" dirty="0"/>
              <a:t>of a rod of length </a:t>
            </a:r>
            <a:r>
              <a:rPr lang="en-US" altLang="zh-CN" sz="2000" dirty="0" smtClean="0"/>
              <a:t>n:</a:t>
            </a:r>
          </a:p>
          <a:p>
            <a:pPr marL="0" indent="0">
              <a:buNone/>
            </a:pPr>
            <a:endParaRPr lang="en-US" altLang="zh-CN" sz="2000" dirty="0"/>
          </a:p>
          <a:p>
            <a:pPr marL="0" indent="0">
              <a:buNone/>
            </a:pPr>
            <a:r>
              <a:rPr lang="en-US" altLang="zh-CN" sz="2000" dirty="0"/>
              <a:t>A call to </a:t>
            </a:r>
            <a:r>
              <a:rPr lang="en-US" altLang="zh-CN" sz="2000" dirty="0" smtClean="0"/>
              <a:t>PRINT-CUT-ROD-SOLUTION(p,10) </a:t>
            </a:r>
            <a:r>
              <a:rPr lang="en-US" altLang="zh-CN" sz="2000" dirty="0"/>
              <a:t>would print just 10, but a call </a:t>
            </a:r>
            <a:r>
              <a:rPr lang="en-US" altLang="zh-CN" sz="2000" dirty="0" smtClean="0"/>
              <a:t>with n=7 </a:t>
            </a:r>
            <a:r>
              <a:rPr lang="en-US" altLang="zh-CN" sz="2000" dirty="0"/>
              <a:t>would print the cuts 1 and 6, corresponding to </a:t>
            </a:r>
            <a:r>
              <a:rPr lang="en-US" altLang="zh-CN" sz="2000" b="1" dirty="0"/>
              <a:t>the </a:t>
            </a:r>
            <a:r>
              <a:rPr lang="en-US" altLang="zh-CN" sz="2000" b="1" dirty="0" smtClean="0"/>
              <a:t>optimal decomposition for r_7</a:t>
            </a:r>
            <a:endParaRPr lang="zh-CN" altLang="en-US" sz="2000" b="1" dirty="0"/>
          </a:p>
        </p:txBody>
      </p:sp>
      <p:sp>
        <p:nvSpPr>
          <p:cNvPr id="4" name="灯片编号占位符 3"/>
          <p:cNvSpPr>
            <a:spLocks noGrp="1"/>
          </p:cNvSpPr>
          <p:nvPr>
            <p:ph type="sldNum" sz="quarter" idx="12"/>
          </p:nvPr>
        </p:nvSpPr>
        <p:spPr/>
        <p:txBody>
          <a:bodyPr/>
          <a:lstStyle/>
          <a:p>
            <a:fld id="{E8355607-17A1-4E4D-AFB5-E4A973756996}" type="slidenum">
              <a:rPr lang="zh-CN" altLang="en-US" smtClean="0"/>
              <a:t>21</a:t>
            </a:fld>
            <a:endParaRPr lang="zh-CN"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335" y="692695"/>
            <a:ext cx="3888617" cy="2952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728021"/>
            <a:ext cx="4552176" cy="124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2708920"/>
            <a:ext cx="4696192" cy="831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90676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1052736"/>
          </a:xfrm>
        </p:spPr>
        <p:txBody>
          <a:bodyPr>
            <a:normAutofit fontScale="90000"/>
          </a:bodyPr>
          <a:lstStyle/>
          <a:p>
            <a:r>
              <a:rPr lang="en-US" altLang="zh-CN" b="1" dirty="0" smtClean="0"/>
              <a:t>Example 1: The </a:t>
            </a:r>
            <a:r>
              <a:rPr lang="en-US" altLang="zh-CN" b="1" dirty="0"/>
              <a:t>Partition Problem</a:t>
            </a:r>
            <a:endParaRPr lang="zh-CN" altLang="en-US" dirty="0"/>
          </a:p>
        </p:txBody>
      </p:sp>
      <p:sp>
        <p:nvSpPr>
          <p:cNvPr id="3" name="内容占位符 2"/>
          <p:cNvSpPr>
            <a:spLocks noGrp="1"/>
          </p:cNvSpPr>
          <p:nvPr>
            <p:ph idx="1"/>
          </p:nvPr>
        </p:nvSpPr>
        <p:spPr>
          <a:xfrm>
            <a:off x="107504" y="1196752"/>
            <a:ext cx="8928992" cy="5544616"/>
          </a:xfrm>
        </p:spPr>
        <p:txBody>
          <a:bodyPr>
            <a:normAutofit fontScale="70000" lnSpcReduction="20000"/>
          </a:bodyPr>
          <a:lstStyle/>
          <a:p>
            <a:pPr marL="0" indent="0">
              <a:buNone/>
            </a:pPr>
            <a:r>
              <a:rPr lang="en-US" altLang="zh-CN" dirty="0"/>
              <a:t>Suppose the job scanning through a shelf of books is to be</a:t>
            </a:r>
          </a:p>
          <a:p>
            <a:pPr marL="0" indent="0">
              <a:buNone/>
            </a:pPr>
            <a:r>
              <a:rPr lang="en-US" altLang="zh-CN" dirty="0"/>
              <a:t>split between k workers. </a:t>
            </a:r>
            <a:endParaRPr lang="en-US" altLang="zh-CN" dirty="0" smtClean="0"/>
          </a:p>
          <a:p>
            <a:pPr marL="0" indent="0">
              <a:buNone/>
            </a:pPr>
            <a:endParaRPr lang="en-US" altLang="zh-CN" dirty="0" smtClean="0"/>
          </a:p>
          <a:p>
            <a:pPr marL="0" indent="0">
              <a:buNone/>
            </a:pPr>
            <a:r>
              <a:rPr lang="en-US" altLang="zh-CN" dirty="0" smtClean="0"/>
              <a:t>To </a:t>
            </a:r>
            <a:r>
              <a:rPr lang="en-US" altLang="zh-CN" b="1" dirty="0"/>
              <a:t>avoid the need to rearrange </a:t>
            </a:r>
            <a:r>
              <a:rPr lang="en-US" altLang="zh-CN" dirty="0" smtClean="0"/>
              <a:t>the books </a:t>
            </a:r>
            <a:r>
              <a:rPr lang="en-US" altLang="zh-CN" dirty="0"/>
              <a:t>or separate them into piles, we can </a:t>
            </a:r>
            <a:r>
              <a:rPr lang="en-US" altLang="zh-CN" b="1" dirty="0"/>
              <a:t>divide the shelf </a:t>
            </a:r>
            <a:r>
              <a:rPr lang="en-US" altLang="zh-CN" b="1" dirty="0" smtClean="0"/>
              <a:t>into k </a:t>
            </a:r>
            <a:r>
              <a:rPr lang="en-US" altLang="zh-CN" b="1" dirty="0"/>
              <a:t>regions </a:t>
            </a:r>
            <a:r>
              <a:rPr lang="en-US" altLang="zh-CN" dirty="0"/>
              <a:t>and assign each region to one worker</a:t>
            </a:r>
            <a:r>
              <a:rPr lang="en-US" altLang="zh-CN" dirty="0" smtClean="0"/>
              <a:t>.</a:t>
            </a:r>
          </a:p>
          <a:p>
            <a:pPr marL="0" indent="0">
              <a:buNone/>
            </a:pPr>
            <a:endParaRPr lang="en-US" altLang="zh-CN" dirty="0"/>
          </a:p>
          <a:p>
            <a:pPr marL="0" indent="0">
              <a:buNone/>
            </a:pPr>
            <a:r>
              <a:rPr lang="en-US" altLang="zh-CN" dirty="0">
                <a:solidFill>
                  <a:srgbClr val="000000"/>
                </a:solidFill>
              </a:rPr>
              <a:t>What is the fairest way to divide the shelf up</a:t>
            </a:r>
            <a:r>
              <a:rPr lang="en-US" altLang="zh-CN" dirty="0" smtClean="0">
                <a:solidFill>
                  <a:srgbClr val="000000"/>
                </a:solidFill>
              </a:rPr>
              <a:t>?</a:t>
            </a:r>
          </a:p>
          <a:p>
            <a:pPr marL="0" indent="0">
              <a:buNone/>
            </a:pPr>
            <a:endParaRPr lang="en-US" altLang="zh-CN" dirty="0">
              <a:solidFill>
                <a:srgbClr val="000000"/>
              </a:solidFill>
            </a:endParaRPr>
          </a:p>
          <a:p>
            <a:pPr marL="0" indent="0">
              <a:buNone/>
            </a:pPr>
            <a:r>
              <a:rPr lang="en-US" altLang="zh-CN" dirty="0">
                <a:solidFill>
                  <a:srgbClr val="000000"/>
                </a:solidFill>
              </a:rPr>
              <a:t>If each book is the same length, partition the books into </a:t>
            </a:r>
            <a:r>
              <a:rPr lang="en-US" altLang="zh-CN" dirty="0" smtClean="0">
                <a:solidFill>
                  <a:srgbClr val="000000"/>
                </a:solidFill>
              </a:rPr>
              <a:t>equalized regions</a:t>
            </a:r>
            <a:r>
              <a:rPr lang="en-US" altLang="zh-CN" dirty="0">
                <a:solidFill>
                  <a:srgbClr val="000000"/>
                </a:solidFill>
              </a:rPr>
              <a:t>,</a:t>
            </a:r>
          </a:p>
          <a:p>
            <a:pPr marL="0" indent="0" algn="ctr">
              <a:buNone/>
            </a:pPr>
            <a:r>
              <a:rPr lang="en-US" altLang="zh-CN" dirty="0">
                <a:solidFill>
                  <a:srgbClr val="000000"/>
                </a:solidFill>
              </a:rPr>
              <a:t>100 100 100 | 100 100 100 | 100 100 </a:t>
            </a:r>
            <a:r>
              <a:rPr lang="en-US" altLang="zh-CN" dirty="0" smtClean="0">
                <a:solidFill>
                  <a:srgbClr val="000000"/>
                </a:solidFill>
              </a:rPr>
              <a:t>100</a:t>
            </a:r>
          </a:p>
          <a:p>
            <a:pPr marL="0" indent="0">
              <a:buNone/>
            </a:pPr>
            <a:endParaRPr lang="en-US" altLang="zh-CN" dirty="0">
              <a:solidFill>
                <a:srgbClr val="000000"/>
              </a:solidFill>
            </a:endParaRPr>
          </a:p>
          <a:p>
            <a:pPr marL="0" indent="0">
              <a:buNone/>
            </a:pPr>
            <a:r>
              <a:rPr lang="en-US" altLang="zh-CN" dirty="0">
                <a:solidFill>
                  <a:srgbClr val="000000"/>
                </a:solidFill>
              </a:rPr>
              <a:t>But what if the books are not the same length? This </a:t>
            </a:r>
            <a:r>
              <a:rPr lang="en-US" altLang="zh-CN" dirty="0" smtClean="0">
                <a:solidFill>
                  <a:srgbClr val="000000"/>
                </a:solidFill>
              </a:rPr>
              <a:t>partition would </a:t>
            </a:r>
            <a:r>
              <a:rPr lang="en-US" altLang="zh-CN" dirty="0">
                <a:solidFill>
                  <a:srgbClr val="000000"/>
                </a:solidFill>
              </a:rPr>
              <a:t>yield</a:t>
            </a:r>
          </a:p>
          <a:p>
            <a:pPr marL="0" indent="0" algn="ctr">
              <a:buNone/>
            </a:pPr>
            <a:r>
              <a:rPr lang="en-US" altLang="zh-CN" dirty="0">
                <a:solidFill>
                  <a:srgbClr val="000000"/>
                </a:solidFill>
              </a:rPr>
              <a:t>400 500 600 </a:t>
            </a:r>
            <a:r>
              <a:rPr lang="en-US" altLang="zh-CN" dirty="0" smtClean="0">
                <a:solidFill>
                  <a:srgbClr val="000000"/>
                </a:solidFill>
              </a:rPr>
              <a:t>| </a:t>
            </a:r>
            <a:r>
              <a:rPr lang="en-US" altLang="zh-CN" dirty="0">
                <a:solidFill>
                  <a:srgbClr val="000000"/>
                </a:solidFill>
              </a:rPr>
              <a:t>100 200 300 </a:t>
            </a:r>
            <a:r>
              <a:rPr lang="en-US" altLang="zh-CN" dirty="0" smtClean="0">
                <a:solidFill>
                  <a:srgbClr val="000000"/>
                </a:solidFill>
              </a:rPr>
              <a:t>| </a:t>
            </a:r>
            <a:r>
              <a:rPr lang="en-US" altLang="zh-CN" dirty="0">
                <a:solidFill>
                  <a:srgbClr val="000000"/>
                </a:solidFill>
              </a:rPr>
              <a:t>700 800 900</a:t>
            </a:r>
            <a:endParaRPr lang="zh-CN" altLang="en-US" dirty="0">
              <a:solidFill>
                <a:srgbClr val="000000"/>
              </a:solidFill>
            </a:endParaRPr>
          </a:p>
        </p:txBody>
      </p:sp>
      <p:sp>
        <p:nvSpPr>
          <p:cNvPr id="4" name="灯片编号占位符 3"/>
          <p:cNvSpPr>
            <a:spLocks noGrp="1"/>
          </p:cNvSpPr>
          <p:nvPr>
            <p:ph type="sldNum" sz="quarter" idx="12"/>
          </p:nvPr>
        </p:nvSpPr>
        <p:spPr/>
        <p:txBody>
          <a:bodyPr/>
          <a:lstStyle/>
          <a:p>
            <a:fld id="{E8355607-17A1-4E4D-AFB5-E4A973756996}" type="slidenum">
              <a:rPr lang="zh-CN" altLang="en-US" smtClean="0"/>
              <a:t>22</a:t>
            </a:fld>
            <a:endParaRPr lang="zh-CN" altLang="en-US"/>
          </a:p>
        </p:txBody>
      </p:sp>
      <p:sp>
        <p:nvSpPr>
          <p:cNvPr id="5" name="矩形 4"/>
          <p:cNvSpPr/>
          <p:nvPr/>
        </p:nvSpPr>
        <p:spPr>
          <a:xfrm>
            <a:off x="5724128" y="1844824"/>
            <a:ext cx="3033203" cy="369332"/>
          </a:xfrm>
          <a:prstGeom prst="rect">
            <a:avLst/>
          </a:prstGeom>
        </p:spPr>
        <p:txBody>
          <a:bodyPr wrap="none">
            <a:spAutoFit/>
          </a:bodyPr>
          <a:lstStyle/>
          <a:p>
            <a:r>
              <a:rPr lang="en-US" altLang="zh-CN" dirty="0"/>
              <a:t>No sort is permitted here!</a:t>
            </a:r>
            <a:endParaRPr lang="zh-CN" altLang="en-US" dirty="0"/>
          </a:p>
        </p:txBody>
      </p:sp>
      <p:cxnSp>
        <p:nvCxnSpPr>
          <p:cNvPr id="7" name="直接箭头连接符 6"/>
          <p:cNvCxnSpPr/>
          <p:nvPr/>
        </p:nvCxnSpPr>
        <p:spPr>
          <a:xfrm flipH="1">
            <a:off x="3851920" y="2029490"/>
            <a:ext cx="1872208" cy="2473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7066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The Linear Partition Problem</a:t>
            </a:r>
            <a:endParaRPr lang="zh-CN" altLang="en-US" dirty="0"/>
          </a:p>
        </p:txBody>
      </p:sp>
      <p:sp>
        <p:nvSpPr>
          <p:cNvPr id="3" name="内容占位符 2"/>
          <p:cNvSpPr>
            <a:spLocks noGrp="1"/>
          </p:cNvSpPr>
          <p:nvPr>
            <p:ph idx="1"/>
          </p:nvPr>
        </p:nvSpPr>
        <p:spPr/>
        <p:txBody>
          <a:bodyPr>
            <a:normAutofit fontScale="85000" lnSpcReduction="20000"/>
          </a:bodyPr>
          <a:lstStyle/>
          <a:p>
            <a:pPr marL="0" indent="0">
              <a:buNone/>
            </a:pPr>
            <a:r>
              <a:rPr lang="en-US" altLang="zh-CN" dirty="0"/>
              <a:t>Input: </a:t>
            </a:r>
            <a:r>
              <a:rPr lang="en-US" altLang="zh-CN" dirty="0">
                <a:solidFill>
                  <a:srgbClr val="000000"/>
                </a:solidFill>
              </a:rPr>
              <a:t>A given arrangement S of nonnegative </a:t>
            </a:r>
            <a:r>
              <a:rPr lang="en-US" altLang="zh-CN" dirty="0" smtClean="0">
                <a:solidFill>
                  <a:srgbClr val="000000"/>
                </a:solidFill>
              </a:rPr>
              <a:t>numbers {s1</a:t>
            </a:r>
            <a:r>
              <a:rPr lang="en-US" altLang="zh-CN" dirty="0">
                <a:solidFill>
                  <a:srgbClr val="000000"/>
                </a:solidFill>
              </a:rPr>
              <a:t>, . . . , </a:t>
            </a:r>
            <a:r>
              <a:rPr lang="en-US" altLang="zh-CN" dirty="0" err="1">
                <a:solidFill>
                  <a:srgbClr val="000000"/>
                </a:solidFill>
              </a:rPr>
              <a:t>sn</a:t>
            </a:r>
            <a:r>
              <a:rPr lang="en-US" altLang="zh-CN" dirty="0">
                <a:solidFill>
                  <a:srgbClr val="000000"/>
                </a:solidFill>
              </a:rPr>
              <a:t>} and an integer k</a:t>
            </a:r>
            <a:r>
              <a:rPr lang="en-US" altLang="zh-CN" dirty="0" smtClean="0">
                <a:solidFill>
                  <a:srgbClr val="000000"/>
                </a:solidFill>
              </a:rPr>
              <a:t>.</a:t>
            </a:r>
          </a:p>
          <a:p>
            <a:pPr marL="0" indent="0">
              <a:buNone/>
            </a:pPr>
            <a:endParaRPr lang="en-US" altLang="zh-CN" dirty="0"/>
          </a:p>
          <a:p>
            <a:pPr marL="0" indent="0">
              <a:buNone/>
            </a:pPr>
            <a:r>
              <a:rPr lang="en-US" altLang="zh-CN" dirty="0"/>
              <a:t>Problem: </a:t>
            </a:r>
            <a:r>
              <a:rPr lang="en-US" altLang="zh-CN" dirty="0">
                <a:solidFill>
                  <a:srgbClr val="000000"/>
                </a:solidFill>
              </a:rPr>
              <a:t>Partition S into k ranges, so as to minimize </a:t>
            </a:r>
            <a:r>
              <a:rPr lang="en-US" altLang="zh-CN" dirty="0" smtClean="0">
                <a:solidFill>
                  <a:srgbClr val="000000"/>
                </a:solidFill>
              </a:rPr>
              <a:t>the maximum </a:t>
            </a:r>
            <a:r>
              <a:rPr lang="en-US" altLang="zh-CN" dirty="0">
                <a:solidFill>
                  <a:srgbClr val="000000"/>
                </a:solidFill>
              </a:rPr>
              <a:t>sum over all the ranges</a:t>
            </a:r>
            <a:r>
              <a:rPr lang="en-US" altLang="zh-CN" dirty="0" smtClean="0">
                <a:solidFill>
                  <a:srgbClr val="000000"/>
                </a:solidFill>
              </a:rPr>
              <a:t>.</a:t>
            </a:r>
          </a:p>
          <a:p>
            <a:pPr marL="0" indent="0">
              <a:buNone/>
            </a:pPr>
            <a:endParaRPr lang="en-US" altLang="zh-CN" dirty="0" smtClean="0"/>
          </a:p>
          <a:p>
            <a:pPr marL="0" indent="0">
              <a:buNone/>
            </a:pPr>
            <a:r>
              <a:rPr lang="en-US" altLang="zh-CN" dirty="0" smtClean="0"/>
              <a:t>E.g. n=9,k=3, the maximum sum is 1700: </a:t>
            </a:r>
            <a:r>
              <a:rPr lang="en-US" altLang="zh-CN" dirty="0" smtClean="0">
                <a:solidFill>
                  <a:srgbClr val="000000"/>
                </a:solidFill>
              </a:rPr>
              <a:t>100 </a:t>
            </a:r>
            <a:r>
              <a:rPr lang="en-US" altLang="zh-CN" dirty="0">
                <a:solidFill>
                  <a:srgbClr val="000000"/>
                </a:solidFill>
              </a:rPr>
              <a:t>200 300 400 500 | 600 700 | 800 900</a:t>
            </a:r>
            <a:endParaRPr lang="en-US" altLang="zh-CN" dirty="0" smtClean="0">
              <a:solidFill>
                <a:srgbClr val="000000"/>
              </a:solidFill>
            </a:endParaRPr>
          </a:p>
          <a:p>
            <a:pPr marL="0" indent="0">
              <a:buNone/>
            </a:pPr>
            <a:endParaRPr lang="en-US" altLang="zh-CN" dirty="0"/>
          </a:p>
          <a:p>
            <a:pPr marL="0" indent="0">
              <a:buNone/>
            </a:pPr>
            <a:r>
              <a:rPr lang="en-US" altLang="zh-CN" dirty="0"/>
              <a:t>Try to find an algorithm which always gives the </a:t>
            </a:r>
            <a:r>
              <a:rPr lang="en-US" altLang="zh-CN" dirty="0" smtClean="0"/>
              <a:t>optimal solution.</a:t>
            </a:r>
            <a:endParaRPr lang="zh-CN" altLang="en-US" dirty="0"/>
          </a:p>
        </p:txBody>
      </p:sp>
      <p:sp>
        <p:nvSpPr>
          <p:cNvPr id="4" name="灯片编号占位符 3"/>
          <p:cNvSpPr>
            <a:spLocks noGrp="1"/>
          </p:cNvSpPr>
          <p:nvPr>
            <p:ph type="sldNum" sz="quarter" idx="12"/>
          </p:nvPr>
        </p:nvSpPr>
        <p:spPr/>
        <p:txBody>
          <a:bodyPr/>
          <a:lstStyle/>
          <a:p>
            <a:fld id="{E8355607-17A1-4E4D-AFB5-E4A973756996}" type="slidenum">
              <a:rPr lang="zh-CN" altLang="en-US" smtClean="0"/>
              <a:t>23</a:t>
            </a:fld>
            <a:endParaRPr lang="zh-CN" altLang="en-US"/>
          </a:p>
        </p:txBody>
      </p:sp>
    </p:spTree>
    <p:extLst>
      <p:ext uri="{BB962C8B-B14F-4D97-AF65-F5344CB8AC3E}">
        <p14:creationId xmlns:p14="http://schemas.microsoft.com/office/powerpoint/2010/main" val="497066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lstStyle/>
          <a:p>
            <a:r>
              <a:rPr lang="en-US" altLang="zh-CN" b="1" dirty="0"/>
              <a:t>Recursive Idea</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0" y="1052736"/>
                <a:ext cx="9144000" cy="5805264"/>
              </a:xfrm>
            </p:spPr>
            <p:txBody>
              <a:bodyPr>
                <a:normAutofit/>
              </a:bodyPr>
              <a:lstStyle/>
              <a:p>
                <a:r>
                  <a:rPr lang="en-US" altLang="zh-CN" sz="2400" dirty="0" smtClean="0"/>
                  <a:t>Consider a recursive, exhaustive search approach. Notice that the </a:t>
                </a:r>
                <a:r>
                  <a:rPr lang="en-US" altLang="zh-CN" sz="2400" dirty="0" err="1"/>
                  <a:t>kth</a:t>
                </a:r>
                <a:r>
                  <a:rPr lang="en-US" altLang="zh-CN" sz="2400" dirty="0"/>
                  <a:t> partition starts </a:t>
                </a:r>
                <a:r>
                  <a:rPr lang="en-US" altLang="zh-CN" sz="2400" b="1" dirty="0"/>
                  <a:t>right</a:t>
                </a:r>
                <a:r>
                  <a:rPr lang="en-US" altLang="zh-CN" sz="2400" dirty="0"/>
                  <a:t> after we placed the (k − </a:t>
                </a:r>
                <a:r>
                  <a:rPr lang="en-US" altLang="zh-CN" sz="2400" dirty="0" smtClean="0"/>
                  <a:t>1)</a:t>
                </a:r>
                <a:r>
                  <a:rPr lang="en-US" altLang="zh-CN" sz="2400" dirty="0" err="1" smtClean="0"/>
                  <a:t>st</a:t>
                </a:r>
                <a:r>
                  <a:rPr lang="en-US" altLang="zh-CN" sz="2400" dirty="0" smtClean="0"/>
                  <a:t> divider.</a:t>
                </a:r>
              </a:p>
              <a:p>
                <a:endParaRPr lang="en-US" altLang="zh-CN" sz="2400" dirty="0"/>
              </a:p>
              <a:p>
                <a:r>
                  <a:rPr lang="en-US" altLang="zh-CN" sz="2400" dirty="0"/>
                  <a:t>What is the cost of this? The total cost will be the larger </a:t>
                </a:r>
                <a:r>
                  <a:rPr lang="en-US" altLang="zh-CN" sz="2400" dirty="0" smtClean="0"/>
                  <a:t>of two quantities</a:t>
                </a:r>
              </a:p>
              <a:p>
                <a:endParaRPr lang="en-US" altLang="zh-CN" sz="2400" dirty="0" smtClean="0"/>
              </a:p>
              <a:p>
                <a:endParaRPr lang="en-US" altLang="zh-CN" sz="2400" dirty="0"/>
              </a:p>
              <a:p>
                <a:endParaRPr lang="en-US" altLang="zh-CN" sz="2400" dirty="0"/>
              </a:p>
              <a:p>
                <a:pPr marL="857250" lvl="1" indent="-457200">
                  <a:buFont typeface="+mj-lt"/>
                  <a:buAutoNum type="arabicPeriod"/>
                </a:pPr>
                <a:r>
                  <a:rPr lang="en-US" altLang="zh-CN" sz="2000" dirty="0" smtClean="0"/>
                  <a:t>the </a:t>
                </a:r>
                <a:r>
                  <a:rPr lang="en-US" altLang="zh-CN" sz="2000" dirty="0"/>
                  <a:t>cost of the last partition </a:t>
                </a:r>
                <a14:m>
                  <m:oMath xmlns:m="http://schemas.openxmlformats.org/officeDocument/2006/math">
                    <m:nary>
                      <m:naryPr>
                        <m:chr m:val="∑"/>
                        <m:limLoc m:val="subSup"/>
                        <m:ctrlPr>
                          <a:rPr lang="en-US" altLang="zh-CN" sz="2000" i="1" smtClean="0">
                            <a:latin typeface="Cambria Math"/>
                          </a:rPr>
                        </m:ctrlPr>
                      </m:naryPr>
                      <m:sub>
                        <m:r>
                          <m:rPr>
                            <m:brk m:alnAt="25"/>
                          </m:rPr>
                          <a:rPr lang="en-US" altLang="zh-CN" sz="2000" b="0" i="1" smtClean="0">
                            <a:latin typeface="Cambria Math"/>
                          </a:rPr>
                          <m:t>𝑗</m:t>
                        </m:r>
                        <m:r>
                          <a:rPr lang="en-US" altLang="zh-CN" sz="2000" b="0" i="1" smtClean="0">
                            <a:latin typeface="Cambria Math"/>
                          </a:rPr>
                          <m:t>=</m:t>
                        </m:r>
                        <m:r>
                          <a:rPr lang="en-US" altLang="zh-CN" sz="2000" b="0" i="1" smtClean="0">
                            <a:latin typeface="Cambria Math"/>
                          </a:rPr>
                          <m:t>𝑖</m:t>
                        </m:r>
                        <m:r>
                          <a:rPr lang="en-US" altLang="zh-CN" sz="2000" b="0" i="1" smtClean="0">
                            <a:latin typeface="Cambria Math"/>
                          </a:rPr>
                          <m:t>+1</m:t>
                        </m:r>
                      </m:sub>
                      <m:sup>
                        <m:r>
                          <a:rPr lang="en-US" altLang="zh-CN" sz="2000" b="0" i="1" smtClean="0">
                            <a:latin typeface="Cambria Math"/>
                          </a:rPr>
                          <m:t>𝑛</m:t>
                        </m:r>
                      </m:sup>
                      <m:e>
                        <m:sSub>
                          <m:sSubPr>
                            <m:ctrlPr>
                              <a:rPr lang="en-US" altLang="zh-CN" sz="2000" i="1" smtClean="0">
                                <a:latin typeface="Cambria Math"/>
                              </a:rPr>
                            </m:ctrlPr>
                          </m:sSubPr>
                          <m:e>
                            <m:r>
                              <a:rPr lang="en-US" altLang="zh-CN" sz="2000" b="0" i="1" smtClean="0">
                                <a:latin typeface="Cambria Math"/>
                              </a:rPr>
                              <m:t>𝑠</m:t>
                            </m:r>
                          </m:e>
                          <m:sub>
                            <m:r>
                              <a:rPr lang="en-US" altLang="zh-CN" sz="2000" b="0" i="1" smtClean="0">
                                <a:latin typeface="Cambria Math"/>
                              </a:rPr>
                              <m:t>𝑗</m:t>
                            </m:r>
                          </m:sub>
                        </m:sSub>
                      </m:e>
                    </m:nary>
                  </m:oMath>
                </a14:m>
                <a:endParaRPr lang="en-US" altLang="zh-CN" sz="2000" dirty="0" smtClean="0"/>
              </a:p>
              <a:p>
                <a:pPr marL="857250" lvl="1" indent="-457200">
                  <a:buFont typeface="+mj-lt"/>
                  <a:buAutoNum type="arabicPeriod"/>
                </a:pPr>
                <a:r>
                  <a:rPr lang="en-US" altLang="zh-CN" sz="2000" dirty="0" smtClean="0"/>
                  <a:t>the </a:t>
                </a:r>
                <a:r>
                  <a:rPr lang="en-US" altLang="zh-CN" sz="2000" dirty="0"/>
                  <a:t>cost of </a:t>
                </a:r>
                <a:r>
                  <a:rPr lang="en-US" altLang="zh-CN" sz="2000" dirty="0" smtClean="0"/>
                  <a:t>the </a:t>
                </a:r>
                <a:r>
                  <a:rPr lang="en-US" altLang="zh-CN" sz="2000" dirty="0"/>
                  <a:t>largest partition cost formed to the left of i</a:t>
                </a:r>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0" y="1052736"/>
                <a:ext cx="9144000" cy="5805264"/>
              </a:xfrm>
              <a:blipFill rotWithShape="1">
                <a:blip r:embed="rId2"/>
                <a:stretch>
                  <a:fillRect l="-867" t="-840"/>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E8355607-17A1-4E4D-AFB5-E4A973756996}" type="slidenum">
              <a:rPr lang="zh-CN" altLang="en-US" smtClean="0"/>
              <a:t>24</a:t>
            </a:fld>
            <a:endParaRPr lang="zh-CN" altLang="en-US"/>
          </a:p>
        </p:txBody>
      </p:sp>
      <mc:AlternateContent xmlns:mc="http://schemas.openxmlformats.org/markup-compatibility/2006" xmlns:a14="http://schemas.microsoft.com/office/drawing/2010/main">
        <mc:Choice Requires="a14">
          <p:sp>
            <p:nvSpPr>
              <p:cNvPr id="5" name="TextBox 4"/>
              <p:cNvSpPr txBox="1"/>
              <p:nvPr/>
            </p:nvSpPr>
            <p:spPr>
              <a:xfrm>
                <a:off x="2411760" y="3911394"/>
                <a:ext cx="3689856" cy="435889"/>
              </a:xfrm>
              <a:prstGeom prst="rect">
                <a:avLst/>
              </a:prstGeom>
              <a:noFill/>
            </p:spPr>
            <p:txBody>
              <a:bodyPr wrap="none" rtlCol="0">
                <a:spAutoFit/>
              </a:bodyPr>
              <a:lstStyle/>
              <a:p>
                <a14:m>
                  <m:oMath xmlns:m="http://schemas.openxmlformats.org/officeDocument/2006/math">
                    <m:r>
                      <a:rPr lang="en-US" altLang="zh-CN" sz="2000" b="0" i="1" smtClean="0">
                        <a:latin typeface="Cambria Math"/>
                      </a:rPr>
                      <m:t>𝐶</m:t>
                    </m:r>
                    <m:r>
                      <a:rPr lang="en-US" altLang="zh-CN" sz="2000" b="0" i="1" smtClean="0">
                        <a:latin typeface="Cambria Math"/>
                      </a:rPr>
                      <m:t>[</m:t>
                    </m:r>
                    <m:r>
                      <a:rPr lang="en-US" altLang="zh-CN" sz="2000" b="0" i="1" smtClean="0">
                        <a:latin typeface="Cambria Math"/>
                      </a:rPr>
                      <m:t>𝑛</m:t>
                    </m:r>
                    <m:r>
                      <a:rPr lang="en-US" altLang="zh-CN" sz="2000" b="0" i="1" smtClean="0">
                        <a:latin typeface="Cambria Math"/>
                      </a:rPr>
                      <m:t>,</m:t>
                    </m:r>
                    <m:r>
                      <a:rPr lang="en-US" altLang="zh-CN" sz="2000" b="0" i="1" smtClean="0">
                        <a:latin typeface="Cambria Math"/>
                      </a:rPr>
                      <m:t>𝑘</m:t>
                    </m:r>
                    <m:r>
                      <a:rPr lang="en-US" altLang="zh-CN" sz="2000" b="0" i="1" smtClean="0">
                        <a:latin typeface="Cambria Math"/>
                      </a:rPr>
                      <m:t>]</m:t>
                    </m:r>
                  </m:oMath>
                </a14:m>
                <a:r>
                  <a:rPr lang="en-US" altLang="zh-CN" sz="2000" dirty="0" smtClean="0"/>
                  <a:t>=max(C[i,k-1], </a:t>
                </a:r>
                <a14:m>
                  <m:oMath xmlns:m="http://schemas.openxmlformats.org/officeDocument/2006/math">
                    <m:nary>
                      <m:naryPr>
                        <m:chr m:val="∑"/>
                        <m:limLoc m:val="subSup"/>
                        <m:ctrlPr>
                          <a:rPr lang="en-US" altLang="zh-CN" sz="2000" i="1">
                            <a:latin typeface="Cambria Math"/>
                          </a:rPr>
                        </m:ctrlPr>
                      </m:naryPr>
                      <m:sub>
                        <m:r>
                          <m:rPr>
                            <m:brk m:alnAt="25"/>
                          </m:rPr>
                          <a:rPr lang="en-US" altLang="zh-CN" sz="2000" i="1">
                            <a:latin typeface="Cambria Math"/>
                          </a:rPr>
                          <m:t>𝑗</m:t>
                        </m:r>
                        <m:r>
                          <a:rPr lang="en-US" altLang="zh-CN" sz="2000" i="1">
                            <a:latin typeface="Cambria Math"/>
                          </a:rPr>
                          <m:t>=</m:t>
                        </m:r>
                        <m:r>
                          <a:rPr lang="en-US" altLang="zh-CN" sz="2000" i="1">
                            <a:latin typeface="Cambria Math"/>
                          </a:rPr>
                          <m:t>𝑖</m:t>
                        </m:r>
                        <m:r>
                          <a:rPr lang="en-US" altLang="zh-CN" sz="2000" i="1">
                            <a:latin typeface="Cambria Math"/>
                          </a:rPr>
                          <m:t>+1</m:t>
                        </m:r>
                      </m:sub>
                      <m:sup>
                        <m:r>
                          <a:rPr lang="en-US" altLang="zh-CN" sz="2000" i="1">
                            <a:latin typeface="Cambria Math"/>
                          </a:rPr>
                          <m:t>𝑛</m:t>
                        </m:r>
                      </m:sup>
                      <m:e>
                        <m:sSub>
                          <m:sSubPr>
                            <m:ctrlPr>
                              <a:rPr lang="en-US" altLang="zh-CN" sz="2000" i="1">
                                <a:latin typeface="Cambria Math"/>
                              </a:rPr>
                            </m:ctrlPr>
                          </m:sSubPr>
                          <m:e>
                            <m:r>
                              <a:rPr lang="en-US" altLang="zh-CN" sz="2000" i="1">
                                <a:latin typeface="Cambria Math"/>
                              </a:rPr>
                              <m:t>𝑠</m:t>
                            </m:r>
                          </m:e>
                          <m:sub>
                            <m:r>
                              <a:rPr lang="en-US" altLang="zh-CN" sz="2000" i="1">
                                <a:latin typeface="Cambria Math"/>
                              </a:rPr>
                              <m:t>𝑗</m:t>
                            </m:r>
                          </m:sub>
                        </m:sSub>
                      </m:e>
                    </m:nary>
                  </m:oMath>
                </a14:m>
                <a:r>
                  <a:rPr lang="en-US" altLang="zh-CN" sz="2000" dirty="0" smtClean="0"/>
                  <a:t>)</a:t>
                </a:r>
                <a:endParaRPr lang="zh-CN" altLang="en-US"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2411760" y="3911394"/>
                <a:ext cx="3689856" cy="435889"/>
              </a:xfrm>
              <a:prstGeom prst="rect">
                <a:avLst/>
              </a:prstGeom>
              <a:blipFill rotWithShape="1">
                <a:blip r:embed="rId3"/>
                <a:stretch>
                  <a:fillRect t="-112676" r="-661" b="-1633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97066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908720"/>
          </a:xfrm>
        </p:spPr>
        <p:txBody>
          <a:bodyPr>
            <a:normAutofit fontScale="90000"/>
          </a:bodyPr>
          <a:lstStyle/>
          <a:p>
            <a:r>
              <a:rPr lang="en-US" altLang="zh-CN" b="1" dirty="0"/>
              <a:t>Dynamic Programming Recurrence</a:t>
            </a:r>
            <a:endParaRPr lang="zh-CN" altLang="en-US" dirty="0"/>
          </a:p>
        </p:txBody>
      </p:sp>
      <p:sp>
        <p:nvSpPr>
          <p:cNvPr id="3" name="内容占位符 2"/>
          <p:cNvSpPr>
            <a:spLocks noGrp="1"/>
          </p:cNvSpPr>
          <p:nvPr>
            <p:ph idx="1"/>
          </p:nvPr>
        </p:nvSpPr>
        <p:spPr>
          <a:xfrm>
            <a:off x="107504" y="980728"/>
            <a:ext cx="9036496" cy="5877272"/>
          </a:xfrm>
        </p:spPr>
        <p:txBody>
          <a:bodyPr>
            <a:normAutofit/>
          </a:bodyPr>
          <a:lstStyle/>
          <a:p>
            <a:pPr marL="0" indent="0">
              <a:buNone/>
            </a:pPr>
            <a:r>
              <a:rPr lang="en-US" altLang="zh-CN" sz="2000" dirty="0"/>
              <a:t>Define M[n, k] to be the minimum possible cost over </a:t>
            </a:r>
            <a:r>
              <a:rPr lang="en-US" altLang="zh-CN" sz="2000" dirty="0" smtClean="0"/>
              <a:t>all </a:t>
            </a:r>
            <a:r>
              <a:rPr lang="en-US" altLang="zh-CN" sz="2000" dirty="0" err="1" smtClean="0"/>
              <a:t>partitionings</a:t>
            </a:r>
            <a:r>
              <a:rPr lang="en-US" altLang="zh-CN" sz="2000" dirty="0" smtClean="0"/>
              <a:t> </a:t>
            </a:r>
            <a:r>
              <a:rPr lang="en-US" altLang="zh-CN" sz="2000" dirty="0"/>
              <a:t>of {s1, . . . , </a:t>
            </a:r>
            <a:r>
              <a:rPr lang="en-US" altLang="zh-CN" sz="2000" dirty="0" err="1"/>
              <a:t>sn</a:t>
            </a:r>
            <a:r>
              <a:rPr lang="en-US" altLang="zh-CN" sz="2000" dirty="0"/>
              <a:t>} into k ranges, where the cost </a:t>
            </a:r>
            <a:r>
              <a:rPr lang="en-US" altLang="zh-CN" sz="2000" dirty="0" smtClean="0"/>
              <a:t>of a </a:t>
            </a:r>
            <a:r>
              <a:rPr lang="en-US" altLang="zh-CN" sz="2000" dirty="0"/>
              <a:t>partition is the largest sum of elements in one of its </a:t>
            </a:r>
            <a:r>
              <a:rPr lang="en-US" altLang="zh-CN" sz="2000" dirty="0" smtClean="0"/>
              <a:t>parts. Thus </a:t>
            </a:r>
            <a:r>
              <a:rPr lang="en-US" altLang="zh-CN" sz="2000" dirty="0"/>
              <a:t>defined, this function can be evaluated</a:t>
            </a:r>
            <a:r>
              <a:rPr lang="en-US" altLang="zh-CN" sz="2000" dirty="0" smtClean="0"/>
              <a:t>:</a:t>
            </a:r>
          </a:p>
          <a:p>
            <a:pPr marL="0" indent="0">
              <a:buNone/>
            </a:pPr>
            <a:endParaRPr lang="en-US" altLang="zh-CN" sz="2000" dirty="0"/>
          </a:p>
          <a:p>
            <a:pPr marL="0" indent="0">
              <a:buNone/>
            </a:pPr>
            <a:endParaRPr lang="en-US" altLang="zh-CN" sz="2000" dirty="0" smtClean="0"/>
          </a:p>
          <a:p>
            <a:pPr marL="0" indent="0">
              <a:buNone/>
            </a:pPr>
            <a:r>
              <a:rPr lang="en-US" altLang="zh-CN" sz="2000" dirty="0" smtClean="0"/>
              <a:t>with the natural basis cases of</a:t>
            </a:r>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r>
              <a:rPr lang="en-US" altLang="zh-CN" sz="2000" dirty="0" smtClean="0"/>
              <a:t>For computing M[</a:t>
            </a:r>
            <a:r>
              <a:rPr lang="en-US" altLang="zh-CN" sz="2000" dirty="0" err="1" smtClean="0"/>
              <a:t>n,k</a:t>
            </a:r>
            <a:r>
              <a:rPr lang="en-US" altLang="zh-CN" sz="2000" dirty="0" smtClean="0"/>
              <a:t>], you need to memorize a n*(k-1) table</a:t>
            </a:r>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pPr marL="0" indent="0">
              <a:buNone/>
            </a:pPr>
            <a:r>
              <a:rPr lang="en-US" altLang="zh-CN" sz="2000" dirty="0" smtClean="0"/>
              <a:t>Running time (a total of </a:t>
            </a:r>
            <a:r>
              <a:rPr lang="en-US" altLang="zh-CN" sz="2000" dirty="0" err="1" smtClean="0"/>
              <a:t>kn</a:t>
            </a:r>
            <a:r>
              <a:rPr lang="en-US" altLang="zh-CN" sz="2000" dirty="0" smtClean="0"/>
              <a:t> cells, each cell depends on n others): O(kn^2)</a:t>
            </a:r>
            <a:endParaRPr lang="zh-CN" altLang="en-US" sz="2000" dirty="0"/>
          </a:p>
        </p:txBody>
      </p:sp>
      <p:sp>
        <p:nvSpPr>
          <p:cNvPr id="4" name="灯片编号占位符 3"/>
          <p:cNvSpPr>
            <a:spLocks noGrp="1"/>
          </p:cNvSpPr>
          <p:nvPr>
            <p:ph type="sldNum" sz="quarter" idx="12"/>
          </p:nvPr>
        </p:nvSpPr>
        <p:spPr/>
        <p:txBody>
          <a:bodyPr/>
          <a:lstStyle/>
          <a:p>
            <a:fld id="{E8355607-17A1-4E4D-AFB5-E4A973756996}" type="slidenum">
              <a:rPr lang="zh-CN" altLang="en-US" smtClean="0"/>
              <a:t>25</a:t>
            </a:fld>
            <a:endParaRPr lang="zh-CN"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348880"/>
            <a:ext cx="501015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3429000"/>
            <a:ext cx="386715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TextBox 4"/>
              <p:cNvSpPr txBox="1"/>
              <p:nvPr/>
            </p:nvSpPr>
            <p:spPr>
              <a:xfrm>
                <a:off x="2504609" y="4833660"/>
                <a:ext cx="3846309" cy="1475660"/>
              </a:xfrm>
              <a:prstGeom prst="rect">
                <a:avLst/>
              </a:prstGeom>
              <a:noFill/>
            </p:spPr>
            <p:txBody>
              <a:bodyPr wrap="none" rtlCol="0">
                <a:spAutoFit/>
              </a:bodyPr>
              <a:lstStyle/>
              <a:p>
                <a14:m>
                  <m:oMath xmlns:m="http://schemas.openxmlformats.org/officeDocument/2006/math">
                    <m:m>
                      <m:mPr>
                        <m:mcs>
                          <m:mc>
                            <m:mcPr>
                              <m:count m:val="1"/>
                              <m:mcJc m:val="center"/>
                            </m:mcPr>
                          </m:mc>
                        </m:mcs>
                        <m:ctrlPr>
                          <a:rPr lang="en-US" altLang="zh-CN" i="1" smtClean="0">
                            <a:latin typeface="Cambria Math"/>
                          </a:rPr>
                        </m:ctrlPr>
                      </m:mPr>
                      <m:mr>
                        <m:e>
                          <m:r>
                            <m:rPr>
                              <m:brk m:alnAt="7"/>
                            </m:rPr>
                            <a:rPr lang="en-US" altLang="zh-CN" b="0" i="1" smtClean="0">
                              <a:latin typeface="Cambria Math"/>
                            </a:rPr>
                            <m:t>𝑀</m:t>
                          </m:r>
                          <m:r>
                            <a:rPr lang="en-US" altLang="zh-CN" b="0" i="1" smtClean="0">
                              <a:latin typeface="Cambria Math"/>
                            </a:rPr>
                            <m:t>[1,1]</m:t>
                          </m:r>
                        </m:e>
                      </m:mr>
                      <m:mr>
                        <m:e>
                          <m:r>
                            <m:rPr>
                              <m:brk m:alnAt="7"/>
                            </m:rPr>
                            <a:rPr lang="en-US" altLang="zh-CN" i="1">
                              <a:latin typeface="Cambria Math"/>
                            </a:rPr>
                            <m:t>𝑀</m:t>
                          </m:r>
                          <m:r>
                            <a:rPr lang="en-US" altLang="zh-CN" i="1">
                              <a:latin typeface="Cambria Math"/>
                            </a:rPr>
                            <m:t>[</m:t>
                          </m:r>
                          <m:r>
                            <a:rPr lang="en-US" altLang="zh-CN" b="0" i="1" smtClean="0">
                              <a:latin typeface="Cambria Math"/>
                            </a:rPr>
                            <m:t>2</m:t>
                          </m:r>
                          <m:r>
                            <a:rPr lang="en-US" altLang="zh-CN" i="1">
                              <a:latin typeface="Cambria Math"/>
                            </a:rPr>
                            <m:t>,1]</m:t>
                          </m:r>
                        </m:e>
                      </m:mr>
                      <m:mr>
                        <m:e>
                          <m:m>
                            <m:mPr>
                              <m:mcs>
                                <m:mc>
                                  <m:mcPr>
                                    <m:count m:val="1"/>
                                    <m:mcJc m:val="center"/>
                                  </m:mcPr>
                                </m:mc>
                              </m:mcs>
                              <m:ctrlPr>
                                <a:rPr lang="en-US" altLang="zh-CN" i="1">
                                  <a:latin typeface="Cambria Math"/>
                                </a:rPr>
                              </m:ctrlPr>
                            </m:mPr>
                            <m:mr>
                              <m:e/>
                            </m:mr>
                            <m:mr>
                              <m:e/>
                            </m:mr>
                            <m:mr>
                              <m:e>
                                <m:r>
                                  <m:rPr>
                                    <m:brk m:alnAt="7"/>
                                  </m:rPr>
                                  <a:rPr lang="en-US" altLang="zh-CN" i="1">
                                    <a:latin typeface="Cambria Math"/>
                                  </a:rPr>
                                  <m:t>𝑀</m:t>
                                </m:r>
                                <m:r>
                                  <a:rPr lang="en-US" altLang="zh-CN" i="1">
                                    <a:latin typeface="Cambria Math"/>
                                  </a:rPr>
                                  <m:t>[</m:t>
                                </m:r>
                                <m:r>
                                  <a:rPr lang="en-US" altLang="zh-CN" b="0" i="1" smtClean="0">
                                    <a:latin typeface="Cambria Math"/>
                                  </a:rPr>
                                  <m:t>𝑛</m:t>
                                </m:r>
                                <m:r>
                                  <a:rPr lang="en-US" altLang="zh-CN" i="1">
                                    <a:latin typeface="Cambria Math"/>
                                  </a:rPr>
                                  <m:t>,1]</m:t>
                                </m:r>
                              </m:e>
                            </m:mr>
                          </m:m>
                        </m:e>
                      </m:mr>
                    </m:m>
                  </m:oMath>
                </a14:m>
                <a:r>
                  <a:rPr lang="en-US" altLang="zh-CN" dirty="0"/>
                  <a:t> </a:t>
                </a:r>
                <a14:m>
                  <m:oMath xmlns:m="http://schemas.openxmlformats.org/officeDocument/2006/math">
                    <m:m>
                      <m:mPr>
                        <m:mcs>
                          <m:mc>
                            <m:mcPr>
                              <m:count m:val="1"/>
                              <m:mcJc m:val="center"/>
                            </m:mcPr>
                          </m:mc>
                        </m:mcs>
                        <m:ctrlPr>
                          <a:rPr lang="en-US" altLang="zh-CN" i="1">
                            <a:latin typeface="Cambria Math"/>
                          </a:rPr>
                        </m:ctrlPr>
                      </m:mPr>
                      <m:mr>
                        <m:e>
                          <m:r>
                            <m:rPr>
                              <m:brk m:alnAt="7"/>
                            </m:rPr>
                            <a:rPr lang="en-US" altLang="zh-CN" i="1">
                              <a:latin typeface="Cambria Math"/>
                            </a:rPr>
                            <m:t>𝑀</m:t>
                          </m:r>
                          <m:r>
                            <a:rPr lang="en-US" altLang="zh-CN" i="1">
                              <a:latin typeface="Cambria Math"/>
                            </a:rPr>
                            <m:t>[1,</m:t>
                          </m:r>
                          <m:r>
                            <a:rPr lang="en-US" altLang="zh-CN" b="0" i="1" smtClean="0">
                              <a:latin typeface="Cambria Math"/>
                            </a:rPr>
                            <m:t>2</m:t>
                          </m:r>
                          <m:r>
                            <a:rPr lang="en-US" altLang="zh-CN" i="1">
                              <a:latin typeface="Cambria Math"/>
                            </a:rPr>
                            <m:t>]</m:t>
                          </m:r>
                        </m:e>
                      </m:mr>
                      <m:mr>
                        <m:e>
                          <m:r>
                            <m:rPr>
                              <m:brk m:alnAt="7"/>
                            </m:rPr>
                            <a:rPr lang="en-US" altLang="zh-CN" i="1">
                              <a:latin typeface="Cambria Math"/>
                            </a:rPr>
                            <m:t>𝑀</m:t>
                          </m:r>
                          <m:r>
                            <a:rPr lang="en-US" altLang="zh-CN" i="1">
                              <a:latin typeface="Cambria Math"/>
                            </a:rPr>
                            <m:t>[2,</m:t>
                          </m:r>
                          <m:r>
                            <a:rPr lang="en-US" altLang="zh-CN" b="0" i="1" smtClean="0">
                              <a:latin typeface="Cambria Math"/>
                            </a:rPr>
                            <m:t>2</m:t>
                          </m:r>
                          <m:r>
                            <a:rPr lang="en-US" altLang="zh-CN" i="1">
                              <a:latin typeface="Cambria Math"/>
                            </a:rPr>
                            <m:t>]</m:t>
                          </m:r>
                        </m:e>
                      </m:mr>
                      <m:mr>
                        <m:e>
                          <m:m>
                            <m:mPr>
                              <m:mcs>
                                <m:mc>
                                  <m:mcPr>
                                    <m:count m:val="1"/>
                                    <m:mcJc m:val="center"/>
                                  </m:mcPr>
                                </m:mc>
                              </m:mcs>
                              <m:ctrlPr>
                                <a:rPr lang="en-US" altLang="zh-CN" i="1">
                                  <a:latin typeface="Cambria Math"/>
                                </a:rPr>
                              </m:ctrlPr>
                            </m:mPr>
                            <m:mr>
                              <m:e/>
                            </m:mr>
                            <m:mr>
                              <m:e/>
                            </m:mr>
                            <m:mr>
                              <m:e/>
                            </m:mr>
                          </m:m>
                        </m:e>
                      </m:mr>
                    </m:m>
                  </m:oMath>
                </a14:m>
                <a:r>
                  <a:rPr lang="en-US" altLang="zh-CN" dirty="0"/>
                  <a:t> </a:t>
                </a:r>
                <a14:m>
                  <m:oMath xmlns:m="http://schemas.openxmlformats.org/officeDocument/2006/math">
                    <m:m>
                      <m:mPr>
                        <m:mcs>
                          <m:mc>
                            <m:mcPr>
                              <m:count m:val="1"/>
                              <m:mcJc m:val="center"/>
                            </m:mcPr>
                          </m:mc>
                        </m:mcs>
                        <m:ctrlPr>
                          <a:rPr lang="en-US" altLang="zh-CN" i="1">
                            <a:latin typeface="Cambria Math"/>
                          </a:rPr>
                        </m:ctrlPr>
                      </m:mPr>
                      <m:mr>
                        <m:e/>
                      </m:mr>
                      <m:mr>
                        <m:e>
                          <m:r>
                            <m:rPr>
                              <m:brk m:alnAt="7"/>
                            </m:rPr>
                            <a:rPr lang="en-US" altLang="zh-CN" i="1">
                              <a:latin typeface="Cambria Math"/>
                            </a:rPr>
                            <m:t>𝑀</m:t>
                          </m:r>
                          <m:r>
                            <a:rPr lang="en-US" altLang="zh-CN" i="1">
                              <a:latin typeface="Cambria Math"/>
                            </a:rPr>
                            <m:t>[</m:t>
                          </m:r>
                          <m:r>
                            <a:rPr lang="en-US" altLang="zh-CN" b="0" i="1" smtClean="0">
                              <a:latin typeface="Cambria Math"/>
                            </a:rPr>
                            <m:t>2</m:t>
                          </m:r>
                          <m:r>
                            <a:rPr lang="en-US" altLang="zh-CN" i="1">
                              <a:latin typeface="Cambria Math"/>
                            </a:rPr>
                            <m:t>,</m:t>
                          </m:r>
                          <m:r>
                            <a:rPr lang="en-US" altLang="zh-CN" b="0" i="1" smtClean="0">
                              <a:latin typeface="Cambria Math"/>
                            </a:rPr>
                            <m:t>3</m:t>
                          </m:r>
                          <m:r>
                            <a:rPr lang="en-US" altLang="zh-CN" i="1">
                              <a:latin typeface="Cambria Math"/>
                            </a:rPr>
                            <m:t>]</m:t>
                          </m:r>
                        </m:e>
                      </m:mr>
                      <m:mr>
                        <m:e>
                          <m:m>
                            <m:mPr>
                              <m:mcs>
                                <m:mc>
                                  <m:mcPr>
                                    <m:count m:val="1"/>
                                    <m:mcJc m:val="center"/>
                                  </m:mcPr>
                                </m:mc>
                              </m:mcs>
                              <m:ctrlPr>
                                <a:rPr lang="en-US" altLang="zh-CN" i="1">
                                  <a:latin typeface="Cambria Math"/>
                                </a:rPr>
                              </m:ctrlPr>
                            </m:mPr>
                            <m:mr>
                              <m:e/>
                            </m:mr>
                            <m:mr>
                              <m:e/>
                            </m:mr>
                            <m:mr>
                              <m:e/>
                            </m:mr>
                          </m:m>
                        </m:e>
                      </m:mr>
                    </m:m>
                  </m:oMath>
                </a14:m>
                <a:r>
                  <a:rPr lang="en-US" altLang="zh-CN" dirty="0"/>
                  <a:t> </a:t>
                </a:r>
                <a14:m>
                  <m:oMath xmlns:m="http://schemas.openxmlformats.org/officeDocument/2006/math">
                    <m:m>
                      <m:mPr>
                        <m:mcs>
                          <m:mc>
                            <m:mcPr>
                              <m:count m:val="1"/>
                              <m:mcJc m:val="center"/>
                            </m:mcPr>
                          </m:mc>
                        </m:mcs>
                        <m:ctrlPr>
                          <a:rPr lang="en-US" altLang="zh-CN" i="1">
                            <a:latin typeface="Cambria Math"/>
                          </a:rPr>
                        </m:ctrlPr>
                      </m:mPr>
                      <m:mr>
                        <m:e/>
                      </m:mr>
                      <m:mr>
                        <m:e/>
                      </m:mr>
                      <m:mr>
                        <m:e>
                          <m:m>
                            <m:mPr>
                              <m:mcs>
                                <m:mc>
                                  <m:mcPr>
                                    <m:count m:val="1"/>
                                    <m:mcJc m:val="center"/>
                                  </m:mcPr>
                                </m:mc>
                              </m:mcs>
                              <m:ctrlPr>
                                <a:rPr lang="en-US" altLang="zh-CN" i="1">
                                  <a:latin typeface="Cambria Math"/>
                                </a:rPr>
                              </m:ctrlPr>
                            </m:mPr>
                            <m:mr>
                              <m:e/>
                            </m:mr>
                            <m:mr>
                              <m:e/>
                            </m:mr>
                            <m:mr>
                              <m:e/>
                            </m:mr>
                          </m:m>
                        </m:e>
                      </m:mr>
                    </m:m>
                  </m:oMath>
                </a14:m>
                <a:r>
                  <a:rPr lang="en-US" altLang="zh-CN" dirty="0"/>
                  <a:t> </a:t>
                </a:r>
                <a14:m>
                  <m:oMath xmlns:m="http://schemas.openxmlformats.org/officeDocument/2006/math">
                    <m:m>
                      <m:mPr>
                        <m:mcs>
                          <m:mc>
                            <m:mcPr>
                              <m:count m:val="1"/>
                              <m:mcJc m:val="center"/>
                            </m:mcPr>
                          </m:mc>
                        </m:mcs>
                        <m:ctrlPr>
                          <a:rPr lang="en-US" altLang="zh-CN" i="1">
                            <a:latin typeface="Cambria Math"/>
                          </a:rPr>
                        </m:ctrlPr>
                      </m:mPr>
                      <m:mr>
                        <m:e>
                          <m:r>
                            <m:rPr>
                              <m:brk m:alnAt="7"/>
                            </m:rPr>
                            <a:rPr lang="en-US" altLang="zh-CN" i="1">
                              <a:latin typeface="Cambria Math"/>
                            </a:rPr>
                            <m:t>𝑀</m:t>
                          </m:r>
                          <m:r>
                            <a:rPr lang="en-US" altLang="zh-CN" i="1">
                              <a:latin typeface="Cambria Math"/>
                            </a:rPr>
                            <m:t>[</m:t>
                          </m:r>
                          <m:r>
                            <a:rPr lang="en-US" altLang="zh-CN" b="0" i="1" smtClean="0">
                              <a:latin typeface="Cambria Math"/>
                            </a:rPr>
                            <m:t>1</m:t>
                          </m:r>
                          <m:r>
                            <a:rPr lang="en-US" altLang="zh-CN" i="1">
                              <a:latin typeface="Cambria Math"/>
                            </a:rPr>
                            <m:t>,</m:t>
                          </m:r>
                          <m:r>
                            <a:rPr lang="en-US" altLang="zh-CN" i="1">
                              <a:latin typeface="Cambria Math"/>
                            </a:rPr>
                            <m:t>𝑘</m:t>
                          </m:r>
                          <m:r>
                            <a:rPr lang="en-US" altLang="zh-CN" i="1">
                              <a:latin typeface="Cambria Math"/>
                            </a:rPr>
                            <m:t>−1]</m:t>
                          </m:r>
                        </m:e>
                      </m:mr>
                      <m:mr>
                        <m:e>
                          <m:r>
                            <m:rPr>
                              <m:brk m:alnAt="7"/>
                            </m:rPr>
                            <a:rPr lang="en-US" altLang="zh-CN" i="1">
                              <a:latin typeface="Cambria Math"/>
                            </a:rPr>
                            <m:t>𝑀</m:t>
                          </m:r>
                          <m:r>
                            <a:rPr lang="en-US" altLang="zh-CN" i="1">
                              <a:latin typeface="Cambria Math"/>
                            </a:rPr>
                            <m:t>[</m:t>
                          </m:r>
                          <m:r>
                            <a:rPr lang="en-US" altLang="zh-CN" b="0" i="1" smtClean="0">
                              <a:latin typeface="Cambria Math"/>
                            </a:rPr>
                            <m:t>2</m:t>
                          </m:r>
                          <m:r>
                            <a:rPr lang="en-US" altLang="zh-CN" i="1">
                              <a:latin typeface="Cambria Math"/>
                            </a:rPr>
                            <m:t>,</m:t>
                          </m:r>
                          <m:r>
                            <a:rPr lang="en-US" altLang="zh-CN" i="1">
                              <a:latin typeface="Cambria Math"/>
                            </a:rPr>
                            <m:t>𝑘</m:t>
                          </m:r>
                          <m:r>
                            <a:rPr lang="en-US" altLang="zh-CN" i="1">
                              <a:latin typeface="Cambria Math"/>
                            </a:rPr>
                            <m:t>−1]</m:t>
                          </m:r>
                        </m:e>
                      </m:mr>
                      <m:mr>
                        <m:e>
                          <m:m>
                            <m:mPr>
                              <m:mcs>
                                <m:mc>
                                  <m:mcPr>
                                    <m:count m:val="1"/>
                                    <m:mcJc m:val="center"/>
                                  </m:mcPr>
                                </m:mc>
                              </m:mcs>
                              <m:ctrlPr>
                                <a:rPr lang="en-US" altLang="zh-CN" i="1">
                                  <a:latin typeface="Cambria Math"/>
                                </a:rPr>
                              </m:ctrlPr>
                            </m:mPr>
                            <m:mr>
                              <m:e/>
                            </m:mr>
                            <m:mr>
                              <m:e/>
                            </m:mr>
                            <m:mr>
                              <m:e>
                                <m:r>
                                  <m:rPr>
                                    <m:brk m:alnAt="7"/>
                                  </m:rPr>
                                  <a:rPr lang="en-US" altLang="zh-CN" i="1">
                                    <a:latin typeface="Cambria Math"/>
                                  </a:rPr>
                                  <m:t>𝑀</m:t>
                                </m:r>
                                <m:r>
                                  <a:rPr lang="en-US" altLang="zh-CN" i="1">
                                    <a:latin typeface="Cambria Math"/>
                                  </a:rPr>
                                  <m:t>[</m:t>
                                </m:r>
                                <m:r>
                                  <a:rPr lang="en-US" altLang="zh-CN" b="0" i="1" smtClean="0">
                                    <a:latin typeface="Cambria Math"/>
                                  </a:rPr>
                                  <m:t>𝑛</m:t>
                                </m:r>
                                <m:r>
                                  <a:rPr lang="en-US" altLang="zh-CN" i="1">
                                    <a:latin typeface="Cambria Math"/>
                                  </a:rPr>
                                  <m:t>,</m:t>
                                </m:r>
                                <m:r>
                                  <a:rPr lang="en-US" altLang="zh-CN" b="0" i="1" smtClean="0">
                                    <a:latin typeface="Cambria Math"/>
                                  </a:rPr>
                                  <m:t>𝑘</m:t>
                                </m:r>
                                <m:r>
                                  <a:rPr lang="en-US" altLang="zh-CN" b="0" i="1" smtClean="0">
                                    <a:latin typeface="Cambria Math"/>
                                  </a:rPr>
                                  <m:t>−1]</m:t>
                                </m:r>
                              </m:e>
                            </m:mr>
                          </m:m>
                        </m:e>
                      </m:mr>
                    </m:m>
                  </m:oMath>
                </a14:m>
                <a:endParaRPr lang="zh-CN" alt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2504609" y="4833660"/>
                <a:ext cx="3846309" cy="1475660"/>
              </a:xfrm>
              <a:prstGeom prst="rect">
                <a:avLst/>
              </a:prstGeom>
              <a:blipFill rotWithShape="1">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97066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836712"/>
          </a:xfrm>
        </p:spPr>
        <p:txBody>
          <a:bodyPr/>
          <a:lstStyle/>
          <a:p>
            <a:r>
              <a:rPr lang="en-US" altLang="zh-CN" b="1" dirty="0"/>
              <a:t>Implementation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0" y="836712"/>
                <a:ext cx="9036496" cy="5904656"/>
              </a:xfrm>
            </p:spPr>
            <p:txBody>
              <a:bodyPr>
                <a:normAutofit/>
              </a:bodyPr>
              <a:lstStyle/>
              <a:p>
                <a:pPr marL="0" indent="0">
                  <a:buNone/>
                </a:pPr>
                <a:r>
                  <a:rPr lang="en-US" altLang="zh-CN" sz="2400" dirty="0" smtClean="0"/>
                  <a:t>To evaluate this efficiently, we must make sure we do the smaller </a:t>
                </a:r>
                <a:r>
                  <a:rPr lang="en-US" altLang="zh-CN" sz="2400" dirty="0"/>
                  <a:t>cases before the larger cases that depend upon them</a:t>
                </a:r>
                <a:r>
                  <a:rPr lang="en-US" altLang="zh-CN" sz="2400" dirty="0" smtClean="0"/>
                  <a:t>.</a:t>
                </a:r>
              </a:p>
              <a:p>
                <a:pPr marL="0" indent="0">
                  <a:buNone/>
                </a:pPr>
                <a:endParaRPr lang="en-US" altLang="zh-CN" sz="2400" dirty="0"/>
              </a:p>
              <a:p>
                <a:pPr marL="0" indent="0">
                  <a:buNone/>
                </a:pPr>
                <a:r>
                  <a:rPr lang="en-US" altLang="zh-CN" sz="2400" dirty="0" smtClean="0">
                    <a:solidFill>
                      <a:srgbClr val="000000"/>
                    </a:solidFill>
                  </a:rPr>
                  <a:t>Partition[S, k]</a:t>
                </a:r>
              </a:p>
              <a:p>
                <a:pPr marL="400050" lvl="1" indent="0">
                  <a:buNone/>
                </a:pPr>
                <a:r>
                  <a:rPr lang="en-US" altLang="zh-CN" sz="2400" dirty="0" smtClean="0">
                    <a:solidFill>
                      <a:srgbClr val="00B050"/>
                    </a:solidFill>
                  </a:rPr>
                  <a:t>(* compute prefix sums: p[k] = </a:t>
                </a:r>
                <a14:m>
                  <m:oMath xmlns:m="http://schemas.openxmlformats.org/officeDocument/2006/math">
                    <m:nary>
                      <m:naryPr>
                        <m:chr m:val="∑"/>
                        <m:limLoc m:val="subSup"/>
                        <m:ctrlPr>
                          <a:rPr lang="en-US" altLang="zh-CN" sz="2400" i="1">
                            <a:solidFill>
                              <a:srgbClr val="00B050"/>
                            </a:solidFill>
                            <a:latin typeface="Cambria Math"/>
                          </a:rPr>
                        </m:ctrlPr>
                      </m:naryPr>
                      <m:sub>
                        <m:r>
                          <m:rPr>
                            <m:brk m:alnAt="1"/>
                          </m:rPr>
                          <a:rPr lang="en-US" altLang="zh-CN" sz="2400" b="0" i="1" smtClean="0">
                            <a:solidFill>
                              <a:srgbClr val="00B050"/>
                            </a:solidFill>
                            <a:latin typeface="Cambria Math"/>
                          </a:rPr>
                          <m:t>𝑖</m:t>
                        </m:r>
                        <m:r>
                          <a:rPr lang="en-US" altLang="zh-CN" sz="2400" i="1">
                            <a:solidFill>
                              <a:srgbClr val="00B050"/>
                            </a:solidFill>
                            <a:latin typeface="Cambria Math"/>
                          </a:rPr>
                          <m:t>=1</m:t>
                        </m:r>
                      </m:sub>
                      <m:sup>
                        <m:r>
                          <a:rPr lang="en-US" altLang="zh-CN" sz="2400" i="1">
                            <a:solidFill>
                              <a:srgbClr val="00B050"/>
                            </a:solidFill>
                            <a:latin typeface="Cambria Math"/>
                          </a:rPr>
                          <m:t>𝑛</m:t>
                        </m:r>
                      </m:sup>
                      <m:e>
                        <m:sSub>
                          <m:sSubPr>
                            <m:ctrlPr>
                              <a:rPr lang="en-US" altLang="zh-CN" sz="2400" i="1">
                                <a:solidFill>
                                  <a:srgbClr val="00B050"/>
                                </a:solidFill>
                                <a:latin typeface="Cambria Math"/>
                              </a:rPr>
                            </m:ctrlPr>
                          </m:sSubPr>
                          <m:e>
                            <m:r>
                              <a:rPr lang="en-US" altLang="zh-CN" sz="2400" i="1">
                                <a:solidFill>
                                  <a:srgbClr val="00B050"/>
                                </a:solidFill>
                                <a:latin typeface="Cambria Math"/>
                              </a:rPr>
                              <m:t>𝑠</m:t>
                            </m:r>
                          </m:e>
                          <m:sub>
                            <m:r>
                              <a:rPr lang="en-US" altLang="zh-CN" sz="2400" b="0" i="1" smtClean="0">
                                <a:solidFill>
                                  <a:srgbClr val="00B050"/>
                                </a:solidFill>
                                <a:latin typeface="Cambria Math"/>
                              </a:rPr>
                              <m:t>𝑖</m:t>
                            </m:r>
                          </m:sub>
                        </m:sSub>
                      </m:e>
                    </m:nary>
                  </m:oMath>
                </a14:m>
                <a:r>
                  <a:rPr lang="en-US" altLang="zh-CN" sz="2400" dirty="0" smtClean="0">
                    <a:solidFill>
                      <a:srgbClr val="00B050"/>
                    </a:solidFill>
                  </a:rPr>
                  <a:t> *)</a:t>
                </a:r>
                <a:endParaRPr lang="en-US" altLang="zh-CN" sz="2400" dirty="0">
                  <a:solidFill>
                    <a:srgbClr val="00B050"/>
                  </a:solidFill>
                </a:endParaRPr>
              </a:p>
              <a:p>
                <a:pPr marL="400050" lvl="1" indent="0">
                  <a:buNone/>
                </a:pPr>
                <a:r>
                  <a:rPr lang="en-US" altLang="zh-CN" sz="2400" dirty="0">
                    <a:solidFill>
                      <a:srgbClr val="000000"/>
                    </a:solidFill>
                  </a:rPr>
                  <a:t>p[0] = 0</a:t>
                </a:r>
              </a:p>
              <a:p>
                <a:pPr marL="400050" lvl="1" indent="0">
                  <a:buNone/>
                </a:pPr>
                <a:r>
                  <a:rPr lang="en-US" altLang="zh-CN" sz="2400" dirty="0">
                    <a:solidFill>
                      <a:srgbClr val="000000"/>
                    </a:solidFill>
                  </a:rPr>
                  <a:t>for i = 1 to n do p[i] = p[i − 1] + </a:t>
                </a:r>
                <a:r>
                  <a:rPr lang="en-US" altLang="zh-CN" sz="2400" dirty="0" err="1" smtClean="0">
                    <a:solidFill>
                      <a:srgbClr val="000000"/>
                    </a:solidFill>
                  </a:rPr>
                  <a:t>si</a:t>
                </a:r>
                <a:endParaRPr lang="en-US" altLang="zh-CN" sz="2400" dirty="0" smtClean="0">
                  <a:solidFill>
                    <a:srgbClr val="000000"/>
                  </a:solidFill>
                </a:endParaRPr>
              </a:p>
              <a:p>
                <a:pPr marL="400050" lvl="1" indent="0">
                  <a:buNone/>
                </a:pPr>
                <a:endParaRPr lang="en-US" altLang="zh-CN" sz="2400" dirty="0">
                  <a:solidFill>
                    <a:srgbClr val="000000"/>
                  </a:solidFill>
                </a:endParaRPr>
              </a:p>
              <a:p>
                <a:pPr marL="400050" lvl="1" indent="0">
                  <a:buNone/>
                </a:pPr>
                <a:r>
                  <a:rPr lang="en-US" altLang="zh-CN" sz="2400" dirty="0">
                    <a:solidFill>
                      <a:srgbClr val="00B050"/>
                    </a:solidFill>
                  </a:rPr>
                  <a:t>(* initialize boundary conditions *)</a:t>
                </a:r>
              </a:p>
              <a:p>
                <a:pPr marL="400050" lvl="1" indent="0">
                  <a:buNone/>
                </a:pPr>
                <a:r>
                  <a:rPr lang="en-US" altLang="zh-CN" sz="2400" dirty="0">
                    <a:solidFill>
                      <a:srgbClr val="000000"/>
                    </a:solidFill>
                  </a:rPr>
                  <a:t>for i = 1 to n do M[i, 1] = p[i]</a:t>
                </a:r>
              </a:p>
              <a:p>
                <a:pPr marL="400050" lvl="1" indent="0">
                  <a:buNone/>
                </a:pPr>
                <a:r>
                  <a:rPr lang="pl-PL" altLang="zh-CN" sz="2400" dirty="0">
                    <a:solidFill>
                      <a:srgbClr val="000000"/>
                    </a:solidFill>
                  </a:rPr>
                  <a:t>for i = 1 to k do M[1, j] = </a:t>
                </a:r>
                <a:r>
                  <a:rPr lang="pl-PL" altLang="zh-CN" sz="2400" dirty="0" smtClean="0">
                    <a:solidFill>
                      <a:srgbClr val="000000"/>
                    </a:solidFill>
                  </a:rPr>
                  <a:t>s1</a:t>
                </a:r>
                <a:endParaRPr lang="en-US" altLang="zh-CN" sz="2400" dirty="0" smtClean="0">
                  <a:solidFill>
                    <a:srgbClr val="000000"/>
                  </a:solidFill>
                </a:endParaRPr>
              </a:p>
              <a:p>
                <a:pPr marL="400050" lvl="1" indent="0">
                  <a:buNone/>
                </a:pPr>
                <a:endParaRPr lang="pl-PL" altLang="zh-CN" sz="2400" dirty="0">
                  <a:solidFill>
                    <a:srgbClr val="000000"/>
                  </a:solidFill>
                </a:endParaRPr>
              </a:p>
              <a:p>
                <a:pPr marL="400050" lvl="1" indent="0">
                  <a:buNone/>
                </a:pPr>
                <a:r>
                  <a:rPr lang="en-US" altLang="zh-CN" sz="2400" dirty="0">
                    <a:solidFill>
                      <a:srgbClr val="00B050"/>
                    </a:solidFill>
                  </a:rPr>
                  <a:t>(* evaluate main recurrence *)</a:t>
                </a:r>
                <a:endParaRPr lang="zh-CN" altLang="en-US" sz="2400" dirty="0">
                  <a:solidFill>
                    <a:srgbClr val="00B050"/>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0" y="836712"/>
                <a:ext cx="9036496" cy="5904656"/>
              </a:xfrm>
              <a:blipFill rotWithShape="1">
                <a:blip r:embed="rId2"/>
                <a:stretch>
                  <a:fillRect l="-1012" t="-826" r="-270"/>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E8355607-17A1-4E4D-AFB5-E4A973756996}" type="slidenum">
              <a:rPr lang="zh-CN" altLang="en-US" smtClean="0"/>
              <a:t>26</a:t>
            </a:fld>
            <a:endParaRPr lang="zh-CN" altLang="en-US"/>
          </a:p>
        </p:txBody>
      </p:sp>
    </p:spTree>
    <p:extLst>
      <p:ext uri="{BB962C8B-B14F-4D97-AF65-F5344CB8AC3E}">
        <p14:creationId xmlns:p14="http://schemas.microsoft.com/office/powerpoint/2010/main" val="4970662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8355607-17A1-4E4D-AFB5-E4A973756996}" type="slidenum">
              <a:rPr lang="zh-CN" altLang="en-US" smtClean="0"/>
              <a:t>27</a:t>
            </a:fld>
            <a:endParaRPr lang="zh-CN" alt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888" y="1943100"/>
            <a:ext cx="6372225"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70662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DP Matrices</a:t>
            </a:r>
            <a:endParaRPr lang="zh-CN" altLang="en-US" dirty="0"/>
          </a:p>
        </p:txBody>
      </p:sp>
      <p:sp>
        <p:nvSpPr>
          <p:cNvPr id="4" name="灯片编号占位符 3"/>
          <p:cNvSpPr>
            <a:spLocks noGrp="1"/>
          </p:cNvSpPr>
          <p:nvPr>
            <p:ph type="sldNum" sz="quarter" idx="12"/>
          </p:nvPr>
        </p:nvSpPr>
        <p:spPr/>
        <p:txBody>
          <a:bodyPr/>
          <a:lstStyle/>
          <a:p>
            <a:fld id="{E8355607-17A1-4E4D-AFB5-E4A973756996}" type="slidenum">
              <a:rPr lang="zh-CN" altLang="en-US" smtClean="0"/>
              <a:t>28</a:t>
            </a:fld>
            <a:endParaRPr lang="zh-CN" alt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592163"/>
            <a:ext cx="4676775" cy="442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1645121"/>
            <a:ext cx="4314825"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70662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908720"/>
          </a:xfrm>
        </p:spPr>
        <p:txBody>
          <a:bodyPr>
            <a:noAutofit/>
          </a:bodyPr>
          <a:lstStyle/>
          <a:p>
            <a:r>
              <a:rPr lang="en-US" altLang="zh-CN" sz="2400" b="1" dirty="0" smtClean="0"/>
              <a:t>Example 2: OPTIMAL </a:t>
            </a:r>
            <a:r>
              <a:rPr lang="en-US" altLang="zh-CN" sz="2400" b="1" dirty="0"/>
              <a:t>MATRIX MULTIPLICATION ORDER</a:t>
            </a:r>
            <a:endParaRPr lang="zh-CN" altLang="en-US" sz="2400" dirty="0"/>
          </a:p>
        </p:txBody>
      </p:sp>
      <p:sp>
        <p:nvSpPr>
          <p:cNvPr id="3" name="内容占位符 2"/>
          <p:cNvSpPr>
            <a:spLocks noGrp="1"/>
          </p:cNvSpPr>
          <p:nvPr>
            <p:ph idx="1"/>
          </p:nvPr>
        </p:nvSpPr>
        <p:spPr>
          <a:xfrm>
            <a:off x="0" y="3933056"/>
            <a:ext cx="9144000" cy="2924944"/>
          </a:xfrm>
        </p:spPr>
        <p:txBody>
          <a:bodyPr>
            <a:normAutofit/>
          </a:bodyPr>
          <a:lstStyle/>
          <a:p>
            <a:r>
              <a:rPr lang="en-US" altLang="zh-CN" sz="2000" dirty="0" smtClean="0"/>
              <a:t>General </a:t>
            </a:r>
            <a:r>
              <a:rPr lang="en-US" altLang="zh-CN" sz="2000" dirty="0"/>
              <a:t>problem: Determine the optimal order of </a:t>
            </a:r>
            <a:r>
              <a:rPr lang="en-US" altLang="zh-CN" sz="2000" dirty="0" smtClean="0"/>
              <a:t>A1</a:t>
            </a:r>
            <a:r>
              <a:rPr lang="en-US" altLang="zh-CN" sz="2000" i="1" dirty="0" smtClean="0"/>
              <a:t>x</a:t>
            </a:r>
            <a:r>
              <a:rPr lang="en-US" altLang="zh-CN" sz="2000" dirty="0" smtClean="0"/>
              <a:t>A2</a:t>
            </a:r>
            <a:r>
              <a:rPr lang="en-US" altLang="zh-CN" sz="2000" i="1" dirty="0" smtClean="0"/>
              <a:t>x</a:t>
            </a:r>
            <a:r>
              <a:rPr lang="en-US" altLang="zh-CN" sz="2000" dirty="0" smtClean="0"/>
              <a:t>A3</a:t>
            </a:r>
            <a:r>
              <a:rPr lang="en-US" altLang="zh-CN" sz="2000" i="1" dirty="0" smtClean="0"/>
              <a:t>x</a:t>
            </a:r>
            <a:r>
              <a:rPr lang="en-US" altLang="zh-CN" sz="2000" dirty="0"/>
              <a:t>… </a:t>
            </a:r>
            <a:r>
              <a:rPr lang="en-US" altLang="zh-CN" sz="2000" i="1" dirty="0" err="1"/>
              <a:t>x</a:t>
            </a:r>
            <a:r>
              <a:rPr lang="en-US" altLang="zh-CN" sz="2000" dirty="0" err="1"/>
              <a:t>An</a:t>
            </a:r>
            <a:endParaRPr lang="en-US" altLang="zh-CN" sz="2000" dirty="0"/>
          </a:p>
          <a:p>
            <a:r>
              <a:rPr lang="pt-BR" altLang="zh-CN" sz="2000" dirty="0"/>
              <a:t>Subproblems : Ai</a:t>
            </a:r>
            <a:r>
              <a:rPr lang="pt-BR" altLang="zh-CN" sz="2000" i="1" dirty="0"/>
              <a:t>x</a:t>
            </a:r>
            <a:r>
              <a:rPr lang="pt-BR" altLang="zh-CN" sz="2000" dirty="0"/>
              <a:t>Ai+1</a:t>
            </a:r>
            <a:r>
              <a:rPr lang="pt-BR" altLang="zh-CN" sz="2000" i="1" dirty="0"/>
              <a:t>x</a:t>
            </a:r>
            <a:r>
              <a:rPr lang="pt-BR" altLang="zh-CN" sz="2000" dirty="0"/>
              <a:t>… Aj, </a:t>
            </a:r>
            <a:r>
              <a:rPr lang="pt-BR" altLang="zh-CN" sz="2000" i="1" dirty="0"/>
              <a:t>1&lt;= </a:t>
            </a:r>
            <a:r>
              <a:rPr lang="pt-BR" altLang="zh-CN" sz="2000" i="1" dirty="0" smtClean="0"/>
              <a:t>i </a:t>
            </a:r>
            <a:r>
              <a:rPr lang="pt-BR" altLang="zh-CN" sz="2000" i="1" dirty="0"/>
              <a:t>&lt;= j &lt;= n</a:t>
            </a:r>
            <a:endParaRPr lang="pt-BR" altLang="zh-CN" sz="2000" dirty="0"/>
          </a:p>
          <a:p>
            <a:r>
              <a:rPr lang="en-US" altLang="zh-CN" sz="2000" dirty="0"/>
              <a:t>Define C(</a:t>
            </a:r>
            <a:r>
              <a:rPr lang="en-US" altLang="zh-CN" sz="2000" i="1" dirty="0" err="1"/>
              <a:t>i</a:t>
            </a:r>
            <a:r>
              <a:rPr lang="en-US" altLang="zh-CN" sz="2000" dirty="0" err="1"/>
              <a:t>,</a:t>
            </a:r>
            <a:r>
              <a:rPr lang="en-US" altLang="zh-CN" sz="2000" i="1" dirty="0" err="1"/>
              <a:t>j</a:t>
            </a:r>
            <a:r>
              <a:rPr lang="en-US" altLang="zh-CN" sz="2000" dirty="0"/>
              <a:t>) = minimum cost of multiplying Ai </a:t>
            </a:r>
            <a:r>
              <a:rPr lang="en-US" altLang="zh-CN" sz="2000" i="1" dirty="0"/>
              <a:t>x</a:t>
            </a:r>
            <a:r>
              <a:rPr lang="en-US" altLang="zh-CN" sz="2000" dirty="0"/>
              <a:t>Ai+1</a:t>
            </a:r>
            <a:r>
              <a:rPr lang="en-US" altLang="zh-CN" sz="2000" i="1" dirty="0"/>
              <a:t>x</a:t>
            </a:r>
            <a:r>
              <a:rPr lang="en-US" altLang="zh-CN" sz="2000" dirty="0"/>
              <a:t>… </a:t>
            </a:r>
            <a:r>
              <a:rPr lang="en-US" altLang="zh-CN" sz="2000" dirty="0" err="1" smtClean="0"/>
              <a:t>Aj</a:t>
            </a:r>
            <a:endParaRPr lang="en-US" altLang="zh-CN" sz="2000" dirty="0" smtClean="0"/>
          </a:p>
          <a:p>
            <a:pPr marL="400050" lvl="1" indent="0">
              <a:buNone/>
            </a:pPr>
            <a:r>
              <a:rPr lang="en-US" altLang="zh-CN" sz="1800" dirty="0"/>
              <a:t>The cost of the </a:t>
            </a:r>
            <a:r>
              <a:rPr lang="en-US" altLang="zh-CN" sz="1800" dirty="0" err="1"/>
              <a:t>subproblemis</a:t>
            </a:r>
            <a:r>
              <a:rPr lang="en-US" altLang="zh-CN" sz="1800" dirty="0"/>
              <a:t> the cost of these </a:t>
            </a:r>
            <a:r>
              <a:rPr lang="en-US" altLang="zh-CN" sz="1800" b="1" dirty="0"/>
              <a:t>two pieces </a:t>
            </a:r>
            <a:r>
              <a:rPr lang="en-US" altLang="zh-CN" sz="1800" dirty="0"/>
              <a:t>and the cost of </a:t>
            </a:r>
            <a:r>
              <a:rPr lang="en-US" altLang="zh-CN" sz="1800" b="1" dirty="0"/>
              <a:t>combining</a:t>
            </a:r>
            <a:r>
              <a:rPr lang="en-US" altLang="zh-CN" sz="1800" dirty="0"/>
              <a:t> them </a:t>
            </a:r>
            <a:endParaRPr lang="zh-CN" altLang="en-US" sz="1800" dirty="0"/>
          </a:p>
        </p:txBody>
      </p:sp>
      <p:sp>
        <p:nvSpPr>
          <p:cNvPr id="4" name="灯片编号占位符 3"/>
          <p:cNvSpPr>
            <a:spLocks noGrp="1"/>
          </p:cNvSpPr>
          <p:nvPr>
            <p:ph type="sldNum" sz="quarter" idx="12"/>
          </p:nvPr>
        </p:nvSpPr>
        <p:spPr/>
        <p:txBody>
          <a:bodyPr/>
          <a:lstStyle/>
          <a:p>
            <a:fld id="{E8355607-17A1-4E4D-AFB5-E4A973756996}" type="slidenum">
              <a:rPr lang="zh-CN" altLang="en-US" smtClean="0"/>
              <a:t>29</a:t>
            </a:fld>
            <a:endParaRPr lang="zh-CN" alt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682412"/>
            <a:ext cx="6203149"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5949280"/>
            <a:ext cx="7737980"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7066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634082"/>
          </a:xfrm>
        </p:spPr>
        <p:txBody>
          <a:bodyPr>
            <a:normAutofit fontScale="90000"/>
          </a:bodyPr>
          <a:lstStyle/>
          <a:p>
            <a:r>
              <a:rPr lang="en-US" altLang="zh-CN" dirty="0"/>
              <a:t>WHAT IS DP?</a:t>
            </a:r>
            <a:endParaRPr lang="zh-CN" altLang="en-US" dirty="0"/>
          </a:p>
        </p:txBody>
      </p:sp>
      <p:sp>
        <p:nvSpPr>
          <p:cNvPr id="3" name="内容占位符 2"/>
          <p:cNvSpPr>
            <a:spLocks noGrp="1"/>
          </p:cNvSpPr>
          <p:nvPr>
            <p:ph idx="1"/>
          </p:nvPr>
        </p:nvSpPr>
        <p:spPr>
          <a:xfrm>
            <a:off x="251520" y="764704"/>
            <a:ext cx="8712968" cy="4104456"/>
          </a:xfrm>
        </p:spPr>
        <p:txBody>
          <a:bodyPr>
            <a:normAutofit/>
          </a:bodyPr>
          <a:lstStyle/>
          <a:p>
            <a:r>
              <a:rPr lang="en-US" altLang="zh-CN" sz="2000" i="1" dirty="0"/>
              <a:t>Dynamic Programming </a:t>
            </a:r>
            <a:r>
              <a:rPr lang="en-US" altLang="zh-CN" sz="2000" dirty="0"/>
              <a:t>(DP) is a commonly used method of optimally solving complex problems by </a:t>
            </a:r>
            <a:r>
              <a:rPr lang="en-US" altLang="zh-CN" sz="2000" b="1" dirty="0"/>
              <a:t>breaking them down into simpler </a:t>
            </a:r>
            <a:r>
              <a:rPr lang="en-US" altLang="zh-CN" sz="2000" b="1" dirty="0" err="1" smtClean="0">
                <a:solidFill>
                  <a:srgbClr val="FF0000"/>
                </a:solidFill>
              </a:rPr>
              <a:t>subproblems</a:t>
            </a:r>
            <a:r>
              <a:rPr lang="en-US" altLang="zh-CN" sz="2000" b="1" dirty="0" smtClean="0">
                <a:solidFill>
                  <a:srgbClr val="FF0000"/>
                </a:solidFill>
              </a:rPr>
              <a:t> </a:t>
            </a:r>
            <a:r>
              <a:rPr lang="en-US" altLang="zh-CN" sz="2000" b="1" dirty="0" smtClean="0"/>
              <a:t>in a </a:t>
            </a:r>
            <a:r>
              <a:rPr lang="en-US" altLang="zh-CN" sz="2000" b="1" dirty="0">
                <a:solidFill>
                  <a:srgbClr val="FF0000"/>
                </a:solidFill>
              </a:rPr>
              <a:t>recursive</a:t>
            </a:r>
            <a:r>
              <a:rPr lang="en-US" altLang="zh-CN" sz="2000" b="1" dirty="0" smtClean="0"/>
              <a:t> manner.</a:t>
            </a:r>
          </a:p>
          <a:p>
            <a:endParaRPr lang="en-US" altLang="zh-CN" sz="1800" dirty="0"/>
          </a:p>
          <a:p>
            <a:r>
              <a:rPr lang="en-US" altLang="zh-CN" sz="2000" dirty="0" smtClean="0"/>
              <a:t>Dynamic </a:t>
            </a:r>
            <a:r>
              <a:rPr lang="en-US" altLang="zh-CN" sz="2000" dirty="0"/>
              <a:t>programming is both a </a:t>
            </a:r>
            <a:r>
              <a:rPr lang="en-US" altLang="zh-CN" sz="2000" b="1" dirty="0"/>
              <a:t>mathematical</a:t>
            </a:r>
            <a:r>
              <a:rPr lang="en-US" altLang="zh-CN" sz="2000" dirty="0"/>
              <a:t> optimization method and a </a:t>
            </a:r>
            <a:r>
              <a:rPr lang="en-US" altLang="zh-CN" sz="2000" b="1" dirty="0"/>
              <a:t>computer</a:t>
            </a:r>
            <a:r>
              <a:rPr lang="en-US" altLang="zh-CN" sz="2000" dirty="0"/>
              <a:t> programming method. It is applicable to both discrete and continuous domains</a:t>
            </a:r>
            <a:r>
              <a:rPr lang="en-US" altLang="zh-CN" sz="2000" dirty="0" smtClean="0"/>
              <a:t>.</a:t>
            </a:r>
          </a:p>
          <a:p>
            <a:endParaRPr lang="en-US" altLang="zh-CN" sz="1800" dirty="0" smtClean="0"/>
          </a:p>
          <a:p>
            <a:pPr marL="285750" indent="-285750"/>
            <a:r>
              <a:rPr lang="en-US" altLang="zh-CN" sz="2000" dirty="0" smtClean="0"/>
              <a:t>Floyd’s </a:t>
            </a:r>
            <a:r>
              <a:rPr lang="en-US" altLang="zh-CN" sz="2000" dirty="0"/>
              <a:t>all-pairs shortest-path algorithm was an example of dynamic programming.</a:t>
            </a:r>
            <a:endParaRPr lang="zh-CN" altLang="en-US" sz="2000" dirty="0"/>
          </a:p>
          <a:p>
            <a:endParaRPr lang="en-US" altLang="zh-CN" sz="2000" dirty="0"/>
          </a:p>
          <a:p>
            <a:endParaRPr lang="en-US" altLang="zh-CN" dirty="0" smtClean="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E8355607-17A1-4E4D-AFB5-E4A973756996}" type="slidenum">
              <a:rPr lang="zh-CN" altLang="en-US" smtClean="0"/>
              <a:t>3</a:t>
            </a:fld>
            <a:endParaRPr lang="zh-CN" altLang="en-US"/>
          </a:p>
        </p:txBody>
      </p:sp>
      <p:pic>
        <p:nvPicPr>
          <p:cNvPr id="1028" name="Picture 4" descr="http://bbs.ccit.edu.cn/kepu/100k/123.asp/Mon_0604/59_5_f997d38cd67a44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4470670"/>
            <a:ext cx="1560237" cy="2324597"/>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3899989" y="5934670"/>
            <a:ext cx="5161633" cy="646331"/>
          </a:xfrm>
          <a:prstGeom prst="rect">
            <a:avLst/>
          </a:prstGeom>
        </p:spPr>
        <p:txBody>
          <a:bodyPr wrap="square">
            <a:spAutoFit/>
          </a:bodyPr>
          <a:lstStyle/>
          <a:p>
            <a:r>
              <a:rPr lang="en-US" altLang="zh-CN" b="1" dirty="0"/>
              <a:t>Richard Bellman </a:t>
            </a:r>
            <a:r>
              <a:rPr lang="en-US" altLang="zh-CN" dirty="0"/>
              <a:t>pioneered the systematic study of dynamic programming in the </a:t>
            </a:r>
            <a:r>
              <a:rPr lang="en-US" altLang="zh-CN" b="1" dirty="0"/>
              <a:t>1950s</a:t>
            </a:r>
            <a:r>
              <a:rPr lang="en-US" altLang="zh-CN" dirty="0"/>
              <a:t>.</a:t>
            </a:r>
          </a:p>
        </p:txBody>
      </p:sp>
    </p:spTree>
    <p:extLst>
      <p:ext uri="{BB962C8B-B14F-4D97-AF65-F5344CB8AC3E}">
        <p14:creationId xmlns:p14="http://schemas.microsoft.com/office/powerpoint/2010/main" val="4084706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The pseudo code</a:t>
            </a:r>
            <a:endParaRPr lang="zh-CN" altLang="en-US" dirty="0"/>
          </a:p>
        </p:txBody>
      </p:sp>
      <p:sp>
        <p:nvSpPr>
          <p:cNvPr id="3" name="内容占位符 2"/>
          <p:cNvSpPr>
            <a:spLocks noGrp="1"/>
          </p:cNvSpPr>
          <p:nvPr>
            <p:ph idx="1"/>
          </p:nvPr>
        </p:nvSpPr>
        <p:spPr>
          <a:xfrm>
            <a:off x="457200" y="3573016"/>
            <a:ext cx="8229600" cy="2553147"/>
          </a:xfrm>
        </p:spPr>
        <p:txBody>
          <a:bodyPr/>
          <a:lstStyle/>
          <a:p>
            <a:r>
              <a:rPr lang="en-US" altLang="zh-CN" dirty="0"/>
              <a:t>The complexity of </a:t>
            </a:r>
            <a:r>
              <a:rPr lang="en-US" altLang="zh-CN" dirty="0" smtClean="0"/>
              <a:t>O(n^3</a:t>
            </a:r>
            <a:r>
              <a:rPr lang="en-US" altLang="zh-CN" dirty="0"/>
              <a:t>). </a:t>
            </a:r>
            <a:endParaRPr lang="zh-CN" altLang="en-US" dirty="0"/>
          </a:p>
        </p:txBody>
      </p:sp>
      <p:sp>
        <p:nvSpPr>
          <p:cNvPr id="4" name="灯片编号占位符 3"/>
          <p:cNvSpPr>
            <a:spLocks noGrp="1"/>
          </p:cNvSpPr>
          <p:nvPr>
            <p:ph type="sldNum" sz="quarter" idx="12"/>
          </p:nvPr>
        </p:nvSpPr>
        <p:spPr/>
        <p:txBody>
          <a:bodyPr/>
          <a:lstStyle/>
          <a:p>
            <a:fld id="{E8355607-17A1-4E4D-AFB5-E4A973756996}" type="slidenum">
              <a:rPr lang="zh-CN" altLang="en-US" smtClean="0"/>
              <a:t>30</a:t>
            </a:fld>
            <a:endParaRPr lang="zh-CN" alt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361321"/>
            <a:ext cx="8532440" cy="1658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70662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836712"/>
          </a:xfrm>
        </p:spPr>
        <p:txBody>
          <a:bodyPr>
            <a:normAutofit fontScale="90000"/>
          </a:bodyPr>
          <a:lstStyle/>
          <a:p>
            <a:r>
              <a:rPr lang="en-US" altLang="zh-CN" b="1" dirty="0" smtClean="0"/>
              <a:t>Example 3: KNAPSACK PROBLEM</a:t>
            </a:r>
            <a:endParaRPr lang="zh-CN" altLang="en-US" dirty="0"/>
          </a:p>
        </p:txBody>
      </p:sp>
      <p:sp>
        <p:nvSpPr>
          <p:cNvPr id="4" name="灯片编号占位符 3"/>
          <p:cNvSpPr>
            <a:spLocks noGrp="1"/>
          </p:cNvSpPr>
          <p:nvPr>
            <p:ph type="sldNum" sz="quarter" idx="12"/>
          </p:nvPr>
        </p:nvSpPr>
        <p:spPr/>
        <p:txBody>
          <a:bodyPr/>
          <a:lstStyle/>
          <a:p>
            <a:fld id="{E8355607-17A1-4E4D-AFB5-E4A973756996}" type="slidenum">
              <a:rPr lang="zh-CN" altLang="en-US" smtClean="0"/>
              <a:t>31</a:t>
            </a:fld>
            <a:endParaRPr lang="zh-CN" altLang="en-US"/>
          </a:p>
        </p:txBody>
      </p:sp>
      <p:sp>
        <p:nvSpPr>
          <p:cNvPr id="3" name="矩形 2"/>
          <p:cNvSpPr/>
          <p:nvPr/>
        </p:nvSpPr>
        <p:spPr>
          <a:xfrm>
            <a:off x="3190051" y="3244334"/>
            <a:ext cx="2763898" cy="369332"/>
          </a:xfrm>
          <a:prstGeom prst="rect">
            <a:avLst/>
          </a:prstGeom>
        </p:spPr>
        <p:txBody>
          <a:bodyPr wrap="none">
            <a:spAutoFit/>
          </a:bodyPr>
          <a:lstStyle/>
          <a:p>
            <a:r>
              <a:rPr lang="en-US" altLang="zh-CN" dirty="0"/>
              <a:t>《</a:t>
            </a:r>
            <a:r>
              <a:rPr lang="zh-CN" altLang="en-US" dirty="0"/>
              <a:t>在云端</a:t>
            </a:r>
            <a:r>
              <a:rPr lang="en-US" altLang="zh-CN" dirty="0"/>
              <a:t>》</a:t>
            </a:r>
            <a:r>
              <a:rPr lang="zh-CN" altLang="en-US" dirty="0"/>
              <a:t>背包理论</a:t>
            </a:r>
            <a:r>
              <a:rPr lang="en-US" altLang="zh-CN" dirty="0"/>
              <a:t>.mp4</a:t>
            </a:r>
            <a:endParaRPr lang="zh-CN" altLang="en-US" dirty="0"/>
          </a:p>
        </p:txBody>
      </p:sp>
    </p:spTree>
    <p:extLst>
      <p:ext uri="{BB962C8B-B14F-4D97-AF65-F5344CB8AC3E}">
        <p14:creationId xmlns:p14="http://schemas.microsoft.com/office/powerpoint/2010/main" val="4970662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264" y="847651"/>
            <a:ext cx="2182366" cy="1866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0" y="0"/>
            <a:ext cx="9144000" cy="908720"/>
          </a:xfrm>
        </p:spPr>
        <p:txBody>
          <a:bodyPr/>
          <a:lstStyle/>
          <a:p>
            <a:r>
              <a:rPr lang="en-US" altLang="zh-CN" b="1" dirty="0"/>
              <a:t>0/1 </a:t>
            </a:r>
            <a:r>
              <a:rPr lang="en-US" altLang="zh-CN" b="1" dirty="0" smtClean="0"/>
              <a:t>KNAPSACK </a:t>
            </a:r>
            <a:r>
              <a:rPr lang="en-US" altLang="zh-CN" b="1" dirty="0"/>
              <a:t>PROBLEM</a:t>
            </a:r>
            <a:endParaRPr lang="zh-CN" altLang="en-US" dirty="0"/>
          </a:p>
        </p:txBody>
      </p:sp>
      <p:sp>
        <p:nvSpPr>
          <p:cNvPr id="3" name="内容占位符 2"/>
          <p:cNvSpPr>
            <a:spLocks noGrp="1"/>
          </p:cNvSpPr>
          <p:nvPr>
            <p:ph idx="1"/>
          </p:nvPr>
        </p:nvSpPr>
        <p:spPr>
          <a:xfrm>
            <a:off x="107504" y="764704"/>
            <a:ext cx="7021634" cy="2448272"/>
          </a:xfrm>
        </p:spPr>
        <p:txBody>
          <a:bodyPr>
            <a:normAutofit/>
          </a:bodyPr>
          <a:lstStyle/>
          <a:p>
            <a:r>
              <a:rPr lang="en-US" altLang="zh-CN" sz="2000" dirty="0"/>
              <a:t>Given n objects and a “knapsack”.</a:t>
            </a:r>
          </a:p>
          <a:p>
            <a:r>
              <a:rPr lang="en-US" altLang="zh-CN" sz="2000" dirty="0" smtClean="0"/>
              <a:t>Item </a:t>
            </a:r>
            <a:r>
              <a:rPr lang="en-US" altLang="zh-CN" sz="2000" dirty="0"/>
              <a:t>I weights </a:t>
            </a:r>
            <a:r>
              <a:rPr lang="en-US" altLang="zh-CN" sz="2000" dirty="0" err="1"/>
              <a:t>wi</a:t>
            </a:r>
            <a:r>
              <a:rPr lang="en-US" altLang="zh-CN" sz="2000" dirty="0"/>
              <a:t>&gt; 0 </a:t>
            </a:r>
            <a:r>
              <a:rPr lang="en-US" altLang="zh-CN" sz="2000" dirty="0" err="1" smtClean="0"/>
              <a:t>Kgs</a:t>
            </a:r>
            <a:r>
              <a:rPr lang="en-US" altLang="zh-CN" sz="2000" dirty="0" smtClean="0"/>
              <a:t> &amp; has </a:t>
            </a:r>
            <a:r>
              <a:rPr lang="en-US" altLang="zh-CN" sz="2000" dirty="0"/>
              <a:t>value vi&gt; 0.</a:t>
            </a:r>
          </a:p>
          <a:p>
            <a:r>
              <a:rPr lang="en-US" altLang="zh-CN" sz="2000" dirty="0" smtClean="0"/>
              <a:t>Knapsack </a:t>
            </a:r>
            <a:r>
              <a:rPr lang="en-US" altLang="zh-CN" sz="2000" dirty="0"/>
              <a:t>has capacity of W </a:t>
            </a:r>
            <a:r>
              <a:rPr lang="en-US" altLang="zh-CN" sz="2000" dirty="0" err="1"/>
              <a:t>Kgs</a:t>
            </a:r>
            <a:r>
              <a:rPr lang="en-US" altLang="zh-CN" sz="2000" dirty="0"/>
              <a:t>.</a:t>
            </a:r>
          </a:p>
          <a:p>
            <a:r>
              <a:rPr lang="en-US" altLang="zh-CN" sz="2000" dirty="0" smtClean="0"/>
              <a:t>Goal</a:t>
            </a:r>
            <a:r>
              <a:rPr lang="en-US" altLang="zh-CN" sz="2000" dirty="0"/>
              <a:t>: fill knapsack so as to maximize its total value</a:t>
            </a:r>
            <a:r>
              <a:rPr lang="en-US" altLang="zh-CN" sz="2000" dirty="0" smtClean="0"/>
              <a:t>.</a:t>
            </a:r>
          </a:p>
          <a:p>
            <a:endParaRPr lang="en-US" altLang="zh-CN" sz="1000" dirty="0"/>
          </a:p>
          <a:p>
            <a:r>
              <a:rPr lang="en-US" altLang="zh-CN" sz="2000" b="1" dirty="0">
                <a:solidFill>
                  <a:srgbClr val="FF0000"/>
                </a:solidFill>
              </a:rPr>
              <a:t>OPT(</a:t>
            </a:r>
            <a:r>
              <a:rPr lang="en-US" altLang="zh-CN" sz="2000" b="1" dirty="0" err="1">
                <a:solidFill>
                  <a:srgbClr val="FF0000"/>
                </a:solidFill>
              </a:rPr>
              <a:t>i,w</a:t>
            </a:r>
            <a:r>
              <a:rPr lang="en-US" altLang="zh-CN" sz="2000" b="1" dirty="0">
                <a:solidFill>
                  <a:srgbClr val="FF0000"/>
                </a:solidFill>
              </a:rPr>
              <a:t>) </a:t>
            </a:r>
            <a:r>
              <a:rPr lang="en-US" altLang="zh-CN" sz="2000" dirty="0"/>
              <a:t>= max profit subset of items </a:t>
            </a:r>
            <a:r>
              <a:rPr lang="en-US" altLang="zh-CN" sz="2000" dirty="0" smtClean="0"/>
              <a:t>1…i with </a:t>
            </a:r>
            <a:r>
              <a:rPr lang="en-US" altLang="zh-CN" sz="2000" dirty="0"/>
              <a:t>weight limit w</a:t>
            </a:r>
          </a:p>
          <a:p>
            <a:endParaRPr lang="en-US" altLang="zh-CN" sz="2000" dirty="0"/>
          </a:p>
          <a:p>
            <a:endParaRPr lang="zh-CN" altLang="en-US" dirty="0"/>
          </a:p>
        </p:txBody>
      </p:sp>
      <p:sp>
        <p:nvSpPr>
          <p:cNvPr id="4" name="灯片编号占位符 3"/>
          <p:cNvSpPr>
            <a:spLocks noGrp="1"/>
          </p:cNvSpPr>
          <p:nvPr>
            <p:ph type="sldNum" sz="quarter" idx="12"/>
          </p:nvPr>
        </p:nvSpPr>
        <p:spPr/>
        <p:txBody>
          <a:bodyPr/>
          <a:lstStyle/>
          <a:p>
            <a:fld id="{E8355607-17A1-4E4D-AFB5-E4A973756996}" type="slidenum">
              <a:rPr lang="zh-CN" altLang="en-US" smtClean="0"/>
              <a:t>32</a:t>
            </a:fld>
            <a:endParaRPr lang="zh-CN" altLang="en-US"/>
          </a:p>
        </p:txBody>
      </p:sp>
      <mc:AlternateContent xmlns:mc="http://schemas.openxmlformats.org/markup-compatibility/2006" xmlns:a14="http://schemas.microsoft.com/office/drawing/2010/main">
        <mc:Choice Requires="a14">
          <p:sp>
            <p:nvSpPr>
              <p:cNvPr id="5" name="矩形 4"/>
              <p:cNvSpPr/>
              <p:nvPr/>
            </p:nvSpPr>
            <p:spPr>
              <a:xfrm>
                <a:off x="467544" y="2924944"/>
                <a:ext cx="1661160" cy="846963"/>
              </a:xfrm>
              <a:prstGeom prst="rect">
                <a:avLst/>
              </a:prstGeom>
            </p:spPr>
            <p:txBody>
              <a:bodyPr wrap="none">
                <a:spAutoFit/>
              </a:bodyPr>
              <a:lstStyle/>
              <a:p>
                <a:r>
                  <a:rPr lang="en-US" altLang="zh-CN" dirty="0" smtClean="0">
                    <a:solidFill>
                      <a:srgbClr val="000000"/>
                    </a:solidFill>
                  </a:rPr>
                  <a:t>OPT(</a:t>
                </a:r>
                <a:r>
                  <a:rPr lang="en-US" altLang="zh-CN" dirty="0" err="1">
                    <a:solidFill>
                      <a:srgbClr val="000000"/>
                    </a:solidFill>
                  </a:rPr>
                  <a:t>i,w</a:t>
                </a:r>
                <a:r>
                  <a:rPr lang="en-US" altLang="zh-CN" dirty="0">
                    <a:solidFill>
                      <a:srgbClr val="000000"/>
                    </a:solidFill>
                  </a:rPr>
                  <a:t>) </a:t>
                </a:r>
                <a:r>
                  <a:rPr lang="en-US" altLang="zh-CN" dirty="0" smtClean="0">
                    <a:solidFill>
                      <a:srgbClr val="000000"/>
                    </a:solidFill>
                  </a:rPr>
                  <a:t>=</a:t>
                </a:r>
                <a14:m>
                  <m:oMath xmlns:m="http://schemas.openxmlformats.org/officeDocument/2006/math">
                    <m:d>
                      <m:dPr>
                        <m:begChr m:val="{"/>
                        <m:endChr m:val=""/>
                        <m:ctrlPr>
                          <a:rPr lang="en-US" altLang="zh-CN" i="1" smtClean="0">
                            <a:solidFill>
                              <a:srgbClr val="000000"/>
                            </a:solidFill>
                            <a:latin typeface="Cambria Math"/>
                          </a:rPr>
                        </m:ctrlPr>
                      </m:dPr>
                      <m:e>
                        <m:m>
                          <m:mPr>
                            <m:mcs>
                              <m:mc>
                                <m:mcPr>
                                  <m:count m:val="1"/>
                                  <m:mcJc m:val="center"/>
                                </m:mcPr>
                              </m:mc>
                            </m:mcs>
                            <m:ctrlPr>
                              <a:rPr lang="en-US" altLang="zh-CN" i="1" smtClean="0">
                                <a:solidFill>
                                  <a:srgbClr val="000000"/>
                                </a:solidFill>
                                <a:latin typeface="Cambria Math"/>
                              </a:rPr>
                            </m:ctrlPr>
                          </m:mPr>
                          <m:mr>
                            <m:e/>
                          </m:mr>
                          <m:mr>
                            <m:e/>
                          </m:mr>
                          <m:mr>
                            <m:e/>
                          </m:mr>
                        </m:m>
                      </m:e>
                    </m:d>
                  </m:oMath>
                </a14:m>
                <a:r>
                  <a:rPr lang="en-US" altLang="zh-CN" dirty="0" smtClean="0">
                    <a:solidFill>
                      <a:srgbClr val="000000"/>
                    </a:solidFill>
                  </a:rPr>
                  <a:t> </a:t>
                </a:r>
                <a:endParaRPr lang="zh-CN" altLang="en-US" dirty="0">
                  <a:solidFill>
                    <a:srgbClr val="000000"/>
                  </a:solidFill>
                </a:endParaRPr>
              </a:p>
            </p:txBody>
          </p:sp>
        </mc:Choice>
        <mc:Fallback xmlns="">
          <p:sp>
            <p:nvSpPr>
              <p:cNvPr id="5" name="矩形 4"/>
              <p:cNvSpPr>
                <a:spLocks noRot="1" noChangeAspect="1" noMove="1" noResize="1" noEditPoints="1" noAdjustHandles="1" noChangeArrowheads="1" noChangeShapeType="1" noTextEdit="1"/>
              </p:cNvSpPr>
              <p:nvPr/>
            </p:nvSpPr>
            <p:spPr>
              <a:xfrm>
                <a:off x="467544" y="2924944"/>
                <a:ext cx="1661160" cy="846963"/>
              </a:xfrm>
              <a:prstGeom prst="rect">
                <a:avLst/>
              </a:prstGeom>
              <a:blipFill rotWithShape="1">
                <a:blip r:embed="rId3"/>
                <a:stretch>
                  <a:fillRect l="-33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1763688" y="2924944"/>
                <a:ext cx="4608512" cy="36933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m:rPr>
                          <m:sty m:val="p"/>
                          <m:brk m:alnAt="7"/>
                        </m:rPr>
                        <a:rPr lang="en-US" altLang="zh-CN" smtClean="0">
                          <a:solidFill>
                            <a:srgbClr val="000000"/>
                          </a:solidFill>
                          <a:latin typeface="Cambria Math"/>
                        </a:rPr>
                        <m:t>m</m:t>
                      </m:r>
                      <m:r>
                        <m:rPr>
                          <m:sty m:val="p"/>
                        </m:rPr>
                        <a:rPr lang="en-US" altLang="zh-CN">
                          <a:solidFill>
                            <a:srgbClr val="000000"/>
                          </a:solidFill>
                          <a:latin typeface="Cambria Math"/>
                        </a:rPr>
                        <m:t>ax</m:t>
                      </m:r>
                      <m:r>
                        <m:rPr>
                          <m:brk m:alnAt="7"/>
                        </m:rPr>
                        <a:rPr lang="en-US" altLang="zh-CN" i="1">
                          <a:solidFill>
                            <a:srgbClr val="000000"/>
                          </a:solidFill>
                          <a:latin typeface="Cambria Math"/>
                        </a:rPr>
                        <m:t>⁡</m:t>
                      </m:r>
                      <m:r>
                        <a:rPr lang="en-US" altLang="zh-CN" i="1">
                          <a:solidFill>
                            <a:srgbClr val="000000"/>
                          </a:solidFill>
                          <a:latin typeface="Cambria Math"/>
                        </a:rPr>
                        <m:t>{</m:t>
                      </m:r>
                      <m:r>
                        <a:rPr lang="en-US" altLang="zh-CN" i="1">
                          <a:solidFill>
                            <a:srgbClr val="000000"/>
                          </a:solidFill>
                          <a:latin typeface="Cambria Math"/>
                        </a:rPr>
                        <m:t>𝑂𝑃𝑇</m:t>
                      </m:r>
                      <m:d>
                        <m:dPr>
                          <m:ctrlPr>
                            <a:rPr lang="en-US" altLang="zh-CN" i="1">
                              <a:solidFill>
                                <a:srgbClr val="000000"/>
                              </a:solidFill>
                              <a:latin typeface="Cambria Math"/>
                            </a:rPr>
                          </m:ctrlPr>
                        </m:dPr>
                        <m:e>
                          <m:r>
                            <m:rPr>
                              <m:brk m:alnAt="7"/>
                            </m:rPr>
                            <a:rPr lang="en-US" altLang="zh-CN" i="1">
                              <a:solidFill>
                                <a:srgbClr val="000000"/>
                              </a:solidFill>
                              <a:latin typeface="Cambria Math"/>
                            </a:rPr>
                            <m:t>𝑖</m:t>
                          </m:r>
                          <m:r>
                            <a:rPr lang="en-US" altLang="zh-CN" i="1">
                              <a:solidFill>
                                <a:srgbClr val="000000"/>
                              </a:solidFill>
                              <a:latin typeface="Cambria Math"/>
                            </a:rPr>
                            <m:t>−1</m:t>
                          </m:r>
                          <m:r>
                            <a:rPr lang="en-US" altLang="zh-CN" b="0" i="1" smtClean="0">
                              <a:solidFill>
                                <a:srgbClr val="000000"/>
                              </a:solidFill>
                              <a:latin typeface="Cambria Math"/>
                            </a:rPr>
                            <m:t>,</m:t>
                          </m:r>
                          <m:r>
                            <a:rPr lang="en-US" altLang="zh-CN" b="0" i="1" smtClean="0">
                              <a:solidFill>
                                <a:srgbClr val="000000"/>
                              </a:solidFill>
                              <a:latin typeface="Cambria Math"/>
                            </a:rPr>
                            <m:t>𝑤</m:t>
                          </m:r>
                        </m:e>
                      </m:d>
                      <m:r>
                        <m:rPr>
                          <m:brk m:alnAt="7"/>
                        </m:rPr>
                        <a:rPr lang="en-US" altLang="zh-CN" i="1">
                          <a:solidFill>
                            <a:srgbClr val="000000"/>
                          </a:solidFill>
                          <a:latin typeface="Cambria Math"/>
                        </a:rPr>
                        <m:t>,</m:t>
                      </m:r>
                      <m:r>
                        <a:rPr lang="en-US" altLang="zh-CN" i="1">
                          <a:solidFill>
                            <a:srgbClr val="000000"/>
                          </a:solidFill>
                          <a:latin typeface="Cambria Math"/>
                        </a:rPr>
                        <m:t> </m:t>
                      </m:r>
                      <m:sSub>
                        <m:sSubPr>
                          <m:ctrlPr>
                            <a:rPr lang="en-US" altLang="zh-CN" i="1">
                              <a:solidFill>
                                <a:srgbClr val="000000"/>
                              </a:solidFill>
                              <a:latin typeface="Cambria Math"/>
                            </a:rPr>
                          </m:ctrlPr>
                        </m:sSubPr>
                        <m:e>
                          <m:r>
                            <a:rPr lang="en-US" altLang="zh-CN" i="1">
                              <a:solidFill>
                                <a:srgbClr val="000000"/>
                              </a:solidFill>
                              <a:latin typeface="Cambria Math"/>
                            </a:rPr>
                            <m:t>𝑣</m:t>
                          </m:r>
                        </m:e>
                        <m:sub>
                          <m:r>
                            <a:rPr lang="en-US" altLang="zh-CN" i="1">
                              <a:solidFill>
                                <a:srgbClr val="000000"/>
                              </a:solidFill>
                              <a:latin typeface="Cambria Math"/>
                            </a:rPr>
                            <m:t>𝑖</m:t>
                          </m:r>
                        </m:sub>
                      </m:sSub>
                      <m:r>
                        <a:rPr lang="en-US" altLang="zh-CN" b="0" i="1" smtClean="0">
                          <a:solidFill>
                            <a:srgbClr val="000000"/>
                          </a:solidFill>
                          <a:latin typeface="Cambria Math"/>
                        </a:rPr>
                        <m:t>+</m:t>
                      </m:r>
                      <m:r>
                        <a:rPr lang="en-US" altLang="zh-CN" i="1">
                          <a:solidFill>
                            <a:srgbClr val="000000"/>
                          </a:solidFill>
                          <a:latin typeface="Cambria Math"/>
                        </a:rPr>
                        <m:t>𝑂𝑃𝑇</m:t>
                      </m:r>
                      <m:r>
                        <a:rPr lang="en-US" altLang="zh-CN" i="1">
                          <a:solidFill>
                            <a:srgbClr val="000000"/>
                          </a:solidFill>
                          <a:latin typeface="Cambria Math"/>
                        </a:rPr>
                        <m:t>(</m:t>
                      </m:r>
                      <m:r>
                        <a:rPr lang="en-US" altLang="zh-CN" i="1">
                          <a:solidFill>
                            <a:srgbClr val="000000"/>
                          </a:solidFill>
                          <a:latin typeface="Cambria Math"/>
                        </a:rPr>
                        <m:t>𝑖</m:t>
                      </m:r>
                      <m:r>
                        <a:rPr lang="en-US" altLang="zh-CN" i="1">
                          <a:solidFill>
                            <a:srgbClr val="000000"/>
                          </a:solidFill>
                          <a:latin typeface="Cambria Math"/>
                        </a:rPr>
                        <m:t>−1, </m:t>
                      </m:r>
                      <m:r>
                        <a:rPr lang="en-US" altLang="zh-CN" i="1">
                          <a:solidFill>
                            <a:srgbClr val="000000"/>
                          </a:solidFill>
                          <a:latin typeface="Cambria Math"/>
                        </a:rPr>
                        <m:t>𝑤</m:t>
                      </m:r>
                      <m:r>
                        <a:rPr lang="en-US" altLang="zh-CN" i="1">
                          <a:solidFill>
                            <a:srgbClr val="000000"/>
                          </a:solidFill>
                          <a:latin typeface="Cambria Math"/>
                        </a:rPr>
                        <m:t>−</m:t>
                      </m:r>
                      <m:sSub>
                        <m:sSubPr>
                          <m:ctrlPr>
                            <a:rPr lang="en-US" altLang="zh-CN" i="1">
                              <a:solidFill>
                                <a:srgbClr val="000000"/>
                              </a:solidFill>
                              <a:latin typeface="Cambria Math"/>
                            </a:rPr>
                          </m:ctrlPr>
                        </m:sSubPr>
                        <m:e>
                          <m:r>
                            <a:rPr lang="en-US" altLang="zh-CN" i="1">
                              <a:solidFill>
                                <a:srgbClr val="000000"/>
                              </a:solidFill>
                              <a:latin typeface="Cambria Math"/>
                            </a:rPr>
                            <m:t>𝑤</m:t>
                          </m:r>
                        </m:e>
                        <m:sub>
                          <m:r>
                            <a:rPr lang="en-US" altLang="zh-CN" i="1">
                              <a:solidFill>
                                <a:srgbClr val="000000"/>
                              </a:solidFill>
                              <a:latin typeface="Cambria Math"/>
                            </a:rPr>
                            <m:t>𝑖</m:t>
                          </m:r>
                        </m:sub>
                      </m:sSub>
                      <m:r>
                        <m:rPr>
                          <m:brk m:alnAt="7"/>
                        </m:rPr>
                        <a:rPr lang="en-US" altLang="zh-CN" i="1">
                          <a:solidFill>
                            <a:srgbClr val="000000"/>
                          </a:solidFill>
                          <a:latin typeface="Cambria Math"/>
                        </a:rPr>
                        <m:t>}</m:t>
                      </m:r>
                    </m:oMath>
                  </m:oMathPara>
                </a14:m>
                <a:endParaRPr lang="zh-CN" altLang="en-US" dirty="0">
                  <a:solidFill>
                    <a:srgbClr val="000000"/>
                  </a:solidFill>
                </a:endParaRPr>
              </a:p>
            </p:txBody>
          </p:sp>
        </mc:Choice>
        <mc:Fallback xmlns="">
          <p:sp>
            <p:nvSpPr>
              <p:cNvPr id="6" name="矩形 5"/>
              <p:cNvSpPr>
                <a:spLocks noRot="1" noChangeAspect="1" noMove="1" noResize="1" noEditPoints="1" noAdjustHandles="1" noChangeArrowheads="1" noChangeShapeType="1" noTextEdit="1"/>
              </p:cNvSpPr>
              <p:nvPr/>
            </p:nvSpPr>
            <p:spPr>
              <a:xfrm>
                <a:off x="1763688" y="2924944"/>
                <a:ext cx="4608512" cy="369332"/>
              </a:xfrm>
              <a:prstGeom prst="rect">
                <a:avLst/>
              </a:prstGeom>
              <a:blipFill rotWithShape="1">
                <a:blip r:embed="rId4"/>
                <a:stretch>
                  <a:fillRect b="-1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6385587" y="2996952"/>
                <a:ext cx="1035476" cy="369332"/>
              </a:xfrm>
              <a:prstGeom prst="rect">
                <a:avLst/>
              </a:prstGeom>
            </p:spPr>
            <p:txBody>
              <a:bodyPr wrap="none">
                <a:spAutoFit/>
              </a:bodyPr>
              <a:lstStyle/>
              <a:p>
                <a:r>
                  <a:rPr lang="en-US" altLang="zh-CN" dirty="0" smtClean="0">
                    <a:solidFill>
                      <a:srgbClr val="000000"/>
                    </a:solidFill>
                  </a:rPr>
                  <a:t>if </a:t>
                </a:r>
                <a14:m>
                  <m:oMath xmlns:m="http://schemas.openxmlformats.org/officeDocument/2006/math">
                    <m:sSub>
                      <m:sSubPr>
                        <m:ctrlPr>
                          <a:rPr lang="en-US" altLang="zh-CN" i="1">
                            <a:solidFill>
                              <a:srgbClr val="000000"/>
                            </a:solidFill>
                            <a:latin typeface="Cambria Math"/>
                          </a:rPr>
                        </m:ctrlPr>
                      </m:sSubPr>
                      <m:e>
                        <m:r>
                          <a:rPr lang="en-US" altLang="zh-CN" i="1">
                            <a:solidFill>
                              <a:srgbClr val="000000"/>
                            </a:solidFill>
                            <a:latin typeface="Cambria Math"/>
                          </a:rPr>
                          <m:t>𝑤</m:t>
                        </m:r>
                      </m:e>
                      <m:sub>
                        <m:r>
                          <a:rPr lang="en-US" altLang="zh-CN" i="1">
                            <a:solidFill>
                              <a:srgbClr val="000000"/>
                            </a:solidFill>
                            <a:latin typeface="Cambria Math"/>
                          </a:rPr>
                          <m:t>𝑖</m:t>
                        </m:r>
                      </m:sub>
                    </m:sSub>
                  </m:oMath>
                </a14:m>
                <a:r>
                  <a:rPr lang="en-US" altLang="zh-CN" dirty="0" smtClean="0">
                    <a:solidFill>
                      <a:srgbClr val="000000"/>
                    </a:solidFill>
                  </a:rPr>
                  <a:t>&lt;=w</a:t>
                </a:r>
                <a:endParaRPr lang="zh-CN" altLang="en-US" dirty="0">
                  <a:solidFill>
                    <a:srgbClr val="000000"/>
                  </a:solidFill>
                </a:endParaRPr>
              </a:p>
            </p:txBody>
          </p:sp>
        </mc:Choice>
        <mc:Fallback xmlns="">
          <p:sp>
            <p:nvSpPr>
              <p:cNvPr id="8" name="矩形 7"/>
              <p:cNvSpPr>
                <a:spLocks noRot="1" noChangeAspect="1" noMove="1" noResize="1" noEditPoints="1" noAdjustHandles="1" noChangeArrowheads="1" noChangeShapeType="1" noTextEdit="1"/>
              </p:cNvSpPr>
              <p:nvPr/>
            </p:nvSpPr>
            <p:spPr>
              <a:xfrm>
                <a:off x="6385587" y="2996952"/>
                <a:ext cx="1035476" cy="369332"/>
              </a:xfrm>
              <a:prstGeom prst="rect">
                <a:avLst/>
              </a:prstGeom>
              <a:blipFill rotWithShape="1">
                <a:blip r:embed="rId5"/>
                <a:stretch>
                  <a:fillRect l="-5325" t="-6667" r="-4142" b="-2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1691680" y="3181521"/>
                <a:ext cx="163448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solidFill>
                            <a:srgbClr val="000000"/>
                          </a:solidFill>
                          <a:latin typeface="Cambria Math"/>
                        </a:rPr>
                        <m:t>𝑂𝑃𝑇</m:t>
                      </m:r>
                      <m:d>
                        <m:dPr>
                          <m:ctrlPr>
                            <a:rPr lang="en-US" altLang="zh-CN" i="1">
                              <a:solidFill>
                                <a:srgbClr val="000000"/>
                              </a:solidFill>
                              <a:latin typeface="Cambria Math"/>
                            </a:rPr>
                          </m:ctrlPr>
                        </m:dPr>
                        <m:e>
                          <m:r>
                            <m:rPr>
                              <m:brk m:alnAt="7"/>
                            </m:rPr>
                            <a:rPr lang="en-US" altLang="zh-CN" i="1">
                              <a:solidFill>
                                <a:srgbClr val="000000"/>
                              </a:solidFill>
                              <a:latin typeface="Cambria Math"/>
                            </a:rPr>
                            <m:t>𝑖</m:t>
                          </m:r>
                          <m:r>
                            <a:rPr lang="en-US" altLang="zh-CN" i="1">
                              <a:solidFill>
                                <a:srgbClr val="000000"/>
                              </a:solidFill>
                              <a:latin typeface="Cambria Math"/>
                            </a:rPr>
                            <m:t>−1,</m:t>
                          </m:r>
                          <m:r>
                            <a:rPr lang="en-US" altLang="zh-CN" i="1">
                              <a:solidFill>
                                <a:srgbClr val="000000"/>
                              </a:solidFill>
                              <a:latin typeface="Cambria Math"/>
                            </a:rPr>
                            <m:t>𝑤</m:t>
                          </m:r>
                        </m:e>
                      </m:d>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1691680" y="3181521"/>
                <a:ext cx="1634486" cy="369332"/>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6385587" y="3214749"/>
                <a:ext cx="918457" cy="446892"/>
              </a:xfrm>
              <a:prstGeom prst="rect">
                <a:avLst/>
              </a:prstGeom>
            </p:spPr>
            <p:txBody>
              <a:bodyPr wrap="none">
                <a:spAutoFit/>
              </a:bodyPr>
              <a:lstStyle/>
              <a:p>
                <a:r>
                  <a:rPr lang="en-US" altLang="zh-CN" dirty="0" smtClean="0">
                    <a:solidFill>
                      <a:srgbClr val="000000"/>
                    </a:solidFill>
                  </a:rPr>
                  <a:t>if </a:t>
                </a:r>
                <a14:m>
                  <m:oMath xmlns:m="http://schemas.openxmlformats.org/officeDocument/2006/math">
                    <m:sSub>
                      <m:sSubPr>
                        <m:ctrlPr>
                          <a:rPr lang="en-US" altLang="zh-CN" i="1">
                            <a:solidFill>
                              <a:srgbClr val="000000"/>
                            </a:solidFill>
                            <a:latin typeface="Cambria Math"/>
                          </a:rPr>
                        </m:ctrlPr>
                      </m:sSubPr>
                      <m:e>
                        <m:r>
                          <a:rPr lang="en-US" altLang="zh-CN" i="1">
                            <a:solidFill>
                              <a:srgbClr val="000000"/>
                            </a:solidFill>
                            <a:latin typeface="Cambria Math"/>
                          </a:rPr>
                          <m:t>𝑤</m:t>
                        </m:r>
                      </m:e>
                      <m:sub>
                        <m:r>
                          <a:rPr lang="en-US" altLang="zh-CN" i="1">
                            <a:solidFill>
                              <a:srgbClr val="000000"/>
                            </a:solidFill>
                            <a:latin typeface="Cambria Math"/>
                          </a:rPr>
                          <m:t>𝑖</m:t>
                        </m:r>
                      </m:sub>
                    </m:sSub>
                  </m:oMath>
                </a14:m>
                <a:r>
                  <a:rPr lang="en-US" altLang="zh-CN" dirty="0" smtClean="0">
                    <a:solidFill>
                      <a:srgbClr val="000000"/>
                    </a:solidFill>
                  </a:rPr>
                  <a:t>&gt;w</a:t>
                </a:r>
                <a:endParaRPr lang="zh-CN" altLang="en-US" dirty="0">
                  <a:solidFill>
                    <a:srgbClr val="000000"/>
                  </a:solidFill>
                </a:endParaRPr>
              </a:p>
            </p:txBody>
          </p:sp>
        </mc:Choice>
        <mc:Fallback xmlns="">
          <p:sp>
            <p:nvSpPr>
              <p:cNvPr id="12" name="矩形 11"/>
              <p:cNvSpPr>
                <a:spLocks noRot="1" noChangeAspect="1" noMove="1" noResize="1" noEditPoints="1" noAdjustHandles="1" noChangeArrowheads="1" noChangeShapeType="1" noTextEdit="1"/>
              </p:cNvSpPr>
              <p:nvPr/>
            </p:nvSpPr>
            <p:spPr>
              <a:xfrm>
                <a:off x="6385587" y="3214749"/>
                <a:ext cx="918457" cy="446892"/>
              </a:xfrm>
              <a:prstGeom prst="rect">
                <a:avLst/>
              </a:prstGeom>
              <a:blipFill rotWithShape="1">
                <a:blip r:embed="rId7"/>
                <a:stretch>
                  <a:fillRect l="-6000" t="-5405" r="-5333" b="-4054"/>
                </a:stretch>
              </a:blipFill>
            </p:spPr>
            <p:txBody>
              <a:bodyPr/>
              <a:lstStyle/>
              <a:p>
                <a:r>
                  <a:rPr lang="zh-CN" altLang="en-US">
                    <a:noFill/>
                  </a:rPr>
                  <a:t> </a:t>
                </a:r>
              </a:p>
            </p:txBody>
          </p:sp>
        </mc:Fallback>
      </mc:AlternateContent>
      <p:sp>
        <p:nvSpPr>
          <p:cNvPr id="13" name="矩形 12"/>
          <p:cNvSpPr/>
          <p:nvPr/>
        </p:nvSpPr>
        <p:spPr>
          <a:xfrm>
            <a:off x="6372200" y="3469553"/>
            <a:ext cx="756938" cy="369332"/>
          </a:xfrm>
          <a:prstGeom prst="rect">
            <a:avLst/>
          </a:prstGeom>
        </p:spPr>
        <p:txBody>
          <a:bodyPr wrap="none">
            <a:spAutoFit/>
          </a:bodyPr>
          <a:lstStyle/>
          <a:p>
            <a:r>
              <a:rPr lang="en-US" altLang="zh-CN" dirty="0">
                <a:solidFill>
                  <a:srgbClr val="000000"/>
                </a:solidFill>
              </a:rPr>
              <a:t>i</a:t>
            </a:r>
            <a:r>
              <a:rPr lang="en-US" altLang="zh-CN" dirty="0" smtClean="0">
                <a:solidFill>
                  <a:srgbClr val="000000"/>
                </a:solidFill>
              </a:rPr>
              <a:t>f i=0</a:t>
            </a:r>
            <a:endParaRPr lang="zh-CN" altLang="en-US" dirty="0">
              <a:solidFill>
                <a:srgbClr val="000000"/>
              </a:solidFill>
            </a:endParaRPr>
          </a:p>
        </p:txBody>
      </p:sp>
      <p:sp>
        <p:nvSpPr>
          <p:cNvPr id="15" name="矩形 14"/>
          <p:cNvSpPr/>
          <p:nvPr/>
        </p:nvSpPr>
        <p:spPr>
          <a:xfrm>
            <a:off x="1725990" y="3469553"/>
            <a:ext cx="325730" cy="369332"/>
          </a:xfrm>
          <a:prstGeom prst="rect">
            <a:avLst/>
          </a:prstGeom>
        </p:spPr>
        <p:txBody>
          <a:bodyPr wrap="none">
            <a:spAutoFit/>
          </a:bodyPr>
          <a:lstStyle/>
          <a:p>
            <a:r>
              <a:rPr lang="en-US" altLang="zh-CN" dirty="0">
                <a:solidFill>
                  <a:srgbClr val="000000"/>
                </a:solidFill>
              </a:rPr>
              <a:t>0</a:t>
            </a:r>
            <a:endParaRPr lang="zh-CN" altLang="en-US" dirty="0"/>
          </a:p>
        </p:txBody>
      </p:sp>
      <p:pic>
        <p:nvPicPr>
          <p:cNvPr id="1027" name="Picture 3"/>
          <p:cNvPicPr>
            <a:picLocks noChangeAspect="1" noChangeArrowheads="1"/>
          </p:cNvPicPr>
          <p:nvPr/>
        </p:nvPicPr>
        <p:blipFill>
          <a:blip r:embed="rId8">
            <a:clrChange>
              <a:clrFrom>
                <a:srgbClr val="CBCBCB"/>
              </a:clrFrom>
              <a:clrTo>
                <a:srgbClr val="CBCBCB">
                  <a:alpha val="0"/>
                </a:srgbClr>
              </a:clrTo>
            </a:clrChange>
            <a:extLst>
              <a:ext uri="{28A0092B-C50C-407E-A947-70E740481C1C}">
                <a14:useLocalDpi xmlns:a14="http://schemas.microsoft.com/office/drawing/2010/main" val="0"/>
              </a:ext>
            </a:extLst>
          </a:blip>
          <a:srcRect/>
          <a:stretch>
            <a:fillRect/>
          </a:stretch>
        </p:blipFill>
        <p:spPr bwMode="auto">
          <a:xfrm>
            <a:off x="23613" y="3755812"/>
            <a:ext cx="6273646" cy="3066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03572" y="4077072"/>
            <a:ext cx="5413764" cy="193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矩形 17"/>
          <p:cNvSpPr/>
          <p:nvPr/>
        </p:nvSpPr>
        <p:spPr>
          <a:xfrm>
            <a:off x="6410454" y="6177190"/>
            <a:ext cx="2616422" cy="369332"/>
          </a:xfrm>
          <a:prstGeom prst="rect">
            <a:avLst/>
          </a:prstGeom>
        </p:spPr>
        <p:txBody>
          <a:bodyPr wrap="none">
            <a:spAutoFit/>
          </a:bodyPr>
          <a:lstStyle/>
          <a:p>
            <a:r>
              <a:rPr lang="en-US" altLang="zh-CN" b="1" dirty="0" smtClean="0"/>
              <a:t>Running time: O(n*W</a:t>
            </a:r>
            <a:r>
              <a:rPr lang="en-US" altLang="zh-CN" b="1" dirty="0"/>
              <a:t>)</a:t>
            </a:r>
            <a:endParaRPr lang="zh-CN" altLang="en-US" dirty="0"/>
          </a:p>
        </p:txBody>
      </p:sp>
    </p:spTree>
    <p:extLst>
      <p:ext uri="{BB962C8B-B14F-4D97-AF65-F5344CB8AC3E}">
        <p14:creationId xmlns:p14="http://schemas.microsoft.com/office/powerpoint/2010/main" val="497066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02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0" grpId="0"/>
      <p:bldP spid="12" grpId="0"/>
      <p:bldP spid="13" grpId="0"/>
      <p:bldP spid="15" grpId="0"/>
      <p:bldP spid="1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is DP?</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en-US" altLang="zh-CN" dirty="0" smtClean="0"/>
              <a:t>Recurrent/recursive formula</a:t>
            </a:r>
          </a:p>
          <a:p>
            <a:pPr marL="514350" indent="-514350">
              <a:buFont typeface="+mj-lt"/>
              <a:buAutoNum type="arabicPeriod"/>
            </a:pPr>
            <a:r>
              <a:rPr lang="en-US" altLang="zh-CN" dirty="0" smtClean="0"/>
              <a:t>Starting states</a:t>
            </a:r>
          </a:p>
          <a:p>
            <a:endParaRPr lang="en-US" altLang="zh-CN" dirty="0"/>
          </a:p>
          <a:p>
            <a:pPr marL="0" indent="0">
              <a:buNone/>
            </a:pPr>
            <a:r>
              <a:rPr lang="en-US" altLang="zh-CN" dirty="0" smtClean="0"/>
              <a:t>DP solutions have a polynomial complexity with assures a much faster running time than backtracking, brute-force etc.</a:t>
            </a:r>
            <a:endParaRPr lang="zh-CN" altLang="en-US" dirty="0"/>
          </a:p>
        </p:txBody>
      </p:sp>
      <p:sp>
        <p:nvSpPr>
          <p:cNvPr id="4" name="灯片编号占位符 3"/>
          <p:cNvSpPr>
            <a:spLocks noGrp="1"/>
          </p:cNvSpPr>
          <p:nvPr>
            <p:ph type="sldNum" sz="quarter" idx="12"/>
          </p:nvPr>
        </p:nvSpPr>
        <p:spPr/>
        <p:txBody>
          <a:bodyPr/>
          <a:lstStyle/>
          <a:p>
            <a:fld id="{E8355607-17A1-4E4D-AFB5-E4A973756996}" type="slidenum">
              <a:rPr lang="zh-CN" altLang="en-US" smtClean="0"/>
              <a:t>33</a:t>
            </a:fld>
            <a:endParaRPr lang="zh-CN" altLang="en-US"/>
          </a:p>
        </p:txBody>
      </p:sp>
    </p:spTree>
    <p:extLst>
      <p:ext uri="{BB962C8B-B14F-4D97-AF65-F5344CB8AC3E}">
        <p14:creationId xmlns:p14="http://schemas.microsoft.com/office/powerpoint/2010/main" val="497066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548680"/>
          </a:xfrm>
        </p:spPr>
        <p:txBody>
          <a:bodyPr>
            <a:normAutofit fontScale="90000"/>
          </a:bodyPr>
          <a:lstStyle/>
          <a:p>
            <a:r>
              <a:rPr lang="en-US" altLang="zh-CN" dirty="0" smtClean="0"/>
              <a:t>Example 4</a:t>
            </a:r>
            <a:endParaRPr lang="zh-CN" altLang="en-US" dirty="0"/>
          </a:p>
        </p:txBody>
      </p:sp>
      <p:sp>
        <p:nvSpPr>
          <p:cNvPr id="3" name="内容占位符 2"/>
          <p:cNvSpPr>
            <a:spLocks noGrp="1"/>
          </p:cNvSpPr>
          <p:nvPr>
            <p:ph idx="1"/>
          </p:nvPr>
        </p:nvSpPr>
        <p:spPr>
          <a:xfrm>
            <a:off x="0" y="548680"/>
            <a:ext cx="9144000" cy="1763325"/>
          </a:xfrm>
        </p:spPr>
        <p:txBody>
          <a:bodyPr>
            <a:normAutofit/>
          </a:bodyPr>
          <a:lstStyle/>
          <a:p>
            <a:r>
              <a:rPr lang="en-US" altLang="zh-CN" sz="2000" dirty="0" smtClean="0"/>
              <a:t>Given a list of N coins, their values (</a:t>
            </a:r>
            <a:r>
              <a:rPr lang="en-US" altLang="zh-CN" sz="2000" b="1" dirty="0"/>
              <a:t>V</a:t>
            </a:r>
            <a:r>
              <a:rPr lang="en-US" altLang="zh-CN" sz="2000" b="1" baseline="-25000" dirty="0"/>
              <a:t>1</a:t>
            </a:r>
            <a:r>
              <a:rPr lang="en-US" altLang="zh-CN" sz="2000" dirty="0"/>
              <a:t>, </a:t>
            </a:r>
            <a:r>
              <a:rPr lang="en-US" altLang="zh-CN" sz="2000" b="1" dirty="0"/>
              <a:t>V</a:t>
            </a:r>
            <a:r>
              <a:rPr lang="en-US" altLang="zh-CN" sz="2000" b="1" baseline="-25000" dirty="0"/>
              <a:t>2</a:t>
            </a:r>
            <a:r>
              <a:rPr lang="en-US" altLang="zh-CN" sz="2000" dirty="0"/>
              <a:t>, ... , </a:t>
            </a:r>
            <a:r>
              <a:rPr lang="en-US" altLang="zh-CN" sz="2000" b="1" dirty="0"/>
              <a:t>V</a:t>
            </a:r>
            <a:r>
              <a:rPr lang="en-US" altLang="zh-CN" sz="2000" b="1" baseline="-25000" dirty="0"/>
              <a:t>N</a:t>
            </a:r>
            <a:r>
              <a:rPr lang="en-US" altLang="zh-CN" sz="2000" dirty="0"/>
              <a:t>), and the total sum </a:t>
            </a:r>
            <a:r>
              <a:rPr lang="en-US" altLang="zh-CN" sz="2000" b="1" dirty="0"/>
              <a:t>S</a:t>
            </a:r>
            <a:r>
              <a:rPr lang="en-US" altLang="zh-CN" sz="2000" dirty="0"/>
              <a:t>. </a:t>
            </a:r>
            <a:endParaRPr lang="en-US" altLang="zh-CN" sz="2000" dirty="0" smtClean="0"/>
          </a:p>
          <a:p>
            <a:r>
              <a:rPr lang="en-US" altLang="zh-CN" sz="2000" dirty="0" smtClean="0"/>
              <a:t>Find </a:t>
            </a:r>
            <a:r>
              <a:rPr lang="en-US" altLang="zh-CN" sz="2000" dirty="0"/>
              <a:t>the minimum number of coins the sum of which is </a:t>
            </a:r>
            <a:r>
              <a:rPr lang="en-US" altLang="zh-CN" sz="2000" b="1" dirty="0" smtClean="0"/>
              <a:t>S: m[s]</a:t>
            </a:r>
            <a:r>
              <a:rPr lang="en-US" altLang="zh-CN" sz="2000" dirty="0"/>
              <a:t> (we can use as many coins of one type as we want), </a:t>
            </a:r>
            <a:endParaRPr lang="en-US" altLang="zh-CN" sz="2000" dirty="0" smtClean="0"/>
          </a:p>
          <a:p>
            <a:r>
              <a:rPr lang="en-US" altLang="zh-CN" sz="2000" dirty="0" smtClean="0"/>
              <a:t>or </a:t>
            </a:r>
            <a:r>
              <a:rPr lang="en-US" altLang="zh-CN" sz="2000" dirty="0"/>
              <a:t>report that it's not possible to select coins in such a way that they sum up to </a:t>
            </a:r>
            <a:r>
              <a:rPr lang="en-US" altLang="zh-CN" sz="2000" b="1" dirty="0"/>
              <a:t>S</a:t>
            </a:r>
            <a:r>
              <a:rPr lang="en-US" altLang="zh-CN" sz="2000" dirty="0"/>
              <a:t>. </a:t>
            </a:r>
            <a:endParaRPr lang="en-US" altLang="zh-CN" sz="2000" dirty="0" smtClean="0"/>
          </a:p>
          <a:p>
            <a:endParaRPr lang="en-US" altLang="zh-CN" sz="1400" dirty="0"/>
          </a:p>
          <a:p>
            <a:endParaRPr lang="en-US" altLang="zh-CN" sz="2000" dirty="0"/>
          </a:p>
          <a:p>
            <a:endParaRPr lang="zh-CN" altLang="en-US" sz="2000" dirty="0"/>
          </a:p>
        </p:txBody>
      </p:sp>
      <p:sp>
        <p:nvSpPr>
          <p:cNvPr id="4" name="灯片编号占位符 3"/>
          <p:cNvSpPr>
            <a:spLocks noGrp="1"/>
          </p:cNvSpPr>
          <p:nvPr>
            <p:ph type="sldNum" sz="quarter" idx="12"/>
          </p:nvPr>
        </p:nvSpPr>
        <p:spPr/>
        <p:txBody>
          <a:bodyPr/>
          <a:lstStyle/>
          <a:p>
            <a:fld id="{E8355607-17A1-4E4D-AFB5-E4A973756996}" type="slidenum">
              <a:rPr lang="zh-CN" altLang="en-US" smtClean="0"/>
              <a:t>34</a:t>
            </a:fld>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0" y="2636912"/>
            <a:ext cx="4804792" cy="3922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6" name="矩形 5"/>
              <p:cNvSpPr/>
              <p:nvPr/>
            </p:nvSpPr>
            <p:spPr>
              <a:xfrm>
                <a:off x="5004048" y="1905795"/>
                <a:ext cx="3148608" cy="857671"/>
              </a:xfrm>
              <a:prstGeom prst="rect">
                <a:avLst/>
              </a:prstGeom>
            </p:spPr>
            <p:txBody>
              <a:bodyPr wrap="square">
                <a:spAutoFit/>
              </a:bodyPr>
              <a:lstStyle/>
              <a:p>
                <a:r>
                  <a:rPr lang="en-US" altLang="zh-CN" sz="2000" dirty="0" smtClean="0">
                    <a:solidFill>
                      <a:srgbClr val="000000"/>
                    </a:solidFill>
                  </a:rPr>
                  <a:t>m[i]=</a:t>
                </a:r>
                <a14:m>
                  <m:oMath xmlns:m="http://schemas.openxmlformats.org/officeDocument/2006/math">
                    <m:func>
                      <m:funcPr>
                        <m:ctrlPr>
                          <a:rPr lang="en-US" altLang="zh-CN" sz="2000" i="1">
                            <a:solidFill>
                              <a:srgbClr val="000000"/>
                            </a:solidFill>
                            <a:latin typeface="Cambria Math"/>
                          </a:rPr>
                        </m:ctrlPr>
                      </m:funcPr>
                      <m:fName>
                        <m:limLow>
                          <m:limLowPr>
                            <m:ctrlPr>
                              <a:rPr lang="en-US" altLang="zh-CN" sz="2000" i="1">
                                <a:solidFill>
                                  <a:srgbClr val="000000"/>
                                </a:solidFill>
                                <a:latin typeface="Cambria Math"/>
                              </a:rPr>
                            </m:ctrlPr>
                          </m:limLowPr>
                          <m:e>
                            <m:r>
                              <m:rPr>
                                <m:sty m:val="p"/>
                              </m:rPr>
                              <a:rPr lang="en-US" altLang="zh-CN" sz="2000">
                                <a:solidFill>
                                  <a:srgbClr val="000000"/>
                                </a:solidFill>
                                <a:latin typeface="Cambria Math"/>
                              </a:rPr>
                              <m:t>min</m:t>
                            </m:r>
                          </m:e>
                          <m:lim>
                            <m:r>
                              <a:rPr lang="en-US" altLang="zh-CN" sz="2000" i="1">
                                <a:solidFill>
                                  <a:srgbClr val="000000"/>
                                </a:solidFill>
                                <a:latin typeface="Cambria Math"/>
                              </a:rPr>
                              <m:t>𝑗</m:t>
                            </m:r>
                          </m:lim>
                        </m:limLow>
                      </m:fName>
                      <m:e>
                        <m:r>
                          <a:rPr lang="en-US" altLang="zh-CN" sz="2000" i="1">
                            <a:solidFill>
                              <a:srgbClr val="000000"/>
                            </a:solidFill>
                            <a:latin typeface="Cambria Math"/>
                          </a:rPr>
                          <m:t>{</m:t>
                        </m:r>
                        <m:r>
                          <a:rPr lang="en-US" altLang="zh-CN" sz="2000" i="1">
                            <a:solidFill>
                              <a:srgbClr val="000000"/>
                            </a:solidFill>
                            <a:latin typeface="Cambria Math"/>
                          </a:rPr>
                          <m:t>𝑚</m:t>
                        </m:r>
                        <m:d>
                          <m:dPr>
                            <m:begChr m:val="["/>
                            <m:endChr m:val="]"/>
                            <m:ctrlPr>
                              <a:rPr lang="en-US" altLang="zh-CN" sz="2000" i="1">
                                <a:solidFill>
                                  <a:srgbClr val="000000"/>
                                </a:solidFill>
                                <a:latin typeface="Cambria Math"/>
                              </a:rPr>
                            </m:ctrlPr>
                          </m:dPr>
                          <m:e>
                            <m:r>
                              <a:rPr lang="en-US" altLang="zh-CN" sz="2000" i="1">
                                <a:solidFill>
                                  <a:srgbClr val="000000"/>
                                </a:solidFill>
                                <a:latin typeface="Cambria Math"/>
                              </a:rPr>
                              <m:t>𝑖</m:t>
                            </m:r>
                            <m:r>
                              <a:rPr lang="en-US" altLang="zh-CN" sz="2000" i="1">
                                <a:solidFill>
                                  <a:srgbClr val="000000"/>
                                </a:solidFill>
                                <a:latin typeface="Cambria Math"/>
                              </a:rPr>
                              <m:t>−</m:t>
                            </m:r>
                            <m:sSub>
                              <m:sSubPr>
                                <m:ctrlPr>
                                  <a:rPr lang="en-US" altLang="zh-CN" sz="2000" i="1">
                                    <a:solidFill>
                                      <a:srgbClr val="000000"/>
                                    </a:solidFill>
                                    <a:latin typeface="Cambria Math"/>
                                  </a:rPr>
                                </m:ctrlPr>
                              </m:sSubPr>
                              <m:e>
                                <m:r>
                                  <a:rPr lang="en-US" altLang="zh-CN" sz="2000" i="1">
                                    <a:solidFill>
                                      <a:srgbClr val="000000"/>
                                    </a:solidFill>
                                    <a:latin typeface="Cambria Math"/>
                                  </a:rPr>
                                  <m:t>𝑣</m:t>
                                </m:r>
                              </m:e>
                              <m:sub>
                                <m:r>
                                  <a:rPr lang="en-US" altLang="zh-CN" sz="2000" i="1">
                                    <a:solidFill>
                                      <a:srgbClr val="000000"/>
                                    </a:solidFill>
                                    <a:latin typeface="Cambria Math"/>
                                  </a:rPr>
                                  <m:t>𝑗</m:t>
                                </m:r>
                              </m:sub>
                            </m:sSub>
                          </m:e>
                        </m:d>
                        <m:r>
                          <a:rPr lang="en-US" altLang="zh-CN" sz="2000" i="1">
                            <a:solidFill>
                              <a:srgbClr val="000000"/>
                            </a:solidFill>
                            <a:latin typeface="Cambria Math"/>
                          </a:rPr>
                          <m:t>+1}</m:t>
                        </m:r>
                      </m:e>
                    </m:func>
                  </m:oMath>
                </a14:m>
                <a:endParaRPr lang="en-US" altLang="zh-CN" sz="2000" dirty="0">
                  <a:solidFill>
                    <a:srgbClr val="000000"/>
                  </a:solidFill>
                </a:endParaRPr>
              </a:p>
              <a:p>
                <a:r>
                  <a:rPr lang="en-US" altLang="zh-CN" sz="2000" dirty="0">
                    <a:solidFill>
                      <a:srgbClr val="000000"/>
                    </a:solidFill>
                  </a:rPr>
                  <a:t>m[0]=0</a:t>
                </a:r>
              </a:p>
            </p:txBody>
          </p:sp>
        </mc:Choice>
        <mc:Fallback xmlns="">
          <p:sp>
            <p:nvSpPr>
              <p:cNvPr id="6" name="矩形 5"/>
              <p:cNvSpPr>
                <a:spLocks noRot="1" noChangeAspect="1" noMove="1" noResize="1" noEditPoints="1" noAdjustHandles="1" noChangeArrowheads="1" noChangeShapeType="1" noTextEdit="1"/>
              </p:cNvSpPr>
              <p:nvPr/>
            </p:nvSpPr>
            <p:spPr>
              <a:xfrm>
                <a:off x="5004048" y="1905795"/>
                <a:ext cx="3148608" cy="857671"/>
              </a:xfrm>
              <a:prstGeom prst="rect">
                <a:avLst/>
              </a:prstGeom>
              <a:blipFill rotWithShape="1">
                <a:blip r:embed="rId3"/>
                <a:stretch>
                  <a:fillRect l="-2132" t="-1429" b="-12143"/>
                </a:stretch>
              </a:blipFill>
            </p:spPr>
            <p:txBody>
              <a:bodyPr/>
              <a:lstStyle/>
              <a:p>
                <a:r>
                  <a:rPr lang="zh-CN" altLang="en-US">
                    <a:noFill/>
                  </a:rPr>
                  <a:t> </a:t>
                </a:r>
              </a:p>
            </p:txBody>
          </p:sp>
        </mc:Fallback>
      </mc:AlternateContent>
      <p:sp>
        <p:nvSpPr>
          <p:cNvPr id="5" name="矩形 4"/>
          <p:cNvSpPr/>
          <p:nvPr/>
        </p:nvSpPr>
        <p:spPr>
          <a:xfrm>
            <a:off x="868" y="6534834"/>
            <a:ext cx="9143132" cy="369332"/>
          </a:xfrm>
          <a:prstGeom prst="rect">
            <a:avLst/>
          </a:prstGeom>
        </p:spPr>
        <p:txBody>
          <a:bodyPr wrap="square">
            <a:spAutoFit/>
          </a:bodyPr>
          <a:lstStyle/>
          <a:p>
            <a:r>
              <a:rPr lang="en-US" altLang="zh-CN" dirty="0" smtClean="0"/>
              <a:t>Example: Given </a:t>
            </a:r>
            <a:r>
              <a:rPr lang="en-US" altLang="zh-CN" dirty="0"/>
              <a:t>coins with values 1, 3, and </a:t>
            </a:r>
            <a:r>
              <a:rPr lang="en-US" altLang="zh-CN" dirty="0" smtClean="0"/>
              <a:t>5. And </a:t>
            </a:r>
            <a:r>
              <a:rPr lang="en-US" altLang="zh-CN" b="1" dirty="0" smtClean="0"/>
              <a:t>S</a:t>
            </a:r>
            <a:r>
              <a:rPr lang="en-US" altLang="zh-CN" dirty="0" smtClean="0"/>
              <a:t>=11</a:t>
            </a:r>
            <a:r>
              <a:rPr lang="en-US" altLang="zh-CN" dirty="0"/>
              <a:t>.</a:t>
            </a:r>
            <a:endParaRPr lang="zh-CN" altLang="en-US" dirty="0"/>
          </a:p>
        </p:txBody>
      </p:sp>
      <p:sp>
        <p:nvSpPr>
          <p:cNvPr id="7" name="Rectangle 3"/>
          <p:cNvSpPr>
            <a:spLocks noChangeArrowheads="1"/>
          </p:cNvSpPr>
          <p:nvPr/>
        </p:nvSpPr>
        <p:spPr bwMode="auto">
          <a:xfrm>
            <a:off x="3527376" y="3555731"/>
            <a:ext cx="5616624" cy="24108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20" tIns="126960" rIns="95220" bIns="12696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333333"/>
                </a:solidFill>
                <a:effectLst/>
                <a:latin typeface="Courier New" pitchFamily="49" charset="0"/>
                <a:ea typeface="宋体" pitchFamily="2" charset="-122"/>
                <a:cs typeface="Courier New" pitchFamily="49" charset="0"/>
              </a:rPr>
              <a:t>Set Min[i] equal to Infinity </a:t>
            </a:r>
            <a:endParaRPr kumimoji="0" lang="en-US" altLang="zh-CN" sz="2000" b="0" i="0" u="none" strike="noStrike" cap="none" normalizeH="0" baseline="0" dirty="0" smtClean="0">
              <a:ln>
                <a:noFill/>
              </a:ln>
              <a:solidFill>
                <a:srgbClr val="333333"/>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333333"/>
                </a:solidFill>
                <a:effectLst/>
                <a:latin typeface="Courier New" pitchFamily="49" charset="0"/>
                <a:ea typeface="宋体" pitchFamily="2" charset="-122"/>
                <a:cs typeface="Courier New" pitchFamily="49" charset="0"/>
              </a:rPr>
              <a:t>for all of i Min[0]=0 </a:t>
            </a:r>
            <a:endParaRPr kumimoji="0" lang="en-US" altLang="zh-CN" sz="2000" b="0" i="0" u="none" strike="noStrike" cap="none" normalizeH="0" baseline="0" dirty="0" smtClean="0">
              <a:ln>
                <a:noFill/>
              </a:ln>
              <a:solidFill>
                <a:srgbClr val="333333"/>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333333"/>
                </a:solidFill>
                <a:effectLst/>
                <a:latin typeface="Courier New" pitchFamily="49" charset="0"/>
                <a:ea typeface="宋体" pitchFamily="2" charset="-122"/>
                <a:cs typeface="Courier New" pitchFamily="49" charset="0"/>
              </a:rPr>
              <a:t>For i = 1 to S </a:t>
            </a:r>
            <a:endParaRPr kumimoji="0" lang="en-US" altLang="zh-CN" sz="2000" b="0" i="0" u="none" strike="noStrike" cap="none" normalizeH="0" baseline="0" dirty="0" smtClean="0">
              <a:ln>
                <a:noFill/>
              </a:ln>
              <a:solidFill>
                <a:srgbClr val="333333"/>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2000" dirty="0" smtClean="0">
                <a:solidFill>
                  <a:srgbClr val="333333"/>
                </a:solidFill>
                <a:latin typeface="Courier New" pitchFamily="49" charset="0"/>
                <a:ea typeface="宋体" pitchFamily="2" charset="-122"/>
                <a:cs typeface="Courier New" pitchFamily="49" charset="0"/>
              </a:rPr>
              <a:t>  </a:t>
            </a:r>
            <a:r>
              <a:rPr kumimoji="0" lang="zh-CN" altLang="zh-CN" sz="2000" b="0" i="0" u="none" strike="noStrike" cap="none" normalizeH="0" baseline="0" dirty="0" smtClean="0">
                <a:ln>
                  <a:noFill/>
                </a:ln>
                <a:solidFill>
                  <a:srgbClr val="333333"/>
                </a:solidFill>
                <a:effectLst/>
                <a:latin typeface="Courier New" pitchFamily="49" charset="0"/>
                <a:ea typeface="宋体" pitchFamily="2" charset="-122"/>
                <a:cs typeface="Courier New" pitchFamily="49" charset="0"/>
              </a:rPr>
              <a:t>For j = 0 to N - 1 </a:t>
            </a:r>
            <a:endParaRPr kumimoji="0" lang="en-US" altLang="zh-CN" sz="2000" b="0" i="0" u="none" strike="noStrike" cap="none" normalizeH="0" baseline="0" dirty="0" smtClean="0">
              <a:ln>
                <a:noFill/>
              </a:ln>
              <a:solidFill>
                <a:srgbClr val="333333"/>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2000" dirty="0" smtClean="0">
                <a:solidFill>
                  <a:srgbClr val="333333"/>
                </a:solidFill>
                <a:latin typeface="Courier New" pitchFamily="49" charset="0"/>
                <a:ea typeface="宋体" pitchFamily="2" charset="-122"/>
                <a:cs typeface="Courier New" pitchFamily="49" charset="0"/>
              </a:rPr>
              <a:t>    </a:t>
            </a:r>
            <a:r>
              <a:rPr kumimoji="0" lang="zh-CN" altLang="zh-CN" sz="2000" b="0" i="0" u="none" strike="noStrike" cap="none" normalizeH="0" baseline="0" dirty="0" smtClean="0">
                <a:ln>
                  <a:noFill/>
                </a:ln>
                <a:solidFill>
                  <a:srgbClr val="333333"/>
                </a:solidFill>
                <a:effectLst/>
                <a:latin typeface="Courier New" pitchFamily="49" charset="0"/>
                <a:ea typeface="宋体" pitchFamily="2" charset="-122"/>
                <a:cs typeface="Courier New" pitchFamily="49" charset="0"/>
              </a:rPr>
              <a:t>If (V</a:t>
            </a:r>
            <a:r>
              <a:rPr kumimoji="0" lang="zh-CN" altLang="zh-CN" sz="2000" b="0" i="0" u="none" strike="noStrike" cap="none" normalizeH="0" baseline="-30000" dirty="0" smtClean="0">
                <a:ln>
                  <a:noFill/>
                </a:ln>
                <a:solidFill>
                  <a:srgbClr val="333333"/>
                </a:solidFill>
                <a:effectLst/>
                <a:latin typeface="Courier New" pitchFamily="49" charset="0"/>
                <a:ea typeface="宋体" pitchFamily="2" charset="-122"/>
                <a:cs typeface="Courier New" pitchFamily="49" charset="0"/>
              </a:rPr>
              <a:t>j</a:t>
            </a:r>
            <a:r>
              <a:rPr kumimoji="0" lang="zh-CN" altLang="zh-CN" sz="2000" b="0" i="0" u="none" strike="noStrike" cap="none" normalizeH="0" baseline="0" dirty="0" smtClean="0">
                <a:ln>
                  <a:noFill/>
                </a:ln>
                <a:solidFill>
                  <a:srgbClr val="333333"/>
                </a:solidFill>
                <a:effectLst/>
                <a:latin typeface="Courier New" pitchFamily="49" charset="0"/>
                <a:ea typeface="宋体" pitchFamily="2" charset="-122"/>
                <a:cs typeface="Courier New" pitchFamily="49" charset="0"/>
              </a:rPr>
              <a:t>&lt;=i AND Min[i-V</a:t>
            </a:r>
            <a:r>
              <a:rPr kumimoji="0" lang="zh-CN" altLang="zh-CN" sz="2000" b="0" i="0" u="none" strike="noStrike" cap="none" normalizeH="0" baseline="-30000" dirty="0" smtClean="0">
                <a:ln>
                  <a:noFill/>
                </a:ln>
                <a:solidFill>
                  <a:srgbClr val="333333"/>
                </a:solidFill>
                <a:effectLst/>
                <a:latin typeface="Courier New" pitchFamily="49" charset="0"/>
                <a:ea typeface="宋体" pitchFamily="2" charset="-122"/>
                <a:cs typeface="Courier New" pitchFamily="49" charset="0"/>
              </a:rPr>
              <a:t>j</a:t>
            </a:r>
            <a:r>
              <a:rPr kumimoji="0" lang="zh-CN" altLang="zh-CN" sz="2000" b="0" i="0" u="none" strike="noStrike" cap="none" normalizeH="0" baseline="0" dirty="0" smtClean="0">
                <a:ln>
                  <a:noFill/>
                </a:ln>
                <a:solidFill>
                  <a:srgbClr val="333333"/>
                </a:solidFill>
                <a:effectLst/>
                <a:latin typeface="Courier New" pitchFamily="49" charset="0"/>
                <a:ea typeface="宋体" pitchFamily="2" charset="-122"/>
                <a:cs typeface="Courier New" pitchFamily="49" charset="0"/>
              </a:rPr>
              <a:t>]+1&lt;Min[i]) </a:t>
            </a:r>
            <a:endParaRPr kumimoji="0" lang="en-US" altLang="zh-CN" sz="2000" b="0" i="0" u="none" strike="noStrike" cap="none" normalizeH="0" baseline="0" dirty="0" smtClean="0">
              <a:ln>
                <a:noFill/>
              </a:ln>
              <a:solidFill>
                <a:srgbClr val="333333"/>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2000" dirty="0">
                <a:solidFill>
                  <a:srgbClr val="333333"/>
                </a:solidFill>
                <a:latin typeface="Courier New" pitchFamily="49" charset="0"/>
                <a:ea typeface="宋体" pitchFamily="2" charset="-122"/>
                <a:cs typeface="Courier New" pitchFamily="49" charset="0"/>
              </a:rPr>
              <a:t> </a:t>
            </a:r>
            <a:r>
              <a:rPr lang="en-US" altLang="zh-CN" sz="2000" dirty="0" smtClean="0">
                <a:solidFill>
                  <a:srgbClr val="333333"/>
                </a:solidFill>
                <a:latin typeface="Courier New" pitchFamily="49" charset="0"/>
                <a:ea typeface="宋体" pitchFamily="2" charset="-122"/>
                <a:cs typeface="Courier New" pitchFamily="49" charset="0"/>
              </a:rPr>
              <a:t>   </a:t>
            </a:r>
            <a:r>
              <a:rPr kumimoji="0" lang="zh-CN" altLang="zh-CN" sz="2000" b="0" i="0" u="none" strike="noStrike" cap="none" normalizeH="0" baseline="0" dirty="0" smtClean="0">
                <a:ln>
                  <a:noFill/>
                </a:ln>
                <a:solidFill>
                  <a:srgbClr val="333333"/>
                </a:solidFill>
                <a:effectLst/>
                <a:latin typeface="Courier New" pitchFamily="49" charset="0"/>
                <a:ea typeface="宋体" pitchFamily="2" charset="-122"/>
                <a:cs typeface="Courier New" pitchFamily="49" charset="0"/>
              </a:rPr>
              <a:t>Then Min[i]=Min[i-V</a:t>
            </a:r>
            <a:r>
              <a:rPr kumimoji="0" lang="zh-CN" altLang="zh-CN" sz="2000" b="0" i="0" u="none" strike="noStrike" cap="none" normalizeH="0" baseline="-30000" dirty="0" smtClean="0">
                <a:ln>
                  <a:noFill/>
                </a:ln>
                <a:solidFill>
                  <a:srgbClr val="333333"/>
                </a:solidFill>
                <a:effectLst/>
                <a:latin typeface="Courier New" pitchFamily="49" charset="0"/>
                <a:ea typeface="宋体" pitchFamily="2" charset="-122"/>
                <a:cs typeface="Courier New" pitchFamily="49" charset="0"/>
              </a:rPr>
              <a:t>j</a:t>
            </a:r>
            <a:r>
              <a:rPr kumimoji="0" lang="zh-CN" altLang="zh-CN" sz="2000" b="0" i="0" u="none" strike="noStrike" cap="none" normalizeH="0" baseline="0" dirty="0" smtClean="0">
                <a:ln>
                  <a:noFill/>
                </a:ln>
                <a:solidFill>
                  <a:srgbClr val="333333"/>
                </a:solidFill>
                <a:effectLst/>
                <a:latin typeface="Courier New" pitchFamily="49" charset="0"/>
                <a:ea typeface="宋体" pitchFamily="2" charset="-122"/>
                <a:cs typeface="Courier New" pitchFamily="49" charset="0"/>
              </a:rPr>
              <a:t>]+1 </a:t>
            </a:r>
            <a:endParaRPr kumimoji="0" lang="en-US" altLang="zh-CN" sz="2000" b="0" i="0" u="none" strike="noStrike" cap="none" normalizeH="0" baseline="0" dirty="0" smtClean="0">
              <a:ln>
                <a:noFill/>
              </a:ln>
              <a:solidFill>
                <a:srgbClr val="333333"/>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333333"/>
                </a:solidFill>
                <a:effectLst/>
                <a:latin typeface="Courier New" pitchFamily="49" charset="0"/>
                <a:ea typeface="宋体" pitchFamily="2" charset="-122"/>
                <a:cs typeface="Courier New" pitchFamily="49" charset="0"/>
              </a:rPr>
              <a:t>Output Min[S]</a:t>
            </a:r>
            <a:r>
              <a:rPr kumimoji="0" lang="zh-CN"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a:t>
            </a:r>
          </a:p>
        </p:txBody>
      </p:sp>
    </p:spTree>
    <p:extLst>
      <p:ext uri="{BB962C8B-B14F-4D97-AF65-F5344CB8AC3E}">
        <p14:creationId xmlns:p14="http://schemas.microsoft.com/office/powerpoint/2010/main" val="497066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20688"/>
          </a:xfrm>
        </p:spPr>
        <p:txBody>
          <a:bodyPr>
            <a:normAutofit fontScale="90000"/>
          </a:bodyPr>
          <a:lstStyle/>
          <a:p>
            <a:r>
              <a:rPr lang="en-US" altLang="zh-CN" dirty="0" smtClean="0"/>
              <a:t>Example 5</a:t>
            </a:r>
            <a:endParaRPr lang="zh-CN" altLang="en-US" dirty="0"/>
          </a:p>
        </p:txBody>
      </p:sp>
      <p:sp>
        <p:nvSpPr>
          <p:cNvPr id="3" name="内容占位符 2"/>
          <p:cNvSpPr>
            <a:spLocks noGrp="1"/>
          </p:cNvSpPr>
          <p:nvPr>
            <p:ph idx="1"/>
          </p:nvPr>
        </p:nvSpPr>
        <p:spPr>
          <a:xfrm>
            <a:off x="0" y="692697"/>
            <a:ext cx="9144000" cy="4824536"/>
          </a:xfrm>
        </p:spPr>
        <p:txBody>
          <a:bodyPr>
            <a:normAutofit/>
          </a:bodyPr>
          <a:lstStyle/>
          <a:p>
            <a:r>
              <a:rPr lang="en-US" altLang="zh-CN" sz="2000" dirty="0"/>
              <a:t>Given a sequence of N numbers - </a:t>
            </a:r>
            <a:r>
              <a:rPr lang="en-US" altLang="zh-CN" sz="2000" b="1" dirty="0"/>
              <a:t>A[1] </a:t>
            </a:r>
            <a:r>
              <a:rPr lang="en-US" altLang="zh-CN" sz="2000" dirty="0"/>
              <a:t>, </a:t>
            </a:r>
            <a:r>
              <a:rPr lang="en-US" altLang="zh-CN" sz="2000" b="1" dirty="0"/>
              <a:t>A[2] </a:t>
            </a:r>
            <a:r>
              <a:rPr lang="en-US" altLang="zh-CN" sz="2000" dirty="0"/>
              <a:t>, ..., </a:t>
            </a:r>
            <a:r>
              <a:rPr lang="en-US" altLang="zh-CN" sz="2000" b="1" dirty="0"/>
              <a:t>A[N] </a:t>
            </a:r>
            <a:r>
              <a:rPr lang="en-US" altLang="zh-CN" sz="2000" dirty="0"/>
              <a:t>. Find the length of the longest </a:t>
            </a:r>
            <a:r>
              <a:rPr lang="en-US" altLang="zh-CN" sz="2000" dirty="0" smtClean="0"/>
              <a:t>non-decreasing sequence m[N].</a:t>
            </a:r>
          </a:p>
          <a:p>
            <a:r>
              <a:rPr lang="en-US" altLang="zh-CN" sz="2000" dirty="0" smtClean="0"/>
              <a:t>m[i]: </a:t>
            </a:r>
            <a:r>
              <a:rPr lang="en-US" altLang="zh-CN" sz="2000" dirty="0" err="1" smtClean="0"/>
              <a:t>len</a:t>
            </a:r>
            <a:r>
              <a:rPr lang="en-US" altLang="zh-CN" sz="2000" dirty="0" smtClean="0"/>
              <a:t> of longest non-decreasing sequence which has its last number A[i]</a:t>
            </a:r>
          </a:p>
          <a:p>
            <a:endParaRPr lang="en-US" altLang="zh-CN" sz="2400" dirty="0" smtClean="0"/>
          </a:p>
          <a:p>
            <a:endParaRPr lang="en-US" altLang="zh-CN" sz="2400" dirty="0" smtClean="0"/>
          </a:p>
          <a:p>
            <a:r>
              <a:rPr lang="en-US" altLang="zh-CN" sz="2400" dirty="0" smtClean="0"/>
              <a:t>Example: </a:t>
            </a:r>
            <a:r>
              <a:rPr lang="en-US" altLang="zh-CN" sz="2400" dirty="0"/>
              <a:t>5, 3, 4, 8, 6, 7</a:t>
            </a:r>
            <a:endParaRPr lang="zh-CN" altLang="en-US" sz="2400" dirty="0"/>
          </a:p>
        </p:txBody>
      </p:sp>
      <p:sp>
        <p:nvSpPr>
          <p:cNvPr id="4" name="灯片编号占位符 3"/>
          <p:cNvSpPr>
            <a:spLocks noGrp="1"/>
          </p:cNvSpPr>
          <p:nvPr>
            <p:ph type="sldNum" sz="quarter" idx="12"/>
          </p:nvPr>
        </p:nvSpPr>
        <p:spPr/>
        <p:txBody>
          <a:bodyPr/>
          <a:lstStyle/>
          <a:p>
            <a:fld id="{E8355607-17A1-4E4D-AFB5-E4A973756996}" type="slidenum">
              <a:rPr lang="zh-CN" altLang="en-US" smtClean="0"/>
              <a:t>35</a:t>
            </a:fld>
            <a:endParaRPr lang="zh-CN" altLang="en-US"/>
          </a:p>
        </p:txBody>
      </p:sp>
      <mc:AlternateContent xmlns:mc="http://schemas.openxmlformats.org/markup-compatibility/2006" xmlns:a14="http://schemas.microsoft.com/office/drawing/2010/main">
        <mc:Choice Requires="a14">
          <p:sp>
            <p:nvSpPr>
              <p:cNvPr id="5" name="矩形 4"/>
              <p:cNvSpPr/>
              <p:nvPr/>
            </p:nvSpPr>
            <p:spPr>
              <a:xfrm>
                <a:off x="1115616" y="1772816"/>
                <a:ext cx="4536504" cy="1018164"/>
              </a:xfrm>
              <a:prstGeom prst="rect">
                <a:avLst/>
              </a:prstGeom>
            </p:spPr>
            <p:txBody>
              <a:bodyPr wrap="square">
                <a:spAutoFit/>
              </a:bodyPr>
              <a:lstStyle/>
              <a:p>
                <a:r>
                  <a:rPr lang="en-US" altLang="zh-CN" sz="2000" dirty="0" smtClean="0">
                    <a:solidFill>
                      <a:srgbClr val="000000"/>
                    </a:solidFill>
                  </a:rPr>
                  <a:t>m[i]=</a:t>
                </a:r>
                <a14:m>
                  <m:oMath xmlns:m="http://schemas.openxmlformats.org/officeDocument/2006/math">
                    <m:func>
                      <m:funcPr>
                        <m:ctrlPr>
                          <a:rPr lang="en-US" altLang="zh-CN" sz="2000" i="1">
                            <a:solidFill>
                              <a:srgbClr val="000000"/>
                            </a:solidFill>
                            <a:latin typeface="Cambria Math"/>
                          </a:rPr>
                        </m:ctrlPr>
                      </m:funcPr>
                      <m:fName>
                        <m:limLow>
                          <m:limLowPr>
                            <m:ctrlPr>
                              <a:rPr lang="en-US" altLang="zh-CN" sz="2000" i="1">
                                <a:solidFill>
                                  <a:srgbClr val="000000"/>
                                </a:solidFill>
                                <a:latin typeface="Cambria Math"/>
                              </a:rPr>
                            </m:ctrlPr>
                          </m:limLowPr>
                          <m:e>
                            <m:r>
                              <m:rPr>
                                <m:sty m:val="p"/>
                              </m:rPr>
                              <a:rPr lang="en-US" altLang="zh-CN" sz="2000">
                                <a:solidFill>
                                  <a:srgbClr val="000000"/>
                                </a:solidFill>
                                <a:latin typeface="Cambria Math"/>
                              </a:rPr>
                              <m:t>max</m:t>
                            </m:r>
                          </m:e>
                          <m:lim>
                            <m:r>
                              <a:rPr lang="en-US" altLang="zh-CN" sz="2000" i="1">
                                <a:solidFill>
                                  <a:srgbClr val="000000"/>
                                </a:solidFill>
                                <a:latin typeface="Cambria Math"/>
                              </a:rPr>
                              <m:t>𝑗</m:t>
                            </m:r>
                            <m:r>
                              <a:rPr lang="en-US" altLang="zh-CN" sz="2000" i="1">
                                <a:solidFill>
                                  <a:srgbClr val="000000"/>
                                </a:solidFill>
                                <a:latin typeface="Cambria Math"/>
                              </a:rPr>
                              <m:t>&lt;</m:t>
                            </m:r>
                            <m:r>
                              <a:rPr lang="en-US" altLang="zh-CN" sz="2000" i="1">
                                <a:solidFill>
                                  <a:srgbClr val="000000"/>
                                </a:solidFill>
                                <a:latin typeface="Cambria Math"/>
                              </a:rPr>
                              <m:t>𝑖</m:t>
                            </m:r>
                          </m:lim>
                        </m:limLow>
                      </m:fName>
                      <m:e>
                        <m:r>
                          <a:rPr lang="en-US" altLang="zh-CN" sz="2000" i="1">
                            <a:solidFill>
                              <a:srgbClr val="000000"/>
                            </a:solidFill>
                            <a:latin typeface="Cambria Math"/>
                          </a:rPr>
                          <m:t>{</m:t>
                        </m:r>
                        <m:d>
                          <m:dPr>
                            <m:begChr m:val="{"/>
                            <m:endChr m:val=""/>
                            <m:ctrlPr>
                              <a:rPr lang="en-US" altLang="zh-CN" sz="2000" i="1">
                                <a:solidFill>
                                  <a:srgbClr val="000000"/>
                                </a:solidFill>
                                <a:latin typeface="Cambria Math"/>
                              </a:rPr>
                            </m:ctrlPr>
                          </m:dPr>
                          <m:e>
                            <m:m>
                              <m:mPr>
                                <m:mcs>
                                  <m:mc>
                                    <m:mcPr>
                                      <m:count m:val="1"/>
                                      <m:mcJc m:val="center"/>
                                    </m:mcPr>
                                  </m:mc>
                                </m:mcs>
                                <m:ctrlPr>
                                  <a:rPr lang="en-US" altLang="zh-CN" sz="2000" i="1">
                                    <a:solidFill>
                                      <a:srgbClr val="000000"/>
                                    </a:solidFill>
                                    <a:latin typeface="Cambria Math"/>
                                  </a:rPr>
                                </m:ctrlPr>
                              </m:mPr>
                              <m:mr>
                                <m:e>
                                  <m:r>
                                    <a:rPr lang="en-US" altLang="zh-CN" sz="2000" i="1">
                                      <a:solidFill>
                                        <a:srgbClr val="000000"/>
                                      </a:solidFill>
                                      <a:latin typeface="Cambria Math"/>
                                    </a:rPr>
                                    <m:t>𝑚</m:t>
                                  </m:r>
                                  <m:d>
                                    <m:dPr>
                                      <m:begChr m:val="["/>
                                      <m:endChr m:val="]"/>
                                      <m:ctrlPr>
                                        <a:rPr lang="en-US" altLang="zh-CN" sz="2000" i="1">
                                          <a:solidFill>
                                            <a:srgbClr val="000000"/>
                                          </a:solidFill>
                                          <a:latin typeface="Cambria Math"/>
                                        </a:rPr>
                                      </m:ctrlPr>
                                    </m:dPr>
                                    <m:e>
                                      <m:r>
                                        <a:rPr lang="en-US" altLang="zh-CN" sz="2000" i="1">
                                          <a:solidFill>
                                            <a:srgbClr val="000000"/>
                                          </a:solidFill>
                                          <a:latin typeface="Cambria Math"/>
                                        </a:rPr>
                                        <m:t>𝑗</m:t>
                                      </m:r>
                                    </m:e>
                                  </m:d>
                                  <m:r>
                                    <a:rPr lang="en-US" altLang="zh-CN" sz="2000" i="1" smtClean="0">
                                      <a:solidFill>
                                        <a:srgbClr val="000000"/>
                                      </a:solidFill>
                                      <a:latin typeface="Cambria Math"/>
                                    </a:rPr>
                                    <m:t>+1</m:t>
                                  </m:r>
                                  <m:r>
                                    <a:rPr lang="en-US" altLang="zh-CN" sz="2000" b="0" i="1" smtClean="0">
                                      <a:solidFill>
                                        <a:srgbClr val="000000"/>
                                      </a:solidFill>
                                      <a:latin typeface="Cambria Math"/>
                                    </a:rPr>
                                    <m:t>,</m:t>
                                  </m:r>
                                  <m:r>
                                    <a:rPr lang="en-US" altLang="zh-CN" sz="2000" i="1">
                                      <a:solidFill>
                                        <a:srgbClr val="000000"/>
                                      </a:solidFill>
                                      <a:latin typeface="Cambria Math"/>
                                    </a:rPr>
                                    <m:t>𝐴</m:t>
                                  </m:r>
                                  <m:r>
                                    <a:rPr lang="en-US" altLang="zh-CN" sz="2000" i="1">
                                      <a:solidFill>
                                        <a:srgbClr val="000000"/>
                                      </a:solidFill>
                                      <a:latin typeface="Cambria Math"/>
                                    </a:rPr>
                                    <m:t>[</m:t>
                                  </m:r>
                                  <m:r>
                                    <a:rPr lang="en-US" altLang="zh-CN" sz="2000" i="1">
                                      <a:solidFill>
                                        <a:srgbClr val="000000"/>
                                      </a:solidFill>
                                      <a:latin typeface="Cambria Math"/>
                                    </a:rPr>
                                    <m:t>𝑗</m:t>
                                  </m:r>
                                  <m:r>
                                    <a:rPr lang="en-US" altLang="zh-CN" sz="2000" i="1">
                                      <a:solidFill>
                                        <a:srgbClr val="000000"/>
                                      </a:solidFill>
                                      <a:latin typeface="Cambria Math"/>
                                    </a:rPr>
                                    <m:t>]&lt;</m:t>
                                  </m:r>
                                  <m:r>
                                    <a:rPr lang="en-US" altLang="zh-CN" sz="2000" i="1">
                                      <a:solidFill>
                                        <a:srgbClr val="000000"/>
                                      </a:solidFill>
                                      <a:latin typeface="Cambria Math"/>
                                    </a:rPr>
                                    <m:t>𝐴</m:t>
                                  </m:r>
                                  <m:r>
                                    <a:rPr lang="en-US" altLang="zh-CN" sz="2000" i="1">
                                      <a:solidFill>
                                        <a:srgbClr val="000000"/>
                                      </a:solidFill>
                                      <a:latin typeface="Cambria Math"/>
                                    </a:rPr>
                                    <m:t>[</m:t>
                                  </m:r>
                                  <m:r>
                                    <a:rPr lang="en-US" altLang="zh-CN" sz="2000" i="1">
                                      <a:solidFill>
                                        <a:srgbClr val="000000"/>
                                      </a:solidFill>
                                      <a:latin typeface="Cambria Math"/>
                                    </a:rPr>
                                    <m:t>𝑖</m:t>
                                  </m:r>
                                  <m:r>
                                    <a:rPr lang="en-US" altLang="zh-CN" sz="2000" i="1">
                                      <a:solidFill>
                                        <a:srgbClr val="000000"/>
                                      </a:solidFill>
                                      <a:latin typeface="Cambria Math"/>
                                    </a:rPr>
                                    <m:t>]</m:t>
                                  </m:r>
                                  <m:r>
                                    <m:rPr>
                                      <m:nor/>
                                    </m:rPr>
                                    <a:rPr lang="en-US" altLang="zh-CN" sz="2000" dirty="0">
                                      <a:solidFill>
                                        <a:srgbClr val="000000"/>
                                      </a:solidFill>
                                    </a:rPr>
                                    <m:t> </m:t>
                                  </m:r>
                                </m:e>
                              </m:mr>
                              <m:mr>
                                <m:e>
                                  <m:r>
                                    <a:rPr lang="en-US" altLang="zh-CN" sz="2000" i="1">
                                      <a:solidFill>
                                        <a:srgbClr val="000000"/>
                                      </a:solidFill>
                                      <a:latin typeface="Cambria Math"/>
                                    </a:rPr>
                                    <m:t>𝑚</m:t>
                                  </m:r>
                                  <m:d>
                                    <m:dPr>
                                      <m:begChr m:val="["/>
                                      <m:endChr m:val="]"/>
                                      <m:ctrlPr>
                                        <a:rPr lang="en-US" altLang="zh-CN" sz="2000" i="1">
                                          <a:solidFill>
                                            <a:srgbClr val="000000"/>
                                          </a:solidFill>
                                          <a:latin typeface="Cambria Math"/>
                                        </a:rPr>
                                      </m:ctrlPr>
                                    </m:dPr>
                                    <m:e>
                                      <m:r>
                                        <a:rPr lang="en-US" altLang="zh-CN" sz="2000" i="1">
                                          <a:solidFill>
                                            <a:srgbClr val="000000"/>
                                          </a:solidFill>
                                          <a:latin typeface="Cambria Math"/>
                                        </a:rPr>
                                        <m:t>𝑗</m:t>
                                      </m:r>
                                    </m:e>
                                  </m:d>
                                  <m:r>
                                    <a:rPr lang="en-US" altLang="zh-CN" sz="2000" b="0" i="1" smtClean="0">
                                      <a:solidFill>
                                        <a:srgbClr val="000000"/>
                                      </a:solidFill>
                                      <a:latin typeface="Cambria Math"/>
                                    </a:rPr>
                                    <m:t>,           </m:t>
                                  </m:r>
                                  <m:r>
                                    <a:rPr lang="en-US" altLang="zh-CN" sz="2000" b="0" i="1" smtClean="0">
                                      <a:solidFill>
                                        <a:srgbClr val="000000"/>
                                      </a:solidFill>
                                      <a:latin typeface="Cambria Math"/>
                                    </a:rPr>
                                    <m:t>𝑜𝑡h𝑒𝑟𝑤𝑖𝑠𝑒</m:t>
                                  </m:r>
                                </m:e>
                              </m:mr>
                            </m:m>
                          </m:e>
                        </m:d>
                        <m:r>
                          <a:rPr lang="en-US" altLang="zh-CN" sz="2000" i="1">
                            <a:solidFill>
                              <a:srgbClr val="000000"/>
                            </a:solidFill>
                            <a:latin typeface="Cambria Math"/>
                          </a:rPr>
                          <m:t>}</m:t>
                        </m:r>
                      </m:e>
                    </m:func>
                  </m:oMath>
                </a14:m>
                <a:endParaRPr lang="en-US" altLang="zh-CN" sz="2000" dirty="0" smtClean="0">
                  <a:solidFill>
                    <a:srgbClr val="000000"/>
                  </a:solidFill>
                </a:endParaRPr>
              </a:p>
              <a:p>
                <a:r>
                  <a:rPr lang="en-US" altLang="zh-CN" sz="2000" dirty="0" smtClean="0">
                    <a:solidFill>
                      <a:srgbClr val="000000"/>
                    </a:solidFill>
                  </a:rPr>
                  <a:t>m[1]=1</a:t>
                </a:r>
                <a:endParaRPr lang="en-US" altLang="zh-CN" sz="2000" dirty="0">
                  <a:solidFill>
                    <a:srgbClr val="000000"/>
                  </a:solidFill>
                </a:endParaRPr>
              </a:p>
            </p:txBody>
          </p:sp>
        </mc:Choice>
        <mc:Fallback xmlns="">
          <p:sp>
            <p:nvSpPr>
              <p:cNvPr id="5" name="矩形 4"/>
              <p:cNvSpPr>
                <a:spLocks noRot="1" noChangeAspect="1" noMove="1" noResize="1" noEditPoints="1" noAdjustHandles="1" noChangeArrowheads="1" noChangeShapeType="1" noTextEdit="1"/>
              </p:cNvSpPr>
              <p:nvPr/>
            </p:nvSpPr>
            <p:spPr>
              <a:xfrm>
                <a:off x="1115616" y="1772816"/>
                <a:ext cx="4536504" cy="1018164"/>
              </a:xfrm>
              <a:prstGeom prst="rect">
                <a:avLst/>
              </a:prstGeom>
              <a:blipFill rotWithShape="1">
                <a:blip r:embed="rId2"/>
                <a:stretch>
                  <a:fillRect l="-1344" b="-9581"/>
                </a:stretch>
              </a:blipFill>
            </p:spPr>
            <p:txBody>
              <a:bodyPr/>
              <a:lstStyle/>
              <a:p>
                <a:r>
                  <a:rPr lang="zh-CN" altLang="en-US">
                    <a:noFill/>
                  </a:rPr>
                  <a:t> </a:t>
                </a:r>
              </a:p>
            </p:txBody>
          </p:sp>
        </mc:Fallback>
      </mc:AlternateContent>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3358207"/>
            <a:ext cx="6957516" cy="3499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7066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More 1D DP examples</a:t>
            </a:r>
            <a:endParaRPr lang="zh-CN" altLang="en-US" dirty="0"/>
          </a:p>
        </p:txBody>
      </p:sp>
      <p:sp>
        <p:nvSpPr>
          <p:cNvPr id="3" name="内容占位符 2"/>
          <p:cNvSpPr>
            <a:spLocks noGrp="1"/>
          </p:cNvSpPr>
          <p:nvPr>
            <p:ph idx="1"/>
          </p:nvPr>
        </p:nvSpPr>
        <p:spPr/>
        <p:txBody>
          <a:bodyPr/>
          <a:lstStyle/>
          <a:p>
            <a:pPr marL="0" indent="0">
              <a:buNone/>
            </a:pPr>
            <a:r>
              <a:rPr lang="en-US" altLang="zh-CN" dirty="0" err="1"/>
              <a:t>TopCoder</a:t>
            </a:r>
            <a:r>
              <a:rPr lang="en-US" altLang="zh-CN" dirty="0"/>
              <a:t> competitions</a:t>
            </a:r>
            <a:endParaRPr lang="en-US" altLang="zh-CN" u="sng" dirty="0" smtClean="0">
              <a:hlinkClick r:id="rId2"/>
            </a:endParaRPr>
          </a:p>
          <a:p>
            <a:r>
              <a:rPr lang="en-US" altLang="zh-CN" u="sng" dirty="0" err="1" smtClean="0">
                <a:hlinkClick r:id="rId2"/>
              </a:rPr>
              <a:t>ZigZag</a:t>
            </a:r>
            <a:r>
              <a:rPr lang="en-US" altLang="zh-CN" dirty="0"/>
              <a:t> - 2003 TCCC Semifinals 3</a:t>
            </a:r>
          </a:p>
          <a:p>
            <a:r>
              <a:rPr lang="en-US" altLang="zh-CN" u="sng" dirty="0" err="1">
                <a:hlinkClick r:id="rId3"/>
              </a:rPr>
              <a:t>BadNeighbors</a:t>
            </a:r>
            <a:r>
              <a:rPr lang="en-US" altLang="zh-CN" dirty="0"/>
              <a:t> - 2004 TCCC Round 4</a:t>
            </a:r>
          </a:p>
          <a:p>
            <a:r>
              <a:rPr lang="en-US" altLang="zh-CN" u="sng" dirty="0" err="1">
                <a:hlinkClick r:id="rId4"/>
              </a:rPr>
              <a:t>FlowerGarden</a:t>
            </a:r>
            <a:r>
              <a:rPr lang="en-US" altLang="zh-CN" dirty="0"/>
              <a:t> - 2004 TCCC Round </a:t>
            </a:r>
            <a:r>
              <a:rPr lang="en-US" altLang="zh-CN" dirty="0" smtClean="0"/>
              <a:t>1</a:t>
            </a:r>
            <a:endParaRPr lang="en-US" altLang="zh-CN" dirty="0"/>
          </a:p>
        </p:txBody>
      </p:sp>
      <p:sp>
        <p:nvSpPr>
          <p:cNvPr id="4" name="灯片编号占位符 3"/>
          <p:cNvSpPr>
            <a:spLocks noGrp="1"/>
          </p:cNvSpPr>
          <p:nvPr>
            <p:ph type="sldNum" sz="quarter" idx="12"/>
          </p:nvPr>
        </p:nvSpPr>
        <p:spPr/>
        <p:txBody>
          <a:bodyPr/>
          <a:lstStyle/>
          <a:p>
            <a:fld id="{E8355607-17A1-4E4D-AFB5-E4A973756996}" type="slidenum">
              <a:rPr lang="zh-CN" altLang="en-US" smtClean="0"/>
              <a:t>36</a:t>
            </a:fld>
            <a:endParaRPr lang="zh-CN" altLang="en-US"/>
          </a:p>
        </p:txBody>
      </p:sp>
    </p:spTree>
    <p:extLst>
      <p:ext uri="{BB962C8B-B14F-4D97-AF65-F5344CB8AC3E}">
        <p14:creationId xmlns:p14="http://schemas.microsoft.com/office/powerpoint/2010/main" val="4970662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92696"/>
          </a:xfrm>
        </p:spPr>
        <p:txBody>
          <a:bodyPr>
            <a:normAutofit fontScale="90000"/>
          </a:bodyPr>
          <a:lstStyle/>
          <a:p>
            <a:r>
              <a:rPr lang="en-US" altLang="zh-CN" dirty="0" smtClean="0"/>
              <a:t>Example 6</a:t>
            </a:r>
            <a:endParaRPr lang="zh-CN" altLang="en-US" dirty="0"/>
          </a:p>
        </p:txBody>
      </p:sp>
      <p:sp>
        <p:nvSpPr>
          <p:cNvPr id="3" name="内容占位符 2"/>
          <p:cNvSpPr>
            <a:spLocks noGrp="1"/>
          </p:cNvSpPr>
          <p:nvPr>
            <p:ph idx="1"/>
          </p:nvPr>
        </p:nvSpPr>
        <p:spPr>
          <a:xfrm>
            <a:off x="179512" y="764704"/>
            <a:ext cx="8964488" cy="2376264"/>
          </a:xfrm>
        </p:spPr>
        <p:txBody>
          <a:bodyPr>
            <a:normAutofit/>
          </a:bodyPr>
          <a:lstStyle/>
          <a:p>
            <a:r>
              <a:rPr lang="en-US" altLang="zh-CN" sz="2400" dirty="0" smtClean="0">
                <a:solidFill>
                  <a:srgbClr val="000000"/>
                </a:solidFill>
              </a:rPr>
              <a:t>Problem: </a:t>
            </a:r>
            <a:r>
              <a:rPr lang="en-US" altLang="zh-CN" sz="2400" dirty="0" smtClean="0"/>
              <a:t>A </a:t>
            </a:r>
            <a:r>
              <a:rPr lang="en-US" altLang="zh-CN" sz="2400" dirty="0"/>
              <a:t>table composed of </a:t>
            </a:r>
            <a:r>
              <a:rPr lang="en-US" altLang="zh-CN" sz="2400" b="1" dirty="0"/>
              <a:t>N x M</a:t>
            </a:r>
            <a:r>
              <a:rPr lang="en-US" altLang="zh-CN" sz="2400" dirty="0"/>
              <a:t> cells, each having a certain quantity of apples, is given. You start from the upper-left corner. At each step you can go down or right one cell. Find the maximum number of apples you can collect. </a:t>
            </a:r>
            <a:endParaRPr lang="en-US" altLang="zh-CN" sz="2400" dirty="0" smtClean="0"/>
          </a:p>
          <a:p>
            <a:r>
              <a:rPr lang="en-US" altLang="zh-CN" sz="2400" dirty="0" smtClean="0"/>
              <a:t>S[i][j] is max number collected when you arrived [</a:t>
            </a:r>
            <a:r>
              <a:rPr lang="en-US" altLang="zh-CN" sz="2400" dirty="0" err="1"/>
              <a:t>i</a:t>
            </a:r>
            <a:r>
              <a:rPr lang="en-US" altLang="zh-CN" sz="2400" dirty="0" err="1" smtClean="0"/>
              <a:t>,j</a:t>
            </a:r>
            <a:r>
              <a:rPr lang="en-US" altLang="zh-CN" sz="2400" dirty="0" smtClean="0"/>
              <a:t>]</a:t>
            </a:r>
            <a:endParaRPr lang="zh-CN" altLang="en-US" sz="2400" dirty="0"/>
          </a:p>
        </p:txBody>
      </p:sp>
      <p:sp>
        <p:nvSpPr>
          <p:cNvPr id="4" name="灯片编号占位符 3"/>
          <p:cNvSpPr>
            <a:spLocks noGrp="1"/>
          </p:cNvSpPr>
          <p:nvPr>
            <p:ph type="sldNum" sz="quarter" idx="12"/>
          </p:nvPr>
        </p:nvSpPr>
        <p:spPr/>
        <p:txBody>
          <a:bodyPr/>
          <a:lstStyle/>
          <a:p>
            <a:fld id="{E8355607-17A1-4E4D-AFB5-E4A973756996}" type="slidenum">
              <a:rPr lang="zh-CN" altLang="en-US" smtClean="0"/>
              <a:t>37</a:t>
            </a:fld>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737987103"/>
              </p:ext>
            </p:extLst>
          </p:nvPr>
        </p:nvGraphicFramePr>
        <p:xfrm>
          <a:off x="682454" y="3140968"/>
          <a:ext cx="1584174" cy="2016224"/>
        </p:xfrm>
        <a:graphic>
          <a:graphicData uri="http://schemas.openxmlformats.org/drawingml/2006/table">
            <a:tbl>
              <a:tblPr firstRow="1" bandRow="1">
                <a:tableStyleId>{E8B1032C-EA38-4F05-BA0D-38AFFFC7BED3}</a:tableStyleId>
              </a:tblPr>
              <a:tblGrid>
                <a:gridCol w="528058"/>
                <a:gridCol w="528058"/>
                <a:gridCol w="528058"/>
              </a:tblGrid>
              <a:tr h="504056">
                <a:tc>
                  <a:txBody>
                    <a:bodyPr/>
                    <a:lstStyle/>
                    <a:p>
                      <a:endParaRPr lang="zh-CN" altLang="en-US" dirty="0"/>
                    </a:p>
                  </a:txBody>
                  <a:tcPr/>
                </a:tc>
                <a:tc>
                  <a:txBody>
                    <a:bodyPr/>
                    <a:lstStyle/>
                    <a:p>
                      <a:endParaRPr lang="zh-CN" altLang="en-US" dirty="0"/>
                    </a:p>
                  </a:txBody>
                  <a:tcPr/>
                </a:tc>
                <a:tc>
                  <a:txBody>
                    <a:bodyPr/>
                    <a:lstStyle/>
                    <a:p>
                      <a:endParaRPr lang="zh-CN" altLang="en-US"/>
                    </a:p>
                  </a:txBody>
                  <a:tcPr/>
                </a:tc>
              </a:tr>
              <a:tr h="504056">
                <a:tc>
                  <a:txBody>
                    <a:bodyPr/>
                    <a:lstStyle/>
                    <a:p>
                      <a:endParaRPr lang="zh-CN" altLang="en-US"/>
                    </a:p>
                  </a:txBody>
                  <a:tcPr/>
                </a:tc>
                <a:tc>
                  <a:txBody>
                    <a:bodyPr/>
                    <a:lstStyle/>
                    <a:p>
                      <a:endParaRPr lang="zh-CN" altLang="en-US"/>
                    </a:p>
                  </a:txBody>
                  <a:tcPr/>
                </a:tc>
                <a:tc>
                  <a:txBody>
                    <a:bodyPr/>
                    <a:lstStyle/>
                    <a:p>
                      <a:endParaRPr lang="zh-CN" altLang="en-US" dirty="0"/>
                    </a:p>
                  </a:txBody>
                  <a:tcPr/>
                </a:tc>
              </a:tr>
              <a:tr h="504056">
                <a:tc>
                  <a:txBody>
                    <a:bodyPr/>
                    <a:lstStyle/>
                    <a:p>
                      <a:endParaRPr lang="zh-CN" altLang="en-US"/>
                    </a:p>
                  </a:txBody>
                  <a:tcPr/>
                </a:tc>
                <a:tc>
                  <a:txBody>
                    <a:bodyPr/>
                    <a:lstStyle/>
                    <a:p>
                      <a:endParaRPr lang="zh-CN" altLang="en-US"/>
                    </a:p>
                  </a:txBody>
                  <a:tcPr/>
                </a:tc>
                <a:tc>
                  <a:txBody>
                    <a:bodyPr/>
                    <a:lstStyle/>
                    <a:p>
                      <a:endParaRPr lang="zh-CN" altLang="en-US" dirty="0"/>
                    </a:p>
                  </a:txBody>
                  <a:tcPr/>
                </a:tc>
              </a:tr>
              <a:tr h="504056">
                <a:tc>
                  <a:txBody>
                    <a:bodyPr/>
                    <a:lstStyle/>
                    <a:p>
                      <a:endParaRPr lang="zh-CN" altLang="en-US"/>
                    </a:p>
                  </a:txBody>
                  <a:tcPr/>
                </a:tc>
                <a:tc>
                  <a:txBody>
                    <a:bodyPr/>
                    <a:lstStyle/>
                    <a:p>
                      <a:endParaRPr lang="zh-CN" altLang="en-US"/>
                    </a:p>
                  </a:txBody>
                  <a:tcPr/>
                </a:tc>
                <a:tc>
                  <a:txBody>
                    <a:bodyPr/>
                    <a:lstStyle/>
                    <a:p>
                      <a:r>
                        <a:rPr lang="en-US" altLang="zh-CN" dirty="0" smtClean="0"/>
                        <a:t>  *</a:t>
                      </a:r>
                      <a:endParaRPr lang="zh-CN" altLang="en-US" dirty="0"/>
                    </a:p>
                  </a:txBody>
                  <a:tcPr/>
                </a:tc>
              </a:tr>
            </a:tbl>
          </a:graphicData>
        </a:graphic>
      </p:graphicFrame>
      <p:cxnSp>
        <p:nvCxnSpPr>
          <p:cNvPr id="7" name="直接箭头连接符 6"/>
          <p:cNvCxnSpPr/>
          <p:nvPr/>
        </p:nvCxnSpPr>
        <p:spPr>
          <a:xfrm>
            <a:off x="2050605" y="4149080"/>
            <a:ext cx="0" cy="43204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 name="直接箭头连接符 7"/>
          <p:cNvCxnSpPr/>
          <p:nvPr/>
        </p:nvCxnSpPr>
        <p:spPr>
          <a:xfrm>
            <a:off x="1186509" y="4869160"/>
            <a:ext cx="508248"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3" name="矩形 12"/>
          <p:cNvSpPr/>
          <p:nvPr/>
        </p:nvSpPr>
        <p:spPr>
          <a:xfrm>
            <a:off x="2411760" y="3212976"/>
            <a:ext cx="6480720" cy="369332"/>
          </a:xfrm>
          <a:prstGeom prst="rect">
            <a:avLst/>
          </a:prstGeom>
        </p:spPr>
        <p:txBody>
          <a:bodyPr wrap="square">
            <a:spAutoFit/>
          </a:bodyPr>
          <a:lstStyle/>
          <a:p>
            <a:r>
              <a:rPr lang="en-US" altLang="zh-CN" b="1" dirty="0"/>
              <a:t>S[i][j]=A[i][j] + max(S[i-1][j], if i&gt;0 ; S[i][j-1], if j&gt;0)</a:t>
            </a:r>
            <a:endParaRPr lang="zh-CN" altLang="en-US" dirty="0"/>
          </a:p>
        </p:txBody>
      </p:sp>
      <p:sp>
        <p:nvSpPr>
          <p:cNvPr id="14" name="矩形 13"/>
          <p:cNvSpPr/>
          <p:nvPr/>
        </p:nvSpPr>
        <p:spPr>
          <a:xfrm>
            <a:off x="2411760" y="3582308"/>
            <a:ext cx="4572000" cy="923330"/>
          </a:xfrm>
          <a:prstGeom prst="rect">
            <a:avLst/>
          </a:prstGeom>
        </p:spPr>
        <p:txBody>
          <a:bodyPr>
            <a:spAutoFit/>
          </a:bodyPr>
          <a:lstStyle/>
          <a:p>
            <a:r>
              <a:rPr lang="en-US" altLang="zh-CN" dirty="0"/>
              <a:t>S[0][0]=0;</a:t>
            </a:r>
          </a:p>
          <a:p>
            <a:r>
              <a:rPr lang="en-US" altLang="zh-CN" dirty="0"/>
              <a:t>S[0][j]=A[0][j]+S[0][j-1]</a:t>
            </a:r>
          </a:p>
          <a:p>
            <a:r>
              <a:rPr lang="en-US" altLang="zh-CN" dirty="0"/>
              <a:t>S[i][0]=A[i,0]+S[i-1][0]</a:t>
            </a:r>
            <a:endParaRPr lang="zh-CN" altLang="en-US" dirty="0"/>
          </a:p>
        </p:txBody>
      </p:sp>
      <p:sp>
        <p:nvSpPr>
          <p:cNvPr id="15" name="Rectangle 1"/>
          <p:cNvSpPr>
            <a:spLocks noChangeArrowheads="1"/>
          </p:cNvSpPr>
          <p:nvPr/>
        </p:nvSpPr>
        <p:spPr bwMode="auto">
          <a:xfrm>
            <a:off x="107504" y="5167045"/>
            <a:ext cx="9036496" cy="16413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20" tIns="126960" rIns="95220" bIns="12696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333333"/>
                </a:solidFill>
                <a:effectLst/>
                <a:latin typeface="Courier New" pitchFamily="49" charset="0"/>
                <a:ea typeface="宋体" pitchFamily="2" charset="-122"/>
                <a:cs typeface="Courier New" pitchFamily="49" charset="0"/>
              </a:rPr>
              <a:t>For i = 0 to N - 1 </a:t>
            </a:r>
            <a:endParaRPr kumimoji="0" lang="en-US" altLang="zh-CN" b="0" i="0" u="none" strike="noStrike" cap="none" normalizeH="0" baseline="0" dirty="0" smtClean="0">
              <a:ln>
                <a:noFill/>
              </a:ln>
              <a:solidFill>
                <a:srgbClr val="333333"/>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333333"/>
                </a:solidFill>
                <a:effectLst/>
                <a:latin typeface="Courier New" pitchFamily="49" charset="0"/>
                <a:ea typeface="宋体" pitchFamily="2" charset="-122"/>
                <a:cs typeface="Courier New" pitchFamily="49" charset="0"/>
              </a:rPr>
              <a:t>  </a:t>
            </a:r>
            <a:r>
              <a:rPr kumimoji="0" lang="zh-CN" altLang="zh-CN" b="0" i="0" u="none" strike="noStrike" cap="none" normalizeH="0" baseline="0" dirty="0" smtClean="0">
                <a:ln>
                  <a:noFill/>
                </a:ln>
                <a:solidFill>
                  <a:srgbClr val="333333"/>
                </a:solidFill>
                <a:effectLst/>
                <a:latin typeface="Courier New" pitchFamily="49" charset="0"/>
                <a:ea typeface="宋体" pitchFamily="2" charset="-122"/>
                <a:cs typeface="Courier New" pitchFamily="49" charset="0"/>
              </a:rPr>
              <a:t>For j = 0 to M - 1 </a:t>
            </a:r>
            <a:endParaRPr kumimoji="0" lang="en-US" altLang="zh-CN" b="0" i="0" u="none" strike="noStrike" cap="none" normalizeH="0" baseline="0" dirty="0" smtClean="0">
              <a:ln>
                <a:noFill/>
              </a:ln>
              <a:solidFill>
                <a:srgbClr val="333333"/>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333333"/>
                </a:solidFill>
                <a:effectLst/>
                <a:latin typeface="Courier New" pitchFamily="49" charset="0"/>
                <a:ea typeface="宋体" pitchFamily="2" charset="-122"/>
                <a:cs typeface="Courier New" pitchFamily="49" charset="0"/>
              </a:rPr>
              <a:t>    </a:t>
            </a:r>
            <a:r>
              <a:rPr kumimoji="0" lang="zh-CN" altLang="zh-CN" b="0" i="0" u="none" strike="noStrike" cap="none" normalizeH="0" baseline="0" dirty="0" smtClean="0">
                <a:ln>
                  <a:noFill/>
                </a:ln>
                <a:solidFill>
                  <a:srgbClr val="333333"/>
                </a:solidFill>
                <a:effectLst/>
                <a:latin typeface="Courier New" pitchFamily="49" charset="0"/>
                <a:ea typeface="宋体" pitchFamily="2" charset="-122"/>
                <a:cs typeface="Courier New" pitchFamily="49" charset="0"/>
              </a:rPr>
              <a:t>S[i][j] = A[i][j] + max(S[i][j-1], if j&gt;0 ; S[i-1][j], if i&gt;0 ; 0) </a:t>
            </a:r>
            <a:endParaRPr kumimoji="0" lang="en-US" altLang="zh-CN" b="0" i="0" u="none" strike="noStrike" cap="none" normalizeH="0" baseline="0" dirty="0" smtClean="0">
              <a:ln>
                <a:noFill/>
              </a:ln>
              <a:solidFill>
                <a:srgbClr val="333333"/>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333333"/>
                </a:solidFill>
                <a:effectLst/>
                <a:latin typeface="Courier New" pitchFamily="49" charset="0"/>
                <a:ea typeface="宋体" pitchFamily="2" charset="-122"/>
                <a:cs typeface="Courier New" pitchFamily="49" charset="0"/>
              </a:rPr>
              <a:t>Output S[n-1][m-1]</a:t>
            </a:r>
            <a:r>
              <a:rPr kumimoji="0" lang="zh-CN"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a:t>
            </a:r>
          </a:p>
        </p:txBody>
      </p:sp>
    </p:spTree>
    <p:extLst>
      <p:ext uri="{BB962C8B-B14F-4D97-AF65-F5344CB8AC3E}">
        <p14:creationId xmlns:p14="http://schemas.microsoft.com/office/powerpoint/2010/main" val="497066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More 2D DP examples</a:t>
            </a:r>
            <a:endParaRPr lang="zh-CN" altLang="en-US" dirty="0"/>
          </a:p>
        </p:txBody>
      </p:sp>
      <p:sp>
        <p:nvSpPr>
          <p:cNvPr id="3" name="内容占位符 2"/>
          <p:cNvSpPr>
            <a:spLocks noGrp="1"/>
          </p:cNvSpPr>
          <p:nvPr>
            <p:ph idx="1"/>
          </p:nvPr>
        </p:nvSpPr>
        <p:spPr/>
        <p:txBody>
          <a:bodyPr/>
          <a:lstStyle/>
          <a:p>
            <a:pPr marL="0" indent="0">
              <a:buNone/>
            </a:pPr>
            <a:r>
              <a:rPr lang="en-US" altLang="zh-CN" dirty="0" err="1"/>
              <a:t>TopCoder</a:t>
            </a:r>
            <a:r>
              <a:rPr lang="en-US" altLang="zh-CN" dirty="0"/>
              <a:t> competitions</a:t>
            </a:r>
            <a:endParaRPr lang="en-US" altLang="zh-CN" u="sng" dirty="0" smtClean="0">
              <a:hlinkClick r:id="rId2"/>
            </a:endParaRPr>
          </a:p>
          <a:p>
            <a:r>
              <a:rPr lang="en-US" altLang="zh-CN" u="sng" dirty="0" err="1">
                <a:hlinkClick r:id="rId3"/>
              </a:rPr>
              <a:t>AvoidRoads</a:t>
            </a:r>
            <a:r>
              <a:rPr lang="en-US" altLang="zh-CN" dirty="0"/>
              <a:t> - 2003 TCO Semifinals 4</a:t>
            </a:r>
          </a:p>
          <a:p>
            <a:r>
              <a:rPr lang="en-US" altLang="zh-CN" u="sng" dirty="0" err="1">
                <a:hlinkClick r:id="rId4"/>
              </a:rPr>
              <a:t>ChessMetric</a:t>
            </a:r>
            <a:r>
              <a:rPr lang="en-US" altLang="zh-CN" dirty="0"/>
              <a:t> - 2003 TCCC Round 4</a:t>
            </a:r>
          </a:p>
        </p:txBody>
      </p:sp>
      <p:sp>
        <p:nvSpPr>
          <p:cNvPr id="4" name="灯片编号占位符 3"/>
          <p:cNvSpPr>
            <a:spLocks noGrp="1"/>
          </p:cNvSpPr>
          <p:nvPr>
            <p:ph type="sldNum" sz="quarter" idx="12"/>
          </p:nvPr>
        </p:nvSpPr>
        <p:spPr/>
        <p:txBody>
          <a:bodyPr/>
          <a:lstStyle/>
          <a:p>
            <a:fld id="{E8355607-17A1-4E4D-AFB5-E4A973756996}" type="slidenum">
              <a:rPr lang="zh-CN" altLang="en-US" smtClean="0"/>
              <a:t>38</a:t>
            </a:fld>
            <a:endParaRPr lang="zh-CN" altLang="en-US"/>
          </a:p>
        </p:txBody>
      </p:sp>
    </p:spTree>
    <p:extLst>
      <p:ext uri="{BB962C8B-B14F-4D97-AF65-F5344CB8AC3E}">
        <p14:creationId xmlns:p14="http://schemas.microsoft.com/office/powerpoint/2010/main" val="33172409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92696"/>
          </a:xfrm>
        </p:spPr>
        <p:txBody>
          <a:bodyPr>
            <a:normAutofit fontScale="90000"/>
          </a:bodyPr>
          <a:lstStyle/>
          <a:p>
            <a:r>
              <a:rPr lang="en-US" altLang="zh-CN" dirty="0" smtClean="0"/>
              <a:t>Example 7</a:t>
            </a:r>
            <a:endParaRPr lang="zh-CN" altLang="en-US" dirty="0"/>
          </a:p>
        </p:txBody>
      </p:sp>
      <p:sp>
        <p:nvSpPr>
          <p:cNvPr id="3" name="内容占位符 2"/>
          <p:cNvSpPr>
            <a:spLocks noGrp="1"/>
          </p:cNvSpPr>
          <p:nvPr>
            <p:ph idx="1"/>
          </p:nvPr>
        </p:nvSpPr>
        <p:spPr>
          <a:xfrm>
            <a:off x="0" y="764705"/>
            <a:ext cx="9144000" cy="2880320"/>
          </a:xfrm>
        </p:spPr>
        <p:txBody>
          <a:bodyPr>
            <a:normAutofit/>
          </a:bodyPr>
          <a:lstStyle/>
          <a:p>
            <a:pPr marL="0" indent="0">
              <a:buNone/>
            </a:pPr>
            <a:r>
              <a:rPr lang="en-US" altLang="zh-CN" sz="2000" dirty="0"/>
              <a:t>Given an undirected graph </a:t>
            </a:r>
            <a:r>
              <a:rPr lang="en-US" altLang="zh-CN" sz="2000" b="1" dirty="0"/>
              <a:t>G</a:t>
            </a:r>
            <a:r>
              <a:rPr lang="en-US" altLang="zh-CN" sz="2000" dirty="0"/>
              <a:t> having positive weights and </a:t>
            </a:r>
            <a:r>
              <a:rPr lang="en-US" altLang="zh-CN" sz="2000" b="1" dirty="0"/>
              <a:t>N</a:t>
            </a:r>
            <a:r>
              <a:rPr lang="en-US" altLang="zh-CN" sz="2000" dirty="0"/>
              <a:t> vertices. </a:t>
            </a:r>
            <a:br>
              <a:rPr lang="en-US" altLang="zh-CN" sz="2000" dirty="0"/>
            </a:br>
            <a:r>
              <a:rPr lang="en-US" altLang="zh-CN" sz="2000" dirty="0"/>
              <a:t/>
            </a:r>
            <a:br>
              <a:rPr lang="en-US" altLang="zh-CN" sz="2000" dirty="0"/>
            </a:br>
            <a:r>
              <a:rPr lang="en-US" altLang="zh-CN" sz="2000" dirty="0"/>
              <a:t>You start with having a sum of </a:t>
            </a:r>
            <a:r>
              <a:rPr lang="en-US" altLang="zh-CN" sz="2000" b="1" dirty="0"/>
              <a:t>M</a:t>
            </a:r>
            <a:r>
              <a:rPr lang="en-US" altLang="zh-CN" sz="2000" dirty="0"/>
              <a:t> money. For passing through a vertex </a:t>
            </a:r>
            <a:r>
              <a:rPr lang="en-US" altLang="zh-CN" sz="2000" b="1" dirty="0"/>
              <a:t>i</a:t>
            </a:r>
            <a:r>
              <a:rPr lang="en-US" altLang="zh-CN" sz="2000" dirty="0"/>
              <a:t>, you must </a:t>
            </a:r>
            <a:r>
              <a:rPr lang="en-US" altLang="zh-CN" sz="2000" b="1" dirty="0"/>
              <a:t>pay S[i] money</a:t>
            </a:r>
            <a:r>
              <a:rPr lang="en-US" altLang="zh-CN" sz="2000" dirty="0"/>
              <a:t>. If you don't have enough money - you can't pass through that vertex. Find the </a:t>
            </a:r>
            <a:r>
              <a:rPr lang="en-US" altLang="zh-CN" sz="2000" b="1" dirty="0"/>
              <a:t>shortest path from vertex 1 to vertex N</a:t>
            </a:r>
            <a:r>
              <a:rPr lang="en-US" altLang="zh-CN" sz="2000" dirty="0"/>
              <a:t>, respecting the above </a:t>
            </a:r>
            <a:r>
              <a:rPr lang="en-US" altLang="zh-CN" sz="2000" dirty="0" smtClean="0"/>
              <a:t>conditions</a:t>
            </a:r>
            <a:r>
              <a:rPr lang="en-US" altLang="zh-CN" sz="2000" dirty="0"/>
              <a:t>; or state that such path doesn't exist</a:t>
            </a:r>
            <a:r>
              <a:rPr lang="en-US" altLang="zh-CN" sz="2000" dirty="0" smtClean="0"/>
              <a:t>.</a:t>
            </a:r>
          </a:p>
          <a:p>
            <a:pPr marL="0" indent="0">
              <a:buNone/>
            </a:pPr>
            <a:endParaRPr lang="en-US" altLang="zh-CN" sz="2000" dirty="0"/>
          </a:p>
          <a:p>
            <a:pPr marL="0" indent="0">
              <a:buNone/>
            </a:pPr>
            <a:r>
              <a:rPr lang="en-US" altLang="zh-CN" sz="2000" dirty="0"/>
              <a:t>Restrictions: 1&lt;N&lt;=100 ; 0&lt;=M&lt;=100 ; for each i, 0&lt;=S[i]&lt;=100</a:t>
            </a:r>
            <a:endParaRPr lang="zh-CN" altLang="en-US" sz="2000" dirty="0"/>
          </a:p>
        </p:txBody>
      </p:sp>
      <p:sp>
        <p:nvSpPr>
          <p:cNvPr id="4" name="灯片编号占位符 3"/>
          <p:cNvSpPr>
            <a:spLocks noGrp="1"/>
          </p:cNvSpPr>
          <p:nvPr>
            <p:ph type="sldNum" sz="quarter" idx="12"/>
          </p:nvPr>
        </p:nvSpPr>
        <p:spPr/>
        <p:txBody>
          <a:bodyPr/>
          <a:lstStyle/>
          <a:p>
            <a:fld id="{E8355607-17A1-4E4D-AFB5-E4A973756996}" type="slidenum">
              <a:rPr lang="zh-CN" altLang="en-US" smtClean="0"/>
              <a:t>39</a:t>
            </a:fld>
            <a:endParaRPr lang="zh-CN" altLang="en-US"/>
          </a:p>
        </p:txBody>
      </p:sp>
    </p:spTree>
    <p:extLst>
      <p:ext uri="{BB962C8B-B14F-4D97-AF65-F5344CB8AC3E}">
        <p14:creationId xmlns:p14="http://schemas.microsoft.com/office/powerpoint/2010/main" val="497066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8355607-17A1-4E4D-AFB5-E4A973756996}" type="slidenum">
              <a:rPr lang="zh-CN" altLang="en-US" smtClean="0"/>
              <a:t>4</a:t>
            </a:fld>
            <a:endParaRPr lang="zh-CN" altLang="en-US" dirty="0"/>
          </a:p>
        </p:txBody>
      </p:sp>
      <p:pic>
        <p:nvPicPr>
          <p:cNvPr id="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11976" y="3619804"/>
            <a:ext cx="2095346" cy="27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011" y="358785"/>
            <a:ext cx="5011016" cy="3297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p:cNvGrpSpPr/>
          <p:nvPr/>
        </p:nvGrpSpPr>
        <p:grpSpPr>
          <a:xfrm>
            <a:off x="6203532" y="287452"/>
            <a:ext cx="2832964" cy="3285564"/>
            <a:chOff x="3966366" y="3486581"/>
            <a:chExt cx="2832964" cy="3285564"/>
          </a:xfrm>
        </p:grpSpPr>
        <p:pic>
          <p:nvPicPr>
            <p:cNvPr id="2050" name="Picture 2" descr="Product Detail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6366" y="3486581"/>
              <a:ext cx="2832964" cy="2832966"/>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3966367" y="6341258"/>
              <a:ext cx="2411320" cy="430887"/>
            </a:xfrm>
            <a:prstGeom prst="rect">
              <a:avLst/>
            </a:prstGeom>
          </p:spPr>
          <p:txBody>
            <a:bodyPr wrap="square">
              <a:spAutoFit/>
            </a:bodyPr>
            <a:lstStyle/>
            <a:p>
              <a:r>
                <a:rPr lang="en-US" altLang="zh-CN" sz="1000" dirty="0" smtClean="0"/>
                <a:t>Applied_Dynamic_Programming_1962</a:t>
              </a:r>
            </a:p>
            <a:p>
              <a:r>
                <a:rPr lang="en-US" altLang="zh-CN" sz="1200" dirty="0" smtClean="0"/>
                <a:t>2010</a:t>
              </a:r>
              <a:endParaRPr lang="zh-CN" altLang="en-US" sz="1200" dirty="0"/>
            </a:p>
          </p:txBody>
        </p:sp>
      </p:grpSp>
      <p:sp>
        <p:nvSpPr>
          <p:cNvPr id="7" name="矩形 6"/>
          <p:cNvSpPr/>
          <p:nvPr/>
        </p:nvSpPr>
        <p:spPr>
          <a:xfrm>
            <a:off x="6444208" y="6372036"/>
            <a:ext cx="2400016" cy="369332"/>
          </a:xfrm>
          <a:prstGeom prst="rect">
            <a:avLst/>
          </a:prstGeom>
        </p:spPr>
        <p:txBody>
          <a:bodyPr wrap="none">
            <a:spAutoFit/>
          </a:bodyPr>
          <a:lstStyle/>
          <a:p>
            <a:pPr>
              <a:defRPr/>
            </a:pPr>
            <a:r>
              <a:rPr lang="en-US" altLang="zh-CN" sz="1000" dirty="0">
                <a:hlinkClick r:id="rId6"/>
              </a:rPr>
              <a:t>http://bellmanequation.com</a:t>
            </a:r>
            <a:r>
              <a:rPr lang="en-US" altLang="zh-CN" sz="1000" dirty="0"/>
              <a:t> </a:t>
            </a:r>
            <a:r>
              <a:rPr lang="en-US" altLang="zh-CN" dirty="0"/>
              <a:t>2010</a:t>
            </a:r>
            <a:endParaRPr lang="zh-CN" altLang="en-US" dirty="0"/>
          </a:p>
        </p:txBody>
      </p:sp>
      <p:sp>
        <p:nvSpPr>
          <p:cNvPr id="8" name="矩形 7"/>
          <p:cNvSpPr/>
          <p:nvPr/>
        </p:nvSpPr>
        <p:spPr>
          <a:xfrm>
            <a:off x="107505" y="3743160"/>
            <a:ext cx="6504472" cy="2554545"/>
          </a:xfrm>
          <a:prstGeom prst="rect">
            <a:avLst/>
          </a:prstGeom>
        </p:spPr>
        <p:txBody>
          <a:bodyPr wrap="square">
            <a:spAutoFit/>
          </a:bodyPr>
          <a:lstStyle/>
          <a:p>
            <a:r>
              <a:rPr lang="en-US" altLang="zh-CN" sz="1600" dirty="0">
                <a:solidFill>
                  <a:srgbClr val="000000"/>
                </a:solidFill>
              </a:rPr>
              <a:t>Also known </a:t>
            </a:r>
            <a:r>
              <a:rPr lang="en-US" altLang="zh-CN" sz="1600" dirty="0" smtClean="0">
                <a:solidFill>
                  <a:srgbClr val="000000"/>
                </a:solidFill>
              </a:rPr>
              <a:t>for: </a:t>
            </a:r>
          </a:p>
          <a:p>
            <a:pPr marL="285750" indent="-285750">
              <a:buFont typeface="Arial" pitchFamily="34" charset="0"/>
              <a:buChar char="•"/>
            </a:pPr>
            <a:r>
              <a:rPr lang="en-US" altLang="zh-CN" sz="1600" dirty="0" smtClean="0">
                <a:solidFill>
                  <a:srgbClr val="0000FF"/>
                </a:solidFill>
              </a:rPr>
              <a:t>Hamilton–Jacobi–Bellman equation</a:t>
            </a:r>
          </a:p>
          <a:p>
            <a:pPr marL="742950" lvl="1" indent="-285750">
              <a:buFont typeface="Wingdings" pitchFamily="2" charset="2"/>
              <a:buChar char="ü"/>
            </a:pPr>
            <a:r>
              <a:rPr lang="en-US" altLang="zh-CN" sz="1600" dirty="0" smtClean="0">
                <a:solidFill>
                  <a:srgbClr val="0000FF"/>
                </a:solidFill>
              </a:rPr>
              <a:t>Discrete: Bellman equation </a:t>
            </a:r>
            <a:r>
              <a:rPr lang="en-US" altLang="zh-CN" sz="1600" dirty="0" smtClean="0">
                <a:solidFill>
                  <a:schemeClr val="bg1">
                    <a:lumMod val="50000"/>
                  </a:schemeClr>
                </a:solidFill>
              </a:rPr>
              <a:t>in optimal control</a:t>
            </a:r>
            <a:endParaRPr lang="en-US" altLang="zh-CN" sz="1600" dirty="0">
              <a:solidFill>
                <a:schemeClr val="bg1">
                  <a:lumMod val="50000"/>
                </a:schemeClr>
              </a:solidFill>
            </a:endParaRPr>
          </a:p>
          <a:p>
            <a:pPr marL="742950" lvl="1" indent="-285750">
              <a:buFont typeface="Wingdings" pitchFamily="2" charset="2"/>
              <a:buChar char="ü"/>
            </a:pPr>
            <a:r>
              <a:rPr lang="en-US" altLang="zh-CN" sz="1600" dirty="0" smtClean="0">
                <a:solidFill>
                  <a:srgbClr val="0000FF"/>
                </a:solidFill>
              </a:rPr>
              <a:t>Continuous</a:t>
            </a:r>
            <a:r>
              <a:rPr lang="en-US" altLang="zh-CN" sz="1600" dirty="0">
                <a:solidFill>
                  <a:srgbClr val="0000FF"/>
                </a:solidFill>
              </a:rPr>
              <a:t>: </a:t>
            </a:r>
            <a:r>
              <a:rPr lang="en-US" altLang="zh-CN" sz="1600" dirty="0" smtClean="0">
                <a:solidFill>
                  <a:srgbClr val="0000FF"/>
                </a:solidFill>
              </a:rPr>
              <a:t>Hamilton–Jacobi equation </a:t>
            </a:r>
            <a:r>
              <a:rPr lang="en-US" altLang="zh-CN" sz="1600" dirty="0" smtClean="0">
                <a:solidFill>
                  <a:schemeClr val="bg1">
                    <a:lumMod val="50000"/>
                  </a:schemeClr>
                </a:solidFill>
              </a:rPr>
              <a:t>in classical </a:t>
            </a:r>
            <a:r>
              <a:rPr lang="en-US" altLang="zh-CN" sz="1600" dirty="0">
                <a:solidFill>
                  <a:schemeClr val="bg1">
                    <a:lumMod val="50000"/>
                  </a:schemeClr>
                </a:solidFill>
              </a:rPr>
              <a:t>physics</a:t>
            </a:r>
          </a:p>
          <a:p>
            <a:pPr marL="285750" indent="-285750">
              <a:buFont typeface="Arial" pitchFamily="34" charset="0"/>
              <a:buChar char="•"/>
            </a:pPr>
            <a:r>
              <a:rPr lang="en-US" altLang="zh-CN" sz="1600" dirty="0">
                <a:solidFill>
                  <a:srgbClr val="0000FF"/>
                </a:solidFill>
              </a:rPr>
              <a:t>Curse of </a:t>
            </a:r>
            <a:r>
              <a:rPr lang="en-US" altLang="zh-CN" sz="1600" dirty="0" smtClean="0">
                <a:solidFill>
                  <a:srgbClr val="0000FF"/>
                </a:solidFill>
              </a:rPr>
              <a:t>dimensionality</a:t>
            </a:r>
          </a:p>
          <a:p>
            <a:pPr marL="742950" lvl="1" indent="-285750">
              <a:buFont typeface="Wingdings" pitchFamily="2" charset="2"/>
              <a:buChar char="ü"/>
            </a:pPr>
            <a:r>
              <a:rPr lang="en-US" altLang="zh-CN" sz="1600" dirty="0" smtClean="0">
                <a:solidFill>
                  <a:srgbClr val="0000FF"/>
                </a:solidFill>
              </a:rPr>
              <a:t>E.G. Evenly-spaced sample points of 1d interval, 2d image, 10d hypercube, …</a:t>
            </a:r>
            <a:endParaRPr lang="en-US" altLang="zh-CN" sz="1600" dirty="0">
              <a:solidFill>
                <a:srgbClr val="0000FF"/>
              </a:solidFill>
            </a:endParaRPr>
          </a:p>
          <a:p>
            <a:pPr marL="285750" indent="-285750">
              <a:buFont typeface="Arial" pitchFamily="34" charset="0"/>
              <a:buChar char="•"/>
            </a:pPr>
            <a:r>
              <a:rPr lang="en-US" altLang="zh-CN" sz="1600" dirty="0">
                <a:solidFill>
                  <a:srgbClr val="0000FF"/>
                </a:solidFill>
              </a:rPr>
              <a:t>Bellman–Ford </a:t>
            </a:r>
            <a:r>
              <a:rPr lang="en-US" altLang="zh-CN" sz="1600" dirty="0" smtClean="0">
                <a:solidFill>
                  <a:srgbClr val="0000FF"/>
                </a:solidFill>
              </a:rPr>
              <a:t>algorithm</a:t>
            </a:r>
          </a:p>
          <a:p>
            <a:pPr marL="742950" lvl="1" indent="-285750">
              <a:buFont typeface="Wingdings" pitchFamily="2" charset="2"/>
              <a:buChar char="ü"/>
            </a:pPr>
            <a:r>
              <a:rPr lang="en-US" altLang="zh-CN" sz="1600" dirty="0" err="1" smtClean="0">
                <a:solidFill>
                  <a:srgbClr val="0000FF"/>
                </a:solidFill>
              </a:rPr>
              <a:t>Dijkstra’s</a:t>
            </a:r>
            <a:r>
              <a:rPr lang="en-US" altLang="zh-CN" sz="1600" dirty="0" smtClean="0">
                <a:solidFill>
                  <a:srgbClr val="0000FF"/>
                </a:solidFill>
              </a:rPr>
              <a:t> algorithm is faster with non-negative weights</a:t>
            </a:r>
            <a:endParaRPr lang="en-US" altLang="zh-CN" sz="1600" dirty="0">
              <a:solidFill>
                <a:srgbClr val="0000FF"/>
              </a:solidFill>
            </a:endParaRPr>
          </a:p>
          <a:p>
            <a:endParaRPr lang="zh-CN" altLang="en-US" sz="1600" dirty="0">
              <a:solidFill>
                <a:srgbClr val="000000"/>
              </a:solidFill>
            </a:endParaRPr>
          </a:p>
        </p:txBody>
      </p:sp>
    </p:spTree>
    <p:extLst>
      <p:ext uri="{BB962C8B-B14F-4D97-AF65-F5344CB8AC3E}">
        <p14:creationId xmlns:p14="http://schemas.microsoft.com/office/powerpoint/2010/main" val="1864833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72008"/>
            <a:ext cx="9144000" cy="476672"/>
          </a:xfrm>
        </p:spPr>
        <p:txBody>
          <a:bodyPr>
            <a:noAutofit/>
          </a:bodyPr>
          <a:lstStyle/>
          <a:p>
            <a:r>
              <a:rPr lang="en-US" altLang="zh-CN" sz="3600" dirty="0" err="1" smtClean="0"/>
              <a:t>Pseudocode</a:t>
            </a:r>
            <a:endParaRPr lang="zh-CN" altLang="en-US" sz="3600" dirty="0"/>
          </a:p>
        </p:txBody>
      </p:sp>
      <p:sp>
        <p:nvSpPr>
          <p:cNvPr id="3" name="内容占位符 2"/>
          <p:cNvSpPr>
            <a:spLocks noGrp="1"/>
          </p:cNvSpPr>
          <p:nvPr>
            <p:ph idx="1"/>
          </p:nvPr>
        </p:nvSpPr>
        <p:spPr>
          <a:xfrm>
            <a:off x="179512" y="692696"/>
            <a:ext cx="8784976" cy="6048672"/>
          </a:xfrm>
        </p:spPr>
        <p:txBody>
          <a:bodyPr>
            <a:normAutofit/>
          </a:bodyPr>
          <a:lstStyle/>
          <a:p>
            <a:pPr marL="0" indent="0">
              <a:buNone/>
            </a:pPr>
            <a:r>
              <a:rPr lang="en-US" altLang="zh-CN" sz="2000" dirty="0" smtClean="0"/>
              <a:t>Set </a:t>
            </a:r>
            <a:r>
              <a:rPr lang="en-US" altLang="zh-CN" sz="2000" dirty="0" err="1" smtClean="0"/>
              <a:t>dist</a:t>
            </a:r>
            <a:r>
              <a:rPr lang="en-US" altLang="zh-CN" sz="2000" dirty="0" smtClean="0"/>
              <a:t>[i</a:t>
            </a:r>
            <a:r>
              <a:rPr lang="en-US" altLang="zh-CN" sz="2000" dirty="0"/>
              <a:t>][j] to Infinity for all (</a:t>
            </a:r>
            <a:r>
              <a:rPr lang="en-US" altLang="zh-CN" sz="2000" dirty="0" err="1"/>
              <a:t>i,j</a:t>
            </a:r>
            <a:r>
              <a:rPr lang="en-US" altLang="zh-CN" sz="2000" dirty="0" smtClean="0"/>
              <a:t>)</a:t>
            </a:r>
          </a:p>
          <a:p>
            <a:pPr marL="0" indent="0">
              <a:buNone/>
            </a:pPr>
            <a:r>
              <a:rPr lang="en-US" altLang="zh-CN" sz="2000" dirty="0" err="1" smtClean="0"/>
              <a:t>dist</a:t>
            </a:r>
            <a:r>
              <a:rPr lang="en-US" altLang="zh-CN" sz="2000" dirty="0" smtClean="0"/>
              <a:t>[0</a:t>
            </a:r>
            <a:r>
              <a:rPr lang="en-US" altLang="zh-CN" sz="2000" dirty="0"/>
              <a:t>][M]=0 </a:t>
            </a:r>
            <a:endParaRPr lang="en-US" altLang="zh-CN" sz="2000" dirty="0" smtClean="0"/>
          </a:p>
          <a:p>
            <a:pPr marL="0" indent="0">
              <a:buNone/>
            </a:pPr>
            <a:r>
              <a:rPr lang="en-US" altLang="zh-CN" sz="2000" dirty="0" smtClean="0"/>
              <a:t>While(TRUE</a:t>
            </a:r>
            <a:r>
              <a:rPr lang="en-US" altLang="zh-CN" sz="2000" dirty="0"/>
              <a:t>) </a:t>
            </a:r>
            <a:endParaRPr lang="en-US" altLang="zh-CN" sz="2000" dirty="0" smtClean="0"/>
          </a:p>
          <a:p>
            <a:pPr marL="400050" lvl="1" indent="0">
              <a:buNone/>
            </a:pPr>
            <a:r>
              <a:rPr lang="en-US" altLang="zh-CN" sz="2000" dirty="0" smtClean="0"/>
              <a:t>(</a:t>
            </a:r>
            <a:r>
              <a:rPr lang="en-US" altLang="zh-CN" sz="2000" dirty="0" err="1" smtClean="0"/>
              <a:t>d,k,l</a:t>
            </a:r>
            <a:r>
              <a:rPr lang="en-US" altLang="zh-CN" sz="2000" dirty="0" smtClean="0"/>
              <a:t>)=min{</a:t>
            </a:r>
            <a:r>
              <a:rPr lang="en-US" altLang="zh-CN" sz="2000" dirty="0" err="1" smtClean="0"/>
              <a:t>dist</a:t>
            </a:r>
            <a:r>
              <a:rPr lang="en-US" altLang="zh-CN" sz="2000" dirty="0" smtClean="0"/>
              <a:t>[i</a:t>
            </a:r>
            <a:r>
              <a:rPr lang="en-US" altLang="zh-CN" sz="2000" dirty="0"/>
              <a:t>][j</a:t>
            </a:r>
            <a:r>
              <a:rPr lang="en-US" altLang="zh-CN" sz="2000" dirty="0" smtClean="0"/>
              <a:t>]}</a:t>
            </a:r>
          </a:p>
          <a:p>
            <a:pPr marL="400050" lvl="1" indent="0">
              <a:buNone/>
            </a:pPr>
            <a:r>
              <a:rPr lang="en-US" altLang="zh-CN" sz="2000" dirty="0" smtClean="0"/>
              <a:t>If (d==</a:t>
            </a:r>
            <a:r>
              <a:rPr lang="en-US" altLang="zh-CN" sz="2000" dirty="0"/>
              <a:t> </a:t>
            </a:r>
            <a:r>
              <a:rPr lang="en-US" altLang="zh-CN" sz="2000" dirty="0" smtClean="0"/>
              <a:t>Infinity) break;</a:t>
            </a:r>
          </a:p>
          <a:p>
            <a:pPr marL="400050" lvl="1" indent="0">
              <a:buNone/>
            </a:pPr>
            <a:endParaRPr lang="en-US" altLang="zh-CN" sz="2000" dirty="0"/>
          </a:p>
          <a:p>
            <a:pPr marL="400050" lvl="1" indent="0">
              <a:buNone/>
            </a:pPr>
            <a:r>
              <a:rPr lang="en-US" altLang="zh-CN" sz="2000" dirty="0"/>
              <a:t>For All Neighbors p of Vertex k. </a:t>
            </a:r>
            <a:endParaRPr lang="en-US" altLang="zh-CN" sz="2000" dirty="0" smtClean="0"/>
          </a:p>
          <a:p>
            <a:pPr marL="400050" lvl="1" indent="0">
              <a:buNone/>
            </a:pPr>
            <a:r>
              <a:rPr lang="en-US" altLang="zh-CN" sz="2000" dirty="0"/>
              <a:t>	</a:t>
            </a:r>
            <a:r>
              <a:rPr lang="en-US" altLang="zh-CN" sz="2000" dirty="0" smtClean="0"/>
              <a:t>If </a:t>
            </a:r>
            <a:r>
              <a:rPr lang="en-US" altLang="zh-CN" sz="2000" dirty="0"/>
              <a:t>(l-S[p]&gt;=0 </a:t>
            </a:r>
            <a:r>
              <a:rPr lang="en-US" altLang="zh-CN" sz="2000" dirty="0" smtClean="0"/>
              <a:t>&amp;&amp; </a:t>
            </a:r>
            <a:r>
              <a:rPr lang="en-US" altLang="zh-CN" sz="2000" dirty="0" err="1" smtClean="0"/>
              <a:t>dist</a:t>
            </a:r>
            <a:r>
              <a:rPr lang="en-US" altLang="zh-CN" sz="2000" dirty="0" smtClean="0"/>
              <a:t>[p</a:t>
            </a:r>
            <a:r>
              <a:rPr lang="en-US" altLang="zh-CN" sz="2000" dirty="0"/>
              <a:t>][l-S[p</a:t>
            </a:r>
            <a:r>
              <a:rPr lang="en-US" altLang="zh-CN" sz="2000" dirty="0" smtClean="0"/>
              <a:t>]]&gt;</a:t>
            </a:r>
            <a:r>
              <a:rPr lang="en-US" altLang="zh-CN" sz="2000" dirty="0" err="1" smtClean="0"/>
              <a:t>dist</a:t>
            </a:r>
            <a:r>
              <a:rPr lang="en-US" altLang="zh-CN" sz="2000" dirty="0" smtClean="0"/>
              <a:t>[k</a:t>
            </a:r>
            <a:r>
              <a:rPr lang="en-US" altLang="zh-CN" sz="2000" dirty="0"/>
              <a:t>][l</a:t>
            </a:r>
            <a:r>
              <a:rPr lang="en-US" altLang="zh-CN" sz="2000" dirty="0" smtClean="0"/>
              <a:t>]+weight[k</a:t>
            </a:r>
            <a:r>
              <a:rPr lang="en-US" altLang="zh-CN" sz="2000" dirty="0"/>
              <a:t>][p]) </a:t>
            </a:r>
            <a:endParaRPr lang="en-US" altLang="zh-CN" sz="2000" dirty="0" smtClean="0"/>
          </a:p>
          <a:p>
            <a:pPr marL="400050" lvl="1" indent="0">
              <a:buNone/>
            </a:pPr>
            <a:r>
              <a:rPr lang="en-US" altLang="zh-CN" sz="2000" dirty="0"/>
              <a:t>	</a:t>
            </a:r>
            <a:r>
              <a:rPr lang="en-US" altLang="zh-CN" sz="2000" dirty="0" smtClean="0"/>
              <a:t>Then </a:t>
            </a:r>
            <a:r>
              <a:rPr lang="en-US" altLang="zh-CN" sz="2000" dirty="0" err="1" smtClean="0"/>
              <a:t>dist</a:t>
            </a:r>
            <a:r>
              <a:rPr lang="en-US" altLang="zh-CN" sz="2000" dirty="0" smtClean="0"/>
              <a:t>[p</a:t>
            </a:r>
            <a:r>
              <a:rPr lang="en-US" altLang="zh-CN" sz="2000" dirty="0"/>
              <a:t>][l-S[p</a:t>
            </a:r>
            <a:r>
              <a:rPr lang="en-US" altLang="zh-CN" sz="2000" dirty="0" smtClean="0"/>
              <a:t>]]=</a:t>
            </a:r>
            <a:r>
              <a:rPr lang="en-US" altLang="zh-CN" sz="2000" dirty="0" err="1" smtClean="0"/>
              <a:t>dist</a:t>
            </a:r>
            <a:r>
              <a:rPr lang="en-US" altLang="zh-CN" sz="2000" dirty="0" smtClean="0"/>
              <a:t>[k</a:t>
            </a:r>
            <a:r>
              <a:rPr lang="en-US" altLang="zh-CN" sz="2000" dirty="0"/>
              <a:t>][l</a:t>
            </a:r>
            <a:r>
              <a:rPr lang="en-US" altLang="zh-CN" sz="2000" dirty="0" smtClean="0"/>
              <a:t>]+weight[k</a:t>
            </a:r>
            <a:r>
              <a:rPr lang="en-US" altLang="zh-CN" sz="2000" dirty="0"/>
              <a:t>][p</a:t>
            </a:r>
            <a:r>
              <a:rPr lang="en-US" altLang="zh-CN" sz="2000" dirty="0" smtClean="0"/>
              <a:t>]</a:t>
            </a:r>
            <a:endParaRPr lang="en-US" altLang="zh-CN" sz="2000" dirty="0"/>
          </a:p>
          <a:p>
            <a:pPr marL="400050" lvl="1" indent="0">
              <a:buNone/>
            </a:pPr>
            <a:r>
              <a:rPr lang="en-US" altLang="zh-CN" sz="2000" dirty="0"/>
              <a:t>End For </a:t>
            </a:r>
          </a:p>
          <a:p>
            <a:pPr marL="0" lvl="1" indent="0">
              <a:buNone/>
            </a:pPr>
            <a:r>
              <a:rPr lang="en-US" altLang="zh-CN" sz="2000" dirty="0"/>
              <a:t>End </a:t>
            </a:r>
            <a:r>
              <a:rPr lang="en-US" altLang="zh-CN" sz="2000" dirty="0" smtClean="0"/>
              <a:t>While</a:t>
            </a:r>
          </a:p>
          <a:p>
            <a:pPr marL="0" lvl="1" indent="0">
              <a:buNone/>
            </a:pPr>
            <a:endParaRPr lang="en-US" altLang="zh-CN" sz="2000" dirty="0"/>
          </a:p>
          <a:p>
            <a:pPr marL="0" lvl="1" indent="0">
              <a:buNone/>
            </a:pPr>
            <a:r>
              <a:rPr lang="en-US" altLang="zh-CN" sz="2000" dirty="0"/>
              <a:t>Find the smallest number among </a:t>
            </a:r>
            <a:r>
              <a:rPr lang="en-US" altLang="zh-CN" sz="2000" dirty="0" err="1" smtClean="0"/>
              <a:t>dist</a:t>
            </a:r>
            <a:r>
              <a:rPr lang="en-US" altLang="zh-CN" sz="2000" dirty="0" smtClean="0"/>
              <a:t>[N-1</a:t>
            </a:r>
            <a:r>
              <a:rPr lang="en-US" altLang="zh-CN" sz="2000" dirty="0"/>
              <a:t>][j] (for all j, 0&lt;=j&lt;=M</a:t>
            </a:r>
            <a:r>
              <a:rPr lang="en-US" altLang="zh-CN" sz="2000" dirty="0" smtClean="0"/>
              <a:t>); if </a:t>
            </a:r>
            <a:r>
              <a:rPr lang="en-US" altLang="zh-CN" sz="2000" dirty="0"/>
              <a:t>there are more than one such states, then take the one with greater j. </a:t>
            </a:r>
            <a:endParaRPr lang="en-US" altLang="zh-CN" sz="2000" dirty="0" smtClean="0"/>
          </a:p>
          <a:p>
            <a:pPr marL="0" lvl="1" indent="0">
              <a:buNone/>
            </a:pPr>
            <a:r>
              <a:rPr lang="en-US" altLang="zh-CN" sz="2000" dirty="0" smtClean="0"/>
              <a:t>If </a:t>
            </a:r>
            <a:r>
              <a:rPr lang="en-US" altLang="zh-CN" sz="2000" dirty="0"/>
              <a:t>there are no states(N-1,j) with value less than Infinity - then such a path doesn't exist.</a:t>
            </a:r>
            <a:endParaRPr lang="zh-CN" altLang="en-US" sz="2000" dirty="0"/>
          </a:p>
        </p:txBody>
      </p:sp>
      <p:sp>
        <p:nvSpPr>
          <p:cNvPr id="4" name="灯片编号占位符 3"/>
          <p:cNvSpPr>
            <a:spLocks noGrp="1"/>
          </p:cNvSpPr>
          <p:nvPr>
            <p:ph type="sldNum" sz="quarter" idx="12"/>
          </p:nvPr>
        </p:nvSpPr>
        <p:spPr/>
        <p:txBody>
          <a:bodyPr/>
          <a:lstStyle/>
          <a:p>
            <a:fld id="{E8355607-17A1-4E4D-AFB5-E4A973756996}" type="slidenum">
              <a:rPr lang="zh-CN" altLang="en-US" smtClean="0"/>
              <a:t>40</a:t>
            </a:fld>
            <a:endParaRPr lang="zh-CN" altLang="en-US"/>
          </a:p>
        </p:txBody>
      </p:sp>
    </p:spTree>
    <p:extLst>
      <p:ext uri="{BB962C8B-B14F-4D97-AF65-F5344CB8AC3E}">
        <p14:creationId xmlns:p14="http://schemas.microsoft.com/office/powerpoint/2010/main" val="37107811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More </a:t>
            </a:r>
            <a:r>
              <a:rPr lang="en-US" altLang="zh-CN" dirty="0"/>
              <a:t>TC problems for practicing</a:t>
            </a:r>
            <a:endParaRPr lang="zh-CN" altLang="en-US" dirty="0"/>
          </a:p>
        </p:txBody>
      </p:sp>
      <p:sp>
        <p:nvSpPr>
          <p:cNvPr id="3" name="内容占位符 2"/>
          <p:cNvSpPr>
            <a:spLocks noGrp="1"/>
          </p:cNvSpPr>
          <p:nvPr>
            <p:ph idx="1"/>
          </p:nvPr>
        </p:nvSpPr>
        <p:spPr/>
        <p:txBody>
          <a:bodyPr/>
          <a:lstStyle/>
          <a:p>
            <a:r>
              <a:rPr lang="en-US" altLang="zh-CN" u="sng" dirty="0">
                <a:hlinkClick r:id="rId2"/>
              </a:rPr>
              <a:t>Jewelry</a:t>
            </a:r>
            <a:r>
              <a:rPr lang="en-US" altLang="zh-CN" dirty="0"/>
              <a:t> - 2003 TCO Online Round 4</a:t>
            </a:r>
          </a:p>
          <a:p>
            <a:r>
              <a:rPr lang="en-US" altLang="zh-CN" u="sng" dirty="0" err="1">
                <a:hlinkClick r:id="rId3"/>
              </a:rPr>
              <a:t>StripePainter</a:t>
            </a:r>
            <a:r>
              <a:rPr lang="en-US" altLang="zh-CN" dirty="0"/>
              <a:t> - SRM 150 </a:t>
            </a:r>
            <a:r>
              <a:rPr lang="en-US" altLang="zh-CN" dirty="0" err="1"/>
              <a:t>Div</a:t>
            </a:r>
            <a:r>
              <a:rPr lang="en-US" altLang="zh-CN" dirty="0"/>
              <a:t> 1</a:t>
            </a:r>
          </a:p>
          <a:p>
            <a:r>
              <a:rPr lang="en-US" altLang="zh-CN" u="sng" dirty="0" err="1">
                <a:hlinkClick r:id="rId4"/>
              </a:rPr>
              <a:t>QuickSums</a:t>
            </a:r>
            <a:r>
              <a:rPr lang="en-US" altLang="zh-CN" dirty="0"/>
              <a:t> - SRM 197 </a:t>
            </a:r>
            <a:r>
              <a:rPr lang="en-US" altLang="zh-CN" dirty="0" err="1"/>
              <a:t>Div</a:t>
            </a:r>
            <a:r>
              <a:rPr lang="en-US" altLang="zh-CN" dirty="0"/>
              <a:t> 2</a:t>
            </a:r>
          </a:p>
          <a:p>
            <a:r>
              <a:rPr lang="en-US" altLang="zh-CN" u="sng" dirty="0" err="1">
                <a:hlinkClick r:id="rId5"/>
              </a:rPr>
              <a:t>ShortPalindromes</a:t>
            </a:r>
            <a:r>
              <a:rPr lang="en-US" altLang="zh-CN" dirty="0"/>
              <a:t> - SRM 165 </a:t>
            </a:r>
            <a:r>
              <a:rPr lang="en-US" altLang="zh-CN" dirty="0" err="1"/>
              <a:t>Div</a:t>
            </a:r>
            <a:r>
              <a:rPr lang="en-US" altLang="zh-CN"/>
              <a:t> 2</a:t>
            </a:r>
          </a:p>
          <a:p>
            <a:endParaRPr lang="zh-CN" altLang="en-US"/>
          </a:p>
        </p:txBody>
      </p:sp>
      <p:sp>
        <p:nvSpPr>
          <p:cNvPr id="4" name="灯片编号占位符 3"/>
          <p:cNvSpPr>
            <a:spLocks noGrp="1"/>
          </p:cNvSpPr>
          <p:nvPr>
            <p:ph type="sldNum" sz="quarter" idx="12"/>
          </p:nvPr>
        </p:nvSpPr>
        <p:spPr/>
        <p:txBody>
          <a:bodyPr/>
          <a:lstStyle/>
          <a:p>
            <a:fld id="{E8355607-17A1-4E4D-AFB5-E4A973756996}" type="slidenum">
              <a:rPr lang="zh-CN" altLang="en-US" smtClean="0"/>
              <a:t>41</a:t>
            </a:fld>
            <a:endParaRPr lang="zh-CN" altLang="en-US"/>
          </a:p>
        </p:txBody>
      </p:sp>
    </p:spTree>
    <p:extLst>
      <p:ext uri="{BB962C8B-B14F-4D97-AF65-F5344CB8AC3E}">
        <p14:creationId xmlns:p14="http://schemas.microsoft.com/office/powerpoint/2010/main" val="21034093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792088"/>
          </a:xfrm>
        </p:spPr>
        <p:txBody>
          <a:bodyPr/>
          <a:lstStyle/>
          <a:p>
            <a:r>
              <a:rPr lang="en-US" altLang="zh-CN" dirty="0"/>
              <a:t>DISADVANTAGES OF DP</a:t>
            </a:r>
            <a:endParaRPr lang="zh-CN" altLang="en-US" dirty="0"/>
          </a:p>
        </p:txBody>
      </p:sp>
      <p:sp>
        <p:nvSpPr>
          <p:cNvPr id="3" name="内容占位符 2"/>
          <p:cNvSpPr>
            <a:spLocks noGrp="1"/>
          </p:cNvSpPr>
          <p:nvPr>
            <p:ph idx="1"/>
          </p:nvPr>
        </p:nvSpPr>
        <p:spPr>
          <a:xfrm>
            <a:off x="0" y="1196752"/>
            <a:ext cx="9144000" cy="5328592"/>
          </a:xfrm>
        </p:spPr>
        <p:txBody>
          <a:bodyPr>
            <a:normAutofit fontScale="62500" lnSpcReduction="20000"/>
          </a:bodyPr>
          <a:lstStyle/>
          <a:p>
            <a:pPr marL="0" indent="0">
              <a:buNone/>
            </a:pPr>
            <a:r>
              <a:rPr lang="en-US" altLang="zh-CN" dirty="0" smtClean="0"/>
              <a:t>“</a:t>
            </a:r>
            <a:r>
              <a:rPr lang="en-US" altLang="zh-CN" dirty="0"/>
              <a:t>Curse of dimensionality” –Richard Bellman</a:t>
            </a:r>
            <a:r>
              <a:rPr lang="en-US" altLang="zh-CN" dirty="0" smtClean="0"/>
              <a:t>:</a:t>
            </a:r>
          </a:p>
          <a:p>
            <a:endParaRPr lang="en-US" altLang="zh-CN" dirty="0"/>
          </a:p>
          <a:p>
            <a:r>
              <a:rPr lang="en-US" altLang="zh-CN" dirty="0" smtClean="0"/>
              <a:t>Runtime </a:t>
            </a:r>
            <a:r>
              <a:rPr lang="en-US" altLang="zh-CN" dirty="0"/>
              <a:t>is strongly dependent on the </a:t>
            </a:r>
            <a:r>
              <a:rPr lang="en-US" altLang="zh-CN" b="1" dirty="0"/>
              <a:t>range</a:t>
            </a:r>
            <a:r>
              <a:rPr lang="en-US" altLang="zh-CN" dirty="0"/>
              <a:t> of </a:t>
            </a:r>
            <a:r>
              <a:rPr lang="en-US" altLang="zh-CN" b="1" i="1" dirty="0" smtClean="0"/>
              <a:t>state </a:t>
            </a:r>
            <a:r>
              <a:rPr lang="en-US" altLang="zh-CN" b="1" dirty="0" smtClean="0"/>
              <a:t>variable </a:t>
            </a:r>
            <a:r>
              <a:rPr lang="en-US" altLang="zh-CN" dirty="0"/>
              <a:t>( example the weight capacity W of the knapsack), so we cannot guarantee bounds on the </a:t>
            </a:r>
            <a:r>
              <a:rPr lang="en-US" altLang="zh-CN" b="1" dirty="0"/>
              <a:t>runtime</a:t>
            </a:r>
            <a:r>
              <a:rPr lang="en-US" altLang="zh-CN" dirty="0" smtClean="0"/>
              <a:t>.</a:t>
            </a:r>
          </a:p>
          <a:p>
            <a:endParaRPr lang="en-US" altLang="zh-CN" dirty="0"/>
          </a:p>
          <a:p>
            <a:r>
              <a:rPr lang="en-US" altLang="zh-CN" dirty="0" smtClean="0"/>
              <a:t>Problems </a:t>
            </a:r>
            <a:r>
              <a:rPr lang="en-US" altLang="zh-CN" dirty="0"/>
              <a:t>involving </a:t>
            </a:r>
            <a:r>
              <a:rPr lang="en-US" altLang="zh-CN" b="1" dirty="0"/>
              <a:t>fractional</a:t>
            </a:r>
            <a:r>
              <a:rPr lang="en-US" altLang="zh-CN" dirty="0"/>
              <a:t> </a:t>
            </a:r>
            <a:r>
              <a:rPr lang="en-US" altLang="zh-CN" b="1" dirty="0"/>
              <a:t>state variable </a:t>
            </a:r>
            <a:r>
              <a:rPr lang="en-US" altLang="zh-CN" dirty="0"/>
              <a:t>values can lead exponential increase in the iterations (time complexity</a:t>
            </a:r>
            <a:r>
              <a:rPr lang="en-US" altLang="zh-CN" dirty="0" smtClean="0"/>
              <a:t>).</a:t>
            </a:r>
          </a:p>
          <a:p>
            <a:endParaRPr lang="en-US" altLang="zh-CN" dirty="0"/>
          </a:p>
          <a:p>
            <a:r>
              <a:rPr lang="en-US" altLang="zh-CN" dirty="0" smtClean="0"/>
              <a:t>The </a:t>
            </a:r>
            <a:r>
              <a:rPr lang="en-US" altLang="zh-CN" b="1" dirty="0"/>
              <a:t>storage space </a:t>
            </a:r>
            <a:r>
              <a:rPr lang="en-US" altLang="zh-CN" dirty="0"/>
              <a:t>(space complexity) is strongly dependent on the </a:t>
            </a:r>
            <a:r>
              <a:rPr lang="en-US" altLang="zh-CN" b="1" dirty="0"/>
              <a:t>state variable </a:t>
            </a:r>
            <a:r>
              <a:rPr lang="en-US" altLang="zh-CN" dirty="0"/>
              <a:t>and can also be </a:t>
            </a:r>
            <a:r>
              <a:rPr lang="en-US" altLang="zh-CN" dirty="0" smtClean="0"/>
              <a:t>.</a:t>
            </a:r>
          </a:p>
          <a:p>
            <a:endParaRPr lang="en-US" altLang="zh-CN" dirty="0"/>
          </a:p>
          <a:p>
            <a:r>
              <a:rPr lang="en-US" altLang="zh-CN" dirty="0" smtClean="0"/>
              <a:t>Is </a:t>
            </a:r>
            <a:r>
              <a:rPr lang="en-US" altLang="zh-CN" b="1" dirty="0"/>
              <a:t>only applicable </a:t>
            </a:r>
            <a:r>
              <a:rPr lang="en-US" altLang="zh-CN" dirty="0"/>
              <a:t>to problems with identified overlapping </a:t>
            </a:r>
            <a:r>
              <a:rPr lang="en-US" altLang="zh-CN" dirty="0" err="1"/>
              <a:t>subproblems</a:t>
            </a:r>
            <a:r>
              <a:rPr lang="en-US" altLang="zh-CN" dirty="0"/>
              <a:t> and optimal substructures. Many problems use using dynamic programming locally to solve the larger problem</a:t>
            </a:r>
            <a:r>
              <a:rPr lang="en-US" altLang="zh-CN" dirty="0" smtClean="0"/>
              <a:t>.</a:t>
            </a:r>
          </a:p>
          <a:p>
            <a:endParaRPr lang="en-US" altLang="zh-CN" dirty="0"/>
          </a:p>
          <a:p>
            <a:r>
              <a:rPr lang="en-US" altLang="zh-CN" b="1" dirty="0" smtClean="0"/>
              <a:t>Establishing/identifying </a:t>
            </a:r>
            <a:r>
              <a:rPr lang="en-US" altLang="zh-CN" b="1" dirty="0"/>
              <a:t>the optimal substructure </a:t>
            </a:r>
            <a:r>
              <a:rPr lang="en-US" altLang="zh-CN" dirty="0"/>
              <a:t>and the DP recursion is not a trivial task for large problems</a:t>
            </a:r>
            <a:r>
              <a:rPr lang="en-US" altLang="zh-CN" dirty="0" smtClean="0"/>
              <a:t>.</a:t>
            </a:r>
            <a:endParaRPr lang="en-US" altLang="zh-CN" dirty="0"/>
          </a:p>
        </p:txBody>
      </p:sp>
      <p:sp>
        <p:nvSpPr>
          <p:cNvPr id="4" name="灯片编号占位符 3"/>
          <p:cNvSpPr>
            <a:spLocks noGrp="1"/>
          </p:cNvSpPr>
          <p:nvPr>
            <p:ph type="sldNum" sz="quarter" idx="12"/>
          </p:nvPr>
        </p:nvSpPr>
        <p:spPr/>
        <p:txBody>
          <a:bodyPr/>
          <a:lstStyle/>
          <a:p>
            <a:fld id="{E8355607-17A1-4E4D-AFB5-E4A973756996}" type="slidenum">
              <a:rPr lang="zh-CN" altLang="en-US" smtClean="0"/>
              <a:t>42</a:t>
            </a:fld>
            <a:endParaRPr lang="zh-CN" altLang="en-US"/>
          </a:p>
        </p:txBody>
      </p:sp>
    </p:spTree>
    <p:extLst>
      <p:ext uri="{BB962C8B-B14F-4D97-AF65-F5344CB8AC3E}">
        <p14:creationId xmlns:p14="http://schemas.microsoft.com/office/powerpoint/2010/main" val="4970662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References</a:t>
            </a:r>
            <a:endParaRPr lang="zh-CN" altLang="en-US" dirty="0"/>
          </a:p>
        </p:txBody>
      </p:sp>
      <p:sp>
        <p:nvSpPr>
          <p:cNvPr id="3" name="内容占位符 2"/>
          <p:cNvSpPr>
            <a:spLocks noGrp="1"/>
          </p:cNvSpPr>
          <p:nvPr>
            <p:ph idx="1"/>
          </p:nvPr>
        </p:nvSpPr>
        <p:spPr>
          <a:xfrm>
            <a:off x="0" y="1268760"/>
            <a:ext cx="9144000" cy="5328592"/>
          </a:xfrm>
        </p:spPr>
        <p:txBody>
          <a:bodyPr>
            <a:noAutofit/>
          </a:bodyPr>
          <a:lstStyle/>
          <a:p>
            <a:r>
              <a:rPr lang="en-US" altLang="zh-CN" sz="2000" b="1" dirty="0"/>
              <a:t>Thomas H. </a:t>
            </a:r>
            <a:r>
              <a:rPr lang="en-US" altLang="zh-CN" sz="2000" b="1" dirty="0" err="1" smtClean="0"/>
              <a:t>Cormen</a:t>
            </a:r>
            <a:r>
              <a:rPr lang="en-US" altLang="zh-CN" sz="2000" b="1" dirty="0" smtClean="0"/>
              <a:t>, Charles </a:t>
            </a:r>
            <a:r>
              <a:rPr lang="en-US" altLang="zh-CN" sz="2000" b="1" dirty="0"/>
              <a:t>E. </a:t>
            </a:r>
            <a:r>
              <a:rPr lang="en-US" altLang="zh-CN" sz="2000" b="1" dirty="0" err="1" smtClean="0"/>
              <a:t>Leiserson</a:t>
            </a:r>
            <a:r>
              <a:rPr lang="en-US" altLang="zh-CN" sz="2000" b="1" dirty="0" smtClean="0"/>
              <a:t>, Ronald </a:t>
            </a:r>
            <a:r>
              <a:rPr lang="en-US" altLang="zh-CN" sz="2000" b="1" dirty="0"/>
              <a:t>L. </a:t>
            </a:r>
            <a:r>
              <a:rPr lang="en-US" altLang="zh-CN" sz="2000" b="1" dirty="0" err="1" smtClean="0"/>
              <a:t>Rivest</a:t>
            </a:r>
            <a:r>
              <a:rPr lang="en-US" altLang="zh-CN" sz="2000" b="1" dirty="0" smtClean="0"/>
              <a:t>, Clifford </a:t>
            </a:r>
            <a:r>
              <a:rPr lang="en-US" altLang="zh-CN" sz="2000" b="1" dirty="0" err="1"/>
              <a:t>Stein</a:t>
            </a:r>
            <a:r>
              <a:rPr lang="en-US" altLang="zh-CN" sz="2000" b="1" dirty="0" err="1" smtClean="0"/>
              <a:t>Introduction</a:t>
            </a:r>
            <a:r>
              <a:rPr lang="en-US" altLang="zh-CN" sz="2000" b="1" dirty="0" smtClean="0"/>
              <a:t> </a:t>
            </a:r>
            <a:r>
              <a:rPr lang="en-US" altLang="zh-CN" sz="2000" b="1" dirty="0"/>
              <a:t>to </a:t>
            </a:r>
            <a:r>
              <a:rPr lang="en-US" altLang="zh-CN" sz="2000" b="1" dirty="0" smtClean="0"/>
              <a:t>Algorithms_3</a:t>
            </a:r>
            <a:r>
              <a:rPr lang="en-US" altLang="zh-CN" sz="2000" b="1" baseline="30000" dirty="0" smtClean="0"/>
              <a:t>rd</a:t>
            </a:r>
            <a:r>
              <a:rPr lang="en-US" altLang="zh-CN" sz="2000" b="1" dirty="0" smtClean="0"/>
              <a:t>.</a:t>
            </a:r>
          </a:p>
          <a:p>
            <a:r>
              <a:rPr lang="en-US" altLang="zh-CN" sz="2000" dirty="0">
                <a:hlinkClick r:id="rId2"/>
              </a:rPr>
              <a:t>http://en.wikipedia.org/wiki/Dynamic_programming</a:t>
            </a:r>
            <a:endParaRPr lang="en-US" altLang="zh-CN" sz="2000" b="1" dirty="0" smtClean="0"/>
          </a:p>
          <a:p>
            <a:endParaRPr lang="en-US" altLang="zh-CN" sz="2000" dirty="0"/>
          </a:p>
          <a:p>
            <a:r>
              <a:rPr lang="en-US" altLang="zh-CN" sz="2000" dirty="0" smtClean="0">
                <a:solidFill>
                  <a:schemeClr val="bg1">
                    <a:lumMod val="50000"/>
                  </a:schemeClr>
                </a:solidFill>
              </a:rPr>
              <a:t>R</a:t>
            </a:r>
            <a:r>
              <a:rPr lang="en-US" altLang="zh-CN" sz="2000" dirty="0">
                <a:solidFill>
                  <a:schemeClr val="bg1">
                    <a:lumMod val="50000"/>
                  </a:schemeClr>
                </a:solidFill>
              </a:rPr>
              <a:t>. Bellman, </a:t>
            </a:r>
            <a:r>
              <a:rPr lang="en-US" altLang="zh-CN" sz="2000" b="1" i="1" dirty="0">
                <a:solidFill>
                  <a:schemeClr val="bg1">
                    <a:lumMod val="50000"/>
                  </a:schemeClr>
                </a:solidFill>
              </a:rPr>
              <a:t>Dynamic Programming</a:t>
            </a:r>
            <a:r>
              <a:rPr lang="en-US" altLang="zh-CN" sz="2000" i="1" dirty="0">
                <a:solidFill>
                  <a:schemeClr val="bg1">
                    <a:lumMod val="50000"/>
                  </a:schemeClr>
                </a:solidFill>
              </a:rPr>
              <a:t>. Dover Publications, N.Y, 1957.</a:t>
            </a:r>
            <a:endParaRPr lang="en-US" altLang="zh-CN" sz="2000" dirty="0">
              <a:solidFill>
                <a:schemeClr val="bg1">
                  <a:lumMod val="50000"/>
                </a:schemeClr>
              </a:solidFill>
            </a:endParaRPr>
          </a:p>
          <a:p>
            <a:r>
              <a:rPr lang="en-US" altLang="zh-CN" sz="2000" dirty="0" smtClean="0">
                <a:solidFill>
                  <a:schemeClr val="bg1">
                    <a:lumMod val="50000"/>
                  </a:schemeClr>
                </a:solidFill>
              </a:rPr>
              <a:t>Bellman</a:t>
            </a:r>
            <a:r>
              <a:rPr lang="en-US" altLang="zh-CN" sz="2000" dirty="0">
                <a:solidFill>
                  <a:schemeClr val="bg1">
                    <a:lumMod val="50000"/>
                  </a:schemeClr>
                </a:solidFill>
              </a:rPr>
              <a:t>, R. and S. Dreyfus (1962) </a:t>
            </a:r>
            <a:r>
              <a:rPr lang="en-US" altLang="zh-CN" sz="2000" b="1" i="1" dirty="0">
                <a:solidFill>
                  <a:schemeClr val="bg1">
                    <a:lumMod val="50000"/>
                  </a:schemeClr>
                </a:solidFill>
              </a:rPr>
              <a:t>Applied Dynamic Programming </a:t>
            </a:r>
            <a:r>
              <a:rPr lang="en-US" altLang="zh-CN" sz="2000" i="1" dirty="0">
                <a:solidFill>
                  <a:schemeClr val="bg1">
                    <a:lumMod val="50000"/>
                  </a:schemeClr>
                </a:solidFill>
              </a:rPr>
              <a:t>Princeton University Press </a:t>
            </a:r>
            <a:r>
              <a:rPr lang="en-US" altLang="zh-CN" sz="2000" dirty="0">
                <a:solidFill>
                  <a:schemeClr val="bg1">
                    <a:lumMod val="50000"/>
                  </a:schemeClr>
                </a:solidFill>
              </a:rPr>
              <a:t>Princeton, New Jersey.</a:t>
            </a:r>
          </a:p>
          <a:p>
            <a:r>
              <a:rPr lang="en-US" altLang="zh-CN" sz="2000" dirty="0" smtClean="0">
                <a:solidFill>
                  <a:schemeClr val="bg1">
                    <a:lumMod val="50000"/>
                  </a:schemeClr>
                </a:solidFill>
              </a:rPr>
              <a:t>Blackwell</a:t>
            </a:r>
            <a:r>
              <a:rPr lang="en-US" altLang="zh-CN" sz="2000" dirty="0">
                <a:solidFill>
                  <a:schemeClr val="bg1">
                    <a:lumMod val="50000"/>
                  </a:schemeClr>
                </a:solidFill>
              </a:rPr>
              <a:t>, D. (1962) </a:t>
            </a:r>
            <a:r>
              <a:rPr lang="en-US" altLang="zh-CN" sz="2000" b="1" dirty="0">
                <a:solidFill>
                  <a:schemeClr val="bg1">
                    <a:lumMod val="50000"/>
                  </a:schemeClr>
                </a:solidFill>
              </a:rPr>
              <a:t>Discrete Dynamic Programming</a:t>
            </a:r>
            <a:r>
              <a:rPr lang="en-US" altLang="zh-CN" sz="2000" dirty="0">
                <a:solidFill>
                  <a:schemeClr val="bg1">
                    <a:lumMod val="50000"/>
                  </a:schemeClr>
                </a:solidFill>
              </a:rPr>
              <a:t>. </a:t>
            </a:r>
            <a:r>
              <a:rPr lang="en-US" altLang="zh-CN" sz="2000" i="1" dirty="0">
                <a:solidFill>
                  <a:schemeClr val="bg1">
                    <a:lumMod val="50000"/>
                  </a:schemeClr>
                </a:solidFill>
              </a:rPr>
              <a:t>Annals of Mathematical Statistics </a:t>
            </a:r>
            <a:r>
              <a:rPr lang="en-US" altLang="zh-CN" sz="2000" b="1" i="1" dirty="0">
                <a:solidFill>
                  <a:schemeClr val="bg1">
                    <a:lumMod val="50000"/>
                  </a:schemeClr>
                </a:solidFill>
              </a:rPr>
              <a:t>33, 719-</a:t>
            </a:r>
            <a:r>
              <a:rPr lang="en-US" altLang="zh-CN" sz="2000" b="1" dirty="0">
                <a:solidFill>
                  <a:schemeClr val="bg1">
                    <a:lumMod val="50000"/>
                  </a:schemeClr>
                </a:solidFill>
              </a:rPr>
              <a:t>726</a:t>
            </a:r>
            <a:r>
              <a:rPr lang="en-US" altLang="zh-CN" sz="2000" dirty="0">
                <a:solidFill>
                  <a:schemeClr val="bg1">
                    <a:lumMod val="50000"/>
                  </a:schemeClr>
                </a:solidFill>
              </a:rPr>
              <a:t>.</a:t>
            </a:r>
          </a:p>
          <a:p>
            <a:r>
              <a:rPr lang="en-US" altLang="zh-CN" sz="2000" dirty="0" smtClean="0">
                <a:solidFill>
                  <a:schemeClr val="bg1">
                    <a:lumMod val="50000"/>
                  </a:schemeClr>
                </a:solidFill>
              </a:rPr>
              <a:t>Chow</a:t>
            </a:r>
            <a:r>
              <a:rPr lang="en-US" altLang="zh-CN" sz="2000" dirty="0">
                <a:solidFill>
                  <a:schemeClr val="bg1">
                    <a:lumMod val="50000"/>
                  </a:schemeClr>
                </a:solidFill>
              </a:rPr>
              <a:t>, C.S. and </a:t>
            </a:r>
            <a:r>
              <a:rPr lang="en-US" altLang="zh-CN" sz="2000" dirty="0" err="1">
                <a:solidFill>
                  <a:schemeClr val="bg1">
                    <a:lumMod val="50000"/>
                  </a:schemeClr>
                </a:solidFill>
              </a:rPr>
              <a:t>Tsitsiklis</a:t>
            </a:r>
            <a:r>
              <a:rPr lang="en-US" altLang="zh-CN" sz="2000" dirty="0">
                <a:solidFill>
                  <a:schemeClr val="bg1">
                    <a:lumMod val="50000"/>
                  </a:schemeClr>
                </a:solidFill>
              </a:rPr>
              <a:t>, J.N. (1989) </a:t>
            </a:r>
            <a:r>
              <a:rPr lang="en-US" altLang="zh-CN" sz="2000" b="1" dirty="0">
                <a:solidFill>
                  <a:schemeClr val="bg1">
                    <a:lumMod val="50000"/>
                  </a:schemeClr>
                </a:solidFill>
              </a:rPr>
              <a:t>The Complexity of Dynamic Programming</a:t>
            </a:r>
            <a:r>
              <a:rPr lang="en-US" altLang="zh-CN" sz="2000" dirty="0">
                <a:solidFill>
                  <a:schemeClr val="bg1">
                    <a:lumMod val="50000"/>
                  </a:schemeClr>
                </a:solidFill>
              </a:rPr>
              <a:t>. </a:t>
            </a:r>
            <a:r>
              <a:rPr lang="en-US" altLang="zh-CN" sz="2000" i="1" dirty="0">
                <a:solidFill>
                  <a:schemeClr val="bg1">
                    <a:lumMod val="50000"/>
                  </a:schemeClr>
                </a:solidFill>
              </a:rPr>
              <a:t>Journal of Complexity </a:t>
            </a:r>
            <a:r>
              <a:rPr lang="en-US" altLang="zh-CN" sz="2000" b="1" dirty="0">
                <a:solidFill>
                  <a:schemeClr val="bg1">
                    <a:lumMod val="50000"/>
                  </a:schemeClr>
                </a:solidFill>
              </a:rPr>
              <a:t>5 466.488.</a:t>
            </a:r>
            <a:endParaRPr lang="en-US" altLang="zh-CN" sz="2000" dirty="0">
              <a:solidFill>
                <a:schemeClr val="bg1">
                  <a:lumMod val="50000"/>
                </a:schemeClr>
              </a:solidFill>
            </a:endParaRPr>
          </a:p>
          <a:p>
            <a:r>
              <a:rPr lang="en-US" altLang="zh-CN" sz="2000" dirty="0" smtClean="0">
                <a:solidFill>
                  <a:schemeClr val="bg1">
                    <a:lumMod val="50000"/>
                  </a:schemeClr>
                </a:solidFill>
              </a:rPr>
              <a:t>Eric </a:t>
            </a:r>
            <a:r>
              <a:rPr lang="en-US" altLang="zh-CN" sz="2000" dirty="0">
                <a:solidFill>
                  <a:schemeClr val="bg1">
                    <a:lumMod val="50000"/>
                  </a:schemeClr>
                </a:solidFill>
              </a:rPr>
              <a:t>V. </a:t>
            </a:r>
            <a:r>
              <a:rPr lang="en-US" altLang="zh-CN" sz="2000" dirty="0" err="1" smtClean="0">
                <a:solidFill>
                  <a:schemeClr val="bg1">
                    <a:lumMod val="50000"/>
                  </a:schemeClr>
                </a:solidFill>
              </a:rPr>
              <a:t>Denardo</a:t>
            </a:r>
            <a:r>
              <a:rPr lang="en-US" altLang="zh-CN" sz="2000" dirty="0" smtClean="0">
                <a:solidFill>
                  <a:schemeClr val="bg1">
                    <a:lumMod val="50000"/>
                  </a:schemeClr>
                </a:solidFill>
              </a:rPr>
              <a:t> </a:t>
            </a:r>
            <a:r>
              <a:rPr lang="en-US" altLang="zh-CN" sz="2000" b="1" i="1" dirty="0" smtClean="0">
                <a:solidFill>
                  <a:schemeClr val="bg1">
                    <a:lumMod val="50000"/>
                  </a:schemeClr>
                </a:solidFill>
              </a:rPr>
              <a:t>Dynamic </a:t>
            </a:r>
            <a:r>
              <a:rPr lang="en-US" altLang="zh-CN" sz="2000" b="1" i="1" dirty="0">
                <a:solidFill>
                  <a:schemeClr val="bg1">
                    <a:lumMod val="50000"/>
                  </a:schemeClr>
                </a:solidFill>
              </a:rPr>
              <a:t>programming: models and applications, 2003.</a:t>
            </a:r>
            <a:endParaRPr lang="en-US" altLang="zh-CN" sz="2000" dirty="0">
              <a:solidFill>
                <a:schemeClr val="bg1">
                  <a:lumMod val="50000"/>
                </a:schemeClr>
              </a:solidFill>
            </a:endParaRPr>
          </a:p>
          <a:p>
            <a:r>
              <a:rPr lang="en-US" altLang="zh-CN" sz="2000" i="1" dirty="0" smtClean="0">
                <a:solidFill>
                  <a:schemeClr val="bg1">
                    <a:lumMod val="50000"/>
                  </a:schemeClr>
                </a:solidFill>
              </a:rPr>
              <a:t>www.cs.berkeley.edu</a:t>
            </a:r>
            <a:r>
              <a:rPr lang="en-US" altLang="zh-CN" sz="2000" i="1" dirty="0">
                <a:solidFill>
                  <a:schemeClr val="bg1">
                    <a:lumMod val="50000"/>
                  </a:schemeClr>
                </a:solidFill>
              </a:rPr>
              <a:t>/~vazirani/algorithms/chap6.pdf </a:t>
            </a:r>
            <a:endParaRPr lang="en-US" altLang="zh-CN" sz="2000" dirty="0">
              <a:solidFill>
                <a:schemeClr val="bg1">
                  <a:lumMod val="50000"/>
                </a:schemeClr>
              </a:solidFill>
            </a:endParaRPr>
          </a:p>
          <a:p>
            <a:r>
              <a:rPr lang="en-US" altLang="zh-CN" sz="2000" i="1" dirty="0" smtClean="0">
                <a:solidFill>
                  <a:schemeClr val="bg1">
                    <a:lumMod val="50000"/>
                  </a:schemeClr>
                </a:solidFill>
              </a:rPr>
              <a:t>http</a:t>
            </a:r>
            <a:r>
              <a:rPr lang="en-US" altLang="zh-CN" sz="2000" i="1" dirty="0">
                <a:solidFill>
                  <a:schemeClr val="bg1">
                    <a:lumMod val="50000"/>
                  </a:schemeClr>
                </a:solidFill>
              </a:rPr>
              <a:t>://www2.fiu.edu/~thompsop/modeling/modeling_chapter5.pdf</a:t>
            </a:r>
            <a:endParaRPr lang="en-US" altLang="zh-CN" sz="2000" dirty="0">
              <a:solidFill>
                <a:schemeClr val="bg1">
                  <a:lumMod val="50000"/>
                </a:schemeClr>
              </a:solidFill>
            </a:endParaRPr>
          </a:p>
          <a:p>
            <a:r>
              <a:rPr lang="en-US" altLang="zh-CN" sz="2000" i="1" dirty="0" smtClean="0">
                <a:solidFill>
                  <a:schemeClr val="bg1">
                    <a:lumMod val="50000"/>
                  </a:schemeClr>
                </a:solidFill>
              </a:rPr>
              <a:t>http</a:t>
            </a:r>
            <a:r>
              <a:rPr lang="en-US" altLang="zh-CN" sz="2000" i="1" dirty="0">
                <a:solidFill>
                  <a:schemeClr val="bg1">
                    <a:lumMod val="50000"/>
                  </a:schemeClr>
                </a:solidFill>
              </a:rPr>
              <a:t>://mat.gsia.cmu.edu/classes/</a:t>
            </a:r>
            <a:r>
              <a:rPr lang="en-US" altLang="zh-CN" sz="2000" b="1" i="1" dirty="0">
                <a:solidFill>
                  <a:schemeClr val="bg1">
                    <a:lumMod val="50000"/>
                  </a:schemeClr>
                </a:solidFill>
              </a:rPr>
              <a:t>dynamic</a:t>
            </a:r>
            <a:r>
              <a:rPr lang="en-US" altLang="zh-CN" sz="2000" i="1" dirty="0">
                <a:solidFill>
                  <a:schemeClr val="bg1">
                    <a:lumMod val="50000"/>
                  </a:schemeClr>
                </a:solidFill>
              </a:rPr>
              <a:t>/</a:t>
            </a:r>
            <a:r>
              <a:rPr lang="en-US" altLang="zh-CN" sz="2000" b="1" i="1" dirty="0">
                <a:solidFill>
                  <a:schemeClr val="bg1">
                    <a:lumMod val="50000"/>
                  </a:schemeClr>
                </a:solidFill>
              </a:rPr>
              <a:t>dynamic</a:t>
            </a:r>
            <a:r>
              <a:rPr lang="en-US" altLang="zh-CN" sz="2000" i="1" dirty="0">
                <a:solidFill>
                  <a:schemeClr val="bg1">
                    <a:lumMod val="50000"/>
                  </a:schemeClr>
                </a:solidFill>
              </a:rPr>
              <a:t>.html</a:t>
            </a:r>
            <a:endParaRPr lang="en-US" altLang="zh-CN" sz="2000" dirty="0">
              <a:solidFill>
                <a:schemeClr val="bg1">
                  <a:lumMod val="50000"/>
                </a:schemeClr>
              </a:solidFill>
            </a:endParaRPr>
          </a:p>
          <a:p>
            <a:endParaRPr lang="zh-CN" altLang="en-US" sz="2000" dirty="0"/>
          </a:p>
        </p:txBody>
      </p:sp>
      <p:sp>
        <p:nvSpPr>
          <p:cNvPr id="4" name="灯片编号占位符 3"/>
          <p:cNvSpPr>
            <a:spLocks noGrp="1"/>
          </p:cNvSpPr>
          <p:nvPr>
            <p:ph type="sldNum" sz="quarter" idx="12"/>
          </p:nvPr>
        </p:nvSpPr>
        <p:spPr/>
        <p:txBody>
          <a:bodyPr/>
          <a:lstStyle/>
          <a:p>
            <a:fld id="{E8355607-17A1-4E4D-AFB5-E4A973756996}" type="slidenum">
              <a:rPr lang="zh-CN" altLang="en-US" smtClean="0"/>
              <a:t>43</a:t>
            </a:fld>
            <a:endParaRPr lang="zh-CN" altLang="en-US"/>
          </a:p>
        </p:txBody>
      </p:sp>
    </p:spTree>
    <p:extLst>
      <p:ext uri="{BB962C8B-B14F-4D97-AF65-F5344CB8AC3E}">
        <p14:creationId xmlns:p14="http://schemas.microsoft.com/office/powerpoint/2010/main" val="4970662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Greedy vs. Exhaustive Search</a:t>
            </a:r>
            <a:endParaRPr lang="zh-CN" altLang="en-US" dirty="0"/>
          </a:p>
        </p:txBody>
      </p:sp>
      <p:sp>
        <p:nvSpPr>
          <p:cNvPr id="3" name="内容占位符 2"/>
          <p:cNvSpPr>
            <a:spLocks noGrp="1"/>
          </p:cNvSpPr>
          <p:nvPr>
            <p:ph idx="1"/>
          </p:nvPr>
        </p:nvSpPr>
        <p:spPr>
          <a:xfrm>
            <a:off x="179512" y="1556792"/>
            <a:ext cx="8856984" cy="5184576"/>
          </a:xfrm>
        </p:spPr>
        <p:txBody>
          <a:bodyPr>
            <a:noAutofit/>
          </a:bodyPr>
          <a:lstStyle/>
          <a:p>
            <a:r>
              <a:rPr lang="en-US" altLang="zh-CN" sz="2400" i="1" dirty="0" smtClean="0"/>
              <a:t>Greedy </a:t>
            </a:r>
            <a:r>
              <a:rPr lang="en-US" altLang="zh-CN" sz="2400" dirty="0"/>
              <a:t>algorithms focus on making the best local choice </a:t>
            </a:r>
            <a:r>
              <a:rPr lang="en-US" altLang="zh-CN" sz="2400" dirty="0" smtClean="0"/>
              <a:t>at each </a:t>
            </a:r>
            <a:r>
              <a:rPr lang="en-US" altLang="zh-CN" sz="2400" dirty="0"/>
              <a:t>decision point. In the absence of a correctness </a:t>
            </a:r>
            <a:r>
              <a:rPr lang="en-US" altLang="zh-CN" sz="2400" dirty="0" smtClean="0"/>
              <a:t>proof such </a:t>
            </a:r>
            <a:r>
              <a:rPr lang="en-US" altLang="zh-CN" sz="2400" dirty="0"/>
              <a:t>greedy algorithms are very likely to fail</a:t>
            </a:r>
            <a:r>
              <a:rPr lang="en-US" altLang="zh-CN" sz="2400" dirty="0" smtClean="0"/>
              <a:t>.</a:t>
            </a:r>
          </a:p>
          <a:p>
            <a:endParaRPr lang="en-US" altLang="zh-CN" sz="2400" dirty="0"/>
          </a:p>
          <a:p>
            <a:r>
              <a:rPr lang="en-US" altLang="zh-CN" sz="2400" dirty="0"/>
              <a:t>Dynamic programming gives us a way to design </a:t>
            </a:r>
            <a:r>
              <a:rPr lang="en-US" altLang="zh-CN" sz="2400" dirty="0" smtClean="0"/>
              <a:t>custom algorithms </a:t>
            </a:r>
            <a:r>
              <a:rPr lang="en-US" altLang="zh-CN" sz="2400" dirty="0"/>
              <a:t>which </a:t>
            </a:r>
            <a:r>
              <a:rPr lang="en-US" altLang="zh-CN" sz="2400" b="1" dirty="0"/>
              <a:t>systematically search </a:t>
            </a:r>
            <a:r>
              <a:rPr lang="en-US" altLang="zh-CN" sz="2400" dirty="0"/>
              <a:t>all possibilities (</a:t>
            </a:r>
            <a:r>
              <a:rPr lang="en-US" altLang="zh-CN" sz="2400" dirty="0" smtClean="0"/>
              <a:t>thus guaranteeing </a:t>
            </a:r>
            <a:r>
              <a:rPr lang="en-US" altLang="zh-CN" sz="2400" b="1" dirty="0"/>
              <a:t>correctness</a:t>
            </a:r>
            <a:r>
              <a:rPr lang="en-US" altLang="zh-CN" sz="2400" dirty="0"/>
              <a:t>) while </a:t>
            </a:r>
            <a:r>
              <a:rPr lang="en-US" altLang="zh-CN" sz="2400" b="1" dirty="0"/>
              <a:t>storing results </a:t>
            </a:r>
            <a:r>
              <a:rPr lang="en-US" altLang="zh-CN" sz="2400" dirty="0"/>
              <a:t>to </a:t>
            </a:r>
            <a:r>
              <a:rPr lang="en-US" altLang="zh-CN" sz="2400" dirty="0" smtClean="0"/>
              <a:t>avoid </a:t>
            </a:r>
            <a:r>
              <a:rPr lang="en-US" altLang="zh-CN" sz="2400" dirty="0" err="1" smtClean="0"/>
              <a:t>recomputing</a:t>
            </a:r>
            <a:r>
              <a:rPr lang="en-US" altLang="zh-CN" sz="2400" dirty="0" smtClean="0"/>
              <a:t> </a:t>
            </a:r>
            <a:r>
              <a:rPr lang="en-US" altLang="zh-CN" sz="2400" dirty="0"/>
              <a:t>(thus providing </a:t>
            </a:r>
            <a:r>
              <a:rPr lang="en-US" altLang="zh-CN" sz="2400" b="1" dirty="0"/>
              <a:t>efficiency</a:t>
            </a:r>
            <a:r>
              <a:rPr lang="en-US" altLang="zh-CN" sz="2400" dirty="0" smtClean="0"/>
              <a:t>).</a:t>
            </a:r>
          </a:p>
          <a:p>
            <a:endParaRPr lang="en-US" altLang="zh-CN" sz="2400" dirty="0"/>
          </a:p>
          <a:p>
            <a:r>
              <a:rPr lang="en-US" altLang="zh-CN" sz="2400" dirty="0"/>
              <a:t>Once understood it is relatively easy to apply, it </a:t>
            </a:r>
            <a:r>
              <a:rPr lang="en-US" altLang="zh-CN" sz="2400" b="1" dirty="0"/>
              <a:t>looks like magic</a:t>
            </a:r>
            <a:r>
              <a:rPr lang="en-US" altLang="zh-CN" sz="2400" dirty="0"/>
              <a:t> until you have seen </a:t>
            </a:r>
            <a:r>
              <a:rPr lang="en-US" altLang="zh-CN" sz="2400" b="1" dirty="0">
                <a:solidFill>
                  <a:srgbClr val="FF0000"/>
                </a:solidFill>
              </a:rPr>
              <a:t>enough examples</a:t>
            </a:r>
            <a:r>
              <a:rPr lang="en-US" altLang="zh-CN" sz="2400" dirty="0" smtClean="0">
                <a:solidFill>
                  <a:srgbClr val="FF0000"/>
                </a:solidFill>
              </a:rPr>
              <a:t>.</a:t>
            </a:r>
            <a:endParaRPr lang="en-US" altLang="zh-CN" sz="2400" dirty="0">
              <a:solidFill>
                <a:srgbClr val="FF0000"/>
              </a:solidFill>
            </a:endParaRPr>
          </a:p>
        </p:txBody>
      </p:sp>
      <p:sp>
        <p:nvSpPr>
          <p:cNvPr id="4" name="灯片编号占位符 3"/>
          <p:cNvSpPr>
            <a:spLocks noGrp="1"/>
          </p:cNvSpPr>
          <p:nvPr>
            <p:ph type="sldNum" sz="quarter" idx="12"/>
          </p:nvPr>
        </p:nvSpPr>
        <p:spPr/>
        <p:txBody>
          <a:bodyPr/>
          <a:lstStyle/>
          <a:p>
            <a:fld id="{E8355607-17A1-4E4D-AFB5-E4A973756996}" type="slidenum">
              <a:rPr lang="zh-CN" altLang="en-US" smtClean="0"/>
              <a:t>5</a:t>
            </a:fld>
            <a:endParaRPr lang="zh-CN" altLang="en-US"/>
          </a:p>
        </p:txBody>
      </p:sp>
    </p:spTree>
    <p:extLst>
      <p:ext uri="{BB962C8B-B14F-4D97-AF65-F5344CB8AC3E}">
        <p14:creationId xmlns:p14="http://schemas.microsoft.com/office/powerpoint/2010/main" val="4106164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138"/>
            <a:ext cx="8229600" cy="766842"/>
          </a:xfrm>
        </p:spPr>
        <p:txBody>
          <a:bodyPr/>
          <a:lstStyle/>
          <a:p>
            <a:r>
              <a:rPr lang="en-US" altLang="zh-CN" dirty="0" smtClean="0"/>
              <a:t>Applications</a:t>
            </a:r>
            <a:endParaRPr lang="zh-CN" altLang="en-US" dirty="0"/>
          </a:p>
        </p:txBody>
      </p:sp>
      <p:sp>
        <p:nvSpPr>
          <p:cNvPr id="3" name="内容占位符 2"/>
          <p:cNvSpPr>
            <a:spLocks noGrp="1"/>
          </p:cNvSpPr>
          <p:nvPr>
            <p:ph idx="1"/>
          </p:nvPr>
        </p:nvSpPr>
        <p:spPr>
          <a:xfrm>
            <a:off x="107504" y="908720"/>
            <a:ext cx="8928992" cy="5832648"/>
          </a:xfrm>
        </p:spPr>
        <p:txBody>
          <a:bodyPr>
            <a:normAutofit fontScale="77500" lnSpcReduction="20000"/>
          </a:bodyPr>
          <a:lstStyle/>
          <a:p>
            <a:pPr marL="0" indent="0">
              <a:buNone/>
            </a:pPr>
            <a:r>
              <a:rPr lang="en-US" altLang="zh-CN" dirty="0"/>
              <a:t>Once you understand dynamic programming, it is </a:t>
            </a:r>
            <a:r>
              <a:rPr lang="en-US" altLang="zh-CN" dirty="0" smtClean="0"/>
              <a:t>usually easier </a:t>
            </a:r>
            <a:r>
              <a:rPr lang="en-US" altLang="zh-CN" dirty="0"/>
              <a:t>to </a:t>
            </a:r>
            <a:r>
              <a:rPr lang="en-US" altLang="zh-CN" b="1" dirty="0"/>
              <a:t>reinvent certain algorithms </a:t>
            </a:r>
            <a:r>
              <a:rPr lang="en-US" altLang="zh-CN" dirty="0"/>
              <a:t>than try to look them up</a:t>
            </a:r>
            <a:r>
              <a:rPr lang="en-US" altLang="zh-CN" dirty="0" smtClean="0"/>
              <a:t>!</a:t>
            </a:r>
          </a:p>
          <a:p>
            <a:pPr marL="0" indent="0">
              <a:buNone/>
            </a:pPr>
            <a:endParaRPr lang="en-US" altLang="zh-CN" dirty="0" smtClean="0"/>
          </a:p>
          <a:p>
            <a:pPr marL="0" indent="0">
              <a:buNone/>
            </a:pPr>
            <a:r>
              <a:rPr lang="en-US" altLang="zh-CN" b="1" dirty="0" smtClean="0"/>
              <a:t>Steven </a:t>
            </a:r>
            <a:r>
              <a:rPr lang="en-US" altLang="zh-CN" b="1" dirty="0" err="1"/>
              <a:t>Skiena</a:t>
            </a:r>
            <a:r>
              <a:rPr lang="en-US" altLang="zh-CN" dirty="0" smtClean="0"/>
              <a:t> had </a:t>
            </a:r>
            <a:r>
              <a:rPr lang="en-US" altLang="zh-CN" dirty="0"/>
              <a:t>found dynamic programming to be one of the </a:t>
            </a:r>
            <a:r>
              <a:rPr lang="en-US" altLang="zh-CN" b="1" dirty="0" smtClean="0"/>
              <a:t>most useful </a:t>
            </a:r>
            <a:r>
              <a:rPr lang="en-US" altLang="zh-CN" dirty="0"/>
              <a:t>algorithmic techniques in practice</a:t>
            </a:r>
            <a:r>
              <a:rPr lang="en-US" altLang="zh-CN" dirty="0" smtClean="0"/>
              <a:t>:</a:t>
            </a:r>
          </a:p>
          <a:p>
            <a:pPr marL="0" indent="0">
              <a:buNone/>
            </a:pPr>
            <a:endParaRPr lang="en-US" altLang="zh-CN" dirty="0"/>
          </a:p>
          <a:p>
            <a:r>
              <a:rPr lang="en-US" altLang="zh-CN" sz="2300" dirty="0"/>
              <a:t>Shortest path on a DAG </a:t>
            </a:r>
            <a:r>
              <a:rPr lang="en-US" altLang="zh-CN" sz="2300" dirty="0" smtClean="0"/>
              <a:t> </a:t>
            </a:r>
          </a:p>
          <a:p>
            <a:r>
              <a:rPr lang="en-US" altLang="zh-CN" sz="2300" dirty="0" smtClean="0"/>
              <a:t>Morphing </a:t>
            </a:r>
            <a:r>
              <a:rPr lang="en-US" altLang="zh-CN" sz="2300" dirty="0"/>
              <a:t>in computer graphics.</a:t>
            </a:r>
          </a:p>
          <a:p>
            <a:r>
              <a:rPr lang="en-US" altLang="zh-CN" sz="2300" dirty="0" smtClean="0"/>
              <a:t>Data </a:t>
            </a:r>
            <a:r>
              <a:rPr lang="en-US" altLang="zh-CN" sz="2300" dirty="0"/>
              <a:t>compression for high density bar codes.</a:t>
            </a:r>
          </a:p>
          <a:p>
            <a:r>
              <a:rPr lang="en-US" altLang="zh-CN" sz="2300" dirty="0" smtClean="0"/>
              <a:t>Designing </a:t>
            </a:r>
            <a:r>
              <a:rPr lang="en-US" altLang="zh-CN" sz="2300" dirty="0"/>
              <a:t>genes to avoid or contain specified patterns.</a:t>
            </a:r>
          </a:p>
          <a:p>
            <a:endParaRPr lang="en-US" altLang="zh-CN" sz="2300" dirty="0"/>
          </a:p>
          <a:p>
            <a:r>
              <a:rPr lang="en-US" altLang="zh-CN" sz="2300" dirty="0" smtClean="0"/>
              <a:t>Knapsack </a:t>
            </a:r>
            <a:r>
              <a:rPr lang="en-US" altLang="zh-CN" sz="2300" dirty="0"/>
              <a:t>(0/1, integer)</a:t>
            </a:r>
          </a:p>
          <a:p>
            <a:r>
              <a:rPr lang="en-US" altLang="zh-CN" sz="2300" dirty="0" smtClean="0"/>
              <a:t>Matrix </a:t>
            </a:r>
            <a:r>
              <a:rPr lang="en-US" altLang="zh-CN" sz="2300" dirty="0"/>
              <a:t>Chain multiplication problem</a:t>
            </a:r>
          </a:p>
          <a:p>
            <a:r>
              <a:rPr lang="en-US" altLang="zh-CN" sz="2300" dirty="0" smtClean="0"/>
              <a:t>Longest </a:t>
            </a:r>
            <a:r>
              <a:rPr lang="en-US" altLang="zh-CN" sz="2300" dirty="0"/>
              <a:t>common subsequence</a:t>
            </a:r>
          </a:p>
          <a:p>
            <a:r>
              <a:rPr lang="en-US" altLang="zh-CN" sz="2300" dirty="0" smtClean="0"/>
              <a:t>VLSI </a:t>
            </a:r>
            <a:r>
              <a:rPr lang="en-US" altLang="zh-CN" sz="2300" dirty="0"/>
              <a:t>CAD problems, e.g., Gate sizing, Placement, Routing etc.</a:t>
            </a:r>
          </a:p>
          <a:p>
            <a:r>
              <a:rPr lang="en-US" altLang="zh-CN" sz="2300" dirty="0" smtClean="0"/>
              <a:t>Queuing </a:t>
            </a:r>
            <a:r>
              <a:rPr lang="en-US" altLang="zh-CN" sz="2300" dirty="0"/>
              <a:t>theory, Control theory, Bioinformatics, Information theory, Operations Research etc.</a:t>
            </a:r>
          </a:p>
          <a:p>
            <a:r>
              <a:rPr lang="en-US" altLang="zh-CN" sz="2300" dirty="0" smtClean="0"/>
              <a:t>Multiple-class </a:t>
            </a:r>
            <a:r>
              <a:rPr lang="en-US" altLang="zh-CN" sz="2300" dirty="0"/>
              <a:t>Mean Value Analysis (MVA) etc.</a:t>
            </a:r>
          </a:p>
          <a:p>
            <a:endParaRPr lang="zh-CN" altLang="en-US" dirty="0"/>
          </a:p>
        </p:txBody>
      </p:sp>
      <p:sp>
        <p:nvSpPr>
          <p:cNvPr id="4" name="灯片编号占位符 3"/>
          <p:cNvSpPr>
            <a:spLocks noGrp="1"/>
          </p:cNvSpPr>
          <p:nvPr>
            <p:ph type="sldNum" sz="quarter" idx="12"/>
          </p:nvPr>
        </p:nvSpPr>
        <p:spPr/>
        <p:txBody>
          <a:bodyPr/>
          <a:lstStyle/>
          <a:p>
            <a:fld id="{E8355607-17A1-4E4D-AFB5-E4A973756996}" type="slidenum">
              <a:rPr lang="zh-CN" altLang="en-US" smtClean="0"/>
              <a:t>6</a:t>
            </a:fld>
            <a:endParaRPr lang="zh-CN" altLang="en-US"/>
          </a:p>
        </p:txBody>
      </p:sp>
    </p:spTree>
    <p:extLst>
      <p:ext uri="{BB962C8B-B14F-4D97-AF65-F5344CB8AC3E}">
        <p14:creationId xmlns:p14="http://schemas.microsoft.com/office/powerpoint/2010/main" val="41989623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363272" cy="634082"/>
          </a:xfrm>
        </p:spPr>
        <p:txBody>
          <a:bodyPr>
            <a:noAutofit/>
          </a:bodyPr>
          <a:lstStyle/>
          <a:p>
            <a:r>
              <a:rPr lang="en-US" altLang="zh-CN" dirty="0">
                <a:solidFill>
                  <a:srgbClr val="006600"/>
                </a:solidFill>
              </a:rPr>
              <a:t>CHARACTERISTICS OF DP</a:t>
            </a:r>
            <a:endParaRPr lang="zh-CN" altLang="en-US" dirty="0">
              <a:solidFill>
                <a:srgbClr val="006600"/>
              </a:solidFill>
            </a:endParaRPr>
          </a:p>
        </p:txBody>
      </p:sp>
      <p:sp>
        <p:nvSpPr>
          <p:cNvPr id="3" name="内容占位符 2"/>
          <p:cNvSpPr>
            <a:spLocks noGrp="1"/>
          </p:cNvSpPr>
          <p:nvPr>
            <p:ph idx="1"/>
          </p:nvPr>
        </p:nvSpPr>
        <p:spPr>
          <a:xfrm>
            <a:off x="0" y="1196752"/>
            <a:ext cx="9144000" cy="5661248"/>
          </a:xfrm>
        </p:spPr>
        <p:txBody>
          <a:bodyPr>
            <a:normAutofit/>
          </a:bodyPr>
          <a:lstStyle/>
          <a:p>
            <a:r>
              <a:rPr lang="en-US" altLang="zh-CN" sz="2400" dirty="0"/>
              <a:t>DP is applicable to problems that exhibit the properties of </a:t>
            </a:r>
            <a:r>
              <a:rPr lang="en-US" altLang="zh-CN" sz="2400" b="1" dirty="0">
                <a:solidFill>
                  <a:srgbClr val="C00000"/>
                </a:solidFill>
              </a:rPr>
              <a:t>overlapping </a:t>
            </a:r>
            <a:r>
              <a:rPr lang="en-US" altLang="zh-CN" sz="2400" b="1" dirty="0" err="1" smtClean="0">
                <a:solidFill>
                  <a:srgbClr val="C00000"/>
                </a:solidFill>
              </a:rPr>
              <a:t>subproblems</a:t>
            </a:r>
            <a:r>
              <a:rPr lang="en-US" altLang="zh-CN" sz="2400" b="1" dirty="0" smtClean="0">
                <a:solidFill>
                  <a:srgbClr val="C00000"/>
                </a:solidFill>
              </a:rPr>
              <a:t> </a:t>
            </a:r>
            <a:r>
              <a:rPr lang="en-US" altLang="zh-CN" sz="2400" dirty="0" smtClean="0"/>
              <a:t>which </a:t>
            </a:r>
            <a:r>
              <a:rPr lang="en-US" altLang="zh-CN" sz="2400" dirty="0"/>
              <a:t>are only slightly smaller and </a:t>
            </a:r>
            <a:r>
              <a:rPr lang="en-US" altLang="zh-CN" sz="2400" b="1" dirty="0">
                <a:solidFill>
                  <a:srgbClr val="FF0000"/>
                </a:solidFill>
              </a:rPr>
              <a:t>optimal substructure</a:t>
            </a:r>
            <a:r>
              <a:rPr lang="en-US" altLang="zh-CN" sz="2400" dirty="0" smtClean="0"/>
              <a:t>.</a:t>
            </a:r>
          </a:p>
          <a:p>
            <a:endParaRPr lang="en-US" altLang="zh-CN" sz="2400" dirty="0"/>
          </a:p>
          <a:p>
            <a:r>
              <a:rPr lang="en-US" altLang="zh-CN" sz="2400" b="1" dirty="0">
                <a:solidFill>
                  <a:srgbClr val="C00000"/>
                </a:solidFill>
              </a:rPr>
              <a:t>Overlapping </a:t>
            </a:r>
            <a:r>
              <a:rPr lang="en-US" altLang="zh-CN" sz="2400" b="1" dirty="0" err="1">
                <a:solidFill>
                  <a:srgbClr val="C00000"/>
                </a:solidFill>
              </a:rPr>
              <a:t>subproblems</a:t>
            </a:r>
            <a:endParaRPr lang="en-US" altLang="zh-CN" sz="2400" b="1" dirty="0">
              <a:solidFill>
                <a:srgbClr val="C00000"/>
              </a:solidFill>
            </a:endParaRPr>
          </a:p>
          <a:p>
            <a:pPr lvl="1"/>
            <a:r>
              <a:rPr lang="en-US" altLang="zh-CN" sz="2000" dirty="0" smtClean="0"/>
              <a:t>If overlapping </a:t>
            </a:r>
            <a:r>
              <a:rPr lang="en-US" altLang="zh-CN" sz="2000" dirty="0"/>
              <a:t>problems are </a:t>
            </a:r>
            <a:r>
              <a:rPr lang="en-US" altLang="zh-CN" sz="2000" b="1" dirty="0"/>
              <a:t>much smaller </a:t>
            </a:r>
            <a:r>
              <a:rPr lang="en-US" altLang="zh-CN" sz="2000" dirty="0"/>
              <a:t>than the original problem, the strategy is </a:t>
            </a:r>
            <a:r>
              <a:rPr lang="en-US" altLang="zh-CN" sz="2000" dirty="0" smtClean="0"/>
              <a:t>called “</a:t>
            </a:r>
            <a:r>
              <a:rPr lang="en-US" altLang="zh-CN" sz="2000" b="1" dirty="0" smtClean="0"/>
              <a:t>divide and conquer</a:t>
            </a:r>
            <a:r>
              <a:rPr lang="en-US" altLang="zh-CN" sz="2000" dirty="0" smtClean="0"/>
              <a:t>”, such as </a:t>
            </a:r>
            <a:r>
              <a:rPr lang="en-US" altLang="zh-CN" sz="2000" dirty="0" err="1" smtClean="0"/>
              <a:t>mergesort</a:t>
            </a:r>
            <a:r>
              <a:rPr lang="en-US" altLang="zh-CN" sz="2000" dirty="0" smtClean="0"/>
              <a:t>, quicksort.</a:t>
            </a:r>
          </a:p>
          <a:p>
            <a:endParaRPr lang="en-US" altLang="zh-CN" sz="2400" dirty="0"/>
          </a:p>
          <a:p>
            <a:r>
              <a:rPr lang="en-US" altLang="zh-CN" sz="2400" b="1" dirty="0">
                <a:solidFill>
                  <a:srgbClr val="FF0000"/>
                </a:solidFill>
              </a:rPr>
              <a:t>Optimal substructure</a:t>
            </a:r>
          </a:p>
          <a:p>
            <a:pPr lvl="1"/>
            <a:r>
              <a:rPr lang="en-US" altLang="zh-CN" sz="2000" dirty="0"/>
              <a:t>the solution to a given optimization problem can be obtained by the </a:t>
            </a:r>
            <a:r>
              <a:rPr lang="en-US" altLang="zh-CN" sz="2000" b="1" dirty="0"/>
              <a:t>combination of optimal solutions to its </a:t>
            </a:r>
            <a:r>
              <a:rPr lang="en-US" altLang="zh-CN" sz="2000" b="1" dirty="0" err="1" smtClean="0"/>
              <a:t>subproblems</a:t>
            </a:r>
            <a:endParaRPr lang="en-US" altLang="zh-CN" sz="2000" b="1" dirty="0" smtClean="0"/>
          </a:p>
          <a:p>
            <a:pPr lvl="1"/>
            <a:r>
              <a:rPr lang="en-US" altLang="zh-CN" sz="2000" dirty="0"/>
              <a:t>usually described by means </a:t>
            </a:r>
            <a:r>
              <a:rPr lang="en-US" altLang="zh-CN" sz="2000" dirty="0" smtClean="0"/>
              <a:t>of </a:t>
            </a:r>
            <a:r>
              <a:rPr lang="en-US" altLang="zh-CN" sz="2000" b="1" dirty="0" smtClean="0"/>
              <a:t>recursion</a:t>
            </a:r>
          </a:p>
          <a:p>
            <a:endParaRPr lang="en-US" altLang="zh-CN" sz="2400" dirty="0"/>
          </a:p>
        </p:txBody>
      </p:sp>
      <p:sp>
        <p:nvSpPr>
          <p:cNvPr id="4" name="灯片编号占位符 3"/>
          <p:cNvSpPr>
            <a:spLocks noGrp="1"/>
          </p:cNvSpPr>
          <p:nvPr>
            <p:ph type="sldNum" sz="quarter" idx="12"/>
          </p:nvPr>
        </p:nvSpPr>
        <p:spPr/>
        <p:txBody>
          <a:bodyPr/>
          <a:lstStyle/>
          <a:p>
            <a:fld id="{E8355607-17A1-4E4D-AFB5-E4A973756996}" type="slidenum">
              <a:rPr lang="zh-CN" altLang="en-US" smtClean="0"/>
              <a:t>7</a:t>
            </a:fld>
            <a:endParaRPr lang="zh-CN" altLang="en-US"/>
          </a:p>
        </p:txBody>
      </p:sp>
    </p:spTree>
    <p:extLst>
      <p:ext uri="{BB962C8B-B14F-4D97-AF65-F5344CB8AC3E}">
        <p14:creationId xmlns:p14="http://schemas.microsoft.com/office/powerpoint/2010/main" val="346644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1052736"/>
          </a:xfrm>
        </p:spPr>
        <p:txBody>
          <a:bodyPr>
            <a:normAutofit/>
          </a:bodyPr>
          <a:lstStyle/>
          <a:p>
            <a:r>
              <a:rPr lang="en-US" altLang="zh-CN" sz="3200" dirty="0"/>
              <a:t>Overlapping </a:t>
            </a:r>
            <a:r>
              <a:rPr lang="en-US" altLang="zh-CN" sz="3200" dirty="0" err="1" smtClean="0"/>
              <a:t>subproblems</a:t>
            </a:r>
            <a:endParaRPr lang="zh-CN" altLang="en-US" sz="2000" dirty="0"/>
          </a:p>
        </p:txBody>
      </p:sp>
      <p:sp>
        <p:nvSpPr>
          <p:cNvPr id="3" name="内容占位符 2"/>
          <p:cNvSpPr>
            <a:spLocks noGrp="1"/>
          </p:cNvSpPr>
          <p:nvPr>
            <p:ph idx="1"/>
          </p:nvPr>
        </p:nvSpPr>
        <p:spPr>
          <a:xfrm>
            <a:off x="0" y="1415480"/>
            <a:ext cx="9144000" cy="3741712"/>
          </a:xfrm>
        </p:spPr>
        <p:txBody>
          <a:bodyPr>
            <a:normAutofit/>
          </a:bodyPr>
          <a:lstStyle/>
          <a:p>
            <a:pPr marL="0" indent="0">
              <a:buNone/>
            </a:pPr>
            <a:r>
              <a:rPr lang="en-US" altLang="zh-CN" sz="2400" dirty="0" smtClean="0"/>
              <a:t>A </a:t>
            </a:r>
            <a:r>
              <a:rPr lang="en-US" altLang="zh-CN" sz="2400" dirty="0"/>
              <a:t>naive implementation of finding </a:t>
            </a:r>
            <a:r>
              <a:rPr lang="en-US" altLang="zh-CN" sz="2400" dirty="0" smtClean="0"/>
              <a:t>nth Fibonacci </a:t>
            </a:r>
            <a:r>
              <a:rPr lang="en-US" altLang="zh-CN" sz="2400" dirty="0"/>
              <a:t>number is </a:t>
            </a:r>
            <a:r>
              <a:rPr lang="en-US" altLang="zh-CN" sz="2400" dirty="0" smtClean="0"/>
              <a:t>:</a:t>
            </a:r>
            <a:endParaRPr lang="zh-CN" altLang="en-US" sz="2400" dirty="0"/>
          </a:p>
          <a:p>
            <a:pPr marL="0" indent="0">
              <a:buNone/>
            </a:pPr>
            <a:endParaRPr lang="en-US" altLang="zh-CN" sz="2400" dirty="0" smtClean="0">
              <a:solidFill>
                <a:srgbClr val="FF0000"/>
              </a:solidFill>
            </a:endParaRPr>
          </a:p>
          <a:p>
            <a:pPr marL="0" indent="0">
              <a:buNone/>
            </a:pPr>
            <a:endParaRPr lang="en-US" altLang="zh-CN" sz="2400" dirty="0">
              <a:solidFill>
                <a:srgbClr val="FF0000"/>
              </a:solidFill>
            </a:endParaRPr>
          </a:p>
          <a:p>
            <a:pPr marL="0" indent="0">
              <a:buNone/>
            </a:pPr>
            <a:endParaRPr lang="en-US" altLang="zh-CN" sz="2400" dirty="0" smtClean="0">
              <a:solidFill>
                <a:srgbClr val="FF0000"/>
              </a:solidFill>
            </a:endParaRPr>
          </a:p>
          <a:p>
            <a:pPr marL="0" indent="0">
              <a:buNone/>
            </a:pPr>
            <a:r>
              <a:rPr lang="en-US" altLang="zh-CN" sz="2400" dirty="0" smtClean="0">
                <a:solidFill>
                  <a:srgbClr val="FF0000"/>
                </a:solidFill>
              </a:rPr>
              <a:t>But </a:t>
            </a:r>
            <a:r>
              <a:rPr lang="en-US" altLang="zh-CN" sz="2400" dirty="0">
                <a:solidFill>
                  <a:srgbClr val="FF0000"/>
                </a:solidFill>
              </a:rPr>
              <a:t>this involves repeated calculations –for higher numbers it leads to exponential time</a:t>
            </a:r>
            <a:r>
              <a:rPr lang="en-US" altLang="zh-CN" sz="2400" dirty="0" smtClean="0">
                <a:solidFill>
                  <a:srgbClr val="FF0000"/>
                </a:solidFill>
              </a:rPr>
              <a:t>!!!</a:t>
            </a:r>
          </a:p>
        </p:txBody>
      </p:sp>
      <p:sp>
        <p:nvSpPr>
          <p:cNvPr id="4" name="灯片编号占位符 3"/>
          <p:cNvSpPr>
            <a:spLocks noGrp="1"/>
          </p:cNvSpPr>
          <p:nvPr>
            <p:ph type="sldNum" sz="quarter" idx="12"/>
          </p:nvPr>
        </p:nvSpPr>
        <p:spPr/>
        <p:txBody>
          <a:bodyPr/>
          <a:lstStyle/>
          <a:p>
            <a:fld id="{E8355607-17A1-4E4D-AFB5-E4A973756996}" type="slidenum">
              <a:rPr lang="zh-CN" altLang="en-US" smtClean="0"/>
              <a:t>8</a:t>
            </a:fld>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5204" y="1034480"/>
            <a:ext cx="4343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077072"/>
            <a:ext cx="5295900"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2195736" y="1916832"/>
            <a:ext cx="4824536" cy="1200329"/>
          </a:xfrm>
          <a:prstGeom prst="rect">
            <a:avLst/>
          </a:prstGeom>
        </p:spPr>
        <p:txBody>
          <a:bodyPr wrap="square">
            <a:spAutoFit/>
          </a:bodyPr>
          <a:lstStyle/>
          <a:p>
            <a:r>
              <a:rPr lang="en-US" altLang="zh-CN" dirty="0">
                <a:solidFill>
                  <a:srgbClr val="000000"/>
                </a:solidFill>
              </a:rPr>
              <a:t>Function fib(n)</a:t>
            </a:r>
          </a:p>
          <a:p>
            <a:r>
              <a:rPr lang="en-US" altLang="zh-CN" dirty="0" smtClean="0">
                <a:solidFill>
                  <a:srgbClr val="000000"/>
                </a:solidFill>
              </a:rPr>
              <a:t>	if </a:t>
            </a:r>
            <a:r>
              <a:rPr lang="en-US" altLang="zh-CN" dirty="0">
                <a:solidFill>
                  <a:srgbClr val="000000"/>
                </a:solidFill>
              </a:rPr>
              <a:t>n =0 return 0</a:t>
            </a:r>
          </a:p>
          <a:p>
            <a:r>
              <a:rPr lang="en-US" altLang="zh-CN" dirty="0">
                <a:solidFill>
                  <a:srgbClr val="000000"/>
                </a:solidFill>
              </a:rPr>
              <a:t>	</a:t>
            </a:r>
            <a:r>
              <a:rPr lang="en-US" altLang="zh-CN" dirty="0" smtClean="0">
                <a:solidFill>
                  <a:srgbClr val="000000"/>
                </a:solidFill>
              </a:rPr>
              <a:t>else </a:t>
            </a:r>
            <a:r>
              <a:rPr lang="en-US" altLang="zh-CN" dirty="0">
                <a:solidFill>
                  <a:srgbClr val="000000"/>
                </a:solidFill>
              </a:rPr>
              <a:t>if n =1 return 1</a:t>
            </a:r>
          </a:p>
          <a:p>
            <a:r>
              <a:rPr lang="pt-BR" altLang="zh-CN" dirty="0" smtClean="0">
                <a:solidFill>
                  <a:srgbClr val="000000"/>
                </a:solidFill>
              </a:rPr>
              <a:t>	else </a:t>
            </a:r>
            <a:r>
              <a:rPr lang="pt-BR" altLang="zh-CN" dirty="0">
                <a:solidFill>
                  <a:srgbClr val="000000"/>
                </a:solidFill>
              </a:rPr>
              <a:t>return fib(n-1) + fib (n-2)</a:t>
            </a:r>
            <a:endParaRPr lang="en-US" altLang="zh-CN" sz="2000" dirty="0"/>
          </a:p>
        </p:txBody>
      </p:sp>
    </p:spTree>
    <p:extLst>
      <p:ext uri="{BB962C8B-B14F-4D97-AF65-F5344CB8AC3E}">
        <p14:creationId xmlns:p14="http://schemas.microsoft.com/office/powerpoint/2010/main" val="294353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30622"/>
            <a:ext cx="8229600" cy="490066"/>
          </a:xfrm>
        </p:spPr>
        <p:txBody>
          <a:bodyPr>
            <a:normAutofit fontScale="90000"/>
          </a:bodyPr>
          <a:lstStyle/>
          <a:p>
            <a:r>
              <a:rPr lang="en-US" altLang="zh-CN" dirty="0"/>
              <a:t>How </a:t>
            </a:r>
            <a:r>
              <a:rPr lang="en-US" altLang="zh-CN" dirty="0" smtClean="0"/>
              <a:t>slow?</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7504" y="3141762"/>
                <a:ext cx="8915300" cy="3599606"/>
              </a:xfrm>
            </p:spPr>
            <p:txBody>
              <a:bodyPr>
                <a:normAutofit/>
              </a:bodyPr>
              <a:lstStyle/>
              <a:p>
                <a:r>
                  <a:rPr lang="en-US" altLang="zh-CN" sz="2400" dirty="0" smtClean="0"/>
                  <a:t>Question: Find tow numbers in [1,999], satisfying that the ratio is most close to the golden ratio </a:t>
                </a:r>
                <a14:m>
                  <m:oMath xmlns:m="http://schemas.openxmlformats.org/officeDocument/2006/math">
                    <m:r>
                      <a:rPr lang="zh-CN" altLang="en-US" sz="2400" i="1">
                        <a:latin typeface="Cambria Math"/>
                      </a:rPr>
                      <m:t>𝜑</m:t>
                    </m:r>
                  </m:oMath>
                </a14:m>
                <a:r>
                  <a:rPr lang="en-US" altLang="zh-CN" sz="2400" dirty="0" smtClean="0"/>
                  <a:t>.</a:t>
                </a:r>
              </a:p>
              <a:p>
                <a14:m>
                  <m:oMath xmlns:m="http://schemas.openxmlformats.org/officeDocument/2006/math">
                    <m:func>
                      <m:funcPr>
                        <m:ctrlPr>
                          <a:rPr lang="en-US" altLang="zh-CN" sz="2400" i="1">
                            <a:latin typeface="Cambria Math"/>
                          </a:rPr>
                        </m:ctrlPr>
                      </m:funcPr>
                      <m:fName>
                        <m:limLow>
                          <m:limLowPr>
                            <m:ctrlPr>
                              <a:rPr lang="en-US" altLang="zh-CN" sz="2400" i="1">
                                <a:latin typeface="Cambria Math"/>
                              </a:rPr>
                            </m:ctrlPr>
                          </m:limLowPr>
                          <m:e>
                            <m:r>
                              <m:rPr>
                                <m:sty m:val="p"/>
                              </m:rPr>
                              <a:rPr lang="en-US" altLang="zh-CN" sz="2400">
                                <a:latin typeface="Cambria Math"/>
                              </a:rPr>
                              <m:t>lim</m:t>
                            </m:r>
                          </m:e>
                          <m:lim>
                            <m:r>
                              <a:rPr lang="en-US" altLang="zh-CN" sz="2400" i="1">
                                <a:latin typeface="Cambria Math"/>
                              </a:rPr>
                              <m:t>𝑛</m:t>
                            </m:r>
                          </m:lim>
                        </m:limLow>
                      </m:fName>
                      <m:e>
                        <m:sSub>
                          <m:sSubPr>
                            <m:ctrlPr>
                              <a:rPr lang="en-US" altLang="zh-CN" sz="2400" i="1">
                                <a:latin typeface="Cambria Math"/>
                              </a:rPr>
                            </m:ctrlPr>
                          </m:sSubPr>
                          <m:e>
                            <m:r>
                              <a:rPr lang="en-US" altLang="zh-CN" sz="2400" i="1">
                                <a:latin typeface="Cambria Math"/>
                              </a:rPr>
                              <m:t>𝐹</m:t>
                            </m:r>
                          </m:e>
                          <m:sub>
                            <m:r>
                              <a:rPr lang="en-US" altLang="zh-CN" sz="2400" i="1">
                                <a:latin typeface="Cambria Math"/>
                              </a:rPr>
                              <m:t>𝑛</m:t>
                            </m:r>
                            <m:r>
                              <a:rPr lang="en-US" altLang="zh-CN" sz="2400" i="1">
                                <a:latin typeface="Cambria Math"/>
                              </a:rPr>
                              <m:t>+1</m:t>
                            </m:r>
                          </m:sub>
                        </m:sSub>
                        <m:r>
                          <a:rPr lang="en-US" altLang="zh-CN" sz="2400" i="1">
                            <a:latin typeface="Cambria Math"/>
                          </a:rPr>
                          <m:t>/</m:t>
                        </m:r>
                        <m:sSub>
                          <m:sSubPr>
                            <m:ctrlPr>
                              <a:rPr lang="en-US" altLang="zh-CN" sz="2400" i="1">
                                <a:latin typeface="Cambria Math"/>
                              </a:rPr>
                            </m:ctrlPr>
                          </m:sSubPr>
                          <m:e>
                            <m:r>
                              <a:rPr lang="en-US" altLang="zh-CN" sz="2400" i="1">
                                <a:latin typeface="Cambria Math"/>
                              </a:rPr>
                              <m:t>𝐹</m:t>
                            </m:r>
                          </m:e>
                          <m:sub>
                            <m:r>
                              <a:rPr lang="en-US" altLang="zh-CN" sz="2400" i="1">
                                <a:latin typeface="Cambria Math"/>
                              </a:rPr>
                              <m:t>𝑛</m:t>
                            </m:r>
                          </m:sub>
                        </m:sSub>
                      </m:e>
                    </m:func>
                    <m:r>
                      <a:rPr lang="en-US" altLang="zh-CN" sz="2400" b="0" i="1" smtClean="0">
                        <a:latin typeface="Cambria Math"/>
                      </a:rPr>
                      <m:t>=</m:t>
                    </m:r>
                    <m:r>
                      <a:rPr lang="zh-CN" altLang="en-US" sz="2400" b="0" i="1" smtClean="0">
                        <a:latin typeface="Cambria Math"/>
                      </a:rPr>
                      <m:t>𝜑</m:t>
                    </m:r>
                  </m:oMath>
                </a14:m>
                <a:endParaRPr lang="en-US" altLang="zh-CN" sz="2400" dirty="0" smtClean="0"/>
              </a:p>
              <a:p>
                <a14:m>
                  <m:oMath xmlns:m="http://schemas.openxmlformats.org/officeDocument/2006/math">
                    <m:sSub>
                      <m:sSubPr>
                        <m:ctrlPr>
                          <a:rPr lang="en-US" altLang="zh-CN" sz="2400" i="1">
                            <a:latin typeface="Cambria Math"/>
                          </a:rPr>
                        </m:ctrlPr>
                      </m:sSubPr>
                      <m:e>
                        <m:r>
                          <a:rPr lang="en-US" altLang="zh-CN" sz="2400" i="1">
                            <a:latin typeface="Cambria Math"/>
                          </a:rPr>
                          <m:t>𝐹</m:t>
                        </m:r>
                      </m:e>
                      <m:sub>
                        <m:r>
                          <a:rPr lang="en-US" altLang="zh-CN" sz="2400" i="1">
                            <a:latin typeface="Cambria Math"/>
                          </a:rPr>
                          <m:t>𝑛</m:t>
                        </m:r>
                      </m:sub>
                    </m:sSub>
                    <m:r>
                      <a:rPr lang="en-US" altLang="zh-CN" sz="2400" i="1" smtClean="0">
                        <a:latin typeface="Cambria Math"/>
                        <a:ea typeface="Cambria Math"/>
                      </a:rPr>
                      <m:t>≈</m:t>
                    </m:r>
                    <m:sSup>
                      <m:sSupPr>
                        <m:ctrlPr>
                          <a:rPr lang="en-US" altLang="zh-CN" sz="2400" i="1" smtClean="0">
                            <a:latin typeface="Cambria Math"/>
                            <a:ea typeface="Cambria Math"/>
                          </a:rPr>
                        </m:ctrlPr>
                      </m:sSupPr>
                      <m:e>
                        <m:r>
                          <a:rPr lang="en-US" altLang="zh-CN" sz="2400" b="0" i="1" smtClean="0">
                            <a:latin typeface="Cambria Math"/>
                            <a:ea typeface="Cambria Math"/>
                          </a:rPr>
                          <m:t>1.6</m:t>
                        </m:r>
                      </m:e>
                      <m:sup>
                        <m:r>
                          <a:rPr lang="en-US" altLang="zh-CN" sz="2400" b="0" i="1" smtClean="0">
                            <a:latin typeface="Cambria Math"/>
                            <a:ea typeface="Cambria Math"/>
                          </a:rPr>
                          <m:t>𝑛</m:t>
                        </m:r>
                      </m:sup>
                    </m:sSup>
                  </m:oMath>
                </a14:m>
                <a:endParaRPr lang="en-US" altLang="zh-CN" sz="2400" dirty="0" smtClean="0">
                  <a:ea typeface="Cambria Math"/>
                </a:endParaRPr>
              </a:p>
              <a:p>
                <a:r>
                  <a:rPr lang="en-US" altLang="zh-CN" sz="2400" dirty="0"/>
                  <a:t>Since our recursion tree has 0 and 1 as leaves, computing</a:t>
                </a:r>
                <a14:m>
                  <m:oMath xmlns:m="http://schemas.openxmlformats.org/officeDocument/2006/math">
                    <m:r>
                      <a:rPr lang="en-US" altLang="zh-CN" sz="2400" b="0" i="0" smtClean="0">
                        <a:latin typeface="Cambria Math"/>
                      </a:rPr>
                      <m:t> </m:t>
                    </m:r>
                    <m:sSub>
                      <m:sSubPr>
                        <m:ctrlPr>
                          <a:rPr lang="en-US" altLang="zh-CN" sz="2400" i="1">
                            <a:latin typeface="Cambria Math"/>
                          </a:rPr>
                        </m:ctrlPr>
                      </m:sSubPr>
                      <m:e>
                        <m:r>
                          <a:rPr lang="en-US" altLang="zh-CN" sz="2400" i="1">
                            <a:latin typeface="Cambria Math"/>
                          </a:rPr>
                          <m:t>𝐹</m:t>
                        </m:r>
                      </m:e>
                      <m:sub>
                        <m:r>
                          <a:rPr lang="en-US" altLang="zh-CN" sz="2400" i="1">
                            <a:latin typeface="Cambria Math"/>
                          </a:rPr>
                          <m:t>𝑛</m:t>
                        </m:r>
                      </m:sub>
                    </m:sSub>
                  </m:oMath>
                </a14:m>
                <a:r>
                  <a:rPr lang="zh-CN" altLang="en-US" sz="2400" dirty="0" smtClean="0"/>
                  <a:t> </a:t>
                </a:r>
                <a:r>
                  <a:rPr lang="en-US" altLang="zh-CN" sz="2400" dirty="0" smtClean="0"/>
                  <a:t>requires </a:t>
                </a:r>
                <a14:m>
                  <m:oMath xmlns:m="http://schemas.openxmlformats.org/officeDocument/2006/math">
                    <m:r>
                      <a:rPr lang="en-US" altLang="zh-CN" sz="2400" i="1">
                        <a:latin typeface="Cambria Math"/>
                        <a:ea typeface="Cambria Math"/>
                      </a:rPr>
                      <m:t>≈</m:t>
                    </m:r>
                    <m:sSup>
                      <m:sSupPr>
                        <m:ctrlPr>
                          <a:rPr lang="en-US" altLang="zh-CN" sz="2400" i="1">
                            <a:latin typeface="Cambria Math"/>
                            <a:ea typeface="Cambria Math"/>
                          </a:rPr>
                        </m:ctrlPr>
                      </m:sSupPr>
                      <m:e>
                        <m:r>
                          <a:rPr lang="en-US" altLang="zh-CN" sz="2400" i="1">
                            <a:latin typeface="Cambria Math"/>
                            <a:ea typeface="Cambria Math"/>
                          </a:rPr>
                          <m:t>1.6</m:t>
                        </m:r>
                      </m:e>
                      <m:sup>
                        <m:r>
                          <a:rPr lang="en-US" altLang="zh-CN" sz="2400" i="1">
                            <a:latin typeface="Cambria Math"/>
                            <a:ea typeface="Cambria Math"/>
                          </a:rPr>
                          <m:t>𝑛</m:t>
                        </m:r>
                      </m:sup>
                    </m:sSup>
                  </m:oMath>
                </a14:m>
                <a:r>
                  <a:rPr lang="zh-CN" altLang="en-US" sz="2400" dirty="0" smtClean="0"/>
                  <a:t> </a:t>
                </a:r>
                <a:r>
                  <a:rPr lang="en-US" altLang="zh-CN" sz="2400" dirty="0" smtClean="0"/>
                  <a:t>calls!</a:t>
                </a: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7504" y="3141762"/>
                <a:ext cx="8915300" cy="3599606"/>
              </a:xfrm>
              <a:blipFill rotWithShape="1">
                <a:blip r:embed="rId3"/>
                <a:stretch>
                  <a:fillRect l="-958" t="-1354" r="-684"/>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E8355607-17A1-4E4D-AFB5-E4A973756996}" type="slidenum">
              <a:rPr lang="zh-CN" altLang="en-US" smtClean="0"/>
              <a:t>9</a:t>
            </a:fld>
            <a:endParaRPr lang="zh-CN" altLang="en-US"/>
          </a:p>
        </p:txBody>
      </p:sp>
      <p:pic>
        <p:nvPicPr>
          <p:cNvPr id="1026" name="Picture 2" descr="http://t3.gstatic.com/images?q=tbn:ANd9GcSvEoxp2nJJ6qzEQ5-1YjEpSYqakTGN-FEvCMggrkZ-g1AGF5_Z-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904" y="812726"/>
            <a:ext cx="1714500"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62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jjcao">
      <a:dk1>
        <a:srgbClr val="D60093"/>
      </a:dk1>
      <a:lt1>
        <a:srgbClr val="FFFFFF"/>
      </a:lt1>
      <a:dk2>
        <a:srgbClr val="002060"/>
      </a:dk2>
      <a:lt2>
        <a:srgbClr val="FFFF00"/>
      </a:lt2>
      <a:accent1>
        <a:srgbClr val="002060"/>
      </a:accent1>
      <a:accent2>
        <a:srgbClr val="0042C7"/>
      </a:accent2>
      <a:accent3>
        <a:srgbClr val="0070C0"/>
      </a:accent3>
      <a:accent4>
        <a:srgbClr val="002060"/>
      </a:accent4>
      <a:accent5>
        <a:srgbClr val="002060"/>
      </a:accent5>
      <a:accent6>
        <a:srgbClr val="002060"/>
      </a:accent6>
      <a:hlink>
        <a:srgbClr val="FFDE66"/>
      </a:hlink>
      <a:folHlink>
        <a:srgbClr val="D490C5"/>
      </a:folHlink>
    </a:clrScheme>
    <a:fontScheme name="jjcao">
      <a:majorFont>
        <a:latin typeface="Comic Sans MS"/>
        <a:ea typeface="宋体"/>
        <a:cs typeface=""/>
      </a:majorFont>
      <a:minorFont>
        <a:latin typeface="Comic Sans M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3681</TotalTime>
  <Words>2835</Words>
  <Application>Microsoft Office PowerPoint</Application>
  <PresentationFormat>全屏显示(4:3)</PresentationFormat>
  <Paragraphs>408</Paragraphs>
  <Slides>43</Slides>
  <Notes>9</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Office 主题​​</vt:lpstr>
      <vt:lpstr>Data Structure &amp; Algorithm</vt:lpstr>
      <vt:lpstr>Overview</vt:lpstr>
      <vt:lpstr>WHAT IS DP?</vt:lpstr>
      <vt:lpstr>PowerPoint 演示文稿</vt:lpstr>
      <vt:lpstr>Greedy vs. Exhaustive Search</vt:lpstr>
      <vt:lpstr>Applications</vt:lpstr>
      <vt:lpstr>CHARACTERISTICS OF DP</vt:lpstr>
      <vt:lpstr>Overlapping subproblems</vt:lpstr>
      <vt:lpstr>How slow?</vt:lpstr>
      <vt:lpstr>Overlapping subproblems</vt:lpstr>
      <vt:lpstr>Overlapping subproblems</vt:lpstr>
      <vt:lpstr>Overlapping subproblems</vt:lpstr>
      <vt:lpstr>Binomial Coefficients</vt:lpstr>
      <vt:lpstr>Binomial Coefficients Implementation</vt:lpstr>
      <vt:lpstr>Three Steps to Dynamic Programming</vt:lpstr>
      <vt:lpstr>Optimal Substructure - Shortest path example</vt:lpstr>
      <vt:lpstr>Example 0: Rod cutting</vt:lpstr>
      <vt:lpstr>Rod cutting</vt:lpstr>
      <vt:lpstr>CUT-ROD(p,n)</vt:lpstr>
      <vt:lpstr>Dynamic programming for optimal rod cutting</vt:lpstr>
      <vt:lpstr>Reconstructing a solution</vt:lpstr>
      <vt:lpstr>Example 1: The Partition Problem</vt:lpstr>
      <vt:lpstr>The Linear Partition Problem</vt:lpstr>
      <vt:lpstr>Recursive Idea</vt:lpstr>
      <vt:lpstr>Dynamic Programming Recurrence</vt:lpstr>
      <vt:lpstr>Implementation</vt:lpstr>
      <vt:lpstr>PowerPoint 演示文稿</vt:lpstr>
      <vt:lpstr>DP Matrices</vt:lpstr>
      <vt:lpstr>Example 2: OPTIMAL MATRIX MULTIPLICATION ORDER</vt:lpstr>
      <vt:lpstr>The pseudo code</vt:lpstr>
      <vt:lpstr>Example 3: KNAPSACK PROBLEM</vt:lpstr>
      <vt:lpstr>0/1 KNAPSACK PROBLEM</vt:lpstr>
      <vt:lpstr>What is DP?</vt:lpstr>
      <vt:lpstr>Example 4</vt:lpstr>
      <vt:lpstr>Example 5</vt:lpstr>
      <vt:lpstr>More 1D DP examples</vt:lpstr>
      <vt:lpstr>Example 6</vt:lpstr>
      <vt:lpstr>More 2D DP examples</vt:lpstr>
      <vt:lpstr>Example 7</vt:lpstr>
      <vt:lpstr>Pseudocode</vt:lpstr>
      <vt:lpstr>More TC problems for practicing</vt:lpstr>
      <vt:lpstr>DISADVANTAGES OF DP</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 &amp; C++</dc:title>
  <dc:creator>jjcao</dc:creator>
  <cp:lastModifiedBy>jjcao</cp:lastModifiedBy>
  <cp:revision>494</cp:revision>
  <dcterms:created xsi:type="dcterms:W3CDTF">2011-05-06T08:43:00Z</dcterms:created>
  <dcterms:modified xsi:type="dcterms:W3CDTF">2011-11-07T10:30:57Z</dcterms:modified>
</cp:coreProperties>
</file>