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3"/>
  </p:notesMasterIdLst>
  <p:sldIdLst>
    <p:sldId id="256" r:id="rId2"/>
    <p:sldId id="258" r:id="rId3"/>
    <p:sldId id="257" r:id="rId4"/>
    <p:sldId id="279" r:id="rId5"/>
    <p:sldId id="308" r:id="rId6"/>
    <p:sldId id="296" r:id="rId7"/>
    <p:sldId id="312" r:id="rId8"/>
    <p:sldId id="313" r:id="rId9"/>
    <p:sldId id="309" r:id="rId10"/>
    <p:sldId id="314" r:id="rId11"/>
    <p:sldId id="315" r:id="rId12"/>
    <p:sldId id="316" r:id="rId13"/>
    <p:sldId id="259" r:id="rId14"/>
    <p:sldId id="317" r:id="rId15"/>
    <p:sldId id="318" r:id="rId16"/>
    <p:sldId id="319" r:id="rId17"/>
    <p:sldId id="320" r:id="rId18"/>
    <p:sldId id="321" r:id="rId19"/>
    <p:sldId id="322" r:id="rId20"/>
    <p:sldId id="311" r:id="rId21"/>
    <p:sldId id="27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50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7093" autoAdjust="0"/>
  </p:normalViewPr>
  <p:slideViewPr>
    <p:cSldViewPr snapToGrid="0">
      <p:cViewPr varScale="1">
        <p:scale>
          <a:sx n="101" d="100"/>
          <a:sy n="101" d="100"/>
        </p:scale>
        <p:origin x="86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F3B803-41DF-4838-AFC4-736FA092B11D}"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A55DC57-0437-4129-8B17-F8E0A4312D65}">
      <dgm:prSet phldrT="[Text]"/>
      <dgm:spPr/>
      <dgm:t>
        <a:bodyPr/>
        <a:lstStyle/>
        <a:p>
          <a:pPr algn="ctr"/>
          <a:r>
            <a:rPr lang="en-US" dirty="0"/>
            <a:t>Data Collection and Preprocessing</a:t>
          </a:r>
        </a:p>
      </dgm:t>
    </dgm:pt>
    <dgm:pt modelId="{6E64AA81-20AC-4F26-BB70-69E2E0526718}" type="parTrans" cxnId="{E5CA0089-F8EA-4993-B608-E2DFF53B7663}">
      <dgm:prSet/>
      <dgm:spPr/>
      <dgm:t>
        <a:bodyPr/>
        <a:lstStyle/>
        <a:p>
          <a:pPr algn="ctr"/>
          <a:endParaRPr lang="en-US"/>
        </a:p>
      </dgm:t>
    </dgm:pt>
    <dgm:pt modelId="{E7C3E39C-2E9F-4752-821F-2227539A7950}" type="sibTrans" cxnId="{E5CA0089-F8EA-4993-B608-E2DFF53B7663}">
      <dgm:prSet/>
      <dgm:spPr/>
      <dgm:t>
        <a:bodyPr/>
        <a:lstStyle/>
        <a:p>
          <a:pPr algn="ctr"/>
          <a:endParaRPr lang="en-US"/>
        </a:p>
      </dgm:t>
    </dgm:pt>
    <dgm:pt modelId="{12EC3492-1F49-49AE-8A2E-B291857D58AA}">
      <dgm:prSet phldrT="[Text]"/>
      <dgm:spPr/>
      <dgm:t>
        <a:bodyPr/>
        <a:lstStyle/>
        <a:p>
          <a:pPr algn="ctr">
            <a:buFont typeface="Wingdings" panose="05000000000000000000" pitchFamily="2" charset="2"/>
            <a:buNone/>
          </a:pPr>
          <a:r>
            <a:rPr lang="en-US" dirty="0"/>
            <a:t>Remove HTML Tags, Usernames, Punctuations and Special Characters</a:t>
          </a:r>
        </a:p>
        <a:p>
          <a:pPr algn="ctr">
            <a:buFont typeface="Wingdings" panose="05000000000000000000" pitchFamily="2" charset="2"/>
            <a:buNone/>
          </a:pPr>
          <a:r>
            <a:rPr lang="en-US" dirty="0" err="1"/>
            <a:t>Lemmitization</a:t>
          </a:r>
          <a:r>
            <a:rPr lang="en-US" dirty="0"/>
            <a:t> and Tokenization</a:t>
          </a:r>
        </a:p>
      </dgm:t>
    </dgm:pt>
    <dgm:pt modelId="{BA54E9BC-D1CC-4370-87C6-2CACCF47D8F1}" type="parTrans" cxnId="{1E51F8EB-6908-48B8-B1BA-A28858B9C7D4}">
      <dgm:prSet/>
      <dgm:spPr/>
      <dgm:t>
        <a:bodyPr/>
        <a:lstStyle/>
        <a:p>
          <a:pPr algn="ctr"/>
          <a:endParaRPr lang="en-US"/>
        </a:p>
      </dgm:t>
    </dgm:pt>
    <dgm:pt modelId="{0311FC51-BDF5-44C7-9E33-CD42864EE406}" type="sibTrans" cxnId="{1E51F8EB-6908-48B8-B1BA-A28858B9C7D4}">
      <dgm:prSet/>
      <dgm:spPr/>
      <dgm:t>
        <a:bodyPr/>
        <a:lstStyle/>
        <a:p>
          <a:pPr algn="ctr"/>
          <a:endParaRPr lang="en-US"/>
        </a:p>
      </dgm:t>
    </dgm:pt>
    <dgm:pt modelId="{D3138A42-7937-409D-AB2B-D0A126026C66}">
      <dgm:prSet phldrT="[Text]"/>
      <dgm:spPr/>
      <dgm:t>
        <a:bodyPr/>
        <a:lstStyle/>
        <a:p>
          <a:pPr algn="ctr"/>
          <a:r>
            <a:rPr lang="en-US" dirty="0"/>
            <a:t>Word Embedding </a:t>
          </a:r>
        </a:p>
      </dgm:t>
    </dgm:pt>
    <dgm:pt modelId="{92E9BE59-1F37-42AA-822D-D783B41E15C6}" type="parTrans" cxnId="{75296AF0-B7C4-4EB0-95BF-8FDCE040CEAC}">
      <dgm:prSet/>
      <dgm:spPr/>
      <dgm:t>
        <a:bodyPr/>
        <a:lstStyle/>
        <a:p>
          <a:pPr algn="ctr"/>
          <a:endParaRPr lang="en-US"/>
        </a:p>
      </dgm:t>
    </dgm:pt>
    <dgm:pt modelId="{EADA190D-2DE1-4500-A520-0DC90D24AB62}" type="sibTrans" cxnId="{75296AF0-B7C4-4EB0-95BF-8FDCE040CEAC}">
      <dgm:prSet/>
      <dgm:spPr/>
      <dgm:t>
        <a:bodyPr/>
        <a:lstStyle/>
        <a:p>
          <a:pPr algn="ctr"/>
          <a:endParaRPr lang="en-US"/>
        </a:p>
      </dgm:t>
    </dgm:pt>
    <dgm:pt modelId="{3FE055E1-BC66-4435-9C11-3AFB243E31F8}">
      <dgm:prSet phldrT="[Text]"/>
      <dgm:spPr/>
      <dgm:t>
        <a:bodyPr/>
        <a:lstStyle/>
        <a:p>
          <a:pPr algn="ctr">
            <a:buFont typeface="Wingdings" panose="05000000000000000000" pitchFamily="2" charset="2"/>
            <a:buChar char="q"/>
          </a:pPr>
          <a:r>
            <a:rPr lang="en-US" dirty="0"/>
            <a:t>Word2Vec</a:t>
          </a:r>
        </a:p>
        <a:p>
          <a:pPr algn="ctr">
            <a:buFont typeface="Wingdings" panose="05000000000000000000" pitchFamily="2" charset="2"/>
            <a:buChar char="q"/>
          </a:pPr>
          <a:r>
            <a:rPr lang="en-US" dirty="0"/>
            <a:t>Doc2Vec</a:t>
          </a:r>
        </a:p>
        <a:p>
          <a:pPr algn="ctr">
            <a:buFont typeface="Wingdings" panose="05000000000000000000" pitchFamily="2" charset="2"/>
            <a:buChar char="q"/>
          </a:pPr>
          <a:r>
            <a:rPr lang="en-US" dirty="0"/>
            <a:t>LSTM</a:t>
          </a:r>
        </a:p>
      </dgm:t>
    </dgm:pt>
    <dgm:pt modelId="{54809BAF-CE2A-4D03-905D-AE78B88B0710}" type="parTrans" cxnId="{FD5B59A2-E713-4097-A722-3A878E95F5F7}">
      <dgm:prSet/>
      <dgm:spPr/>
      <dgm:t>
        <a:bodyPr/>
        <a:lstStyle/>
        <a:p>
          <a:pPr algn="ctr"/>
          <a:endParaRPr lang="en-US"/>
        </a:p>
      </dgm:t>
    </dgm:pt>
    <dgm:pt modelId="{7D4CE171-8A3D-40E0-BD26-D8258B5FF687}" type="sibTrans" cxnId="{FD5B59A2-E713-4097-A722-3A878E95F5F7}">
      <dgm:prSet/>
      <dgm:spPr/>
      <dgm:t>
        <a:bodyPr/>
        <a:lstStyle/>
        <a:p>
          <a:pPr algn="ctr"/>
          <a:endParaRPr lang="en-US"/>
        </a:p>
      </dgm:t>
    </dgm:pt>
    <dgm:pt modelId="{B1EC6982-C59A-4AC3-82AC-AD8941FDCB64}">
      <dgm:prSet phldrT="[Text]"/>
      <dgm:spPr/>
      <dgm:t>
        <a:bodyPr/>
        <a:lstStyle/>
        <a:p>
          <a:pPr algn="ctr"/>
          <a:r>
            <a:rPr lang="en-US" dirty="0"/>
            <a:t>Classification Models</a:t>
          </a:r>
        </a:p>
      </dgm:t>
    </dgm:pt>
    <dgm:pt modelId="{47F012F7-9C4A-46BB-B93F-7277B54F2823}" type="parTrans" cxnId="{D4FADAFD-F998-4FBE-BDE4-9C520E269341}">
      <dgm:prSet/>
      <dgm:spPr/>
      <dgm:t>
        <a:bodyPr/>
        <a:lstStyle/>
        <a:p>
          <a:pPr algn="ctr"/>
          <a:endParaRPr lang="en-US"/>
        </a:p>
      </dgm:t>
    </dgm:pt>
    <dgm:pt modelId="{F930EEB8-D745-4B93-BF7F-518E7100FB79}" type="sibTrans" cxnId="{D4FADAFD-F998-4FBE-BDE4-9C520E269341}">
      <dgm:prSet/>
      <dgm:spPr/>
      <dgm:t>
        <a:bodyPr/>
        <a:lstStyle/>
        <a:p>
          <a:pPr algn="ctr"/>
          <a:endParaRPr lang="en-US"/>
        </a:p>
      </dgm:t>
    </dgm:pt>
    <dgm:pt modelId="{1859EFFD-3EDC-45B0-805F-6AA829FC2BC4}">
      <dgm:prSet phldrT="[Text]"/>
      <dgm:spPr/>
      <dgm:t>
        <a:bodyPr/>
        <a:lstStyle/>
        <a:p>
          <a:pPr algn="ctr"/>
          <a:r>
            <a:rPr lang="en-US" dirty="0"/>
            <a:t>Logistic Regression</a:t>
          </a:r>
        </a:p>
        <a:p>
          <a:pPr algn="ctr"/>
          <a:r>
            <a:rPr lang="en-US" dirty="0"/>
            <a:t>SVM</a:t>
          </a:r>
        </a:p>
        <a:p>
          <a:pPr algn="ctr"/>
          <a:r>
            <a:rPr lang="en-US" dirty="0"/>
            <a:t>KNN</a:t>
          </a:r>
        </a:p>
        <a:p>
          <a:pPr algn="ctr"/>
          <a:r>
            <a:rPr lang="en-US" dirty="0"/>
            <a:t>Random Forest</a:t>
          </a:r>
        </a:p>
      </dgm:t>
    </dgm:pt>
    <dgm:pt modelId="{A29116FC-5779-4B2B-8631-05EFF1D387F7}" type="parTrans" cxnId="{F6B327E3-2EEE-406D-9983-90DEFF94AA13}">
      <dgm:prSet/>
      <dgm:spPr/>
      <dgm:t>
        <a:bodyPr/>
        <a:lstStyle/>
        <a:p>
          <a:pPr algn="ctr"/>
          <a:endParaRPr lang="en-US"/>
        </a:p>
      </dgm:t>
    </dgm:pt>
    <dgm:pt modelId="{021905D4-EDDF-4A75-81C7-D5A324202DF9}" type="sibTrans" cxnId="{F6B327E3-2EEE-406D-9983-90DEFF94AA13}">
      <dgm:prSet/>
      <dgm:spPr/>
      <dgm:t>
        <a:bodyPr/>
        <a:lstStyle/>
        <a:p>
          <a:pPr algn="ctr"/>
          <a:endParaRPr lang="en-US"/>
        </a:p>
      </dgm:t>
    </dgm:pt>
    <dgm:pt modelId="{8F046700-F8BA-4353-88A3-09690D2527CE}">
      <dgm:prSet phldrT="[Text]"/>
      <dgm:spPr/>
      <dgm:t>
        <a:bodyPr/>
        <a:lstStyle/>
        <a:p>
          <a:pPr algn="ctr"/>
          <a:r>
            <a:rPr lang="en-US" dirty="0"/>
            <a:t>Prediction </a:t>
          </a:r>
        </a:p>
      </dgm:t>
    </dgm:pt>
    <dgm:pt modelId="{B6396535-BE5B-4167-BFFC-717120E7264B}" type="parTrans" cxnId="{C50603F8-F50D-43A2-902E-5A756D499E99}">
      <dgm:prSet/>
      <dgm:spPr/>
      <dgm:t>
        <a:bodyPr/>
        <a:lstStyle/>
        <a:p>
          <a:pPr algn="ctr"/>
          <a:endParaRPr lang="en-US"/>
        </a:p>
      </dgm:t>
    </dgm:pt>
    <dgm:pt modelId="{21ADF915-9DB5-490C-9ECE-36392417758E}" type="sibTrans" cxnId="{C50603F8-F50D-43A2-902E-5A756D499E99}">
      <dgm:prSet/>
      <dgm:spPr/>
      <dgm:t>
        <a:bodyPr/>
        <a:lstStyle/>
        <a:p>
          <a:pPr algn="ctr"/>
          <a:endParaRPr lang="en-US"/>
        </a:p>
      </dgm:t>
    </dgm:pt>
    <dgm:pt modelId="{B724C863-1926-4075-B1E7-5D4A1CD951F1}">
      <dgm:prSet phldrT="[Text]"/>
      <dgm:spPr/>
      <dgm:t>
        <a:bodyPr/>
        <a:lstStyle/>
        <a:p>
          <a:pPr algn="ctr"/>
          <a:r>
            <a:rPr lang="en-US" dirty="0"/>
            <a:t>Predict Unseen Data</a:t>
          </a:r>
        </a:p>
      </dgm:t>
    </dgm:pt>
    <dgm:pt modelId="{C6BA5F97-29C3-4774-B75B-A9B50A837894}" type="parTrans" cxnId="{216D7570-1198-4259-BEE4-CC98BCA4139F}">
      <dgm:prSet/>
      <dgm:spPr/>
      <dgm:t>
        <a:bodyPr/>
        <a:lstStyle/>
        <a:p>
          <a:pPr algn="ctr"/>
          <a:endParaRPr lang="en-US"/>
        </a:p>
      </dgm:t>
    </dgm:pt>
    <dgm:pt modelId="{7D70F80F-D96C-49E9-A48B-4FD23254ABE2}" type="sibTrans" cxnId="{216D7570-1198-4259-BEE4-CC98BCA4139F}">
      <dgm:prSet/>
      <dgm:spPr/>
      <dgm:t>
        <a:bodyPr/>
        <a:lstStyle/>
        <a:p>
          <a:pPr algn="ctr"/>
          <a:endParaRPr lang="en-US"/>
        </a:p>
      </dgm:t>
    </dgm:pt>
    <dgm:pt modelId="{2D883D4D-9005-4719-A523-9D1BEDC48F92}" type="pres">
      <dgm:prSet presAssocID="{67F3B803-41DF-4838-AFC4-736FA092B11D}" presName="theList" presStyleCnt="0">
        <dgm:presLayoutVars>
          <dgm:dir/>
          <dgm:animLvl val="lvl"/>
          <dgm:resizeHandles val="exact"/>
        </dgm:presLayoutVars>
      </dgm:prSet>
      <dgm:spPr/>
    </dgm:pt>
    <dgm:pt modelId="{85A933E4-74B7-4B36-9044-84D384878AE8}" type="pres">
      <dgm:prSet presAssocID="{AA55DC57-0437-4129-8B17-F8E0A4312D65}" presName="compNode" presStyleCnt="0"/>
      <dgm:spPr/>
    </dgm:pt>
    <dgm:pt modelId="{4F7E6E97-3D9D-471B-B0C9-CAAADA221C10}" type="pres">
      <dgm:prSet presAssocID="{AA55DC57-0437-4129-8B17-F8E0A4312D65}" presName="noGeometry" presStyleCnt="0"/>
      <dgm:spPr/>
    </dgm:pt>
    <dgm:pt modelId="{B87F4E04-B790-4E0B-88B7-D6E784F4AC73}" type="pres">
      <dgm:prSet presAssocID="{AA55DC57-0437-4129-8B17-F8E0A4312D65}" presName="childTextVisible" presStyleLbl="bgAccFollowNode1" presStyleIdx="0" presStyleCnt="4">
        <dgm:presLayoutVars>
          <dgm:bulletEnabled val="1"/>
        </dgm:presLayoutVars>
      </dgm:prSet>
      <dgm:spPr/>
    </dgm:pt>
    <dgm:pt modelId="{4C6DB687-9183-4616-BF53-896DCD437009}" type="pres">
      <dgm:prSet presAssocID="{AA55DC57-0437-4129-8B17-F8E0A4312D65}" presName="childTextHidden" presStyleLbl="bgAccFollowNode1" presStyleIdx="0" presStyleCnt="4"/>
      <dgm:spPr/>
    </dgm:pt>
    <dgm:pt modelId="{3F7A4E43-E808-4022-994E-B947C4186F5B}" type="pres">
      <dgm:prSet presAssocID="{AA55DC57-0437-4129-8B17-F8E0A4312D65}" presName="parentText" presStyleLbl="node1" presStyleIdx="0" presStyleCnt="4">
        <dgm:presLayoutVars>
          <dgm:chMax val="1"/>
          <dgm:bulletEnabled val="1"/>
        </dgm:presLayoutVars>
      </dgm:prSet>
      <dgm:spPr/>
    </dgm:pt>
    <dgm:pt modelId="{5A8EAA91-FBDD-4828-A3FC-A228ECFC272F}" type="pres">
      <dgm:prSet presAssocID="{AA55DC57-0437-4129-8B17-F8E0A4312D65}" presName="aSpace" presStyleCnt="0"/>
      <dgm:spPr/>
    </dgm:pt>
    <dgm:pt modelId="{E6018F6D-174D-49CD-A8C8-130A8DB1957E}" type="pres">
      <dgm:prSet presAssocID="{D3138A42-7937-409D-AB2B-D0A126026C66}" presName="compNode" presStyleCnt="0"/>
      <dgm:spPr/>
    </dgm:pt>
    <dgm:pt modelId="{3507891D-F21B-4329-B527-2A027C356E10}" type="pres">
      <dgm:prSet presAssocID="{D3138A42-7937-409D-AB2B-D0A126026C66}" presName="noGeometry" presStyleCnt="0"/>
      <dgm:spPr/>
    </dgm:pt>
    <dgm:pt modelId="{F35150D9-0AA2-48B5-A424-4697AB7CFF93}" type="pres">
      <dgm:prSet presAssocID="{D3138A42-7937-409D-AB2B-D0A126026C66}" presName="childTextVisible" presStyleLbl="bgAccFollowNode1" presStyleIdx="1" presStyleCnt="4" custLinFactNeighborY="0">
        <dgm:presLayoutVars>
          <dgm:bulletEnabled val="1"/>
        </dgm:presLayoutVars>
      </dgm:prSet>
      <dgm:spPr/>
    </dgm:pt>
    <dgm:pt modelId="{80F24FDC-9FF6-41C2-8DEB-1B81F353C3BA}" type="pres">
      <dgm:prSet presAssocID="{D3138A42-7937-409D-AB2B-D0A126026C66}" presName="childTextHidden" presStyleLbl="bgAccFollowNode1" presStyleIdx="1" presStyleCnt="4"/>
      <dgm:spPr/>
    </dgm:pt>
    <dgm:pt modelId="{B76D2565-4408-4D04-8BEE-177DCA8BDB4F}" type="pres">
      <dgm:prSet presAssocID="{D3138A42-7937-409D-AB2B-D0A126026C66}" presName="parentText" presStyleLbl="node1" presStyleIdx="1" presStyleCnt="4">
        <dgm:presLayoutVars>
          <dgm:chMax val="1"/>
          <dgm:bulletEnabled val="1"/>
        </dgm:presLayoutVars>
      </dgm:prSet>
      <dgm:spPr/>
    </dgm:pt>
    <dgm:pt modelId="{419DF76A-4833-4773-B095-0085DC3C0D96}" type="pres">
      <dgm:prSet presAssocID="{D3138A42-7937-409D-AB2B-D0A126026C66}" presName="aSpace" presStyleCnt="0"/>
      <dgm:spPr/>
    </dgm:pt>
    <dgm:pt modelId="{96A82F6D-560F-4B68-BC04-571297624ED7}" type="pres">
      <dgm:prSet presAssocID="{B1EC6982-C59A-4AC3-82AC-AD8941FDCB64}" presName="compNode" presStyleCnt="0"/>
      <dgm:spPr/>
    </dgm:pt>
    <dgm:pt modelId="{B99171DC-2AFF-4617-ACF4-A75327514C1E}" type="pres">
      <dgm:prSet presAssocID="{B1EC6982-C59A-4AC3-82AC-AD8941FDCB64}" presName="noGeometry" presStyleCnt="0"/>
      <dgm:spPr/>
    </dgm:pt>
    <dgm:pt modelId="{31828AD9-FE83-4CAE-B916-CD5933CB8DB4}" type="pres">
      <dgm:prSet presAssocID="{B1EC6982-C59A-4AC3-82AC-AD8941FDCB64}" presName="childTextVisible" presStyleLbl="bgAccFollowNode1" presStyleIdx="2" presStyleCnt="4">
        <dgm:presLayoutVars>
          <dgm:bulletEnabled val="1"/>
        </dgm:presLayoutVars>
      </dgm:prSet>
      <dgm:spPr/>
    </dgm:pt>
    <dgm:pt modelId="{417214BE-BA67-4991-BBF4-B130CDBD40CB}" type="pres">
      <dgm:prSet presAssocID="{B1EC6982-C59A-4AC3-82AC-AD8941FDCB64}" presName="childTextHidden" presStyleLbl="bgAccFollowNode1" presStyleIdx="2" presStyleCnt="4"/>
      <dgm:spPr/>
    </dgm:pt>
    <dgm:pt modelId="{7C65F00A-7314-4EAC-BC08-2A86AEE2DB6D}" type="pres">
      <dgm:prSet presAssocID="{B1EC6982-C59A-4AC3-82AC-AD8941FDCB64}" presName="parentText" presStyleLbl="node1" presStyleIdx="2" presStyleCnt="4">
        <dgm:presLayoutVars>
          <dgm:chMax val="1"/>
          <dgm:bulletEnabled val="1"/>
        </dgm:presLayoutVars>
      </dgm:prSet>
      <dgm:spPr/>
    </dgm:pt>
    <dgm:pt modelId="{361A6150-417B-43D8-8C26-CEC840E191C7}" type="pres">
      <dgm:prSet presAssocID="{B1EC6982-C59A-4AC3-82AC-AD8941FDCB64}" presName="aSpace" presStyleCnt="0"/>
      <dgm:spPr/>
    </dgm:pt>
    <dgm:pt modelId="{A7064CEE-FF1F-4593-B69F-81DC9A34E3F2}" type="pres">
      <dgm:prSet presAssocID="{8F046700-F8BA-4353-88A3-09690D2527CE}" presName="compNode" presStyleCnt="0"/>
      <dgm:spPr/>
    </dgm:pt>
    <dgm:pt modelId="{729B28F8-2735-4A4A-9032-946A16158241}" type="pres">
      <dgm:prSet presAssocID="{8F046700-F8BA-4353-88A3-09690D2527CE}" presName="noGeometry" presStyleCnt="0"/>
      <dgm:spPr/>
    </dgm:pt>
    <dgm:pt modelId="{56A763DF-1FA0-44DB-AD20-EA95F020409B}" type="pres">
      <dgm:prSet presAssocID="{8F046700-F8BA-4353-88A3-09690D2527CE}" presName="childTextVisible" presStyleLbl="bgAccFollowNode1" presStyleIdx="3" presStyleCnt="4">
        <dgm:presLayoutVars>
          <dgm:bulletEnabled val="1"/>
        </dgm:presLayoutVars>
      </dgm:prSet>
      <dgm:spPr/>
    </dgm:pt>
    <dgm:pt modelId="{851B04F5-55D4-4936-B175-37D9A5EC553C}" type="pres">
      <dgm:prSet presAssocID="{8F046700-F8BA-4353-88A3-09690D2527CE}" presName="childTextHidden" presStyleLbl="bgAccFollowNode1" presStyleIdx="3" presStyleCnt="4"/>
      <dgm:spPr/>
    </dgm:pt>
    <dgm:pt modelId="{ECDA389B-DC0E-4F9B-BD70-994D0B140670}" type="pres">
      <dgm:prSet presAssocID="{8F046700-F8BA-4353-88A3-09690D2527CE}" presName="parentText" presStyleLbl="node1" presStyleIdx="3" presStyleCnt="4">
        <dgm:presLayoutVars>
          <dgm:chMax val="1"/>
          <dgm:bulletEnabled val="1"/>
        </dgm:presLayoutVars>
      </dgm:prSet>
      <dgm:spPr/>
    </dgm:pt>
  </dgm:ptLst>
  <dgm:cxnLst>
    <dgm:cxn modelId="{50CBCD00-AD46-4A2C-812F-942C34A89DFE}" type="presOf" srcId="{12EC3492-1F49-49AE-8A2E-B291857D58AA}" destId="{4C6DB687-9183-4616-BF53-896DCD437009}" srcOrd="1" destOrd="0" presId="urn:microsoft.com/office/officeart/2005/8/layout/hProcess6"/>
    <dgm:cxn modelId="{73CA490C-EB1B-4927-B75B-8E407C1E6D8F}" type="presOf" srcId="{3FE055E1-BC66-4435-9C11-3AFB243E31F8}" destId="{F35150D9-0AA2-48B5-A424-4697AB7CFF93}" srcOrd="0" destOrd="0" presId="urn:microsoft.com/office/officeart/2005/8/layout/hProcess6"/>
    <dgm:cxn modelId="{46C24C21-6EF4-49D9-ACE4-1EF916353F9B}" type="presOf" srcId="{B1EC6982-C59A-4AC3-82AC-AD8941FDCB64}" destId="{7C65F00A-7314-4EAC-BC08-2A86AEE2DB6D}" srcOrd="0" destOrd="0" presId="urn:microsoft.com/office/officeart/2005/8/layout/hProcess6"/>
    <dgm:cxn modelId="{3F106741-E399-4E15-BBC8-5CAD6E77CAF8}" type="presOf" srcId="{1859EFFD-3EDC-45B0-805F-6AA829FC2BC4}" destId="{31828AD9-FE83-4CAE-B916-CD5933CB8DB4}" srcOrd="0" destOrd="0" presId="urn:microsoft.com/office/officeart/2005/8/layout/hProcess6"/>
    <dgm:cxn modelId="{37E72E62-AFCD-41F6-B309-B1973662F459}" type="presOf" srcId="{67F3B803-41DF-4838-AFC4-736FA092B11D}" destId="{2D883D4D-9005-4719-A523-9D1BEDC48F92}" srcOrd="0" destOrd="0" presId="urn:microsoft.com/office/officeart/2005/8/layout/hProcess6"/>
    <dgm:cxn modelId="{216D7570-1198-4259-BEE4-CC98BCA4139F}" srcId="{8F046700-F8BA-4353-88A3-09690D2527CE}" destId="{B724C863-1926-4075-B1E7-5D4A1CD951F1}" srcOrd="0" destOrd="0" parTransId="{C6BA5F97-29C3-4774-B75B-A9B50A837894}" sibTransId="{7D70F80F-D96C-49E9-A48B-4FD23254ABE2}"/>
    <dgm:cxn modelId="{4FCE8F85-F12F-4AB3-8972-C8DD898F804C}" type="presOf" srcId="{8F046700-F8BA-4353-88A3-09690D2527CE}" destId="{ECDA389B-DC0E-4F9B-BD70-994D0B140670}" srcOrd="0" destOrd="0" presId="urn:microsoft.com/office/officeart/2005/8/layout/hProcess6"/>
    <dgm:cxn modelId="{21958886-C3A8-4B9D-8C20-A3A92BBAC2E3}" type="presOf" srcId="{D3138A42-7937-409D-AB2B-D0A126026C66}" destId="{B76D2565-4408-4D04-8BEE-177DCA8BDB4F}" srcOrd="0" destOrd="0" presId="urn:microsoft.com/office/officeart/2005/8/layout/hProcess6"/>
    <dgm:cxn modelId="{E5CA0089-F8EA-4993-B608-E2DFF53B7663}" srcId="{67F3B803-41DF-4838-AFC4-736FA092B11D}" destId="{AA55DC57-0437-4129-8B17-F8E0A4312D65}" srcOrd="0" destOrd="0" parTransId="{6E64AA81-20AC-4F26-BB70-69E2E0526718}" sibTransId="{E7C3E39C-2E9F-4752-821F-2227539A7950}"/>
    <dgm:cxn modelId="{FD5B59A2-E713-4097-A722-3A878E95F5F7}" srcId="{D3138A42-7937-409D-AB2B-D0A126026C66}" destId="{3FE055E1-BC66-4435-9C11-3AFB243E31F8}" srcOrd="0" destOrd="0" parTransId="{54809BAF-CE2A-4D03-905D-AE78B88B0710}" sibTransId="{7D4CE171-8A3D-40E0-BD26-D8258B5FF687}"/>
    <dgm:cxn modelId="{F9AACFB8-788C-4927-9A1B-5207300EA666}" type="presOf" srcId="{B724C863-1926-4075-B1E7-5D4A1CD951F1}" destId="{56A763DF-1FA0-44DB-AD20-EA95F020409B}" srcOrd="0" destOrd="0" presId="urn:microsoft.com/office/officeart/2005/8/layout/hProcess6"/>
    <dgm:cxn modelId="{AF7259B9-9177-4948-B8A2-2CEDAE1E7667}" type="presOf" srcId="{1859EFFD-3EDC-45B0-805F-6AA829FC2BC4}" destId="{417214BE-BA67-4991-BBF4-B130CDBD40CB}" srcOrd="1" destOrd="0" presId="urn:microsoft.com/office/officeart/2005/8/layout/hProcess6"/>
    <dgm:cxn modelId="{85F1EAB9-1411-4FC6-AC18-63A608888177}" type="presOf" srcId="{AA55DC57-0437-4129-8B17-F8E0A4312D65}" destId="{3F7A4E43-E808-4022-994E-B947C4186F5B}" srcOrd="0" destOrd="0" presId="urn:microsoft.com/office/officeart/2005/8/layout/hProcess6"/>
    <dgm:cxn modelId="{256576C0-83EF-4FC7-BFC7-F8D9D8446E35}" type="presOf" srcId="{3FE055E1-BC66-4435-9C11-3AFB243E31F8}" destId="{80F24FDC-9FF6-41C2-8DEB-1B81F353C3BA}" srcOrd="1" destOrd="0" presId="urn:microsoft.com/office/officeart/2005/8/layout/hProcess6"/>
    <dgm:cxn modelId="{2DF7BBDE-B6E1-4066-9EB6-6AAA5FB46504}" type="presOf" srcId="{12EC3492-1F49-49AE-8A2E-B291857D58AA}" destId="{B87F4E04-B790-4E0B-88B7-D6E784F4AC73}" srcOrd="0" destOrd="0" presId="urn:microsoft.com/office/officeart/2005/8/layout/hProcess6"/>
    <dgm:cxn modelId="{F6B327E3-2EEE-406D-9983-90DEFF94AA13}" srcId="{B1EC6982-C59A-4AC3-82AC-AD8941FDCB64}" destId="{1859EFFD-3EDC-45B0-805F-6AA829FC2BC4}" srcOrd="0" destOrd="0" parTransId="{A29116FC-5779-4B2B-8631-05EFF1D387F7}" sibTransId="{021905D4-EDDF-4A75-81C7-D5A324202DF9}"/>
    <dgm:cxn modelId="{1E51F8EB-6908-48B8-B1BA-A28858B9C7D4}" srcId="{AA55DC57-0437-4129-8B17-F8E0A4312D65}" destId="{12EC3492-1F49-49AE-8A2E-B291857D58AA}" srcOrd="0" destOrd="0" parTransId="{BA54E9BC-D1CC-4370-87C6-2CACCF47D8F1}" sibTransId="{0311FC51-BDF5-44C7-9E33-CD42864EE406}"/>
    <dgm:cxn modelId="{0BEAC7ED-D469-4670-80BF-72E3F4342913}" type="presOf" srcId="{B724C863-1926-4075-B1E7-5D4A1CD951F1}" destId="{851B04F5-55D4-4936-B175-37D9A5EC553C}" srcOrd="1" destOrd="0" presId="urn:microsoft.com/office/officeart/2005/8/layout/hProcess6"/>
    <dgm:cxn modelId="{75296AF0-B7C4-4EB0-95BF-8FDCE040CEAC}" srcId="{67F3B803-41DF-4838-AFC4-736FA092B11D}" destId="{D3138A42-7937-409D-AB2B-D0A126026C66}" srcOrd="1" destOrd="0" parTransId="{92E9BE59-1F37-42AA-822D-D783B41E15C6}" sibTransId="{EADA190D-2DE1-4500-A520-0DC90D24AB62}"/>
    <dgm:cxn modelId="{C50603F8-F50D-43A2-902E-5A756D499E99}" srcId="{67F3B803-41DF-4838-AFC4-736FA092B11D}" destId="{8F046700-F8BA-4353-88A3-09690D2527CE}" srcOrd="3" destOrd="0" parTransId="{B6396535-BE5B-4167-BFFC-717120E7264B}" sibTransId="{21ADF915-9DB5-490C-9ECE-36392417758E}"/>
    <dgm:cxn modelId="{D4FADAFD-F998-4FBE-BDE4-9C520E269341}" srcId="{67F3B803-41DF-4838-AFC4-736FA092B11D}" destId="{B1EC6982-C59A-4AC3-82AC-AD8941FDCB64}" srcOrd="2" destOrd="0" parTransId="{47F012F7-9C4A-46BB-B93F-7277B54F2823}" sibTransId="{F930EEB8-D745-4B93-BF7F-518E7100FB79}"/>
    <dgm:cxn modelId="{6B7A61EE-5B44-41A2-BF11-7FFC14962DEC}" type="presParOf" srcId="{2D883D4D-9005-4719-A523-9D1BEDC48F92}" destId="{85A933E4-74B7-4B36-9044-84D384878AE8}" srcOrd="0" destOrd="0" presId="urn:microsoft.com/office/officeart/2005/8/layout/hProcess6"/>
    <dgm:cxn modelId="{1730CFC3-DEBE-4EC0-946D-4A35E93311BB}" type="presParOf" srcId="{85A933E4-74B7-4B36-9044-84D384878AE8}" destId="{4F7E6E97-3D9D-471B-B0C9-CAAADA221C10}" srcOrd="0" destOrd="0" presId="urn:microsoft.com/office/officeart/2005/8/layout/hProcess6"/>
    <dgm:cxn modelId="{B2A57C52-E875-485E-AC5D-770BDCE69212}" type="presParOf" srcId="{85A933E4-74B7-4B36-9044-84D384878AE8}" destId="{B87F4E04-B790-4E0B-88B7-D6E784F4AC73}" srcOrd="1" destOrd="0" presId="urn:microsoft.com/office/officeart/2005/8/layout/hProcess6"/>
    <dgm:cxn modelId="{74671839-A392-4313-A95D-2FE2D2E99412}" type="presParOf" srcId="{85A933E4-74B7-4B36-9044-84D384878AE8}" destId="{4C6DB687-9183-4616-BF53-896DCD437009}" srcOrd="2" destOrd="0" presId="urn:microsoft.com/office/officeart/2005/8/layout/hProcess6"/>
    <dgm:cxn modelId="{7D058F70-725B-441A-9E2F-1BABA03DA11F}" type="presParOf" srcId="{85A933E4-74B7-4B36-9044-84D384878AE8}" destId="{3F7A4E43-E808-4022-994E-B947C4186F5B}" srcOrd="3" destOrd="0" presId="urn:microsoft.com/office/officeart/2005/8/layout/hProcess6"/>
    <dgm:cxn modelId="{3F5A7A2A-71A4-4639-B7E9-A2FB47C5A2D0}" type="presParOf" srcId="{2D883D4D-9005-4719-A523-9D1BEDC48F92}" destId="{5A8EAA91-FBDD-4828-A3FC-A228ECFC272F}" srcOrd="1" destOrd="0" presId="urn:microsoft.com/office/officeart/2005/8/layout/hProcess6"/>
    <dgm:cxn modelId="{9168CA49-9F53-4160-A1C1-B254B3379096}" type="presParOf" srcId="{2D883D4D-9005-4719-A523-9D1BEDC48F92}" destId="{E6018F6D-174D-49CD-A8C8-130A8DB1957E}" srcOrd="2" destOrd="0" presId="urn:microsoft.com/office/officeart/2005/8/layout/hProcess6"/>
    <dgm:cxn modelId="{20258251-5EC2-41F8-B7DD-9864CD3047EC}" type="presParOf" srcId="{E6018F6D-174D-49CD-A8C8-130A8DB1957E}" destId="{3507891D-F21B-4329-B527-2A027C356E10}" srcOrd="0" destOrd="0" presId="urn:microsoft.com/office/officeart/2005/8/layout/hProcess6"/>
    <dgm:cxn modelId="{875A834E-A01B-4CA4-B249-3C1705373BCF}" type="presParOf" srcId="{E6018F6D-174D-49CD-A8C8-130A8DB1957E}" destId="{F35150D9-0AA2-48B5-A424-4697AB7CFF93}" srcOrd="1" destOrd="0" presId="urn:microsoft.com/office/officeart/2005/8/layout/hProcess6"/>
    <dgm:cxn modelId="{5259E158-B43B-45FE-B6A3-72FF8C008CB3}" type="presParOf" srcId="{E6018F6D-174D-49CD-A8C8-130A8DB1957E}" destId="{80F24FDC-9FF6-41C2-8DEB-1B81F353C3BA}" srcOrd="2" destOrd="0" presId="urn:microsoft.com/office/officeart/2005/8/layout/hProcess6"/>
    <dgm:cxn modelId="{5550D812-189B-469E-9922-0BD8F6721365}" type="presParOf" srcId="{E6018F6D-174D-49CD-A8C8-130A8DB1957E}" destId="{B76D2565-4408-4D04-8BEE-177DCA8BDB4F}" srcOrd="3" destOrd="0" presId="urn:microsoft.com/office/officeart/2005/8/layout/hProcess6"/>
    <dgm:cxn modelId="{937A94C5-B68D-4257-A5B4-FE317E74E882}" type="presParOf" srcId="{2D883D4D-9005-4719-A523-9D1BEDC48F92}" destId="{419DF76A-4833-4773-B095-0085DC3C0D96}" srcOrd="3" destOrd="0" presId="urn:microsoft.com/office/officeart/2005/8/layout/hProcess6"/>
    <dgm:cxn modelId="{D57AD2D7-2285-4BBD-8D6B-950797D9967E}" type="presParOf" srcId="{2D883D4D-9005-4719-A523-9D1BEDC48F92}" destId="{96A82F6D-560F-4B68-BC04-571297624ED7}" srcOrd="4" destOrd="0" presId="urn:microsoft.com/office/officeart/2005/8/layout/hProcess6"/>
    <dgm:cxn modelId="{471429AF-1B3F-4DC8-A175-0C9FECEF2807}" type="presParOf" srcId="{96A82F6D-560F-4B68-BC04-571297624ED7}" destId="{B99171DC-2AFF-4617-ACF4-A75327514C1E}" srcOrd="0" destOrd="0" presId="urn:microsoft.com/office/officeart/2005/8/layout/hProcess6"/>
    <dgm:cxn modelId="{33CDD6EC-EC6E-467D-AA71-61CA2E7FEF30}" type="presParOf" srcId="{96A82F6D-560F-4B68-BC04-571297624ED7}" destId="{31828AD9-FE83-4CAE-B916-CD5933CB8DB4}" srcOrd="1" destOrd="0" presId="urn:microsoft.com/office/officeart/2005/8/layout/hProcess6"/>
    <dgm:cxn modelId="{5DEA2907-7D7F-434A-860A-1372DB41ACCB}" type="presParOf" srcId="{96A82F6D-560F-4B68-BC04-571297624ED7}" destId="{417214BE-BA67-4991-BBF4-B130CDBD40CB}" srcOrd="2" destOrd="0" presId="urn:microsoft.com/office/officeart/2005/8/layout/hProcess6"/>
    <dgm:cxn modelId="{74FDEB6D-0CB6-48E3-ACE2-9C8D1F156987}" type="presParOf" srcId="{96A82F6D-560F-4B68-BC04-571297624ED7}" destId="{7C65F00A-7314-4EAC-BC08-2A86AEE2DB6D}" srcOrd="3" destOrd="0" presId="urn:microsoft.com/office/officeart/2005/8/layout/hProcess6"/>
    <dgm:cxn modelId="{8D04C83A-4EAD-452E-AFEF-BC8F0AA55DBB}" type="presParOf" srcId="{2D883D4D-9005-4719-A523-9D1BEDC48F92}" destId="{361A6150-417B-43D8-8C26-CEC840E191C7}" srcOrd="5" destOrd="0" presId="urn:microsoft.com/office/officeart/2005/8/layout/hProcess6"/>
    <dgm:cxn modelId="{C60EC721-5DC1-41B3-AF96-9193F6AE14CB}" type="presParOf" srcId="{2D883D4D-9005-4719-A523-9D1BEDC48F92}" destId="{A7064CEE-FF1F-4593-B69F-81DC9A34E3F2}" srcOrd="6" destOrd="0" presId="urn:microsoft.com/office/officeart/2005/8/layout/hProcess6"/>
    <dgm:cxn modelId="{CD67174A-AEBE-4308-A4CC-3BCA1A9AF529}" type="presParOf" srcId="{A7064CEE-FF1F-4593-B69F-81DC9A34E3F2}" destId="{729B28F8-2735-4A4A-9032-946A16158241}" srcOrd="0" destOrd="0" presId="urn:microsoft.com/office/officeart/2005/8/layout/hProcess6"/>
    <dgm:cxn modelId="{C076845A-2C10-4171-8017-46E2E10B9AD6}" type="presParOf" srcId="{A7064CEE-FF1F-4593-B69F-81DC9A34E3F2}" destId="{56A763DF-1FA0-44DB-AD20-EA95F020409B}" srcOrd="1" destOrd="0" presId="urn:microsoft.com/office/officeart/2005/8/layout/hProcess6"/>
    <dgm:cxn modelId="{59A06ABB-E0D8-4627-97F2-035CEEE1938F}" type="presParOf" srcId="{A7064CEE-FF1F-4593-B69F-81DC9A34E3F2}" destId="{851B04F5-55D4-4936-B175-37D9A5EC553C}" srcOrd="2" destOrd="0" presId="urn:microsoft.com/office/officeart/2005/8/layout/hProcess6"/>
    <dgm:cxn modelId="{C8980B88-2B66-4B9A-AA95-CE7193314D59}" type="presParOf" srcId="{A7064CEE-FF1F-4593-B69F-81DC9A34E3F2}" destId="{ECDA389B-DC0E-4F9B-BD70-994D0B140670}"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F4E04-B790-4E0B-88B7-D6E784F4AC73}">
      <dsp:nvSpPr>
        <dsp:cNvPr id="0" name=""/>
        <dsp:cNvSpPr/>
      </dsp:nvSpPr>
      <dsp:spPr>
        <a:xfrm>
          <a:off x="392056" y="1489090"/>
          <a:ext cx="1552089" cy="1356721"/>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Font typeface="Wingdings" panose="05000000000000000000" pitchFamily="2" charset="2"/>
            <a:buNone/>
          </a:pPr>
          <a:r>
            <a:rPr lang="en-US" sz="800" kern="1200" dirty="0"/>
            <a:t>Remove HTML Tags, Usernames, Punctuations and Special Characters</a:t>
          </a:r>
        </a:p>
        <a:p>
          <a:pPr marL="0" lvl="0" indent="0" algn="ctr" defTabSz="355600">
            <a:lnSpc>
              <a:spcPct val="90000"/>
            </a:lnSpc>
            <a:spcBef>
              <a:spcPct val="0"/>
            </a:spcBef>
            <a:spcAft>
              <a:spcPct val="35000"/>
            </a:spcAft>
            <a:buFont typeface="Wingdings" panose="05000000000000000000" pitchFamily="2" charset="2"/>
            <a:buNone/>
          </a:pPr>
          <a:r>
            <a:rPr lang="en-US" sz="800" kern="1200" dirty="0" err="1"/>
            <a:t>Lemmitization</a:t>
          </a:r>
          <a:r>
            <a:rPr lang="en-US" sz="800" kern="1200" dirty="0"/>
            <a:t> and Tokenization</a:t>
          </a:r>
        </a:p>
      </dsp:txBody>
      <dsp:txXfrm>
        <a:off x="780078" y="1692598"/>
        <a:ext cx="756644" cy="949705"/>
      </dsp:txXfrm>
    </dsp:sp>
    <dsp:sp modelId="{3F7A4E43-E808-4022-994E-B947C4186F5B}">
      <dsp:nvSpPr>
        <dsp:cNvPr id="0" name=""/>
        <dsp:cNvSpPr/>
      </dsp:nvSpPr>
      <dsp:spPr>
        <a:xfrm>
          <a:off x="4033" y="1779429"/>
          <a:ext cx="776044" cy="77604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Data Collection and Preprocessing</a:t>
          </a:r>
        </a:p>
      </dsp:txBody>
      <dsp:txXfrm>
        <a:off x="117682" y="1893078"/>
        <a:ext cx="548746" cy="548746"/>
      </dsp:txXfrm>
    </dsp:sp>
    <dsp:sp modelId="{F35150D9-0AA2-48B5-A424-4697AB7CFF93}">
      <dsp:nvSpPr>
        <dsp:cNvPr id="0" name=""/>
        <dsp:cNvSpPr/>
      </dsp:nvSpPr>
      <dsp:spPr>
        <a:xfrm>
          <a:off x="2429173" y="1489090"/>
          <a:ext cx="1552089" cy="1356721"/>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Font typeface="Wingdings" panose="05000000000000000000" pitchFamily="2" charset="2"/>
            <a:buNone/>
          </a:pPr>
          <a:r>
            <a:rPr lang="en-US" sz="800" kern="1200" dirty="0"/>
            <a:t>Word2Vec</a:t>
          </a:r>
        </a:p>
        <a:p>
          <a:pPr marL="0" lvl="0" indent="0" algn="ctr" defTabSz="355600">
            <a:lnSpc>
              <a:spcPct val="90000"/>
            </a:lnSpc>
            <a:spcBef>
              <a:spcPct val="0"/>
            </a:spcBef>
            <a:spcAft>
              <a:spcPct val="35000"/>
            </a:spcAft>
            <a:buFont typeface="Wingdings" panose="05000000000000000000" pitchFamily="2" charset="2"/>
            <a:buNone/>
          </a:pPr>
          <a:r>
            <a:rPr lang="en-US" sz="800" kern="1200" dirty="0"/>
            <a:t>Doc2Vec</a:t>
          </a:r>
        </a:p>
        <a:p>
          <a:pPr marL="0" lvl="0" indent="0" algn="ctr" defTabSz="355600">
            <a:lnSpc>
              <a:spcPct val="90000"/>
            </a:lnSpc>
            <a:spcBef>
              <a:spcPct val="0"/>
            </a:spcBef>
            <a:spcAft>
              <a:spcPct val="35000"/>
            </a:spcAft>
            <a:buFont typeface="Wingdings" panose="05000000000000000000" pitchFamily="2" charset="2"/>
            <a:buNone/>
          </a:pPr>
          <a:r>
            <a:rPr lang="en-US" sz="800" kern="1200" dirty="0"/>
            <a:t>LSTM</a:t>
          </a:r>
        </a:p>
      </dsp:txBody>
      <dsp:txXfrm>
        <a:off x="2817196" y="1692598"/>
        <a:ext cx="756644" cy="949705"/>
      </dsp:txXfrm>
    </dsp:sp>
    <dsp:sp modelId="{B76D2565-4408-4D04-8BEE-177DCA8BDB4F}">
      <dsp:nvSpPr>
        <dsp:cNvPr id="0" name=""/>
        <dsp:cNvSpPr/>
      </dsp:nvSpPr>
      <dsp:spPr>
        <a:xfrm>
          <a:off x="2041151" y="1779429"/>
          <a:ext cx="776044" cy="77604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Word Embedding </a:t>
          </a:r>
        </a:p>
      </dsp:txBody>
      <dsp:txXfrm>
        <a:off x="2154800" y="1893078"/>
        <a:ext cx="548746" cy="548746"/>
      </dsp:txXfrm>
    </dsp:sp>
    <dsp:sp modelId="{31828AD9-FE83-4CAE-B916-CD5933CB8DB4}">
      <dsp:nvSpPr>
        <dsp:cNvPr id="0" name=""/>
        <dsp:cNvSpPr/>
      </dsp:nvSpPr>
      <dsp:spPr>
        <a:xfrm>
          <a:off x="4466291" y="1489090"/>
          <a:ext cx="1552089" cy="1356721"/>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n-US" sz="800" kern="1200" dirty="0"/>
            <a:t>Logistic Regression</a:t>
          </a:r>
        </a:p>
        <a:p>
          <a:pPr marL="0" lvl="0" indent="0" algn="ctr" defTabSz="355600">
            <a:lnSpc>
              <a:spcPct val="90000"/>
            </a:lnSpc>
            <a:spcBef>
              <a:spcPct val="0"/>
            </a:spcBef>
            <a:spcAft>
              <a:spcPct val="35000"/>
            </a:spcAft>
            <a:buNone/>
          </a:pPr>
          <a:r>
            <a:rPr lang="en-US" sz="800" kern="1200" dirty="0"/>
            <a:t>SVM</a:t>
          </a:r>
        </a:p>
        <a:p>
          <a:pPr marL="0" lvl="0" indent="0" algn="ctr" defTabSz="355600">
            <a:lnSpc>
              <a:spcPct val="90000"/>
            </a:lnSpc>
            <a:spcBef>
              <a:spcPct val="0"/>
            </a:spcBef>
            <a:spcAft>
              <a:spcPct val="35000"/>
            </a:spcAft>
            <a:buNone/>
          </a:pPr>
          <a:r>
            <a:rPr lang="en-US" sz="800" kern="1200" dirty="0"/>
            <a:t>KNN</a:t>
          </a:r>
        </a:p>
        <a:p>
          <a:pPr marL="0" lvl="0" indent="0" algn="ctr" defTabSz="355600">
            <a:lnSpc>
              <a:spcPct val="90000"/>
            </a:lnSpc>
            <a:spcBef>
              <a:spcPct val="0"/>
            </a:spcBef>
            <a:spcAft>
              <a:spcPct val="35000"/>
            </a:spcAft>
            <a:buNone/>
          </a:pPr>
          <a:r>
            <a:rPr lang="en-US" sz="800" kern="1200" dirty="0"/>
            <a:t>Random Forest</a:t>
          </a:r>
        </a:p>
      </dsp:txBody>
      <dsp:txXfrm>
        <a:off x="4854313" y="1692598"/>
        <a:ext cx="756644" cy="949705"/>
      </dsp:txXfrm>
    </dsp:sp>
    <dsp:sp modelId="{7C65F00A-7314-4EAC-BC08-2A86AEE2DB6D}">
      <dsp:nvSpPr>
        <dsp:cNvPr id="0" name=""/>
        <dsp:cNvSpPr/>
      </dsp:nvSpPr>
      <dsp:spPr>
        <a:xfrm>
          <a:off x="4078268" y="1779429"/>
          <a:ext cx="776044" cy="77604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Classification Models</a:t>
          </a:r>
        </a:p>
      </dsp:txBody>
      <dsp:txXfrm>
        <a:off x="4191917" y="1893078"/>
        <a:ext cx="548746" cy="548746"/>
      </dsp:txXfrm>
    </dsp:sp>
    <dsp:sp modelId="{56A763DF-1FA0-44DB-AD20-EA95F020409B}">
      <dsp:nvSpPr>
        <dsp:cNvPr id="0" name=""/>
        <dsp:cNvSpPr/>
      </dsp:nvSpPr>
      <dsp:spPr>
        <a:xfrm>
          <a:off x="6503408" y="1489090"/>
          <a:ext cx="1552089" cy="1356721"/>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n-US" sz="800" kern="1200" dirty="0"/>
            <a:t>Predict Unseen Data</a:t>
          </a:r>
        </a:p>
      </dsp:txBody>
      <dsp:txXfrm>
        <a:off x="6891431" y="1692598"/>
        <a:ext cx="756644" cy="949705"/>
      </dsp:txXfrm>
    </dsp:sp>
    <dsp:sp modelId="{ECDA389B-DC0E-4F9B-BD70-994D0B140670}">
      <dsp:nvSpPr>
        <dsp:cNvPr id="0" name=""/>
        <dsp:cNvSpPr/>
      </dsp:nvSpPr>
      <dsp:spPr>
        <a:xfrm>
          <a:off x="6115386" y="1779429"/>
          <a:ext cx="776044" cy="77604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Prediction </a:t>
          </a:r>
        </a:p>
      </dsp:txBody>
      <dsp:txXfrm>
        <a:off x="6229035" y="1893078"/>
        <a:ext cx="548746" cy="5487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5F77-08A8-4005-816D-07DE3AD7C1C2}"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645C-626B-48C0-BFC5-2E7200564734}" type="slidenum">
              <a:rPr lang="en-US" smtClean="0"/>
              <a:t>‹#›</a:t>
            </a:fld>
            <a:endParaRPr lang="en-US"/>
          </a:p>
        </p:txBody>
      </p:sp>
    </p:spTree>
    <p:extLst>
      <p:ext uri="{BB962C8B-B14F-4D97-AF65-F5344CB8AC3E}">
        <p14:creationId xmlns:p14="http://schemas.microsoft.com/office/powerpoint/2010/main" val="3123642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5</a:t>
            </a:fld>
            <a:endParaRPr lang="en-US"/>
          </a:p>
        </p:txBody>
      </p:sp>
    </p:spTree>
    <p:extLst>
      <p:ext uri="{BB962C8B-B14F-4D97-AF65-F5344CB8AC3E}">
        <p14:creationId xmlns:p14="http://schemas.microsoft.com/office/powerpoint/2010/main" val="27328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6</a:t>
            </a:fld>
            <a:endParaRPr lang="en-US"/>
          </a:p>
        </p:txBody>
      </p:sp>
    </p:spTree>
    <p:extLst>
      <p:ext uri="{BB962C8B-B14F-4D97-AF65-F5344CB8AC3E}">
        <p14:creationId xmlns:p14="http://schemas.microsoft.com/office/powerpoint/2010/main" val="208968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7</a:t>
            </a:fld>
            <a:endParaRPr lang="en-US"/>
          </a:p>
        </p:txBody>
      </p:sp>
    </p:spTree>
    <p:extLst>
      <p:ext uri="{BB962C8B-B14F-4D97-AF65-F5344CB8AC3E}">
        <p14:creationId xmlns:p14="http://schemas.microsoft.com/office/powerpoint/2010/main" val="264206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8</a:t>
            </a:fld>
            <a:endParaRPr lang="en-US"/>
          </a:p>
        </p:txBody>
      </p:sp>
    </p:spTree>
    <p:extLst>
      <p:ext uri="{BB962C8B-B14F-4D97-AF65-F5344CB8AC3E}">
        <p14:creationId xmlns:p14="http://schemas.microsoft.com/office/powerpoint/2010/main" val="168388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9</a:t>
            </a:fld>
            <a:endParaRPr lang="en-US"/>
          </a:p>
        </p:txBody>
      </p:sp>
    </p:spTree>
    <p:extLst>
      <p:ext uri="{BB962C8B-B14F-4D97-AF65-F5344CB8AC3E}">
        <p14:creationId xmlns:p14="http://schemas.microsoft.com/office/powerpoint/2010/main" val="394021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10</a:t>
            </a:fld>
            <a:endParaRPr lang="en-US"/>
          </a:p>
        </p:txBody>
      </p:sp>
    </p:spTree>
    <p:extLst>
      <p:ext uri="{BB962C8B-B14F-4D97-AF65-F5344CB8AC3E}">
        <p14:creationId xmlns:p14="http://schemas.microsoft.com/office/powerpoint/2010/main" val="203975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11</a:t>
            </a:fld>
            <a:endParaRPr lang="en-US"/>
          </a:p>
        </p:txBody>
      </p:sp>
    </p:spTree>
    <p:extLst>
      <p:ext uri="{BB962C8B-B14F-4D97-AF65-F5344CB8AC3E}">
        <p14:creationId xmlns:p14="http://schemas.microsoft.com/office/powerpoint/2010/main" val="409188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0645C-626B-48C0-BFC5-2E7200564734}" type="slidenum">
              <a:rPr lang="en-US" smtClean="0"/>
              <a:t>12</a:t>
            </a:fld>
            <a:endParaRPr lang="en-US"/>
          </a:p>
        </p:txBody>
      </p:sp>
    </p:spTree>
    <p:extLst>
      <p:ext uri="{BB962C8B-B14F-4D97-AF65-F5344CB8AC3E}">
        <p14:creationId xmlns:p14="http://schemas.microsoft.com/office/powerpoint/2010/main" val="324964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5" name="Footer Placeholder 4"/>
          <p:cNvSpPr>
            <a:spLocks noGrp="1"/>
          </p:cNvSpPr>
          <p:nvPr>
            <p:ph type="ftr" sz="quarter" idx="11"/>
          </p:nvPr>
        </p:nvSpPr>
        <p:spPr>
          <a:xfrm>
            <a:off x="2764639" y="4844839"/>
            <a:ext cx="3617103"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905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5" name="Footer Placeholder 4"/>
          <p:cNvSpPr>
            <a:spLocks noGrp="1"/>
          </p:cNvSpPr>
          <p:nvPr>
            <p:ph type="ftr" sz="quarter" idx="11"/>
          </p:nvPr>
        </p:nvSpPr>
        <p:spPr>
          <a:xfrm>
            <a:off x="2764639" y="4844839"/>
            <a:ext cx="3617103"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267100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56575"/>
            <a:ext cx="7543800" cy="676720"/>
          </a:xfrm>
        </p:spPr>
        <p:txBody>
          <a:bodyPr>
            <a:normAutofit/>
          </a:bodyPr>
          <a:lstStyle>
            <a:lvl1pPr marL="0" algn="ctr" defTabSz="685800" rtl="0" eaLnBrk="1" latinLnBrk="0" hangingPunct="1">
              <a:lnSpc>
                <a:spcPct val="85000"/>
              </a:lnSpc>
              <a:spcBef>
                <a:spcPct val="0"/>
              </a:spcBef>
              <a:buNone/>
              <a:defRPr lang="en-US" sz="3600" b="1" kern="1200" spc="-38" baseline="0" dirty="0">
                <a:solidFill>
                  <a:srgbClr val="7030A0"/>
                </a:solidFill>
                <a:latin typeface="Garamond" panose="02020404030301010803" pitchFamily="18" charset="0"/>
                <a:ea typeface="+mj-ea"/>
                <a:cs typeface="+mj-cs"/>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sz="2000" b="1">
                <a:latin typeface="Garamond" panose="02020404030301010803" pitchFamily="18" charset="0"/>
              </a:defRPr>
            </a:lvl1pPr>
            <a:lvl2pPr marL="288036" indent="-137160">
              <a:buFontTx/>
              <a:buBlip>
                <a:blip r:embed="rId2"/>
              </a:buBlip>
              <a:defRPr sz="1600" b="1">
                <a:latin typeface="Garamond" panose="02020404030301010803" pitchFamily="18" charset="0"/>
              </a:defRPr>
            </a:lvl2pPr>
            <a:lvl3pPr marL="425196" indent="-137160">
              <a:buFontTx/>
              <a:buBlip>
                <a:blip r:embed="rId2"/>
              </a:buBlip>
              <a:defRPr sz="1600" b="1">
                <a:latin typeface="Garamond" panose="02020404030301010803" pitchFamily="18" charset="0"/>
              </a:defRPr>
            </a:lvl3pPr>
            <a:lvl4pPr marL="562356" indent="-137160">
              <a:buFontTx/>
              <a:buBlip>
                <a:blip r:embed="rId2"/>
              </a:buBlip>
              <a:defRPr sz="1600" b="1">
                <a:latin typeface="Garamond" panose="02020404030301010803" pitchFamily="18" charset="0"/>
              </a:defRPr>
            </a:lvl4pPr>
            <a:lvl5pPr marL="699516" indent="-137160">
              <a:buFontTx/>
              <a:buBlip>
                <a:blip r:embed="rId2"/>
              </a:buBlip>
              <a:defRPr sz="1600" b="1">
                <a:latin typeface="Garamond" panose="02020404030301010803" pitchFamily="18" charset="0"/>
              </a:defRPr>
            </a:lvl5pPr>
          </a:lstStyle>
          <a:p>
            <a:pPr lvl="0"/>
            <a:r>
              <a:rPr lang="en-US" dirty="0"/>
              <a:t>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Tree>
    <p:extLst>
      <p:ext uri="{BB962C8B-B14F-4D97-AF65-F5344CB8AC3E}">
        <p14:creationId xmlns:p14="http://schemas.microsoft.com/office/powerpoint/2010/main" val="89593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5" name="Footer Placeholder 4"/>
          <p:cNvSpPr>
            <a:spLocks noGrp="1"/>
          </p:cNvSpPr>
          <p:nvPr>
            <p:ph type="ftr" sz="quarter" idx="11"/>
          </p:nvPr>
        </p:nvSpPr>
        <p:spPr>
          <a:xfrm>
            <a:off x="2764639" y="4844839"/>
            <a:ext cx="3617103"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5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5616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864296"/>
            <a:ext cx="3703320" cy="3537525"/>
          </a:xfrm>
        </p:spPr>
        <p:txBody>
          <a:bodyPr/>
          <a:lstStyle>
            <a:lvl2pPr marL="288036" indent="-137160">
              <a:buFontTx/>
              <a:buBlip>
                <a:blip r:embed="rId2"/>
              </a:buBlip>
              <a:defRPr/>
            </a:lvl2pPr>
            <a:lvl3pPr marL="425196" indent="-137160">
              <a:buFontTx/>
              <a:buBlip>
                <a:blip r:embed="rId2"/>
              </a:buBlip>
              <a:defRPr/>
            </a:lvl3pPr>
            <a:lvl4pPr marL="562356" indent="-137160">
              <a:buFontTx/>
              <a:buBlip>
                <a:blip r:embed="rId2"/>
              </a:buBlip>
              <a:defRPr/>
            </a:lvl4pPr>
            <a:lvl5pPr marL="699516" indent="-137160">
              <a:buFontTx/>
              <a:buBlip>
                <a:blip r:embed="rId2"/>
              </a:buBlip>
              <a:defRPr/>
            </a:lvl5pPr>
          </a:lstStyle>
          <a:p>
            <a:pPr lvl="0"/>
            <a:r>
              <a:rPr lang="en-US" dirty="0"/>
              <a:t>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864296"/>
            <a:ext cx="3703320" cy="35375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6" name="Footer Placeholder 5"/>
          <p:cNvSpPr>
            <a:spLocks noGrp="1"/>
          </p:cNvSpPr>
          <p:nvPr>
            <p:ph type="ftr" sz="quarter" idx="11"/>
          </p:nvPr>
        </p:nvSpPr>
        <p:spPr>
          <a:xfrm>
            <a:off x="2764639" y="4844839"/>
            <a:ext cx="3617103"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9669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137785"/>
            <a:ext cx="7543800" cy="57651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864710"/>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416921"/>
            <a:ext cx="3703320" cy="32364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864710"/>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416921"/>
            <a:ext cx="3703320" cy="32364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8" name="Footer Placeholder 7"/>
          <p:cNvSpPr>
            <a:spLocks noGrp="1"/>
          </p:cNvSpPr>
          <p:nvPr>
            <p:ph type="ftr" sz="quarter" idx="11"/>
          </p:nvPr>
        </p:nvSpPr>
        <p:spPr>
          <a:xfrm>
            <a:off x="2764639" y="4844839"/>
            <a:ext cx="3617103"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62415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1" y="187889"/>
            <a:ext cx="7543800" cy="557723"/>
          </a:xfrm>
        </p:spPr>
        <p:txBody>
          <a:bodyPr/>
          <a:lstStyle/>
          <a:p>
            <a:r>
              <a:rPr lang="en-US" dirty="0"/>
              <a:t>Click to edit Master title style</a:t>
            </a:r>
          </a:p>
        </p:txBody>
      </p:sp>
      <p:sp>
        <p:nvSpPr>
          <p:cNvPr id="3" name="Date Placeholder 2"/>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4" name="Footer Placeholder 3"/>
          <p:cNvSpPr>
            <a:spLocks noGrp="1"/>
          </p:cNvSpPr>
          <p:nvPr>
            <p:ph type="ftr" sz="quarter" idx="11"/>
          </p:nvPr>
        </p:nvSpPr>
        <p:spPr>
          <a:xfrm>
            <a:off x="2764639" y="4844839"/>
            <a:ext cx="3617103"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05349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8" name="Footer Placeholder 7"/>
          <p:cNvSpPr>
            <a:spLocks noGrp="1"/>
          </p:cNvSpPr>
          <p:nvPr>
            <p:ph type="ftr" sz="quarter" idx="11"/>
          </p:nvPr>
        </p:nvSpPr>
        <p:spPr>
          <a:xfrm>
            <a:off x="2764639" y="4844839"/>
            <a:ext cx="3617103" cy="273844"/>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7483532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a:prstGeom prst="rect">
            <a:avLst/>
          </a:prstGeom>
        </p:spPr>
        <p:txBody>
          <a:bodyPr/>
          <a:lstStyle>
            <a:lvl1pPr algn="l">
              <a:defRPr/>
            </a:lvl1pPr>
          </a:lstStyle>
          <a:p>
            <a:fld id="{5E3AAF13-6E90-456F-9EAB-BFD7E3368143}" type="datetimeFigureOut">
              <a:rPr lang="en-US" smtClean="0"/>
              <a:t>4/19/2020</a:t>
            </a:fld>
            <a:endParaRPr lang="en-US"/>
          </a:p>
        </p:txBody>
      </p:sp>
      <p:sp>
        <p:nvSpPr>
          <p:cNvPr id="6" name="Footer Placeholder 5"/>
          <p:cNvSpPr>
            <a:spLocks noGrp="1"/>
          </p:cNvSpPr>
          <p:nvPr>
            <p:ph type="ftr" sz="quarter" idx="11"/>
          </p:nvPr>
        </p:nvSpPr>
        <p:spPr>
          <a:xfrm>
            <a:off x="3600450" y="4844839"/>
            <a:ext cx="3486150" cy="273844"/>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7425344" y="4844839"/>
            <a:ext cx="984019" cy="273844"/>
          </a:xfrm>
          <a:prstGeom prst="rect">
            <a:avLst/>
          </a:prstGeom>
        </p:spPr>
        <p:txBody>
          <a:bodyPr/>
          <a:lstStyle>
            <a:lvl1pPr>
              <a:defRPr>
                <a:solidFill>
                  <a:schemeClr val="tx2"/>
                </a:solidFill>
              </a:defRPr>
            </a:lvl1pPr>
          </a:lstStyle>
          <a:p>
            <a:fld id="{15712592-8AF8-4F8A-A785-9CDAA7EC67DD}" type="slidenum">
              <a:rPr lang="en-US" smtClean="0"/>
              <a:t>‹#›</a:t>
            </a:fld>
            <a:endParaRPr lang="en-US"/>
          </a:p>
        </p:txBody>
      </p:sp>
    </p:spTree>
    <p:extLst>
      <p:ext uri="{BB962C8B-B14F-4D97-AF65-F5344CB8AC3E}">
        <p14:creationId xmlns:p14="http://schemas.microsoft.com/office/powerpoint/2010/main" val="29170490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4/19/2020</a:t>
            </a:fld>
            <a:endParaRPr lang="en-US"/>
          </a:p>
        </p:txBody>
      </p:sp>
      <p:sp>
        <p:nvSpPr>
          <p:cNvPr id="6" name="Footer Placeholder 5"/>
          <p:cNvSpPr>
            <a:spLocks noGrp="1"/>
          </p:cNvSpPr>
          <p:nvPr>
            <p:ph type="ftr" sz="quarter" idx="11"/>
          </p:nvPr>
        </p:nvSpPr>
        <p:spPr>
          <a:xfrm>
            <a:off x="2764639" y="4844839"/>
            <a:ext cx="3617103"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53160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133957"/>
            <a:ext cx="7543800" cy="5953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852847"/>
            <a:ext cx="7543800" cy="3548974"/>
          </a:xfrm>
          <a:prstGeom prst="rect">
            <a:avLst/>
          </a:prstGeom>
        </p:spPr>
        <p:txBody>
          <a:bodyPr vert="horz" lIns="0" tIns="45720" rIns="0" bIns="45720" rtlCol="0">
            <a:normAutofit/>
          </a:bodyPr>
          <a:lstStyle/>
          <a:p>
            <a:pPr lvl="0"/>
            <a:r>
              <a:rPr lang="en-US" dirty="0"/>
              <a:t>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863834" y="808607"/>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30349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Tx/>
        <a:buBlip>
          <a:blip r:embed="rId12"/>
        </a:buBlip>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Tx/>
        <a:buBlip>
          <a:blip r:embed="rId12"/>
        </a:buBlip>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Tx/>
        <a:buBlip>
          <a:blip r:embed="rId12"/>
        </a:buBlip>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Tx/>
        <a:buBlip>
          <a:blip r:embed="rId12"/>
        </a:buBlip>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Tx/>
        <a:buBlip>
          <a:blip r:embed="rId12"/>
        </a:buBlip>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rxiv.org/pdf/1405.4053.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towardsdatascience.com/illustrated-guide-to-lstms-and-gru-s-a-step-by-step-explanation-44e9eb85bf2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0B7XkCwpI5KDYNlNUTTlSS21pQmM/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nlp.stanford.edu/projects/glove/" TargetMode="External"/><Relationship Id="rId4" Type="http://schemas.openxmlformats.org/officeDocument/2006/relationships/hyperlink" Target="https://spacy.io/models/en#en_core_web_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xiv.org/pdf/1309.4168v1.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36850"/>
            <a:ext cx="7724692" cy="1313264"/>
          </a:xfrm>
        </p:spPr>
        <p:txBody>
          <a:bodyPr>
            <a:noAutofit/>
          </a:bodyPr>
          <a:lstStyle/>
          <a:p>
            <a:pPr algn="ctr"/>
            <a:r>
              <a:rPr lang="en-US" sz="3200" b="1" dirty="0">
                <a:solidFill>
                  <a:srgbClr val="F2650E"/>
                </a:solidFill>
                <a:latin typeface="Garamond" panose="02020404030301010803" pitchFamily="18" charset="0"/>
              </a:rPr>
              <a:t>NLP WITH DISASTER TWEETS</a:t>
            </a:r>
            <a:endParaRPr lang="en-US" sz="3200" dirty="0">
              <a:solidFill>
                <a:srgbClr val="F2650E"/>
              </a:solidFill>
              <a:latin typeface="Garamond" panose="02020404030301010803" pitchFamily="18" charset="0"/>
            </a:endParaRPr>
          </a:p>
        </p:txBody>
      </p:sp>
      <p:sp>
        <p:nvSpPr>
          <p:cNvPr id="10" name="Subtitle 2">
            <a:extLst>
              <a:ext uri="{FF2B5EF4-FFF2-40B4-BE49-F238E27FC236}">
                <a16:creationId xmlns:a16="http://schemas.microsoft.com/office/drawing/2014/main" id="{9DBB4BF2-C8B2-4F3A-AA67-7B6ED4ACE983}"/>
              </a:ext>
            </a:extLst>
          </p:cNvPr>
          <p:cNvSpPr txBox="1">
            <a:spLocks/>
          </p:cNvSpPr>
          <p:nvPr/>
        </p:nvSpPr>
        <p:spPr>
          <a:xfrm>
            <a:off x="822960" y="3397268"/>
            <a:ext cx="6858000" cy="12418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900"/>
              </a:spcBef>
              <a:spcAft>
                <a:spcPts val="150"/>
              </a:spcAft>
              <a:buClr>
                <a:schemeClr val="accent1"/>
              </a:buClr>
              <a:buSzPct val="100000"/>
              <a:buFontTx/>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Tx/>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Tx/>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Tx/>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Tx/>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r>
              <a:rPr lang="en-US" sz="1600" b="1" spc="0" dirty="0">
                <a:solidFill>
                  <a:srgbClr val="7030A0"/>
                </a:solidFill>
                <a:latin typeface="Garamond" panose="02020404030301010803" pitchFamily="18" charset="0"/>
              </a:rPr>
              <a:t>AKASH </a:t>
            </a:r>
            <a:r>
              <a:rPr lang="en-US" sz="1600" b="1" spc="0" dirty="0" err="1">
                <a:solidFill>
                  <a:srgbClr val="7030A0"/>
                </a:solidFill>
                <a:latin typeface="Garamond" panose="02020404030301010803" pitchFamily="18" charset="0"/>
              </a:rPr>
              <a:t>iNDANI</a:t>
            </a:r>
            <a:endParaRPr lang="en-US" sz="1600" b="1" spc="0" dirty="0">
              <a:solidFill>
                <a:srgbClr val="7030A0"/>
              </a:solidFill>
              <a:latin typeface="Garamond" panose="02020404030301010803" pitchFamily="18" charset="0"/>
            </a:endParaRPr>
          </a:p>
          <a:p>
            <a:r>
              <a:rPr lang="en-US" sz="1600" b="1" spc="0" dirty="0">
                <a:solidFill>
                  <a:srgbClr val="7030A0"/>
                </a:solidFill>
                <a:latin typeface="Garamond" panose="02020404030301010803" pitchFamily="18" charset="0"/>
              </a:rPr>
              <a:t>Nikhil </a:t>
            </a:r>
            <a:r>
              <a:rPr lang="en-US" sz="1600" b="1" spc="0" dirty="0" err="1">
                <a:solidFill>
                  <a:srgbClr val="7030A0"/>
                </a:solidFill>
                <a:latin typeface="Garamond" panose="02020404030301010803" pitchFamily="18" charset="0"/>
              </a:rPr>
              <a:t>khaladkar</a:t>
            </a:r>
            <a:endParaRPr lang="en-US" sz="1600" b="1" spc="0" dirty="0">
              <a:solidFill>
                <a:srgbClr val="7030A0"/>
              </a:solidFill>
              <a:latin typeface="Garamond" panose="02020404030301010803" pitchFamily="18" charset="0"/>
            </a:endParaRPr>
          </a:p>
          <a:p>
            <a:pPr>
              <a:spcBef>
                <a:spcPts val="600"/>
              </a:spcBef>
            </a:pPr>
            <a:r>
              <a:rPr lang="en-US" sz="1600" b="1" spc="0" dirty="0">
                <a:solidFill>
                  <a:srgbClr val="7030A0"/>
                </a:solidFill>
                <a:latin typeface="Garamond" panose="02020404030301010803" pitchFamily="18" charset="0"/>
              </a:rPr>
              <a:t> </a:t>
            </a:r>
          </a:p>
        </p:txBody>
      </p:sp>
    </p:spTree>
    <p:extLst>
      <p:ext uri="{BB962C8B-B14F-4D97-AF65-F5344CB8AC3E}">
        <p14:creationId xmlns:p14="http://schemas.microsoft.com/office/powerpoint/2010/main" val="268654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5A67-27F0-47E2-B106-6294CDC72AA5}"/>
              </a:ext>
            </a:extLst>
          </p:cNvPr>
          <p:cNvSpPr>
            <a:spLocks noGrp="1"/>
          </p:cNvSpPr>
          <p:nvPr>
            <p:ph type="title"/>
          </p:nvPr>
        </p:nvSpPr>
        <p:spPr/>
        <p:txBody>
          <a:bodyPr/>
          <a:lstStyle/>
          <a:p>
            <a:r>
              <a:rPr lang="en-US" dirty="0"/>
              <a:t>SELF TRAINED MODELS</a:t>
            </a:r>
          </a:p>
        </p:txBody>
      </p:sp>
      <p:sp>
        <p:nvSpPr>
          <p:cNvPr id="4" name="Content Placeholder 3">
            <a:extLst>
              <a:ext uri="{FF2B5EF4-FFF2-40B4-BE49-F238E27FC236}">
                <a16:creationId xmlns:a16="http://schemas.microsoft.com/office/drawing/2014/main" id="{5FB842E2-F2DE-4D8F-9596-39653AA140F2}"/>
              </a:ext>
            </a:extLst>
          </p:cNvPr>
          <p:cNvSpPr>
            <a:spLocks noGrp="1"/>
          </p:cNvSpPr>
          <p:nvPr>
            <p:ph idx="1"/>
          </p:nvPr>
        </p:nvSpPr>
        <p:spPr>
          <a:xfrm>
            <a:off x="800100" y="833294"/>
            <a:ext cx="4447214" cy="3533176"/>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Doc2Vec</a:t>
            </a:r>
          </a:p>
          <a:p>
            <a:pPr lvl="1">
              <a:lnSpc>
                <a:spcPct val="100000"/>
              </a:lnSpc>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 An unsupervised learning algorithm which learns fixed-length representations from variable length text documents.</a:t>
            </a:r>
          </a:p>
          <a:p>
            <a:pPr lvl="1">
              <a:lnSpc>
                <a:spcPct val="100000"/>
              </a:lnSpc>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Each document is represented by a dense vector which is trained to predict words in the document.</a:t>
            </a:r>
          </a:p>
          <a:p>
            <a:pPr lvl="1">
              <a:lnSpc>
                <a:spcPct val="100000"/>
              </a:lnSpc>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It gives the algorithm the potential to overcome the weakness of bag of word models that the sequence or document information is lost.</a:t>
            </a:r>
          </a:p>
          <a:p>
            <a:pPr marL="0" indent="0">
              <a:buNone/>
            </a:pPr>
            <a:r>
              <a:rPr lang="en-US" sz="1800" b="0" dirty="0">
                <a:latin typeface="Times New Roman" panose="02020603050405020304" pitchFamily="18" charset="0"/>
                <a:cs typeface="Times New Roman" panose="02020603050405020304" pitchFamily="18" charset="0"/>
              </a:rPr>
              <a:t>   </a:t>
            </a:r>
          </a:p>
        </p:txBody>
      </p:sp>
      <p:sp>
        <p:nvSpPr>
          <p:cNvPr id="8" name="Rectangle 1">
            <a:extLst>
              <a:ext uri="{FF2B5EF4-FFF2-40B4-BE49-F238E27FC236}">
                <a16:creationId xmlns:a16="http://schemas.microsoft.com/office/drawing/2014/main" id="{356B5FAC-1DFB-4E73-A18B-2D43B42EF6B2}"/>
              </a:ext>
            </a:extLst>
          </p:cNvPr>
          <p:cNvSpPr>
            <a:spLocks noChangeArrowheads="1"/>
          </p:cNvSpPr>
          <p:nvPr/>
        </p:nvSpPr>
        <p:spPr bwMode="auto">
          <a:xfrm>
            <a:off x="0" y="-771383"/>
            <a:ext cx="1881344" cy="199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B737E90-D7EB-4A97-9610-FC5B0343A15C}"/>
              </a:ext>
            </a:extLst>
          </p:cNvPr>
          <p:cNvSpPr>
            <a:spLocks noChangeArrowheads="1"/>
          </p:cNvSpPr>
          <p:nvPr/>
        </p:nvSpPr>
        <p:spPr bwMode="auto">
          <a:xfrm>
            <a:off x="152400" y="-672844"/>
            <a:ext cx="1874932" cy="210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4E586A"/>
                </a:solidFill>
                <a:effectLst/>
                <a:latin typeface="Segoe UI" panose="020B0502040204020203" pitchFamily="34" charset="0"/>
                <a:cs typeface="Segoe UI" panose="020B0502040204020203" pitchFamily="34" charset="0"/>
              </a:rPr>
              <a:t>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08FEECA-DF9D-4ADD-A9A6-AD5481AF189D}"/>
              </a:ext>
            </a:extLst>
          </p:cNvPr>
          <p:cNvPicPr>
            <a:picLocks noChangeAspect="1"/>
          </p:cNvPicPr>
          <p:nvPr/>
        </p:nvPicPr>
        <p:blipFill>
          <a:blip r:embed="rId3"/>
          <a:stretch>
            <a:fillRect/>
          </a:stretch>
        </p:blipFill>
        <p:spPr>
          <a:xfrm>
            <a:off x="5128057" y="831835"/>
            <a:ext cx="3759406" cy="3479830"/>
          </a:xfrm>
          <a:prstGeom prst="rect">
            <a:avLst/>
          </a:prstGeom>
        </p:spPr>
      </p:pic>
      <p:sp>
        <p:nvSpPr>
          <p:cNvPr id="11" name="TextBox 10">
            <a:extLst>
              <a:ext uri="{FF2B5EF4-FFF2-40B4-BE49-F238E27FC236}">
                <a16:creationId xmlns:a16="http://schemas.microsoft.com/office/drawing/2014/main" id="{8E0924F8-5361-4A8F-9B61-8516EFE9B2CF}"/>
              </a:ext>
            </a:extLst>
          </p:cNvPr>
          <p:cNvSpPr txBox="1"/>
          <p:nvPr/>
        </p:nvSpPr>
        <p:spPr>
          <a:xfrm>
            <a:off x="4315272" y="4147377"/>
            <a:ext cx="5513294" cy="461665"/>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Source: </a:t>
            </a:r>
            <a:r>
              <a:rPr lang="en-US" altLang="en-US" sz="1200" dirty="0">
                <a:latin typeface="Times New Roman" panose="02020603050405020304" pitchFamily="18" charset="0"/>
                <a:cs typeface="Times New Roman" panose="02020603050405020304" pitchFamily="18" charset="0"/>
                <a:hlinkClick r:id="rId4"/>
              </a:rPr>
              <a:t>https://arxiv.org/pdf/1405.4053.pdf</a:t>
            </a:r>
            <a:r>
              <a:rPr lang="en-US" altLang="en-US" sz="1000" dirty="0">
                <a:solidFill>
                  <a:srgbClr val="000000"/>
                </a:solidFill>
                <a:latin typeface="Segoe UI" panose="020B0502040204020203" pitchFamily="34" charset="0"/>
                <a:cs typeface="Segoe UI" panose="020B0502040204020203" pitchFamily="34" charset="0"/>
                <a:hlinkClick r:id="rId4"/>
              </a:rPr>
              <a:t> </a:t>
            </a:r>
            <a:endParaRPr lang="en-US" altLang="en-US" dirty="0">
              <a:latin typeface="Arial" panose="020B0604020202020204" pitchFamily="34" charset="0"/>
            </a:endParaRPr>
          </a:p>
          <a:p>
            <a:pPr algn="ct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7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5A67-27F0-47E2-B106-6294CDC72AA5}"/>
              </a:ext>
            </a:extLst>
          </p:cNvPr>
          <p:cNvSpPr>
            <a:spLocks noGrp="1"/>
          </p:cNvSpPr>
          <p:nvPr>
            <p:ph type="title"/>
          </p:nvPr>
        </p:nvSpPr>
        <p:spPr/>
        <p:txBody>
          <a:bodyPr/>
          <a:lstStyle/>
          <a:p>
            <a:r>
              <a:rPr lang="en-US" dirty="0"/>
              <a:t>SELF TRAINED MODELS</a:t>
            </a:r>
          </a:p>
        </p:txBody>
      </p:sp>
      <p:sp>
        <p:nvSpPr>
          <p:cNvPr id="4" name="Content Placeholder 3">
            <a:extLst>
              <a:ext uri="{FF2B5EF4-FFF2-40B4-BE49-F238E27FC236}">
                <a16:creationId xmlns:a16="http://schemas.microsoft.com/office/drawing/2014/main" id="{5FB842E2-F2DE-4D8F-9596-39653AA140F2}"/>
              </a:ext>
            </a:extLst>
          </p:cNvPr>
          <p:cNvSpPr>
            <a:spLocks noGrp="1"/>
          </p:cNvSpPr>
          <p:nvPr>
            <p:ph idx="1"/>
          </p:nvPr>
        </p:nvSpPr>
        <p:spPr>
          <a:xfrm>
            <a:off x="847288" y="847288"/>
            <a:ext cx="4181912" cy="3519182"/>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LSTM Recurrent Neural Network</a:t>
            </a:r>
          </a:p>
          <a:p>
            <a:pPr lvl="1">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 A recurrent neural network that maintains a cell state that carries relevant information through the network.</a:t>
            </a:r>
          </a:p>
          <a:p>
            <a:pPr lvl="1">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 This enables the network to take decisions based on previous information.</a:t>
            </a:r>
          </a:p>
          <a:p>
            <a:pPr lvl="1">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 The information in the cell state is updated by each neuron or unit using different gates. </a:t>
            </a:r>
          </a:p>
          <a:p>
            <a:pPr lvl="1">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 Gates are different functions that are performed on the previous information and current information and help to update the cell state to keep relevant information and discard the irrelevant one.</a:t>
            </a:r>
          </a:p>
        </p:txBody>
      </p:sp>
      <p:sp>
        <p:nvSpPr>
          <p:cNvPr id="8" name="Rectangle 1">
            <a:extLst>
              <a:ext uri="{FF2B5EF4-FFF2-40B4-BE49-F238E27FC236}">
                <a16:creationId xmlns:a16="http://schemas.microsoft.com/office/drawing/2014/main" id="{356B5FAC-1DFB-4E73-A18B-2D43B42EF6B2}"/>
              </a:ext>
            </a:extLst>
          </p:cNvPr>
          <p:cNvSpPr>
            <a:spLocks noChangeArrowheads="1"/>
          </p:cNvSpPr>
          <p:nvPr/>
        </p:nvSpPr>
        <p:spPr bwMode="auto">
          <a:xfrm>
            <a:off x="0" y="-771383"/>
            <a:ext cx="1881344" cy="199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B737E90-D7EB-4A97-9610-FC5B0343A15C}"/>
              </a:ext>
            </a:extLst>
          </p:cNvPr>
          <p:cNvSpPr>
            <a:spLocks noChangeArrowheads="1"/>
          </p:cNvSpPr>
          <p:nvPr/>
        </p:nvSpPr>
        <p:spPr bwMode="auto">
          <a:xfrm>
            <a:off x="152400" y="-672844"/>
            <a:ext cx="1874932" cy="210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4E586A"/>
                </a:solidFill>
                <a:effectLst/>
                <a:latin typeface="Segoe UI" panose="020B0502040204020203" pitchFamily="34" charset="0"/>
                <a:cs typeface="Segoe UI" panose="020B0502040204020203" pitchFamily="34" charset="0"/>
              </a:rPr>
              <a:t>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EC0053C8-3630-4811-856D-093FFB97925C}"/>
              </a:ext>
            </a:extLst>
          </p:cNvPr>
          <p:cNvPicPr>
            <a:picLocks noChangeAspect="1"/>
          </p:cNvPicPr>
          <p:nvPr/>
        </p:nvPicPr>
        <p:blipFill>
          <a:blip r:embed="rId3"/>
          <a:stretch>
            <a:fillRect/>
          </a:stretch>
        </p:blipFill>
        <p:spPr>
          <a:xfrm>
            <a:off x="5116269" y="1086873"/>
            <a:ext cx="3801230" cy="2505120"/>
          </a:xfrm>
          <a:prstGeom prst="rect">
            <a:avLst/>
          </a:prstGeom>
        </p:spPr>
      </p:pic>
      <p:sp>
        <p:nvSpPr>
          <p:cNvPr id="5" name="Rectangle 4">
            <a:extLst>
              <a:ext uri="{FF2B5EF4-FFF2-40B4-BE49-F238E27FC236}">
                <a16:creationId xmlns:a16="http://schemas.microsoft.com/office/drawing/2014/main" id="{E51FB7DD-6B57-4EC2-A25C-EFB347AF8BD2}"/>
              </a:ext>
            </a:extLst>
          </p:cNvPr>
          <p:cNvSpPr/>
          <p:nvPr/>
        </p:nvSpPr>
        <p:spPr>
          <a:xfrm>
            <a:off x="4983061" y="3591993"/>
            <a:ext cx="4290969" cy="461665"/>
          </a:xfrm>
          <a:prstGeom prst="rect">
            <a:avLst/>
          </a:prstGeom>
        </p:spPr>
        <p:txBody>
          <a:bodyPr wrap="square">
            <a:spAutoFit/>
          </a:bodyPr>
          <a:lstStyle/>
          <a:p>
            <a:pPr algn="ctr"/>
            <a:r>
              <a:rPr lang="en-US" sz="1200" dirty="0">
                <a:latin typeface="Times New Roman" panose="02020603050405020304" pitchFamily="18" charset="0"/>
                <a:cs typeface="Times New Roman" panose="02020603050405020304" pitchFamily="18" charset="0"/>
              </a:rPr>
              <a:t>Source:</a:t>
            </a:r>
            <a:endParaRPr lang="en-US" sz="1200" dirty="0">
              <a:latin typeface="Times New Roman" panose="02020603050405020304" pitchFamily="18" charset="0"/>
              <a:cs typeface="Times New Roman" panose="02020603050405020304" pitchFamily="18" charset="0"/>
              <a:hlinkClick r:id="rId4"/>
            </a:endParaRPr>
          </a:p>
          <a:p>
            <a:r>
              <a:rPr lang="en-US" sz="1200" dirty="0">
                <a:latin typeface="medium-content-title-font"/>
                <a:hlinkClick r:id="rId4"/>
              </a:rPr>
              <a:t>Illustrated Guide to LSTM’s and GRU’s: A step by step explanation</a:t>
            </a:r>
            <a:endParaRPr lang="en-US" sz="1200" b="0" i="0" dirty="0">
              <a:effectLst/>
              <a:latin typeface="medium-content-title-font"/>
            </a:endParaRPr>
          </a:p>
        </p:txBody>
      </p:sp>
    </p:spTree>
    <p:extLst>
      <p:ext uri="{BB962C8B-B14F-4D97-AF65-F5344CB8AC3E}">
        <p14:creationId xmlns:p14="http://schemas.microsoft.com/office/powerpoint/2010/main" val="156082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5A67-27F0-47E2-B106-6294CDC72AA5}"/>
              </a:ext>
            </a:extLst>
          </p:cNvPr>
          <p:cNvSpPr>
            <a:spLocks noGrp="1"/>
          </p:cNvSpPr>
          <p:nvPr>
            <p:ph type="title"/>
          </p:nvPr>
        </p:nvSpPr>
        <p:spPr/>
        <p:txBody>
          <a:bodyPr/>
          <a:lstStyle/>
          <a:p>
            <a:r>
              <a:rPr lang="en-US" dirty="0"/>
              <a:t>PRE TRAINED MODELS</a:t>
            </a:r>
          </a:p>
        </p:txBody>
      </p:sp>
      <p:sp>
        <p:nvSpPr>
          <p:cNvPr id="4" name="Content Placeholder 3">
            <a:extLst>
              <a:ext uri="{FF2B5EF4-FFF2-40B4-BE49-F238E27FC236}">
                <a16:creationId xmlns:a16="http://schemas.microsoft.com/office/drawing/2014/main" id="{5FB842E2-F2DE-4D8F-9596-39653AA140F2}"/>
              </a:ext>
            </a:extLst>
          </p:cNvPr>
          <p:cNvSpPr>
            <a:spLocks noGrp="1"/>
          </p:cNvSpPr>
          <p:nvPr>
            <p:ph idx="1"/>
          </p:nvPr>
        </p:nvSpPr>
        <p:spPr>
          <a:xfrm>
            <a:off x="800099" y="833294"/>
            <a:ext cx="8264205" cy="3533176"/>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Google Word2Vec</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The model contains 300-dimensional vectors for 3 million words and phrases.</a:t>
            </a:r>
          </a:p>
          <a:p>
            <a:pPr lvl="1">
              <a:buFont typeface="Wingdings" panose="05000000000000000000" pitchFamily="2" charset="2"/>
              <a:buChar char="Ø"/>
            </a:pPr>
            <a:r>
              <a:rPr lang="en-IN" dirty="0"/>
              <a:t>The phrases were obtained using a simple data-driven approach using n-grams.[4]</a:t>
            </a: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Archive:</a:t>
            </a:r>
            <a:r>
              <a:rPr lang="en-IN" sz="1400" u="sng" dirty="0">
                <a:hlinkClick r:id="rId3"/>
              </a:rPr>
              <a:t>GoogleNews-vectors-negative300.bin.gz</a:t>
            </a:r>
            <a:r>
              <a:rPr lang="en-US" sz="1400" dirty="0"/>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Spacy</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Used the web-core-md pre-trained model. The model contains </a:t>
            </a:r>
            <a:r>
              <a:rPr lang="en-IN" sz="1400" dirty="0">
                <a:latin typeface="Times New Roman" panose="02020603050405020304" pitchFamily="18" charset="0"/>
                <a:cs typeface="Times New Roman" panose="02020603050405020304" pitchFamily="18" charset="0"/>
              </a:rPr>
              <a:t>685k keys, 20k unique vectors (300 dimensions).</a:t>
            </a: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Archive: </a:t>
            </a:r>
            <a:r>
              <a:rPr lang="en-IN" u="sng" dirty="0" err="1">
                <a:hlinkClick r:id="rId4"/>
              </a:rPr>
              <a:t>en_core_web_md</a:t>
            </a:r>
            <a:r>
              <a:rPr lang="en-IN" dirty="0"/>
              <a:t> </a:t>
            </a:r>
            <a:endParaRPr lang="en-US" sz="14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 Twitter 25</a:t>
            </a:r>
            <a:endParaRPr lang="en-US" dirty="0"/>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glove-twitter-25 consists a vocabulary of size 1.2M and 25 dimensional vectors.</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Archive: </a:t>
            </a:r>
            <a:r>
              <a:rPr lang="en-US" sz="1400" dirty="0">
                <a:hlinkClick r:id="rId5"/>
              </a:rPr>
              <a:t>https://nlp.stanford.edu/projects/glove/</a:t>
            </a: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356B5FAC-1DFB-4E73-A18B-2D43B42EF6B2}"/>
              </a:ext>
            </a:extLst>
          </p:cNvPr>
          <p:cNvSpPr>
            <a:spLocks noChangeArrowheads="1"/>
          </p:cNvSpPr>
          <p:nvPr/>
        </p:nvSpPr>
        <p:spPr bwMode="auto">
          <a:xfrm>
            <a:off x="0" y="-771383"/>
            <a:ext cx="1881344" cy="199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B737E90-D7EB-4A97-9610-FC5B0343A15C}"/>
              </a:ext>
            </a:extLst>
          </p:cNvPr>
          <p:cNvSpPr>
            <a:spLocks noChangeArrowheads="1"/>
          </p:cNvSpPr>
          <p:nvPr/>
        </p:nvSpPr>
        <p:spPr bwMode="auto">
          <a:xfrm>
            <a:off x="152400" y="-672844"/>
            <a:ext cx="1874932" cy="210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4E586A"/>
                </a:solidFill>
                <a:effectLst/>
                <a:latin typeface="Segoe UI" panose="020B0502040204020203" pitchFamily="34" charset="0"/>
                <a:cs typeface="Segoe UI" panose="020B0502040204020203" pitchFamily="34" charset="0"/>
              </a:rPr>
              <a:t>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101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35950"/>
            <a:ext cx="7543800" cy="676720"/>
          </a:xfrm>
        </p:spPr>
        <p:txBody>
          <a:bodyPr>
            <a:normAutofit/>
          </a:bodyPr>
          <a:lstStyle/>
          <a:p>
            <a:r>
              <a:rPr lang="en-US" b="1" dirty="0">
                <a:solidFill>
                  <a:srgbClr val="7030A0"/>
                </a:solidFill>
                <a:latin typeface="Garamond" panose="02020404030301010803" pitchFamily="18" charset="0"/>
              </a:rPr>
              <a:t>CLASSIFICATION MODELS</a:t>
            </a:r>
          </a:p>
        </p:txBody>
      </p:sp>
      <p:sp>
        <p:nvSpPr>
          <p:cNvPr id="4" name="Content Placeholder 3">
            <a:extLst>
              <a:ext uri="{FF2B5EF4-FFF2-40B4-BE49-F238E27FC236}">
                <a16:creationId xmlns:a16="http://schemas.microsoft.com/office/drawing/2014/main" id="{9F1029D2-E8CB-46A3-809A-451951862543}"/>
              </a:ext>
            </a:extLst>
          </p:cNvPr>
          <p:cNvSpPr>
            <a:spLocks noGrp="1"/>
          </p:cNvSpPr>
          <p:nvPr>
            <p:ph idx="1"/>
          </p:nvPr>
        </p:nvSpPr>
        <p:spPr>
          <a:xfrm>
            <a:off x="847287" y="847288"/>
            <a:ext cx="7592037" cy="3519182"/>
          </a:xfrm>
        </p:spPr>
        <p:txBody>
          <a:bodyPr>
            <a:normAutofit/>
          </a:bodyPr>
          <a:lstStyle/>
          <a:p>
            <a:r>
              <a:rPr lang="en-US" dirty="0"/>
              <a:t> </a:t>
            </a:r>
            <a:r>
              <a:rPr lang="en-US" b="0" dirty="0">
                <a:latin typeface="Times New Roman" panose="02020603050405020304" pitchFamily="18" charset="0"/>
                <a:cs typeface="Times New Roman" panose="02020603050405020304" pitchFamily="18" charset="0"/>
              </a:rPr>
              <a:t>Logistic Regression</a:t>
            </a:r>
          </a:p>
          <a:p>
            <a:r>
              <a:rPr lang="en-US" b="0" dirty="0">
                <a:latin typeface="Times New Roman" panose="02020603050405020304" pitchFamily="18" charset="0"/>
                <a:cs typeface="Times New Roman" panose="02020603050405020304" pitchFamily="18" charset="0"/>
              </a:rPr>
              <a:t>Linear SVM</a:t>
            </a:r>
          </a:p>
          <a:p>
            <a:r>
              <a:rPr lang="en-US" b="0" dirty="0">
                <a:latin typeface="Times New Roman" panose="02020603050405020304" pitchFamily="18" charset="0"/>
                <a:cs typeface="Times New Roman" panose="02020603050405020304" pitchFamily="18" charset="0"/>
              </a:rPr>
              <a:t>SVM</a:t>
            </a:r>
          </a:p>
          <a:p>
            <a:r>
              <a:rPr lang="en-US" b="0" dirty="0">
                <a:latin typeface="Times New Roman" panose="02020603050405020304" pitchFamily="18" charset="0"/>
                <a:cs typeface="Times New Roman" panose="02020603050405020304" pitchFamily="18" charset="0"/>
              </a:rPr>
              <a:t>Random Forest</a:t>
            </a:r>
          </a:p>
          <a:p>
            <a:r>
              <a:rPr lang="en-US" b="0" dirty="0">
                <a:latin typeface="Times New Roman" panose="02020603050405020304" pitchFamily="18" charset="0"/>
                <a:cs typeface="Times New Roman" panose="02020603050405020304" pitchFamily="18" charset="0"/>
              </a:rPr>
              <a:t>KNN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39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18" y="253395"/>
            <a:ext cx="7543800" cy="676720"/>
          </a:xfrm>
        </p:spPr>
        <p:txBody>
          <a:bodyPr>
            <a:normAutofit fontScale="90000"/>
          </a:bodyPr>
          <a:lstStyle/>
          <a:p>
            <a:r>
              <a:rPr lang="en-US" b="1" dirty="0">
                <a:solidFill>
                  <a:srgbClr val="7030A0"/>
                </a:solidFill>
                <a:latin typeface="Garamond" panose="02020404030301010803" pitchFamily="18" charset="0"/>
              </a:rPr>
              <a:t>CLASSIFICATION REPORT </a:t>
            </a:r>
            <a:br>
              <a:rPr lang="en-US" b="1" dirty="0">
                <a:solidFill>
                  <a:srgbClr val="7030A0"/>
                </a:solidFill>
                <a:latin typeface="Garamond" panose="02020404030301010803" pitchFamily="18" charset="0"/>
              </a:rPr>
            </a:br>
            <a:r>
              <a:rPr lang="en-US" b="1" dirty="0">
                <a:solidFill>
                  <a:srgbClr val="7030A0"/>
                </a:solidFill>
                <a:latin typeface="Garamond" panose="02020404030301010803" pitchFamily="18" charset="0"/>
              </a:rPr>
              <a:t>SELF TRAINED MODEL</a:t>
            </a:r>
          </a:p>
        </p:txBody>
      </p:sp>
      <p:sp>
        <p:nvSpPr>
          <p:cNvPr id="7" name="Content Placeholder 6">
            <a:extLst>
              <a:ext uri="{FF2B5EF4-FFF2-40B4-BE49-F238E27FC236}">
                <a16:creationId xmlns:a16="http://schemas.microsoft.com/office/drawing/2014/main" id="{F51F0419-286D-487F-9596-6B6C0E14D550}"/>
              </a:ext>
            </a:extLst>
          </p:cNvPr>
          <p:cNvSpPr>
            <a:spLocks noGrp="1"/>
          </p:cNvSpPr>
          <p:nvPr>
            <p:ph idx="1"/>
          </p:nvPr>
        </p:nvSpPr>
        <p:spPr/>
        <p:txBody>
          <a:bodyPr/>
          <a:lstStyle/>
          <a:p>
            <a:r>
              <a:rPr lang="en-US" dirty="0"/>
              <a:t>Word2Vec</a:t>
            </a:r>
          </a:p>
          <a:p>
            <a:pPr marL="0" indent="0">
              <a:buNone/>
            </a:pPr>
            <a:endParaRPr lang="en-US" dirty="0"/>
          </a:p>
        </p:txBody>
      </p:sp>
      <p:graphicFrame>
        <p:nvGraphicFramePr>
          <p:cNvPr id="8" name="Table 8">
            <a:extLst>
              <a:ext uri="{FF2B5EF4-FFF2-40B4-BE49-F238E27FC236}">
                <a16:creationId xmlns:a16="http://schemas.microsoft.com/office/drawing/2014/main" id="{35944AEC-03F6-4411-BA8D-547ECC3EB148}"/>
              </a:ext>
            </a:extLst>
          </p:cNvPr>
          <p:cNvGraphicFramePr>
            <a:graphicFrameLocks noGrp="1"/>
          </p:cNvGraphicFramePr>
          <p:nvPr>
            <p:extLst>
              <p:ext uri="{D42A27DB-BD31-4B8C-83A1-F6EECF244321}">
                <p14:modId xmlns:p14="http://schemas.microsoft.com/office/powerpoint/2010/main" val="3929554283"/>
              </p:ext>
            </p:extLst>
          </p:nvPr>
        </p:nvGraphicFramePr>
        <p:xfrm>
          <a:off x="1163273" y="1273810"/>
          <a:ext cx="6096000" cy="2357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63336275"/>
                    </a:ext>
                  </a:extLst>
                </a:gridCol>
                <a:gridCol w="2032000">
                  <a:extLst>
                    <a:ext uri="{9D8B030D-6E8A-4147-A177-3AD203B41FA5}">
                      <a16:colId xmlns:a16="http://schemas.microsoft.com/office/drawing/2014/main" val="2871701957"/>
                    </a:ext>
                  </a:extLst>
                </a:gridCol>
                <a:gridCol w="2032000">
                  <a:extLst>
                    <a:ext uri="{9D8B030D-6E8A-4147-A177-3AD203B41FA5}">
                      <a16:colId xmlns:a16="http://schemas.microsoft.com/office/drawing/2014/main" val="516533002"/>
                    </a:ext>
                  </a:extLst>
                </a:gridCol>
              </a:tblGrid>
              <a:tr h="370840">
                <a:tc>
                  <a:txBody>
                    <a:bodyPr/>
                    <a:lstStyle/>
                    <a:p>
                      <a:pPr algn="ctr"/>
                      <a:r>
                        <a:rPr lang="en-US" dirty="0"/>
                        <a:t>Sr No</a:t>
                      </a:r>
                    </a:p>
                  </a:txBody>
                  <a:tcPr/>
                </a:tc>
                <a:tc>
                  <a:txBody>
                    <a:bodyPr/>
                    <a:lstStyle/>
                    <a:p>
                      <a:pPr algn="ctr"/>
                      <a:r>
                        <a:rPr lang="en-US" dirty="0"/>
                        <a:t>Classification Model</a:t>
                      </a:r>
                    </a:p>
                  </a:txBody>
                  <a:tcPr/>
                </a:tc>
                <a:tc>
                  <a:txBody>
                    <a:bodyPr/>
                    <a:lstStyle/>
                    <a:p>
                      <a:pPr algn="ctr"/>
                      <a:r>
                        <a:rPr lang="en-US" dirty="0"/>
                        <a:t>Accuracy</a:t>
                      </a:r>
                    </a:p>
                  </a:txBody>
                  <a:tcPr/>
                </a:tc>
                <a:extLst>
                  <a:ext uri="{0D108BD9-81ED-4DB2-BD59-A6C34878D82A}">
                    <a16:rowId xmlns:a16="http://schemas.microsoft.com/office/drawing/2014/main" val="1201507702"/>
                  </a:ext>
                </a:extLst>
              </a:tr>
              <a:tr h="370840">
                <a:tc>
                  <a:txBody>
                    <a:bodyPr/>
                    <a:lstStyle/>
                    <a:p>
                      <a:pPr marL="0" algn="ctr" defTabSz="685800" rtl="0" eaLnBrk="1" latinLnBrk="0" hangingPunct="1"/>
                      <a:r>
                        <a:rPr lang="en-US" sz="1350" kern="1200" dirty="0">
                          <a:solidFill>
                            <a:schemeClr val="tx1"/>
                          </a:solidFill>
                          <a:latin typeface="+mn-lt"/>
                          <a:ea typeface="+mn-ea"/>
                          <a:cs typeface="+mn-cs"/>
                        </a:rPr>
                        <a:t>1</a:t>
                      </a:r>
                    </a:p>
                    <a:p>
                      <a:pPr marL="0" algn="ctr" defTabSz="685800" rtl="0" eaLnBrk="1" latinLnBrk="0" hangingPunct="1"/>
                      <a:endParaRPr lang="en-US" sz="1350" kern="1200" dirty="0">
                        <a:solidFill>
                          <a:schemeClr val="tx1"/>
                        </a:solidFill>
                        <a:latin typeface="+mn-lt"/>
                        <a:ea typeface="+mn-ea"/>
                        <a:cs typeface="+mn-cs"/>
                      </a:endParaRPr>
                    </a:p>
                  </a:txBody>
                  <a:tcPr>
                    <a:solidFill>
                      <a:srgbClr val="92D050"/>
                    </a:solidFill>
                  </a:tcPr>
                </a:tc>
                <a:tc>
                  <a:txBody>
                    <a:bodyPr/>
                    <a:lstStyle/>
                    <a:p>
                      <a:pPr marL="0" algn="ctr" defTabSz="685800" rtl="0" eaLnBrk="1" latinLnBrk="0" hangingPunct="1"/>
                      <a:r>
                        <a:rPr lang="en-US" sz="1350" kern="1200" dirty="0">
                          <a:solidFill>
                            <a:schemeClr val="tx1"/>
                          </a:solidFill>
                          <a:latin typeface="+mn-lt"/>
                          <a:ea typeface="+mn-ea"/>
                          <a:cs typeface="+mn-cs"/>
                        </a:rPr>
                        <a:t>Logistic Regression</a:t>
                      </a:r>
                    </a:p>
                  </a:txBody>
                  <a:tcPr>
                    <a:solidFill>
                      <a:srgbClr val="92D050"/>
                    </a:solidFill>
                  </a:tcPr>
                </a:tc>
                <a:tc>
                  <a:txBody>
                    <a:bodyPr/>
                    <a:lstStyle/>
                    <a:p>
                      <a:pPr marL="0" algn="ctr" defTabSz="685800" rtl="0" eaLnBrk="1" latinLnBrk="0" hangingPunct="1"/>
                      <a:r>
                        <a:rPr lang="en-US" sz="1350" kern="1200" dirty="0">
                          <a:solidFill>
                            <a:schemeClr val="tx1"/>
                          </a:solidFill>
                          <a:latin typeface="+mn-lt"/>
                          <a:ea typeface="+mn-ea"/>
                          <a:cs typeface="+mn-cs"/>
                        </a:rPr>
                        <a:t>70.75%</a:t>
                      </a:r>
                    </a:p>
                  </a:txBody>
                  <a:tcPr>
                    <a:solidFill>
                      <a:srgbClr val="92D050"/>
                    </a:solidFill>
                  </a:tcPr>
                </a:tc>
                <a:extLst>
                  <a:ext uri="{0D108BD9-81ED-4DB2-BD59-A6C34878D82A}">
                    <a16:rowId xmlns:a16="http://schemas.microsoft.com/office/drawing/2014/main" val="4058214783"/>
                  </a:ext>
                </a:extLst>
              </a:tr>
              <a:tr h="370840">
                <a:tc>
                  <a:txBody>
                    <a:bodyPr/>
                    <a:lstStyle/>
                    <a:p>
                      <a:pPr algn="ctr"/>
                      <a:r>
                        <a:rPr lang="en-US" dirty="0">
                          <a:solidFill>
                            <a:schemeClr val="tx1"/>
                          </a:solidFill>
                        </a:rPr>
                        <a:t>2</a:t>
                      </a:r>
                    </a:p>
                  </a:txBody>
                  <a:tcPr/>
                </a:tc>
                <a:tc>
                  <a:txBody>
                    <a:bodyPr/>
                    <a:lstStyle/>
                    <a:p>
                      <a:pPr algn="ctr"/>
                      <a:r>
                        <a:rPr lang="en-US" dirty="0">
                          <a:solidFill>
                            <a:schemeClr val="tx1"/>
                          </a:solidFill>
                        </a:rPr>
                        <a:t>Random Forest</a:t>
                      </a:r>
                    </a:p>
                  </a:txBody>
                  <a:tcPr/>
                </a:tc>
                <a:tc>
                  <a:txBody>
                    <a:bodyPr/>
                    <a:lstStyle/>
                    <a:p>
                      <a:pPr algn="ctr"/>
                      <a:r>
                        <a:rPr lang="en-US" dirty="0">
                          <a:solidFill>
                            <a:schemeClr val="tx1"/>
                          </a:solidFill>
                        </a:rPr>
                        <a:t>68.73%</a:t>
                      </a:r>
                    </a:p>
                  </a:txBody>
                  <a:tcPr/>
                </a:tc>
                <a:extLst>
                  <a:ext uri="{0D108BD9-81ED-4DB2-BD59-A6C34878D82A}">
                    <a16:rowId xmlns:a16="http://schemas.microsoft.com/office/drawing/2014/main" val="1156344271"/>
                  </a:ext>
                </a:extLst>
              </a:tr>
              <a:tr h="370840">
                <a:tc>
                  <a:txBody>
                    <a:bodyPr/>
                    <a:lstStyle/>
                    <a:p>
                      <a:pPr algn="ctr"/>
                      <a:r>
                        <a:rPr lang="en-US" dirty="0">
                          <a:solidFill>
                            <a:schemeClr val="tx1"/>
                          </a:solidFill>
                        </a:rPr>
                        <a:t>3</a:t>
                      </a:r>
                    </a:p>
                  </a:txBody>
                  <a:tcPr/>
                </a:tc>
                <a:tc>
                  <a:txBody>
                    <a:bodyPr/>
                    <a:lstStyle/>
                    <a:p>
                      <a:pPr algn="ctr"/>
                      <a:r>
                        <a:rPr lang="en-US" dirty="0">
                          <a:solidFill>
                            <a:schemeClr val="tx1"/>
                          </a:solidFill>
                        </a:rPr>
                        <a:t>Linear SVM</a:t>
                      </a:r>
                    </a:p>
                  </a:txBody>
                  <a:tcPr/>
                </a:tc>
                <a:tc>
                  <a:txBody>
                    <a:bodyPr/>
                    <a:lstStyle/>
                    <a:p>
                      <a:pPr algn="ctr"/>
                      <a:r>
                        <a:rPr lang="en-US" dirty="0">
                          <a:solidFill>
                            <a:schemeClr val="tx1"/>
                          </a:solidFill>
                        </a:rPr>
                        <a:t>67.77%</a:t>
                      </a:r>
                    </a:p>
                  </a:txBody>
                  <a:tcPr/>
                </a:tc>
                <a:extLst>
                  <a:ext uri="{0D108BD9-81ED-4DB2-BD59-A6C34878D82A}">
                    <a16:rowId xmlns:a16="http://schemas.microsoft.com/office/drawing/2014/main" val="3848686825"/>
                  </a:ext>
                </a:extLst>
              </a:tr>
              <a:tr h="370840">
                <a:tc>
                  <a:txBody>
                    <a:bodyPr/>
                    <a:lstStyle/>
                    <a:p>
                      <a:pPr algn="ctr"/>
                      <a:r>
                        <a:rPr lang="en-US" dirty="0">
                          <a:solidFill>
                            <a:schemeClr val="tx1"/>
                          </a:solidFill>
                        </a:rPr>
                        <a:t>4</a:t>
                      </a:r>
                    </a:p>
                  </a:txBody>
                  <a:tcPr/>
                </a:tc>
                <a:tc>
                  <a:txBody>
                    <a:bodyPr/>
                    <a:lstStyle/>
                    <a:p>
                      <a:pPr algn="ctr"/>
                      <a:r>
                        <a:rPr lang="en-US" dirty="0">
                          <a:solidFill>
                            <a:schemeClr val="tx1"/>
                          </a:solidFill>
                        </a:rPr>
                        <a:t>SVM</a:t>
                      </a:r>
                    </a:p>
                  </a:txBody>
                  <a:tcPr/>
                </a:tc>
                <a:tc>
                  <a:txBody>
                    <a:bodyPr/>
                    <a:lstStyle/>
                    <a:p>
                      <a:pPr algn="ctr"/>
                      <a:r>
                        <a:rPr lang="en-US" dirty="0">
                          <a:solidFill>
                            <a:schemeClr val="tx1"/>
                          </a:solidFill>
                        </a:rPr>
                        <a:t>57.71%</a:t>
                      </a:r>
                    </a:p>
                  </a:txBody>
                  <a:tcPr/>
                </a:tc>
                <a:extLst>
                  <a:ext uri="{0D108BD9-81ED-4DB2-BD59-A6C34878D82A}">
                    <a16:rowId xmlns:a16="http://schemas.microsoft.com/office/drawing/2014/main" val="3668035234"/>
                  </a:ext>
                </a:extLst>
              </a:tr>
              <a:tr h="370840">
                <a:tc>
                  <a:txBody>
                    <a:bodyPr/>
                    <a:lstStyle/>
                    <a:p>
                      <a:pPr algn="ctr"/>
                      <a:r>
                        <a:rPr lang="en-US" dirty="0">
                          <a:solidFill>
                            <a:schemeClr val="tx1"/>
                          </a:solidFill>
                        </a:rPr>
                        <a:t>5</a:t>
                      </a:r>
                    </a:p>
                  </a:txBody>
                  <a:tcPr/>
                </a:tc>
                <a:tc>
                  <a:txBody>
                    <a:bodyPr/>
                    <a:lstStyle/>
                    <a:p>
                      <a:pPr algn="ctr"/>
                      <a:r>
                        <a:rPr lang="en-US" dirty="0">
                          <a:solidFill>
                            <a:schemeClr val="tx1"/>
                          </a:solidFill>
                        </a:rPr>
                        <a:t>KNN</a:t>
                      </a:r>
                    </a:p>
                  </a:txBody>
                  <a:tcPr/>
                </a:tc>
                <a:tc>
                  <a:txBody>
                    <a:bodyPr/>
                    <a:lstStyle/>
                    <a:p>
                      <a:pPr algn="ctr"/>
                      <a:r>
                        <a:rPr lang="en-US" dirty="0">
                          <a:solidFill>
                            <a:schemeClr val="tx1"/>
                          </a:solidFill>
                        </a:rPr>
                        <a:t>68.73%</a:t>
                      </a:r>
                    </a:p>
                  </a:txBody>
                  <a:tcPr/>
                </a:tc>
                <a:extLst>
                  <a:ext uri="{0D108BD9-81ED-4DB2-BD59-A6C34878D82A}">
                    <a16:rowId xmlns:a16="http://schemas.microsoft.com/office/drawing/2014/main" val="3566482239"/>
                  </a:ext>
                </a:extLst>
              </a:tr>
            </a:tbl>
          </a:graphicData>
        </a:graphic>
      </p:graphicFrame>
    </p:spTree>
    <p:extLst>
      <p:ext uri="{BB962C8B-B14F-4D97-AF65-F5344CB8AC3E}">
        <p14:creationId xmlns:p14="http://schemas.microsoft.com/office/powerpoint/2010/main" val="205188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18" y="253395"/>
            <a:ext cx="7543800" cy="676720"/>
          </a:xfrm>
        </p:spPr>
        <p:txBody>
          <a:bodyPr>
            <a:normAutofit fontScale="90000"/>
          </a:bodyPr>
          <a:lstStyle/>
          <a:p>
            <a:r>
              <a:rPr lang="en-US" b="1" dirty="0">
                <a:solidFill>
                  <a:srgbClr val="7030A0"/>
                </a:solidFill>
                <a:latin typeface="Garamond" panose="02020404030301010803" pitchFamily="18" charset="0"/>
              </a:rPr>
              <a:t>CLASSIFICATION REPORT </a:t>
            </a:r>
            <a:br>
              <a:rPr lang="en-US" b="1" dirty="0">
                <a:solidFill>
                  <a:srgbClr val="7030A0"/>
                </a:solidFill>
                <a:latin typeface="Garamond" panose="02020404030301010803" pitchFamily="18" charset="0"/>
              </a:rPr>
            </a:br>
            <a:r>
              <a:rPr lang="en-US" b="1" dirty="0">
                <a:solidFill>
                  <a:srgbClr val="7030A0"/>
                </a:solidFill>
                <a:latin typeface="Garamond" panose="02020404030301010803" pitchFamily="18" charset="0"/>
              </a:rPr>
              <a:t>SELF TRAINED MODEL</a:t>
            </a:r>
          </a:p>
        </p:txBody>
      </p:sp>
      <p:sp>
        <p:nvSpPr>
          <p:cNvPr id="7" name="Content Placeholder 6">
            <a:extLst>
              <a:ext uri="{FF2B5EF4-FFF2-40B4-BE49-F238E27FC236}">
                <a16:creationId xmlns:a16="http://schemas.microsoft.com/office/drawing/2014/main" id="{F51F0419-286D-487F-9596-6B6C0E14D550}"/>
              </a:ext>
            </a:extLst>
          </p:cNvPr>
          <p:cNvSpPr>
            <a:spLocks noGrp="1"/>
          </p:cNvSpPr>
          <p:nvPr>
            <p:ph idx="1"/>
          </p:nvPr>
        </p:nvSpPr>
        <p:spPr/>
        <p:txBody>
          <a:bodyPr/>
          <a:lstStyle/>
          <a:p>
            <a:r>
              <a:rPr lang="en-US" dirty="0"/>
              <a:t>Doc2Vec</a:t>
            </a:r>
          </a:p>
          <a:p>
            <a:pPr marL="0" indent="0">
              <a:buNone/>
            </a:pPr>
            <a:endParaRPr lang="en-US" dirty="0"/>
          </a:p>
        </p:txBody>
      </p:sp>
      <p:graphicFrame>
        <p:nvGraphicFramePr>
          <p:cNvPr id="8" name="Table 8">
            <a:extLst>
              <a:ext uri="{FF2B5EF4-FFF2-40B4-BE49-F238E27FC236}">
                <a16:creationId xmlns:a16="http://schemas.microsoft.com/office/drawing/2014/main" id="{35944AEC-03F6-4411-BA8D-547ECC3EB148}"/>
              </a:ext>
            </a:extLst>
          </p:cNvPr>
          <p:cNvGraphicFramePr>
            <a:graphicFrameLocks noGrp="1"/>
          </p:cNvGraphicFramePr>
          <p:nvPr>
            <p:extLst>
              <p:ext uri="{D42A27DB-BD31-4B8C-83A1-F6EECF244321}">
                <p14:modId xmlns:p14="http://schemas.microsoft.com/office/powerpoint/2010/main" val="1578917374"/>
              </p:ext>
            </p:extLst>
          </p:nvPr>
        </p:nvGraphicFramePr>
        <p:xfrm>
          <a:off x="1163273" y="1273810"/>
          <a:ext cx="6096000" cy="2357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63336275"/>
                    </a:ext>
                  </a:extLst>
                </a:gridCol>
                <a:gridCol w="2032000">
                  <a:extLst>
                    <a:ext uri="{9D8B030D-6E8A-4147-A177-3AD203B41FA5}">
                      <a16:colId xmlns:a16="http://schemas.microsoft.com/office/drawing/2014/main" val="2871701957"/>
                    </a:ext>
                  </a:extLst>
                </a:gridCol>
                <a:gridCol w="2032000">
                  <a:extLst>
                    <a:ext uri="{9D8B030D-6E8A-4147-A177-3AD203B41FA5}">
                      <a16:colId xmlns:a16="http://schemas.microsoft.com/office/drawing/2014/main" val="516533002"/>
                    </a:ext>
                  </a:extLst>
                </a:gridCol>
              </a:tblGrid>
              <a:tr h="370840">
                <a:tc>
                  <a:txBody>
                    <a:bodyPr/>
                    <a:lstStyle/>
                    <a:p>
                      <a:pPr algn="ctr"/>
                      <a:r>
                        <a:rPr lang="en-US" dirty="0"/>
                        <a:t>Sr No</a:t>
                      </a:r>
                    </a:p>
                  </a:txBody>
                  <a:tcPr/>
                </a:tc>
                <a:tc>
                  <a:txBody>
                    <a:bodyPr/>
                    <a:lstStyle/>
                    <a:p>
                      <a:pPr algn="ctr"/>
                      <a:r>
                        <a:rPr lang="en-US" dirty="0"/>
                        <a:t>Classification Model</a:t>
                      </a:r>
                    </a:p>
                  </a:txBody>
                  <a:tcPr/>
                </a:tc>
                <a:tc>
                  <a:txBody>
                    <a:bodyPr/>
                    <a:lstStyle/>
                    <a:p>
                      <a:pPr algn="ctr"/>
                      <a:r>
                        <a:rPr lang="en-US" dirty="0"/>
                        <a:t>Accuracy</a:t>
                      </a:r>
                    </a:p>
                  </a:txBody>
                  <a:tcPr/>
                </a:tc>
                <a:extLst>
                  <a:ext uri="{0D108BD9-81ED-4DB2-BD59-A6C34878D82A}">
                    <a16:rowId xmlns:a16="http://schemas.microsoft.com/office/drawing/2014/main" val="1201507702"/>
                  </a:ext>
                </a:extLst>
              </a:tr>
              <a:tr h="370840">
                <a:tc>
                  <a:txBody>
                    <a:bodyPr/>
                    <a:lstStyle/>
                    <a:p>
                      <a:pPr marL="0" algn="ctr" defTabSz="685800" rtl="0" eaLnBrk="1" latinLnBrk="0" hangingPunct="1"/>
                      <a:r>
                        <a:rPr lang="en-US" sz="1350" kern="1200" dirty="0">
                          <a:solidFill>
                            <a:schemeClr val="tx1"/>
                          </a:solidFill>
                          <a:latin typeface="+mn-lt"/>
                          <a:ea typeface="+mn-ea"/>
                          <a:cs typeface="+mn-cs"/>
                        </a:rPr>
                        <a:t>1</a:t>
                      </a:r>
                    </a:p>
                    <a:p>
                      <a:pPr marL="0" algn="ctr" defTabSz="685800" rtl="0" eaLnBrk="1" latinLnBrk="0" hangingPunct="1"/>
                      <a:endParaRPr lang="en-US" sz="1350" kern="1200" dirty="0">
                        <a:solidFill>
                          <a:schemeClr val="tx1"/>
                        </a:solidFill>
                        <a:latin typeface="+mn-lt"/>
                        <a:ea typeface="+mn-ea"/>
                        <a:cs typeface="+mn-cs"/>
                      </a:endParaRPr>
                    </a:p>
                  </a:txBody>
                  <a:tcPr/>
                </a:tc>
                <a:tc>
                  <a:txBody>
                    <a:bodyPr/>
                    <a:lstStyle/>
                    <a:p>
                      <a:pPr marL="0" algn="ctr" defTabSz="685800" rtl="0" eaLnBrk="1" latinLnBrk="0" hangingPunct="1"/>
                      <a:r>
                        <a:rPr lang="en-US" sz="1350" kern="1200" dirty="0">
                          <a:solidFill>
                            <a:schemeClr val="tx1"/>
                          </a:solidFill>
                          <a:latin typeface="+mn-lt"/>
                          <a:ea typeface="+mn-ea"/>
                          <a:cs typeface="+mn-cs"/>
                        </a:rPr>
                        <a:t>Logistic Regression</a:t>
                      </a:r>
                    </a:p>
                  </a:txBody>
                  <a:tcPr/>
                </a:tc>
                <a:tc>
                  <a:txBody>
                    <a:bodyPr/>
                    <a:lstStyle/>
                    <a:p>
                      <a:pPr marL="0" algn="ctr" defTabSz="685800" rtl="0" eaLnBrk="1" latinLnBrk="0" hangingPunct="1"/>
                      <a:r>
                        <a:rPr lang="en-US" sz="1350" kern="1200" dirty="0">
                          <a:solidFill>
                            <a:schemeClr val="dk1"/>
                          </a:solidFill>
                          <a:effectLst/>
                          <a:latin typeface="+mn-lt"/>
                          <a:ea typeface="+mn-ea"/>
                          <a:cs typeface="+mn-cs"/>
                        </a:rPr>
                        <a:t>76.57%</a:t>
                      </a:r>
                    </a:p>
                  </a:txBody>
                  <a:tcPr marL="68580" marR="68580" marT="0" marB="0"/>
                </a:tc>
                <a:extLst>
                  <a:ext uri="{0D108BD9-81ED-4DB2-BD59-A6C34878D82A}">
                    <a16:rowId xmlns:a16="http://schemas.microsoft.com/office/drawing/2014/main" val="4058214783"/>
                  </a:ext>
                </a:extLst>
              </a:tr>
              <a:tr h="370840">
                <a:tc>
                  <a:txBody>
                    <a:bodyPr/>
                    <a:lstStyle/>
                    <a:p>
                      <a:pPr algn="ctr"/>
                      <a:r>
                        <a:rPr lang="en-US" dirty="0">
                          <a:solidFill>
                            <a:schemeClr val="tx1"/>
                          </a:solidFill>
                        </a:rPr>
                        <a:t>2</a:t>
                      </a:r>
                    </a:p>
                  </a:txBody>
                  <a:tcPr/>
                </a:tc>
                <a:tc>
                  <a:txBody>
                    <a:bodyPr/>
                    <a:lstStyle/>
                    <a:p>
                      <a:pPr algn="ctr"/>
                      <a:r>
                        <a:rPr lang="en-US" dirty="0">
                          <a:solidFill>
                            <a:schemeClr val="tx1"/>
                          </a:solidFill>
                        </a:rPr>
                        <a:t>Random Forest</a:t>
                      </a:r>
                    </a:p>
                  </a:txBody>
                  <a:tcPr/>
                </a:tc>
                <a:tc>
                  <a:txBody>
                    <a:bodyPr/>
                    <a:lstStyle/>
                    <a:p>
                      <a:pPr algn="ctr"/>
                      <a:r>
                        <a:rPr lang="en-US" sz="1350" kern="1200" dirty="0">
                          <a:solidFill>
                            <a:schemeClr val="dk1"/>
                          </a:solidFill>
                          <a:effectLst/>
                          <a:latin typeface="+mn-lt"/>
                          <a:ea typeface="+mn-ea"/>
                          <a:cs typeface="+mn-cs"/>
                        </a:rPr>
                        <a:t>70.79%</a:t>
                      </a:r>
                      <a:endParaRPr lang="en-US" dirty="0">
                        <a:solidFill>
                          <a:schemeClr val="tx1"/>
                        </a:solidFill>
                      </a:endParaRPr>
                    </a:p>
                  </a:txBody>
                  <a:tcPr/>
                </a:tc>
                <a:extLst>
                  <a:ext uri="{0D108BD9-81ED-4DB2-BD59-A6C34878D82A}">
                    <a16:rowId xmlns:a16="http://schemas.microsoft.com/office/drawing/2014/main" val="1156344271"/>
                  </a:ext>
                </a:extLst>
              </a:tr>
              <a:tr h="370840">
                <a:tc>
                  <a:txBody>
                    <a:bodyPr/>
                    <a:lstStyle/>
                    <a:p>
                      <a:pPr algn="ctr"/>
                      <a:r>
                        <a:rPr lang="en-US" dirty="0">
                          <a:solidFill>
                            <a:schemeClr val="tx1"/>
                          </a:solidFill>
                        </a:rPr>
                        <a:t>3</a:t>
                      </a:r>
                    </a:p>
                  </a:txBody>
                  <a:tcPr/>
                </a:tc>
                <a:tc>
                  <a:txBody>
                    <a:bodyPr/>
                    <a:lstStyle/>
                    <a:p>
                      <a:pPr algn="ctr"/>
                      <a:r>
                        <a:rPr lang="en-US" dirty="0">
                          <a:solidFill>
                            <a:schemeClr val="tx1"/>
                          </a:solidFill>
                        </a:rPr>
                        <a:t>Linear SVM</a:t>
                      </a:r>
                    </a:p>
                  </a:txBody>
                  <a:tcPr/>
                </a:tc>
                <a:tc>
                  <a:txBody>
                    <a:bodyPr/>
                    <a:lstStyle/>
                    <a:p>
                      <a:pPr algn="ctr"/>
                      <a:r>
                        <a:rPr lang="en-US" sz="1350" kern="1200" dirty="0">
                          <a:solidFill>
                            <a:schemeClr val="dk1"/>
                          </a:solidFill>
                          <a:effectLst/>
                          <a:latin typeface="+mn-lt"/>
                          <a:ea typeface="+mn-ea"/>
                          <a:cs typeface="+mn-cs"/>
                        </a:rPr>
                        <a:t>75.61%</a:t>
                      </a:r>
                      <a:endParaRPr lang="en-US" dirty="0">
                        <a:solidFill>
                          <a:schemeClr val="tx1"/>
                        </a:solidFill>
                      </a:endParaRPr>
                    </a:p>
                  </a:txBody>
                  <a:tcPr/>
                </a:tc>
                <a:extLst>
                  <a:ext uri="{0D108BD9-81ED-4DB2-BD59-A6C34878D82A}">
                    <a16:rowId xmlns:a16="http://schemas.microsoft.com/office/drawing/2014/main" val="3848686825"/>
                  </a:ext>
                </a:extLst>
              </a:tr>
              <a:tr h="370840">
                <a:tc>
                  <a:txBody>
                    <a:bodyPr/>
                    <a:lstStyle/>
                    <a:p>
                      <a:pPr marL="0" algn="ctr" defTabSz="685800" rtl="0" eaLnBrk="1" latinLnBrk="0" hangingPunct="1"/>
                      <a:r>
                        <a:rPr lang="en-US" sz="1350" kern="1200" dirty="0">
                          <a:solidFill>
                            <a:schemeClr val="tx1"/>
                          </a:solidFill>
                          <a:latin typeface="+mn-lt"/>
                          <a:ea typeface="+mn-ea"/>
                          <a:cs typeface="+mn-cs"/>
                        </a:rPr>
                        <a:t>4</a:t>
                      </a:r>
                    </a:p>
                  </a:txBody>
                  <a:tcPr>
                    <a:solidFill>
                      <a:srgbClr val="92D050"/>
                    </a:solidFill>
                  </a:tcPr>
                </a:tc>
                <a:tc>
                  <a:txBody>
                    <a:bodyPr/>
                    <a:lstStyle/>
                    <a:p>
                      <a:pPr marL="0" algn="ctr" defTabSz="685800" rtl="0" eaLnBrk="1" latinLnBrk="0" hangingPunct="1"/>
                      <a:r>
                        <a:rPr lang="en-US" sz="1350" kern="1200" dirty="0">
                          <a:solidFill>
                            <a:schemeClr val="tx1"/>
                          </a:solidFill>
                          <a:latin typeface="+mn-lt"/>
                          <a:ea typeface="+mn-ea"/>
                          <a:cs typeface="+mn-cs"/>
                        </a:rPr>
                        <a:t>SVM</a:t>
                      </a:r>
                    </a:p>
                  </a:txBody>
                  <a:tcPr>
                    <a:solidFill>
                      <a:srgbClr val="92D050"/>
                    </a:solidFill>
                  </a:tcPr>
                </a:tc>
                <a:tc>
                  <a:txBody>
                    <a:bodyPr/>
                    <a:lstStyle/>
                    <a:p>
                      <a:pPr marL="0" algn="ctr" defTabSz="685800" rtl="0" eaLnBrk="1" latinLnBrk="0" hangingPunct="1"/>
                      <a:r>
                        <a:rPr lang="en-US" sz="1350" kern="1200" dirty="0">
                          <a:solidFill>
                            <a:schemeClr val="dk1"/>
                          </a:solidFill>
                          <a:effectLst/>
                          <a:latin typeface="+mn-lt"/>
                          <a:ea typeface="+mn-ea"/>
                          <a:cs typeface="+mn-cs"/>
                        </a:rPr>
                        <a:t>72.85%</a:t>
                      </a:r>
                      <a:endParaRPr lang="en-US" sz="1350" kern="1200" dirty="0">
                        <a:solidFill>
                          <a:schemeClr val="tx1"/>
                        </a:solidFill>
                        <a:latin typeface="+mn-lt"/>
                        <a:ea typeface="+mn-ea"/>
                        <a:cs typeface="+mn-cs"/>
                      </a:endParaRPr>
                    </a:p>
                  </a:txBody>
                  <a:tcPr>
                    <a:solidFill>
                      <a:srgbClr val="92D050"/>
                    </a:solidFill>
                  </a:tcPr>
                </a:tc>
                <a:extLst>
                  <a:ext uri="{0D108BD9-81ED-4DB2-BD59-A6C34878D82A}">
                    <a16:rowId xmlns:a16="http://schemas.microsoft.com/office/drawing/2014/main" val="3668035234"/>
                  </a:ext>
                </a:extLst>
              </a:tr>
              <a:tr h="370840">
                <a:tc>
                  <a:txBody>
                    <a:bodyPr/>
                    <a:lstStyle/>
                    <a:p>
                      <a:pPr algn="ctr"/>
                      <a:r>
                        <a:rPr lang="en-US" dirty="0">
                          <a:solidFill>
                            <a:schemeClr val="tx1"/>
                          </a:solidFill>
                        </a:rPr>
                        <a:t>5</a:t>
                      </a:r>
                    </a:p>
                  </a:txBody>
                  <a:tcPr/>
                </a:tc>
                <a:tc>
                  <a:txBody>
                    <a:bodyPr/>
                    <a:lstStyle/>
                    <a:p>
                      <a:pPr algn="ctr"/>
                      <a:r>
                        <a:rPr lang="en-US" dirty="0">
                          <a:solidFill>
                            <a:schemeClr val="tx1"/>
                          </a:solidFill>
                        </a:rPr>
                        <a:t>KNN</a:t>
                      </a:r>
                    </a:p>
                  </a:txBody>
                  <a:tcPr/>
                </a:tc>
                <a:tc>
                  <a:txBody>
                    <a:bodyPr/>
                    <a:lstStyle/>
                    <a:p>
                      <a:pPr algn="ctr"/>
                      <a:r>
                        <a:rPr lang="en-US" sz="1350" kern="1200" dirty="0">
                          <a:solidFill>
                            <a:schemeClr val="dk1"/>
                          </a:solidFill>
                          <a:effectLst/>
                          <a:latin typeface="+mn-lt"/>
                          <a:ea typeface="+mn-ea"/>
                          <a:cs typeface="+mn-cs"/>
                        </a:rPr>
                        <a:t>69.70%</a:t>
                      </a:r>
                      <a:endParaRPr lang="en-US" dirty="0">
                        <a:solidFill>
                          <a:schemeClr val="tx1"/>
                        </a:solidFill>
                      </a:endParaRPr>
                    </a:p>
                  </a:txBody>
                  <a:tcPr/>
                </a:tc>
                <a:extLst>
                  <a:ext uri="{0D108BD9-81ED-4DB2-BD59-A6C34878D82A}">
                    <a16:rowId xmlns:a16="http://schemas.microsoft.com/office/drawing/2014/main" val="3566482239"/>
                  </a:ext>
                </a:extLst>
              </a:tr>
            </a:tbl>
          </a:graphicData>
        </a:graphic>
      </p:graphicFrame>
    </p:spTree>
    <p:extLst>
      <p:ext uri="{BB962C8B-B14F-4D97-AF65-F5344CB8AC3E}">
        <p14:creationId xmlns:p14="http://schemas.microsoft.com/office/powerpoint/2010/main" val="341693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18" y="253395"/>
            <a:ext cx="7543800" cy="676720"/>
          </a:xfrm>
        </p:spPr>
        <p:txBody>
          <a:bodyPr>
            <a:normAutofit fontScale="90000"/>
          </a:bodyPr>
          <a:lstStyle/>
          <a:p>
            <a:r>
              <a:rPr lang="en-US" b="1" dirty="0">
                <a:solidFill>
                  <a:srgbClr val="7030A0"/>
                </a:solidFill>
                <a:latin typeface="Garamond" panose="02020404030301010803" pitchFamily="18" charset="0"/>
              </a:rPr>
              <a:t>CLASSIFICATION REPORT </a:t>
            </a:r>
            <a:br>
              <a:rPr lang="en-US" b="1" dirty="0">
                <a:solidFill>
                  <a:srgbClr val="7030A0"/>
                </a:solidFill>
                <a:latin typeface="Garamond" panose="02020404030301010803" pitchFamily="18" charset="0"/>
              </a:rPr>
            </a:br>
            <a:r>
              <a:rPr lang="en-US" b="1" dirty="0">
                <a:solidFill>
                  <a:srgbClr val="7030A0"/>
                </a:solidFill>
                <a:latin typeface="Garamond" panose="02020404030301010803" pitchFamily="18" charset="0"/>
              </a:rPr>
              <a:t>SELF TRAINED MODEL</a:t>
            </a:r>
          </a:p>
        </p:txBody>
      </p:sp>
      <p:sp>
        <p:nvSpPr>
          <p:cNvPr id="7" name="Content Placeholder 6">
            <a:extLst>
              <a:ext uri="{FF2B5EF4-FFF2-40B4-BE49-F238E27FC236}">
                <a16:creationId xmlns:a16="http://schemas.microsoft.com/office/drawing/2014/main" id="{F51F0419-286D-487F-9596-6B6C0E14D550}"/>
              </a:ext>
            </a:extLst>
          </p:cNvPr>
          <p:cNvSpPr>
            <a:spLocks noGrp="1"/>
          </p:cNvSpPr>
          <p:nvPr>
            <p:ph idx="1"/>
          </p:nvPr>
        </p:nvSpPr>
        <p:spPr/>
        <p:txBody>
          <a:bodyPr/>
          <a:lstStyle/>
          <a:p>
            <a:r>
              <a:rPr lang="en-US" dirty="0"/>
              <a:t>LSTM </a:t>
            </a:r>
          </a:p>
          <a:p>
            <a:pPr marL="0" indent="0">
              <a:buNone/>
            </a:pPr>
            <a:endParaRPr lang="en-US" dirty="0"/>
          </a:p>
        </p:txBody>
      </p:sp>
      <p:graphicFrame>
        <p:nvGraphicFramePr>
          <p:cNvPr id="8" name="Table 8">
            <a:extLst>
              <a:ext uri="{FF2B5EF4-FFF2-40B4-BE49-F238E27FC236}">
                <a16:creationId xmlns:a16="http://schemas.microsoft.com/office/drawing/2014/main" id="{35944AEC-03F6-4411-BA8D-547ECC3EB148}"/>
              </a:ext>
            </a:extLst>
          </p:cNvPr>
          <p:cNvGraphicFramePr>
            <a:graphicFrameLocks noGrp="1"/>
          </p:cNvGraphicFramePr>
          <p:nvPr>
            <p:extLst>
              <p:ext uri="{D42A27DB-BD31-4B8C-83A1-F6EECF244321}">
                <p14:modId xmlns:p14="http://schemas.microsoft.com/office/powerpoint/2010/main" val="3622819253"/>
              </p:ext>
            </p:extLst>
          </p:nvPr>
        </p:nvGraphicFramePr>
        <p:xfrm>
          <a:off x="1163273" y="1273810"/>
          <a:ext cx="6096000" cy="873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63336275"/>
                    </a:ext>
                  </a:extLst>
                </a:gridCol>
                <a:gridCol w="2032000">
                  <a:extLst>
                    <a:ext uri="{9D8B030D-6E8A-4147-A177-3AD203B41FA5}">
                      <a16:colId xmlns:a16="http://schemas.microsoft.com/office/drawing/2014/main" val="2871701957"/>
                    </a:ext>
                  </a:extLst>
                </a:gridCol>
                <a:gridCol w="2032000">
                  <a:extLst>
                    <a:ext uri="{9D8B030D-6E8A-4147-A177-3AD203B41FA5}">
                      <a16:colId xmlns:a16="http://schemas.microsoft.com/office/drawing/2014/main" val="516533002"/>
                    </a:ext>
                  </a:extLst>
                </a:gridCol>
              </a:tblGrid>
              <a:tr h="370840">
                <a:tc>
                  <a:txBody>
                    <a:bodyPr/>
                    <a:lstStyle/>
                    <a:p>
                      <a:pPr algn="ctr"/>
                      <a:r>
                        <a:rPr lang="en-US" dirty="0"/>
                        <a:t>Sr No</a:t>
                      </a:r>
                    </a:p>
                  </a:txBody>
                  <a:tcPr/>
                </a:tc>
                <a:tc>
                  <a:txBody>
                    <a:bodyPr/>
                    <a:lstStyle/>
                    <a:p>
                      <a:pPr algn="ctr"/>
                      <a:r>
                        <a:rPr lang="en-US" dirty="0"/>
                        <a:t>Classification Model</a:t>
                      </a:r>
                    </a:p>
                  </a:txBody>
                  <a:tcPr/>
                </a:tc>
                <a:tc>
                  <a:txBody>
                    <a:bodyPr/>
                    <a:lstStyle/>
                    <a:p>
                      <a:pPr algn="ctr"/>
                      <a:r>
                        <a:rPr lang="en-US" dirty="0"/>
                        <a:t>Accuracy</a:t>
                      </a:r>
                    </a:p>
                  </a:txBody>
                  <a:tcPr/>
                </a:tc>
                <a:extLst>
                  <a:ext uri="{0D108BD9-81ED-4DB2-BD59-A6C34878D82A}">
                    <a16:rowId xmlns:a16="http://schemas.microsoft.com/office/drawing/2014/main" val="1201507702"/>
                  </a:ext>
                </a:extLst>
              </a:tr>
              <a:tr h="370840">
                <a:tc>
                  <a:txBody>
                    <a:bodyPr/>
                    <a:lstStyle/>
                    <a:p>
                      <a:pPr marL="0" algn="ctr" defTabSz="685800" rtl="0" eaLnBrk="1" latinLnBrk="0" hangingPunct="1"/>
                      <a:r>
                        <a:rPr lang="en-US" sz="1350" kern="1200" dirty="0">
                          <a:solidFill>
                            <a:schemeClr val="tx1"/>
                          </a:solidFill>
                          <a:latin typeface="+mn-lt"/>
                          <a:ea typeface="+mn-ea"/>
                          <a:cs typeface="+mn-cs"/>
                        </a:rPr>
                        <a:t>1</a:t>
                      </a:r>
                    </a:p>
                    <a:p>
                      <a:pPr marL="0" algn="ctr" defTabSz="685800" rtl="0" eaLnBrk="1" latinLnBrk="0" hangingPunct="1"/>
                      <a:endParaRPr lang="en-US" sz="1350" kern="1200" dirty="0">
                        <a:solidFill>
                          <a:schemeClr val="tx1"/>
                        </a:solidFill>
                        <a:latin typeface="+mn-lt"/>
                        <a:ea typeface="+mn-ea"/>
                        <a:cs typeface="+mn-cs"/>
                      </a:endParaRPr>
                    </a:p>
                  </a:txBody>
                  <a:tcPr>
                    <a:solidFill>
                      <a:srgbClr val="92D050"/>
                    </a:solidFill>
                  </a:tcPr>
                </a:tc>
                <a:tc>
                  <a:txBody>
                    <a:bodyPr/>
                    <a:lstStyle/>
                    <a:p>
                      <a:pPr marL="0" algn="ctr" defTabSz="685800" rtl="0" eaLnBrk="1" latinLnBrk="0" hangingPunct="1"/>
                      <a:r>
                        <a:rPr lang="en-US" sz="1350" kern="1200" dirty="0">
                          <a:solidFill>
                            <a:schemeClr val="tx1"/>
                          </a:solidFill>
                          <a:latin typeface="+mn-lt"/>
                          <a:ea typeface="+mn-ea"/>
                          <a:cs typeface="+mn-cs"/>
                        </a:rPr>
                        <a:t>LSTM Model</a:t>
                      </a:r>
                    </a:p>
                  </a:txBody>
                  <a:tcPr>
                    <a:solidFill>
                      <a:srgbClr val="92D050"/>
                    </a:solidFill>
                  </a:tcPr>
                </a:tc>
                <a:tc>
                  <a:txBody>
                    <a:bodyPr/>
                    <a:lstStyle/>
                    <a:p>
                      <a:pPr marL="0" algn="ctr" defTabSz="685800" rtl="0" eaLnBrk="1" latinLnBrk="0" hangingPunct="1"/>
                      <a:r>
                        <a:rPr lang="en-US" dirty="0"/>
                        <a:t>80.24%</a:t>
                      </a:r>
                      <a:endParaRPr lang="en-US" sz="1350" kern="1200" dirty="0">
                        <a:solidFill>
                          <a:schemeClr val="tx1"/>
                        </a:solidFill>
                        <a:latin typeface="+mn-lt"/>
                        <a:ea typeface="+mn-ea"/>
                        <a:cs typeface="+mn-cs"/>
                      </a:endParaRPr>
                    </a:p>
                  </a:txBody>
                  <a:tcPr>
                    <a:solidFill>
                      <a:srgbClr val="92D050"/>
                    </a:solidFill>
                  </a:tcPr>
                </a:tc>
                <a:extLst>
                  <a:ext uri="{0D108BD9-81ED-4DB2-BD59-A6C34878D82A}">
                    <a16:rowId xmlns:a16="http://schemas.microsoft.com/office/drawing/2014/main" val="4058214783"/>
                  </a:ext>
                </a:extLst>
              </a:tr>
            </a:tbl>
          </a:graphicData>
        </a:graphic>
      </p:graphicFrame>
    </p:spTree>
    <p:extLst>
      <p:ext uri="{BB962C8B-B14F-4D97-AF65-F5344CB8AC3E}">
        <p14:creationId xmlns:p14="http://schemas.microsoft.com/office/powerpoint/2010/main" val="417024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18" y="253395"/>
            <a:ext cx="7543800" cy="676720"/>
          </a:xfrm>
        </p:spPr>
        <p:txBody>
          <a:bodyPr>
            <a:normAutofit fontScale="90000"/>
          </a:bodyPr>
          <a:lstStyle/>
          <a:p>
            <a:r>
              <a:rPr lang="en-US" b="1" dirty="0">
                <a:solidFill>
                  <a:srgbClr val="7030A0"/>
                </a:solidFill>
                <a:latin typeface="Garamond" panose="02020404030301010803" pitchFamily="18" charset="0"/>
              </a:rPr>
              <a:t>CLASSIFICATION REPORT </a:t>
            </a:r>
            <a:br>
              <a:rPr lang="en-US" b="1" dirty="0">
                <a:solidFill>
                  <a:srgbClr val="7030A0"/>
                </a:solidFill>
                <a:latin typeface="Garamond" panose="02020404030301010803" pitchFamily="18" charset="0"/>
              </a:rPr>
            </a:br>
            <a:r>
              <a:rPr lang="en-US" b="1" dirty="0">
                <a:solidFill>
                  <a:srgbClr val="7030A0"/>
                </a:solidFill>
                <a:latin typeface="Garamond" panose="02020404030301010803" pitchFamily="18" charset="0"/>
              </a:rPr>
              <a:t>PRE -TRAINED MODEL</a:t>
            </a:r>
          </a:p>
        </p:txBody>
      </p:sp>
      <p:sp>
        <p:nvSpPr>
          <p:cNvPr id="7" name="Content Placeholder 6">
            <a:extLst>
              <a:ext uri="{FF2B5EF4-FFF2-40B4-BE49-F238E27FC236}">
                <a16:creationId xmlns:a16="http://schemas.microsoft.com/office/drawing/2014/main" id="{F51F0419-286D-487F-9596-6B6C0E14D550}"/>
              </a:ext>
            </a:extLst>
          </p:cNvPr>
          <p:cNvSpPr>
            <a:spLocks noGrp="1"/>
          </p:cNvSpPr>
          <p:nvPr>
            <p:ph idx="1"/>
          </p:nvPr>
        </p:nvSpPr>
        <p:spPr>
          <a:xfrm>
            <a:off x="938518" y="863303"/>
            <a:ext cx="7543800" cy="3548974"/>
          </a:xfrm>
        </p:spPr>
        <p:txBody>
          <a:bodyPr/>
          <a:lstStyle/>
          <a:p>
            <a:pPr lvl="0">
              <a:buClr>
                <a:srgbClr val="E48312"/>
              </a:buClr>
            </a:pPr>
            <a:r>
              <a:rPr lang="en-US" dirty="0">
                <a:latin typeface="Times New Roman" panose="02020603050405020304" pitchFamily="18" charset="0"/>
                <a:cs typeface="Times New Roman" panose="02020603050405020304" pitchFamily="18" charset="0"/>
              </a:rPr>
              <a:t>  </a:t>
            </a:r>
            <a:r>
              <a:rPr lang="en-US" dirty="0">
                <a:solidFill>
                  <a:srgbClr val="000000">
                    <a:lumMod val="75000"/>
                    <a:lumOff val="25000"/>
                  </a:srgbClr>
                </a:solidFill>
              </a:rPr>
              <a:t> </a:t>
            </a:r>
            <a:r>
              <a:rPr lang="en-US" dirty="0">
                <a:solidFill>
                  <a:srgbClr val="000000">
                    <a:lumMod val="75000"/>
                    <a:lumOff val="25000"/>
                  </a:srgbClr>
                </a:solidFill>
                <a:latin typeface="Times New Roman" panose="02020603050405020304" pitchFamily="18" charset="0"/>
                <a:cs typeface="Times New Roman" panose="02020603050405020304" pitchFamily="18" charset="0"/>
              </a:rPr>
              <a:t>Google Word2Vec</a:t>
            </a:r>
          </a:p>
          <a:p>
            <a:pPr marL="0" indent="0">
              <a:buNone/>
            </a:pPr>
            <a:endParaRPr lang="en-US" dirty="0"/>
          </a:p>
          <a:p>
            <a:pPr marL="0" indent="0">
              <a:buNone/>
            </a:pPr>
            <a:endParaRPr lang="en-US" dirty="0"/>
          </a:p>
        </p:txBody>
      </p:sp>
      <p:graphicFrame>
        <p:nvGraphicFramePr>
          <p:cNvPr id="8" name="Table 8">
            <a:extLst>
              <a:ext uri="{FF2B5EF4-FFF2-40B4-BE49-F238E27FC236}">
                <a16:creationId xmlns:a16="http://schemas.microsoft.com/office/drawing/2014/main" id="{35944AEC-03F6-4411-BA8D-547ECC3EB148}"/>
              </a:ext>
            </a:extLst>
          </p:cNvPr>
          <p:cNvGraphicFramePr>
            <a:graphicFrameLocks noGrp="1"/>
          </p:cNvGraphicFramePr>
          <p:nvPr>
            <p:extLst>
              <p:ext uri="{D42A27DB-BD31-4B8C-83A1-F6EECF244321}">
                <p14:modId xmlns:p14="http://schemas.microsoft.com/office/powerpoint/2010/main" val="4077970669"/>
              </p:ext>
            </p:extLst>
          </p:nvPr>
        </p:nvGraphicFramePr>
        <p:xfrm>
          <a:off x="1163273" y="1273810"/>
          <a:ext cx="6096000" cy="2885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63336275"/>
                    </a:ext>
                  </a:extLst>
                </a:gridCol>
                <a:gridCol w="2032000">
                  <a:extLst>
                    <a:ext uri="{9D8B030D-6E8A-4147-A177-3AD203B41FA5}">
                      <a16:colId xmlns:a16="http://schemas.microsoft.com/office/drawing/2014/main" val="2871701957"/>
                    </a:ext>
                  </a:extLst>
                </a:gridCol>
                <a:gridCol w="2032000">
                  <a:extLst>
                    <a:ext uri="{9D8B030D-6E8A-4147-A177-3AD203B41FA5}">
                      <a16:colId xmlns:a16="http://schemas.microsoft.com/office/drawing/2014/main" val="516533002"/>
                    </a:ext>
                  </a:extLst>
                </a:gridCol>
              </a:tblGrid>
              <a:tr h="370840">
                <a:tc>
                  <a:txBody>
                    <a:bodyPr/>
                    <a:lstStyle/>
                    <a:p>
                      <a:pPr algn="ctr"/>
                      <a:r>
                        <a:rPr lang="en-US" dirty="0"/>
                        <a:t>Sr No</a:t>
                      </a:r>
                    </a:p>
                  </a:txBody>
                  <a:tcPr/>
                </a:tc>
                <a:tc>
                  <a:txBody>
                    <a:bodyPr/>
                    <a:lstStyle/>
                    <a:p>
                      <a:pPr algn="ctr"/>
                      <a:r>
                        <a:rPr lang="en-US" dirty="0"/>
                        <a:t>Classification Model</a:t>
                      </a:r>
                    </a:p>
                  </a:txBody>
                  <a:tcPr/>
                </a:tc>
                <a:tc>
                  <a:txBody>
                    <a:bodyPr/>
                    <a:lstStyle/>
                    <a:p>
                      <a:pPr algn="ctr"/>
                      <a:r>
                        <a:rPr lang="en-US" dirty="0"/>
                        <a:t>Accuracy</a:t>
                      </a:r>
                    </a:p>
                  </a:txBody>
                  <a:tcPr/>
                </a:tc>
                <a:extLst>
                  <a:ext uri="{0D108BD9-81ED-4DB2-BD59-A6C34878D82A}">
                    <a16:rowId xmlns:a16="http://schemas.microsoft.com/office/drawing/2014/main" val="1201507702"/>
                  </a:ext>
                </a:extLst>
              </a:tr>
              <a:tr h="370840">
                <a:tc>
                  <a:txBody>
                    <a:bodyPr/>
                    <a:lstStyle/>
                    <a:p>
                      <a:pPr marL="0" algn="ctr" defTabSz="685800" rtl="0" eaLnBrk="1" latinLnBrk="0" hangingPunct="1"/>
                      <a:r>
                        <a:rPr lang="en-US" sz="1350" kern="1200" dirty="0">
                          <a:solidFill>
                            <a:schemeClr val="tx1"/>
                          </a:solidFill>
                          <a:latin typeface="+mn-lt"/>
                          <a:ea typeface="+mn-ea"/>
                          <a:cs typeface="+mn-cs"/>
                        </a:rPr>
                        <a:t>1</a:t>
                      </a:r>
                    </a:p>
                    <a:p>
                      <a:pPr marL="0" algn="ctr" defTabSz="685800" rtl="0" eaLnBrk="1" latinLnBrk="0" hangingPunct="1"/>
                      <a:endParaRPr lang="en-US" sz="1350" kern="1200" dirty="0">
                        <a:solidFill>
                          <a:schemeClr val="tx1"/>
                        </a:solidFill>
                        <a:latin typeface="+mn-lt"/>
                        <a:ea typeface="+mn-ea"/>
                        <a:cs typeface="+mn-cs"/>
                      </a:endParaRPr>
                    </a:p>
                  </a:txBody>
                  <a:tcPr/>
                </a:tc>
                <a:tc>
                  <a:txBody>
                    <a:bodyPr/>
                    <a:lstStyle/>
                    <a:p>
                      <a:pPr marL="0" algn="ctr" defTabSz="685800" rtl="0" eaLnBrk="1" latinLnBrk="0" hangingPunct="1"/>
                      <a:r>
                        <a:rPr lang="en-US" sz="1350" kern="1200" dirty="0">
                          <a:solidFill>
                            <a:schemeClr val="tx1"/>
                          </a:solidFill>
                          <a:latin typeface="+mn-lt"/>
                          <a:ea typeface="+mn-ea"/>
                          <a:cs typeface="+mn-cs"/>
                        </a:rPr>
                        <a:t>Logistic Regression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77.71%</a:t>
                      </a:r>
                    </a:p>
                    <a:p>
                      <a:pPr marL="0" algn="ctr" defTabSz="685800" rtl="0" eaLnBrk="1" latinLnBrk="0" hangingPunct="1"/>
                      <a:endParaRPr lang="en-US" sz="1350" kern="1200" dirty="0">
                        <a:solidFill>
                          <a:schemeClr val="tx1"/>
                        </a:solidFill>
                        <a:latin typeface="+mn-lt"/>
                        <a:ea typeface="+mn-ea"/>
                        <a:cs typeface="+mn-cs"/>
                      </a:endParaRPr>
                    </a:p>
                  </a:txBody>
                  <a:tcPr/>
                </a:tc>
                <a:extLst>
                  <a:ext uri="{0D108BD9-81ED-4DB2-BD59-A6C34878D82A}">
                    <a16:rowId xmlns:a16="http://schemas.microsoft.com/office/drawing/2014/main" val="4058214783"/>
                  </a:ext>
                </a:extLst>
              </a:tr>
              <a:tr h="370840">
                <a:tc>
                  <a:txBody>
                    <a:bodyPr/>
                    <a:lstStyle/>
                    <a:p>
                      <a:pPr algn="ctr"/>
                      <a:r>
                        <a:rPr lang="en-US" dirty="0">
                          <a:solidFill>
                            <a:schemeClr val="tx1"/>
                          </a:solidFill>
                        </a:rPr>
                        <a:t>2</a:t>
                      </a:r>
                    </a:p>
                  </a:txBody>
                  <a:tcPr/>
                </a:tc>
                <a:tc>
                  <a:txBody>
                    <a:bodyPr/>
                    <a:lstStyle/>
                    <a:p>
                      <a:pPr algn="ctr"/>
                      <a:r>
                        <a:rPr lang="en-US" dirty="0">
                          <a:solidFill>
                            <a:schemeClr val="tx1"/>
                          </a:solidFill>
                        </a:rPr>
                        <a:t>Random Forest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77.01%</a:t>
                      </a:r>
                    </a:p>
                    <a:p>
                      <a:pPr algn="ctr"/>
                      <a:endParaRPr lang="en-US" dirty="0">
                        <a:solidFill>
                          <a:schemeClr val="tx1"/>
                        </a:solidFill>
                      </a:endParaRPr>
                    </a:p>
                  </a:txBody>
                  <a:tcPr/>
                </a:tc>
                <a:extLst>
                  <a:ext uri="{0D108BD9-81ED-4DB2-BD59-A6C34878D82A}">
                    <a16:rowId xmlns:a16="http://schemas.microsoft.com/office/drawing/2014/main" val="1156344271"/>
                  </a:ext>
                </a:extLst>
              </a:tr>
              <a:tr h="370840">
                <a:tc>
                  <a:txBody>
                    <a:bodyPr/>
                    <a:lstStyle/>
                    <a:p>
                      <a:pPr algn="ctr"/>
                      <a:r>
                        <a:rPr lang="en-US" dirty="0">
                          <a:solidFill>
                            <a:schemeClr val="tx1"/>
                          </a:solidFill>
                        </a:rPr>
                        <a:t>3</a:t>
                      </a:r>
                    </a:p>
                  </a:txBody>
                  <a:tcPr>
                    <a:solidFill>
                      <a:srgbClr val="92D050"/>
                    </a:solidFill>
                  </a:tcPr>
                </a:tc>
                <a:tc>
                  <a:txBody>
                    <a:bodyPr/>
                    <a:lstStyle/>
                    <a:p>
                      <a:pPr algn="ctr"/>
                      <a:r>
                        <a:rPr lang="en-US" dirty="0">
                          <a:solidFill>
                            <a:schemeClr val="tx1"/>
                          </a:solidFill>
                        </a:rPr>
                        <a:t>Linear SVM</a:t>
                      </a:r>
                    </a:p>
                  </a:txBody>
                  <a:tcPr>
                    <a:solidFill>
                      <a:srgbClr val="92D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77.8%</a:t>
                      </a:r>
                    </a:p>
                    <a:p>
                      <a:pPr algn="ctr"/>
                      <a:endParaRPr lang="en-US" dirty="0">
                        <a:solidFill>
                          <a:schemeClr val="tx1"/>
                        </a:solidFill>
                      </a:endParaRPr>
                    </a:p>
                  </a:txBody>
                  <a:tcPr>
                    <a:solidFill>
                      <a:srgbClr val="92D050"/>
                    </a:solidFill>
                  </a:tcPr>
                </a:tc>
                <a:extLst>
                  <a:ext uri="{0D108BD9-81ED-4DB2-BD59-A6C34878D82A}">
                    <a16:rowId xmlns:a16="http://schemas.microsoft.com/office/drawing/2014/main" val="3848686825"/>
                  </a:ext>
                </a:extLst>
              </a:tr>
              <a:tr h="370840">
                <a:tc>
                  <a:txBody>
                    <a:bodyPr/>
                    <a:lstStyle/>
                    <a:p>
                      <a:pPr marL="0" algn="ctr" defTabSz="685800" rtl="0" eaLnBrk="1" latinLnBrk="0" hangingPunct="1"/>
                      <a:r>
                        <a:rPr lang="en-US" sz="1350" kern="1200" dirty="0">
                          <a:solidFill>
                            <a:schemeClr val="tx1"/>
                          </a:solidFill>
                          <a:latin typeface="+mn-lt"/>
                          <a:ea typeface="+mn-ea"/>
                          <a:cs typeface="+mn-cs"/>
                        </a:rPr>
                        <a:t>4</a:t>
                      </a:r>
                    </a:p>
                  </a:txBody>
                  <a:tcPr/>
                </a:tc>
                <a:tc>
                  <a:txBody>
                    <a:bodyPr/>
                    <a:lstStyle/>
                    <a:p>
                      <a:pPr marL="0" algn="ctr" defTabSz="685800" rtl="0" eaLnBrk="1" latinLnBrk="0" hangingPunct="1"/>
                      <a:r>
                        <a:rPr lang="en-US" sz="1350" kern="1200" dirty="0">
                          <a:solidFill>
                            <a:schemeClr val="tx1"/>
                          </a:solidFill>
                          <a:latin typeface="+mn-lt"/>
                          <a:ea typeface="+mn-ea"/>
                          <a:cs typeface="+mn-cs"/>
                        </a:rPr>
                        <a:t>SVM</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tx1"/>
                          </a:solidFill>
                          <a:latin typeface="+mn-lt"/>
                          <a:ea typeface="+mn-ea"/>
                          <a:cs typeface="+mn-cs"/>
                        </a:rPr>
                        <a:t>77.10%</a:t>
                      </a:r>
                    </a:p>
                    <a:p>
                      <a:pPr marL="0" algn="ctr" defTabSz="685800" rtl="0" eaLnBrk="1" latinLnBrk="0" hangingPunct="1"/>
                      <a:endParaRPr lang="en-US" sz="1350" kern="1200" dirty="0">
                        <a:solidFill>
                          <a:schemeClr val="tx1"/>
                        </a:solidFill>
                        <a:latin typeface="+mn-lt"/>
                        <a:ea typeface="+mn-ea"/>
                        <a:cs typeface="+mn-cs"/>
                      </a:endParaRPr>
                    </a:p>
                  </a:txBody>
                  <a:tcPr/>
                </a:tc>
                <a:extLst>
                  <a:ext uri="{0D108BD9-81ED-4DB2-BD59-A6C34878D82A}">
                    <a16:rowId xmlns:a16="http://schemas.microsoft.com/office/drawing/2014/main" val="3668035234"/>
                  </a:ext>
                </a:extLst>
              </a:tr>
              <a:tr h="370840">
                <a:tc>
                  <a:txBody>
                    <a:bodyPr/>
                    <a:lstStyle/>
                    <a:p>
                      <a:pPr algn="ctr"/>
                      <a:r>
                        <a:rPr lang="en-US" dirty="0">
                          <a:solidFill>
                            <a:schemeClr val="tx1"/>
                          </a:solidFill>
                        </a:rPr>
                        <a:t>5</a:t>
                      </a:r>
                    </a:p>
                  </a:txBody>
                  <a:tcPr/>
                </a:tc>
                <a:tc>
                  <a:txBody>
                    <a:bodyPr/>
                    <a:lstStyle/>
                    <a:p>
                      <a:pPr algn="ctr"/>
                      <a:r>
                        <a:rPr lang="en-US" dirty="0">
                          <a:solidFill>
                            <a:schemeClr val="tx1"/>
                          </a:solidFill>
                        </a:rPr>
                        <a:t>KNN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75.35</a:t>
                      </a:r>
                    </a:p>
                    <a:p>
                      <a:pPr algn="ctr"/>
                      <a:endParaRPr lang="en-US" dirty="0">
                        <a:solidFill>
                          <a:schemeClr val="tx1"/>
                        </a:solidFill>
                      </a:endParaRPr>
                    </a:p>
                  </a:txBody>
                  <a:tcPr/>
                </a:tc>
                <a:extLst>
                  <a:ext uri="{0D108BD9-81ED-4DB2-BD59-A6C34878D82A}">
                    <a16:rowId xmlns:a16="http://schemas.microsoft.com/office/drawing/2014/main" val="3566482239"/>
                  </a:ext>
                </a:extLst>
              </a:tr>
            </a:tbl>
          </a:graphicData>
        </a:graphic>
      </p:graphicFrame>
    </p:spTree>
    <p:extLst>
      <p:ext uri="{BB962C8B-B14F-4D97-AF65-F5344CB8AC3E}">
        <p14:creationId xmlns:p14="http://schemas.microsoft.com/office/powerpoint/2010/main" val="175387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18" y="253395"/>
            <a:ext cx="7543800" cy="676720"/>
          </a:xfrm>
        </p:spPr>
        <p:txBody>
          <a:bodyPr>
            <a:normAutofit fontScale="90000"/>
          </a:bodyPr>
          <a:lstStyle/>
          <a:p>
            <a:r>
              <a:rPr lang="en-US" b="1" dirty="0">
                <a:solidFill>
                  <a:srgbClr val="7030A0"/>
                </a:solidFill>
                <a:latin typeface="Garamond" panose="02020404030301010803" pitchFamily="18" charset="0"/>
              </a:rPr>
              <a:t>CLASSIFICATION REPORT </a:t>
            </a:r>
            <a:br>
              <a:rPr lang="en-US" b="1" dirty="0">
                <a:solidFill>
                  <a:srgbClr val="7030A0"/>
                </a:solidFill>
                <a:latin typeface="Garamond" panose="02020404030301010803" pitchFamily="18" charset="0"/>
              </a:rPr>
            </a:br>
            <a:r>
              <a:rPr lang="en-US" b="1" dirty="0">
                <a:solidFill>
                  <a:srgbClr val="7030A0"/>
                </a:solidFill>
                <a:latin typeface="Garamond" panose="02020404030301010803" pitchFamily="18" charset="0"/>
              </a:rPr>
              <a:t>PRE -TRAINED MODEL</a:t>
            </a:r>
          </a:p>
        </p:txBody>
      </p:sp>
      <p:sp>
        <p:nvSpPr>
          <p:cNvPr id="7" name="Content Placeholder 6">
            <a:extLst>
              <a:ext uri="{FF2B5EF4-FFF2-40B4-BE49-F238E27FC236}">
                <a16:creationId xmlns:a16="http://schemas.microsoft.com/office/drawing/2014/main" id="{F51F0419-286D-487F-9596-6B6C0E14D550}"/>
              </a:ext>
            </a:extLst>
          </p:cNvPr>
          <p:cNvSpPr>
            <a:spLocks noGrp="1"/>
          </p:cNvSpPr>
          <p:nvPr>
            <p:ph idx="1"/>
          </p:nvPr>
        </p:nvSpPr>
        <p:spPr>
          <a:xfrm>
            <a:off x="938518" y="863303"/>
            <a:ext cx="7543800" cy="3548974"/>
          </a:xfrm>
        </p:spPr>
        <p: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 Twitter 25</a:t>
            </a:r>
            <a:endParaRPr lang="en-US" dirty="0"/>
          </a:p>
          <a:p>
            <a:pPr marL="0" indent="0">
              <a:buNone/>
            </a:pPr>
            <a:endParaRPr lang="en-US" dirty="0"/>
          </a:p>
        </p:txBody>
      </p:sp>
      <p:graphicFrame>
        <p:nvGraphicFramePr>
          <p:cNvPr id="8" name="Table 8">
            <a:extLst>
              <a:ext uri="{FF2B5EF4-FFF2-40B4-BE49-F238E27FC236}">
                <a16:creationId xmlns:a16="http://schemas.microsoft.com/office/drawing/2014/main" id="{35944AEC-03F6-4411-BA8D-547ECC3EB148}"/>
              </a:ext>
            </a:extLst>
          </p:cNvPr>
          <p:cNvGraphicFramePr>
            <a:graphicFrameLocks noGrp="1"/>
          </p:cNvGraphicFramePr>
          <p:nvPr>
            <p:extLst>
              <p:ext uri="{D42A27DB-BD31-4B8C-83A1-F6EECF244321}">
                <p14:modId xmlns:p14="http://schemas.microsoft.com/office/powerpoint/2010/main" val="437494751"/>
              </p:ext>
            </p:extLst>
          </p:nvPr>
        </p:nvGraphicFramePr>
        <p:xfrm>
          <a:off x="1163273" y="1273810"/>
          <a:ext cx="6096000" cy="2885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63336275"/>
                    </a:ext>
                  </a:extLst>
                </a:gridCol>
                <a:gridCol w="2032000">
                  <a:extLst>
                    <a:ext uri="{9D8B030D-6E8A-4147-A177-3AD203B41FA5}">
                      <a16:colId xmlns:a16="http://schemas.microsoft.com/office/drawing/2014/main" val="2871701957"/>
                    </a:ext>
                  </a:extLst>
                </a:gridCol>
                <a:gridCol w="2032000">
                  <a:extLst>
                    <a:ext uri="{9D8B030D-6E8A-4147-A177-3AD203B41FA5}">
                      <a16:colId xmlns:a16="http://schemas.microsoft.com/office/drawing/2014/main" val="516533002"/>
                    </a:ext>
                  </a:extLst>
                </a:gridCol>
              </a:tblGrid>
              <a:tr h="370840">
                <a:tc>
                  <a:txBody>
                    <a:bodyPr/>
                    <a:lstStyle/>
                    <a:p>
                      <a:pPr algn="ctr"/>
                      <a:r>
                        <a:rPr lang="en-US" dirty="0"/>
                        <a:t>Sr No</a:t>
                      </a:r>
                    </a:p>
                  </a:txBody>
                  <a:tcPr/>
                </a:tc>
                <a:tc>
                  <a:txBody>
                    <a:bodyPr/>
                    <a:lstStyle/>
                    <a:p>
                      <a:pPr algn="ctr"/>
                      <a:r>
                        <a:rPr lang="en-US" dirty="0"/>
                        <a:t>Classification Model</a:t>
                      </a:r>
                    </a:p>
                  </a:txBody>
                  <a:tcPr/>
                </a:tc>
                <a:tc>
                  <a:txBody>
                    <a:bodyPr/>
                    <a:lstStyle/>
                    <a:p>
                      <a:pPr algn="ctr"/>
                      <a:r>
                        <a:rPr lang="en-US" dirty="0"/>
                        <a:t>Accuracy</a:t>
                      </a:r>
                    </a:p>
                  </a:txBody>
                  <a:tcPr/>
                </a:tc>
                <a:extLst>
                  <a:ext uri="{0D108BD9-81ED-4DB2-BD59-A6C34878D82A}">
                    <a16:rowId xmlns:a16="http://schemas.microsoft.com/office/drawing/2014/main" val="1201507702"/>
                  </a:ext>
                </a:extLst>
              </a:tr>
              <a:tr h="370840">
                <a:tc>
                  <a:txBody>
                    <a:bodyPr/>
                    <a:lstStyle/>
                    <a:p>
                      <a:pPr marL="0" algn="ctr" defTabSz="685800" rtl="0" eaLnBrk="1" latinLnBrk="0" hangingPunct="1"/>
                      <a:r>
                        <a:rPr lang="en-US" sz="1350" kern="1200" dirty="0">
                          <a:solidFill>
                            <a:schemeClr val="tx1"/>
                          </a:solidFill>
                          <a:latin typeface="+mn-lt"/>
                          <a:ea typeface="+mn-ea"/>
                          <a:cs typeface="+mn-cs"/>
                        </a:rPr>
                        <a:t>1</a:t>
                      </a:r>
                    </a:p>
                    <a:p>
                      <a:pPr marL="0" algn="ctr" defTabSz="685800" rtl="0" eaLnBrk="1" latinLnBrk="0" hangingPunct="1"/>
                      <a:endParaRPr lang="en-US" sz="1350" kern="1200" dirty="0">
                        <a:solidFill>
                          <a:schemeClr val="tx1"/>
                        </a:solidFill>
                        <a:latin typeface="+mn-lt"/>
                        <a:ea typeface="+mn-ea"/>
                        <a:cs typeface="+mn-cs"/>
                      </a:endParaRPr>
                    </a:p>
                  </a:txBody>
                  <a:tcPr/>
                </a:tc>
                <a:tc>
                  <a:txBody>
                    <a:bodyPr/>
                    <a:lstStyle/>
                    <a:p>
                      <a:pPr marL="0" algn="ctr" defTabSz="685800" rtl="0" eaLnBrk="1" latinLnBrk="0" hangingPunct="1"/>
                      <a:r>
                        <a:rPr lang="en-US" sz="1350" kern="1200" dirty="0">
                          <a:solidFill>
                            <a:schemeClr val="tx1"/>
                          </a:solidFill>
                          <a:latin typeface="+mn-lt"/>
                          <a:ea typeface="+mn-ea"/>
                          <a:cs typeface="+mn-cs"/>
                        </a:rPr>
                        <a:t>Logistic Regression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78.80%</a:t>
                      </a:r>
                    </a:p>
                    <a:p>
                      <a:pPr marL="0" algn="ctr" defTabSz="685800" rtl="0" eaLnBrk="1" latinLnBrk="0" hangingPunct="1"/>
                      <a:endParaRPr lang="en-US" sz="1350" kern="1200" dirty="0">
                        <a:solidFill>
                          <a:schemeClr val="tx1"/>
                        </a:solidFill>
                        <a:latin typeface="+mn-lt"/>
                        <a:ea typeface="+mn-ea"/>
                        <a:cs typeface="+mn-cs"/>
                      </a:endParaRPr>
                    </a:p>
                  </a:txBody>
                  <a:tcPr/>
                </a:tc>
                <a:extLst>
                  <a:ext uri="{0D108BD9-81ED-4DB2-BD59-A6C34878D82A}">
                    <a16:rowId xmlns:a16="http://schemas.microsoft.com/office/drawing/2014/main" val="4058214783"/>
                  </a:ext>
                </a:extLst>
              </a:tr>
              <a:tr h="370840">
                <a:tc>
                  <a:txBody>
                    <a:bodyPr/>
                    <a:lstStyle/>
                    <a:p>
                      <a:pPr algn="ctr"/>
                      <a:r>
                        <a:rPr lang="en-US" dirty="0">
                          <a:solidFill>
                            <a:schemeClr val="tx1"/>
                          </a:solidFill>
                        </a:rPr>
                        <a:t>2</a:t>
                      </a:r>
                    </a:p>
                  </a:txBody>
                  <a:tcPr/>
                </a:tc>
                <a:tc>
                  <a:txBody>
                    <a:bodyPr/>
                    <a:lstStyle/>
                    <a:p>
                      <a:pPr algn="ctr"/>
                      <a:r>
                        <a:rPr lang="en-US" dirty="0">
                          <a:solidFill>
                            <a:schemeClr val="tx1"/>
                          </a:solidFill>
                        </a:rPr>
                        <a:t>Random Forest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77.40%</a:t>
                      </a:r>
                    </a:p>
                    <a:p>
                      <a:pPr algn="ctr"/>
                      <a:endParaRPr lang="en-US" dirty="0">
                        <a:solidFill>
                          <a:schemeClr val="tx1"/>
                        </a:solidFill>
                      </a:endParaRPr>
                    </a:p>
                  </a:txBody>
                  <a:tcPr/>
                </a:tc>
                <a:extLst>
                  <a:ext uri="{0D108BD9-81ED-4DB2-BD59-A6C34878D82A}">
                    <a16:rowId xmlns:a16="http://schemas.microsoft.com/office/drawing/2014/main" val="1156344271"/>
                  </a:ext>
                </a:extLst>
              </a:tr>
              <a:tr h="370840">
                <a:tc>
                  <a:txBody>
                    <a:bodyPr/>
                    <a:lstStyle/>
                    <a:p>
                      <a:pPr algn="ctr"/>
                      <a:r>
                        <a:rPr lang="en-US" dirty="0">
                          <a:solidFill>
                            <a:schemeClr val="tx1"/>
                          </a:solidFill>
                        </a:rPr>
                        <a:t>3</a:t>
                      </a:r>
                    </a:p>
                  </a:txBody>
                  <a:tcPr>
                    <a:solidFill>
                      <a:srgbClr val="92D050"/>
                    </a:solidFill>
                  </a:tcPr>
                </a:tc>
                <a:tc>
                  <a:txBody>
                    <a:bodyPr/>
                    <a:lstStyle/>
                    <a:p>
                      <a:pPr algn="ctr"/>
                      <a:r>
                        <a:rPr lang="en-US" dirty="0">
                          <a:solidFill>
                            <a:schemeClr val="tx1"/>
                          </a:solidFill>
                        </a:rPr>
                        <a:t>Linear SVM</a:t>
                      </a:r>
                    </a:p>
                  </a:txBody>
                  <a:tcPr>
                    <a:solidFill>
                      <a:srgbClr val="92D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78.50%</a:t>
                      </a:r>
                    </a:p>
                    <a:p>
                      <a:pPr algn="ctr"/>
                      <a:endParaRPr lang="en-US" dirty="0">
                        <a:solidFill>
                          <a:schemeClr val="tx1"/>
                        </a:solidFill>
                      </a:endParaRPr>
                    </a:p>
                  </a:txBody>
                  <a:tcPr>
                    <a:solidFill>
                      <a:srgbClr val="92D050"/>
                    </a:solidFill>
                  </a:tcPr>
                </a:tc>
                <a:extLst>
                  <a:ext uri="{0D108BD9-81ED-4DB2-BD59-A6C34878D82A}">
                    <a16:rowId xmlns:a16="http://schemas.microsoft.com/office/drawing/2014/main" val="3848686825"/>
                  </a:ext>
                </a:extLst>
              </a:tr>
              <a:tr h="370840">
                <a:tc>
                  <a:txBody>
                    <a:bodyPr/>
                    <a:lstStyle/>
                    <a:p>
                      <a:pPr marL="0" algn="ctr" defTabSz="685800" rtl="0" eaLnBrk="1" latinLnBrk="0" hangingPunct="1"/>
                      <a:r>
                        <a:rPr lang="en-US" sz="1350" kern="1200" dirty="0">
                          <a:solidFill>
                            <a:schemeClr val="tx1"/>
                          </a:solidFill>
                          <a:latin typeface="+mn-lt"/>
                          <a:ea typeface="+mn-ea"/>
                          <a:cs typeface="+mn-cs"/>
                        </a:rPr>
                        <a:t>4</a:t>
                      </a:r>
                    </a:p>
                  </a:txBody>
                  <a:tcPr/>
                </a:tc>
                <a:tc>
                  <a:txBody>
                    <a:bodyPr/>
                    <a:lstStyle/>
                    <a:p>
                      <a:pPr marL="0" algn="ctr" defTabSz="685800" rtl="0" eaLnBrk="1" latinLnBrk="0" hangingPunct="1"/>
                      <a:r>
                        <a:rPr lang="en-US" sz="1350" kern="1200" dirty="0">
                          <a:solidFill>
                            <a:schemeClr val="tx1"/>
                          </a:solidFill>
                          <a:latin typeface="+mn-lt"/>
                          <a:ea typeface="+mn-ea"/>
                          <a:cs typeface="+mn-cs"/>
                        </a:rPr>
                        <a:t>SVM</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tx1"/>
                          </a:solidFill>
                          <a:latin typeface="+mn-lt"/>
                          <a:ea typeface="+mn-ea"/>
                          <a:cs typeface="+mn-cs"/>
                        </a:rPr>
                        <a:t>77.01%</a:t>
                      </a:r>
                    </a:p>
                    <a:p>
                      <a:pPr marL="0" algn="ctr" defTabSz="685800" rtl="0" eaLnBrk="1" latinLnBrk="0" hangingPunct="1"/>
                      <a:endParaRPr lang="en-US" sz="1350" kern="1200" dirty="0">
                        <a:solidFill>
                          <a:schemeClr val="tx1"/>
                        </a:solidFill>
                        <a:latin typeface="+mn-lt"/>
                        <a:ea typeface="+mn-ea"/>
                        <a:cs typeface="+mn-cs"/>
                      </a:endParaRPr>
                    </a:p>
                  </a:txBody>
                  <a:tcPr/>
                </a:tc>
                <a:extLst>
                  <a:ext uri="{0D108BD9-81ED-4DB2-BD59-A6C34878D82A}">
                    <a16:rowId xmlns:a16="http://schemas.microsoft.com/office/drawing/2014/main" val="3668035234"/>
                  </a:ext>
                </a:extLst>
              </a:tr>
              <a:tr h="370840">
                <a:tc>
                  <a:txBody>
                    <a:bodyPr/>
                    <a:lstStyle/>
                    <a:p>
                      <a:pPr algn="ctr"/>
                      <a:r>
                        <a:rPr lang="en-US" dirty="0">
                          <a:solidFill>
                            <a:schemeClr val="tx1"/>
                          </a:solidFill>
                        </a:rPr>
                        <a:t>5</a:t>
                      </a:r>
                    </a:p>
                  </a:txBody>
                  <a:tcPr/>
                </a:tc>
                <a:tc>
                  <a:txBody>
                    <a:bodyPr/>
                    <a:lstStyle/>
                    <a:p>
                      <a:pPr algn="ctr"/>
                      <a:r>
                        <a:rPr lang="en-US" dirty="0">
                          <a:solidFill>
                            <a:schemeClr val="tx1"/>
                          </a:solidFill>
                        </a:rPr>
                        <a:t>KNN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75.35%</a:t>
                      </a:r>
                    </a:p>
                    <a:p>
                      <a:pPr algn="ctr"/>
                      <a:endParaRPr lang="en-US" dirty="0">
                        <a:solidFill>
                          <a:schemeClr val="tx1"/>
                        </a:solidFill>
                      </a:endParaRPr>
                    </a:p>
                  </a:txBody>
                  <a:tcPr/>
                </a:tc>
                <a:extLst>
                  <a:ext uri="{0D108BD9-81ED-4DB2-BD59-A6C34878D82A}">
                    <a16:rowId xmlns:a16="http://schemas.microsoft.com/office/drawing/2014/main" val="3566482239"/>
                  </a:ext>
                </a:extLst>
              </a:tr>
            </a:tbl>
          </a:graphicData>
        </a:graphic>
      </p:graphicFrame>
    </p:spTree>
    <p:extLst>
      <p:ext uri="{BB962C8B-B14F-4D97-AF65-F5344CB8AC3E}">
        <p14:creationId xmlns:p14="http://schemas.microsoft.com/office/powerpoint/2010/main" val="280611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18" y="253395"/>
            <a:ext cx="7543800" cy="676720"/>
          </a:xfrm>
        </p:spPr>
        <p:txBody>
          <a:bodyPr>
            <a:normAutofit fontScale="90000"/>
          </a:bodyPr>
          <a:lstStyle/>
          <a:p>
            <a:r>
              <a:rPr lang="en-US" b="1" dirty="0">
                <a:solidFill>
                  <a:srgbClr val="7030A0"/>
                </a:solidFill>
                <a:latin typeface="Garamond" panose="02020404030301010803" pitchFamily="18" charset="0"/>
              </a:rPr>
              <a:t>CLASSIFICATION REPORT </a:t>
            </a:r>
            <a:br>
              <a:rPr lang="en-US" b="1" dirty="0">
                <a:solidFill>
                  <a:srgbClr val="7030A0"/>
                </a:solidFill>
                <a:latin typeface="Garamond" panose="02020404030301010803" pitchFamily="18" charset="0"/>
              </a:rPr>
            </a:br>
            <a:r>
              <a:rPr lang="en-US" b="1" dirty="0">
                <a:solidFill>
                  <a:srgbClr val="7030A0"/>
                </a:solidFill>
                <a:latin typeface="Garamond" panose="02020404030301010803" pitchFamily="18" charset="0"/>
              </a:rPr>
              <a:t>PRE -TRAINED MODEL</a:t>
            </a:r>
          </a:p>
        </p:txBody>
      </p:sp>
      <p:sp>
        <p:nvSpPr>
          <p:cNvPr id="7" name="Content Placeholder 6">
            <a:extLst>
              <a:ext uri="{FF2B5EF4-FFF2-40B4-BE49-F238E27FC236}">
                <a16:creationId xmlns:a16="http://schemas.microsoft.com/office/drawing/2014/main" id="{F51F0419-286D-487F-9596-6B6C0E14D550}"/>
              </a:ext>
            </a:extLst>
          </p:cNvPr>
          <p:cNvSpPr>
            <a:spLocks noGrp="1"/>
          </p:cNvSpPr>
          <p:nvPr>
            <p:ph idx="1"/>
          </p:nvPr>
        </p:nvSpPr>
        <p:spPr>
          <a:xfrm>
            <a:off x="938518" y="863303"/>
            <a:ext cx="7543800" cy="3548974"/>
          </a:xfrm>
        </p:spPr>
        <p:txBody>
          <a:bodyPr/>
          <a:lstStyle/>
          <a:p>
            <a:r>
              <a:rPr lang="en-US" dirty="0">
                <a:latin typeface="Times New Roman" panose="02020603050405020304" pitchFamily="18" charset="0"/>
                <a:cs typeface="Times New Roman" panose="02020603050405020304" pitchFamily="18" charset="0"/>
              </a:rPr>
              <a:t> Spacy</a:t>
            </a:r>
            <a:endParaRPr lang="en-US" dirty="0"/>
          </a:p>
        </p:txBody>
      </p:sp>
      <p:graphicFrame>
        <p:nvGraphicFramePr>
          <p:cNvPr id="8" name="Table 8">
            <a:extLst>
              <a:ext uri="{FF2B5EF4-FFF2-40B4-BE49-F238E27FC236}">
                <a16:creationId xmlns:a16="http://schemas.microsoft.com/office/drawing/2014/main" id="{35944AEC-03F6-4411-BA8D-547ECC3EB148}"/>
              </a:ext>
            </a:extLst>
          </p:cNvPr>
          <p:cNvGraphicFramePr>
            <a:graphicFrameLocks noGrp="1"/>
          </p:cNvGraphicFramePr>
          <p:nvPr>
            <p:extLst>
              <p:ext uri="{D42A27DB-BD31-4B8C-83A1-F6EECF244321}">
                <p14:modId xmlns:p14="http://schemas.microsoft.com/office/powerpoint/2010/main" val="3943675242"/>
              </p:ext>
            </p:extLst>
          </p:nvPr>
        </p:nvGraphicFramePr>
        <p:xfrm>
          <a:off x="1163272" y="1245276"/>
          <a:ext cx="6500070" cy="3223260"/>
        </p:xfrm>
        <a:graphic>
          <a:graphicData uri="http://schemas.openxmlformats.org/drawingml/2006/table">
            <a:tbl>
              <a:tblPr firstRow="1" bandRow="1">
                <a:tableStyleId>{5C22544A-7EE6-4342-B048-85BDC9FD1C3A}</a:tableStyleId>
              </a:tblPr>
              <a:tblGrid>
                <a:gridCol w="2108434">
                  <a:extLst>
                    <a:ext uri="{9D8B030D-6E8A-4147-A177-3AD203B41FA5}">
                      <a16:colId xmlns:a16="http://schemas.microsoft.com/office/drawing/2014/main" val="463336275"/>
                    </a:ext>
                  </a:extLst>
                </a:gridCol>
                <a:gridCol w="2224946">
                  <a:extLst>
                    <a:ext uri="{9D8B030D-6E8A-4147-A177-3AD203B41FA5}">
                      <a16:colId xmlns:a16="http://schemas.microsoft.com/office/drawing/2014/main" val="2871701957"/>
                    </a:ext>
                  </a:extLst>
                </a:gridCol>
                <a:gridCol w="2166690">
                  <a:extLst>
                    <a:ext uri="{9D8B030D-6E8A-4147-A177-3AD203B41FA5}">
                      <a16:colId xmlns:a16="http://schemas.microsoft.com/office/drawing/2014/main" val="516533002"/>
                    </a:ext>
                  </a:extLst>
                </a:gridCol>
              </a:tblGrid>
              <a:tr h="224747">
                <a:tc>
                  <a:txBody>
                    <a:bodyPr/>
                    <a:lstStyle/>
                    <a:p>
                      <a:pPr algn="ctr"/>
                      <a:r>
                        <a:rPr lang="en-US" dirty="0"/>
                        <a:t>Sr No</a:t>
                      </a:r>
                    </a:p>
                  </a:txBody>
                  <a:tcPr/>
                </a:tc>
                <a:tc>
                  <a:txBody>
                    <a:bodyPr/>
                    <a:lstStyle/>
                    <a:p>
                      <a:pPr algn="ctr"/>
                      <a:r>
                        <a:rPr lang="en-US" dirty="0"/>
                        <a:t>Classification Model</a:t>
                      </a:r>
                    </a:p>
                  </a:txBody>
                  <a:tcPr/>
                </a:tc>
                <a:tc>
                  <a:txBody>
                    <a:bodyPr/>
                    <a:lstStyle/>
                    <a:p>
                      <a:pPr algn="ctr"/>
                      <a:r>
                        <a:rPr lang="en-US" dirty="0"/>
                        <a:t>Accuracy</a:t>
                      </a:r>
                    </a:p>
                  </a:txBody>
                  <a:tcPr/>
                </a:tc>
                <a:extLst>
                  <a:ext uri="{0D108BD9-81ED-4DB2-BD59-A6C34878D82A}">
                    <a16:rowId xmlns:a16="http://schemas.microsoft.com/office/drawing/2014/main" val="1201507702"/>
                  </a:ext>
                </a:extLst>
              </a:tr>
              <a:tr h="380341">
                <a:tc>
                  <a:txBody>
                    <a:bodyPr/>
                    <a:lstStyle/>
                    <a:p>
                      <a:pPr marL="0" algn="ctr" defTabSz="685800" rtl="0" eaLnBrk="1" latinLnBrk="0" hangingPunct="1"/>
                      <a:r>
                        <a:rPr lang="en-US" sz="1350" kern="1200" dirty="0">
                          <a:solidFill>
                            <a:schemeClr val="tx1"/>
                          </a:solidFill>
                          <a:latin typeface="+mn-lt"/>
                          <a:ea typeface="+mn-ea"/>
                          <a:cs typeface="+mn-cs"/>
                        </a:rPr>
                        <a:t>1</a:t>
                      </a:r>
                    </a:p>
                    <a:p>
                      <a:pPr marL="0" algn="ctr" defTabSz="685800" rtl="0" eaLnBrk="1" latinLnBrk="0" hangingPunct="1"/>
                      <a:endParaRPr lang="en-US" sz="1350" kern="1200" dirty="0">
                        <a:solidFill>
                          <a:schemeClr val="tx1"/>
                        </a:solidFill>
                        <a:latin typeface="+mn-lt"/>
                        <a:ea typeface="+mn-ea"/>
                        <a:cs typeface="+mn-cs"/>
                      </a:endParaRPr>
                    </a:p>
                  </a:txBody>
                  <a:tcPr/>
                </a:tc>
                <a:tc>
                  <a:txBody>
                    <a:bodyPr/>
                    <a:lstStyle/>
                    <a:p>
                      <a:pPr marL="0" algn="ctr" defTabSz="685800" rtl="0" eaLnBrk="1" latinLnBrk="0" hangingPunct="1"/>
                      <a:r>
                        <a:rPr lang="en-US" sz="1350" kern="1200" dirty="0">
                          <a:solidFill>
                            <a:schemeClr val="tx1"/>
                          </a:solidFill>
                          <a:latin typeface="+mn-lt"/>
                          <a:ea typeface="+mn-ea"/>
                          <a:cs typeface="+mn-cs"/>
                        </a:rPr>
                        <a:t>Logistic Regression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80.21%</a:t>
                      </a:r>
                    </a:p>
                    <a:p>
                      <a:pPr marL="0" algn="ctr" defTabSz="685800" rtl="0" eaLnBrk="1" latinLnBrk="0" hangingPunct="1"/>
                      <a:endParaRPr lang="en-US" sz="1350" kern="1200" dirty="0">
                        <a:solidFill>
                          <a:schemeClr val="tx1"/>
                        </a:solidFill>
                        <a:latin typeface="+mn-lt"/>
                        <a:ea typeface="+mn-ea"/>
                        <a:cs typeface="+mn-cs"/>
                      </a:endParaRPr>
                    </a:p>
                  </a:txBody>
                  <a:tcPr/>
                </a:tc>
                <a:extLst>
                  <a:ext uri="{0D108BD9-81ED-4DB2-BD59-A6C34878D82A}">
                    <a16:rowId xmlns:a16="http://schemas.microsoft.com/office/drawing/2014/main" val="4058214783"/>
                  </a:ext>
                </a:extLst>
              </a:tr>
              <a:tr h="535936">
                <a:tc>
                  <a:txBody>
                    <a:bodyPr/>
                    <a:lstStyle/>
                    <a:p>
                      <a:pPr algn="ctr"/>
                      <a:r>
                        <a:rPr lang="en-US" dirty="0">
                          <a:solidFill>
                            <a:schemeClr val="tx1"/>
                          </a:solidFill>
                        </a:rPr>
                        <a:t>2</a:t>
                      </a:r>
                    </a:p>
                  </a:txBody>
                  <a:tcPr/>
                </a:tc>
                <a:tc>
                  <a:txBody>
                    <a:bodyPr/>
                    <a:lstStyle/>
                    <a:p>
                      <a:pPr algn="ctr"/>
                      <a:r>
                        <a:rPr lang="en-US" dirty="0">
                          <a:solidFill>
                            <a:schemeClr val="tx1"/>
                          </a:solidFill>
                        </a:rPr>
                        <a:t>Random Forest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350" kern="1200" dirty="0">
                        <a:solidFill>
                          <a:schemeClr val="dk1"/>
                        </a:solidFill>
                        <a:effectLst/>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74.91%</a:t>
                      </a:r>
                    </a:p>
                    <a:p>
                      <a:pPr algn="ctr"/>
                      <a:endParaRPr lang="en-US" dirty="0">
                        <a:solidFill>
                          <a:schemeClr val="tx1"/>
                        </a:solidFill>
                      </a:endParaRPr>
                    </a:p>
                  </a:txBody>
                  <a:tcPr/>
                </a:tc>
                <a:extLst>
                  <a:ext uri="{0D108BD9-81ED-4DB2-BD59-A6C34878D82A}">
                    <a16:rowId xmlns:a16="http://schemas.microsoft.com/office/drawing/2014/main" val="1156344271"/>
                  </a:ext>
                </a:extLst>
              </a:tr>
              <a:tr h="535936">
                <a:tc>
                  <a:txBody>
                    <a:bodyPr/>
                    <a:lstStyle/>
                    <a:p>
                      <a:pPr algn="ctr"/>
                      <a:r>
                        <a:rPr lang="en-US" dirty="0">
                          <a:solidFill>
                            <a:schemeClr val="tx1"/>
                          </a:solidFill>
                        </a:rPr>
                        <a:t>3</a:t>
                      </a:r>
                    </a:p>
                  </a:txBody>
                  <a:tcPr>
                    <a:solidFill>
                      <a:srgbClr val="92D050"/>
                    </a:solidFill>
                  </a:tcPr>
                </a:tc>
                <a:tc>
                  <a:txBody>
                    <a:bodyPr/>
                    <a:lstStyle/>
                    <a:p>
                      <a:pPr algn="ctr"/>
                      <a:r>
                        <a:rPr lang="en-US" dirty="0">
                          <a:solidFill>
                            <a:schemeClr val="tx1"/>
                          </a:solidFill>
                        </a:rPr>
                        <a:t>Linear SVM</a:t>
                      </a:r>
                    </a:p>
                  </a:txBody>
                  <a:tcPr>
                    <a:solidFill>
                      <a:srgbClr val="92D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350" kern="1200" dirty="0">
                        <a:solidFill>
                          <a:schemeClr val="dk1"/>
                        </a:solidFill>
                        <a:effectLst/>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81.34%</a:t>
                      </a:r>
                    </a:p>
                    <a:p>
                      <a:pPr algn="ctr"/>
                      <a:endParaRPr lang="en-US" dirty="0">
                        <a:solidFill>
                          <a:schemeClr val="tx1"/>
                        </a:solidFill>
                      </a:endParaRPr>
                    </a:p>
                  </a:txBody>
                  <a:tcPr>
                    <a:solidFill>
                      <a:srgbClr val="92D050"/>
                    </a:solidFill>
                  </a:tcPr>
                </a:tc>
                <a:extLst>
                  <a:ext uri="{0D108BD9-81ED-4DB2-BD59-A6C34878D82A}">
                    <a16:rowId xmlns:a16="http://schemas.microsoft.com/office/drawing/2014/main" val="3848686825"/>
                  </a:ext>
                </a:extLst>
              </a:tr>
              <a:tr h="380341">
                <a:tc>
                  <a:txBody>
                    <a:bodyPr/>
                    <a:lstStyle/>
                    <a:p>
                      <a:pPr marL="0" algn="ctr" defTabSz="685800" rtl="0" eaLnBrk="1" latinLnBrk="0" hangingPunct="1"/>
                      <a:r>
                        <a:rPr lang="en-US" sz="1350" kern="1200" dirty="0">
                          <a:solidFill>
                            <a:schemeClr val="tx1"/>
                          </a:solidFill>
                          <a:latin typeface="+mn-lt"/>
                          <a:ea typeface="+mn-ea"/>
                          <a:cs typeface="+mn-cs"/>
                        </a:rPr>
                        <a:t>4</a:t>
                      </a:r>
                    </a:p>
                  </a:txBody>
                  <a:tcPr/>
                </a:tc>
                <a:tc>
                  <a:txBody>
                    <a:bodyPr/>
                    <a:lstStyle/>
                    <a:p>
                      <a:pPr marL="0" algn="ctr" defTabSz="685800" rtl="0" eaLnBrk="1" latinLnBrk="0" hangingPunct="1"/>
                      <a:r>
                        <a:rPr lang="en-US" sz="1350" kern="1200" dirty="0">
                          <a:solidFill>
                            <a:schemeClr val="tx1"/>
                          </a:solidFill>
                          <a:latin typeface="+mn-lt"/>
                          <a:ea typeface="+mn-ea"/>
                          <a:cs typeface="+mn-cs"/>
                        </a:rPr>
                        <a:t>SVM</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tx1"/>
                          </a:solidFill>
                          <a:latin typeface="+mn-lt"/>
                          <a:ea typeface="+mn-ea"/>
                          <a:cs typeface="+mn-cs"/>
                        </a:rPr>
                        <a:t>58.53%</a:t>
                      </a:r>
                    </a:p>
                    <a:p>
                      <a:pPr marL="0" algn="ctr" defTabSz="685800" rtl="0" eaLnBrk="1" latinLnBrk="0" hangingPunct="1"/>
                      <a:endParaRPr lang="en-US" sz="1350" kern="1200" dirty="0">
                        <a:solidFill>
                          <a:schemeClr val="tx1"/>
                        </a:solidFill>
                        <a:latin typeface="+mn-lt"/>
                        <a:ea typeface="+mn-ea"/>
                        <a:cs typeface="+mn-cs"/>
                      </a:endParaRPr>
                    </a:p>
                  </a:txBody>
                  <a:tcPr/>
                </a:tc>
                <a:extLst>
                  <a:ext uri="{0D108BD9-81ED-4DB2-BD59-A6C34878D82A}">
                    <a16:rowId xmlns:a16="http://schemas.microsoft.com/office/drawing/2014/main" val="3668035234"/>
                  </a:ext>
                </a:extLst>
              </a:tr>
              <a:tr h="405357">
                <a:tc>
                  <a:txBody>
                    <a:bodyPr/>
                    <a:lstStyle/>
                    <a:p>
                      <a:pPr algn="ctr"/>
                      <a:r>
                        <a:rPr lang="en-US" dirty="0">
                          <a:solidFill>
                            <a:schemeClr val="tx1"/>
                          </a:solidFill>
                        </a:rPr>
                        <a:t>5</a:t>
                      </a:r>
                    </a:p>
                  </a:txBody>
                  <a:tcPr/>
                </a:tc>
                <a:tc>
                  <a:txBody>
                    <a:bodyPr/>
                    <a:lstStyle/>
                    <a:p>
                      <a:pPr algn="ctr"/>
                      <a:r>
                        <a:rPr lang="en-US" dirty="0">
                          <a:solidFill>
                            <a:schemeClr val="tx1"/>
                          </a:solidFill>
                        </a:rPr>
                        <a:t>KNN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76.26%</a:t>
                      </a:r>
                    </a:p>
                    <a:p>
                      <a:pPr algn="ctr"/>
                      <a:endParaRPr lang="en-US" dirty="0">
                        <a:solidFill>
                          <a:schemeClr val="tx1"/>
                        </a:solidFill>
                      </a:endParaRPr>
                    </a:p>
                  </a:txBody>
                  <a:tcPr/>
                </a:tc>
                <a:extLst>
                  <a:ext uri="{0D108BD9-81ED-4DB2-BD59-A6C34878D82A}">
                    <a16:rowId xmlns:a16="http://schemas.microsoft.com/office/drawing/2014/main" val="3566482239"/>
                  </a:ext>
                </a:extLst>
              </a:tr>
            </a:tbl>
          </a:graphicData>
        </a:graphic>
      </p:graphicFrame>
    </p:spTree>
    <p:extLst>
      <p:ext uri="{BB962C8B-B14F-4D97-AF65-F5344CB8AC3E}">
        <p14:creationId xmlns:p14="http://schemas.microsoft.com/office/powerpoint/2010/main" val="427906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35949"/>
            <a:ext cx="7543800" cy="676720"/>
          </a:xfrm>
        </p:spPr>
        <p:txBody>
          <a:bodyPr>
            <a:normAutofit/>
          </a:bodyPr>
          <a:lstStyle/>
          <a:p>
            <a:pPr algn="ctr"/>
            <a:r>
              <a:rPr lang="en-US" dirty="0"/>
              <a:t>AGENDA</a:t>
            </a:r>
            <a:r>
              <a:rPr lang="en-US" b="1" dirty="0">
                <a:latin typeface="Garamond" panose="02020404030301010803" pitchFamily="18" charset="0"/>
              </a:rPr>
              <a:t>	</a:t>
            </a:r>
          </a:p>
        </p:txBody>
      </p:sp>
      <p:sp>
        <p:nvSpPr>
          <p:cNvPr id="3" name="Content Placeholder 2"/>
          <p:cNvSpPr>
            <a:spLocks noGrp="1"/>
          </p:cNvSpPr>
          <p:nvPr>
            <p:ph idx="1"/>
          </p:nvPr>
        </p:nvSpPr>
        <p:spPr>
          <a:xfrm>
            <a:off x="822960" y="852846"/>
            <a:ext cx="7543800" cy="3806936"/>
          </a:xfrm>
        </p:spPr>
        <p:txBody>
          <a:bodyPr>
            <a:normAutofit/>
          </a:bodyPr>
          <a:lstStyle/>
          <a:p>
            <a:pPr>
              <a:lnSpc>
                <a:spcPct val="120000"/>
              </a:lnSpc>
              <a:spcBef>
                <a:spcPts val="0"/>
              </a:spcBef>
              <a:buBlip>
                <a:blip r:embed="rId2"/>
              </a:buBlip>
              <a:defRPr/>
            </a:pP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Motivation</a:t>
            </a:r>
            <a:r>
              <a:rPr lang="en-US" altLang="en-US" sz="1800" b="1" dirty="0">
                <a:latin typeface="Times New Roman" panose="02020603050405020304" pitchFamily="18" charset="0"/>
                <a:cs typeface="Times New Roman" panose="02020603050405020304" pitchFamily="18" charset="0"/>
              </a:rPr>
              <a:t> </a:t>
            </a:r>
          </a:p>
          <a:p>
            <a:pPr>
              <a:lnSpc>
                <a:spcPct val="120000"/>
              </a:lnSpc>
              <a:spcBef>
                <a:spcPts val="0"/>
              </a:spcBef>
              <a:buBlip>
                <a:blip r:embed="rId2"/>
              </a:buBlip>
              <a:defRPr/>
            </a:pPr>
            <a:r>
              <a:rPr lang="en-US" altLang="en-US" sz="1800" b="1" dirty="0">
                <a:latin typeface="Times New Roman" panose="02020603050405020304" pitchFamily="18" charset="0"/>
                <a:cs typeface="Times New Roman" panose="02020603050405020304" pitchFamily="18" charset="0"/>
              </a:rPr>
              <a:t>   Problem Statement</a:t>
            </a:r>
          </a:p>
          <a:p>
            <a:pPr>
              <a:lnSpc>
                <a:spcPct val="120000"/>
              </a:lnSpc>
              <a:spcBef>
                <a:spcPts val="0"/>
              </a:spcBef>
              <a:buBlip>
                <a:blip r:embed="rId2"/>
              </a:buBlip>
              <a:defRPr/>
            </a:pPr>
            <a:r>
              <a:rPr lang="en-US" altLang="en-US" sz="1800" b="1" dirty="0">
                <a:latin typeface="Times New Roman" panose="02020603050405020304" pitchFamily="18" charset="0"/>
                <a:cs typeface="Times New Roman" panose="02020603050405020304" pitchFamily="18" charset="0"/>
              </a:rPr>
              <a:t>   Approach</a:t>
            </a:r>
          </a:p>
          <a:p>
            <a:pPr marL="68580" lvl="5" indent="-68580">
              <a:lnSpc>
                <a:spcPct val="120000"/>
              </a:lnSpc>
              <a:spcBef>
                <a:spcPts val="0"/>
              </a:spcBef>
              <a:spcAft>
                <a:spcPts val="150"/>
              </a:spcAft>
              <a:buSzPct val="100000"/>
              <a:buBlip>
                <a:blip r:embed="rId2"/>
              </a:buBlip>
              <a:defRPr/>
            </a:pPr>
            <a:r>
              <a:rPr lang="en-US" altLang="en-US" sz="1800" b="1" dirty="0">
                <a:latin typeface="Times New Roman" panose="02020603050405020304" pitchFamily="18" charset="0"/>
                <a:cs typeface="Times New Roman" panose="02020603050405020304" pitchFamily="18" charset="0"/>
              </a:rPr>
              <a:t>   Data Exploration</a:t>
            </a:r>
          </a:p>
          <a:p>
            <a:pPr marL="68580" lvl="5" indent="-68580">
              <a:lnSpc>
                <a:spcPct val="120000"/>
              </a:lnSpc>
              <a:spcBef>
                <a:spcPts val="0"/>
              </a:spcBef>
              <a:spcAft>
                <a:spcPts val="150"/>
              </a:spcAft>
              <a:buSzPct val="100000"/>
              <a:buBlip>
                <a:blip r:embed="rId2"/>
              </a:buBlip>
              <a:defRPr/>
            </a:pPr>
            <a:r>
              <a:rPr lang="en-US" altLang="en-US" sz="1800" b="1" dirty="0">
                <a:latin typeface="Times New Roman" panose="02020603050405020304" pitchFamily="18" charset="0"/>
                <a:cs typeface="Times New Roman" panose="02020603050405020304" pitchFamily="18" charset="0"/>
              </a:rPr>
              <a:t>   Self Trained Models</a:t>
            </a:r>
          </a:p>
          <a:p>
            <a:pPr marL="68580" lvl="5" indent="-68580">
              <a:lnSpc>
                <a:spcPct val="120000"/>
              </a:lnSpc>
              <a:spcBef>
                <a:spcPts val="0"/>
              </a:spcBef>
              <a:spcAft>
                <a:spcPts val="150"/>
              </a:spcAft>
              <a:buSzPct val="100000"/>
              <a:buBlip>
                <a:blip r:embed="rId2"/>
              </a:buBlip>
              <a:defRPr/>
            </a:pPr>
            <a:r>
              <a:rPr lang="en-US" altLang="en-US" sz="1800" b="1" dirty="0">
                <a:latin typeface="Times New Roman" panose="02020603050405020304" pitchFamily="18" charset="0"/>
                <a:cs typeface="Times New Roman" panose="02020603050405020304" pitchFamily="18" charset="0"/>
              </a:rPr>
              <a:t>   Pre-Trained Models</a:t>
            </a:r>
          </a:p>
          <a:p>
            <a:pPr marL="68580" lvl="5" indent="-68580">
              <a:lnSpc>
                <a:spcPct val="120000"/>
              </a:lnSpc>
              <a:spcBef>
                <a:spcPts val="0"/>
              </a:spcBef>
              <a:spcAft>
                <a:spcPts val="150"/>
              </a:spcAft>
              <a:buSzPct val="100000"/>
              <a:buBlip>
                <a:blip r:embed="rId2"/>
              </a:buBlip>
              <a:defRPr/>
            </a:pPr>
            <a:r>
              <a:rPr lang="en-US" altLang="en-US" sz="1800" b="1" dirty="0">
                <a:latin typeface="Times New Roman" panose="02020603050405020304" pitchFamily="18" charset="0"/>
                <a:cs typeface="Times New Roman" panose="02020603050405020304" pitchFamily="18" charset="0"/>
              </a:rPr>
              <a:t>   Classification Report</a:t>
            </a:r>
          </a:p>
          <a:p>
            <a:pPr marL="68580" lvl="5" indent="-68580">
              <a:lnSpc>
                <a:spcPct val="120000"/>
              </a:lnSpc>
              <a:spcBef>
                <a:spcPts val="0"/>
              </a:spcBef>
              <a:spcAft>
                <a:spcPts val="150"/>
              </a:spcAft>
              <a:buSzPct val="100000"/>
              <a:buBlip>
                <a:blip r:embed="rId2"/>
              </a:buBlip>
              <a:defRPr/>
            </a:pPr>
            <a:r>
              <a:rPr lang="en-US" altLang="en-US" sz="1800" b="1" dirty="0">
                <a:latin typeface="Times New Roman" panose="02020603050405020304" pitchFamily="18" charset="0"/>
                <a:cs typeface="Times New Roman" panose="02020603050405020304" pitchFamily="18" charset="0"/>
              </a:rPr>
              <a:t>   Conclusion</a:t>
            </a:r>
          </a:p>
          <a:p>
            <a:pPr marL="0" lvl="5" indent="0">
              <a:lnSpc>
                <a:spcPct val="120000"/>
              </a:lnSpc>
              <a:spcBef>
                <a:spcPts val="0"/>
              </a:spcBef>
              <a:spcAft>
                <a:spcPts val="150"/>
              </a:spcAft>
              <a:buSzPct val="100000"/>
              <a:buNone/>
              <a:defRPr/>
            </a:pPr>
            <a:endParaRPr lang="en-US" altLang="en-US" sz="2400" b="1" dirty="0">
              <a:latin typeface="Garamond" panose="02020404030301010803" pitchFamily="18" charset="0"/>
            </a:endParaRPr>
          </a:p>
          <a:p>
            <a:pPr marL="0" indent="0">
              <a:buNone/>
              <a:defRPr/>
            </a:pPr>
            <a:endParaRPr lang="en-US" dirty="0"/>
          </a:p>
        </p:txBody>
      </p:sp>
      <p:sp>
        <p:nvSpPr>
          <p:cNvPr id="4" name="Rectangle 3"/>
          <p:cNvSpPr/>
          <p:nvPr/>
        </p:nvSpPr>
        <p:spPr>
          <a:xfrm>
            <a:off x="149902" y="4826833"/>
            <a:ext cx="8806721" cy="23984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9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p:txBody>
          <a:bodyPr/>
          <a:lstStyle/>
          <a:p>
            <a:r>
              <a:rPr lang="en-US" dirty="0"/>
              <a:t>For self-trained models the LSTM Model had the best accuracy.</a:t>
            </a:r>
          </a:p>
          <a:p>
            <a:r>
              <a:rPr lang="en-US" dirty="0"/>
              <a:t>For pre-trained models the Spacy along with the Linear SVM had the best accuracy.</a:t>
            </a:r>
          </a:p>
          <a:p>
            <a:endParaRPr lang="en-US" dirty="0"/>
          </a:p>
        </p:txBody>
      </p:sp>
    </p:spTree>
    <p:extLst>
      <p:ext uri="{BB962C8B-B14F-4D97-AF65-F5344CB8AC3E}">
        <p14:creationId xmlns:p14="http://schemas.microsoft.com/office/powerpoint/2010/main" val="4061140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4451BB-E2CA-4E40-B3C3-004ABC6A96C3}"/>
              </a:ext>
            </a:extLst>
          </p:cNvPr>
          <p:cNvSpPr>
            <a:spLocks noGrp="1"/>
          </p:cNvSpPr>
          <p:nvPr>
            <p:ph type="title"/>
          </p:nvPr>
        </p:nvSpPr>
        <p:spPr>
          <a:xfrm>
            <a:off x="743131" y="2399032"/>
            <a:ext cx="7543800" cy="676720"/>
          </a:xfrm>
        </p:spPr>
        <p:txBody>
          <a:bodyPr>
            <a:normAutofit/>
          </a:bodyPr>
          <a:lstStyle/>
          <a:p>
            <a:pPr algn="ctr"/>
            <a:r>
              <a:rPr lang="en-US" b="1" dirty="0">
                <a:solidFill>
                  <a:srgbClr val="7030A0"/>
                </a:solidFill>
                <a:latin typeface="Garamond" panose="02020404030301010803" pitchFamily="18" charset="0"/>
              </a:rPr>
              <a:t>Thank You</a:t>
            </a:r>
          </a:p>
        </p:txBody>
      </p:sp>
    </p:spTree>
    <p:extLst>
      <p:ext uri="{BB962C8B-B14F-4D97-AF65-F5344CB8AC3E}">
        <p14:creationId xmlns:p14="http://schemas.microsoft.com/office/powerpoint/2010/main" val="347726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7213"/>
            <a:ext cx="7543800" cy="653663"/>
          </a:xfrm>
        </p:spPr>
        <p:txBody>
          <a:bodyPr>
            <a:normAutofit/>
          </a:bodyPr>
          <a:lstStyle/>
          <a:p>
            <a:pPr algn="ctr"/>
            <a:r>
              <a:rPr lang="en-US" dirty="0"/>
              <a:t>MOTIVATION</a:t>
            </a:r>
            <a:endParaRPr lang="en-US" b="1" dirty="0">
              <a:solidFill>
                <a:srgbClr val="7030A0"/>
              </a:solidFill>
              <a:latin typeface="Garamond" panose="02020404030301010803" pitchFamily="18" charset="0"/>
            </a:endParaRPr>
          </a:p>
        </p:txBody>
      </p:sp>
      <p:sp>
        <p:nvSpPr>
          <p:cNvPr id="10" name="Content Placeholder 7"/>
          <p:cNvSpPr txBox="1">
            <a:spLocks/>
          </p:cNvSpPr>
          <p:nvPr/>
        </p:nvSpPr>
        <p:spPr>
          <a:xfrm>
            <a:off x="822960" y="912081"/>
            <a:ext cx="8073702" cy="2595048"/>
          </a:xfrm>
          <a:prstGeom prst="rect">
            <a:avLst/>
          </a:prstGeom>
        </p:spPr>
        <p:txBody>
          <a:bodyPr vert="horz" lIns="0" tIns="45720" rIns="0" bIns="45720" rtlCol="0">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342900" lvl="1" indent="-342900">
              <a:lnSpc>
                <a:spcPct val="100000"/>
              </a:lnSpc>
              <a:spcBef>
                <a:spcPts val="900"/>
              </a:spcBef>
              <a:spcAft>
                <a:spcPts val="150"/>
              </a:spcAft>
              <a:buSzPct val="100000"/>
              <a:buBlip>
                <a:blip r:embed="rId2"/>
              </a:buBlip>
              <a:defRPr/>
            </a:pPr>
            <a:r>
              <a:rPr lang="en-US" sz="2200" dirty="0">
                <a:latin typeface="Times New Roman" panose="02020603050405020304" pitchFamily="18" charset="0"/>
                <a:cs typeface="Times New Roman" panose="02020603050405020304" pitchFamily="18" charset="0"/>
              </a:rPr>
              <a:t>With growing influence of social media platforms on spread of situational awareness during disasters, more and more research is conducted to automate the process of using these feeds to identify real disaster situations. </a:t>
            </a:r>
          </a:p>
          <a:p>
            <a:pPr marL="342900" lvl="1" indent="-342900">
              <a:lnSpc>
                <a:spcPct val="100000"/>
              </a:lnSpc>
              <a:spcBef>
                <a:spcPts val="900"/>
              </a:spcBef>
              <a:spcAft>
                <a:spcPts val="150"/>
              </a:spcAft>
              <a:buSzPct val="100000"/>
              <a:buBlip>
                <a:blip r:embed="rId2"/>
              </a:buBlip>
              <a:defRPr/>
            </a:pPr>
            <a:r>
              <a:rPr lang="en-US" sz="2200" dirty="0">
                <a:latin typeface="Times New Roman" panose="02020603050405020304" pitchFamily="18" charset="0"/>
                <a:cs typeface="Times New Roman" panose="02020603050405020304" pitchFamily="18" charset="0"/>
              </a:rPr>
              <a:t>It is hence important to classify fake tweets from the real ones as we rely more and more on machine automated processes to identify crisis situation using social media feeds like tweets etc.</a:t>
            </a:r>
          </a:p>
          <a:p>
            <a:pPr marL="0" lvl="1" indent="0">
              <a:lnSpc>
                <a:spcPct val="100000"/>
              </a:lnSpc>
              <a:spcBef>
                <a:spcPts val="900"/>
              </a:spcBef>
              <a:spcAft>
                <a:spcPts val="150"/>
              </a:spcAft>
              <a:buSzPct val="100000"/>
              <a:buNone/>
              <a:defRPr/>
            </a:pPr>
            <a:endParaRPr lang="en-US" sz="2800" dirty="0">
              <a:solidFill>
                <a:schemeClr val="accent5"/>
              </a:solidFill>
              <a:latin typeface="Times New Roman" panose="02020603050405020304" pitchFamily="18" charset="0"/>
              <a:cs typeface="Times New Roman" panose="02020603050405020304" pitchFamily="18" charset="0"/>
              <a:sym typeface="Franklin Gothic"/>
            </a:endParaRPr>
          </a:p>
          <a:p>
            <a:pPr marL="0" lvl="1" indent="0">
              <a:lnSpc>
                <a:spcPct val="100000"/>
              </a:lnSpc>
              <a:spcBef>
                <a:spcPts val="900"/>
              </a:spcBef>
              <a:spcAft>
                <a:spcPts val="150"/>
              </a:spcAft>
              <a:buSzPct val="100000"/>
              <a:buNone/>
              <a:defRPr/>
            </a:pPr>
            <a:endParaRPr lang="en-US" sz="2800" dirty="0">
              <a:solidFill>
                <a:schemeClr val="accent5"/>
              </a:solidFill>
              <a:latin typeface="Times New Roman" panose="02020603050405020304" pitchFamily="18" charset="0"/>
              <a:cs typeface="Times New Roman" panose="02020603050405020304" pitchFamily="18" charset="0"/>
              <a:sym typeface="Franklin Gothic"/>
            </a:endParaRPr>
          </a:p>
        </p:txBody>
      </p:sp>
      <p:sp>
        <p:nvSpPr>
          <p:cNvPr id="6" name="TextBox 5">
            <a:extLst>
              <a:ext uri="{FF2B5EF4-FFF2-40B4-BE49-F238E27FC236}">
                <a16:creationId xmlns:a16="http://schemas.microsoft.com/office/drawing/2014/main" id="{A227569D-251D-4C45-B3CF-E5DED54D89B7}"/>
              </a:ext>
            </a:extLst>
          </p:cNvPr>
          <p:cNvSpPr txBox="1"/>
          <p:nvPr/>
        </p:nvSpPr>
        <p:spPr>
          <a:xfrm>
            <a:off x="3411768" y="4516860"/>
            <a:ext cx="2233158"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Image Source: The New York Times</a:t>
            </a:r>
          </a:p>
        </p:txBody>
      </p:sp>
      <p:pic>
        <p:nvPicPr>
          <p:cNvPr id="7" name="Picture 6">
            <a:extLst>
              <a:ext uri="{FF2B5EF4-FFF2-40B4-BE49-F238E27FC236}">
                <a16:creationId xmlns:a16="http://schemas.microsoft.com/office/drawing/2014/main" id="{717DC3A2-C270-4945-A746-6F2D5856D867}"/>
              </a:ext>
            </a:extLst>
          </p:cNvPr>
          <p:cNvPicPr>
            <a:picLocks noChangeAspect="1"/>
          </p:cNvPicPr>
          <p:nvPr/>
        </p:nvPicPr>
        <p:blipFill>
          <a:blip r:embed="rId3"/>
          <a:stretch>
            <a:fillRect/>
          </a:stretch>
        </p:blipFill>
        <p:spPr>
          <a:xfrm>
            <a:off x="3566915" y="3238185"/>
            <a:ext cx="1849771" cy="1324372"/>
          </a:xfrm>
          <a:prstGeom prst="rect">
            <a:avLst/>
          </a:prstGeom>
        </p:spPr>
      </p:pic>
    </p:spTree>
    <p:extLst>
      <p:ext uri="{BB962C8B-B14F-4D97-AF65-F5344CB8AC3E}">
        <p14:creationId xmlns:p14="http://schemas.microsoft.com/office/powerpoint/2010/main" val="252885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15" name="Content Placeholder 14"/>
          <p:cNvSpPr>
            <a:spLocks noGrp="1"/>
          </p:cNvSpPr>
          <p:nvPr>
            <p:ph idx="1"/>
          </p:nvPr>
        </p:nvSpPr>
        <p:spPr>
          <a:xfrm>
            <a:off x="913643" y="993816"/>
            <a:ext cx="7663579" cy="2429515"/>
          </a:xfrm>
        </p:spPr>
        <p:txBody>
          <a:bodyPr>
            <a:normAutofit/>
          </a:bodyPr>
          <a:lstStyle/>
          <a:p>
            <a:pPr marL="342900" lvl="1" indent="-342900">
              <a:lnSpc>
                <a:spcPct val="110000"/>
              </a:lnSpc>
              <a:spcBef>
                <a:spcPts val="900"/>
              </a:spcBef>
              <a:spcAft>
                <a:spcPts val="150"/>
              </a:spcAft>
              <a:buSzPct val="100000"/>
              <a:defRPr/>
            </a:pPr>
            <a:r>
              <a:rPr lang="en-US" sz="2000" b="0" dirty="0">
                <a:latin typeface="Times New Roman" panose="02020603050405020304" pitchFamily="18" charset="0"/>
                <a:cs typeface="Times New Roman" panose="02020603050405020304" pitchFamily="18" charset="0"/>
              </a:rPr>
              <a:t>Classify whether tweets are disaster related or not using NLP and machine learning algorithms.</a:t>
            </a:r>
          </a:p>
          <a:p>
            <a:pPr marL="342900" lvl="1" indent="-342900">
              <a:lnSpc>
                <a:spcPct val="110000"/>
              </a:lnSpc>
              <a:spcBef>
                <a:spcPts val="900"/>
              </a:spcBef>
              <a:spcAft>
                <a:spcPts val="150"/>
              </a:spcAft>
              <a:buSzPct val="100000"/>
              <a:defRPr/>
            </a:pPr>
            <a:r>
              <a:rPr lang="en-US" sz="2000" b="0" dirty="0">
                <a:latin typeface="Times New Roman" panose="02020603050405020304" pitchFamily="18" charset="0"/>
                <a:cs typeface="Times New Roman" panose="02020603050405020304" pitchFamily="18" charset="0"/>
              </a:rPr>
              <a:t>Identify the location and type of disaster so that we can quickly circulate this information to the concerned people like news channels, rescue organizations for low turnaround time.</a:t>
            </a:r>
          </a:p>
          <a:p>
            <a:pPr marL="342900" lvl="1" indent="-342900">
              <a:lnSpc>
                <a:spcPct val="110000"/>
              </a:lnSpc>
              <a:spcBef>
                <a:spcPts val="900"/>
              </a:spcBef>
              <a:spcAft>
                <a:spcPts val="150"/>
              </a:spcAft>
              <a:buSzPct val="100000"/>
              <a:defRPr/>
            </a:pPr>
            <a:endParaRPr lang="en-US" sz="2200" dirty="0">
              <a:latin typeface="Times New Roman" panose="02020603050405020304" pitchFamily="18" charset="0"/>
              <a:cs typeface="Times New Roman" panose="02020603050405020304" pitchFamily="18" charset="0"/>
            </a:endParaRPr>
          </a:p>
          <a:p>
            <a:pPr marL="0" indent="0">
              <a:buNone/>
            </a:pPr>
            <a:endParaRPr lang="en-US" sz="1800" dirty="0"/>
          </a:p>
          <a:p>
            <a:pPr marL="0" indent="0">
              <a:buNone/>
            </a:pPr>
            <a:endParaRPr lang="en-US" sz="1800" dirty="0"/>
          </a:p>
          <a:p>
            <a:endParaRPr lang="en-US" dirty="0"/>
          </a:p>
          <a:p>
            <a:endParaRPr lang="en-US" dirty="0"/>
          </a:p>
        </p:txBody>
      </p:sp>
    </p:spTree>
    <p:extLst>
      <p:ext uri="{BB962C8B-B14F-4D97-AF65-F5344CB8AC3E}">
        <p14:creationId xmlns:p14="http://schemas.microsoft.com/office/powerpoint/2010/main" val="338548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56AC-1A43-4E38-AA6A-5F61104C5996}"/>
              </a:ext>
            </a:extLst>
          </p:cNvPr>
          <p:cNvSpPr>
            <a:spLocks noGrp="1"/>
          </p:cNvSpPr>
          <p:nvPr>
            <p:ph type="title"/>
          </p:nvPr>
        </p:nvSpPr>
        <p:spPr/>
        <p:txBody>
          <a:bodyPr/>
          <a:lstStyle/>
          <a:p>
            <a:r>
              <a:rPr lang="en-US" dirty="0"/>
              <a:t>APPROACH</a:t>
            </a:r>
          </a:p>
        </p:txBody>
      </p:sp>
      <p:graphicFrame>
        <p:nvGraphicFramePr>
          <p:cNvPr id="6" name="Content Placeholder 5">
            <a:extLst>
              <a:ext uri="{FF2B5EF4-FFF2-40B4-BE49-F238E27FC236}">
                <a16:creationId xmlns:a16="http://schemas.microsoft.com/office/drawing/2014/main" id="{CE22DA07-B6FE-4240-BE40-ABCB53717BC3}"/>
              </a:ext>
            </a:extLst>
          </p:cNvPr>
          <p:cNvGraphicFramePr>
            <a:graphicFrameLocks noGrp="1"/>
          </p:cNvGraphicFramePr>
          <p:nvPr>
            <p:ph idx="1"/>
            <p:extLst>
              <p:ext uri="{D42A27DB-BD31-4B8C-83A1-F6EECF244321}">
                <p14:modId xmlns:p14="http://schemas.microsoft.com/office/powerpoint/2010/main" val="1598378124"/>
              </p:ext>
            </p:extLst>
          </p:nvPr>
        </p:nvGraphicFramePr>
        <p:xfrm>
          <a:off x="306593" y="67235"/>
          <a:ext cx="8059532" cy="4334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921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pic>
        <p:nvPicPr>
          <p:cNvPr id="4" name="Picture 3">
            <a:extLst>
              <a:ext uri="{FF2B5EF4-FFF2-40B4-BE49-F238E27FC236}">
                <a16:creationId xmlns:a16="http://schemas.microsoft.com/office/drawing/2014/main" id="{77D479C6-68C7-49BC-B354-F81772FB4A7D}"/>
              </a:ext>
            </a:extLst>
          </p:cNvPr>
          <p:cNvPicPr>
            <a:picLocks noChangeAspect="1"/>
          </p:cNvPicPr>
          <p:nvPr/>
        </p:nvPicPr>
        <p:blipFill>
          <a:blip r:embed="rId3"/>
          <a:stretch>
            <a:fillRect/>
          </a:stretch>
        </p:blipFill>
        <p:spPr>
          <a:xfrm>
            <a:off x="353657" y="1090178"/>
            <a:ext cx="8436685" cy="2010714"/>
          </a:xfrm>
          <a:prstGeom prst="rect">
            <a:avLst/>
          </a:prstGeom>
        </p:spPr>
      </p:pic>
    </p:spTree>
    <p:extLst>
      <p:ext uri="{BB962C8B-B14F-4D97-AF65-F5344CB8AC3E}">
        <p14:creationId xmlns:p14="http://schemas.microsoft.com/office/powerpoint/2010/main" val="176965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COUNT</a:t>
            </a:r>
          </a:p>
        </p:txBody>
      </p:sp>
      <p:pic>
        <p:nvPicPr>
          <p:cNvPr id="5" name="Picture 4" descr="A picture containing drawing&#10;&#10;Description automatically generated">
            <a:extLst>
              <a:ext uri="{FF2B5EF4-FFF2-40B4-BE49-F238E27FC236}">
                <a16:creationId xmlns:a16="http://schemas.microsoft.com/office/drawing/2014/main" id="{57C67A56-E995-48E1-8723-809E9CCE2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3367" y="952497"/>
            <a:ext cx="5020066" cy="3329947"/>
          </a:xfrm>
          <a:prstGeom prst="rect">
            <a:avLst/>
          </a:prstGeom>
        </p:spPr>
      </p:pic>
    </p:spTree>
    <p:extLst>
      <p:ext uri="{BB962C8B-B14F-4D97-AF65-F5344CB8AC3E}">
        <p14:creationId xmlns:p14="http://schemas.microsoft.com/office/powerpoint/2010/main" val="54773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861" y="253394"/>
            <a:ext cx="7543800" cy="676720"/>
          </a:xfrm>
        </p:spPr>
        <p:txBody>
          <a:bodyPr>
            <a:normAutofit fontScale="90000"/>
          </a:bodyPr>
          <a:lstStyle/>
          <a:p>
            <a:r>
              <a:rPr lang="en-US" dirty="0"/>
              <a:t>WORD CLOUD OF DISASTER KEYWORDS</a:t>
            </a:r>
          </a:p>
        </p:txBody>
      </p:sp>
      <p:pic>
        <p:nvPicPr>
          <p:cNvPr id="4" name="Picture 3" descr="A close up of text on a wooden surface&#10;&#10;Description automatically generated">
            <a:extLst>
              <a:ext uri="{FF2B5EF4-FFF2-40B4-BE49-F238E27FC236}">
                <a16:creationId xmlns:a16="http://schemas.microsoft.com/office/drawing/2014/main" id="{22C159FC-D961-441F-866A-67B67F00D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79" y="1093682"/>
            <a:ext cx="2893806" cy="3262729"/>
          </a:xfrm>
          <a:prstGeom prst="rect">
            <a:avLst/>
          </a:prstGeom>
        </p:spPr>
      </p:pic>
    </p:spTree>
    <p:extLst>
      <p:ext uri="{BB962C8B-B14F-4D97-AF65-F5344CB8AC3E}">
        <p14:creationId xmlns:p14="http://schemas.microsoft.com/office/powerpoint/2010/main" val="28872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5A67-27F0-47E2-B106-6294CDC72AA5}"/>
              </a:ext>
            </a:extLst>
          </p:cNvPr>
          <p:cNvSpPr>
            <a:spLocks noGrp="1"/>
          </p:cNvSpPr>
          <p:nvPr>
            <p:ph type="title"/>
          </p:nvPr>
        </p:nvSpPr>
        <p:spPr/>
        <p:txBody>
          <a:bodyPr/>
          <a:lstStyle/>
          <a:p>
            <a:r>
              <a:rPr lang="en-US" dirty="0"/>
              <a:t>SELF TRAINED MODELS</a:t>
            </a:r>
          </a:p>
        </p:txBody>
      </p:sp>
      <p:sp>
        <p:nvSpPr>
          <p:cNvPr id="4" name="Content Placeholder 3">
            <a:extLst>
              <a:ext uri="{FF2B5EF4-FFF2-40B4-BE49-F238E27FC236}">
                <a16:creationId xmlns:a16="http://schemas.microsoft.com/office/drawing/2014/main" id="{5FB842E2-F2DE-4D8F-9596-39653AA140F2}"/>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Word2Vec</a:t>
            </a:r>
          </a:p>
          <a:p>
            <a:pPr lvl="1">
              <a:lnSpc>
                <a:spcPct val="100000"/>
              </a:lnSpc>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 CBOW Model (Given the context predict the target)</a:t>
            </a:r>
          </a:p>
          <a:p>
            <a:pPr lvl="1">
              <a:lnSpc>
                <a:spcPct val="100000"/>
              </a:lnSpc>
              <a:buFont typeface="Wingdings" panose="05000000000000000000" pitchFamily="2" charset="2"/>
              <a:buChar char="Ø"/>
            </a:pPr>
            <a:r>
              <a:rPr lang="en-US" sz="1400" b="0" dirty="0">
                <a:latin typeface="Times New Roman" panose="02020603050405020304" pitchFamily="18" charset="0"/>
                <a:cs typeface="Times New Roman" panose="02020603050405020304" pitchFamily="18" charset="0"/>
              </a:rPr>
              <a:t> Skip Gram Model (Given the target predict the context)</a:t>
            </a:r>
          </a:p>
          <a:p>
            <a:pPr marL="0" indent="0">
              <a:buNone/>
            </a:pPr>
            <a:r>
              <a:rPr lang="en-US" dirty="0"/>
              <a:t>    </a:t>
            </a:r>
          </a:p>
        </p:txBody>
      </p:sp>
      <p:pic>
        <p:nvPicPr>
          <p:cNvPr id="6" name="Picture 5">
            <a:extLst>
              <a:ext uri="{FF2B5EF4-FFF2-40B4-BE49-F238E27FC236}">
                <a16:creationId xmlns:a16="http://schemas.microsoft.com/office/drawing/2014/main" id="{5C1CB535-6D7D-457D-B6E5-1F611D2D5ED2}"/>
              </a:ext>
            </a:extLst>
          </p:cNvPr>
          <p:cNvPicPr>
            <a:picLocks noChangeAspect="1"/>
          </p:cNvPicPr>
          <p:nvPr/>
        </p:nvPicPr>
        <p:blipFill>
          <a:blip r:embed="rId3"/>
          <a:stretch>
            <a:fillRect/>
          </a:stretch>
        </p:blipFill>
        <p:spPr>
          <a:xfrm>
            <a:off x="1906792" y="2044003"/>
            <a:ext cx="4369590" cy="2049282"/>
          </a:xfrm>
          <a:prstGeom prst="rect">
            <a:avLst/>
          </a:prstGeom>
        </p:spPr>
      </p:pic>
      <p:sp>
        <p:nvSpPr>
          <p:cNvPr id="7" name="TextBox 6">
            <a:extLst>
              <a:ext uri="{FF2B5EF4-FFF2-40B4-BE49-F238E27FC236}">
                <a16:creationId xmlns:a16="http://schemas.microsoft.com/office/drawing/2014/main" id="{CF077F19-4F4F-4268-9450-33C559A99A49}"/>
              </a:ext>
            </a:extLst>
          </p:cNvPr>
          <p:cNvSpPr txBox="1"/>
          <p:nvPr/>
        </p:nvSpPr>
        <p:spPr>
          <a:xfrm>
            <a:off x="1395805" y="4225066"/>
            <a:ext cx="5513294"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Source: </a:t>
            </a:r>
            <a:r>
              <a:rPr lang="en-IN" sz="1200" i="1" u="sng" dirty="0">
                <a:latin typeface="Times New Roman" panose="02020603050405020304" pitchFamily="18" charset="0"/>
                <a:cs typeface="Times New Roman" panose="02020603050405020304" pitchFamily="18" charset="0"/>
                <a:hlinkClick r:id="rId4"/>
              </a:rPr>
              <a:t>Exploiting Similarities among Languages for Machine Translation</a:t>
            </a:r>
            <a:r>
              <a:rPr lang="en-IN"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356B5FAC-1DFB-4E73-A18B-2D43B42EF6B2}"/>
              </a:ext>
            </a:extLst>
          </p:cNvPr>
          <p:cNvSpPr>
            <a:spLocks noChangeArrowheads="1"/>
          </p:cNvSpPr>
          <p:nvPr/>
        </p:nvSpPr>
        <p:spPr bwMode="auto">
          <a:xfrm>
            <a:off x="0" y="-771383"/>
            <a:ext cx="1881344" cy="199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6761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3146</TotalTime>
  <Words>778</Words>
  <Application>Microsoft Office PowerPoint</Application>
  <PresentationFormat>On-screen Show (16:9)</PresentationFormat>
  <Paragraphs>211</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Garamond</vt:lpstr>
      <vt:lpstr>medium-content-title-font</vt:lpstr>
      <vt:lpstr>Segoe UI</vt:lpstr>
      <vt:lpstr>Times New Roman</vt:lpstr>
      <vt:lpstr>Wingdings</vt:lpstr>
      <vt:lpstr>Retrospect</vt:lpstr>
      <vt:lpstr>NLP WITH DISASTER TWEETS</vt:lpstr>
      <vt:lpstr>AGENDA </vt:lpstr>
      <vt:lpstr>MOTIVATION</vt:lpstr>
      <vt:lpstr>PROBLEM STATEMENT</vt:lpstr>
      <vt:lpstr>APPROACH</vt:lpstr>
      <vt:lpstr>DATA EXPLORATION</vt:lpstr>
      <vt:lpstr>CLASS COUNT</vt:lpstr>
      <vt:lpstr>WORD CLOUD OF DISASTER KEYWORDS</vt:lpstr>
      <vt:lpstr>SELF TRAINED MODELS</vt:lpstr>
      <vt:lpstr>SELF TRAINED MODELS</vt:lpstr>
      <vt:lpstr>SELF TRAINED MODELS</vt:lpstr>
      <vt:lpstr>PRE TRAINED MODELS</vt:lpstr>
      <vt:lpstr>CLASSIFICATION MODELS</vt:lpstr>
      <vt:lpstr>CLASSIFICATION REPORT  SELF TRAINED MODEL</vt:lpstr>
      <vt:lpstr>CLASSIFICATION REPORT  SELF TRAINED MODEL</vt:lpstr>
      <vt:lpstr>CLASSIFICATION REPORT  SELF TRAINED MODEL</vt:lpstr>
      <vt:lpstr>CLASSIFICATION REPORT  PRE -TRAINED MODEL</vt:lpstr>
      <vt:lpstr>CLASSIFICATION REPORT  PRE -TRAINED MODEL</vt:lpstr>
      <vt:lpstr>CLASSIFICATION REPORT  PRE -TRAINED MODEL</vt:lpstr>
      <vt:lpstr>CONCLUSION</vt:lpstr>
      <vt:lpstr>Thank You</vt:lpstr>
    </vt:vector>
  </TitlesOfParts>
  <Company>Clemson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and Sustainable Leakage Monitoring for Water Pipeline Systems</dc:title>
  <dc:creator>Harshit Shukla</dc:creator>
  <cp:lastModifiedBy>Nikhil Khaladkar</cp:lastModifiedBy>
  <cp:revision>191</cp:revision>
  <dcterms:created xsi:type="dcterms:W3CDTF">2019-06-17T02:03:05Z</dcterms:created>
  <dcterms:modified xsi:type="dcterms:W3CDTF">2020-04-20T03:22:53Z</dcterms:modified>
</cp:coreProperties>
</file>