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5" r:id="rId6"/>
    <p:sldId id="258" r:id="rId7"/>
    <p:sldId id="266" r:id="rId8"/>
    <p:sldId id="267" r:id="rId9"/>
    <p:sldId id="260" r:id="rId10"/>
    <p:sldId id="268" r:id="rId11"/>
    <p:sldId id="264" r:id="rId12"/>
    <p:sldId id="261" r:id="rId13"/>
    <p:sldId id="269" r:id="rId14"/>
    <p:sldId id="263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1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3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4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71632-FB60-4BEF-9396-196B759A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B0631-2013-4AB9-8535-471557D66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sz="6200" b="1" dirty="0">
                <a:solidFill>
                  <a:srgbClr val="FFFFFF"/>
                </a:solidFill>
              </a:rPr>
              <a:t>Housing Price Predictions Using Advanced Regression Techniques</a:t>
            </a:r>
            <a:br>
              <a:rPr lang="en-IN" sz="6200" dirty="0">
                <a:solidFill>
                  <a:srgbClr val="FFFFFF"/>
                </a:solidFill>
              </a:rPr>
            </a:br>
            <a:endParaRPr lang="en-IN" sz="62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31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CAF3-427A-4E6A-821F-4D484ECF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Categorical to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9807-ECE1-4C9A-B795-6CFF453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Applied One Hot Encoding (resulted in 283 columns)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35C6C-CE3A-436B-B868-7D2E1BC9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3696"/>
            <a:ext cx="6522720" cy="3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2524-E6C3-4668-BC48-6DAD831C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03621"/>
            <a:ext cx="10058400" cy="1450757"/>
          </a:xfrm>
        </p:spPr>
        <p:txBody>
          <a:bodyPr/>
          <a:lstStyle/>
          <a:p>
            <a:pPr algn="ctr"/>
            <a:r>
              <a:rPr lang="en-IN" sz="4400" dirty="0"/>
              <a:t>Feature Reduction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055A-70BA-4B72-B7AE-CBA76F3B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988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C25D-CE6A-44DC-AB3D-99B3503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B9FA-8F61-4BA6-A030-872E0B4D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Calculating correlation coefficients among attributes and eliminating one of the pair attributes whose value is greater than 0.7(dropped 12 columns)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B7082-4D31-4CF3-91DE-BF7B01A9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66" y="3277658"/>
            <a:ext cx="4380034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8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74F-82BA-469A-8576-E6CFD98B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0424-BF69-4105-9E88-D078824D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3095D-CFEF-40C7-91CC-B9D43113716C}"/>
              </a:ext>
            </a:extLst>
          </p:cNvPr>
          <p:cNvSpPr/>
          <p:nvPr/>
        </p:nvSpPr>
        <p:spPr>
          <a:xfrm>
            <a:off x="1097280" y="2108201"/>
            <a:ext cx="8618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H0: There is no relation between Y and X</a:t>
            </a:r>
          </a:p>
          <a:p>
            <a:r>
              <a:rPr lang="en-IN" dirty="0"/>
              <a:t>Ha: Y is dependent on X</a:t>
            </a:r>
          </a:p>
          <a:p>
            <a:r>
              <a:rPr lang="en-IN" dirty="0"/>
              <a:t>if </a:t>
            </a:r>
            <a:r>
              <a:rPr lang="en-IN" dirty="0" err="1"/>
              <a:t>pvalue</a:t>
            </a:r>
            <a:r>
              <a:rPr lang="en-IN" dirty="0"/>
              <a:t> is less than significance level then reject null hypotheses</a:t>
            </a:r>
          </a:p>
          <a:p>
            <a:r>
              <a:rPr lang="en-IN" dirty="0"/>
              <a:t>i.e. if </a:t>
            </a:r>
            <a:r>
              <a:rPr lang="en-IN" dirty="0" err="1"/>
              <a:t>pvalue</a:t>
            </a:r>
            <a:r>
              <a:rPr lang="en-IN" dirty="0"/>
              <a:t> &gt; 0.05 we do need the columns (we got only 30 columns with this)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D01ED-0371-4FBD-BE9A-21254312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3635476"/>
            <a:ext cx="7156450" cy="27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0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7ED8-CF29-4662-861D-1C830A28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Machine </a:t>
            </a:r>
            <a:r>
              <a:rPr lang="en-IN" dirty="0"/>
              <a:t>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8814-666F-49DF-AE28-19E4DA71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Linear Regression (R2 = .78)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B5CBD-F070-4DC0-9603-7F778113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553544"/>
            <a:ext cx="7416800" cy="36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6DF-DF04-4582-88A5-09D220FD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42A6-180C-49F1-8955-86EA092E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Random forest (R2 = .97)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1212B-06D4-4D5C-9C1F-5640DC17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2565400"/>
            <a:ext cx="7917180" cy="37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8EFF-B721-4272-B789-61A51EE9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DE81-EDE1-474A-86AA-524FFA4F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 Lasso (R2 = .80)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9C580-4660-4D9B-87E4-90C6D186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83708"/>
            <a:ext cx="9296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7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B6C7-F269-4BC6-8BD9-92A28DB4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FB47C-6994-48A0-9C89-113C829BC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6567"/>
              </p:ext>
            </p:extLst>
          </p:nvPr>
        </p:nvGraphicFramePr>
        <p:xfrm>
          <a:off x="1096963" y="2108200"/>
          <a:ext cx="100583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96974433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2328723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65397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correlation 263, 30 with backward 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9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 features with backward 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 with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 Features with high 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4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0161-8648-4721-B42E-265A2CEA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always have 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018D-0BC4-4073-AF96-B36A4B66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Gradient Boosting</a:t>
            </a:r>
          </a:p>
          <a:p>
            <a:r>
              <a:rPr lang="en-IN" dirty="0"/>
              <a:t>2. Filling missing values with KNN</a:t>
            </a:r>
          </a:p>
          <a:p>
            <a:r>
              <a:rPr lang="en-IN" dirty="0"/>
              <a:t>3.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947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E318-A348-4132-B142-28D66F1E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980" y="3340100"/>
            <a:ext cx="10058400" cy="873760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Questions and suggestions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3472-9A23-4B0C-BDBE-DF899208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66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DE91-CE11-48F0-BBAD-6EEDECC5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behind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2EBC-E8C8-4ECE-88D1-951920A4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Alex want to buy a new house and he is getting multiple quotations from different property management and he is not able to understand what should be the correct price to pay for the 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Should he just go ahead and buy the new house by considering whatever property management people are saying is correct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Consider the other way round – John wants to sell his house, how he will know that what would be the best price for his house ?  so that can sell his house quickly and at optimum price.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50D9-148E-4BDA-8D68-202DA8C6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and Feature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CA0C-0282-4433-99FE-5387C11E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000" b="1" dirty="0"/>
              <a:t>Clean outliers – For few columns we had outliers, which needs to dealt with</a:t>
            </a:r>
          </a:p>
          <a:p>
            <a:pPr lvl="0" fontAlgn="base"/>
            <a:r>
              <a:rPr lang="en-IN" sz="2000" b="1" dirty="0"/>
              <a:t>Impute missing values – Mean for quantitative, Mode and unknown class for 				    categorical</a:t>
            </a:r>
          </a:p>
          <a:p>
            <a:pPr lvl="0" fontAlgn="base"/>
            <a:r>
              <a:rPr lang="en-IN" sz="2000" b="1" dirty="0"/>
              <a:t>Discretize categorical attributes – Categorical values are handled with box plot and 				        </a:t>
            </a:r>
            <a:r>
              <a:rPr lang="en-IN" sz="2000" b="1" dirty="0" err="1"/>
              <a:t>OneHotEncoding</a:t>
            </a:r>
            <a:r>
              <a:rPr lang="en-IN" sz="2000" b="1" dirty="0"/>
              <a:t> to convert to numerical values</a:t>
            </a:r>
          </a:p>
          <a:p>
            <a:pPr lvl="0" fontAlgn="base"/>
            <a:r>
              <a:rPr lang="en-IN" sz="2000" b="1" dirty="0"/>
              <a:t>Transform skewed attributes – Used Standard scaler method to remove skewness</a:t>
            </a:r>
          </a:p>
          <a:p>
            <a:pPr lvl="0" fontAlgn="base"/>
            <a:r>
              <a:rPr lang="en-IN" sz="2000" b="1" dirty="0"/>
              <a:t>Select Attributes – Used Correlation, Backward elimination for feature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1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5B0C-1CF6-44CA-A502-688F8E6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 Outliers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63CC4A-455C-4D3B-B9F4-6C96E8C25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93389"/>
            <a:ext cx="2616591" cy="2552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3D643-54E3-4773-86A1-C3D60BC0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63" y="2493389"/>
            <a:ext cx="2377221" cy="2552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0D076-72E2-4B1E-8FB4-61C56476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267" y="3428999"/>
            <a:ext cx="4762500" cy="9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FEC4-579A-46E9-9C56-CDFF44A4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1966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Impute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0E43-7058-4018-A099-6EEDE90F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69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25F6-A80B-467D-8BBF-8C6F3B95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8C1833-7187-42E7-9B34-1F787D266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523" y="2108200"/>
            <a:ext cx="711825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9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58B-3A1D-40FA-97F2-4B73790F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0F53-5A8F-4CEC-B840-6DA597F0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IN" dirty="0"/>
              <a:t> Dropping columns having more than 70% of null values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n-IN" dirty="0"/>
          </a:p>
          <a:p>
            <a:pPr marL="342900" indent="-342900">
              <a:buClrTx/>
              <a:buFont typeface="+mj-lt"/>
              <a:buAutoNum type="arabicPeriod"/>
            </a:pPr>
            <a:endParaRPr lang="en-IN" dirty="0"/>
          </a:p>
          <a:p>
            <a:pPr marL="342900" indent="-342900">
              <a:buClrTx/>
              <a:buFont typeface="+mj-lt"/>
              <a:buAutoNum type="arabicPeriod"/>
            </a:pPr>
            <a:endParaRPr lang="en-IN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IN" dirty="0"/>
              <a:t>Missing the missing quantitative values: Median as it is robust to outliers</a:t>
            </a:r>
          </a:p>
          <a:p>
            <a:pPr marL="0" indent="0">
              <a:buClrTx/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119AB-FC89-4CBB-B382-4C8F42FB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04" y="2645621"/>
            <a:ext cx="7149155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38249-FF14-4EDB-9F7B-B3DB1DAE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04" y="4562613"/>
            <a:ext cx="7604296" cy="22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4DA8-165B-47F1-B2CC-8E8873A1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Imputing Categorical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B6B1-811D-44C3-9CF0-AE33C564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Putting Unknown classes as we don’t want to make the model bias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0065F-93DC-4D34-8DD0-97061F23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6662"/>
            <a:ext cx="9253220" cy="26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7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BDA-1D40-4408-BDEB-97E11830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Skewed 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4791F-89F7-42D5-98B5-2A16AA8E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63" y="2343150"/>
            <a:ext cx="3625531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5E0DB-7025-4256-BFEF-53A1C841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8387"/>
            <a:ext cx="3976468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4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4"/>
      </a:accent1>
      <a:accent2>
        <a:srgbClr val="903BB1"/>
      </a:accent2>
      <a:accent3>
        <a:srgbClr val="704DC3"/>
      </a:accent3>
      <a:accent4>
        <a:srgbClr val="4A57B7"/>
      </a:accent4>
      <a:accent5>
        <a:srgbClr val="4D8CC3"/>
      </a:accent5>
      <a:accent6>
        <a:srgbClr val="3BACB1"/>
      </a:accent6>
      <a:hlink>
        <a:srgbClr val="507BC4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433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Nova</vt:lpstr>
      <vt:lpstr>Arial Nova Light</vt:lpstr>
      <vt:lpstr>Calibri</vt:lpstr>
      <vt:lpstr>RetrospectVTI</vt:lpstr>
      <vt:lpstr>Housing Price Predictions Using Advanced Regression Techniques </vt:lpstr>
      <vt:lpstr>Idea behind the problem statement</vt:lpstr>
      <vt:lpstr>Pre-processing and Feature Estimation</vt:lpstr>
      <vt:lpstr>Clean Outliers</vt:lpstr>
      <vt:lpstr>Impute missing value</vt:lpstr>
      <vt:lpstr>Quantitative values</vt:lpstr>
      <vt:lpstr>Quantitative values</vt:lpstr>
      <vt:lpstr>Imputing Categorical values</vt:lpstr>
      <vt:lpstr>Transform Skewed Attributes</vt:lpstr>
      <vt:lpstr>Converting Categorical to numerical</vt:lpstr>
      <vt:lpstr>Feature Reduction </vt:lpstr>
      <vt:lpstr>Pearson’s Correlation</vt:lpstr>
      <vt:lpstr>Backward Elimination</vt:lpstr>
      <vt:lpstr>Machine Learning Models</vt:lpstr>
      <vt:lpstr>PowerPoint Presentation</vt:lpstr>
      <vt:lpstr>PowerPoint Presentation</vt:lpstr>
      <vt:lpstr>PowerPoint Presentation</vt:lpstr>
      <vt:lpstr>We always have room for improvement</vt:lpstr>
      <vt:lpstr>Questions and suggestions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Predictions Using Advanced Regression Techniques </dc:title>
  <dc:creator>Harsh K Barot</dc:creator>
  <cp:lastModifiedBy>Akash Shankar Indani</cp:lastModifiedBy>
  <cp:revision>13</cp:revision>
  <dcterms:created xsi:type="dcterms:W3CDTF">2019-12-05T20:39:18Z</dcterms:created>
  <dcterms:modified xsi:type="dcterms:W3CDTF">2019-12-05T22:37:04Z</dcterms:modified>
</cp:coreProperties>
</file>