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80" r:id="rId4"/>
    <p:sldId id="281" r:id="rId5"/>
    <p:sldId id="282" r:id="rId6"/>
    <p:sldId id="289" r:id="rId7"/>
    <p:sldId id="296" r:id="rId8"/>
    <p:sldId id="283" r:id="rId9"/>
    <p:sldId id="292" r:id="rId10"/>
    <p:sldId id="301" r:id="rId11"/>
    <p:sldId id="295" r:id="rId12"/>
    <p:sldId id="279" r:id="rId13"/>
    <p:sldId id="285" r:id="rId14"/>
    <p:sldId id="284" r:id="rId15"/>
    <p:sldId id="287" r:id="rId16"/>
    <p:sldId id="297" r:id="rId17"/>
    <p:sldId id="294" r:id="rId18"/>
    <p:sldId id="286" r:id="rId19"/>
    <p:sldId id="298" r:id="rId20"/>
    <p:sldId id="299" r:id="rId21"/>
    <p:sldId id="300" r:id="rId22"/>
    <p:sldId id="302" r:id="rId23"/>
    <p:sldId id="288" r:id="rId24"/>
    <p:sldId id="291" r:id="rId25"/>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35759D"/>
    <a:srgbClr val="35B19D"/>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0" autoAdjust="0"/>
    <p:restoredTop sz="96416" autoAdjust="0"/>
  </p:normalViewPr>
  <p:slideViewPr>
    <p:cSldViewPr>
      <p:cViewPr varScale="1">
        <p:scale>
          <a:sx n="71" d="100"/>
          <a:sy n="71" d="100"/>
        </p:scale>
        <p:origin x="-146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5F6D39C-EC1E-4C11-A636-AEEEAB154DE3}" type="slidenum">
              <a:rPr lang="en-US"/>
              <a:pPr/>
              <a:t>‹#›</a:t>
            </a:fld>
            <a:endParaRPr lang="en-US"/>
          </a:p>
        </p:txBody>
      </p:sp>
    </p:spTree>
    <p:extLst>
      <p:ext uri="{BB962C8B-B14F-4D97-AF65-F5344CB8AC3E}">
        <p14:creationId xmlns:p14="http://schemas.microsoft.com/office/powerpoint/2010/main" val="13297321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084B7-4F61-48DB-BD59-62605585C252}" type="slidenum">
              <a:rPr lang="en-US"/>
              <a:pPr/>
              <a:t>1</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406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CF7D3-97EB-4F07-8EEA-BA0200D6897D}" type="slidenum">
              <a:rPr lang="en-US"/>
              <a:pPr/>
              <a:t>2</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2951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94D94-870E-486F-A9C0-28FC50A7631F}" type="slidenum">
              <a:rPr lang="en-US"/>
              <a:pPr/>
              <a:t>12</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8542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94D94-870E-486F-A9C0-28FC50A7631F}" type="slidenum">
              <a:rPr lang="en-US"/>
              <a:pPr/>
              <a:t>13</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1998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94D94-870E-486F-A9C0-28FC50A7631F}" type="slidenum">
              <a:rPr lang="en-US"/>
              <a:pPr/>
              <a:t>15</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1139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94D94-870E-486F-A9C0-28FC50A7631F}" type="slidenum">
              <a:rPr lang="en-US"/>
              <a:pPr/>
              <a:t>16</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1139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2963863"/>
            <a:ext cx="7772400" cy="704850"/>
          </a:xfrm>
        </p:spPr>
        <p:txBody>
          <a:bodyPr/>
          <a:lstStyle>
            <a:lvl1pPr>
              <a:defRPr sz="3600">
                <a:solidFill>
                  <a:schemeClr val="bg1"/>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381000" y="3649663"/>
            <a:ext cx="7772400" cy="685800"/>
          </a:xfrm>
        </p:spPr>
        <p:txBody>
          <a:bodyPr/>
          <a:lstStyle>
            <a:lvl1pPr marL="0" indent="0">
              <a:buFontTx/>
              <a:buNone/>
              <a:defRPr sz="2400">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1676400"/>
            <a:ext cx="182880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676400"/>
            <a:ext cx="53340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24384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62400" y="24384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676400"/>
            <a:ext cx="7315200" cy="7159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2438400"/>
            <a:ext cx="73152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667000"/>
            <a:ext cx="4648200" cy="1981200"/>
          </a:xfrm>
        </p:spPr>
        <p:txBody>
          <a:bodyPr/>
          <a:lstStyle/>
          <a:p>
            <a:r>
              <a:rPr lang="en-US" sz="2800" dirty="0" smtClean="0">
                <a:latin typeface="Times New Roman" pitchFamily="18" charset="0"/>
                <a:cs typeface="Times New Roman" pitchFamily="18" charset="0"/>
              </a:rPr>
              <a:t>Project Member</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Akash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Indani</a:t>
            </a:r>
            <a:r>
              <a:rPr lang="en-US" sz="2800" dirty="0" smtClean="0">
                <a:latin typeface="Times New Roman" pitchFamily="18" charset="0"/>
                <a:cs typeface="Times New Roman" pitchFamily="18" charset="0"/>
              </a:rPr>
              <a:t>(24)</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Akshay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Wagh</a:t>
            </a:r>
            <a:r>
              <a:rPr lang="en-US" sz="2800" dirty="0" smtClean="0">
                <a:latin typeface="Times New Roman" pitchFamily="18" charset="0"/>
                <a:cs typeface="Times New Roman" pitchFamily="18" charset="0"/>
              </a:rPr>
              <a:t>(76)</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Shital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Chaudhari</a:t>
            </a:r>
            <a:r>
              <a:rPr lang="en-US" sz="2800" dirty="0" smtClean="0">
                <a:latin typeface="Times New Roman" pitchFamily="18" charset="0"/>
                <a:cs typeface="Times New Roman" pitchFamily="18" charset="0"/>
              </a:rPr>
              <a:t>(15)</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Shreya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Sherugar</a:t>
            </a:r>
            <a:r>
              <a:rPr lang="en-US" sz="2800" dirty="0" smtClean="0">
                <a:latin typeface="Times New Roman" pitchFamily="18" charset="0"/>
                <a:cs typeface="Times New Roman" pitchFamily="18" charset="0"/>
              </a:rPr>
              <a:t>(66)</a:t>
            </a:r>
            <a:r>
              <a:rPr lang="en-US" sz="2800" dirty="0" smtClean="0">
                <a:solidFill>
                  <a:schemeClr val="bg2">
                    <a:lumMod val="50000"/>
                  </a:schemeClr>
                </a:solidFill>
              </a:rPr>
              <a:t/>
            </a:r>
            <a:br>
              <a:rPr lang="en-US" sz="2800" dirty="0" smtClean="0">
                <a:solidFill>
                  <a:schemeClr val="bg2">
                    <a:lumMod val="50000"/>
                  </a:schemeClr>
                </a:solidFill>
              </a:rPr>
            </a:br>
            <a:endParaRPr lang="en-US" sz="2800" dirty="0">
              <a:solidFill>
                <a:schemeClr val="bg2">
                  <a:lumMod val="50000"/>
                </a:schemeClr>
              </a:solidFill>
            </a:endParaRPr>
          </a:p>
        </p:txBody>
      </p:sp>
      <p:sp>
        <p:nvSpPr>
          <p:cNvPr id="2051" name="Rectangle 3"/>
          <p:cNvSpPr>
            <a:spLocks noGrp="1" noChangeArrowheads="1"/>
          </p:cNvSpPr>
          <p:nvPr>
            <p:ph type="subTitle" idx="1"/>
          </p:nvPr>
        </p:nvSpPr>
        <p:spPr>
          <a:xfrm>
            <a:off x="533400" y="457200"/>
            <a:ext cx="6781800" cy="1295400"/>
          </a:xfrm>
        </p:spPr>
        <p:txBody>
          <a:bodyPr/>
          <a:lstStyle/>
          <a:p>
            <a:r>
              <a:rPr lang="en-US" sz="4400" b="1" u="sng" dirty="0">
                <a:solidFill>
                  <a:schemeClr val="tx2">
                    <a:lumMod val="50000"/>
                  </a:schemeClr>
                </a:solidFill>
                <a:latin typeface="Times New Roman" pitchFamily="18" charset="0"/>
                <a:cs typeface="Times New Roman" pitchFamily="18" charset="0"/>
              </a:rPr>
              <a:t>P</a:t>
            </a:r>
            <a:r>
              <a:rPr lang="en-US" sz="4400" b="1" u="sng" dirty="0" smtClean="0">
                <a:solidFill>
                  <a:schemeClr val="tx2">
                    <a:lumMod val="50000"/>
                  </a:schemeClr>
                </a:solidFill>
                <a:latin typeface="Times New Roman" pitchFamily="18" charset="0"/>
                <a:cs typeface="Times New Roman" pitchFamily="18" charset="0"/>
              </a:rPr>
              <a:t>rediction  of  Box </a:t>
            </a:r>
            <a:r>
              <a:rPr lang="en-US" sz="4400" b="1" u="sng" dirty="0">
                <a:solidFill>
                  <a:schemeClr val="tx2">
                    <a:lumMod val="50000"/>
                  </a:schemeClr>
                </a:solidFill>
                <a:latin typeface="Times New Roman" pitchFamily="18" charset="0"/>
                <a:cs typeface="Times New Roman" pitchFamily="18" charset="0"/>
              </a:rPr>
              <a:t>O</a:t>
            </a:r>
            <a:r>
              <a:rPr lang="en-US" sz="4400" b="1" u="sng" dirty="0" smtClean="0">
                <a:solidFill>
                  <a:schemeClr val="tx2">
                    <a:lumMod val="50000"/>
                  </a:schemeClr>
                </a:solidFill>
                <a:latin typeface="Times New Roman" pitchFamily="18" charset="0"/>
                <a:cs typeface="Times New Roman" pitchFamily="18" charset="0"/>
              </a:rPr>
              <a:t>ffice  Success for  Movies</a:t>
            </a:r>
            <a:endParaRPr lang="en-US" sz="4400" b="1" u="sng" dirty="0">
              <a:solidFill>
                <a:schemeClr val="tx2">
                  <a:lumMod val="50000"/>
                </a:schemeClr>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7924800" cy="6248400"/>
          </a:xfrm>
        </p:spPr>
        <p:txBody>
          <a:bodyPr/>
          <a:lstStyle/>
          <a:p>
            <a:endParaRPr lang="en-IN" dirty="0" smtClean="0"/>
          </a:p>
          <a:p>
            <a:endParaRPr lang="en-IN" dirty="0"/>
          </a:p>
          <a:p>
            <a:endParaRPr lang="en-IN" dirty="0" smtClean="0"/>
          </a:p>
          <a:p>
            <a:pPr marL="0" indent="0">
              <a:buNone/>
            </a:pPr>
            <a:r>
              <a:rPr lang="en-IN" dirty="0" smtClean="0"/>
              <a:t>ii. </a:t>
            </a:r>
            <a:r>
              <a:rPr lang="en-IN" sz="2400" dirty="0" smtClean="0"/>
              <a:t>Sentiment Analysis</a:t>
            </a:r>
            <a:r>
              <a:rPr lang="en-IN" dirty="0" smtClean="0"/>
              <a:t>:</a:t>
            </a:r>
          </a:p>
          <a:p>
            <a:endParaRPr lang="en-US" sz="1800" dirty="0" smtClean="0"/>
          </a:p>
          <a:p>
            <a:pPr marL="0" indent="0">
              <a:buNone/>
            </a:pPr>
            <a:r>
              <a:rPr lang="en-US" sz="1800" dirty="0" smtClean="0"/>
              <a:t>Sentiment </a:t>
            </a:r>
            <a:r>
              <a:rPr lang="en-US" sz="1800" dirty="0"/>
              <a:t>Analysis is a branch wherein the sentiments of the user are analyzed from the written scripts or recorded voice. </a:t>
            </a:r>
            <a:endParaRPr lang="en-US" sz="1800" dirty="0" smtClean="0"/>
          </a:p>
          <a:p>
            <a:pPr marL="0" indent="0">
              <a:buNone/>
            </a:pPr>
            <a:endParaRPr lang="en-US" sz="1800" dirty="0"/>
          </a:p>
          <a:p>
            <a:pPr marL="0" indent="0">
              <a:buNone/>
            </a:pPr>
            <a:r>
              <a:rPr lang="en-US" sz="1800" dirty="0" smtClean="0"/>
              <a:t>The </a:t>
            </a:r>
            <a:r>
              <a:rPr lang="en-US" sz="1800" dirty="0"/>
              <a:t>polarity determines the ratio of the positive, negative and neutral tweets. It reflects the emotions that the user wishes to convey through the comments regarding the given movie. </a:t>
            </a:r>
            <a:endParaRPr lang="en-IN" sz="1800" dirty="0"/>
          </a:p>
          <a:p>
            <a:pPr marL="0" indent="0">
              <a:buNone/>
            </a:pPr>
            <a:endParaRPr lang="en-IN" dirty="0">
              <a:latin typeface="Cambria" pitchFamily="18" charset="0"/>
            </a:endParaRPr>
          </a:p>
        </p:txBody>
      </p:sp>
    </p:spTree>
    <p:extLst>
      <p:ext uri="{BB962C8B-B14F-4D97-AF65-F5344CB8AC3E}">
        <p14:creationId xmlns:p14="http://schemas.microsoft.com/office/powerpoint/2010/main" val="18221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b="1" dirty="0" smtClean="0">
                <a:latin typeface="Cambria" pitchFamily="18" charset="0"/>
              </a:rPr>
              <a:t>iii. Artificial </a:t>
            </a:r>
            <a:r>
              <a:rPr lang="en-US" sz="1800" b="1" dirty="0" smtClean="0">
                <a:latin typeface="Cambria" pitchFamily="18" charset="0"/>
              </a:rPr>
              <a:t>Neural Network (ANN) :</a:t>
            </a:r>
            <a:endParaRPr lang="en-US" sz="1800" dirty="0" smtClean="0">
              <a:latin typeface="Cambria" pitchFamily="18" charset="0"/>
            </a:endParaRPr>
          </a:p>
          <a:p>
            <a:pPr>
              <a:buFont typeface="+mj-lt"/>
              <a:buAutoNum type="arabicPeriod"/>
            </a:pPr>
            <a:r>
              <a:rPr lang="en-US" sz="1800" dirty="0" smtClean="0">
                <a:latin typeface="Cambria" pitchFamily="18" charset="0"/>
              </a:rPr>
              <a:t>Interconnected neurons which exchange information.</a:t>
            </a:r>
          </a:p>
          <a:p>
            <a:pPr>
              <a:buFont typeface="+mj-lt"/>
              <a:buAutoNum type="arabicPeriod"/>
            </a:pPr>
            <a:r>
              <a:rPr lang="en-US" sz="1800" dirty="0" smtClean="0">
                <a:latin typeface="Cambria" pitchFamily="18" charset="0"/>
              </a:rPr>
              <a:t>Weighted neuron value uses previous experience.</a:t>
            </a:r>
          </a:p>
          <a:p>
            <a:pPr>
              <a:buFont typeface="+mj-lt"/>
              <a:buAutoNum type="arabicPeriod"/>
            </a:pPr>
            <a:r>
              <a:rPr lang="en-US" sz="1800" dirty="0" smtClean="0">
                <a:latin typeface="Cambria" pitchFamily="18" charset="0"/>
              </a:rPr>
              <a:t>Previous predicted value is used for current prediction.</a:t>
            </a:r>
          </a:p>
          <a:p>
            <a:pPr>
              <a:buFont typeface="+mj-lt"/>
              <a:buAutoNum type="arabicPeriod"/>
            </a:pPr>
            <a:r>
              <a:rPr lang="en-US" sz="1800" dirty="0" smtClean="0">
                <a:latin typeface="Cambria" pitchFamily="18" charset="0"/>
              </a:rPr>
              <a:t>Types of ANN:</a:t>
            </a:r>
          </a:p>
          <a:p>
            <a:pPr>
              <a:buFont typeface="Arial" pitchFamily="34" charset="0"/>
              <a:buChar char="•"/>
            </a:pPr>
            <a:r>
              <a:rPr lang="en-US" sz="1800" dirty="0" err="1" smtClean="0">
                <a:latin typeface="Cambria" pitchFamily="18" charset="0"/>
              </a:rPr>
              <a:t>Feedforward</a:t>
            </a:r>
            <a:r>
              <a:rPr lang="en-US" sz="1800" dirty="0" smtClean="0">
                <a:latin typeface="Cambria" pitchFamily="18" charset="0"/>
              </a:rPr>
              <a:t> Neural network</a:t>
            </a:r>
          </a:p>
          <a:p>
            <a:pPr>
              <a:buFont typeface="Arial" pitchFamily="34" charset="0"/>
              <a:buChar char="•"/>
            </a:pPr>
            <a:r>
              <a:rPr lang="en-US" sz="1800" dirty="0" smtClean="0">
                <a:latin typeface="Cambria" pitchFamily="18" charset="0"/>
              </a:rPr>
              <a:t>Radial basis function Neural network </a:t>
            </a:r>
          </a:p>
          <a:p>
            <a:pPr>
              <a:buFont typeface="Arial" pitchFamily="34" charset="0"/>
              <a:buChar char="•"/>
            </a:pPr>
            <a:r>
              <a:rPr lang="en-US" sz="1800" dirty="0" smtClean="0">
                <a:latin typeface="Cambria" pitchFamily="18" charset="0"/>
              </a:rPr>
              <a:t>Modular Neural network</a:t>
            </a:r>
          </a:p>
        </p:txBody>
      </p:sp>
      <p:pic>
        <p:nvPicPr>
          <p:cNvPr id="4" name="Picture 3" descr="neural"/>
          <p:cNvPicPr/>
          <p:nvPr/>
        </p:nvPicPr>
        <p:blipFill>
          <a:blip r:embed="rId2"/>
          <a:srcRect/>
          <a:stretch>
            <a:fillRect/>
          </a:stretch>
        </p:blipFill>
        <p:spPr bwMode="auto">
          <a:xfrm>
            <a:off x="4724400" y="4038600"/>
            <a:ext cx="4067175" cy="25527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228600"/>
            <a:ext cx="6934200" cy="715963"/>
          </a:xfrm>
        </p:spPr>
        <p:txBody>
          <a:bodyPr/>
          <a:lstStyle/>
          <a:p>
            <a:r>
              <a:rPr lang="en-US" b="1" dirty="0" smtClean="0">
                <a:latin typeface="Times New Roman" pitchFamily="18" charset="0"/>
                <a:cs typeface="Times New Roman" pitchFamily="18" charset="0"/>
              </a:rPr>
              <a:t>Proposed Design</a:t>
            </a:r>
            <a:endParaRPr lang="en-US" b="1" dirty="0">
              <a:latin typeface="Times New Roman" pitchFamily="18" charset="0"/>
              <a:cs typeface="Times New Roman" pitchFamily="18" charset="0"/>
            </a:endParaRPr>
          </a:p>
        </p:txBody>
      </p:sp>
      <p:sp>
        <p:nvSpPr>
          <p:cNvPr id="60419" name="Rectangle 3"/>
          <p:cNvSpPr>
            <a:spLocks noGrp="1" noChangeArrowheads="1"/>
          </p:cNvSpPr>
          <p:nvPr>
            <p:ph idx="1"/>
          </p:nvPr>
        </p:nvSpPr>
        <p:spPr>
          <a:xfrm>
            <a:off x="1981200" y="1447800"/>
            <a:ext cx="6705600" cy="4800600"/>
          </a:xfrm>
        </p:spPr>
        <p:txBody>
          <a:bodyPr/>
          <a:lstStyle/>
          <a:p>
            <a:pPr>
              <a:lnSpc>
                <a:spcPct val="80000"/>
              </a:lnSpc>
            </a:pPr>
            <a:r>
              <a:rPr lang="en-US" sz="2400" dirty="0" smtClean="0">
                <a:latin typeface="Cambria" pitchFamily="18" charset="0"/>
              </a:rPr>
              <a:t>Basic Structure</a:t>
            </a:r>
            <a:endParaRPr lang="en-US" sz="2400" dirty="0">
              <a:latin typeface="Cambria" pitchFamily="18" charset="0"/>
            </a:endParaRPr>
          </a:p>
        </p:txBody>
      </p:sp>
      <p:pic>
        <p:nvPicPr>
          <p:cNvPr id="5" name="Picture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574" y="2566987"/>
            <a:ext cx="6981825" cy="2462213"/>
          </a:xfrm>
          <a:prstGeom prst="rect">
            <a:avLst/>
          </a:prstGeom>
          <a:noFill/>
          <a:ln>
            <a:noFill/>
          </a:ln>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52600" y="0"/>
            <a:ext cx="6934200" cy="715963"/>
          </a:xfrm>
        </p:spPr>
        <p:txBody>
          <a:bodyPr/>
          <a:lstStyle/>
          <a:p>
            <a:r>
              <a:rPr lang="en-US" b="1" dirty="0" smtClean="0">
                <a:latin typeface="Times New Roman" pitchFamily="18" charset="0"/>
                <a:cs typeface="Times New Roman" pitchFamily="18" charset="0"/>
              </a:rPr>
              <a:t>Proposed Design</a:t>
            </a:r>
            <a:endParaRPr lang="en-US" b="1" dirty="0">
              <a:latin typeface="Times New Roman" pitchFamily="18" charset="0"/>
              <a:cs typeface="Times New Roman" pitchFamily="18" charset="0"/>
            </a:endParaRPr>
          </a:p>
        </p:txBody>
      </p:sp>
      <p:cxnSp>
        <p:nvCxnSpPr>
          <p:cNvPr id="5" name="Straight Connector 4"/>
          <p:cNvCxnSpPr/>
          <p:nvPr/>
        </p:nvCxnSpPr>
        <p:spPr bwMode="auto">
          <a:xfrm>
            <a:off x="6629400" y="1143000"/>
            <a:ext cx="457200" cy="1588"/>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cxnSp>
      <p:cxnSp>
        <p:nvCxnSpPr>
          <p:cNvPr id="19" name="Straight Connector 18"/>
          <p:cNvCxnSpPr/>
          <p:nvPr/>
        </p:nvCxnSpPr>
        <p:spPr bwMode="auto">
          <a:xfrm>
            <a:off x="6629400" y="3048000"/>
            <a:ext cx="381000" cy="1588"/>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cxnSp>
      <p:cxnSp>
        <p:nvCxnSpPr>
          <p:cNvPr id="13" name="Straight Connector 12"/>
          <p:cNvCxnSpPr/>
          <p:nvPr/>
        </p:nvCxnSpPr>
        <p:spPr bwMode="auto">
          <a:xfrm>
            <a:off x="3429000" y="6629400"/>
            <a:ext cx="3124200" cy="1588"/>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cxnSp>
      <p:pic>
        <p:nvPicPr>
          <p:cNvPr id="15" name="Picture 14"/>
          <p:cNvPicPr/>
          <p:nvPr/>
        </p:nvPicPr>
        <p:blipFill>
          <a:blip r:embed="rId4" cstate="print"/>
          <a:srcRect/>
          <a:stretch>
            <a:fillRect/>
          </a:stretch>
        </p:blipFill>
        <p:spPr bwMode="auto">
          <a:xfrm>
            <a:off x="2357437" y="942974"/>
            <a:ext cx="5338763" cy="545782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DFD Level 0</a:t>
            </a:r>
            <a:endParaRPr lang="en-US" b="1" dirty="0">
              <a:latin typeface="Times New Roman" pitchFamily="18" charset="0"/>
              <a:cs typeface="Times New Roman" pitchFamily="18" charset="0"/>
            </a:endParaRPr>
          </a:p>
        </p:txBody>
      </p:sp>
      <p:pic>
        <p:nvPicPr>
          <p:cNvPr id="5" name="Content Placeholder 4"/>
          <p:cNvPicPr>
            <a:picLocks noGrp="1"/>
          </p:cNvPicPr>
          <p:nvPr>
            <p:ph idx="1"/>
          </p:nvPr>
        </p:nvPicPr>
        <p:blipFill>
          <a:blip r:embed="rId2" cstate="print"/>
          <a:srcRect/>
          <a:stretch>
            <a:fillRect/>
          </a:stretch>
        </p:blipFill>
        <p:spPr bwMode="auto">
          <a:xfrm>
            <a:off x="981074" y="2819401"/>
            <a:ext cx="7172325" cy="2995612"/>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52600" y="0"/>
            <a:ext cx="6934200" cy="715963"/>
          </a:xfrm>
        </p:spPr>
        <p:txBody>
          <a:bodyPr/>
          <a:lstStyle/>
          <a:p>
            <a:r>
              <a:rPr lang="en-US" b="1" dirty="0" smtClean="0">
                <a:latin typeface="Times New Roman" pitchFamily="18" charset="0"/>
                <a:cs typeface="Times New Roman" pitchFamily="18" charset="0"/>
              </a:rPr>
              <a:t>DFD Level 1</a:t>
            </a:r>
            <a:endParaRPr lang="en-US" b="1" dirty="0">
              <a:latin typeface="Times New Roman" pitchFamily="18" charset="0"/>
              <a:cs typeface="Times New Roman" pitchFamily="18" charset="0"/>
            </a:endParaRPr>
          </a:p>
        </p:txBody>
      </p:sp>
      <p:cxnSp>
        <p:nvCxnSpPr>
          <p:cNvPr id="5" name="Straight Connector 4"/>
          <p:cNvCxnSpPr/>
          <p:nvPr/>
        </p:nvCxnSpPr>
        <p:spPr bwMode="auto">
          <a:xfrm>
            <a:off x="6629400" y="1143000"/>
            <a:ext cx="457200" cy="1588"/>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cxnSp>
      <p:cxnSp>
        <p:nvCxnSpPr>
          <p:cNvPr id="19" name="Straight Connector 18"/>
          <p:cNvCxnSpPr/>
          <p:nvPr/>
        </p:nvCxnSpPr>
        <p:spPr bwMode="auto">
          <a:xfrm>
            <a:off x="6629400" y="3048000"/>
            <a:ext cx="381000" cy="1588"/>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cxnSp>
      <p:pic>
        <p:nvPicPr>
          <p:cNvPr id="7" name="Content Placeholder 6" descr="C:\Users\DELL\Desktop\Capture.PNG"/>
          <p:cNvPicPr>
            <a:picLocks noGrp="1"/>
          </p:cNvPicPr>
          <p:nvPr>
            <p:ph idx="1"/>
          </p:nvPr>
        </p:nvPicPr>
        <p:blipFill>
          <a:blip r:embed="rId4" cstate="print"/>
          <a:srcRect/>
          <a:stretch>
            <a:fillRect/>
          </a:stretch>
        </p:blipFill>
        <p:spPr bwMode="auto">
          <a:xfrm>
            <a:off x="2204802" y="838200"/>
            <a:ext cx="6177198" cy="561525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52600" y="0"/>
            <a:ext cx="6934200" cy="715963"/>
          </a:xfrm>
        </p:spPr>
        <p:txBody>
          <a:bodyPr/>
          <a:lstStyle/>
          <a:p>
            <a:r>
              <a:rPr lang="en-US" b="1" dirty="0" smtClean="0">
                <a:latin typeface="Times New Roman" pitchFamily="18" charset="0"/>
                <a:cs typeface="Times New Roman" pitchFamily="18" charset="0"/>
              </a:rPr>
              <a:t>Use Case</a:t>
            </a:r>
            <a:endParaRPr lang="en-US" b="1" dirty="0">
              <a:latin typeface="Times New Roman" pitchFamily="18" charset="0"/>
              <a:cs typeface="Times New Roman" pitchFamily="18" charset="0"/>
            </a:endParaRPr>
          </a:p>
        </p:txBody>
      </p:sp>
      <p:cxnSp>
        <p:nvCxnSpPr>
          <p:cNvPr id="5" name="Straight Connector 4"/>
          <p:cNvCxnSpPr/>
          <p:nvPr/>
        </p:nvCxnSpPr>
        <p:spPr bwMode="auto">
          <a:xfrm>
            <a:off x="6629400" y="1143000"/>
            <a:ext cx="457200" cy="1588"/>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cxnSp>
      <p:cxnSp>
        <p:nvCxnSpPr>
          <p:cNvPr id="19" name="Straight Connector 18"/>
          <p:cNvCxnSpPr/>
          <p:nvPr/>
        </p:nvCxnSpPr>
        <p:spPr bwMode="auto">
          <a:xfrm>
            <a:off x="6629400" y="3048000"/>
            <a:ext cx="381000" cy="1588"/>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p:spPr>
      </p:cxnSp>
      <p:pic>
        <p:nvPicPr>
          <p:cNvPr id="8" name="Content Placeholder 7"/>
          <p:cNvPicPr>
            <a:picLocks noGrp="1"/>
          </p:cNvPicPr>
          <p:nvPr>
            <p:ph idx="1"/>
          </p:nvPr>
        </p:nvPicPr>
        <p:blipFill>
          <a:blip r:embed="rId4" cstate="print"/>
          <a:srcRect/>
          <a:stretch>
            <a:fillRect/>
          </a:stretch>
        </p:blipFill>
        <p:spPr bwMode="auto">
          <a:xfrm>
            <a:off x="2362200" y="762000"/>
            <a:ext cx="5943600" cy="5814762"/>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5400"/>
            <a:ext cx="7315200" cy="715963"/>
          </a:xfrm>
        </p:spPr>
        <p:txBody>
          <a:bodyPr/>
          <a:lstStyle/>
          <a:p>
            <a:r>
              <a:rPr lang="en-US" b="1" dirty="0" smtClean="0">
                <a:latin typeface="Times New Roman" pitchFamily="18" charset="0"/>
                <a:cs typeface="Times New Roman" pitchFamily="18" charset="0"/>
              </a:rPr>
              <a:t>Algorithm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2209800"/>
            <a:ext cx="7315200" cy="4267200"/>
          </a:xfrm>
        </p:spPr>
        <p:txBody>
          <a:bodyPr/>
          <a:lstStyle/>
          <a:p>
            <a:r>
              <a:rPr lang="en-US" sz="1800" dirty="0" smtClean="0">
                <a:latin typeface="Cambria" pitchFamily="18" charset="0"/>
              </a:rPr>
              <a:t>Step 1: Fetch data from </a:t>
            </a:r>
            <a:r>
              <a:rPr lang="en-US" sz="1800" dirty="0" err="1" smtClean="0">
                <a:latin typeface="Cambria" pitchFamily="18" charset="0"/>
              </a:rPr>
              <a:t>facebook</a:t>
            </a:r>
            <a:r>
              <a:rPr lang="en-US" sz="1800" dirty="0" smtClean="0">
                <a:latin typeface="Cambria" pitchFamily="18" charset="0"/>
              </a:rPr>
              <a:t>, </a:t>
            </a:r>
            <a:r>
              <a:rPr lang="en-US" sz="1800" dirty="0" err="1" smtClean="0">
                <a:latin typeface="Cambria" pitchFamily="18" charset="0"/>
              </a:rPr>
              <a:t>youtube</a:t>
            </a:r>
            <a:r>
              <a:rPr lang="en-US" sz="1800" dirty="0" smtClean="0">
                <a:latin typeface="Cambria" pitchFamily="18" charset="0"/>
              </a:rPr>
              <a:t> and</a:t>
            </a:r>
            <a:r>
              <a:rPr lang="en-US" sz="1800" dirty="0" smtClean="0">
                <a:latin typeface="Cambria" pitchFamily="18" charset="0"/>
              </a:rPr>
              <a:t> </a:t>
            </a:r>
            <a:r>
              <a:rPr lang="en-US" sz="1800" dirty="0" smtClean="0">
                <a:latin typeface="Cambria" pitchFamily="18" charset="0"/>
              </a:rPr>
              <a:t>twitter.</a:t>
            </a:r>
          </a:p>
          <a:p>
            <a:r>
              <a:rPr lang="en-US" sz="1800" dirty="0" smtClean="0">
                <a:latin typeface="Cambria" pitchFamily="18" charset="0"/>
              </a:rPr>
              <a:t>Step 2: Storing information in organized </a:t>
            </a:r>
            <a:r>
              <a:rPr lang="en-US" sz="1800" dirty="0" smtClean="0">
                <a:latin typeface="Cambria" pitchFamily="18" charset="0"/>
              </a:rPr>
              <a:t>manner.</a:t>
            </a:r>
          </a:p>
          <a:p>
            <a:r>
              <a:rPr lang="en-US" sz="1800" dirty="0" smtClean="0">
                <a:latin typeface="Cambria" pitchFamily="18" charset="0"/>
              </a:rPr>
              <a:t>Step </a:t>
            </a:r>
            <a:r>
              <a:rPr lang="en-US" sz="1800" dirty="0" smtClean="0">
                <a:latin typeface="Cambria" pitchFamily="18" charset="0"/>
              </a:rPr>
              <a:t>3: Applying text preprocessing on the data to remove the redundant data.	</a:t>
            </a:r>
          </a:p>
          <a:p>
            <a:r>
              <a:rPr lang="en-US" sz="1800" dirty="0" smtClean="0">
                <a:latin typeface="Cambria" pitchFamily="18" charset="0"/>
              </a:rPr>
              <a:t>Step 4: </a:t>
            </a:r>
            <a:r>
              <a:rPr lang="en-US" sz="1800" dirty="0" smtClean="0">
                <a:latin typeface="Cambria" pitchFamily="18" charset="0"/>
              </a:rPr>
              <a:t>Performing K-Means clustering.</a:t>
            </a:r>
          </a:p>
          <a:p>
            <a:r>
              <a:rPr lang="en-US" sz="1800" dirty="0" smtClean="0">
                <a:latin typeface="Cambria" pitchFamily="18" charset="0"/>
              </a:rPr>
              <a:t>Step 5: </a:t>
            </a:r>
            <a:r>
              <a:rPr lang="en-US" sz="1800" dirty="0" smtClean="0">
                <a:latin typeface="Cambria" pitchFamily="18" charset="0"/>
              </a:rPr>
              <a:t>Performing </a:t>
            </a:r>
            <a:r>
              <a:rPr lang="en-US" sz="1800" dirty="0" smtClean="0">
                <a:latin typeface="Cambria" pitchFamily="18" charset="0"/>
              </a:rPr>
              <a:t>Sentiment analysis to calculate the polarity of each user review.</a:t>
            </a:r>
          </a:p>
          <a:p>
            <a:r>
              <a:rPr lang="en-US" sz="1800" dirty="0" smtClean="0">
                <a:latin typeface="Cambria" pitchFamily="18" charset="0"/>
              </a:rPr>
              <a:t>Step </a:t>
            </a:r>
            <a:r>
              <a:rPr lang="en-US" sz="1800" dirty="0" smtClean="0">
                <a:latin typeface="Cambria" pitchFamily="18" charset="0"/>
              </a:rPr>
              <a:t>6: </a:t>
            </a:r>
            <a:r>
              <a:rPr lang="en-US" sz="1800" dirty="0" smtClean="0">
                <a:latin typeface="Cambria" pitchFamily="18" charset="0"/>
              </a:rPr>
              <a:t>Calculating other variable internal factors such as star-cast, music, director, etc and external factors such as holiday effect, festival effect, </a:t>
            </a:r>
            <a:r>
              <a:rPr lang="en-US" sz="1800" dirty="0" err="1" smtClean="0">
                <a:latin typeface="Cambria" pitchFamily="18" charset="0"/>
              </a:rPr>
              <a:t>etc</a:t>
            </a:r>
            <a:r>
              <a:rPr lang="en-US" sz="1800" dirty="0" smtClean="0">
                <a:latin typeface="Cambria" pitchFamily="18" charset="0"/>
              </a:rPr>
              <a:t>  </a:t>
            </a:r>
            <a:endParaRPr lang="en-US" sz="1800" dirty="0" smtClean="0">
              <a:latin typeface="Cambria" pitchFamily="18" charset="0"/>
            </a:endParaRPr>
          </a:p>
          <a:p>
            <a:r>
              <a:rPr lang="en-US" sz="1800" dirty="0" smtClean="0">
                <a:latin typeface="Cambria" pitchFamily="18" charset="0"/>
              </a:rPr>
              <a:t>Step 7: Perform Artificial Neural Network on the entire data to obtain the result.</a:t>
            </a:r>
            <a:endParaRPr lang="en-US" sz="1800" dirty="0" smtClean="0">
              <a:latin typeface="Cambria" pitchFamily="18" charset="0"/>
            </a:endParaRPr>
          </a:p>
          <a:p>
            <a:r>
              <a:rPr lang="en-US" sz="1800" dirty="0" smtClean="0">
                <a:latin typeface="Cambria" pitchFamily="18" charset="0"/>
              </a:rPr>
              <a:t>Step </a:t>
            </a:r>
            <a:r>
              <a:rPr lang="en-US" sz="1800" dirty="0" smtClean="0">
                <a:latin typeface="Cambria" pitchFamily="18" charset="0"/>
              </a:rPr>
              <a:t>8: </a:t>
            </a:r>
            <a:r>
              <a:rPr lang="en-US" sz="1800" dirty="0" smtClean="0">
                <a:latin typeface="Cambria" pitchFamily="18" charset="0"/>
              </a:rPr>
              <a:t>Based on above analysis </a:t>
            </a:r>
            <a:r>
              <a:rPr lang="en-US" sz="1800" dirty="0" smtClean="0">
                <a:latin typeface="Cambria" pitchFamily="18" charset="0"/>
              </a:rPr>
              <a:t>predict </a:t>
            </a:r>
            <a:r>
              <a:rPr lang="en-US" sz="1800" dirty="0" smtClean="0">
                <a:latin typeface="Cambria" pitchFamily="18" charset="0"/>
              </a:rPr>
              <a:t>the revenue for the movie.</a:t>
            </a:r>
          </a:p>
          <a:p>
            <a:endParaRPr lang="en-US"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95400"/>
            <a:ext cx="7315200" cy="715963"/>
          </a:xfrm>
        </p:spPr>
        <p:txBody>
          <a:bodyPr/>
          <a:lstStyle/>
          <a:p>
            <a:r>
              <a:rPr lang="en-US" b="1" dirty="0" smtClean="0">
                <a:latin typeface="Times New Roman" pitchFamily="18" charset="0"/>
                <a:cs typeface="Times New Roman" pitchFamily="18" charset="0"/>
              </a:rPr>
              <a:t>Results and Discussion</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pPr>
              <a:lnSpc>
                <a:spcPct val="200000"/>
              </a:lnSpc>
            </a:pPr>
            <a:r>
              <a:rPr lang="en-US" sz="1800" dirty="0" smtClean="0">
                <a:latin typeface="Cambria" pitchFamily="18" charset="0"/>
              </a:rPr>
              <a:t>The  </a:t>
            </a:r>
            <a:r>
              <a:rPr lang="en-US" sz="1800" dirty="0" smtClean="0">
                <a:latin typeface="Cambria" pitchFamily="18" charset="0"/>
              </a:rPr>
              <a:t>revenue of the movies is predicted.</a:t>
            </a:r>
          </a:p>
          <a:p>
            <a:pPr>
              <a:lnSpc>
                <a:spcPct val="200000"/>
              </a:lnSpc>
            </a:pPr>
            <a:r>
              <a:rPr lang="en-US" sz="1800" dirty="0" smtClean="0">
                <a:latin typeface="Cambria" pitchFamily="18" charset="0"/>
              </a:rPr>
              <a:t>This data can be used by Box-office managers to lay down their strategy for a particular movie.</a:t>
            </a:r>
          </a:p>
          <a:p>
            <a:pPr>
              <a:lnSpc>
                <a:spcPct val="200000"/>
              </a:lnSpc>
            </a:pPr>
            <a:r>
              <a:rPr lang="en-US" sz="1800" dirty="0" smtClean="0">
                <a:latin typeface="Cambria" pitchFamily="18" charset="0"/>
              </a:rPr>
              <a:t>It will maximize the profit of that organization by assisting them in their strategical approach.  </a:t>
            </a:r>
          </a:p>
          <a:p>
            <a:endParaRPr lang="en-US" sz="1800" dirty="0" smtClean="0">
              <a:latin typeface="Cambria" pitchFamily="18" charset="0"/>
            </a:endParaRPr>
          </a:p>
          <a:p>
            <a:endParaRPr lang="en-US" sz="1800" dirty="0">
              <a:latin typeface="Cambria" pitchFamily="18" charset="0"/>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7315200" cy="715963"/>
          </a:xfrm>
        </p:spPr>
        <p:txBody>
          <a:bodyPr/>
          <a:lstStyle/>
          <a:p>
            <a:r>
              <a:rPr lang="en-US" b="1" dirty="0" smtClean="0">
                <a:latin typeface="Times New Roman" pitchFamily="18" charset="0"/>
                <a:cs typeface="Times New Roman" pitchFamily="18" charset="0"/>
              </a:rPr>
              <a:t>Screenshots</a:t>
            </a:r>
            <a:endParaRPr lang="en-US" b="1" dirty="0">
              <a:latin typeface="Times New Roman" pitchFamily="18" charset="0"/>
              <a:cs typeface="Times New Roman" pitchFamily="18" charset="0"/>
            </a:endParaRPr>
          </a:p>
        </p:txBody>
      </p:sp>
      <p:pic>
        <p:nvPicPr>
          <p:cNvPr id="5" name="Content Placeholder 4"/>
          <p:cNvPicPr>
            <a:picLocks noGrp="1"/>
          </p:cNvPicPr>
          <p:nvPr>
            <p:ph idx="1"/>
          </p:nvPr>
        </p:nvPicPr>
        <p:blipFill>
          <a:blip r:embed="rId2" cstate="print"/>
          <a:stretch>
            <a:fillRect/>
          </a:stretch>
        </p:blipFill>
        <p:spPr>
          <a:xfrm>
            <a:off x="228600" y="1981200"/>
            <a:ext cx="7315200" cy="464719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828800"/>
            <a:ext cx="6705600" cy="792163"/>
          </a:xfrm>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17411" name="Rectangle 3"/>
          <p:cNvSpPr>
            <a:spLocks noGrp="1" noChangeArrowheads="1"/>
          </p:cNvSpPr>
          <p:nvPr>
            <p:ph idx="1"/>
          </p:nvPr>
        </p:nvSpPr>
        <p:spPr>
          <a:xfrm>
            <a:off x="762000" y="2895600"/>
            <a:ext cx="6705600" cy="3282950"/>
          </a:xfrm>
        </p:spPr>
        <p:txBody>
          <a:bodyPr/>
          <a:lstStyle/>
          <a:p>
            <a:pPr>
              <a:buNone/>
            </a:pPr>
            <a:r>
              <a:rPr lang="en-US" sz="1600" dirty="0" smtClean="0"/>
              <a:t>     </a:t>
            </a:r>
          </a:p>
          <a:p>
            <a:pPr>
              <a:buFont typeface="Arial" pitchFamily="34" charset="0"/>
              <a:buChar char="•"/>
            </a:pPr>
            <a:r>
              <a:rPr lang="en-US" sz="1800" dirty="0" smtClean="0">
                <a:solidFill>
                  <a:schemeClr val="tx1"/>
                </a:solidFill>
                <a:latin typeface="Cambria" pitchFamily="18" charset="0"/>
              </a:rPr>
              <a:t> Social networking is used by majority of the population around the world. </a:t>
            </a:r>
          </a:p>
          <a:p>
            <a:endParaRPr lang="en-US" sz="1800" dirty="0" smtClean="0">
              <a:solidFill>
                <a:schemeClr val="tx1"/>
              </a:solidFill>
              <a:latin typeface="Cambria" pitchFamily="18" charset="0"/>
            </a:endParaRPr>
          </a:p>
          <a:p>
            <a:r>
              <a:rPr lang="en-US" sz="1800" dirty="0" smtClean="0">
                <a:solidFill>
                  <a:schemeClr val="tx1"/>
                </a:solidFill>
                <a:latin typeface="Cambria" pitchFamily="18" charset="0"/>
              </a:rPr>
              <a:t>In </a:t>
            </a:r>
            <a:r>
              <a:rPr lang="en-US" sz="1800" dirty="0">
                <a:solidFill>
                  <a:schemeClr val="tx1"/>
                </a:solidFill>
                <a:latin typeface="Cambria" pitchFamily="18" charset="0"/>
              </a:rPr>
              <a:t>this </a:t>
            </a:r>
            <a:r>
              <a:rPr lang="en-US" sz="1800" dirty="0" smtClean="0">
                <a:solidFill>
                  <a:schemeClr val="tx1"/>
                </a:solidFill>
                <a:latin typeface="Cambria" pitchFamily="18" charset="0"/>
              </a:rPr>
              <a:t>, </a:t>
            </a:r>
            <a:r>
              <a:rPr lang="en-US" sz="1800" dirty="0">
                <a:solidFill>
                  <a:schemeClr val="tx1"/>
                </a:solidFill>
                <a:latin typeface="Cambria" pitchFamily="18" charset="0"/>
              </a:rPr>
              <a:t>we present </a:t>
            </a:r>
            <a:r>
              <a:rPr lang="en-US" sz="1800" dirty="0" smtClean="0">
                <a:solidFill>
                  <a:schemeClr val="tx1"/>
                </a:solidFill>
                <a:latin typeface="Cambria" pitchFamily="18" charset="0"/>
              </a:rPr>
              <a:t>the prediction </a:t>
            </a:r>
            <a:r>
              <a:rPr lang="en-US" sz="1800" dirty="0">
                <a:solidFill>
                  <a:schemeClr val="tx1"/>
                </a:solidFill>
                <a:latin typeface="Cambria" pitchFamily="18" charset="0"/>
              </a:rPr>
              <a:t>model </a:t>
            </a:r>
            <a:r>
              <a:rPr lang="en-US" sz="1800" dirty="0" smtClean="0">
                <a:solidFill>
                  <a:schemeClr val="tx1"/>
                </a:solidFill>
                <a:latin typeface="Cambria" pitchFamily="18" charset="0"/>
              </a:rPr>
              <a:t>for estimating the revenue </a:t>
            </a:r>
            <a:r>
              <a:rPr lang="en-US" sz="1800" dirty="0" smtClean="0">
                <a:latin typeface="Cambria" pitchFamily="18" charset="0"/>
              </a:rPr>
              <a:t>of the movie.</a:t>
            </a:r>
          </a:p>
          <a:p>
            <a:endParaRPr lang="en-US" sz="1800" dirty="0" smtClean="0">
              <a:latin typeface="Cambria" pitchFamily="18" charset="0"/>
            </a:endParaRPr>
          </a:p>
          <a:p>
            <a:r>
              <a:rPr lang="en-US" sz="1800" dirty="0" smtClean="0">
                <a:latin typeface="Cambria" pitchFamily="18" charset="0"/>
              </a:rPr>
              <a:t>There are various ways to  collect the data and process the data.</a:t>
            </a:r>
            <a:endParaRPr lang="en-US" sz="1600"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7315200" cy="715963"/>
          </a:xfrm>
        </p:spPr>
        <p:txBody>
          <a:bodyPr/>
          <a:lstStyle/>
          <a:p>
            <a:r>
              <a:rPr lang="en-US" b="1" dirty="0" smtClean="0">
                <a:latin typeface="Times New Roman" pitchFamily="18" charset="0"/>
                <a:cs typeface="Times New Roman" pitchFamily="18" charset="0"/>
              </a:rPr>
              <a:t>Screenshots</a:t>
            </a:r>
            <a:endParaRPr lang="en-US" b="1" dirty="0">
              <a:latin typeface="Times New Roman" pitchFamily="18" charset="0"/>
              <a:cs typeface="Times New Roman" pitchFamily="18" charset="0"/>
            </a:endParaRPr>
          </a:p>
        </p:txBody>
      </p:sp>
      <p:pic>
        <p:nvPicPr>
          <p:cNvPr id="4" name="Picture 3"/>
          <p:cNvPicPr/>
          <p:nvPr/>
        </p:nvPicPr>
        <p:blipFill>
          <a:blip r:embed="rId2" cstate="print"/>
          <a:stretch>
            <a:fillRect/>
          </a:stretch>
        </p:blipFill>
        <p:spPr>
          <a:xfrm>
            <a:off x="1706244" y="1817687"/>
            <a:ext cx="6675755" cy="458311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19200"/>
            <a:ext cx="7315200" cy="715963"/>
          </a:xfrm>
        </p:spPr>
        <p:txBody>
          <a:bodyPr/>
          <a:lstStyle/>
          <a:p>
            <a:r>
              <a:rPr lang="en-US" b="1" dirty="0" smtClean="0">
                <a:latin typeface="Times New Roman" pitchFamily="18" charset="0"/>
                <a:cs typeface="Times New Roman" pitchFamily="18" charset="0"/>
              </a:rPr>
              <a:t>Screenshots</a:t>
            </a:r>
            <a:endParaRPr lang="en-US" b="1" dirty="0">
              <a:latin typeface="Times New Roman" pitchFamily="18" charset="0"/>
              <a:cs typeface="Times New Roman" pitchFamily="18" charset="0"/>
            </a:endParaRPr>
          </a:p>
        </p:txBody>
      </p:sp>
      <p:pic>
        <p:nvPicPr>
          <p:cNvPr id="6" name="Picture 5"/>
          <p:cNvPicPr/>
          <p:nvPr/>
        </p:nvPicPr>
        <p:blipFill>
          <a:blip r:embed="rId2" cstate="print"/>
          <a:stretch>
            <a:fillRect/>
          </a:stretch>
        </p:blipFill>
        <p:spPr>
          <a:xfrm>
            <a:off x="1706244" y="1817687"/>
            <a:ext cx="6904356" cy="465931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2600"/>
            <a:ext cx="7543800" cy="4953000"/>
          </a:xfrm>
        </p:spPr>
        <p:txBody>
          <a:bodyPr/>
          <a:lstStyle/>
          <a:p>
            <a:pPr marL="0" indent="0">
              <a:buNone/>
            </a:pPr>
            <a:r>
              <a:rPr lang="en-US" sz="1800" b="1" dirty="0" smtClean="0">
                <a:latin typeface="Cambria" pitchFamily="18" charset="0"/>
              </a:rPr>
              <a:t>Future </a:t>
            </a:r>
            <a:r>
              <a:rPr lang="en-US" sz="1800" b="1" dirty="0">
                <a:latin typeface="Cambria" pitchFamily="18" charset="0"/>
              </a:rPr>
              <a:t>Scope :</a:t>
            </a:r>
            <a:endParaRPr lang="en-IN" sz="1800" dirty="0">
              <a:latin typeface="Cambria" pitchFamily="18" charset="0"/>
            </a:endParaRPr>
          </a:p>
          <a:p>
            <a:pPr marL="0" indent="0">
              <a:buNone/>
            </a:pPr>
            <a:endParaRPr lang="en-US" sz="1800" dirty="0">
              <a:latin typeface="Cambria" pitchFamily="18" charset="0"/>
            </a:endParaRPr>
          </a:p>
          <a:p>
            <a:pPr marL="0" indent="0">
              <a:buNone/>
            </a:pPr>
            <a:r>
              <a:rPr lang="en-US" sz="1800" b="1" dirty="0">
                <a:latin typeface="Cambria" pitchFamily="18" charset="0"/>
              </a:rPr>
              <a:t>     </a:t>
            </a:r>
            <a:r>
              <a:rPr lang="en-US" sz="1800" dirty="0">
                <a:latin typeface="Cambria" pitchFamily="18" charset="0"/>
              </a:rPr>
              <a:t>The Prediction system  we generated gives the whole revenue at a time considering different    factors before the movie is released. Further we can </a:t>
            </a:r>
            <a:r>
              <a:rPr lang="en-US" sz="1800" dirty="0" err="1">
                <a:latin typeface="Cambria" pitchFamily="18" charset="0"/>
              </a:rPr>
              <a:t>can</a:t>
            </a:r>
            <a:r>
              <a:rPr lang="en-US" sz="1800" dirty="0">
                <a:latin typeface="Cambria" pitchFamily="18" charset="0"/>
              </a:rPr>
              <a:t> work with predicting the revenue on weekly basis, giving the revenue week-wise comparing the actual comments of the movies after release. The output generated </a:t>
            </a:r>
            <a:r>
              <a:rPr lang="en-US" sz="1800" dirty="0" err="1">
                <a:latin typeface="Cambria" pitchFamily="18" charset="0"/>
              </a:rPr>
              <a:t>i.e</a:t>
            </a:r>
            <a:r>
              <a:rPr lang="en-US" sz="1800" dirty="0">
                <a:latin typeface="Cambria" pitchFamily="18" charset="0"/>
              </a:rPr>
              <a:t> the Revenue predicted can be shown in a graphical format on week-wise revenue prediction versus actual box-office collection. Also these predicted revenue figures can be input, along with the show timings to another system which will predict the show timings for which the profit is maximum and help box-office managers to lay down the </a:t>
            </a:r>
            <a:r>
              <a:rPr lang="en-US" sz="1800" dirty="0" smtClean="0">
                <a:latin typeface="Cambria" pitchFamily="18" charset="0"/>
              </a:rPr>
              <a:t>strategy.</a:t>
            </a:r>
            <a:endParaRPr lang="en-IN" sz="1800" dirty="0">
              <a:latin typeface="Cambria" pitchFamily="18" charset="0"/>
            </a:endParaRPr>
          </a:p>
        </p:txBody>
      </p:sp>
    </p:spTree>
    <p:extLst>
      <p:ext uri="{BB962C8B-B14F-4D97-AF65-F5344CB8AC3E}">
        <p14:creationId xmlns:p14="http://schemas.microsoft.com/office/powerpoint/2010/main" val="740211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200000"/>
              </a:lnSpc>
            </a:pPr>
            <a:r>
              <a:rPr lang="en-US" sz="1800" dirty="0" smtClean="0">
                <a:latin typeface="Cambria" pitchFamily="18" charset="0"/>
              </a:rPr>
              <a:t>Our goal is to predict revenue of the upcoming movies using box-office data and external factor data such as online reviews, movie ratings</a:t>
            </a:r>
            <a:r>
              <a:rPr lang="en-US" sz="1800" dirty="0" smtClean="0">
                <a:latin typeface="Cambria" pitchFamily="18" charset="0"/>
              </a:rPr>
              <a:t>.</a:t>
            </a:r>
            <a:endParaRPr lang="en-US" sz="1800" dirty="0" smtClean="0">
              <a:latin typeface="Cambria" pitchFamily="18" charset="0"/>
            </a:endParaRP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895600"/>
            <a:ext cx="8610600" cy="3810000"/>
          </a:xfrm>
        </p:spPr>
        <p:txBody>
          <a:bodyPr/>
          <a:lstStyle/>
          <a:p>
            <a:pPr>
              <a:buNone/>
            </a:pPr>
            <a:r>
              <a:rPr lang="en-US" sz="9600" dirty="0" smtClean="0"/>
              <a:t> THANK YOU</a:t>
            </a:r>
            <a:endParaRPr lang="en-US" sz="9600" dirty="0"/>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Motivation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2743200"/>
            <a:ext cx="7315200" cy="4267200"/>
          </a:xfrm>
        </p:spPr>
        <p:txBody>
          <a:bodyPr/>
          <a:lstStyle/>
          <a:p>
            <a:r>
              <a:rPr lang="en-US" sz="1800" dirty="0" smtClean="0">
                <a:solidFill>
                  <a:schemeClr val="accent1">
                    <a:lumMod val="50000"/>
                  </a:schemeClr>
                </a:solidFill>
                <a:latin typeface="Cambria" pitchFamily="18" charset="0"/>
              </a:rPr>
              <a:t>Entertainment </a:t>
            </a:r>
            <a:r>
              <a:rPr lang="en-US" sz="1800" dirty="0">
                <a:solidFill>
                  <a:schemeClr val="accent1">
                    <a:lumMod val="50000"/>
                  </a:schemeClr>
                </a:solidFill>
                <a:latin typeface="Cambria" pitchFamily="18" charset="0"/>
              </a:rPr>
              <a:t>industry has become one of the highest income profession in </a:t>
            </a:r>
            <a:r>
              <a:rPr lang="en-US" sz="1800" dirty="0" smtClean="0">
                <a:solidFill>
                  <a:schemeClr val="accent1">
                    <a:lumMod val="50000"/>
                  </a:schemeClr>
                </a:solidFill>
                <a:latin typeface="Cambria" pitchFamily="18" charset="0"/>
              </a:rPr>
              <a:t>today’s world.</a:t>
            </a:r>
          </a:p>
          <a:p>
            <a:endParaRPr lang="en-US" sz="1800" dirty="0" smtClean="0">
              <a:solidFill>
                <a:schemeClr val="accent1">
                  <a:lumMod val="50000"/>
                </a:schemeClr>
              </a:solidFill>
              <a:latin typeface="Cambria" pitchFamily="18" charset="0"/>
            </a:endParaRPr>
          </a:p>
          <a:p>
            <a:pPr>
              <a:buNone/>
            </a:pPr>
            <a:endParaRPr lang="en-US" sz="1800" dirty="0" smtClean="0">
              <a:solidFill>
                <a:schemeClr val="accent1">
                  <a:lumMod val="50000"/>
                </a:schemeClr>
              </a:solidFill>
              <a:latin typeface="Cambria" pitchFamily="18" charset="0"/>
            </a:endParaRPr>
          </a:p>
          <a:p>
            <a:r>
              <a:rPr lang="en-US" sz="1800" dirty="0" smtClean="0">
                <a:solidFill>
                  <a:schemeClr val="accent1">
                    <a:lumMod val="50000"/>
                  </a:schemeClr>
                </a:solidFill>
                <a:latin typeface="Cambria" pitchFamily="18" charset="0"/>
              </a:rPr>
              <a:t> The </a:t>
            </a:r>
            <a:r>
              <a:rPr lang="en-US" sz="1800" dirty="0">
                <a:solidFill>
                  <a:schemeClr val="accent1">
                    <a:lumMod val="50000"/>
                  </a:schemeClr>
                </a:solidFill>
                <a:latin typeface="Cambria" pitchFamily="18" charset="0"/>
              </a:rPr>
              <a:t>audience should know if they are spending on the correct movie</a:t>
            </a:r>
            <a:r>
              <a:rPr lang="en-US" sz="1800" dirty="0" smtClean="0">
                <a:solidFill>
                  <a:schemeClr val="accent1">
                    <a:lumMod val="50000"/>
                  </a:schemeClr>
                </a:solidFill>
                <a:latin typeface="Cambria" pitchFamily="18" charset="0"/>
              </a:rPr>
              <a:t>.</a:t>
            </a:r>
          </a:p>
          <a:p>
            <a:endParaRPr lang="en-US" sz="1800" dirty="0" smtClean="0">
              <a:solidFill>
                <a:schemeClr val="accent1">
                  <a:lumMod val="50000"/>
                </a:schemeClr>
              </a:solidFill>
              <a:latin typeface="Cambria" pitchFamily="18" charset="0"/>
            </a:endParaRPr>
          </a:p>
          <a:p>
            <a:pPr>
              <a:buNone/>
            </a:pPr>
            <a:r>
              <a:rPr lang="en-US" sz="1800" dirty="0" smtClean="0">
                <a:solidFill>
                  <a:schemeClr val="accent1">
                    <a:lumMod val="50000"/>
                  </a:schemeClr>
                </a:solidFill>
                <a:latin typeface="Cambria" pitchFamily="18" charset="0"/>
              </a:rPr>
              <a:t> </a:t>
            </a:r>
          </a:p>
          <a:p>
            <a:r>
              <a:rPr lang="en-US" sz="1800" dirty="0" smtClean="0">
                <a:solidFill>
                  <a:schemeClr val="accent1">
                    <a:lumMod val="50000"/>
                  </a:schemeClr>
                </a:solidFill>
                <a:latin typeface="Cambria" pitchFamily="18" charset="0"/>
              </a:rPr>
              <a:t> The </a:t>
            </a:r>
            <a:r>
              <a:rPr lang="en-US" sz="1800" dirty="0">
                <a:solidFill>
                  <a:schemeClr val="accent1">
                    <a:lumMod val="50000"/>
                  </a:schemeClr>
                </a:solidFill>
                <a:latin typeface="Cambria" pitchFamily="18" charset="0"/>
              </a:rPr>
              <a:t>managers of the theatres should know how much to expect out of a movie, so that they run their </a:t>
            </a:r>
            <a:r>
              <a:rPr lang="en-US" sz="1800" dirty="0" smtClean="0">
                <a:solidFill>
                  <a:schemeClr val="accent1">
                    <a:lumMod val="50000"/>
                  </a:schemeClr>
                </a:solidFill>
                <a:latin typeface="Cambria" pitchFamily="18" charset="0"/>
              </a:rPr>
              <a:t>business  </a:t>
            </a:r>
            <a:r>
              <a:rPr lang="en-US" sz="1800" dirty="0">
                <a:solidFill>
                  <a:schemeClr val="accent1">
                    <a:lumMod val="50000"/>
                  </a:schemeClr>
                </a:solidFill>
                <a:latin typeface="Cambria" pitchFamily="18" charset="0"/>
              </a:rPr>
              <a:t>efficiently.</a:t>
            </a: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Problem Definition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2743200"/>
            <a:ext cx="7315200" cy="4267200"/>
          </a:xfrm>
        </p:spPr>
        <p:txBody>
          <a:bodyPr/>
          <a:lstStyle/>
          <a:p>
            <a:pPr>
              <a:buFont typeface="Arial"/>
              <a:buChar char="•"/>
            </a:pPr>
            <a:r>
              <a:rPr lang="en-US" sz="1800" dirty="0" smtClean="0">
                <a:solidFill>
                  <a:srgbClr val="000000"/>
                </a:solidFill>
                <a:latin typeface="Cambria" pitchFamily="18" charset="0"/>
              </a:rPr>
              <a:t>An application which collects data  from social websites for a movie and predicts the revenue that will be generated.</a:t>
            </a:r>
          </a:p>
          <a:p>
            <a:pPr>
              <a:buFont typeface="Arial"/>
              <a:buChar char="•"/>
            </a:pPr>
            <a:endParaRPr lang="en-US" sz="1800" dirty="0" smtClean="0">
              <a:solidFill>
                <a:srgbClr val="000000"/>
              </a:solidFill>
              <a:latin typeface="Cambria" pitchFamily="18" charset="0"/>
            </a:endParaRPr>
          </a:p>
          <a:p>
            <a:pPr>
              <a:buNone/>
            </a:pPr>
            <a:endParaRPr lang="en-US" sz="1800" dirty="0" smtClean="0">
              <a:solidFill>
                <a:srgbClr val="000000"/>
              </a:solidFill>
              <a:latin typeface="Cambria" pitchFamily="18" charset="0"/>
            </a:endParaRPr>
          </a:p>
          <a:p>
            <a:pPr>
              <a:buFont typeface="Arial"/>
              <a:buChar char="•"/>
            </a:pPr>
            <a:r>
              <a:rPr lang="en-US" sz="1800" dirty="0" smtClean="0">
                <a:solidFill>
                  <a:srgbClr val="000000"/>
                </a:solidFill>
                <a:latin typeface="Cambria" pitchFamily="18" charset="0"/>
              </a:rPr>
              <a:t> </a:t>
            </a:r>
            <a:r>
              <a:rPr lang="en-US" sz="1800" dirty="0">
                <a:solidFill>
                  <a:srgbClr val="000000"/>
                </a:solidFill>
                <a:latin typeface="Cambria" pitchFamily="18" charset="0"/>
              </a:rPr>
              <a:t>S</a:t>
            </a:r>
            <a:r>
              <a:rPr lang="en-US" sz="1800" dirty="0" smtClean="0">
                <a:solidFill>
                  <a:srgbClr val="000000"/>
                </a:solidFill>
                <a:latin typeface="Cambria" pitchFamily="18" charset="0"/>
              </a:rPr>
              <a:t>entiment analysis computation technique will be used.</a:t>
            </a:r>
          </a:p>
          <a:p>
            <a:pPr>
              <a:buFont typeface="Arial"/>
              <a:buChar char="•"/>
            </a:pPr>
            <a:endParaRPr lang="en-US" sz="1800" dirty="0" smtClean="0">
              <a:solidFill>
                <a:srgbClr val="000000"/>
              </a:solidFill>
              <a:latin typeface="Cambria" pitchFamily="18" charset="0"/>
            </a:endParaRPr>
          </a:p>
          <a:p>
            <a:pPr>
              <a:buNone/>
            </a:pPr>
            <a:endParaRPr lang="en-US" sz="1800" dirty="0" smtClean="0">
              <a:solidFill>
                <a:srgbClr val="000000"/>
              </a:solidFill>
              <a:latin typeface="Cambria" pitchFamily="18" charset="0"/>
            </a:endParaRPr>
          </a:p>
          <a:p>
            <a:pPr>
              <a:buFont typeface="Arial"/>
              <a:buChar char="•"/>
            </a:pPr>
            <a:r>
              <a:rPr lang="en-US" sz="1800" dirty="0" smtClean="0">
                <a:solidFill>
                  <a:srgbClr val="000000"/>
                </a:solidFill>
                <a:latin typeface="Cambria" pitchFamily="18" charset="0"/>
              </a:rPr>
              <a:t>Social websites like </a:t>
            </a:r>
            <a:r>
              <a:rPr lang="en-US" sz="1800" dirty="0" err="1" smtClean="0">
                <a:solidFill>
                  <a:srgbClr val="000000"/>
                </a:solidFill>
                <a:latin typeface="Cambria" pitchFamily="18" charset="0"/>
              </a:rPr>
              <a:t>Facebook</a:t>
            </a:r>
            <a:r>
              <a:rPr lang="en-US" sz="1800" dirty="0" smtClean="0">
                <a:solidFill>
                  <a:srgbClr val="000000"/>
                </a:solidFill>
                <a:latin typeface="Cambria" pitchFamily="18" charset="0"/>
              </a:rPr>
              <a:t>, Twitter, IMDB and </a:t>
            </a:r>
            <a:r>
              <a:rPr lang="en-US" sz="1800" dirty="0" err="1" smtClean="0">
                <a:solidFill>
                  <a:srgbClr val="000000"/>
                </a:solidFill>
                <a:latin typeface="Cambria" pitchFamily="18" charset="0"/>
              </a:rPr>
              <a:t>Youtube</a:t>
            </a:r>
            <a:r>
              <a:rPr lang="en-US" sz="1800" dirty="0" smtClean="0">
                <a:solidFill>
                  <a:srgbClr val="000000"/>
                </a:solidFill>
                <a:latin typeface="Cambria" pitchFamily="18" charset="0"/>
              </a:rPr>
              <a:t> will be used to gather the data in form of likes and comments.</a:t>
            </a:r>
            <a:endParaRPr lang="en-US" sz="1800" dirty="0" smtClean="0">
              <a:latin typeface="Cambria" pitchFamily="18" charset="0"/>
            </a:endParaRPr>
          </a:p>
          <a:p>
            <a:pPr>
              <a:buFont typeface="Arial"/>
              <a:buChar char="•"/>
            </a:pPr>
            <a:endParaRPr lang="en-US" sz="1800" dirty="0" smtClean="0">
              <a:solidFill>
                <a:srgbClr val="000000"/>
              </a:solidFill>
              <a:latin typeface="Cambria" pitchFamily="18" charset="0"/>
            </a:endParaRPr>
          </a:p>
          <a:p>
            <a:pPr>
              <a:buFont typeface="Arial"/>
              <a:buChar char="•"/>
            </a:pPr>
            <a:endParaRPr lang="en-US" sz="1800" dirty="0" smtClean="0">
              <a:latin typeface="Cambria" pitchFamily="18" charset="0"/>
            </a:endParaRPr>
          </a:p>
          <a:p>
            <a:endParaRPr lang="en-US" sz="1800" dirty="0">
              <a:latin typeface="Cambria" pitchFamily="18" charset="0"/>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7315200" cy="715963"/>
          </a:xfrm>
        </p:spPr>
        <p:txBody>
          <a:bodyPr/>
          <a:lstStyle/>
          <a:p>
            <a:r>
              <a:rPr lang="en-US" b="1" dirty="0" smtClean="0">
                <a:latin typeface="Times New Roman" pitchFamily="18" charset="0"/>
                <a:cs typeface="Times New Roman" pitchFamily="18" charset="0"/>
              </a:rPr>
              <a:t>Literature Survey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2209800"/>
            <a:ext cx="7315200" cy="4267200"/>
          </a:xfrm>
        </p:spPr>
        <p:txBody>
          <a:bodyPr/>
          <a:lstStyle/>
          <a:p>
            <a:r>
              <a:rPr lang="en-US" sz="1800" b="1" dirty="0" smtClean="0">
                <a:latin typeface="Cambria" pitchFamily="18" charset="0"/>
              </a:rPr>
              <a:t>TOPIC:</a:t>
            </a:r>
            <a:r>
              <a:rPr lang="en-US" sz="1800" dirty="0" smtClean="0">
                <a:latin typeface="Cambria" pitchFamily="18" charset="0"/>
              </a:rPr>
              <a:t>“Predicting the Near-Weekend ticket sales using Web Based External Factors and Box-Office Data”</a:t>
            </a:r>
          </a:p>
          <a:p>
            <a:pPr>
              <a:buNone/>
            </a:pPr>
            <a:r>
              <a:rPr lang="en-US" sz="1800" b="1" dirty="0" smtClean="0">
                <a:latin typeface="Cambria" pitchFamily="18" charset="0"/>
              </a:rPr>
              <a:t>	MAIN CONTENT:</a:t>
            </a:r>
            <a:r>
              <a:rPr lang="en-US" sz="1800" dirty="0" smtClean="0">
                <a:latin typeface="Cambria" pitchFamily="18" charset="0"/>
              </a:rPr>
              <a:t> The prediction models used were LM, SVM to predict the ticket sales.</a:t>
            </a:r>
          </a:p>
          <a:p>
            <a:pPr>
              <a:buNone/>
            </a:pPr>
            <a:r>
              <a:rPr lang="en-US" sz="1800" dirty="0" smtClean="0">
                <a:latin typeface="Cambria" pitchFamily="18" charset="0"/>
              </a:rPr>
              <a:t>	Results with only box-office data and box-office with external data was compared and the accuracy was increased by 9% when the later was used.</a:t>
            </a:r>
          </a:p>
          <a:p>
            <a:pPr>
              <a:buNone/>
            </a:pPr>
            <a:r>
              <a:rPr lang="en-US" sz="1800" b="1" dirty="0" smtClean="0">
                <a:latin typeface="Cambria" pitchFamily="18" charset="0"/>
              </a:rPr>
              <a:t>	IDEA WE LIKED:</a:t>
            </a:r>
            <a:r>
              <a:rPr lang="en-US" sz="1800" dirty="0" smtClean="0">
                <a:latin typeface="Cambria" pitchFamily="18" charset="0"/>
              </a:rPr>
              <a:t> We Can divide our work in </a:t>
            </a:r>
            <a:r>
              <a:rPr lang="en-US" sz="1800" b="1" dirty="0" smtClean="0">
                <a:latin typeface="Cambria" pitchFamily="18" charset="0"/>
              </a:rPr>
              <a:t>a weekly manner</a:t>
            </a:r>
            <a:r>
              <a:rPr lang="en-US" sz="1800" dirty="0" smtClean="0">
                <a:latin typeface="Cambria" pitchFamily="18" charset="0"/>
              </a:rPr>
              <a:t>, LM </a:t>
            </a:r>
          </a:p>
          <a:p>
            <a:pPr>
              <a:buNone/>
            </a:pPr>
            <a:r>
              <a:rPr lang="en-US" sz="1800" dirty="0" smtClean="0">
                <a:latin typeface="Cambria" pitchFamily="18" charset="0"/>
              </a:rPr>
              <a:t>		                        External data can be used.</a:t>
            </a:r>
          </a:p>
          <a:p>
            <a:r>
              <a:rPr lang="en-US" sz="1800" b="1" dirty="0" smtClean="0">
                <a:latin typeface="Cambria" pitchFamily="18" charset="0"/>
              </a:rPr>
              <a:t>TOPIC:</a:t>
            </a:r>
            <a:r>
              <a:rPr lang="en-US" sz="1800" dirty="0" smtClean="0">
                <a:latin typeface="Cambria" pitchFamily="18" charset="0"/>
              </a:rPr>
              <a:t> “Prediction Of  Box Office Success of Movies Using Hype Analysis Of Twitter Data”</a:t>
            </a:r>
          </a:p>
          <a:p>
            <a:pPr>
              <a:buNone/>
            </a:pPr>
            <a:r>
              <a:rPr lang="en-US" sz="1800" b="1" dirty="0" smtClean="0">
                <a:latin typeface="Cambria" pitchFamily="18" charset="0"/>
              </a:rPr>
              <a:t>	MAIN CONTENT:</a:t>
            </a:r>
            <a:r>
              <a:rPr lang="en-US" sz="1800" dirty="0" smtClean="0">
                <a:latin typeface="Cambria" pitchFamily="18" charset="0"/>
              </a:rPr>
              <a:t> The data of twitter is collected, </a:t>
            </a:r>
            <a:r>
              <a:rPr lang="en-US" sz="1800" b="1" dirty="0" smtClean="0">
                <a:latin typeface="Cambria" pitchFamily="18" charset="0"/>
              </a:rPr>
              <a:t>sentiment analysis </a:t>
            </a:r>
            <a:r>
              <a:rPr lang="en-US" sz="1800" dirty="0" smtClean="0">
                <a:latin typeface="Cambria" pitchFamily="18" charset="0"/>
              </a:rPr>
              <a:t>is done ,multiple linear regression model is used and predicts success ratio of the movie.</a:t>
            </a:r>
          </a:p>
          <a:p>
            <a:pPr>
              <a:buNone/>
            </a:pPr>
            <a:r>
              <a:rPr lang="en-US" sz="1800" b="1" dirty="0" smtClean="0">
                <a:latin typeface="Cambria" pitchFamily="18" charset="0"/>
              </a:rPr>
              <a:t>	IDEAS WE LIKED:</a:t>
            </a:r>
            <a:r>
              <a:rPr lang="en-US" sz="1800" dirty="0" smtClean="0">
                <a:latin typeface="Cambria" pitchFamily="18" charset="0"/>
              </a:rPr>
              <a:t> Sentiment analysis</a:t>
            </a:r>
          </a:p>
          <a:p>
            <a:endParaRPr lang="en-US" sz="1800" dirty="0" smtClean="0">
              <a:latin typeface="Cambria" pitchFamily="18" charset="0"/>
            </a:endParaRPr>
          </a:p>
          <a:p>
            <a:pPr>
              <a:buNone/>
            </a:pPr>
            <a:r>
              <a:rPr lang="en-US" sz="1800" dirty="0" smtClean="0">
                <a:latin typeface="Cambria" pitchFamily="18" charset="0"/>
              </a:rPr>
              <a:t>-</a:t>
            </a: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7315200" cy="715963"/>
          </a:xfrm>
        </p:spPr>
        <p:txBody>
          <a:bodyPr/>
          <a:lstStyle/>
          <a:p>
            <a:r>
              <a:rPr lang="en-US" b="1" dirty="0" smtClean="0">
                <a:latin typeface="Times New Roman" pitchFamily="18" charset="0"/>
                <a:cs typeface="Times New Roman" pitchFamily="18" charset="0"/>
              </a:rPr>
              <a:t>Literature Survey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2209800"/>
            <a:ext cx="7315200" cy="4267200"/>
          </a:xfrm>
        </p:spPr>
        <p:txBody>
          <a:bodyPr/>
          <a:lstStyle/>
          <a:p>
            <a:pPr>
              <a:buNone/>
            </a:pPr>
            <a:endParaRPr lang="en-US" sz="1800" dirty="0" smtClean="0">
              <a:latin typeface="Cambria" pitchFamily="18" charset="0"/>
            </a:endParaRPr>
          </a:p>
          <a:p>
            <a:r>
              <a:rPr lang="en-US" sz="1800" b="1" dirty="0" smtClean="0">
                <a:latin typeface="Cambria" pitchFamily="18" charset="0"/>
              </a:rPr>
              <a:t>TOPIC:</a:t>
            </a:r>
            <a:r>
              <a:rPr lang="en-US" sz="1800" dirty="0" smtClean="0">
                <a:latin typeface="Cambria" pitchFamily="18" charset="0"/>
              </a:rPr>
              <a:t>”An Improved Sentiment Analysis Of Online Movie Reviews Based on Clustering For Box-Office Prediction”</a:t>
            </a:r>
          </a:p>
          <a:p>
            <a:endParaRPr lang="en-US" sz="1800" dirty="0" smtClean="0">
              <a:latin typeface="Cambria" pitchFamily="18" charset="0"/>
            </a:endParaRPr>
          </a:p>
          <a:p>
            <a:pPr>
              <a:buNone/>
            </a:pPr>
            <a:r>
              <a:rPr lang="en-US" sz="1800" b="1" dirty="0" smtClean="0">
                <a:latin typeface="Cambria" pitchFamily="18" charset="0"/>
              </a:rPr>
              <a:t>	MAIN CONTENT:</a:t>
            </a:r>
            <a:r>
              <a:rPr lang="en-US" sz="1800" dirty="0" smtClean="0">
                <a:latin typeface="Cambria" pitchFamily="18" charset="0"/>
              </a:rPr>
              <a:t> Clustering of the data is done, sentiment analysis was used and auto regression model was used.</a:t>
            </a:r>
          </a:p>
          <a:p>
            <a:endParaRPr lang="en-US" sz="1800" dirty="0" smtClean="0">
              <a:latin typeface="Cambria" pitchFamily="18" charset="0"/>
            </a:endParaRPr>
          </a:p>
          <a:p>
            <a:pPr>
              <a:buNone/>
            </a:pPr>
            <a:r>
              <a:rPr lang="en-US" sz="1800" b="1" dirty="0" smtClean="0">
                <a:latin typeface="Cambria" pitchFamily="18" charset="0"/>
              </a:rPr>
              <a:t>	IDEA WE LIKED:</a:t>
            </a:r>
            <a:r>
              <a:rPr lang="en-US" sz="1800" dirty="0" smtClean="0">
                <a:latin typeface="Cambria" pitchFamily="18" charset="0"/>
              </a:rPr>
              <a:t> Our project will be need </a:t>
            </a:r>
            <a:r>
              <a:rPr lang="en-US" sz="1800" b="1" dirty="0" smtClean="0">
                <a:latin typeface="Cambria" pitchFamily="18" charset="0"/>
              </a:rPr>
              <a:t>auto-regression model.</a:t>
            </a:r>
          </a:p>
          <a:p>
            <a:pPr>
              <a:buNone/>
            </a:pPr>
            <a:endParaRPr lang="en-US" sz="1800" dirty="0" smtClean="0">
              <a:latin typeface="Cambria" pitchFamily="18" charset="0"/>
            </a:endParaRPr>
          </a:p>
          <a:p>
            <a:r>
              <a:rPr lang="en-US" sz="1400" dirty="0" smtClean="0">
                <a:latin typeface="Cambria" pitchFamily="18" charset="0"/>
              </a:rPr>
              <a:t> </a:t>
            </a:r>
            <a:r>
              <a:rPr lang="en-US" sz="1800" dirty="0" smtClean="0">
                <a:latin typeface="Cambria" pitchFamily="18" charset="0"/>
              </a:rPr>
              <a:t>To increase the accuracy what we think to be added is the association between different </a:t>
            </a:r>
            <a:r>
              <a:rPr lang="en-US" sz="1800" b="1" dirty="0" smtClean="0">
                <a:latin typeface="Cambria" pitchFamily="18" charset="0"/>
              </a:rPr>
              <a:t>external factors </a:t>
            </a:r>
            <a:r>
              <a:rPr lang="en-US" sz="1800" dirty="0" smtClean="0">
                <a:latin typeface="Cambria" pitchFamily="18" charset="0"/>
              </a:rPr>
              <a:t>which affect the results like the search data volume, ratings and the star cast for the movie .  </a:t>
            </a:r>
            <a:r>
              <a:rPr lang="en-US" sz="1400" dirty="0" smtClean="0">
                <a:latin typeface="Cambria" pitchFamily="18" charset="0"/>
              </a:rPr>
              <a:t>                                           </a:t>
            </a: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524000"/>
          <a:ext cx="7315200" cy="5034280"/>
        </p:xfrm>
        <a:graphic>
          <a:graphicData uri="http://schemas.openxmlformats.org/drawingml/2006/table">
            <a:tbl>
              <a:tblPr firstRow="1" bandRow="1">
                <a:tableStyleId>{5C22544A-7EE6-4342-B048-85BDC9FD1C3A}</a:tableStyleId>
              </a:tblPr>
              <a:tblGrid>
                <a:gridCol w="2438400"/>
                <a:gridCol w="2438400"/>
                <a:gridCol w="2438400"/>
              </a:tblGrid>
              <a:tr h="370840">
                <a:tc>
                  <a:txBody>
                    <a:bodyPr/>
                    <a:lstStyle/>
                    <a:p>
                      <a:pPr algn="ctr"/>
                      <a:r>
                        <a:rPr lang="en-US" dirty="0" smtClean="0"/>
                        <a:t>PAPER</a:t>
                      </a:r>
                      <a:endParaRPr lang="en-US" dirty="0"/>
                    </a:p>
                  </a:txBody>
                  <a:tcPr/>
                </a:tc>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tr>
              <a:tr h="370840">
                <a:tc>
                  <a:txBody>
                    <a:bodyPr/>
                    <a:lstStyle/>
                    <a:p>
                      <a:r>
                        <a:rPr lang="en-US" sz="1800" dirty="0" smtClean="0">
                          <a:latin typeface="Cambria" pitchFamily="18" charset="0"/>
                        </a:rPr>
                        <a:t>Predicting the Near-Weekend ticket sales using Web Based External Factors and Box-Office Data</a:t>
                      </a:r>
                      <a:endParaRPr lang="en-US" dirty="0"/>
                    </a:p>
                  </a:txBody>
                  <a:tcPr/>
                </a:tc>
                <a:tc>
                  <a:txBody>
                    <a:bodyPr/>
                    <a:lstStyle/>
                    <a:p>
                      <a:r>
                        <a:rPr lang="en-US" dirty="0" smtClean="0"/>
                        <a:t>Linear</a:t>
                      </a:r>
                      <a:r>
                        <a:rPr lang="en-US" baseline="0" dirty="0" smtClean="0"/>
                        <a:t> model and support vector machine was used.</a:t>
                      </a:r>
                    </a:p>
                    <a:p>
                      <a:r>
                        <a:rPr lang="en-US" baseline="0" dirty="0" smtClean="0"/>
                        <a:t>Accuracy was increased.</a:t>
                      </a:r>
                      <a:endParaRPr lang="en-US" dirty="0"/>
                    </a:p>
                  </a:txBody>
                  <a:tcPr/>
                </a:tc>
                <a:tc>
                  <a:txBody>
                    <a:bodyPr/>
                    <a:lstStyle/>
                    <a:p>
                      <a:r>
                        <a:rPr lang="en-US" dirty="0" smtClean="0"/>
                        <a:t>Only Comments and post were analyzed. No contributing</a:t>
                      </a:r>
                      <a:r>
                        <a:rPr lang="en-US" baseline="0" dirty="0" smtClean="0"/>
                        <a:t> factors.</a:t>
                      </a:r>
                      <a:endParaRPr lang="en-US" dirty="0"/>
                    </a:p>
                  </a:txBody>
                  <a:tcPr/>
                </a:tc>
              </a:tr>
              <a:tr h="370840">
                <a:tc>
                  <a:txBody>
                    <a:bodyPr/>
                    <a:lstStyle/>
                    <a:p>
                      <a:r>
                        <a:rPr lang="en-US" sz="1800" dirty="0" smtClean="0">
                          <a:latin typeface="Cambria" pitchFamily="18" charset="0"/>
                        </a:rPr>
                        <a:t>Prediction Of  Box Office Success of Movies Using Hype Analysis Of Twitter Data</a:t>
                      </a:r>
                      <a:endParaRPr lang="en-US" dirty="0"/>
                    </a:p>
                  </a:txBody>
                  <a:tcPr/>
                </a:tc>
                <a:tc>
                  <a:txBody>
                    <a:bodyPr/>
                    <a:lstStyle/>
                    <a:p>
                      <a:r>
                        <a:rPr lang="en-US" dirty="0" smtClean="0"/>
                        <a:t>Sentiment analysis.</a:t>
                      </a:r>
                    </a:p>
                    <a:p>
                      <a:r>
                        <a:rPr lang="en-US" dirty="0" smtClean="0"/>
                        <a:t>Multiple</a:t>
                      </a:r>
                      <a:r>
                        <a:rPr lang="en-US" baseline="0" dirty="0" smtClean="0"/>
                        <a:t> linear regression model was used.</a:t>
                      </a:r>
                      <a:endParaRPr lang="en-US" dirty="0"/>
                    </a:p>
                  </a:txBody>
                  <a:tcPr/>
                </a:tc>
                <a:tc>
                  <a:txBody>
                    <a:bodyPr/>
                    <a:lstStyle/>
                    <a:p>
                      <a:r>
                        <a:rPr lang="en-US" dirty="0" smtClean="0"/>
                        <a:t>Only Twitter</a:t>
                      </a:r>
                      <a:r>
                        <a:rPr lang="en-US" baseline="0" dirty="0" smtClean="0"/>
                        <a:t> data was analyzed.</a:t>
                      </a:r>
                    </a:p>
                    <a:p>
                      <a:r>
                        <a:rPr lang="en-US" baseline="0" dirty="0" smtClean="0"/>
                        <a:t>No graphical output generated.</a:t>
                      </a:r>
                      <a:endParaRPr lang="en-US" dirty="0"/>
                    </a:p>
                  </a:txBody>
                  <a:tcPr/>
                </a:tc>
              </a:tr>
              <a:tr h="370840">
                <a:tc>
                  <a:txBody>
                    <a:bodyPr/>
                    <a:lstStyle/>
                    <a:p>
                      <a:r>
                        <a:rPr lang="en-US" sz="1800" dirty="0" smtClean="0">
                          <a:latin typeface="Cambria" pitchFamily="18" charset="0"/>
                        </a:rPr>
                        <a:t>An Improved Sentiment Analysis Of Online Movie Reviews Based on Clustering For Box-Office Prediction</a:t>
                      </a:r>
                      <a:endParaRPr lang="en-US" dirty="0"/>
                    </a:p>
                  </a:txBody>
                  <a:tcPr/>
                </a:tc>
                <a:tc>
                  <a:txBody>
                    <a:bodyPr/>
                    <a:lstStyle/>
                    <a:p>
                      <a:r>
                        <a:rPr lang="en-US" dirty="0" smtClean="0"/>
                        <a:t>Auto-regression</a:t>
                      </a:r>
                      <a:r>
                        <a:rPr lang="en-US" baseline="0" dirty="0" smtClean="0"/>
                        <a:t> model was used.</a:t>
                      </a:r>
                    </a:p>
                    <a:p>
                      <a:r>
                        <a:rPr lang="en-US" baseline="0" dirty="0" smtClean="0"/>
                        <a:t> Clustering tool </a:t>
                      </a:r>
                      <a:r>
                        <a:rPr lang="en-US" baseline="0" dirty="0" err="1" smtClean="0"/>
                        <a:t>Weka</a:t>
                      </a:r>
                      <a:r>
                        <a:rPr lang="en-US" baseline="0" dirty="0" smtClean="0"/>
                        <a:t> was used for prediction. Accuracy increased.</a:t>
                      </a:r>
                      <a:endParaRPr lang="en-US" dirty="0"/>
                    </a:p>
                  </a:txBody>
                  <a:tcPr/>
                </a:tc>
                <a:tc>
                  <a:txBody>
                    <a:bodyPr/>
                    <a:lstStyle/>
                    <a:p>
                      <a:r>
                        <a:rPr lang="en-US" dirty="0" smtClean="0"/>
                        <a:t>External  factors</a:t>
                      </a:r>
                      <a:r>
                        <a:rPr lang="en-US" baseline="0" dirty="0" smtClean="0"/>
                        <a:t> were not considered and revenue is also not predicted.</a:t>
                      </a:r>
                      <a:endParaRPr lang="en-US" dirty="0"/>
                    </a:p>
                  </a:txBody>
                  <a:tcPr/>
                </a:tc>
              </a:tr>
            </a:tbl>
          </a:graphicData>
        </a:graphic>
      </p:graphicFrame>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95400"/>
            <a:ext cx="7315200" cy="715963"/>
          </a:xfrm>
        </p:spPr>
        <p:txBody>
          <a:bodyPr/>
          <a:lstStyle/>
          <a:p>
            <a:r>
              <a:rPr lang="en-US" b="1" dirty="0" smtClean="0">
                <a:latin typeface="Times New Roman" pitchFamily="18" charset="0"/>
                <a:cs typeface="Times New Roman" pitchFamily="18" charset="0"/>
              </a:rPr>
              <a:t>Requirements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2209800"/>
            <a:ext cx="7315200" cy="4267200"/>
          </a:xfrm>
        </p:spPr>
        <p:txBody>
          <a:bodyPr/>
          <a:lstStyle/>
          <a:p>
            <a:pPr lvl="0">
              <a:lnSpc>
                <a:spcPct val="150000"/>
              </a:lnSpc>
            </a:pPr>
            <a:r>
              <a:rPr lang="en-US" sz="1800" dirty="0" smtClean="0">
                <a:solidFill>
                  <a:schemeClr val="tx1"/>
                </a:solidFill>
                <a:latin typeface="Cambria" pitchFamily="18" charset="0"/>
              </a:rPr>
              <a:t> Our s</a:t>
            </a:r>
            <a:r>
              <a:rPr lang="en-US" sz="1800" dirty="0" smtClean="0">
                <a:latin typeface="Cambria" pitchFamily="18" charset="0"/>
              </a:rPr>
              <a:t>ystem</a:t>
            </a:r>
            <a:r>
              <a:rPr lang="en-US" sz="1800" dirty="0" smtClean="0">
                <a:solidFill>
                  <a:schemeClr val="tx1"/>
                </a:solidFill>
                <a:latin typeface="Cambria" pitchFamily="18" charset="0"/>
              </a:rPr>
              <a:t> </a:t>
            </a:r>
            <a:r>
              <a:rPr lang="en-US" sz="1800" dirty="0" smtClean="0">
                <a:latin typeface="Cambria" pitchFamily="18" charset="0"/>
              </a:rPr>
              <a:t>is based on</a:t>
            </a:r>
            <a:r>
              <a:rPr lang="en-US" sz="1800" dirty="0" smtClean="0">
                <a:solidFill>
                  <a:schemeClr val="tx1"/>
                </a:solidFill>
                <a:latin typeface="Cambria" pitchFamily="18" charset="0"/>
              </a:rPr>
              <a:t> </a:t>
            </a:r>
            <a:r>
              <a:rPr lang="en-US" sz="1800" b="1" dirty="0" smtClean="0">
                <a:latin typeface="Cambria" pitchFamily="18" charset="0"/>
              </a:rPr>
              <a:t>K-Means Clustering </a:t>
            </a:r>
            <a:r>
              <a:rPr lang="en-US" sz="1800" dirty="0" smtClean="0">
                <a:solidFill>
                  <a:schemeClr val="tx1"/>
                </a:solidFill>
                <a:latin typeface="Cambria" pitchFamily="18" charset="0"/>
              </a:rPr>
              <a:t>and </a:t>
            </a:r>
            <a:r>
              <a:rPr lang="en-US" sz="1800" b="1" dirty="0" smtClean="0">
                <a:solidFill>
                  <a:schemeClr val="tx1"/>
                </a:solidFill>
                <a:latin typeface="Cambria" pitchFamily="18" charset="0"/>
              </a:rPr>
              <a:t>Artificial Neural Network.</a:t>
            </a:r>
            <a:endParaRPr lang="en-US" sz="1800" dirty="0">
              <a:solidFill>
                <a:schemeClr val="tx1"/>
              </a:solidFill>
              <a:latin typeface="Cambria" pitchFamily="18" charset="0"/>
            </a:endParaRPr>
          </a:p>
          <a:p>
            <a:pPr lvl="0">
              <a:lnSpc>
                <a:spcPct val="150000"/>
              </a:lnSpc>
            </a:pPr>
            <a:r>
              <a:rPr lang="en-US" sz="1800" dirty="0" smtClean="0">
                <a:solidFill>
                  <a:schemeClr val="tx1"/>
                </a:solidFill>
                <a:latin typeface="Cambria" pitchFamily="18" charset="0"/>
              </a:rPr>
              <a:t>The </a:t>
            </a:r>
            <a:r>
              <a:rPr lang="en-US" sz="1800" dirty="0">
                <a:solidFill>
                  <a:schemeClr val="tx1"/>
                </a:solidFill>
                <a:latin typeface="Cambria" pitchFamily="18" charset="0"/>
              </a:rPr>
              <a:t>data is stored in a structured way in database so that it can be easily accessible</a:t>
            </a:r>
            <a:r>
              <a:rPr lang="en-US" sz="1800" dirty="0" smtClean="0">
                <a:solidFill>
                  <a:schemeClr val="tx1"/>
                </a:solidFill>
                <a:latin typeface="Cambria" pitchFamily="18" charset="0"/>
              </a:rPr>
              <a:t>.</a:t>
            </a:r>
            <a:endParaRPr lang="en-US" sz="1800" dirty="0">
              <a:solidFill>
                <a:schemeClr val="tx1"/>
              </a:solidFill>
              <a:latin typeface="Cambria" pitchFamily="18" charset="0"/>
            </a:endParaRPr>
          </a:p>
          <a:p>
            <a:pPr lvl="0">
              <a:lnSpc>
                <a:spcPct val="150000"/>
              </a:lnSpc>
            </a:pPr>
            <a:r>
              <a:rPr lang="en-US" sz="1800" dirty="0">
                <a:solidFill>
                  <a:schemeClr val="tx1"/>
                </a:solidFill>
                <a:latin typeface="Cambria" pitchFamily="18" charset="0"/>
              </a:rPr>
              <a:t>The data is first preprocessed so that the redundant data is deleted from the database</a:t>
            </a:r>
            <a:r>
              <a:rPr lang="en-US" sz="1800" dirty="0" smtClean="0">
                <a:solidFill>
                  <a:schemeClr val="tx1"/>
                </a:solidFill>
                <a:latin typeface="Cambria" pitchFamily="18" charset="0"/>
              </a:rPr>
              <a:t>.</a:t>
            </a:r>
            <a:endParaRPr lang="en-US" sz="1800" dirty="0">
              <a:solidFill>
                <a:schemeClr val="tx1"/>
              </a:solidFill>
              <a:latin typeface="Cambria" pitchFamily="18" charset="0"/>
            </a:endParaRPr>
          </a:p>
          <a:p>
            <a:pPr lvl="0">
              <a:lnSpc>
                <a:spcPct val="150000"/>
              </a:lnSpc>
            </a:pPr>
            <a:r>
              <a:rPr lang="en-US" sz="1800" dirty="0">
                <a:solidFill>
                  <a:schemeClr val="tx1"/>
                </a:solidFill>
                <a:latin typeface="Cambria" pitchFamily="18" charset="0"/>
              </a:rPr>
              <a:t>Using </a:t>
            </a:r>
            <a:r>
              <a:rPr lang="en-US" sz="1800" dirty="0" smtClean="0">
                <a:solidFill>
                  <a:schemeClr val="tx1"/>
                </a:solidFill>
                <a:latin typeface="Cambria" pitchFamily="18" charset="0"/>
              </a:rPr>
              <a:t>sentiment </a:t>
            </a:r>
            <a:r>
              <a:rPr lang="en-US" sz="1800" dirty="0">
                <a:solidFill>
                  <a:schemeClr val="tx1"/>
                </a:solidFill>
                <a:latin typeface="Cambria" pitchFamily="18" charset="0"/>
              </a:rPr>
              <a:t>analysis, </a:t>
            </a:r>
            <a:r>
              <a:rPr lang="en-US" sz="1800" b="1" dirty="0">
                <a:solidFill>
                  <a:schemeClr val="tx1"/>
                </a:solidFill>
                <a:latin typeface="Cambria" pitchFamily="18" charset="0"/>
              </a:rPr>
              <a:t>polarity</a:t>
            </a:r>
            <a:r>
              <a:rPr lang="en-US" sz="1800" dirty="0">
                <a:solidFill>
                  <a:schemeClr val="tx1"/>
                </a:solidFill>
                <a:latin typeface="Cambria" pitchFamily="18" charset="0"/>
              </a:rPr>
              <a:t> of the user comment is calculated that whether it is positive, negative or neutral.</a:t>
            </a:r>
          </a:p>
          <a:p>
            <a:pPr lvl="0">
              <a:lnSpc>
                <a:spcPct val="150000"/>
              </a:lnSpc>
            </a:pPr>
            <a:r>
              <a:rPr lang="en-US" sz="1800" dirty="0">
                <a:solidFill>
                  <a:schemeClr val="tx1"/>
                </a:solidFill>
                <a:latin typeface="Cambria" pitchFamily="18" charset="0"/>
              </a:rPr>
              <a:t>Using the computed </a:t>
            </a:r>
            <a:r>
              <a:rPr lang="en-US" sz="1800" dirty="0" smtClean="0">
                <a:solidFill>
                  <a:schemeClr val="tx1"/>
                </a:solidFill>
                <a:latin typeface="Cambria" pitchFamily="18" charset="0"/>
              </a:rPr>
              <a:t>Sentiment </a:t>
            </a:r>
            <a:r>
              <a:rPr lang="en-US" sz="1800" dirty="0">
                <a:solidFill>
                  <a:schemeClr val="tx1"/>
                </a:solidFill>
                <a:latin typeface="Cambria" pitchFamily="18" charset="0"/>
              </a:rPr>
              <a:t>analysis </a:t>
            </a:r>
            <a:r>
              <a:rPr lang="en-US" sz="1800" dirty="0" smtClean="0">
                <a:solidFill>
                  <a:schemeClr val="tx1"/>
                </a:solidFill>
                <a:latin typeface="Cambria" pitchFamily="18" charset="0"/>
              </a:rPr>
              <a:t>output and considering various other factors </a:t>
            </a:r>
            <a:r>
              <a:rPr lang="en-US" sz="1800" b="1" dirty="0" smtClean="0">
                <a:solidFill>
                  <a:schemeClr val="tx1"/>
                </a:solidFill>
                <a:latin typeface="Cambria" pitchFamily="18" charset="0"/>
              </a:rPr>
              <a:t>, revenue </a:t>
            </a:r>
            <a:r>
              <a:rPr lang="en-US" sz="1800" dirty="0">
                <a:solidFill>
                  <a:schemeClr val="tx1"/>
                </a:solidFill>
                <a:latin typeface="Cambria" pitchFamily="18" charset="0"/>
              </a:rPr>
              <a:t>of the movie is estimated.</a:t>
            </a:r>
          </a:p>
          <a:p>
            <a:pPr lvl="0">
              <a:lnSpc>
                <a:spcPct val="150000"/>
              </a:lnSpc>
              <a:buNone/>
            </a:pPr>
            <a:endParaRPr lang="en-US" sz="1800" dirty="0">
              <a:solidFill>
                <a:schemeClr val="tx1"/>
              </a:solidFill>
              <a:latin typeface="Cambria" pitchFamily="18" charset="0"/>
            </a:endParaRPr>
          </a:p>
          <a:p>
            <a:pPr lvl="0">
              <a:buNone/>
            </a:pPr>
            <a:endParaRPr lang="en-US" sz="1800" dirty="0">
              <a:solidFill>
                <a:schemeClr val="tx1"/>
              </a:solidFill>
              <a:latin typeface="Cambria" pitchFamily="18" charset="0"/>
            </a:endParaRPr>
          </a:p>
          <a:p>
            <a:endParaRPr lang="en-US" sz="1800" dirty="0">
              <a:latin typeface="Cambria" pitchFamily="18" charset="0"/>
            </a:endParaRP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71600"/>
            <a:ext cx="7315200" cy="715963"/>
          </a:xfrm>
        </p:spPr>
        <p:txBody>
          <a:bodyPr/>
          <a:lstStyle/>
          <a:p>
            <a:r>
              <a:rPr lang="en-US" b="1" dirty="0" smtClean="0">
                <a:latin typeface="Times New Roman" pitchFamily="18" charset="0"/>
                <a:cs typeface="Times New Roman" pitchFamily="18" charset="0"/>
              </a:rPr>
              <a:t>Methodology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2209800"/>
            <a:ext cx="7315200" cy="4267200"/>
          </a:xfrm>
        </p:spPr>
        <p:txBody>
          <a:bodyPr/>
          <a:lstStyle/>
          <a:p>
            <a:pPr marL="0" indent="0">
              <a:buNone/>
            </a:pPr>
            <a:r>
              <a:rPr lang="en-US" sz="1800" dirty="0" smtClean="0"/>
              <a:t>The </a:t>
            </a:r>
            <a:r>
              <a:rPr lang="en-US" sz="1800" dirty="0"/>
              <a:t>various methodologies used by us are:</a:t>
            </a:r>
            <a:endParaRPr lang="en-IN" sz="1800" dirty="0"/>
          </a:p>
          <a:p>
            <a:pPr lvl="0"/>
            <a:r>
              <a:rPr lang="en-US" sz="1800" dirty="0"/>
              <a:t>K-Means Clustering</a:t>
            </a:r>
            <a:endParaRPr lang="en-IN" sz="1800" dirty="0"/>
          </a:p>
          <a:p>
            <a:pPr lvl="0"/>
            <a:r>
              <a:rPr lang="en-US" sz="1800" dirty="0"/>
              <a:t>Sentiment Analysis</a:t>
            </a:r>
            <a:endParaRPr lang="en-IN" sz="1800" dirty="0"/>
          </a:p>
          <a:p>
            <a:pPr lvl="0"/>
            <a:r>
              <a:rPr lang="en-US" sz="1800" dirty="0"/>
              <a:t>Artificial Neural </a:t>
            </a:r>
            <a:r>
              <a:rPr lang="en-US" sz="1800" dirty="0" smtClean="0"/>
              <a:t>Network</a:t>
            </a:r>
          </a:p>
          <a:p>
            <a:pPr marL="0" lvl="0" indent="0">
              <a:buNone/>
            </a:pPr>
            <a:r>
              <a:rPr lang="en-US" sz="1800" dirty="0" smtClean="0"/>
              <a:t>Also, we have used R-Studio to implement our project.</a:t>
            </a:r>
          </a:p>
          <a:p>
            <a:pPr marL="400050" lvl="0" indent="-400050">
              <a:buAutoNum type="romanLcPeriod"/>
            </a:pPr>
            <a:r>
              <a:rPr lang="en-US" sz="1800" b="1" dirty="0" smtClean="0"/>
              <a:t>K-Means Clustering:</a:t>
            </a:r>
          </a:p>
          <a:p>
            <a:pPr marL="0" indent="0">
              <a:buNone/>
            </a:pPr>
            <a:r>
              <a:rPr lang="en-US" sz="1800" dirty="0"/>
              <a:t>k-means clustering is a method of classifying/grouping items into k groups (where k is the number of pre-chosen groups). The grouping is done by minimizing the sum of squared distances (Euclidean distances) between items and the corresponding centroid.</a:t>
            </a:r>
            <a:endParaRPr lang="en-IN" sz="1800" dirty="0"/>
          </a:p>
          <a:p>
            <a:pPr marL="0" lvl="0" indent="0">
              <a:buNone/>
            </a:pPr>
            <a:endParaRPr lang="en-IN" sz="1800" dirty="0"/>
          </a:p>
          <a:p>
            <a:endParaRPr lang="en-US" sz="1800" dirty="0">
              <a:latin typeface="Cambria" pitchFamily="18" charset="0"/>
            </a:endParaRPr>
          </a:p>
        </p:txBody>
      </p:sp>
      <p:pic>
        <p:nvPicPr>
          <p:cNvPr id="5" name="Picture 4" descr="Description: C:\Users\DELL\Desktop\k-means1.g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5105400"/>
            <a:ext cx="1828800" cy="1638300"/>
          </a:xfrm>
          <a:prstGeom prst="rect">
            <a:avLst/>
          </a:prstGeom>
          <a:noFill/>
          <a:ln>
            <a:noFill/>
          </a:ln>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owerpoint-template">
  <a:themeElements>
    <a:clrScheme name="powerpoint-template-24 7">
      <a:dk1>
        <a:srgbClr val="4D4D4D"/>
      </a:dk1>
      <a:lt1>
        <a:srgbClr val="FFFFFF"/>
      </a:lt1>
      <a:dk2>
        <a:srgbClr val="4D4D4D"/>
      </a:dk2>
      <a:lt2>
        <a:srgbClr val="3D4C59"/>
      </a:lt2>
      <a:accent1>
        <a:srgbClr val="576878"/>
      </a:accent1>
      <a:accent2>
        <a:srgbClr val="5E7489"/>
      </a:accent2>
      <a:accent3>
        <a:srgbClr val="FFFFFF"/>
      </a:accent3>
      <a:accent4>
        <a:srgbClr val="404040"/>
      </a:accent4>
      <a:accent5>
        <a:srgbClr val="B4B9BE"/>
      </a:accent5>
      <a:accent6>
        <a:srgbClr val="54687C"/>
      </a:accent6>
      <a:hlink>
        <a:srgbClr val="697B8F"/>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0E0F83"/>
        </a:lt2>
        <a:accent1>
          <a:srgbClr val="4049D2"/>
        </a:accent1>
        <a:accent2>
          <a:srgbClr val="494FD9"/>
        </a:accent2>
        <a:accent3>
          <a:srgbClr val="FFFFFF"/>
        </a:accent3>
        <a:accent4>
          <a:srgbClr val="404040"/>
        </a:accent4>
        <a:accent5>
          <a:srgbClr val="AFB1E5"/>
        </a:accent5>
        <a:accent6>
          <a:srgbClr val="4147C4"/>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4B8ACD"/>
        </a:lt2>
        <a:accent1>
          <a:srgbClr val="5C98C2"/>
        </a:accent1>
        <a:accent2>
          <a:srgbClr val="93BAD6"/>
        </a:accent2>
        <a:accent3>
          <a:srgbClr val="FFFFFF"/>
        </a:accent3>
        <a:accent4>
          <a:srgbClr val="404040"/>
        </a:accent4>
        <a:accent5>
          <a:srgbClr val="B5CADD"/>
        </a:accent5>
        <a:accent6>
          <a:srgbClr val="85A8C2"/>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114682"/>
        </a:lt2>
        <a:accent1>
          <a:srgbClr val="295B99"/>
        </a:accent1>
        <a:accent2>
          <a:srgbClr val="406DA6"/>
        </a:accent2>
        <a:accent3>
          <a:srgbClr val="FFFFFF"/>
        </a:accent3>
        <a:accent4>
          <a:srgbClr val="404040"/>
        </a:accent4>
        <a:accent5>
          <a:srgbClr val="ACB5CA"/>
        </a:accent5>
        <a:accent6>
          <a:srgbClr val="396296"/>
        </a:accent6>
        <a:hlink>
          <a:srgbClr val="5F84B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2E71CA"/>
        </a:lt2>
        <a:accent1>
          <a:srgbClr val="809BB0"/>
        </a:accent1>
        <a:accent2>
          <a:srgbClr val="51646A"/>
        </a:accent2>
        <a:accent3>
          <a:srgbClr val="FFFFFF"/>
        </a:accent3>
        <a:accent4>
          <a:srgbClr val="404040"/>
        </a:accent4>
        <a:accent5>
          <a:srgbClr val="C0CBD4"/>
        </a:accent5>
        <a:accent6>
          <a:srgbClr val="495A5F"/>
        </a:accent6>
        <a:hlink>
          <a:srgbClr val="6283A2"/>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3D4C59"/>
        </a:lt2>
        <a:accent1>
          <a:srgbClr val="576878"/>
        </a:accent1>
        <a:accent2>
          <a:srgbClr val="5E7489"/>
        </a:accent2>
        <a:accent3>
          <a:srgbClr val="FFFFFF"/>
        </a:accent3>
        <a:accent4>
          <a:srgbClr val="404040"/>
        </a:accent4>
        <a:accent5>
          <a:srgbClr val="B4B9BE"/>
        </a:accent5>
        <a:accent6>
          <a:srgbClr val="54687C"/>
        </a:accent6>
        <a:hlink>
          <a:srgbClr val="697B8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807</TotalTime>
  <Words>720</Words>
  <Application>Microsoft Office PowerPoint</Application>
  <PresentationFormat>On-screen Show (4:3)</PresentationFormat>
  <Paragraphs>127</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powerpoint-template</vt:lpstr>
      <vt:lpstr>Project Member Akash Indani(24) Akshay Wagh(76) Shital Chaudhari(15) Shreya Sherugar(66) </vt:lpstr>
      <vt:lpstr>Introduction</vt:lpstr>
      <vt:lpstr>Motivation</vt:lpstr>
      <vt:lpstr>Problem Definition</vt:lpstr>
      <vt:lpstr>Literature Survey</vt:lpstr>
      <vt:lpstr>Literature Survey</vt:lpstr>
      <vt:lpstr>PowerPoint Presentation</vt:lpstr>
      <vt:lpstr>Requirements</vt:lpstr>
      <vt:lpstr>Methodology</vt:lpstr>
      <vt:lpstr>PowerPoint Presentation</vt:lpstr>
      <vt:lpstr>PowerPoint Presentation</vt:lpstr>
      <vt:lpstr>Proposed Design</vt:lpstr>
      <vt:lpstr>Proposed Design</vt:lpstr>
      <vt:lpstr>DFD Level 0</vt:lpstr>
      <vt:lpstr>DFD Level 1</vt:lpstr>
      <vt:lpstr>Use Case</vt:lpstr>
      <vt:lpstr>Algorithm</vt:lpstr>
      <vt:lpstr>Results and Discussion</vt:lpstr>
      <vt:lpstr>Screenshots</vt:lpstr>
      <vt:lpstr>Screenshots</vt:lpstr>
      <vt:lpstr>Screenshots</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lenovo</dc:creator>
  <cp:lastModifiedBy>shital chaudhari</cp:lastModifiedBy>
  <cp:revision>77</cp:revision>
  <dcterms:created xsi:type="dcterms:W3CDTF">2015-10-10T13:32:51Z</dcterms:created>
  <dcterms:modified xsi:type="dcterms:W3CDTF">2016-04-20T16:02:37Z</dcterms:modified>
</cp:coreProperties>
</file>