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9"/>
  </p:notesMasterIdLst>
  <p:sldIdLst>
    <p:sldId id="256" r:id="rId5"/>
    <p:sldId id="316" r:id="rId6"/>
    <p:sldId id="318" r:id="rId7"/>
    <p:sldId id="334" r:id="rId8"/>
    <p:sldId id="335" r:id="rId9"/>
    <p:sldId id="337" r:id="rId10"/>
    <p:sldId id="338" r:id="rId11"/>
    <p:sldId id="339" r:id="rId12"/>
    <p:sldId id="320" r:id="rId13"/>
    <p:sldId id="322" r:id="rId14"/>
    <p:sldId id="312" r:id="rId15"/>
    <p:sldId id="313" r:id="rId16"/>
    <p:sldId id="328" r:id="rId17"/>
    <p:sldId id="329" r:id="rId18"/>
    <p:sldId id="330" r:id="rId19"/>
    <p:sldId id="331" r:id="rId20"/>
    <p:sldId id="332" r:id="rId21"/>
    <p:sldId id="321" r:id="rId22"/>
    <p:sldId id="323" r:id="rId23"/>
    <p:sldId id="324" r:id="rId24"/>
    <p:sldId id="325" r:id="rId25"/>
    <p:sldId id="326" r:id="rId26"/>
    <p:sldId id="327" r:id="rId27"/>
    <p:sldId id="275"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Shankar Indani" initials="ASI" lastIdx="1" clrIdx="0">
    <p:extLst>
      <p:ext uri="{19B8F6BF-5375-455C-9EA6-DF929625EA0E}">
        <p15:presenceInfo xmlns:p15="http://schemas.microsoft.com/office/powerpoint/2012/main" userId="Akash Shankar Ind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0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5F77-08A8-4005-816D-07DE3AD7C1C2}"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645C-626B-48C0-BFC5-2E7200564734}" type="slidenum">
              <a:rPr lang="en-US" smtClean="0"/>
              <a:t>‹#›</a:t>
            </a:fld>
            <a:endParaRPr lang="en-US"/>
          </a:p>
        </p:txBody>
      </p:sp>
    </p:spTree>
    <p:extLst>
      <p:ext uri="{BB962C8B-B14F-4D97-AF65-F5344CB8AC3E}">
        <p14:creationId xmlns:p14="http://schemas.microsoft.com/office/powerpoint/2010/main" val="3123642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a:t>
            </a:fld>
            <a:endParaRPr lang="en-US"/>
          </a:p>
        </p:txBody>
      </p:sp>
    </p:spTree>
    <p:extLst>
      <p:ext uri="{BB962C8B-B14F-4D97-AF65-F5344CB8AC3E}">
        <p14:creationId xmlns:p14="http://schemas.microsoft.com/office/powerpoint/2010/main" val="1858927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10</a:t>
            </a:fld>
            <a:endParaRPr lang="en-US"/>
          </a:p>
        </p:txBody>
      </p:sp>
    </p:spTree>
    <p:extLst>
      <p:ext uri="{BB962C8B-B14F-4D97-AF65-F5344CB8AC3E}">
        <p14:creationId xmlns:p14="http://schemas.microsoft.com/office/powerpoint/2010/main" val="268443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11</a:t>
            </a:fld>
            <a:endParaRPr lang="en-US"/>
          </a:p>
        </p:txBody>
      </p:sp>
    </p:spTree>
    <p:extLst>
      <p:ext uri="{BB962C8B-B14F-4D97-AF65-F5344CB8AC3E}">
        <p14:creationId xmlns:p14="http://schemas.microsoft.com/office/powerpoint/2010/main" val="212745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12</a:t>
            </a:fld>
            <a:endParaRPr lang="en-US"/>
          </a:p>
        </p:txBody>
      </p:sp>
    </p:spTree>
    <p:extLst>
      <p:ext uri="{BB962C8B-B14F-4D97-AF65-F5344CB8AC3E}">
        <p14:creationId xmlns:p14="http://schemas.microsoft.com/office/powerpoint/2010/main" val="1412441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13</a:t>
            </a:fld>
            <a:endParaRPr lang="en-US"/>
          </a:p>
        </p:txBody>
      </p:sp>
    </p:spTree>
    <p:extLst>
      <p:ext uri="{BB962C8B-B14F-4D97-AF65-F5344CB8AC3E}">
        <p14:creationId xmlns:p14="http://schemas.microsoft.com/office/powerpoint/2010/main" val="225233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14</a:t>
            </a:fld>
            <a:endParaRPr lang="en-US"/>
          </a:p>
        </p:txBody>
      </p:sp>
    </p:spTree>
    <p:extLst>
      <p:ext uri="{BB962C8B-B14F-4D97-AF65-F5344CB8AC3E}">
        <p14:creationId xmlns:p14="http://schemas.microsoft.com/office/powerpoint/2010/main" val="72682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15</a:t>
            </a:fld>
            <a:endParaRPr lang="en-US"/>
          </a:p>
        </p:txBody>
      </p:sp>
    </p:spTree>
    <p:extLst>
      <p:ext uri="{BB962C8B-B14F-4D97-AF65-F5344CB8AC3E}">
        <p14:creationId xmlns:p14="http://schemas.microsoft.com/office/powerpoint/2010/main" val="3632424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16</a:t>
            </a:fld>
            <a:endParaRPr lang="en-US"/>
          </a:p>
        </p:txBody>
      </p:sp>
    </p:spTree>
    <p:extLst>
      <p:ext uri="{BB962C8B-B14F-4D97-AF65-F5344CB8AC3E}">
        <p14:creationId xmlns:p14="http://schemas.microsoft.com/office/powerpoint/2010/main" val="590711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17</a:t>
            </a:fld>
            <a:endParaRPr lang="en-US"/>
          </a:p>
        </p:txBody>
      </p:sp>
    </p:spTree>
    <p:extLst>
      <p:ext uri="{BB962C8B-B14F-4D97-AF65-F5344CB8AC3E}">
        <p14:creationId xmlns:p14="http://schemas.microsoft.com/office/powerpoint/2010/main" val="4091365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18</a:t>
            </a:fld>
            <a:endParaRPr lang="en-US"/>
          </a:p>
        </p:txBody>
      </p:sp>
    </p:spTree>
    <p:extLst>
      <p:ext uri="{BB962C8B-B14F-4D97-AF65-F5344CB8AC3E}">
        <p14:creationId xmlns:p14="http://schemas.microsoft.com/office/powerpoint/2010/main" val="260900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19</a:t>
            </a:fld>
            <a:endParaRPr lang="en-US"/>
          </a:p>
        </p:txBody>
      </p:sp>
    </p:spTree>
    <p:extLst>
      <p:ext uri="{BB962C8B-B14F-4D97-AF65-F5344CB8AC3E}">
        <p14:creationId xmlns:p14="http://schemas.microsoft.com/office/powerpoint/2010/main" val="280390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2</a:t>
            </a:fld>
            <a:endParaRPr lang="en-US"/>
          </a:p>
        </p:txBody>
      </p:sp>
    </p:spTree>
    <p:extLst>
      <p:ext uri="{BB962C8B-B14F-4D97-AF65-F5344CB8AC3E}">
        <p14:creationId xmlns:p14="http://schemas.microsoft.com/office/powerpoint/2010/main" val="54395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20</a:t>
            </a:fld>
            <a:endParaRPr lang="en-US"/>
          </a:p>
        </p:txBody>
      </p:sp>
    </p:spTree>
    <p:extLst>
      <p:ext uri="{BB962C8B-B14F-4D97-AF65-F5344CB8AC3E}">
        <p14:creationId xmlns:p14="http://schemas.microsoft.com/office/powerpoint/2010/main" val="294476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21</a:t>
            </a:fld>
            <a:endParaRPr lang="en-US"/>
          </a:p>
        </p:txBody>
      </p:sp>
    </p:spTree>
    <p:extLst>
      <p:ext uri="{BB962C8B-B14F-4D97-AF65-F5344CB8AC3E}">
        <p14:creationId xmlns:p14="http://schemas.microsoft.com/office/powerpoint/2010/main" val="909218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22</a:t>
            </a:fld>
            <a:endParaRPr lang="en-US"/>
          </a:p>
        </p:txBody>
      </p:sp>
    </p:spTree>
    <p:extLst>
      <p:ext uri="{BB962C8B-B14F-4D97-AF65-F5344CB8AC3E}">
        <p14:creationId xmlns:p14="http://schemas.microsoft.com/office/powerpoint/2010/main" val="3064574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23</a:t>
            </a:fld>
            <a:endParaRPr lang="en-US"/>
          </a:p>
        </p:txBody>
      </p:sp>
    </p:spTree>
    <p:extLst>
      <p:ext uri="{BB962C8B-B14F-4D97-AF65-F5344CB8AC3E}">
        <p14:creationId xmlns:p14="http://schemas.microsoft.com/office/powerpoint/2010/main" val="4116923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24</a:t>
            </a:fld>
            <a:endParaRPr lang="en-US"/>
          </a:p>
        </p:txBody>
      </p:sp>
    </p:spTree>
    <p:extLst>
      <p:ext uri="{BB962C8B-B14F-4D97-AF65-F5344CB8AC3E}">
        <p14:creationId xmlns:p14="http://schemas.microsoft.com/office/powerpoint/2010/main" val="397719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3</a:t>
            </a:fld>
            <a:endParaRPr lang="en-US"/>
          </a:p>
        </p:txBody>
      </p:sp>
    </p:spTree>
    <p:extLst>
      <p:ext uri="{BB962C8B-B14F-4D97-AF65-F5344CB8AC3E}">
        <p14:creationId xmlns:p14="http://schemas.microsoft.com/office/powerpoint/2010/main" val="24653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4</a:t>
            </a:fld>
            <a:endParaRPr lang="en-US"/>
          </a:p>
        </p:txBody>
      </p:sp>
    </p:spTree>
    <p:extLst>
      <p:ext uri="{BB962C8B-B14F-4D97-AF65-F5344CB8AC3E}">
        <p14:creationId xmlns:p14="http://schemas.microsoft.com/office/powerpoint/2010/main" val="390407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5</a:t>
            </a:fld>
            <a:endParaRPr lang="en-US"/>
          </a:p>
        </p:txBody>
      </p:sp>
    </p:spTree>
    <p:extLst>
      <p:ext uri="{BB962C8B-B14F-4D97-AF65-F5344CB8AC3E}">
        <p14:creationId xmlns:p14="http://schemas.microsoft.com/office/powerpoint/2010/main" val="133891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Nn,n</a:t>
            </a:r>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6</a:t>
            </a:fld>
            <a:endParaRPr lang="en-US"/>
          </a:p>
        </p:txBody>
      </p:sp>
    </p:spTree>
    <p:extLst>
      <p:ext uri="{BB962C8B-B14F-4D97-AF65-F5344CB8AC3E}">
        <p14:creationId xmlns:p14="http://schemas.microsoft.com/office/powerpoint/2010/main" val="404501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7</a:t>
            </a:fld>
            <a:endParaRPr lang="en-US"/>
          </a:p>
        </p:txBody>
      </p:sp>
    </p:spTree>
    <p:extLst>
      <p:ext uri="{BB962C8B-B14F-4D97-AF65-F5344CB8AC3E}">
        <p14:creationId xmlns:p14="http://schemas.microsoft.com/office/powerpoint/2010/main" val="302855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8</a:t>
            </a:fld>
            <a:endParaRPr lang="en-US"/>
          </a:p>
        </p:txBody>
      </p:sp>
    </p:spTree>
    <p:extLst>
      <p:ext uri="{BB962C8B-B14F-4D97-AF65-F5344CB8AC3E}">
        <p14:creationId xmlns:p14="http://schemas.microsoft.com/office/powerpoint/2010/main" val="241902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0645C-626B-48C0-BFC5-2E7200564734}" type="slidenum">
              <a:rPr lang="en-US" smtClean="0"/>
              <a:t>9</a:t>
            </a:fld>
            <a:endParaRPr lang="en-US"/>
          </a:p>
        </p:txBody>
      </p:sp>
    </p:spTree>
    <p:extLst>
      <p:ext uri="{BB962C8B-B14F-4D97-AF65-F5344CB8AC3E}">
        <p14:creationId xmlns:p14="http://schemas.microsoft.com/office/powerpoint/2010/main" val="8375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4" name="Date Placeholder 3"/>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5" name="Footer Placeholder 4"/>
          <p:cNvSpPr>
            <a:spLocks noGrp="1"/>
          </p:cNvSpPr>
          <p:nvPr>
            <p:ph type="ftr" sz="quarter" idx="11"/>
          </p:nvPr>
        </p:nvSpPr>
        <p:spPr>
          <a:xfrm>
            <a:off x="2764639" y="4844839"/>
            <a:ext cx="3617103"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905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5" name="Footer Placeholder 4"/>
          <p:cNvSpPr>
            <a:spLocks noGrp="1"/>
          </p:cNvSpPr>
          <p:nvPr>
            <p:ph type="ftr" sz="quarter" idx="11"/>
          </p:nvPr>
        </p:nvSpPr>
        <p:spPr>
          <a:xfrm>
            <a:off x="2764639" y="4844839"/>
            <a:ext cx="3617103"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267100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56575"/>
            <a:ext cx="7543800" cy="676720"/>
          </a:xfrm>
        </p:spPr>
        <p:txBody>
          <a:bodyPr>
            <a:normAutofit/>
          </a:bodyPr>
          <a:lstStyle>
            <a:lvl1pPr marL="0" algn="ctr" defTabSz="685800" rtl="0" eaLnBrk="1" latinLnBrk="0" hangingPunct="1">
              <a:lnSpc>
                <a:spcPct val="85000"/>
              </a:lnSpc>
              <a:spcBef>
                <a:spcPct val="0"/>
              </a:spcBef>
              <a:buNone/>
              <a:defRPr lang="en-US" sz="3600" b="1" kern="1200" spc="-38" baseline="0" dirty="0">
                <a:solidFill>
                  <a:srgbClr val="7030A0"/>
                </a:solidFill>
                <a:latin typeface="Garamond" panose="02020404030301010803" pitchFamily="18" charset="0"/>
                <a:ea typeface="+mj-ea"/>
                <a:cs typeface="+mj-cs"/>
              </a:defRPr>
            </a:lvl1pPr>
          </a:lstStyle>
          <a:p>
            <a:r>
              <a:rPr lang="en-US"/>
              <a:t>Click to edit Master title style</a:t>
            </a:r>
          </a:p>
        </p:txBody>
      </p:sp>
      <p:sp>
        <p:nvSpPr>
          <p:cNvPr id="3" name="Content Placeholder 2"/>
          <p:cNvSpPr>
            <a:spLocks noGrp="1"/>
          </p:cNvSpPr>
          <p:nvPr>
            <p:ph idx="1" hasCustomPrompt="1"/>
          </p:nvPr>
        </p:nvSpPr>
        <p:spPr/>
        <p:txBody>
          <a:bodyPr/>
          <a:lstStyle>
            <a:lvl1pPr>
              <a:defRPr sz="2000" b="1">
                <a:latin typeface="Garamond" panose="02020404030301010803" pitchFamily="18" charset="0"/>
              </a:defRPr>
            </a:lvl1pPr>
            <a:lvl2pPr marL="288036" indent="-137160">
              <a:buFontTx/>
              <a:buBlip>
                <a:blip r:embed="rId2"/>
              </a:buBlip>
              <a:defRPr sz="1600" b="1">
                <a:latin typeface="Garamond" panose="02020404030301010803" pitchFamily="18" charset="0"/>
              </a:defRPr>
            </a:lvl2pPr>
            <a:lvl3pPr marL="425196" indent="-137160">
              <a:buFontTx/>
              <a:buBlip>
                <a:blip r:embed="rId2"/>
              </a:buBlip>
              <a:defRPr sz="1600" b="1">
                <a:latin typeface="Garamond" panose="02020404030301010803" pitchFamily="18" charset="0"/>
              </a:defRPr>
            </a:lvl3pPr>
            <a:lvl4pPr marL="562356" indent="-137160">
              <a:buFontTx/>
              <a:buBlip>
                <a:blip r:embed="rId2"/>
              </a:buBlip>
              <a:defRPr sz="1600" b="1">
                <a:latin typeface="Garamond" panose="02020404030301010803" pitchFamily="18" charset="0"/>
              </a:defRPr>
            </a:lvl4pPr>
            <a:lvl5pPr marL="699516" indent="-137160">
              <a:buFontTx/>
              <a:buBlip>
                <a:blip r:embed="rId2"/>
              </a:buBlip>
              <a:defRPr sz="1600" b="1">
                <a:latin typeface="Garamond" panose="02020404030301010803" pitchFamily="18" charset="0"/>
              </a:defRPr>
            </a:lvl5pPr>
          </a:lstStyle>
          <a:p>
            <a:pPr lvl="0"/>
            <a:r>
              <a:rPr lang="en-US"/>
              <a:t>  Edit Master text styles</a:t>
            </a:r>
          </a:p>
          <a:p>
            <a:pPr lvl="1"/>
            <a:r>
              <a:rPr lang="en-US"/>
              <a:t>  Second level</a:t>
            </a:r>
          </a:p>
          <a:p>
            <a:pPr lvl="2"/>
            <a:r>
              <a:rPr lang="en-US"/>
              <a:t> Third level</a:t>
            </a:r>
          </a:p>
          <a:p>
            <a:pPr lvl="3"/>
            <a:r>
              <a:rPr lang="en-US"/>
              <a:t> Fourth level</a:t>
            </a:r>
          </a:p>
          <a:p>
            <a:pPr lvl="4"/>
            <a:r>
              <a:rPr lang="en-US"/>
              <a:t> Fifth level</a:t>
            </a:r>
          </a:p>
        </p:txBody>
      </p:sp>
    </p:spTree>
    <p:extLst>
      <p:ext uri="{BB962C8B-B14F-4D97-AF65-F5344CB8AC3E}">
        <p14:creationId xmlns:p14="http://schemas.microsoft.com/office/powerpoint/2010/main" val="8959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5" name="Footer Placeholder 4"/>
          <p:cNvSpPr>
            <a:spLocks noGrp="1"/>
          </p:cNvSpPr>
          <p:nvPr>
            <p:ph type="ftr" sz="quarter" idx="11"/>
          </p:nvPr>
        </p:nvSpPr>
        <p:spPr>
          <a:xfrm>
            <a:off x="2764639" y="4844839"/>
            <a:ext cx="3617103"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561661"/>
          </a:xfrm>
        </p:spPr>
        <p:txBody>
          <a:bodyPr/>
          <a:lstStyle/>
          <a:p>
            <a:r>
              <a:rPr lang="en-US"/>
              <a:t>Click to edit Master title style</a:t>
            </a:r>
          </a:p>
        </p:txBody>
      </p:sp>
      <p:sp>
        <p:nvSpPr>
          <p:cNvPr id="3" name="Content Placeholder 2"/>
          <p:cNvSpPr>
            <a:spLocks noGrp="1"/>
          </p:cNvSpPr>
          <p:nvPr>
            <p:ph sz="half" idx="1"/>
          </p:nvPr>
        </p:nvSpPr>
        <p:spPr>
          <a:xfrm>
            <a:off x="822959" y="864296"/>
            <a:ext cx="3703320" cy="3537525"/>
          </a:xfrm>
        </p:spPr>
        <p:txBody>
          <a:bodyPr/>
          <a:lstStyle>
            <a:lvl2pPr marL="288036" indent="-137160">
              <a:buFontTx/>
              <a:buBlip>
                <a:blip r:embed="rId2"/>
              </a:buBlip>
              <a:defRPr/>
            </a:lvl2pPr>
            <a:lvl3pPr marL="425196" indent="-137160">
              <a:buFontTx/>
              <a:buBlip>
                <a:blip r:embed="rId2"/>
              </a:buBlip>
              <a:defRPr/>
            </a:lvl3pPr>
            <a:lvl4pPr marL="562356" indent="-137160">
              <a:buFontTx/>
              <a:buBlip>
                <a:blip r:embed="rId2"/>
              </a:buBlip>
              <a:defRPr/>
            </a:lvl4pPr>
            <a:lvl5pPr marL="699516" indent="-137160">
              <a:buFontTx/>
              <a:buBlip>
                <a:blip r:embed="rId2"/>
              </a:buBlip>
              <a:defRPr/>
            </a:lvl5pPr>
          </a:lstStyle>
          <a:p>
            <a:pPr lvl="0"/>
            <a:r>
              <a:rPr lang="en-US"/>
              <a:t>Edit Master text styles</a:t>
            </a:r>
          </a:p>
          <a:p>
            <a:pPr lvl="1"/>
            <a:r>
              <a:rPr lang="en-US"/>
              <a:t> 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864296"/>
            <a:ext cx="3703320" cy="3537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6" name="Footer Placeholder 5"/>
          <p:cNvSpPr>
            <a:spLocks noGrp="1"/>
          </p:cNvSpPr>
          <p:nvPr>
            <p:ph type="ftr" sz="quarter" idx="11"/>
          </p:nvPr>
        </p:nvSpPr>
        <p:spPr>
          <a:xfrm>
            <a:off x="2764639" y="4844839"/>
            <a:ext cx="3617103"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9669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137785"/>
            <a:ext cx="7543800" cy="576511"/>
          </a:xfrm>
        </p:spPr>
        <p:txBody>
          <a:bodyPr/>
          <a:lstStyle/>
          <a:p>
            <a:r>
              <a:rPr lang="en-US"/>
              <a:t>Click to edit Master title style</a:t>
            </a:r>
          </a:p>
        </p:txBody>
      </p:sp>
      <p:sp>
        <p:nvSpPr>
          <p:cNvPr id="3" name="Text Placeholder 2"/>
          <p:cNvSpPr>
            <a:spLocks noGrp="1"/>
          </p:cNvSpPr>
          <p:nvPr>
            <p:ph type="body" idx="1"/>
          </p:nvPr>
        </p:nvSpPr>
        <p:spPr>
          <a:xfrm>
            <a:off x="822960" y="864710"/>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416921"/>
            <a:ext cx="3703320" cy="32364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864710"/>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416921"/>
            <a:ext cx="3703320" cy="32364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8" name="Footer Placeholder 7"/>
          <p:cNvSpPr>
            <a:spLocks noGrp="1"/>
          </p:cNvSpPr>
          <p:nvPr>
            <p:ph type="ftr" sz="quarter" idx="11"/>
          </p:nvPr>
        </p:nvSpPr>
        <p:spPr>
          <a:xfrm>
            <a:off x="2764639" y="4844839"/>
            <a:ext cx="3617103"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62415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1" y="187889"/>
            <a:ext cx="7543800" cy="557723"/>
          </a:xfrm>
        </p:spPr>
        <p:txBody>
          <a:bodyPr/>
          <a:lstStyle/>
          <a:p>
            <a:r>
              <a:rPr lang="en-US"/>
              <a:t>Click to edit Master title style</a:t>
            </a:r>
          </a:p>
        </p:txBody>
      </p:sp>
      <p:sp>
        <p:nvSpPr>
          <p:cNvPr id="3" name="Date Placeholder 2"/>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4" name="Footer Placeholder 3"/>
          <p:cNvSpPr>
            <a:spLocks noGrp="1"/>
          </p:cNvSpPr>
          <p:nvPr>
            <p:ph type="ftr" sz="quarter" idx="11"/>
          </p:nvPr>
        </p:nvSpPr>
        <p:spPr>
          <a:xfrm>
            <a:off x="2764639" y="4844839"/>
            <a:ext cx="3617103"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05349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8" name="Footer Placeholder 7"/>
          <p:cNvSpPr>
            <a:spLocks noGrp="1"/>
          </p:cNvSpPr>
          <p:nvPr>
            <p:ph type="ftr" sz="quarter" idx="11"/>
          </p:nvPr>
        </p:nvSpPr>
        <p:spPr>
          <a:xfrm>
            <a:off x="2764639" y="4844839"/>
            <a:ext cx="3617103" cy="273844"/>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7483532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a:prstGeom prst="rect">
            <a:avLst/>
          </a:prstGeom>
        </p:spPr>
        <p:txBody>
          <a:bodyPr/>
          <a:lstStyle>
            <a:lvl1pPr algn="l">
              <a:defRPr/>
            </a:lvl1pPr>
          </a:lstStyle>
          <a:p>
            <a:fld id="{5E3AAF13-6E90-456F-9EAB-BFD7E3368143}" type="datetimeFigureOut">
              <a:rPr lang="en-US" smtClean="0"/>
              <a:t>12/2/2020</a:t>
            </a:fld>
            <a:endParaRPr lang="en-US"/>
          </a:p>
        </p:txBody>
      </p:sp>
      <p:sp>
        <p:nvSpPr>
          <p:cNvPr id="6" name="Footer Placeholder 5"/>
          <p:cNvSpPr>
            <a:spLocks noGrp="1"/>
          </p:cNvSpPr>
          <p:nvPr>
            <p:ph type="ftr" sz="quarter" idx="11"/>
          </p:nvPr>
        </p:nvSpPr>
        <p:spPr>
          <a:xfrm>
            <a:off x="3600450" y="4844839"/>
            <a:ext cx="3486150" cy="273844"/>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7425344" y="4844839"/>
            <a:ext cx="984019" cy="273844"/>
          </a:xfrm>
          <a:prstGeom prst="rect">
            <a:avLst/>
          </a:prstGeom>
        </p:spPr>
        <p:txBody>
          <a:bodyPr/>
          <a:lstStyle>
            <a:lvl1pPr>
              <a:defRPr>
                <a:solidFill>
                  <a:schemeClr val="tx2"/>
                </a:solidFill>
              </a:defRPr>
            </a:lvl1pPr>
          </a:lstStyle>
          <a:p>
            <a:fld id="{15712592-8AF8-4F8A-A785-9CDAA7EC67DD}" type="slidenum">
              <a:rPr lang="en-US" smtClean="0"/>
              <a:t>‹#›</a:t>
            </a:fld>
            <a:endParaRPr lang="en-US"/>
          </a:p>
        </p:txBody>
      </p:sp>
    </p:spTree>
    <p:extLst>
      <p:ext uri="{BB962C8B-B14F-4D97-AF65-F5344CB8AC3E}">
        <p14:creationId xmlns:p14="http://schemas.microsoft.com/office/powerpoint/2010/main" val="29170490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822961" y="4844839"/>
            <a:ext cx="1854203" cy="273844"/>
          </a:xfrm>
          <a:prstGeom prst="rect">
            <a:avLst/>
          </a:prstGeom>
        </p:spPr>
        <p:txBody>
          <a:bodyPr/>
          <a:lstStyle/>
          <a:p>
            <a:fld id="{5E3AAF13-6E90-456F-9EAB-BFD7E3368143}" type="datetimeFigureOut">
              <a:rPr lang="en-US" smtClean="0"/>
              <a:t>12/2/2020</a:t>
            </a:fld>
            <a:endParaRPr lang="en-US"/>
          </a:p>
        </p:txBody>
      </p:sp>
      <p:sp>
        <p:nvSpPr>
          <p:cNvPr id="6" name="Footer Placeholder 5"/>
          <p:cNvSpPr>
            <a:spLocks noGrp="1"/>
          </p:cNvSpPr>
          <p:nvPr>
            <p:ph type="ftr" sz="quarter" idx="11"/>
          </p:nvPr>
        </p:nvSpPr>
        <p:spPr>
          <a:xfrm>
            <a:off x="2764639" y="4844839"/>
            <a:ext cx="3617103"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7425344" y="4844839"/>
            <a:ext cx="984019" cy="273844"/>
          </a:xfrm>
          <a:prstGeom prst="rect">
            <a:avLst/>
          </a:prstGeom>
        </p:spPr>
        <p:txBody>
          <a:bodyPr/>
          <a:lstStyle/>
          <a:p>
            <a:fld id="{15712592-8AF8-4F8A-A785-9CDAA7EC67DD}" type="slidenum">
              <a:rPr lang="en-US" smtClean="0"/>
              <a:t>‹#›</a:t>
            </a:fld>
            <a:endParaRPr lang="en-US"/>
          </a:p>
        </p:txBody>
      </p:sp>
    </p:spTree>
    <p:extLst>
      <p:ext uri="{BB962C8B-B14F-4D97-AF65-F5344CB8AC3E}">
        <p14:creationId xmlns:p14="http://schemas.microsoft.com/office/powerpoint/2010/main" val="353160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133957"/>
            <a:ext cx="7543800" cy="5953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852847"/>
            <a:ext cx="7543800" cy="3548974"/>
          </a:xfrm>
          <a:prstGeom prst="rect">
            <a:avLst/>
          </a:prstGeom>
        </p:spPr>
        <p:txBody>
          <a:bodyPr vert="horz" lIns="0" tIns="45720" rIns="0" bIns="45720" rtlCol="0">
            <a:normAutofit/>
          </a:bodyPr>
          <a:lstStyle/>
          <a:p>
            <a:pPr lvl="0"/>
            <a:r>
              <a:rPr lang="en-US"/>
              <a:t>Edit Master text styles</a:t>
            </a:r>
          </a:p>
          <a:p>
            <a:pPr lvl="1"/>
            <a:r>
              <a:rPr lang="en-US"/>
              <a:t>  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863834" y="808607"/>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30349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Tx/>
        <a:buBlip>
          <a:blip r:embed="rId12"/>
        </a:buBlip>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Tx/>
        <a:buBlip>
          <a:blip r:embed="rId12"/>
        </a:buBlip>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Tx/>
        <a:buBlip>
          <a:blip r:embed="rId12"/>
        </a:buBlip>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Tx/>
        <a:buBlip>
          <a:blip r:embed="rId12"/>
        </a:buBlip>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Tx/>
        <a:buBlip>
          <a:blip r:embed="rId12"/>
        </a:buBlip>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9277" y="454422"/>
            <a:ext cx="2313633" cy="4234656"/>
          </a:xfrm>
        </p:spPr>
        <p:txBody>
          <a:bodyPr vert="horz" lIns="91440" tIns="45720" rIns="91440" bIns="45720" rtlCol="0" anchor="ctr">
            <a:normAutofit/>
          </a:bodyPr>
          <a:lstStyle/>
          <a:p>
            <a:pPr defTabSz="914400"/>
            <a:r>
              <a:rPr lang="en-US" sz="2700" b="1" spc="-50">
                <a:solidFill>
                  <a:srgbClr val="FFFFFF"/>
                </a:solidFill>
              </a:rPr>
              <a:t>Throwing Darts in the Dark? </a:t>
            </a:r>
            <a:br>
              <a:rPr lang="en-US" sz="2700" b="1" spc="-50">
                <a:solidFill>
                  <a:srgbClr val="FFFFFF"/>
                </a:solidFill>
              </a:rPr>
            </a:br>
            <a:r>
              <a:rPr lang="en-US" sz="2700" b="1" spc="-50">
                <a:solidFill>
                  <a:srgbClr val="FFFFFF"/>
                </a:solidFill>
              </a:rPr>
              <a:t>Detecting Bots with</a:t>
            </a:r>
            <a:br>
              <a:rPr lang="en-US" sz="2700" b="1" spc="-50">
                <a:solidFill>
                  <a:srgbClr val="FFFFFF"/>
                </a:solidFill>
              </a:rPr>
            </a:br>
            <a:r>
              <a:rPr lang="en-US" sz="2700" b="1" spc="-50">
                <a:solidFill>
                  <a:srgbClr val="FFFFFF"/>
                </a:solidFill>
              </a:rPr>
              <a:t>Limited Data using Neural Data Augmentation</a:t>
            </a:r>
            <a:endParaRPr lang="en-US" sz="2700" spc="-50">
              <a:solidFill>
                <a:srgbClr val="FFFFFF"/>
              </a:solidFill>
            </a:endParaRPr>
          </a:p>
        </p:txBody>
      </p:sp>
      <p:sp>
        <p:nvSpPr>
          <p:cNvPr id="25" name="Rectangle 2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ubtitle 2">
            <a:extLst>
              <a:ext uri="{FF2B5EF4-FFF2-40B4-BE49-F238E27FC236}">
                <a16:creationId xmlns:a16="http://schemas.microsoft.com/office/drawing/2014/main" id="{9DBB4BF2-C8B2-4F3A-AA67-7B6ED4ACE983}"/>
              </a:ext>
            </a:extLst>
          </p:cNvPr>
          <p:cNvSpPr txBox="1">
            <a:spLocks/>
          </p:cNvSpPr>
          <p:nvPr/>
        </p:nvSpPr>
        <p:spPr>
          <a:xfrm>
            <a:off x="3556512" y="454422"/>
            <a:ext cx="5161000" cy="4234656"/>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900"/>
              </a:spcBef>
              <a:spcAft>
                <a:spcPts val="150"/>
              </a:spcAft>
              <a:buClr>
                <a:schemeClr val="accent1"/>
              </a:buClr>
              <a:buSzPct val="100000"/>
              <a:buFontTx/>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Tx/>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Tx/>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Tx/>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Tx/>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defTabSz="914400">
              <a:buFont typeface="Calibri" panose="020F0502020204030204" pitchFamily="34" charset="0"/>
            </a:pPr>
            <a:r>
              <a:rPr lang="en-US" sz="2000" b="1" spc="0">
                <a:solidFill>
                  <a:schemeClr val="tx1">
                    <a:lumMod val="75000"/>
                    <a:lumOff val="25000"/>
                  </a:schemeClr>
                </a:solidFill>
                <a:latin typeface="Times New Roman" panose="02020603050405020304" pitchFamily="18" charset="0"/>
                <a:cs typeface="Times New Roman" panose="02020603050405020304" pitchFamily="18" charset="0"/>
              </a:rPr>
              <a:t>GROUP 6</a:t>
            </a:r>
          </a:p>
          <a:p>
            <a:pPr defTabSz="914400">
              <a:buFont typeface="Calibri" panose="020F0502020204030204" pitchFamily="34" charset="0"/>
            </a:pPr>
            <a:r>
              <a:rPr lang="en-US" sz="2000" b="1" spc="0">
                <a:solidFill>
                  <a:schemeClr val="tx1">
                    <a:lumMod val="75000"/>
                    <a:lumOff val="25000"/>
                  </a:schemeClr>
                </a:solidFill>
                <a:latin typeface="Times New Roman" panose="02020603050405020304" pitchFamily="18" charset="0"/>
                <a:cs typeface="Times New Roman" panose="02020603050405020304" pitchFamily="18" charset="0"/>
              </a:rPr>
              <a:t>AKASH </a:t>
            </a:r>
            <a:r>
              <a:rPr lang="en-US" sz="2000" b="1" spc="0" err="1">
                <a:solidFill>
                  <a:schemeClr val="tx1">
                    <a:lumMod val="75000"/>
                    <a:lumOff val="25000"/>
                  </a:schemeClr>
                </a:solidFill>
                <a:latin typeface="Times New Roman" panose="02020603050405020304" pitchFamily="18" charset="0"/>
                <a:cs typeface="Times New Roman" panose="02020603050405020304" pitchFamily="18" charset="0"/>
              </a:rPr>
              <a:t>iNDANI</a:t>
            </a:r>
            <a:endParaRPr lang="en-US" sz="2000" b="1" spc="0">
              <a:solidFill>
                <a:schemeClr val="tx1">
                  <a:lumMod val="75000"/>
                  <a:lumOff val="25000"/>
                </a:schemeClr>
              </a:solidFill>
              <a:latin typeface="Times New Roman" panose="02020603050405020304" pitchFamily="18" charset="0"/>
              <a:cs typeface="Times New Roman" panose="02020603050405020304" pitchFamily="18" charset="0"/>
            </a:endParaRPr>
          </a:p>
          <a:p>
            <a:pPr defTabSz="914400">
              <a:buFont typeface="Calibri" panose="020F0502020204030204" pitchFamily="34" charset="0"/>
            </a:pPr>
            <a:r>
              <a:rPr lang="en-US" sz="2000" b="1" spc="0">
                <a:solidFill>
                  <a:schemeClr val="tx1">
                    <a:lumMod val="75000"/>
                    <a:lumOff val="25000"/>
                  </a:schemeClr>
                </a:solidFill>
                <a:latin typeface="Times New Roman" panose="02020603050405020304" pitchFamily="18" charset="0"/>
                <a:cs typeface="Times New Roman" panose="02020603050405020304" pitchFamily="18" charset="0"/>
              </a:rPr>
              <a:t>Nikhil </a:t>
            </a:r>
            <a:r>
              <a:rPr lang="en-US" sz="2000" b="1" spc="0" err="1">
                <a:solidFill>
                  <a:schemeClr val="tx1">
                    <a:lumMod val="75000"/>
                    <a:lumOff val="25000"/>
                  </a:schemeClr>
                </a:solidFill>
                <a:latin typeface="Times New Roman" panose="02020603050405020304" pitchFamily="18" charset="0"/>
                <a:cs typeface="Times New Roman" panose="02020603050405020304" pitchFamily="18" charset="0"/>
              </a:rPr>
              <a:t>khaladkar</a:t>
            </a:r>
            <a:endParaRPr lang="en-US" sz="2000" b="1" spc="0">
              <a:solidFill>
                <a:schemeClr val="tx1">
                  <a:lumMod val="75000"/>
                  <a:lumOff val="25000"/>
                </a:schemeClr>
              </a:solidFill>
              <a:latin typeface="Times New Roman" panose="02020603050405020304" pitchFamily="18" charset="0"/>
              <a:cs typeface="Times New Roman" panose="02020603050405020304" pitchFamily="18" charset="0"/>
            </a:endParaRPr>
          </a:p>
          <a:p>
            <a:pPr defTabSz="914400">
              <a:spcBef>
                <a:spcPts val="600"/>
              </a:spcBef>
              <a:buFont typeface="Calibri" panose="020F0502020204030204" pitchFamily="34" charset="0"/>
            </a:pPr>
            <a:r>
              <a:rPr lang="en-US" b="1" spc="0">
                <a:solidFill>
                  <a:schemeClr val="tx1">
                    <a:lumMod val="75000"/>
                    <a:lumOff val="25000"/>
                  </a:schemeClr>
                </a:solidFill>
                <a:latin typeface="+mn-lt"/>
              </a:rPr>
              <a:t> </a:t>
            </a:r>
          </a:p>
        </p:txBody>
      </p:sp>
    </p:spTree>
    <p:extLst>
      <p:ext uri="{BB962C8B-B14F-4D97-AF65-F5344CB8AC3E}">
        <p14:creationId xmlns:p14="http://schemas.microsoft.com/office/powerpoint/2010/main" val="268654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822960" y="132927"/>
            <a:ext cx="7795440" cy="676720"/>
          </a:xfrm>
        </p:spPr>
        <p:txBody>
          <a:bodyPr>
            <a:normAutofit/>
          </a:bodyPr>
          <a:lstStyle/>
          <a:p>
            <a:r>
              <a:rPr lang="en-US" sz="3200">
                <a:latin typeface="Times New Roman" panose="02020603050405020304" pitchFamily="18" charset="0"/>
                <a:cs typeface="Times New Roman" panose="02020603050405020304" pitchFamily="18" charset="0"/>
              </a:rPr>
              <a:t>RESULTS</a:t>
            </a:r>
          </a:p>
        </p:txBody>
      </p:sp>
      <p:sp>
        <p:nvSpPr>
          <p:cNvPr id="4" name="Content Placeholder 3">
            <a:extLst>
              <a:ext uri="{FF2B5EF4-FFF2-40B4-BE49-F238E27FC236}">
                <a16:creationId xmlns:a16="http://schemas.microsoft.com/office/drawing/2014/main" id="{DA55366A-7BA9-4649-BD63-EB603AAE4FD8}"/>
              </a:ext>
            </a:extLst>
          </p:cNvPr>
          <p:cNvSpPr>
            <a:spLocks noGrp="1"/>
          </p:cNvSpPr>
          <p:nvPr>
            <p:ph idx="1"/>
          </p:nvPr>
        </p:nvSpPr>
        <p:spPr>
          <a:xfrm>
            <a:off x="822960" y="852847"/>
            <a:ext cx="7654947" cy="2974232"/>
          </a:xfrm>
        </p:spPr>
        <p:txBody>
          <a:bodyPr/>
          <a:lstStyle/>
          <a:p>
            <a:pPr marL="0" indent="0">
              <a:buNone/>
            </a:pPr>
            <a:r>
              <a:rPr 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96452E5-5EF5-4805-AF52-11B886DD7AA4}"/>
              </a:ext>
            </a:extLst>
          </p:cNvPr>
          <p:cNvPicPr>
            <a:picLocks noChangeAspect="1"/>
          </p:cNvPicPr>
          <p:nvPr/>
        </p:nvPicPr>
        <p:blipFill>
          <a:blip r:embed="rId3"/>
          <a:stretch>
            <a:fillRect/>
          </a:stretch>
        </p:blipFill>
        <p:spPr>
          <a:xfrm>
            <a:off x="822960" y="1031114"/>
            <a:ext cx="4389500" cy="2946886"/>
          </a:xfrm>
          <a:prstGeom prst="rect">
            <a:avLst/>
          </a:prstGeom>
        </p:spPr>
      </p:pic>
      <p:sp>
        <p:nvSpPr>
          <p:cNvPr id="9" name="Content Placeholder 2">
            <a:extLst>
              <a:ext uri="{FF2B5EF4-FFF2-40B4-BE49-F238E27FC236}">
                <a16:creationId xmlns:a16="http://schemas.microsoft.com/office/drawing/2014/main" id="{AA37FF7F-3E60-4BD5-ABD0-2082EB18EA60}"/>
              </a:ext>
            </a:extLst>
          </p:cNvPr>
          <p:cNvSpPr txBox="1">
            <a:spLocks/>
          </p:cNvSpPr>
          <p:nvPr/>
        </p:nvSpPr>
        <p:spPr>
          <a:xfrm>
            <a:off x="5320800" y="1031114"/>
            <a:ext cx="3470400" cy="2946886"/>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Tx/>
              <a:buBlip>
                <a:blip r:embed="rId4"/>
              </a:buBlip>
              <a:defRPr sz="2000" b="1" kern="1200">
                <a:solidFill>
                  <a:schemeClr val="tx1">
                    <a:lumMod val="75000"/>
                    <a:lumOff val="25000"/>
                  </a:schemeClr>
                </a:solidFill>
                <a:latin typeface="Garamond" panose="02020404030301010803" pitchFamily="18" charset="0"/>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Tx/>
              <a:buBlip>
                <a:blip r:embed="rId4"/>
              </a:buBlip>
              <a:defRPr sz="1600" b="1" kern="1200">
                <a:solidFill>
                  <a:schemeClr val="tx1">
                    <a:lumMod val="75000"/>
                    <a:lumOff val="25000"/>
                  </a:schemeClr>
                </a:solidFill>
                <a:latin typeface="Garamond" panose="02020404030301010803" pitchFamily="18" charset="0"/>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Tx/>
              <a:buBlip>
                <a:blip r:embed="rId4"/>
              </a:buBlip>
              <a:defRPr sz="1600" b="1" kern="1200">
                <a:solidFill>
                  <a:schemeClr val="tx1">
                    <a:lumMod val="75000"/>
                    <a:lumOff val="25000"/>
                  </a:schemeClr>
                </a:solidFill>
                <a:latin typeface="Garamond" panose="02020404030301010803" pitchFamily="18" charset="0"/>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Tx/>
              <a:buBlip>
                <a:blip r:embed="rId4"/>
              </a:buBlip>
              <a:defRPr sz="1600" b="1" kern="1200">
                <a:solidFill>
                  <a:schemeClr val="tx1">
                    <a:lumMod val="75000"/>
                    <a:lumOff val="25000"/>
                  </a:schemeClr>
                </a:solidFill>
                <a:latin typeface="Garamond" panose="02020404030301010803" pitchFamily="18" charset="0"/>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Tx/>
              <a:buBlip>
                <a:blip r:embed="rId4"/>
              </a:buBlip>
              <a:defRPr sz="1600" b="1" kern="1200">
                <a:solidFill>
                  <a:schemeClr val="tx1">
                    <a:lumMod val="75000"/>
                    <a:lumOff val="25000"/>
                  </a:schemeClr>
                </a:solidFill>
                <a:latin typeface="Garamond" panose="02020404030301010803" pitchFamily="18"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n-US" sz="1700" b="0" dirty="0">
                <a:latin typeface="Times New Roman" panose="02020603050405020304" pitchFamily="18" charset="0"/>
                <a:cs typeface="Times New Roman" panose="02020603050405020304" pitchFamily="18" charset="0"/>
              </a:rPr>
              <a:t> Compared the F1 scores of the classifier trained with all the 3 data distributions.</a:t>
            </a:r>
          </a:p>
          <a:p>
            <a:r>
              <a:rPr lang="en-US" sz="1700" b="0" dirty="0">
                <a:latin typeface="Times New Roman" panose="02020603050405020304" pitchFamily="18" charset="0"/>
                <a:cs typeface="Times New Roman" panose="02020603050405020304" pitchFamily="18" charset="0"/>
              </a:rPr>
              <a:t> The 100% data performed well with </a:t>
            </a:r>
          </a:p>
        </p:txBody>
      </p:sp>
    </p:spTree>
    <p:extLst>
      <p:ext uri="{BB962C8B-B14F-4D97-AF65-F5344CB8AC3E}">
        <p14:creationId xmlns:p14="http://schemas.microsoft.com/office/powerpoint/2010/main" val="270200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BOT DETECTION SYSTEM</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822960" y="852846"/>
            <a:ext cx="7623416" cy="2252961"/>
          </a:xfrm>
        </p:spPr>
        <p:txBody>
          <a:bodyPr>
            <a:normAutofit/>
          </a:bodyPr>
          <a:lstStyle/>
          <a:p>
            <a:r>
              <a:rPr lang="en-US">
                <a:latin typeface="Times New Roman" panose="02020603050405020304" pitchFamily="18" charset="0"/>
                <a:cs typeface="Times New Roman" panose="02020603050405020304" pitchFamily="18" charset="0"/>
              </a:rPr>
              <a:t> The design principle for the bot detection system follows 2 rules:</a:t>
            </a:r>
          </a:p>
          <a:p>
            <a:pPr lvl="1"/>
            <a:r>
              <a:rPr lang="en-US">
                <a:latin typeface="Times New Roman" panose="02020603050405020304" pitchFamily="18" charset="0"/>
                <a:cs typeface="Times New Roman" panose="02020603050405020304" pitchFamily="18" charset="0"/>
              </a:rPr>
              <a:t> Use Rule Based approaches using techniques </a:t>
            </a:r>
          </a:p>
          <a:p>
            <a:pPr lvl="3"/>
            <a:r>
              <a:rPr lang="en-US">
                <a:latin typeface="Times New Roman" panose="02020603050405020304" pitchFamily="18" charset="0"/>
                <a:cs typeface="Times New Roman" panose="02020603050405020304" pitchFamily="18" charset="0"/>
              </a:rPr>
              <a:t> Observe network traffic</a:t>
            </a:r>
          </a:p>
          <a:p>
            <a:pPr lvl="3"/>
            <a:r>
              <a:rPr lang="en-US">
                <a:latin typeface="Times New Roman" panose="02020603050405020304" pitchFamily="18" charset="0"/>
                <a:cs typeface="Times New Roman" panose="02020603050405020304" pitchFamily="18" charset="0"/>
              </a:rPr>
              <a:t> Anomaly detection</a:t>
            </a:r>
          </a:p>
          <a:p>
            <a:pPr lvl="3"/>
            <a:r>
              <a:rPr lang="en-US">
                <a:latin typeface="Times New Roman" panose="02020603050405020304" pitchFamily="18" charset="0"/>
                <a:cs typeface="Times New Roman" panose="02020603050405020304" pitchFamily="18" charset="0"/>
              </a:rPr>
              <a:t> Specification based detection</a:t>
            </a:r>
          </a:p>
          <a:p>
            <a:pPr lvl="1"/>
            <a:r>
              <a:rPr lang="en-US">
                <a:latin typeface="Times New Roman" panose="02020603050405020304" pitchFamily="18" charset="0"/>
                <a:cs typeface="Times New Roman" panose="02020603050405020304" pitchFamily="18" charset="0"/>
              </a:rPr>
              <a:t> Use Machine learning to detect advanced complex bot</a:t>
            </a:r>
          </a:p>
          <a:p>
            <a:pPr marL="150876" lvl="1" indent="0">
              <a:buNone/>
            </a:pP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2568A1-5096-4956-B454-C324DCE98CCC}"/>
              </a:ext>
            </a:extLst>
          </p:cNvPr>
          <p:cNvPicPr>
            <a:picLocks noChangeAspect="1"/>
          </p:cNvPicPr>
          <p:nvPr/>
        </p:nvPicPr>
        <p:blipFill>
          <a:blip r:embed="rId3"/>
          <a:stretch>
            <a:fillRect/>
          </a:stretch>
        </p:blipFill>
        <p:spPr>
          <a:xfrm>
            <a:off x="1056637" y="2898884"/>
            <a:ext cx="7148179" cy="1841570"/>
          </a:xfrm>
          <a:prstGeom prst="rect">
            <a:avLst/>
          </a:prstGeom>
        </p:spPr>
      </p:pic>
    </p:spTree>
    <p:extLst>
      <p:ext uri="{BB962C8B-B14F-4D97-AF65-F5344CB8AC3E}">
        <p14:creationId xmlns:p14="http://schemas.microsoft.com/office/powerpoint/2010/main" val="274796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BOT DETECTION PIPELINE</a:t>
            </a:r>
          </a:p>
        </p:txBody>
      </p:sp>
      <p:sp>
        <p:nvSpPr>
          <p:cNvPr id="11" name="TextBox 10">
            <a:extLst>
              <a:ext uri="{FF2B5EF4-FFF2-40B4-BE49-F238E27FC236}">
                <a16:creationId xmlns:a16="http://schemas.microsoft.com/office/drawing/2014/main" id="{966392CD-15E9-40EB-9E87-7FC88456C4F8}"/>
              </a:ext>
            </a:extLst>
          </p:cNvPr>
          <p:cNvSpPr txBox="1"/>
          <p:nvPr/>
        </p:nvSpPr>
        <p:spPr>
          <a:xfrm>
            <a:off x="327134" y="4043855"/>
            <a:ext cx="1734207" cy="36933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8AB5C27-A381-405F-93E5-0C66D7C38E11}"/>
              </a:ext>
            </a:extLst>
          </p:cNvPr>
          <p:cNvPicPr>
            <a:picLocks noChangeAspect="1"/>
          </p:cNvPicPr>
          <p:nvPr/>
        </p:nvPicPr>
        <p:blipFill>
          <a:blip r:embed="rId3"/>
          <a:stretch>
            <a:fillRect/>
          </a:stretch>
        </p:blipFill>
        <p:spPr>
          <a:xfrm>
            <a:off x="1165423" y="1002426"/>
            <a:ext cx="7033870" cy="2011854"/>
          </a:xfrm>
          <a:prstGeom prst="rect">
            <a:avLst/>
          </a:prstGeom>
        </p:spPr>
      </p:pic>
    </p:spTree>
    <p:extLst>
      <p:ext uri="{BB962C8B-B14F-4D97-AF65-F5344CB8AC3E}">
        <p14:creationId xmlns:p14="http://schemas.microsoft.com/office/powerpoint/2010/main" val="23900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BOT DETECTION PIPELINE</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822960" y="852847"/>
            <a:ext cx="5642075" cy="3143712"/>
          </a:xfrm>
        </p:spPr>
        <p:txBody>
          <a:bodyPr>
            <a:normAutofit/>
          </a:bodyPr>
          <a:lstStyle/>
          <a:p>
            <a:pPr marL="0" indent="0">
              <a:buNone/>
            </a:pPr>
            <a:r>
              <a:rPr lang="en-US">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966392CD-15E9-40EB-9E87-7FC88456C4F8}"/>
              </a:ext>
            </a:extLst>
          </p:cNvPr>
          <p:cNvSpPr txBox="1"/>
          <p:nvPr/>
        </p:nvSpPr>
        <p:spPr>
          <a:xfrm>
            <a:off x="327134" y="4043855"/>
            <a:ext cx="1734207" cy="36933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9CFE9A-7ECD-4365-B18A-F7EB2B678A74}"/>
              </a:ext>
            </a:extLst>
          </p:cNvPr>
          <p:cNvPicPr>
            <a:picLocks noChangeAspect="1"/>
          </p:cNvPicPr>
          <p:nvPr/>
        </p:nvPicPr>
        <p:blipFill>
          <a:blip r:embed="rId3"/>
          <a:stretch>
            <a:fillRect/>
          </a:stretch>
        </p:blipFill>
        <p:spPr>
          <a:xfrm>
            <a:off x="1340838" y="1146941"/>
            <a:ext cx="6508044" cy="2049958"/>
          </a:xfrm>
          <a:prstGeom prst="rect">
            <a:avLst/>
          </a:prstGeom>
        </p:spPr>
      </p:pic>
    </p:spTree>
    <p:extLst>
      <p:ext uri="{BB962C8B-B14F-4D97-AF65-F5344CB8AC3E}">
        <p14:creationId xmlns:p14="http://schemas.microsoft.com/office/powerpoint/2010/main" val="46041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788276" y="51238"/>
            <a:ext cx="7578484" cy="833295"/>
          </a:xfrm>
        </p:spPr>
        <p:txBody>
          <a:bodyPr>
            <a:normAutofit fontScale="90000"/>
          </a:bodyPr>
          <a:lstStyle/>
          <a:p>
            <a:br>
              <a:rPr lang="en-US"/>
            </a:br>
            <a:r>
              <a:rPr lang="en-US">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822960" y="852847"/>
            <a:ext cx="7543800" cy="3636384"/>
          </a:xfrm>
        </p:spPr>
        <p:txBody>
          <a:bodyPr>
            <a:normAutofit/>
          </a:bodyPr>
          <a:lstStyle/>
          <a:p>
            <a:r>
              <a:rPr lang="en-US">
                <a:latin typeface="Times New Roman" panose="02020603050405020304" pitchFamily="18" charset="0"/>
                <a:cs typeface="Times New Roman" panose="02020603050405020304" pitchFamily="18" charset="0"/>
              </a:rPr>
              <a:t>  Feature engineering aims to solve 2 challenges:</a:t>
            </a: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Proposed solutions for these two challenges are:</a:t>
            </a:r>
          </a:p>
          <a:p>
            <a:pPr marL="150876" lvl="1" indent="0" algn="ctr">
              <a:buNone/>
            </a:pPr>
            <a:endParaRPr lang="en-US">
              <a:latin typeface="Times New Roman" panose="02020603050405020304" pitchFamily="18" charset="0"/>
              <a:cs typeface="Times New Roman" panose="02020603050405020304" pitchFamily="18" charset="0"/>
            </a:endParaRPr>
          </a:p>
          <a:p>
            <a:pPr marL="150876" lvl="1" indent="0" algn="ctr">
              <a:buNone/>
            </a:pPr>
            <a:r>
              <a:rPr lang="en-US">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966392CD-15E9-40EB-9E87-7FC88456C4F8}"/>
              </a:ext>
            </a:extLst>
          </p:cNvPr>
          <p:cNvSpPr txBox="1"/>
          <p:nvPr/>
        </p:nvSpPr>
        <p:spPr>
          <a:xfrm>
            <a:off x="327134" y="4043855"/>
            <a:ext cx="1734207" cy="36933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69B12B9-B353-43A1-AE3D-4EA0CD30BC78}"/>
              </a:ext>
            </a:extLst>
          </p:cNvPr>
          <p:cNvSpPr/>
          <p:nvPr/>
        </p:nvSpPr>
        <p:spPr>
          <a:xfrm>
            <a:off x="1391307" y="1292002"/>
            <a:ext cx="2133074" cy="7646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476CD248-E342-4587-AAB6-91035424FDBD}"/>
              </a:ext>
            </a:extLst>
          </p:cNvPr>
          <p:cNvSpPr txBox="1"/>
          <p:nvPr/>
        </p:nvSpPr>
        <p:spPr>
          <a:xfrm>
            <a:off x="1423626" y="1351149"/>
            <a:ext cx="2100755" cy="646331"/>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Different bots attack different websites</a:t>
            </a:r>
          </a:p>
        </p:txBody>
      </p:sp>
      <p:sp>
        <p:nvSpPr>
          <p:cNvPr id="7" name="Rectangle 6">
            <a:extLst>
              <a:ext uri="{FF2B5EF4-FFF2-40B4-BE49-F238E27FC236}">
                <a16:creationId xmlns:a16="http://schemas.microsoft.com/office/drawing/2014/main" id="{2B1DDA23-6151-454D-9BDC-1A373187624F}"/>
              </a:ext>
            </a:extLst>
          </p:cNvPr>
          <p:cNvSpPr/>
          <p:nvPr/>
        </p:nvSpPr>
        <p:spPr>
          <a:xfrm>
            <a:off x="5740093" y="1303828"/>
            <a:ext cx="2155934" cy="7646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765B5A38-9792-4681-AC1B-79B774E5E5A8}"/>
              </a:ext>
            </a:extLst>
          </p:cNvPr>
          <p:cNvSpPr txBox="1"/>
          <p:nvPr/>
        </p:nvSpPr>
        <p:spPr>
          <a:xfrm>
            <a:off x="5740093" y="1316419"/>
            <a:ext cx="2100755" cy="646331"/>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Bots keep evolving over time</a:t>
            </a:r>
          </a:p>
        </p:txBody>
      </p:sp>
      <p:sp>
        <p:nvSpPr>
          <p:cNvPr id="15" name="Rectangle 14">
            <a:extLst>
              <a:ext uri="{FF2B5EF4-FFF2-40B4-BE49-F238E27FC236}">
                <a16:creationId xmlns:a16="http://schemas.microsoft.com/office/drawing/2014/main" id="{E36E1816-EE6E-4A5C-B2CC-9F6A40696149}"/>
              </a:ext>
            </a:extLst>
          </p:cNvPr>
          <p:cNvSpPr/>
          <p:nvPr/>
        </p:nvSpPr>
        <p:spPr>
          <a:xfrm>
            <a:off x="1344798" y="2618085"/>
            <a:ext cx="2187465" cy="11490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5A7C9C04-785E-4CA1-B8EA-C85492CC5A92}"/>
              </a:ext>
            </a:extLst>
          </p:cNvPr>
          <p:cNvSpPr/>
          <p:nvPr/>
        </p:nvSpPr>
        <p:spPr>
          <a:xfrm>
            <a:off x="5743443" y="2692506"/>
            <a:ext cx="2149234" cy="11490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94A3A0F7-44EB-4EAC-ABFB-E095251852AE}"/>
              </a:ext>
            </a:extLst>
          </p:cNvPr>
          <p:cNvSpPr txBox="1"/>
          <p:nvPr/>
        </p:nvSpPr>
        <p:spPr>
          <a:xfrm>
            <a:off x="1351893" y="2592434"/>
            <a:ext cx="2133074" cy="1200329"/>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Use Network level information, independent of application</a:t>
            </a:r>
            <a:r>
              <a:rPr lang="en-US"/>
              <a:t> </a:t>
            </a:r>
          </a:p>
        </p:txBody>
      </p:sp>
      <p:sp>
        <p:nvSpPr>
          <p:cNvPr id="21" name="TextBox 20">
            <a:extLst>
              <a:ext uri="{FF2B5EF4-FFF2-40B4-BE49-F238E27FC236}">
                <a16:creationId xmlns:a16="http://schemas.microsoft.com/office/drawing/2014/main" id="{4FD8DE20-151D-4D29-BDED-5DF3A26108C0}"/>
              </a:ext>
            </a:extLst>
          </p:cNvPr>
          <p:cNvSpPr txBox="1"/>
          <p:nvPr/>
        </p:nvSpPr>
        <p:spPr>
          <a:xfrm>
            <a:off x="5767682" y="2678678"/>
            <a:ext cx="2100755" cy="1200329"/>
          </a:xfrm>
          <a:prstGeom prst="rect">
            <a:avLst/>
          </a:prstGeom>
          <a:noFill/>
        </p:spPr>
        <p:txBody>
          <a:bodyPr wrap="square" rtlCol="0">
            <a:spAutoFit/>
          </a:bodyPr>
          <a:lstStyle/>
          <a:p>
            <a:pPr algn="ctr"/>
            <a:r>
              <a:rPr lang="en-US"/>
              <a:t>Incorporate new network packets for real-time detection of bots</a:t>
            </a:r>
          </a:p>
        </p:txBody>
      </p:sp>
      <p:graphicFrame>
        <p:nvGraphicFramePr>
          <p:cNvPr id="25" name="Table 7">
            <a:extLst>
              <a:ext uri="{FF2B5EF4-FFF2-40B4-BE49-F238E27FC236}">
                <a16:creationId xmlns:a16="http://schemas.microsoft.com/office/drawing/2014/main" id="{309D80F9-2F53-45AF-8773-84A051C40217}"/>
              </a:ext>
            </a:extLst>
          </p:cNvPr>
          <p:cNvGraphicFramePr>
            <a:graphicFrameLocks noGrp="1"/>
          </p:cNvGraphicFramePr>
          <p:nvPr>
            <p:extLst>
              <p:ext uri="{D42A27DB-BD31-4B8C-83A1-F6EECF244321}">
                <p14:modId xmlns:p14="http://schemas.microsoft.com/office/powerpoint/2010/main" val="3508717283"/>
              </p:ext>
            </p:extLst>
          </p:nvPr>
        </p:nvGraphicFramePr>
        <p:xfrm>
          <a:off x="3802280" y="2394034"/>
          <a:ext cx="1718441" cy="2019153"/>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1718441">
                  <a:extLst>
                    <a:ext uri="{9D8B030D-6E8A-4147-A177-3AD203B41FA5}">
                      <a16:colId xmlns:a16="http://schemas.microsoft.com/office/drawing/2014/main" val="31717113"/>
                    </a:ext>
                  </a:extLst>
                </a:gridCol>
              </a:tblGrid>
              <a:tr h="319638">
                <a:tc>
                  <a:txBody>
                    <a:bodyPr/>
                    <a:lstStyle/>
                    <a:p>
                      <a:r>
                        <a:rPr lang="en-US">
                          <a:solidFill>
                            <a:schemeClr val="tx1"/>
                          </a:solidFill>
                        </a:rPr>
                        <a:t>URL</a:t>
                      </a:r>
                    </a:p>
                  </a:txBody>
                  <a:tcPr/>
                </a:tc>
                <a:extLst>
                  <a:ext uri="{0D108BD9-81ED-4DB2-BD59-A6C34878D82A}">
                    <a16:rowId xmlns:a16="http://schemas.microsoft.com/office/drawing/2014/main" val="1604032054"/>
                  </a:ext>
                </a:extLst>
              </a:tr>
              <a:tr h="398865">
                <a:tc>
                  <a:txBody>
                    <a:bodyPr/>
                    <a:lstStyle/>
                    <a:p>
                      <a:r>
                        <a:rPr lang="en-US" b="1" err="1"/>
                        <a:t>Refrer</a:t>
                      </a:r>
                      <a:endParaRPr lang="en-US" b="1"/>
                    </a:p>
                  </a:txBody>
                  <a:tcPr/>
                </a:tc>
                <a:extLst>
                  <a:ext uri="{0D108BD9-81ED-4DB2-BD59-A6C34878D82A}">
                    <a16:rowId xmlns:a16="http://schemas.microsoft.com/office/drawing/2014/main" val="2708087598"/>
                  </a:ext>
                </a:extLst>
              </a:tr>
              <a:tr h="398865">
                <a:tc>
                  <a:txBody>
                    <a:bodyPr/>
                    <a:lstStyle/>
                    <a:p>
                      <a:r>
                        <a:rPr lang="en-US" sz="1350" b="1" kern="1200">
                          <a:solidFill>
                            <a:schemeClr val="tx1"/>
                          </a:solidFill>
                          <a:latin typeface="+mn-lt"/>
                          <a:ea typeface="+mn-ea"/>
                          <a:cs typeface="+mn-cs"/>
                        </a:rPr>
                        <a:t>Browser Version</a:t>
                      </a:r>
                    </a:p>
                  </a:txBody>
                  <a:tcPr/>
                </a:tc>
                <a:extLst>
                  <a:ext uri="{0D108BD9-81ED-4DB2-BD59-A6C34878D82A}">
                    <a16:rowId xmlns:a16="http://schemas.microsoft.com/office/drawing/2014/main" val="3828254385"/>
                  </a:ext>
                </a:extLst>
              </a:tr>
              <a:tr h="398865">
                <a:tc>
                  <a:txBody>
                    <a:bodyPr/>
                    <a:lstStyle/>
                    <a:p>
                      <a:r>
                        <a:rPr lang="en-US" b="1"/>
                        <a:t>Time gap</a:t>
                      </a:r>
                    </a:p>
                  </a:txBody>
                  <a:tcPr/>
                </a:tc>
                <a:extLst>
                  <a:ext uri="{0D108BD9-81ED-4DB2-BD59-A6C34878D82A}">
                    <a16:rowId xmlns:a16="http://schemas.microsoft.com/office/drawing/2014/main" val="1630002423"/>
                  </a:ext>
                </a:extLst>
              </a:tr>
              <a:tr h="462340">
                <a:tc>
                  <a:txBody>
                    <a:bodyPr/>
                    <a:lstStyle/>
                    <a:p>
                      <a:r>
                        <a:rPr lang="en-US" b="1"/>
                        <a:t>Cookie Flag</a:t>
                      </a:r>
                    </a:p>
                    <a:p>
                      <a:endParaRPr lang="en-US"/>
                    </a:p>
                  </a:txBody>
                  <a:tcPr/>
                </a:tc>
                <a:extLst>
                  <a:ext uri="{0D108BD9-81ED-4DB2-BD59-A6C34878D82A}">
                    <a16:rowId xmlns:a16="http://schemas.microsoft.com/office/drawing/2014/main" val="2304649751"/>
                  </a:ext>
                </a:extLst>
              </a:tr>
            </a:tbl>
          </a:graphicData>
        </a:graphic>
      </p:graphicFrame>
      <p:cxnSp>
        <p:nvCxnSpPr>
          <p:cNvPr id="28" name="Straight Connector 27">
            <a:extLst>
              <a:ext uri="{FF2B5EF4-FFF2-40B4-BE49-F238E27FC236}">
                <a16:creationId xmlns:a16="http://schemas.microsoft.com/office/drawing/2014/main" id="{1BB262B6-4C93-45F4-AE96-0451B1B169B4}"/>
              </a:ext>
            </a:extLst>
          </p:cNvPr>
          <p:cNvCxnSpPr/>
          <p:nvPr/>
        </p:nvCxnSpPr>
        <p:spPr>
          <a:xfrm flipV="1">
            <a:off x="3524381" y="2423948"/>
            <a:ext cx="277899" cy="194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E99B50-B366-4CD8-BA09-EF0C331EB1FD}"/>
              </a:ext>
            </a:extLst>
          </p:cNvPr>
          <p:cNvCxnSpPr/>
          <p:nvPr/>
        </p:nvCxnSpPr>
        <p:spPr>
          <a:xfrm>
            <a:off x="3524381" y="3767110"/>
            <a:ext cx="277899" cy="6460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56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3858509" y="476209"/>
            <a:ext cx="4803797" cy="1088068"/>
          </a:xfrm>
        </p:spPr>
        <p:txBody>
          <a:bodyPr>
            <a:normAutofit/>
          </a:bodyPr>
          <a:lstStyle/>
          <a:p>
            <a:r>
              <a:rPr lang="en-US">
                <a:latin typeface="Times New Roman" panose="02020603050405020304" pitchFamily="18" charset="0"/>
                <a:cs typeface="Times New Roman" panose="02020603050405020304" pitchFamily="18" charset="0"/>
              </a:rPr>
              <a:t>FREQUENCY ENCODING</a:t>
            </a:r>
          </a:p>
        </p:txBody>
      </p:sp>
      <p:pic>
        <p:nvPicPr>
          <p:cNvPr id="14" name="Picture 13">
            <a:extLst>
              <a:ext uri="{FF2B5EF4-FFF2-40B4-BE49-F238E27FC236}">
                <a16:creationId xmlns:a16="http://schemas.microsoft.com/office/drawing/2014/main" id="{4981EACC-6830-4340-8AE7-290AD0A8915F}"/>
              </a:ext>
            </a:extLst>
          </p:cNvPr>
          <p:cNvPicPr>
            <a:picLocks noChangeAspect="1"/>
          </p:cNvPicPr>
          <p:nvPr/>
        </p:nvPicPr>
        <p:blipFill>
          <a:blip r:embed="rId3"/>
          <a:stretch>
            <a:fillRect/>
          </a:stretch>
        </p:blipFill>
        <p:spPr>
          <a:xfrm>
            <a:off x="553730" y="2750253"/>
            <a:ext cx="3015223" cy="1643376"/>
          </a:xfrm>
          <a:prstGeom prst="rect">
            <a:avLst/>
          </a:prstGeom>
        </p:spPr>
      </p:pic>
      <p:cxnSp>
        <p:nvCxnSpPr>
          <p:cNvPr id="29" name="Straight Connector 28">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5935" y="1564641"/>
            <a:ext cx="43891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57BDF43-D86A-4411-9C52-FB00DF83A0C9}"/>
              </a:ext>
            </a:extLst>
          </p:cNvPr>
          <p:cNvPicPr>
            <a:picLocks noChangeAspect="1"/>
          </p:cNvPicPr>
          <p:nvPr/>
        </p:nvPicPr>
        <p:blipFill>
          <a:blip r:embed="rId4"/>
          <a:stretch>
            <a:fillRect/>
          </a:stretch>
        </p:blipFill>
        <p:spPr>
          <a:xfrm>
            <a:off x="553730" y="530100"/>
            <a:ext cx="3015222" cy="1643374"/>
          </a:xfrm>
          <a:prstGeom prst="rect">
            <a:avLst/>
          </a:prstGeom>
        </p:spPr>
      </p:pic>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3858509" y="1649185"/>
            <a:ext cx="4803797" cy="3419614"/>
          </a:xfrm>
        </p:spPr>
        <p:txBody>
          <a:bodyPr>
            <a:noAutofit/>
          </a:bodyPr>
          <a:lstStyle/>
          <a:p>
            <a:r>
              <a:rPr lang="en-US" sz="1400">
                <a:latin typeface="Times New Roman" panose="02020603050405020304" pitchFamily="18" charset="0"/>
                <a:cs typeface="Times New Roman" panose="02020603050405020304" pitchFamily="18" charset="0"/>
              </a:rPr>
              <a:t>  </a:t>
            </a:r>
            <a:r>
              <a:rPr lang="en-US" sz="1400" b="0">
                <a:latin typeface="Times New Roman" panose="02020603050405020304" pitchFamily="18" charset="0"/>
                <a:cs typeface="Times New Roman" panose="02020603050405020304" pitchFamily="18" charset="0"/>
              </a:rPr>
              <a:t>Frequency based encoding encodes how many times a given parameter appears in network requests over a time period t. </a:t>
            </a:r>
          </a:p>
          <a:p>
            <a:r>
              <a:rPr lang="en-US" sz="1400" b="0">
                <a:latin typeface="Times New Roman" panose="02020603050405020304" pitchFamily="18" charset="0"/>
                <a:cs typeface="Times New Roman" panose="02020603050405020304" pitchFamily="18" charset="0"/>
              </a:rPr>
              <a:t>Example if a URL appears frequently with 0.95 percentile it is encoded as 0.95.</a:t>
            </a:r>
          </a:p>
          <a:p>
            <a:r>
              <a:rPr lang="en-US" sz="1400" b="0">
                <a:latin typeface="Times New Roman" panose="02020603050405020304" pitchFamily="18" charset="0"/>
                <a:cs typeface="Times New Roman" panose="02020603050405020304" pitchFamily="18" charset="0"/>
              </a:rPr>
              <a:t> For generating the IP sequence, all HTTP requests are sorted by timestamp and then T(=30) requests of the same IP are grouped together to form a sequence.</a:t>
            </a:r>
          </a:p>
          <a:p>
            <a:r>
              <a:rPr lang="en-US" sz="1400" b="0">
                <a:latin typeface="Times New Roman" panose="02020603050405020304" pitchFamily="18" charset="0"/>
                <a:cs typeface="Times New Roman" panose="02020603050405020304" pitchFamily="18" charset="0"/>
              </a:rPr>
              <a:t>The encoding is performed in a sliding window approach to meet the need for handling new/rare entities for real-time detection.</a:t>
            </a:r>
          </a:p>
          <a:p>
            <a:r>
              <a:rPr lang="en-US" sz="1400" b="0">
                <a:latin typeface="Times New Roman" panose="02020603050405020304" pitchFamily="18" charset="0"/>
                <a:cs typeface="Times New Roman" panose="02020603050405020304" pitchFamily="18" charset="0"/>
              </a:rPr>
              <a:t>Calculate the distribution of IP sequence for t days. Then window shifts by 1 day and recalculate the distribution on t+1 day with constant window size.</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a:t>
            </a:r>
          </a:p>
          <a:p>
            <a:pPr marL="0" indent="0">
              <a:buNone/>
            </a:pPr>
            <a:endParaRPr lang="en-US" sz="1400">
              <a:latin typeface="Times New Roman" panose="02020603050405020304" pitchFamily="18" charset="0"/>
              <a:cs typeface="Times New Roman" panose="02020603050405020304" pitchFamily="18" charset="0"/>
            </a:endParaRPr>
          </a:p>
          <a:p>
            <a:pPr marL="150876" lvl="1" indent="0">
              <a:buNone/>
            </a:pPr>
            <a:r>
              <a:rPr lang="en-US" sz="1400">
                <a:latin typeface="Times New Roman" panose="02020603050405020304" pitchFamily="18" charset="0"/>
                <a:cs typeface="Times New Roman" panose="02020603050405020304" pitchFamily="18" charset="0"/>
              </a:rPr>
              <a:t>	</a:t>
            </a:r>
          </a:p>
        </p:txBody>
      </p:sp>
      <p:sp>
        <p:nvSpPr>
          <p:cNvPr id="31" name="Rectangle 30">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966392CD-15E9-40EB-9E87-7FC88456C4F8}"/>
              </a:ext>
            </a:extLst>
          </p:cNvPr>
          <p:cNvSpPr txBox="1"/>
          <p:nvPr/>
        </p:nvSpPr>
        <p:spPr>
          <a:xfrm>
            <a:off x="327134" y="4043855"/>
            <a:ext cx="1734207" cy="36933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56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788276" y="51238"/>
            <a:ext cx="7578484" cy="833295"/>
          </a:xfrm>
        </p:spPr>
        <p:txBody>
          <a:bodyPr>
            <a:normAutofit fontScale="90000"/>
          </a:bodyPr>
          <a:lstStyle/>
          <a:p>
            <a:r>
              <a:rPr lang="en-US">
                <a:latin typeface="Times New Roman" panose="02020603050405020304" pitchFamily="18" charset="0"/>
                <a:cs typeface="Times New Roman" panose="02020603050405020304" pitchFamily="18" charset="0"/>
              </a:rPr>
              <a:t>DATA SYNTHESIS AND PREDICTION</a:t>
            </a:r>
          </a:p>
        </p:txBody>
      </p:sp>
      <p:pic>
        <p:nvPicPr>
          <p:cNvPr id="5" name="Content Placeholder 4">
            <a:extLst>
              <a:ext uri="{FF2B5EF4-FFF2-40B4-BE49-F238E27FC236}">
                <a16:creationId xmlns:a16="http://schemas.microsoft.com/office/drawing/2014/main" id="{2029B7E9-DC74-498D-B6F4-B442EC838AD1}"/>
              </a:ext>
            </a:extLst>
          </p:cNvPr>
          <p:cNvPicPr>
            <a:picLocks noGrp="1" noChangeAspect="1"/>
          </p:cNvPicPr>
          <p:nvPr>
            <p:ph idx="1"/>
          </p:nvPr>
        </p:nvPicPr>
        <p:blipFill>
          <a:blip r:embed="rId3"/>
          <a:stretch>
            <a:fillRect/>
          </a:stretch>
        </p:blipFill>
        <p:spPr>
          <a:xfrm>
            <a:off x="1194237" y="1144849"/>
            <a:ext cx="6930991" cy="1901355"/>
          </a:xfrm>
          <a:prstGeom prst="rect">
            <a:avLst/>
          </a:prstGeom>
        </p:spPr>
      </p:pic>
      <p:sp>
        <p:nvSpPr>
          <p:cNvPr id="11" name="TextBox 10">
            <a:extLst>
              <a:ext uri="{FF2B5EF4-FFF2-40B4-BE49-F238E27FC236}">
                <a16:creationId xmlns:a16="http://schemas.microsoft.com/office/drawing/2014/main" id="{966392CD-15E9-40EB-9E87-7FC88456C4F8}"/>
              </a:ext>
            </a:extLst>
          </p:cNvPr>
          <p:cNvSpPr txBox="1"/>
          <p:nvPr/>
        </p:nvSpPr>
        <p:spPr>
          <a:xfrm>
            <a:off x="327134" y="4043855"/>
            <a:ext cx="1734207" cy="36933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74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5825359" y="232541"/>
            <a:ext cx="3109748" cy="1355384"/>
          </a:xfrm>
        </p:spPr>
        <p:txBody>
          <a:bodyPr>
            <a:noAutofit/>
          </a:bodyPr>
          <a:lstStyle/>
          <a:p>
            <a:r>
              <a:rPr lang="en-US" sz="3200">
                <a:latin typeface="Times New Roman" panose="02020603050405020304" pitchFamily="18" charset="0"/>
                <a:cs typeface="Times New Roman" panose="02020603050405020304" pitchFamily="18" charset="0"/>
              </a:rPr>
              <a:t>DATA SYNTHESIS STRATEGY</a:t>
            </a:r>
          </a:p>
        </p:txBody>
      </p:sp>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C3AF1C98-F6FB-4A24-84A4-585F27AECF29}"/>
              </a:ext>
            </a:extLst>
          </p:cNvPr>
          <p:cNvSpPr>
            <a:spLocks noGrp="1"/>
          </p:cNvSpPr>
          <p:nvPr>
            <p:ph idx="1"/>
          </p:nvPr>
        </p:nvSpPr>
        <p:spPr>
          <a:xfrm>
            <a:off x="5894613" y="1668892"/>
            <a:ext cx="2767693" cy="2752635"/>
          </a:xfrm>
        </p:spPr>
        <p:txBody>
          <a:bodyPr>
            <a:normAutofit lnSpcReduction="10000"/>
          </a:bodyPr>
          <a:lstStyle/>
          <a:p>
            <a:r>
              <a:rPr lang="en-US" b="0"/>
              <a:t> The authors produced two types of data synthesis to cover the </a:t>
            </a:r>
            <a:r>
              <a:rPr lang="en-US" b="0" u="sng"/>
              <a:t>unpredictable behavior of bots</a:t>
            </a:r>
            <a:r>
              <a:rPr lang="en-US" b="0"/>
              <a:t> and generate new potential bots.</a:t>
            </a:r>
          </a:p>
          <a:p>
            <a:r>
              <a:rPr lang="en-US" b="0"/>
              <a:t> These bots are present in the </a:t>
            </a:r>
            <a:r>
              <a:rPr lang="en-US" b="0" u="sng"/>
              <a:t>complimentary region</a:t>
            </a:r>
            <a:r>
              <a:rPr lang="en-US" b="0"/>
              <a:t> of clusters as well as outliers.</a:t>
            </a:r>
          </a:p>
        </p:txBody>
      </p: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966392CD-15E9-40EB-9E87-7FC88456C4F8}"/>
              </a:ext>
            </a:extLst>
          </p:cNvPr>
          <p:cNvSpPr txBox="1"/>
          <p:nvPr/>
        </p:nvSpPr>
        <p:spPr>
          <a:xfrm>
            <a:off x="331075" y="4071444"/>
            <a:ext cx="1734207" cy="369332"/>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BA8641-33E3-4F59-99C9-4357CD40FCBA}"/>
              </a:ext>
            </a:extLst>
          </p:cNvPr>
          <p:cNvPicPr>
            <a:picLocks noChangeAspect="1"/>
          </p:cNvPicPr>
          <p:nvPr/>
        </p:nvPicPr>
        <p:blipFill>
          <a:blip r:embed="rId3"/>
          <a:stretch>
            <a:fillRect/>
          </a:stretch>
        </p:blipFill>
        <p:spPr>
          <a:xfrm>
            <a:off x="1198178" y="75218"/>
            <a:ext cx="3009900" cy="1800225"/>
          </a:xfrm>
          <a:prstGeom prst="rect">
            <a:avLst/>
          </a:prstGeom>
        </p:spPr>
      </p:pic>
      <p:pic>
        <p:nvPicPr>
          <p:cNvPr id="5" name="Picture 4">
            <a:extLst>
              <a:ext uri="{FF2B5EF4-FFF2-40B4-BE49-F238E27FC236}">
                <a16:creationId xmlns:a16="http://schemas.microsoft.com/office/drawing/2014/main" id="{C81D2297-DBDF-4B29-AFCE-7265E6F447A1}"/>
              </a:ext>
            </a:extLst>
          </p:cNvPr>
          <p:cNvPicPr>
            <a:picLocks noChangeAspect="1"/>
          </p:cNvPicPr>
          <p:nvPr/>
        </p:nvPicPr>
        <p:blipFill>
          <a:blip r:embed="rId4"/>
          <a:stretch>
            <a:fillRect/>
          </a:stretch>
        </p:blipFill>
        <p:spPr>
          <a:xfrm>
            <a:off x="1198178" y="2229292"/>
            <a:ext cx="3038475" cy="1790700"/>
          </a:xfrm>
          <a:prstGeom prst="rect">
            <a:avLst/>
          </a:prstGeom>
        </p:spPr>
      </p:pic>
      <p:sp>
        <p:nvSpPr>
          <p:cNvPr id="8" name="TextBox 7">
            <a:extLst>
              <a:ext uri="{FF2B5EF4-FFF2-40B4-BE49-F238E27FC236}">
                <a16:creationId xmlns:a16="http://schemas.microsoft.com/office/drawing/2014/main" id="{0DAE0EBA-17A6-4B52-BAC5-8B265A1D91B3}"/>
              </a:ext>
            </a:extLst>
          </p:cNvPr>
          <p:cNvSpPr txBox="1"/>
          <p:nvPr/>
        </p:nvSpPr>
        <p:spPr>
          <a:xfrm>
            <a:off x="1574731" y="1926895"/>
            <a:ext cx="3191736" cy="369332"/>
          </a:xfrm>
          <a:prstGeom prst="rect">
            <a:avLst/>
          </a:prstGeom>
          <a:noFill/>
        </p:spPr>
        <p:txBody>
          <a:bodyPr wrap="square" rtlCol="0">
            <a:spAutoFit/>
          </a:bodyPr>
          <a:lstStyle/>
          <a:p>
            <a:r>
              <a:rPr lang="en-US"/>
              <a:t>(1) Cluster data synthesis</a:t>
            </a:r>
          </a:p>
        </p:txBody>
      </p:sp>
      <p:sp>
        <p:nvSpPr>
          <p:cNvPr id="9" name="TextBox 8">
            <a:extLst>
              <a:ext uri="{FF2B5EF4-FFF2-40B4-BE49-F238E27FC236}">
                <a16:creationId xmlns:a16="http://schemas.microsoft.com/office/drawing/2014/main" id="{C22EC3A2-EEC0-476B-A093-7EACC8E6D1EA}"/>
              </a:ext>
            </a:extLst>
          </p:cNvPr>
          <p:cNvSpPr txBox="1"/>
          <p:nvPr/>
        </p:nvSpPr>
        <p:spPr>
          <a:xfrm>
            <a:off x="1574731" y="4090422"/>
            <a:ext cx="3191736" cy="369332"/>
          </a:xfrm>
          <a:prstGeom prst="rect">
            <a:avLst/>
          </a:prstGeom>
          <a:noFill/>
        </p:spPr>
        <p:txBody>
          <a:bodyPr wrap="square" rtlCol="0">
            <a:spAutoFit/>
          </a:bodyPr>
          <a:lstStyle/>
          <a:p>
            <a:r>
              <a:rPr lang="en-US"/>
              <a:t>(2) Outlier data synthesis</a:t>
            </a:r>
          </a:p>
        </p:txBody>
      </p:sp>
      <p:sp>
        <p:nvSpPr>
          <p:cNvPr id="10" name="TextBox 9">
            <a:extLst>
              <a:ext uri="{FF2B5EF4-FFF2-40B4-BE49-F238E27FC236}">
                <a16:creationId xmlns:a16="http://schemas.microsoft.com/office/drawing/2014/main" id="{9EED4062-2D39-441E-BDF2-53F7254EEB32}"/>
              </a:ext>
            </a:extLst>
          </p:cNvPr>
          <p:cNvSpPr txBox="1"/>
          <p:nvPr/>
        </p:nvSpPr>
        <p:spPr>
          <a:xfrm>
            <a:off x="78149" y="4373841"/>
            <a:ext cx="6184900" cy="369332"/>
          </a:xfrm>
          <a:prstGeom prst="rect">
            <a:avLst/>
          </a:prstGeom>
          <a:noFill/>
        </p:spPr>
        <p:txBody>
          <a:bodyPr wrap="square" rtlCol="0">
            <a:spAutoFit/>
          </a:bodyPr>
          <a:lstStyle/>
          <a:p>
            <a:r>
              <a:rPr lang="en-IN" b="1"/>
              <a:t>(1) and (2) are formed using DBSCAN clustering algorithm</a:t>
            </a:r>
          </a:p>
        </p:txBody>
      </p:sp>
    </p:spTree>
    <p:extLst>
      <p:ext uri="{BB962C8B-B14F-4D97-AF65-F5344CB8AC3E}">
        <p14:creationId xmlns:p14="http://schemas.microsoft.com/office/powerpoint/2010/main" val="333893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Formulations</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822960" y="852846"/>
            <a:ext cx="7543800" cy="3706454"/>
          </a:xfrm>
        </p:spPr>
        <p:txBody>
          <a:bodyPr>
            <a:normAutofit/>
          </a:bodyPr>
          <a:lstStyle/>
          <a:p>
            <a:r>
              <a:rPr lang="en-US" sz="1600" b="0">
                <a:latin typeface="Times New Roman" panose="02020603050405020304" pitchFamily="18" charset="0"/>
                <a:cs typeface="Times New Roman" panose="02020603050405020304" pitchFamily="18" charset="0"/>
              </a:rPr>
              <a:t> For G1, the input is outlier regions which can result in potential bots, while in G2 the input is clustered region which can be benign as well as bot examples. Hence, we need to </a:t>
            </a:r>
            <a:r>
              <a:rPr lang="en-US" sz="1600" b="0" u="sng">
                <a:latin typeface="Times New Roman" panose="02020603050405020304" pitchFamily="18" charset="0"/>
                <a:cs typeface="Times New Roman" panose="02020603050405020304" pitchFamily="18" charset="0"/>
              </a:rPr>
              <a:t>control</a:t>
            </a:r>
            <a:r>
              <a:rPr lang="en-US" sz="1600" b="0">
                <a:latin typeface="Times New Roman" panose="02020603050405020304" pitchFamily="18" charset="0"/>
                <a:cs typeface="Times New Roman" panose="02020603050405020304" pitchFamily="18" charset="0"/>
              </a:rPr>
              <a:t> the input cluster with the help of </a:t>
            </a:r>
            <a:r>
              <a:rPr lang="el-GR" sz="1600" b="0" u="sng">
                <a:latin typeface="Times New Roman" panose="02020603050405020304" pitchFamily="18" charset="0"/>
                <a:cs typeface="Times New Roman" panose="02020603050405020304" pitchFamily="18" charset="0"/>
              </a:rPr>
              <a:t>α</a:t>
            </a:r>
            <a:r>
              <a:rPr lang="en-IN" sz="1600" b="0" u="sng">
                <a:latin typeface="Times New Roman" panose="02020603050405020304" pitchFamily="18" charset="0"/>
                <a:cs typeface="Times New Roman" panose="02020603050405020304" pitchFamily="18" charset="0"/>
              </a:rPr>
              <a:t>-value so that we consider the maximum bot’s region</a:t>
            </a:r>
            <a:r>
              <a:rPr lang="en-IN" sz="1600" b="0">
                <a:latin typeface="Times New Roman" panose="02020603050405020304" pitchFamily="18" charset="0"/>
                <a:cs typeface="Times New Roman" panose="02020603050405020304" pitchFamily="18" charset="0"/>
              </a:rPr>
              <a:t>.</a:t>
            </a:r>
          </a:p>
          <a:p>
            <a:pPr marL="0" indent="0">
              <a:buNone/>
            </a:pPr>
            <a:endParaRPr lang="en-IN" sz="1600" b="0">
              <a:latin typeface="Times New Roman" panose="02020603050405020304" pitchFamily="18" charset="0"/>
              <a:cs typeface="Times New Roman" panose="02020603050405020304" pitchFamily="18" charset="0"/>
            </a:endParaRPr>
          </a:p>
          <a:p>
            <a:pPr algn="l"/>
            <a:r>
              <a:rPr lang="en-IN" sz="1600" b="0">
                <a:latin typeface="Times New Roman" panose="02020603050405020304" pitchFamily="18" charset="0"/>
                <a:cs typeface="Times New Roman" panose="02020603050405020304" pitchFamily="18" charset="0"/>
              </a:rPr>
              <a:t> Discriminator is classifying if the input is benign or bot from existing + synthesized data. </a:t>
            </a:r>
            <a:r>
              <a:rPr lang="en-US" sz="1600" b="0">
                <a:latin typeface="Times New Roman" panose="02020603050405020304" pitchFamily="18" charset="0"/>
                <a:cs typeface="Times New Roman" panose="02020603050405020304" pitchFamily="18" charset="0"/>
              </a:rPr>
              <a:t>The </a:t>
            </a:r>
            <a:r>
              <a:rPr lang="en-US" sz="1600" b="0" u="sng">
                <a:latin typeface="Times New Roman" panose="02020603050405020304" pitchFamily="18" charset="0"/>
                <a:cs typeface="Times New Roman" panose="02020603050405020304" pitchFamily="18" charset="0"/>
              </a:rPr>
              <a:t>first three terms are like those in a regular GAN</a:t>
            </a:r>
            <a:r>
              <a:rPr lang="en-US" sz="1600" b="0">
                <a:latin typeface="Times New Roman" panose="02020603050405020304" pitchFamily="18" charset="0"/>
                <a:cs typeface="Times New Roman" panose="02020603050405020304" pitchFamily="18" charset="0"/>
              </a:rPr>
              <a:t> which are used to distinguish real data from synthesized </a:t>
            </a:r>
            <a:r>
              <a:rPr lang="en-IN" sz="1600" b="0">
                <a:latin typeface="Times New Roman" panose="02020603050405020304" pitchFamily="18" charset="0"/>
                <a:cs typeface="Times New Roman" panose="02020603050405020304" pitchFamily="18" charset="0"/>
              </a:rPr>
              <a:t>data. The </a:t>
            </a:r>
            <a:r>
              <a:rPr lang="en-US" sz="1600" b="0">
                <a:latin typeface="Times New Roman" panose="02020603050405020304" pitchFamily="18" charset="0"/>
                <a:cs typeface="Times New Roman" panose="02020603050405020304" pitchFamily="18" charset="0"/>
              </a:rPr>
              <a:t>fourth conditional entropy term encourages the discriminator to </a:t>
            </a:r>
            <a:r>
              <a:rPr lang="en-US" sz="1600" b="0" u="sng">
                <a:latin typeface="Times New Roman" panose="02020603050405020304" pitchFamily="18" charset="0"/>
                <a:cs typeface="Times New Roman" panose="02020603050405020304" pitchFamily="18" charset="0"/>
              </a:rPr>
              <a:t>recognize real benign data with high confidence</a:t>
            </a:r>
            <a:r>
              <a:rPr lang="en-US" sz="1600" b="0">
                <a:latin typeface="Times New Roman" panose="02020603050405020304" pitchFamily="18" charset="0"/>
                <a:cs typeface="Times New Roman" panose="02020603050405020304" pitchFamily="18" charset="0"/>
              </a:rPr>
              <a:t> (assuming benign data is representative). The last term encourages the discriminator to </a:t>
            </a:r>
            <a:r>
              <a:rPr lang="en-US" sz="1600" b="0" u="sng">
                <a:latin typeface="Times New Roman" panose="02020603050405020304" pitchFamily="18" charset="0"/>
                <a:cs typeface="Times New Roman" panose="02020603050405020304" pitchFamily="18" charset="0"/>
              </a:rPr>
              <a:t>correctly classify real bots from real benign data</a:t>
            </a:r>
            <a:r>
              <a:rPr lang="en-US" sz="1600" b="0">
                <a:latin typeface="Times New Roman" panose="02020603050405020304" pitchFamily="18" charset="0"/>
                <a:cs typeface="Times New Roman" panose="02020603050405020304" pitchFamily="18" charset="0"/>
              </a:rPr>
              <a:t>. Combining all the terms, </a:t>
            </a:r>
            <a:r>
              <a:rPr lang="en-US" sz="1600" b="0" u="sng">
                <a:latin typeface="Times New Roman" panose="02020603050405020304" pitchFamily="18" charset="0"/>
                <a:cs typeface="Times New Roman" panose="02020603050405020304" pitchFamily="18" charset="0"/>
              </a:rPr>
              <a:t>the discriminator is trained to classify benign users from both real and synthesized bots</a:t>
            </a:r>
            <a:r>
              <a:rPr lang="en-US" sz="1600" b="0">
                <a:latin typeface="Times New Roman" panose="02020603050405020304" pitchFamily="18" charset="0"/>
                <a:cs typeface="Times New Roman" panose="02020603050405020304" pitchFamily="18" charset="0"/>
              </a:rPr>
              <a:t>.</a:t>
            </a:r>
          </a:p>
          <a:p>
            <a:pPr marL="0" indent="0" algn="l">
              <a:buNone/>
            </a:pPr>
            <a:endParaRPr lang="en-US" sz="1600" b="0">
              <a:latin typeface="Times New Roman" panose="02020603050405020304" pitchFamily="18" charset="0"/>
              <a:cs typeface="Times New Roman" panose="02020603050405020304" pitchFamily="18" charset="0"/>
            </a:endParaRPr>
          </a:p>
          <a:p>
            <a:pPr marL="0" indent="0" algn="l">
              <a:buNone/>
            </a:pPr>
            <a:endParaRPr lang="en-US" sz="1600" b="0">
              <a:latin typeface="Times New Roman" panose="02020603050405020304" pitchFamily="18" charset="0"/>
              <a:cs typeface="Times New Roman" panose="02020603050405020304" pitchFamily="18" charset="0"/>
            </a:endParaRPr>
          </a:p>
          <a:p>
            <a:pPr marL="0" indent="0" algn="l">
              <a:buNone/>
            </a:pPr>
            <a:endParaRPr lang="en-IN" sz="1600" b="0">
              <a:latin typeface="Times New Roman" panose="02020603050405020304" pitchFamily="18" charset="0"/>
              <a:cs typeface="Times New Roman" panose="02020603050405020304" pitchFamily="18" charset="0"/>
            </a:endParaRPr>
          </a:p>
          <a:p>
            <a:endParaRPr lang="en-US" sz="1600" b="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30604F-2D7C-46CA-A7D7-9500BABF7597}"/>
              </a:ext>
            </a:extLst>
          </p:cNvPr>
          <p:cNvPicPr>
            <a:picLocks noChangeAspect="1"/>
          </p:cNvPicPr>
          <p:nvPr/>
        </p:nvPicPr>
        <p:blipFill>
          <a:blip r:embed="rId3"/>
          <a:stretch>
            <a:fillRect/>
          </a:stretch>
        </p:blipFill>
        <p:spPr>
          <a:xfrm>
            <a:off x="1494472" y="1709013"/>
            <a:ext cx="3838575" cy="523875"/>
          </a:xfrm>
          <a:prstGeom prst="rect">
            <a:avLst/>
          </a:prstGeom>
        </p:spPr>
      </p:pic>
      <p:pic>
        <p:nvPicPr>
          <p:cNvPr id="6" name="Picture 5">
            <a:extLst>
              <a:ext uri="{FF2B5EF4-FFF2-40B4-BE49-F238E27FC236}">
                <a16:creationId xmlns:a16="http://schemas.microsoft.com/office/drawing/2014/main" id="{A9E94078-02C0-40CB-B9A0-00D3C6896C28}"/>
              </a:ext>
            </a:extLst>
          </p:cNvPr>
          <p:cNvPicPr>
            <a:picLocks noChangeAspect="1"/>
          </p:cNvPicPr>
          <p:nvPr/>
        </p:nvPicPr>
        <p:blipFill>
          <a:blip r:embed="rId4"/>
          <a:stretch>
            <a:fillRect/>
          </a:stretch>
        </p:blipFill>
        <p:spPr>
          <a:xfrm>
            <a:off x="3640521" y="3612931"/>
            <a:ext cx="4299698" cy="1099644"/>
          </a:xfrm>
          <a:prstGeom prst="rect">
            <a:avLst/>
          </a:prstGeom>
        </p:spPr>
      </p:pic>
      <p:pic>
        <p:nvPicPr>
          <p:cNvPr id="7" name="Picture 6">
            <a:extLst>
              <a:ext uri="{FF2B5EF4-FFF2-40B4-BE49-F238E27FC236}">
                <a16:creationId xmlns:a16="http://schemas.microsoft.com/office/drawing/2014/main" id="{B0F2EA28-320D-4FD8-8D42-828E3BD264C3}"/>
              </a:ext>
            </a:extLst>
          </p:cNvPr>
          <p:cNvPicPr>
            <a:picLocks noChangeAspect="1"/>
          </p:cNvPicPr>
          <p:nvPr/>
        </p:nvPicPr>
        <p:blipFill>
          <a:blip r:embed="rId5"/>
          <a:stretch>
            <a:fillRect/>
          </a:stretch>
        </p:blipFill>
        <p:spPr>
          <a:xfrm>
            <a:off x="5472112" y="1689963"/>
            <a:ext cx="3076575" cy="542925"/>
          </a:xfrm>
          <a:prstGeom prst="rect">
            <a:avLst/>
          </a:prstGeom>
        </p:spPr>
      </p:pic>
    </p:spTree>
    <p:extLst>
      <p:ext uri="{BB962C8B-B14F-4D97-AF65-F5344CB8AC3E}">
        <p14:creationId xmlns:p14="http://schemas.microsoft.com/office/powerpoint/2010/main" val="297670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5076497" y="260132"/>
            <a:ext cx="4276396" cy="1304145"/>
          </a:xfrm>
        </p:spPr>
        <p:txBody>
          <a:bodyPr>
            <a:normAutofit/>
          </a:bodyPr>
          <a:lstStyle/>
          <a:p>
            <a:r>
              <a:rPr lang="en-US" sz="3200">
                <a:latin typeface="Times New Roman" panose="02020603050405020304" pitchFamily="18" charset="0"/>
                <a:cs typeface="Times New Roman" panose="02020603050405020304" pitchFamily="18" charset="0"/>
              </a:rPr>
              <a:t>DETECTING BOTS (100% LABELS)</a:t>
            </a:r>
          </a:p>
        </p:txBody>
      </p:sp>
      <p:pic>
        <p:nvPicPr>
          <p:cNvPr id="5" name="Picture 4">
            <a:extLst>
              <a:ext uri="{FF2B5EF4-FFF2-40B4-BE49-F238E27FC236}">
                <a16:creationId xmlns:a16="http://schemas.microsoft.com/office/drawing/2014/main" id="{D86B7609-A20A-4CF8-AD3D-3EEF83F95F76}"/>
              </a:ext>
            </a:extLst>
          </p:cNvPr>
          <p:cNvPicPr>
            <a:picLocks noChangeAspect="1"/>
          </p:cNvPicPr>
          <p:nvPr/>
        </p:nvPicPr>
        <p:blipFill>
          <a:blip r:embed="rId3"/>
          <a:stretch>
            <a:fillRect/>
          </a:stretch>
        </p:blipFill>
        <p:spPr>
          <a:xfrm>
            <a:off x="366974" y="1564277"/>
            <a:ext cx="5045945" cy="2680173"/>
          </a:xfrm>
          <a:prstGeom prst="rect">
            <a:avLst/>
          </a:prstGeom>
        </p:spPr>
      </p:pic>
      <p:cxnSp>
        <p:nvCxnSpPr>
          <p:cNvPr id="30"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5894613" y="1649185"/>
            <a:ext cx="2767693" cy="2752635"/>
          </a:xfrm>
        </p:spPr>
        <p:txBody>
          <a:bodyPr>
            <a:normAutofit fontScale="92500" lnSpcReduction="20000"/>
          </a:bodyPr>
          <a:lstStyle/>
          <a:p>
            <a:r>
              <a:rPr lang="en-US" b="0">
                <a:latin typeface="Times New Roman" panose="02020603050405020304" pitchFamily="18" charset="0"/>
                <a:cs typeface="Times New Roman" panose="02020603050405020304" pitchFamily="18" charset="0"/>
              </a:rPr>
              <a:t> There are two ways: one is only rule based and other is Rules + LSTM classifier with 100 % of labels.</a:t>
            </a:r>
          </a:p>
          <a:p>
            <a:r>
              <a:rPr lang="en-US" b="0">
                <a:latin typeface="Times New Roman" panose="02020603050405020304" pitchFamily="18" charset="0"/>
                <a:cs typeface="Times New Roman" panose="02020603050405020304" pitchFamily="18" charset="0"/>
              </a:rPr>
              <a:t> We can see that F1-score is better with LSTM</a:t>
            </a:r>
          </a:p>
          <a:p>
            <a:r>
              <a:rPr lang="en-US" b="0">
                <a:latin typeface="Times New Roman" panose="02020603050405020304" pitchFamily="18" charset="0"/>
                <a:cs typeface="Times New Roman" panose="02020603050405020304" pitchFamily="18" charset="0"/>
              </a:rPr>
              <a:t> Major problem with this approach is we need a big number of labeled dataset which takes lot of effort to build.</a:t>
            </a:r>
          </a:p>
        </p:txBody>
      </p:sp>
      <p:sp>
        <p:nvSpPr>
          <p:cNvPr id="31"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742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FLOW</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822960" y="852847"/>
            <a:ext cx="7576119" cy="326983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62BCE767-8233-4AF4-A748-FAA364A1228B}"/>
              </a:ext>
            </a:extLst>
          </p:cNvPr>
          <p:cNvSpPr txBox="1">
            <a:spLocks/>
          </p:cNvSpPr>
          <p:nvPr/>
        </p:nvSpPr>
        <p:spPr>
          <a:xfrm>
            <a:off x="822960" y="852847"/>
            <a:ext cx="7654947" cy="2974232"/>
          </a:xfrm>
          <a:prstGeom prst="rect">
            <a:avLst/>
          </a:prstGeom>
          <a:effectLst>
            <a:outerShdw blurRad="50800" dist="50800" dir="5400000" algn="ctr" rotWithShape="0">
              <a:srgbClr val="F2650E"/>
            </a:outerShdw>
          </a:effectLst>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Tx/>
              <a:buBlip>
                <a:blip r:embed="rId3"/>
              </a:buBlip>
              <a:defRPr sz="2000" b="1" kern="1200">
                <a:solidFill>
                  <a:schemeClr val="tx1">
                    <a:lumMod val="75000"/>
                    <a:lumOff val="25000"/>
                  </a:schemeClr>
                </a:solidFill>
                <a:latin typeface="Garamond" panose="02020404030301010803" pitchFamily="18" charset="0"/>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Tx/>
              <a:buBlip>
                <a:blip r:embed="rId3"/>
              </a:buBlip>
              <a:defRPr sz="1600" b="1" kern="1200">
                <a:solidFill>
                  <a:schemeClr val="tx1">
                    <a:lumMod val="75000"/>
                    <a:lumOff val="25000"/>
                  </a:schemeClr>
                </a:solidFill>
                <a:latin typeface="Garamond" panose="02020404030301010803" pitchFamily="18" charset="0"/>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Tx/>
              <a:buBlip>
                <a:blip r:embed="rId3"/>
              </a:buBlip>
              <a:defRPr sz="1600" b="1" kern="1200">
                <a:solidFill>
                  <a:schemeClr val="tx1">
                    <a:lumMod val="75000"/>
                    <a:lumOff val="25000"/>
                  </a:schemeClr>
                </a:solidFill>
                <a:latin typeface="Garamond" panose="02020404030301010803" pitchFamily="18" charset="0"/>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Tx/>
              <a:buBlip>
                <a:blip r:embed="rId3"/>
              </a:buBlip>
              <a:defRPr sz="1600" b="1" kern="1200">
                <a:solidFill>
                  <a:schemeClr val="tx1">
                    <a:lumMod val="75000"/>
                    <a:lumOff val="25000"/>
                  </a:schemeClr>
                </a:solidFill>
                <a:latin typeface="Garamond" panose="02020404030301010803" pitchFamily="18" charset="0"/>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Tx/>
              <a:buBlip>
                <a:blip r:embed="rId3"/>
              </a:buBlip>
              <a:defRPr sz="1600" b="1" kern="1200">
                <a:solidFill>
                  <a:schemeClr val="tx1">
                    <a:lumMod val="75000"/>
                    <a:lumOff val="25000"/>
                  </a:schemeClr>
                </a:solidFill>
                <a:latin typeface="Garamond" panose="02020404030301010803" pitchFamily="18"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AB69C11-E97D-4D21-9AD6-AF44A29B4A52}"/>
              </a:ext>
            </a:extLst>
          </p:cNvPr>
          <p:cNvPicPr>
            <a:picLocks noChangeAspect="1"/>
          </p:cNvPicPr>
          <p:nvPr/>
        </p:nvPicPr>
        <p:blipFill>
          <a:blip r:embed="rId4"/>
          <a:stretch>
            <a:fillRect/>
          </a:stretch>
        </p:blipFill>
        <p:spPr>
          <a:xfrm>
            <a:off x="1300611" y="1156692"/>
            <a:ext cx="6858594" cy="2442422"/>
          </a:xfrm>
          <a:prstGeom prst="rect">
            <a:avLst/>
          </a:prstGeom>
          <a:effectLst>
            <a:outerShdw blurRad="50800" dist="38100" dir="5400000" algn="t" rotWithShape="0">
              <a:srgbClr val="F2650E">
                <a:alpha val="40000"/>
              </a:srgbClr>
            </a:outerShdw>
          </a:effectLst>
        </p:spPr>
      </p:pic>
    </p:spTree>
    <p:extLst>
      <p:ext uri="{BB962C8B-B14F-4D97-AF65-F5344CB8AC3E}">
        <p14:creationId xmlns:p14="http://schemas.microsoft.com/office/powerpoint/2010/main" val="409023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5384626" y="232542"/>
            <a:ext cx="3787665" cy="1331735"/>
          </a:xfrm>
        </p:spPr>
        <p:txBody>
          <a:bodyPr>
            <a:normAutofit fontScale="90000"/>
          </a:bodyPr>
          <a:lstStyle/>
          <a:p>
            <a:r>
              <a:rPr lang="en-US">
                <a:latin typeface="Times New Roman" panose="02020603050405020304" pitchFamily="18" charset="0"/>
                <a:cs typeface="Times New Roman" panose="02020603050405020304" pitchFamily="18" charset="0"/>
              </a:rPr>
              <a:t>DETECTING BOTS (1 % LABELS)</a:t>
            </a:r>
          </a:p>
        </p:txBody>
      </p:sp>
      <p:cxnSp>
        <p:nvCxnSpPr>
          <p:cNvPr id="30"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5894613" y="1649185"/>
            <a:ext cx="2767693" cy="2752635"/>
          </a:xfrm>
        </p:spPr>
        <p:txBody>
          <a:bodyPr>
            <a:normAutofit fontScale="92500" lnSpcReduction="20000"/>
          </a:bodyPr>
          <a:lstStyle/>
          <a:p>
            <a:r>
              <a:rPr lang="en-US" b="0">
                <a:latin typeface="Times New Roman" panose="02020603050405020304" pitchFamily="18" charset="0"/>
                <a:cs typeface="Times New Roman" panose="02020603050405020304" pitchFamily="18" charset="0"/>
              </a:rPr>
              <a:t> As it is very difficult to get large source of labelled dataset, we need to sample out data.</a:t>
            </a:r>
          </a:p>
          <a:p>
            <a:r>
              <a:rPr lang="en-US" b="0">
                <a:latin typeface="Times New Roman" panose="02020603050405020304" pitchFamily="18" charset="0"/>
                <a:cs typeface="Times New Roman" panose="02020603050405020304" pitchFamily="18" charset="0"/>
              </a:rPr>
              <a:t> To the left are the results of the LSTM classification using 1 % of the labelled data.</a:t>
            </a:r>
          </a:p>
          <a:p>
            <a:r>
              <a:rPr lang="en-US" b="0">
                <a:latin typeface="Times New Roman" panose="02020603050405020304" pitchFamily="18" charset="0"/>
                <a:cs typeface="Times New Roman" panose="02020603050405020304" pitchFamily="18" charset="0"/>
              </a:rPr>
              <a:t>We can see there is significant drop in F1 score for website B and C.</a:t>
            </a:r>
          </a:p>
        </p:txBody>
      </p:sp>
      <p:sp>
        <p:nvSpPr>
          <p:cNvPr id="31"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073BDEF-B3F2-4E4F-8FB6-3051E4549DAC}"/>
              </a:ext>
            </a:extLst>
          </p:cNvPr>
          <p:cNvPicPr>
            <a:picLocks noChangeAspect="1"/>
          </p:cNvPicPr>
          <p:nvPr/>
        </p:nvPicPr>
        <p:blipFill>
          <a:blip r:embed="rId3"/>
          <a:stretch>
            <a:fillRect/>
          </a:stretch>
        </p:blipFill>
        <p:spPr>
          <a:xfrm>
            <a:off x="171721" y="1020243"/>
            <a:ext cx="5526677" cy="3081851"/>
          </a:xfrm>
          <a:prstGeom prst="rect">
            <a:avLst/>
          </a:prstGeom>
        </p:spPr>
      </p:pic>
    </p:spTree>
    <p:extLst>
      <p:ext uri="{BB962C8B-B14F-4D97-AF65-F5344CB8AC3E}">
        <p14:creationId xmlns:p14="http://schemas.microsoft.com/office/powerpoint/2010/main" val="2194405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5687410" y="303489"/>
            <a:ext cx="3239814" cy="1260788"/>
          </a:xfrm>
        </p:spPr>
        <p:txBody>
          <a:bodyPr>
            <a:normAutofit fontScale="90000"/>
          </a:bodyPr>
          <a:lstStyle/>
          <a:p>
            <a:r>
              <a:rPr lang="en-US">
                <a:latin typeface="Times New Roman" panose="02020603050405020304" pitchFamily="18" charset="0"/>
                <a:cs typeface="Times New Roman" panose="02020603050405020304" pitchFamily="18" charset="0"/>
              </a:rPr>
              <a:t>DETECTING BOTS WITH ODDS</a:t>
            </a:r>
          </a:p>
        </p:txBody>
      </p:sp>
      <p:cxnSp>
        <p:nvCxnSpPr>
          <p:cNvPr id="30"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5894613" y="1649185"/>
            <a:ext cx="2767693" cy="2752635"/>
          </a:xfrm>
        </p:spPr>
        <p:txBody>
          <a:bodyPr>
            <a:normAutofit fontScale="92500" lnSpcReduction="20000"/>
          </a:bodyPr>
          <a:lstStyle/>
          <a:p>
            <a:r>
              <a:rPr lang="en-US" b="0">
                <a:latin typeface="Times New Roman" panose="02020603050405020304" pitchFamily="18" charset="0"/>
                <a:cs typeface="Times New Roman" panose="02020603050405020304" pitchFamily="18" charset="0"/>
              </a:rPr>
              <a:t> Used 1% of labeled data and synthesized that data to generate more malicious examples using ODDS method which we saw previously</a:t>
            </a:r>
          </a:p>
          <a:p>
            <a:r>
              <a:rPr lang="en-US" b="0">
                <a:latin typeface="Times New Roman" panose="02020603050405020304" pitchFamily="18" charset="0"/>
                <a:cs typeface="Times New Roman" panose="02020603050405020304" pitchFamily="18" charset="0"/>
              </a:rPr>
              <a:t> As we can see that there is very less difference in F1 score which suggests that odds method can yield more accurate results with very small amount of data.</a:t>
            </a:r>
          </a:p>
        </p:txBody>
      </p:sp>
      <p:sp>
        <p:nvSpPr>
          <p:cNvPr id="31"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BF786D6D-CD19-42FA-9231-082604C7BF7C}"/>
              </a:ext>
            </a:extLst>
          </p:cNvPr>
          <p:cNvPicPr>
            <a:picLocks noChangeAspect="1"/>
          </p:cNvPicPr>
          <p:nvPr/>
        </p:nvPicPr>
        <p:blipFill>
          <a:blip r:embed="rId3"/>
          <a:stretch>
            <a:fillRect/>
          </a:stretch>
        </p:blipFill>
        <p:spPr>
          <a:xfrm>
            <a:off x="294821" y="1245542"/>
            <a:ext cx="5329466" cy="2752629"/>
          </a:xfrm>
          <a:prstGeom prst="rect">
            <a:avLst/>
          </a:prstGeom>
        </p:spPr>
      </p:pic>
    </p:spTree>
    <p:extLst>
      <p:ext uri="{BB962C8B-B14F-4D97-AF65-F5344CB8AC3E}">
        <p14:creationId xmlns:p14="http://schemas.microsoft.com/office/powerpoint/2010/main" val="339877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3858509" y="476209"/>
            <a:ext cx="4803797" cy="1088068"/>
          </a:xfrm>
        </p:spPr>
        <p:txBody>
          <a:bodyPr>
            <a:normAutofit/>
          </a:bodyPr>
          <a:lstStyle/>
          <a:p>
            <a:r>
              <a:rPr lang="en-US" sz="3200">
                <a:latin typeface="Times New Roman" panose="02020603050405020304" pitchFamily="18" charset="0"/>
                <a:cs typeface="Times New Roman" panose="02020603050405020304" pitchFamily="18" charset="0"/>
              </a:rPr>
              <a:t>MODEL DECAY OVER TIME</a:t>
            </a:r>
          </a:p>
        </p:txBody>
      </p:sp>
      <p:pic>
        <p:nvPicPr>
          <p:cNvPr id="5" name="Picture 4" descr="Chart, bar chart&#10;&#10;Description automatically generated">
            <a:extLst>
              <a:ext uri="{FF2B5EF4-FFF2-40B4-BE49-F238E27FC236}">
                <a16:creationId xmlns:a16="http://schemas.microsoft.com/office/drawing/2014/main" id="{5E860C5C-7A03-4F8B-97C0-1BB14DCAC649}"/>
              </a:ext>
            </a:extLst>
          </p:cNvPr>
          <p:cNvPicPr>
            <a:picLocks noChangeAspect="1"/>
          </p:cNvPicPr>
          <p:nvPr/>
        </p:nvPicPr>
        <p:blipFill>
          <a:blip r:embed="rId3"/>
          <a:stretch>
            <a:fillRect/>
          </a:stretch>
        </p:blipFill>
        <p:spPr>
          <a:xfrm>
            <a:off x="475499" y="648258"/>
            <a:ext cx="3153758" cy="1631082"/>
          </a:xfrm>
          <a:prstGeom prst="rect">
            <a:avLst/>
          </a:prstGeom>
        </p:spPr>
      </p:pic>
      <p:cxnSp>
        <p:nvCxnSpPr>
          <p:cNvPr id="9" name="Straight Connector 1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5935" y="1564641"/>
            <a:ext cx="43891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D5E4EFEA-5197-4CC9-BAFD-7841170D415B}"/>
              </a:ext>
            </a:extLst>
          </p:cNvPr>
          <p:cNvPicPr>
            <a:picLocks noChangeAspect="1"/>
          </p:cNvPicPr>
          <p:nvPr/>
        </p:nvPicPr>
        <p:blipFill>
          <a:blip r:embed="rId4"/>
          <a:stretch>
            <a:fillRect/>
          </a:stretch>
        </p:blipFill>
        <p:spPr>
          <a:xfrm>
            <a:off x="475498" y="2622242"/>
            <a:ext cx="3153757" cy="1631082"/>
          </a:xfrm>
          <a:prstGeom prst="rect">
            <a:avLst/>
          </a:prstGeom>
        </p:spPr>
      </p:pic>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3858509" y="1649185"/>
            <a:ext cx="4803797" cy="2752635"/>
          </a:xfrm>
        </p:spPr>
        <p:txBody>
          <a:bodyPr>
            <a:normAutofit fontScale="92500" lnSpcReduction="20000"/>
          </a:bodyPr>
          <a:lstStyle/>
          <a:p>
            <a:r>
              <a:rPr lang="en-US" b="0">
                <a:latin typeface="Times New Roman" panose="02020603050405020304" pitchFamily="18" charset="0"/>
                <a:cs typeface="Times New Roman" panose="02020603050405020304" pitchFamily="18" charset="0"/>
              </a:rPr>
              <a:t> In first figure we can see that the performance of model is degrading. Although as compared to LSTM its better but still its degrading.</a:t>
            </a:r>
          </a:p>
          <a:p>
            <a:r>
              <a:rPr lang="en-US" b="0">
                <a:latin typeface="Times New Roman" panose="02020603050405020304" pitchFamily="18" charset="0"/>
                <a:cs typeface="Times New Roman" panose="02020603050405020304" pitchFamily="18" charset="0"/>
              </a:rPr>
              <a:t> This is because the model is trained in Aug while we are trying to predict bots long time in future.</a:t>
            </a:r>
          </a:p>
          <a:p>
            <a:r>
              <a:rPr lang="en-US" b="0">
                <a:latin typeface="Times New Roman" panose="02020603050405020304" pitchFamily="18" charset="0"/>
                <a:cs typeface="Times New Roman" panose="02020603050405020304" pitchFamily="18" charset="0"/>
              </a:rPr>
              <a:t> To deal with model decay problem author suggests to do retraining with 1% of data from each month. And as we can see the results in second figure retraining keep the performance of model good.</a:t>
            </a:r>
          </a:p>
        </p:txBody>
      </p:sp>
      <p:sp>
        <p:nvSpPr>
          <p:cNvPr id="10" name="Rectangle 1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209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822960" y="852846"/>
            <a:ext cx="7543800" cy="3554053"/>
          </a:xfrm>
        </p:spPr>
        <p:txBody>
          <a:bodyPr>
            <a:normAutofit/>
          </a:bodyPr>
          <a:lstStyle/>
          <a:p>
            <a:r>
              <a:rPr lang="en-US">
                <a:latin typeface="Times New Roman" panose="02020603050405020304" pitchFamily="18" charset="0"/>
                <a:cs typeface="Times New Roman" panose="02020603050405020304" pitchFamily="18" charset="0"/>
              </a:rPr>
              <a:t> This model can detect simple as well as advanced bots.</a:t>
            </a:r>
          </a:p>
          <a:p>
            <a:r>
              <a:rPr lang="en-US">
                <a:latin typeface="Times New Roman" panose="02020603050405020304" pitchFamily="18" charset="0"/>
                <a:cs typeface="Times New Roman" panose="02020603050405020304" pitchFamily="18" charset="0"/>
              </a:rPr>
              <a:t> It can deal with limited labeled data problem and can generate synthesized data to train the classifier. </a:t>
            </a:r>
          </a:p>
          <a:p>
            <a:r>
              <a:rPr lang="en-US">
                <a:latin typeface="Times New Roman" panose="02020603050405020304" pitchFamily="18" charset="0"/>
                <a:cs typeface="Times New Roman" panose="02020603050405020304" pitchFamily="18" charset="0"/>
              </a:rPr>
              <a:t> While generating data the ODDS method not only synthesize training data but also tries to find the outlier region and hence the undiscovered potential bots which can tackle the challenge of changing bot behaviors.</a:t>
            </a:r>
          </a:p>
          <a:p>
            <a:r>
              <a:rPr lang="en-US">
                <a:latin typeface="Times New Roman" panose="02020603050405020304" pitchFamily="18" charset="0"/>
                <a:cs typeface="Times New Roman" panose="02020603050405020304" pitchFamily="18" charset="0"/>
              </a:rPr>
              <a:t> It detected bots with very limited data which was as low as 1%.</a:t>
            </a:r>
          </a:p>
        </p:txBody>
      </p:sp>
    </p:spTree>
    <p:extLst>
      <p:ext uri="{BB962C8B-B14F-4D97-AF65-F5344CB8AC3E}">
        <p14:creationId xmlns:p14="http://schemas.microsoft.com/office/powerpoint/2010/main" val="2112958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4451BB-E2CA-4E40-B3C3-004ABC6A96C3}"/>
              </a:ext>
            </a:extLst>
          </p:cNvPr>
          <p:cNvSpPr>
            <a:spLocks noGrp="1"/>
          </p:cNvSpPr>
          <p:nvPr>
            <p:ph type="title"/>
          </p:nvPr>
        </p:nvSpPr>
        <p:spPr>
          <a:xfrm>
            <a:off x="743131" y="2399032"/>
            <a:ext cx="7543800" cy="676720"/>
          </a:xfrm>
        </p:spPr>
        <p:txBody>
          <a:bodyPr>
            <a:normAutofit/>
          </a:bodyPr>
          <a:lstStyle/>
          <a:p>
            <a:pPr algn="ctr"/>
            <a:r>
              <a:rPr lang="en-US" sz="3200" b="1">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772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304009" y="176127"/>
            <a:ext cx="8619274" cy="676720"/>
          </a:xfrm>
        </p:spPr>
        <p:txBody>
          <a:bodyPr>
            <a:noAutofit/>
          </a:bodyPr>
          <a:lstStyle/>
          <a:p>
            <a:r>
              <a:rPr lang="en-US" sz="3200" dirty="0">
                <a:latin typeface="Times New Roman" panose="02020603050405020304" pitchFamily="18" charset="0"/>
                <a:cs typeface="Times New Roman" panose="02020603050405020304" pitchFamily="18" charset="0"/>
              </a:rPr>
              <a:t>FEATURE ENGINEERING</a:t>
            </a:r>
          </a:p>
        </p:txBody>
      </p:sp>
      <p:sp>
        <p:nvSpPr>
          <p:cNvPr id="4" name="Content Placeholder 3">
            <a:extLst>
              <a:ext uri="{FF2B5EF4-FFF2-40B4-BE49-F238E27FC236}">
                <a16:creationId xmlns:a16="http://schemas.microsoft.com/office/drawing/2014/main" id="{DA55366A-7BA9-4649-BD63-EB603AAE4FD8}"/>
              </a:ext>
            </a:extLst>
          </p:cNvPr>
          <p:cNvSpPr>
            <a:spLocks noGrp="1"/>
          </p:cNvSpPr>
          <p:nvPr>
            <p:ph idx="1"/>
          </p:nvPr>
        </p:nvSpPr>
        <p:spPr>
          <a:xfrm>
            <a:off x="822960" y="852846"/>
            <a:ext cx="7654947" cy="3384354"/>
          </a:xfrm>
        </p:spPr>
        <p:txBody>
          <a:bodyPr>
            <a:noAutofit/>
          </a:bodyPr>
          <a:lstStyle/>
          <a:p>
            <a:r>
              <a:rPr lang="en-US" dirty="0">
                <a:latin typeface="Times New Roman" panose="02020603050405020304" pitchFamily="18" charset="0"/>
                <a:cs typeface="Times New Roman" panose="02020603050405020304" pitchFamily="18" charset="0"/>
              </a:rPr>
              <a:t> Extracted network requests data from .</a:t>
            </a:r>
            <a:r>
              <a:rPr lang="en-US" dirty="0" err="1">
                <a:latin typeface="Times New Roman" panose="02020603050405020304" pitchFamily="18" charset="0"/>
                <a:cs typeface="Times New Roman" panose="02020603050405020304" pitchFamily="18" charset="0"/>
              </a:rPr>
              <a:t>pcap</a:t>
            </a:r>
            <a:r>
              <a:rPr lang="en-US" dirty="0">
                <a:latin typeface="Times New Roman" panose="02020603050405020304" pitchFamily="18" charset="0"/>
                <a:cs typeface="Times New Roman" panose="02020603050405020304" pitchFamily="18" charset="0"/>
              </a:rPr>
              <a:t> network using Wireshark’s </a:t>
            </a:r>
            <a:r>
              <a:rPr lang="en-US" dirty="0" err="1">
                <a:latin typeface="Times New Roman" panose="02020603050405020304" pitchFamily="18" charset="0"/>
                <a:cs typeface="Times New Roman" panose="02020603050405020304" pitchFamily="18" charset="0"/>
              </a:rPr>
              <a:t>tshark</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command line</a:t>
            </a:r>
            <a:r>
              <a:rPr lang="en-US" dirty="0">
                <a:latin typeface="Times New Roman" panose="02020603050405020304" pitchFamily="18" charset="0"/>
                <a:cs typeface="Times New Roman" panose="02020603050405020304" pitchFamily="18" charset="0"/>
              </a:rPr>
              <a:t> tool.</a:t>
            </a:r>
          </a:p>
          <a:p>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Extracted data had  </a:t>
            </a:r>
            <a:r>
              <a:rPr lang="en-US">
                <a:solidFill>
                  <a:srgbClr val="FF0000"/>
                </a:solidFill>
                <a:latin typeface="Times New Roman" panose="02020603050405020304" pitchFamily="18" charset="0"/>
                <a:cs typeface="Times New Roman" panose="02020603050405020304" pitchFamily="18" charset="0"/>
              </a:rPr>
              <a:t>243902 </a:t>
            </a:r>
            <a:r>
              <a:rPr lang="en-US">
                <a:solidFill>
                  <a:schemeClr val="tx1"/>
                </a:solidFill>
                <a:latin typeface="Times New Roman" panose="02020603050405020304" pitchFamily="18" charset="0"/>
                <a:cs typeface="Times New Roman" panose="02020603050405020304" pitchFamily="18" charset="0"/>
              </a:rPr>
              <a:t>network request entries.</a:t>
            </a:r>
          </a:p>
          <a:p>
            <a:r>
              <a:rPr lang="en-US">
                <a:solidFill>
                  <a:schemeClr val="tx1"/>
                </a:solidFill>
                <a:latin typeface="Times New Roman" panose="02020603050405020304" pitchFamily="18" charset="0"/>
                <a:cs typeface="Times New Roman" panose="02020603050405020304" pitchFamily="18" charset="0"/>
              </a:rPr>
              <a:t> Each incoming network request was annotated as benign(label=0) or bot(label=1).</a:t>
            </a:r>
          </a:p>
          <a:p>
            <a:r>
              <a:rPr lang="en-US">
                <a:solidFill>
                  <a:schemeClr val="tx1"/>
                </a:solidFill>
                <a:latin typeface="Times New Roman" panose="02020603050405020304" pitchFamily="18" charset="0"/>
                <a:cs typeface="Times New Roman" panose="02020603050405020304" pitchFamily="18" charset="0"/>
              </a:rPr>
              <a:t> Requests were annotated based on the bot attack info regarding the relative time of attack.</a:t>
            </a:r>
          </a:p>
          <a:p>
            <a:r>
              <a:rPr lang="en-US">
                <a:solidFill>
                  <a:schemeClr val="tx1"/>
                </a:solidFill>
                <a:latin typeface="Times New Roman" panose="02020603050405020304" pitchFamily="18" charset="0"/>
                <a:cs typeface="Times New Roman" panose="02020603050405020304" pitchFamily="18" charset="0"/>
              </a:rPr>
              <a:t> IP Sequence a list of consecutive network requests from the same IP  address is annotated as bot if even 1 request from the sequence is malicious.</a:t>
            </a:r>
          </a:p>
        </p:txBody>
      </p:sp>
    </p:spTree>
    <p:extLst>
      <p:ext uri="{BB962C8B-B14F-4D97-AF65-F5344CB8AC3E}">
        <p14:creationId xmlns:p14="http://schemas.microsoft.com/office/powerpoint/2010/main" val="381042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304009" y="176127"/>
            <a:ext cx="8619274" cy="676720"/>
          </a:xfrm>
        </p:spPr>
        <p:txBody>
          <a:bodyPr>
            <a:noAutofit/>
          </a:bodyPr>
          <a:lstStyle/>
          <a:p>
            <a:r>
              <a:rPr lang="en-US" sz="3200">
                <a:latin typeface="Times New Roman" panose="02020603050405020304" pitchFamily="18" charset="0"/>
                <a:cs typeface="Times New Roman" panose="02020603050405020304" pitchFamily="18" charset="0"/>
              </a:rPr>
              <a:t>FINDING BOT REQUESTS</a:t>
            </a:r>
          </a:p>
        </p:txBody>
      </p:sp>
      <p:pic>
        <p:nvPicPr>
          <p:cNvPr id="5" name="Picture 4">
            <a:extLst>
              <a:ext uri="{FF2B5EF4-FFF2-40B4-BE49-F238E27FC236}">
                <a16:creationId xmlns:a16="http://schemas.microsoft.com/office/drawing/2014/main" id="{D41AB9C9-AFD4-4477-A75C-74FD68D39309}"/>
              </a:ext>
            </a:extLst>
          </p:cNvPr>
          <p:cNvPicPr>
            <a:picLocks noChangeAspect="1"/>
          </p:cNvPicPr>
          <p:nvPr/>
        </p:nvPicPr>
        <p:blipFill>
          <a:blip r:embed="rId3"/>
          <a:stretch>
            <a:fillRect/>
          </a:stretch>
        </p:blipFill>
        <p:spPr>
          <a:xfrm>
            <a:off x="168022" y="932687"/>
            <a:ext cx="3753896" cy="2679063"/>
          </a:xfrm>
          <a:prstGeom prst="rect">
            <a:avLst/>
          </a:prstGeom>
          <a:effectLst>
            <a:outerShdw blurRad="50800" dist="38100" dir="16200000" rotWithShape="0">
              <a:prstClr val="black">
                <a:alpha val="40000"/>
              </a:prstClr>
            </a:outerShdw>
          </a:effectLst>
        </p:spPr>
      </p:pic>
      <p:pic>
        <p:nvPicPr>
          <p:cNvPr id="8" name="Picture 7">
            <a:extLst>
              <a:ext uri="{FF2B5EF4-FFF2-40B4-BE49-F238E27FC236}">
                <a16:creationId xmlns:a16="http://schemas.microsoft.com/office/drawing/2014/main" id="{1D075727-88C5-4F8D-B49E-97EDE0CCABC6}"/>
              </a:ext>
            </a:extLst>
          </p:cNvPr>
          <p:cNvPicPr>
            <a:picLocks noChangeAspect="1"/>
          </p:cNvPicPr>
          <p:nvPr/>
        </p:nvPicPr>
        <p:blipFill>
          <a:blip r:embed="rId4"/>
          <a:stretch>
            <a:fillRect/>
          </a:stretch>
        </p:blipFill>
        <p:spPr>
          <a:xfrm>
            <a:off x="1278819" y="3691590"/>
            <a:ext cx="6423109" cy="901899"/>
          </a:xfrm>
          <a:prstGeom prst="rect">
            <a:avLst/>
          </a:prstGeom>
          <a:effectLst>
            <a:outerShdw blurRad="50800" dist="38100" dir="16200000" rotWithShape="0">
              <a:prstClr val="black">
                <a:alpha val="40000"/>
              </a:prstClr>
            </a:outerShdw>
          </a:effectLst>
        </p:spPr>
      </p:pic>
      <p:pic>
        <p:nvPicPr>
          <p:cNvPr id="3" name="Content Placeholder 2">
            <a:extLst>
              <a:ext uri="{FF2B5EF4-FFF2-40B4-BE49-F238E27FC236}">
                <a16:creationId xmlns:a16="http://schemas.microsoft.com/office/drawing/2014/main" id="{4092504C-AAD4-4E4A-993F-60DC81469612}"/>
              </a:ext>
            </a:extLst>
          </p:cNvPr>
          <p:cNvPicPr>
            <a:picLocks noGrp="1" noChangeAspect="1"/>
          </p:cNvPicPr>
          <p:nvPr>
            <p:ph idx="1"/>
          </p:nvPr>
        </p:nvPicPr>
        <p:blipFill>
          <a:blip r:embed="rId5"/>
          <a:stretch>
            <a:fillRect/>
          </a:stretch>
        </p:blipFill>
        <p:spPr>
          <a:xfrm>
            <a:off x="4014875" y="929087"/>
            <a:ext cx="5047221" cy="2679062"/>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411159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304009" y="176127"/>
            <a:ext cx="8619274" cy="676720"/>
          </a:xfrm>
        </p:spPr>
        <p:txBody>
          <a:bodyPr>
            <a:noAutofit/>
          </a:bodyPr>
          <a:lstStyle/>
          <a:p>
            <a:r>
              <a:rPr lang="en-US" sz="3200">
                <a:latin typeface="Times New Roman" panose="02020603050405020304" pitchFamily="18" charset="0"/>
                <a:cs typeface="Times New Roman" panose="02020603050405020304" pitchFamily="18" charset="0"/>
              </a:rPr>
              <a:t>DATA SAMPLING AND REDUCTION</a:t>
            </a:r>
          </a:p>
        </p:txBody>
      </p:sp>
      <p:sp>
        <p:nvSpPr>
          <p:cNvPr id="9" name="Content Placeholder 8">
            <a:extLst>
              <a:ext uri="{FF2B5EF4-FFF2-40B4-BE49-F238E27FC236}">
                <a16:creationId xmlns:a16="http://schemas.microsoft.com/office/drawing/2014/main" id="{AF42E464-0C94-47F7-8C58-DA5CA08A9C84}"/>
              </a:ext>
            </a:extLst>
          </p:cNvPr>
          <p:cNvSpPr>
            <a:spLocks noGrp="1"/>
          </p:cNvSpPr>
          <p:nvPr>
            <p:ph idx="1"/>
          </p:nvPr>
        </p:nvSpPr>
        <p:spPr/>
        <p:txBody>
          <a:bodyPr/>
          <a:lstStyle/>
          <a:p>
            <a:r>
              <a:rPr lang="en-US"/>
              <a:t> As a part of the experimentation ML Classifier are deployed over just </a:t>
            </a:r>
            <a:r>
              <a:rPr lang="en-US">
                <a:solidFill>
                  <a:srgbClr val="FF0000"/>
                </a:solidFill>
              </a:rPr>
              <a:t>1% </a:t>
            </a:r>
            <a:r>
              <a:rPr lang="en-US">
                <a:solidFill>
                  <a:schemeClr val="tx1"/>
                </a:solidFill>
              </a:rPr>
              <a:t>of the labeled data.</a:t>
            </a:r>
          </a:p>
          <a:p>
            <a:r>
              <a:rPr lang="en-US">
                <a:solidFill>
                  <a:schemeClr val="tx1"/>
                </a:solidFill>
              </a:rPr>
              <a:t> To achieve sampling of 1% data with equal distribution of benign and bot samples we applied stratified sampling techniques.</a:t>
            </a:r>
          </a:p>
          <a:p>
            <a:pPr marL="0" indent="0">
              <a:buNone/>
            </a:pPr>
            <a:endParaRPr lang="en-US">
              <a:solidFill>
                <a:srgbClr val="FF0000"/>
              </a:solidFill>
            </a:endParaRPr>
          </a:p>
        </p:txBody>
      </p:sp>
      <p:pic>
        <p:nvPicPr>
          <p:cNvPr id="12" name="Picture 11">
            <a:extLst>
              <a:ext uri="{FF2B5EF4-FFF2-40B4-BE49-F238E27FC236}">
                <a16:creationId xmlns:a16="http://schemas.microsoft.com/office/drawing/2014/main" id="{581ECC81-8BC8-4163-9A1E-E06AA8A63B65}"/>
              </a:ext>
            </a:extLst>
          </p:cNvPr>
          <p:cNvPicPr>
            <a:picLocks noChangeAspect="1"/>
          </p:cNvPicPr>
          <p:nvPr/>
        </p:nvPicPr>
        <p:blipFill>
          <a:blip r:embed="rId3"/>
          <a:stretch>
            <a:fillRect/>
          </a:stretch>
        </p:blipFill>
        <p:spPr>
          <a:xfrm>
            <a:off x="285223" y="2705066"/>
            <a:ext cx="8619274" cy="430534"/>
          </a:xfrm>
          <a:prstGeom prst="rect">
            <a:avLst/>
          </a:prstGeom>
        </p:spPr>
      </p:pic>
    </p:spTree>
    <p:extLst>
      <p:ext uri="{BB962C8B-B14F-4D97-AF65-F5344CB8AC3E}">
        <p14:creationId xmlns:p14="http://schemas.microsoft.com/office/powerpoint/2010/main" val="304452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5894613" y="476209"/>
            <a:ext cx="2767693" cy="1088068"/>
          </a:xfrm>
        </p:spPr>
        <p:txBody>
          <a:bodyPr>
            <a:normAutofit/>
          </a:bodyPr>
          <a:lstStyle/>
          <a:p>
            <a:r>
              <a:rPr lang="en-US" dirty="0">
                <a:latin typeface="Times New Roman" panose="02020603050405020304" pitchFamily="18" charset="0"/>
                <a:cs typeface="Times New Roman" panose="02020603050405020304" pitchFamily="18" charset="0"/>
              </a:rPr>
              <a:t>Data Synthesis</a:t>
            </a:r>
          </a:p>
        </p:txBody>
      </p:sp>
      <p:cxnSp>
        <p:nvCxnSpPr>
          <p:cNvPr id="34" name="Straight Connector 3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74D5CA-47E0-4091-AFD0-2940AB7E1AC4}"/>
              </a:ext>
            </a:extLst>
          </p:cNvPr>
          <p:cNvSpPr>
            <a:spLocks noGrp="1"/>
          </p:cNvSpPr>
          <p:nvPr>
            <p:ph idx="1"/>
          </p:nvPr>
        </p:nvSpPr>
        <p:spPr>
          <a:xfrm>
            <a:off x="5894613" y="1649185"/>
            <a:ext cx="2767693" cy="2752635"/>
          </a:xfrm>
        </p:spPr>
        <p:txBody>
          <a:bodyPr>
            <a:normAutofit fontScale="85000" lnSpcReduction="10000"/>
          </a:bodyPr>
          <a:lstStyle/>
          <a:p>
            <a:r>
              <a:rPr lang="en-US" sz="1700" b="0" dirty="0">
                <a:latin typeface="Times New Roman" panose="02020603050405020304" pitchFamily="18" charset="0"/>
                <a:cs typeface="Times New Roman" panose="02020603050405020304" pitchFamily="18" charset="0"/>
              </a:rPr>
              <a:t> We want to synthesize the 1% bot data such that we can always work with less amount of data.</a:t>
            </a:r>
          </a:p>
          <a:p>
            <a:r>
              <a:rPr lang="en-US" sz="1700" b="0" dirty="0">
                <a:latin typeface="Times New Roman" panose="02020603050405020304" pitchFamily="18" charset="0"/>
                <a:cs typeface="Times New Roman" panose="02020603050405020304" pitchFamily="18" charset="0"/>
              </a:rPr>
              <a:t> We use Deep Convolution GAN methodology wherein both generator and discriminator are CNN architectures.</a:t>
            </a:r>
          </a:p>
          <a:p>
            <a:r>
              <a:rPr lang="en-US" sz="1700" b="0" dirty="0">
                <a:latin typeface="Times New Roman" panose="02020603050405020304" pitchFamily="18" charset="0"/>
                <a:cs typeface="Times New Roman" panose="02020603050405020304" pitchFamily="18" charset="0"/>
              </a:rPr>
              <a:t> Generator takes input as noise of 50 dimensions and discriminator says if the input is fake or real.</a:t>
            </a:r>
          </a:p>
          <a:p>
            <a:r>
              <a:rPr lang="en-US" sz="1700" b="0" dirty="0">
                <a:latin typeface="Times New Roman" panose="02020603050405020304" pitchFamily="18" charset="0"/>
                <a:cs typeface="Times New Roman" panose="02020603050405020304" pitchFamily="18" charset="0"/>
              </a:rPr>
              <a:t> Hyperparameters: LR for G = 1e-4, LR for D = , EPOCHS=1500, </a:t>
            </a:r>
            <a:r>
              <a:rPr lang="en-US" sz="1700" b="0" dirty="0" err="1">
                <a:latin typeface="Times New Roman" panose="02020603050405020304" pitchFamily="18" charset="0"/>
                <a:cs typeface="Times New Roman" panose="02020603050405020304" pitchFamily="18" charset="0"/>
              </a:rPr>
              <a:t>Batch_size</a:t>
            </a:r>
            <a:r>
              <a:rPr lang="en-US" sz="1700" b="0" dirty="0">
                <a:latin typeface="Times New Roman" panose="02020603050405020304" pitchFamily="18" charset="0"/>
                <a:cs typeface="Times New Roman" panose="02020603050405020304" pitchFamily="18" charset="0"/>
              </a:rPr>
              <a:t> = 32</a:t>
            </a:r>
          </a:p>
        </p:txBody>
      </p:sp>
      <p:sp>
        <p:nvSpPr>
          <p:cNvPr id="36" name="Rectangle 3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extBox 26">
            <a:extLst>
              <a:ext uri="{FF2B5EF4-FFF2-40B4-BE49-F238E27FC236}">
                <a16:creationId xmlns:a16="http://schemas.microsoft.com/office/drawing/2014/main" id="{9819D4F2-4FE5-4C0F-8C08-EEBC07F8D6BB}"/>
              </a:ext>
            </a:extLst>
          </p:cNvPr>
          <p:cNvSpPr txBox="1"/>
          <p:nvPr/>
        </p:nvSpPr>
        <p:spPr>
          <a:xfrm>
            <a:off x="698500" y="457064"/>
            <a:ext cx="4959350" cy="1000274"/>
          </a:xfrm>
          <a:prstGeom prst="rect">
            <a:avLst/>
          </a:prstGeom>
          <a:noFill/>
        </p:spPr>
        <p:txBody>
          <a:bodyPr wrap="square" rtlCol="0">
            <a:spAutoFit/>
          </a:bodyPr>
          <a:lstStyle/>
          <a:p>
            <a:pPr>
              <a:spcAft>
                <a:spcPts val="600"/>
              </a:spcAft>
            </a:pPr>
            <a:r>
              <a:rPr lang="en-US" b="0" dirty="0">
                <a:latin typeface="Times New Roman" panose="02020603050405020304" pitchFamily="18" charset="0"/>
                <a:cs typeface="Times New Roman" panose="02020603050405020304" pitchFamily="18" charset="0"/>
              </a:rPr>
              <a:t>Discriminator’s task is to classify if the input is </a:t>
            </a:r>
            <a:r>
              <a:rPr lang="en-US" dirty="0">
                <a:latin typeface="Times New Roman" panose="02020603050405020304" pitchFamily="18" charset="0"/>
                <a:cs typeface="Times New Roman" panose="02020603050405020304" pitchFamily="18" charset="0"/>
              </a:rPr>
              <a:t>real</a:t>
            </a:r>
            <a:r>
              <a:rPr lang="en-US" b="0" dirty="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fake</a:t>
            </a:r>
            <a:r>
              <a:rPr lang="en-US" b="0" dirty="0">
                <a:latin typeface="Times New Roman" panose="02020603050405020304" pitchFamily="18" charset="0"/>
                <a:cs typeface="Times New Roman" panose="02020603050405020304" pitchFamily="18" charset="0"/>
              </a:rPr>
              <a:t> </a:t>
            </a:r>
            <a:endParaRPr lang="en-US" b="0">
              <a:latin typeface="Times New Roman" panose="02020603050405020304" pitchFamily="18" charset="0"/>
              <a:cs typeface="Times New Roman" panose="02020603050405020304" pitchFamily="18" charset="0"/>
            </a:endParaRPr>
          </a:p>
          <a:p>
            <a:pPr>
              <a:spcAft>
                <a:spcPts val="600"/>
              </a:spcAft>
            </a:pPr>
            <a:endParaRPr lang="en-IN"/>
          </a:p>
        </p:txBody>
      </p:sp>
      <p:pic>
        <p:nvPicPr>
          <p:cNvPr id="17" name="Picture 16">
            <a:extLst>
              <a:ext uri="{FF2B5EF4-FFF2-40B4-BE49-F238E27FC236}">
                <a16:creationId xmlns:a16="http://schemas.microsoft.com/office/drawing/2014/main" id="{BA49028C-3FD8-44B3-B322-933C608F72D0}"/>
              </a:ext>
            </a:extLst>
          </p:cNvPr>
          <p:cNvPicPr/>
          <p:nvPr/>
        </p:nvPicPr>
        <p:blipFill>
          <a:blip r:embed="rId3"/>
          <a:stretch>
            <a:fillRect/>
          </a:stretch>
        </p:blipFill>
        <p:spPr>
          <a:xfrm>
            <a:off x="1780243" y="3693513"/>
            <a:ext cx="2468614" cy="1000274"/>
          </a:xfrm>
          <a:prstGeom prst="rect">
            <a:avLst/>
          </a:prstGeom>
        </p:spPr>
      </p:pic>
      <p:pic>
        <p:nvPicPr>
          <p:cNvPr id="11" name="Picture 10">
            <a:extLst>
              <a:ext uri="{FF2B5EF4-FFF2-40B4-BE49-F238E27FC236}">
                <a16:creationId xmlns:a16="http://schemas.microsoft.com/office/drawing/2014/main" id="{6E9FB9DA-68DF-4C80-B350-FA84ECE1568E}"/>
              </a:ext>
            </a:extLst>
          </p:cNvPr>
          <p:cNvPicPr>
            <a:picLocks noChangeAspect="1"/>
          </p:cNvPicPr>
          <p:nvPr/>
        </p:nvPicPr>
        <p:blipFill>
          <a:blip r:embed="rId4"/>
          <a:stretch>
            <a:fillRect/>
          </a:stretch>
        </p:blipFill>
        <p:spPr>
          <a:xfrm>
            <a:off x="1184729" y="1197987"/>
            <a:ext cx="3719171" cy="2438577"/>
          </a:xfrm>
          <a:prstGeom prst="rect">
            <a:avLst/>
          </a:prstGeom>
        </p:spPr>
      </p:pic>
    </p:spTree>
    <p:extLst>
      <p:ext uri="{BB962C8B-B14F-4D97-AF65-F5344CB8AC3E}">
        <p14:creationId xmlns:p14="http://schemas.microsoft.com/office/powerpoint/2010/main" val="53865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475500" y="3412670"/>
            <a:ext cx="4072498" cy="851129"/>
          </a:xfrm>
        </p:spPr>
        <p:txBody>
          <a:bodyPr vert="horz" lIns="91440" tIns="45720" rIns="91440" bIns="45720" rtlCol="0" anchor="b">
            <a:normAutofit fontScale="90000"/>
          </a:bodyPr>
          <a:lstStyle/>
          <a:p>
            <a:pPr algn="l" defTabSz="914400"/>
            <a:r>
              <a:rPr lang="en-US" sz="3200" spc="-50" dirty="0">
                <a:solidFill>
                  <a:schemeClr val="tx1">
                    <a:lumMod val="85000"/>
                    <a:lumOff val="15000"/>
                  </a:schemeClr>
                </a:solidFill>
                <a:latin typeface="+mj-lt"/>
              </a:rPr>
              <a:t>Discriminator summary</a:t>
            </a:r>
            <a:r>
              <a:rPr lang="en-US" sz="3000" spc="-50" dirty="0">
                <a:solidFill>
                  <a:schemeClr val="tx1">
                    <a:lumMod val="85000"/>
                    <a:lumOff val="15000"/>
                  </a:schemeClr>
                </a:solidFill>
                <a:latin typeface="+mj-lt"/>
              </a:rPr>
              <a:t>					</a:t>
            </a:r>
          </a:p>
        </p:txBody>
      </p:sp>
      <p:pic>
        <p:nvPicPr>
          <p:cNvPr id="6" name="Picture 5">
            <a:extLst>
              <a:ext uri="{FF2B5EF4-FFF2-40B4-BE49-F238E27FC236}">
                <a16:creationId xmlns:a16="http://schemas.microsoft.com/office/drawing/2014/main" id="{EEF533EC-6384-4F19-93C3-B3F3400452DE}"/>
              </a:ext>
            </a:extLst>
          </p:cNvPr>
          <p:cNvPicPr>
            <a:picLocks noChangeAspect="1"/>
          </p:cNvPicPr>
          <p:nvPr/>
        </p:nvPicPr>
        <p:blipFill>
          <a:blip r:embed="rId3"/>
          <a:stretch>
            <a:fillRect/>
          </a:stretch>
        </p:blipFill>
        <p:spPr>
          <a:xfrm>
            <a:off x="478996" y="480060"/>
            <a:ext cx="3846336" cy="2702052"/>
          </a:xfrm>
          <a:prstGeom prst="rect">
            <a:avLst/>
          </a:prstGeom>
        </p:spPr>
      </p:pic>
      <p:sp>
        <p:nvSpPr>
          <p:cNvPr id="30" name="Rectangle 1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4F2568-704B-4FAA-A426-F63817F61836}"/>
              </a:ext>
            </a:extLst>
          </p:cNvPr>
          <p:cNvPicPr>
            <a:picLocks noChangeAspect="1"/>
          </p:cNvPicPr>
          <p:nvPr/>
        </p:nvPicPr>
        <p:blipFill>
          <a:blip r:embed="rId4"/>
          <a:stretch>
            <a:fillRect/>
          </a:stretch>
        </p:blipFill>
        <p:spPr>
          <a:xfrm>
            <a:off x="4818668" y="480060"/>
            <a:ext cx="3324532" cy="2702052"/>
          </a:xfrm>
          <a:prstGeom prst="rect">
            <a:avLst/>
          </a:prstGeom>
        </p:spPr>
      </p:pic>
      <p:cxnSp>
        <p:nvCxnSpPr>
          <p:cNvPr id="31" name="Straight Connector 2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2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itle 1">
            <a:extLst>
              <a:ext uri="{FF2B5EF4-FFF2-40B4-BE49-F238E27FC236}">
                <a16:creationId xmlns:a16="http://schemas.microsoft.com/office/drawing/2014/main" id="{6FF18FC1-CB01-44DC-95E8-A2389DF072F3}"/>
              </a:ext>
            </a:extLst>
          </p:cNvPr>
          <p:cNvSpPr txBox="1">
            <a:spLocks/>
          </p:cNvSpPr>
          <p:nvPr/>
        </p:nvSpPr>
        <p:spPr>
          <a:xfrm>
            <a:off x="4818668" y="3412669"/>
            <a:ext cx="4072498" cy="851129"/>
          </a:xfrm>
          <a:prstGeom prst="rect">
            <a:avLst/>
          </a:prstGeom>
        </p:spPr>
        <p:txBody>
          <a:bodyPr vert="horz" lIns="91440" tIns="45720" rIns="91440" bIns="45720" rtlCol="0" anchor="b">
            <a:normAutofit fontScale="97500"/>
          </a:bodyPr>
          <a:lstStyle>
            <a:lvl1pPr marL="0" algn="ctr" defTabSz="685800" rtl="0" eaLnBrk="1" latinLnBrk="0" hangingPunct="1">
              <a:lnSpc>
                <a:spcPct val="85000"/>
              </a:lnSpc>
              <a:spcBef>
                <a:spcPct val="0"/>
              </a:spcBef>
              <a:buNone/>
              <a:defRPr lang="en-US" sz="3600" b="1" kern="1200" spc="-38" baseline="0" dirty="0">
                <a:solidFill>
                  <a:srgbClr val="7030A0"/>
                </a:solidFill>
                <a:latin typeface="Garamond" panose="02020404030301010803" pitchFamily="18" charset="0"/>
                <a:ea typeface="+mj-ea"/>
                <a:cs typeface="+mj-cs"/>
              </a:defRPr>
            </a:lvl1pPr>
          </a:lstStyle>
          <a:p>
            <a:pPr algn="l" defTabSz="914400"/>
            <a:r>
              <a:rPr lang="en-US" sz="3000" spc="-50" dirty="0">
                <a:solidFill>
                  <a:schemeClr val="tx1">
                    <a:lumMod val="85000"/>
                    <a:lumOff val="15000"/>
                  </a:schemeClr>
                </a:solidFill>
                <a:latin typeface="+mj-lt"/>
              </a:rPr>
              <a:t>Generator summary					</a:t>
            </a:r>
          </a:p>
        </p:txBody>
      </p:sp>
      <p:sp>
        <p:nvSpPr>
          <p:cNvPr id="33" name="Title 1">
            <a:extLst>
              <a:ext uri="{FF2B5EF4-FFF2-40B4-BE49-F238E27FC236}">
                <a16:creationId xmlns:a16="http://schemas.microsoft.com/office/drawing/2014/main" id="{26CCC9B5-F6DB-4C5F-8163-AED93F086C6A}"/>
              </a:ext>
            </a:extLst>
          </p:cNvPr>
          <p:cNvSpPr txBox="1">
            <a:spLocks/>
          </p:cNvSpPr>
          <p:nvPr/>
        </p:nvSpPr>
        <p:spPr>
          <a:xfrm>
            <a:off x="2782419" y="4102399"/>
            <a:ext cx="4072498" cy="851129"/>
          </a:xfrm>
          <a:prstGeom prst="rect">
            <a:avLst/>
          </a:prstGeom>
        </p:spPr>
        <p:txBody>
          <a:bodyPr vert="horz" lIns="91440" tIns="45720" rIns="91440" bIns="45720" rtlCol="0" anchor="b">
            <a:normAutofit fontScale="75000" lnSpcReduction="20000"/>
          </a:bodyPr>
          <a:lstStyle>
            <a:lvl1pPr marL="0" algn="ctr" defTabSz="685800" rtl="0" eaLnBrk="1" latinLnBrk="0" hangingPunct="1">
              <a:lnSpc>
                <a:spcPct val="85000"/>
              </a:lnSpc>
              <a:spcBef>
                <a:spcPct val="0"/>
              </a:spcBef>
              <a:buNone/>
              <a:defRPr lang="en-US" sz="3600" b="1" kern="1200" spc="-38" baseline="0" dirty="0">
                <a:solidFill>
                  <a:srgbClr val="7030A0"/>
                </a:solidFill>
                <a:latin typeface="Garamond" panose="02020404030301010803" pitchFamily="18" charset="0"/>
                <a:ea typeface="+mj-ea"/>
                <a:cs typeface="+mj-cs"/>
              </a:defRPr>
            </a:lvl1pPr>
          </a:lstStyle>
          <a:p>
            <a:pPr algn="l" defTabSz="914400"/>
            <a:r>
              <a:rPr lang="en-US" sz="3200" u="sng" spc="-50" dirty="0" err="1">
                <a:solidFill>
                  <a:schemeClr val="tx1">
                    <a:lumMod val="85000"/>
                    <a:lumOff val="15000"/>
                  </a:schemeClr>
                </a:solidFill>
                <a:latin typeface="+mj-lt"/>
              </a:rPr>
              <a:t>Tensorflow</a:t>
            </a:r>
            <a:r>
              <a:rPr lang="en-US" sz="3200" u="sng" spc="-50" dirty="0">
                <a:solidFill>
                  <a:schemeClr val="tx1">
                    <a:lumMod val="85000"/>
                    <a:lumOff val="15000"/>
                  </a:schemeClr>
                </a:solidFill>
                <a:latin typeface="+mj-lt"/>
              </a:rPr>
              <a:t> models architecture</a:t>
            </a:r>
            <a:r>
              <a:rPr lang="en-US" sz="3000" spc="-50" dirty="0">
                <a:solidFill>
                  <a:schemeClr val="tx1">
                    <a:lumMod val="85000"/>
                    <a:lumOff val="15000"/>
                  </a:schemeClr>
                </a:solidFill>
                <a:latin typeface="+mj-lt"/>
              </a:rPr>
              <a:t>					</a:t>
            </a:r>
          </a:p>
        </p:txBody>
      </p:sp>
    </p:spTree>
    <p:extLst>
      <p:ext uri="{BB962C8B-B14F-4D97-AF65-F5344CB8AC3E}">
        <p14:creationId xmlns:p14="http://schemas.microsoft.com/office/powerpoint/2010/main" val="362272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5">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17">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19">
            <a:extLst>
              <a:ext uri="{FF2B5EF4-FFF2-40B4-BE49-F238E27FC236}">
                <a16:creationId xmlns:a16="http://schemas.microsoft.com/office/drawing/2014/main" id="{7527CA15-1C7B-4C0C-86EE-385C1D6C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a:extLst>
              <a:ext uri="{FF2B5EF4-FFF2-40B4-BE49-F238E27FC236}">
                <a16:creationId xmlns:a16="http://schemas.microsoft.com/office/drawing/2014/main" id="{ED643915-9209-40AB-8194-9D9125C0A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latin typeface="+mj-lt"/>
              </a:rPr>
              <a:t>DATA LABELS DISTRIBUTION</a:t>
            </a:r>
          </a:p>
        </p:txBody>
      </p:sp>
      <p:sp>
        <p:nvSpPr>
          <p:cNvPr id="9" name="Content Placeholder 8">
            <a:extLst>
              <a:ext uri="{FF2B5EF4-FFF2-40B4-BE49-F238E27FC236}">
                <a16:creationId xmlns:a16="http://schemas.microsoft.com/office/drawing/2014/main" id="{AF42E464-0C94-47F7-8C58-DA5CA08A9C84}"/>
              </a:ext>
            </a:extLst>
          </p:cNvPr>
          <p:cNvSpPr>
            <a:spLocks noGrp="1"/>
          </p:cNvSpPr>
          <p:nvPr>
            <p:ph idx="1"/>
          </p:nvPr>
        </p:nvSpPr>
        <p:spPr>
          <a:xfrm>
            <a:off x="798909" y="4457700"/>
            <a:ext cx="7543800" cy="407634"/>
          </a:xfrm>
        </p:spPr>
        <p:txBody>
          <a:bodyPr vert="horz" lIns="91440" tIns="45720" rIns="91440" bIns="45720" rtlCol="0">
            <a:normAutofit/>
          </a:bodyPr>
          <a:lstStyle/>
          <a:p>
            <a:pPr marL="0" indent="0" defTabSz="914400">
              <a:spcBef>
                <a:spcPts val="1200"/>
              </a:spcBef>
              <a:spcAft>
                <a:spcPts val="200"/>
              </a:spcAft>
              <a:buNone/>
            </a:pPr>
            <a:r>
              <a:rPr lang="en-US" sz="1100" cap="all" spc="200">
                <a:solidFill>
                  <a:srgbClr val="FFFFFF"/>
                </a:solidFill>
                <a:latin typeface="+mj-lt"/>
              </a:rPr>
              <a:t> </a:t>
            </a:r>
          </a:p>
        </p:txBody>
      </p:sp>
      <p:pic>
        <p:nvPicPr>
          <p:cNvPr id="4" name="Picture 3">
            <a:extLst>
              <a:ext uri="{FF2B5EF4-FFF2-40B4-BE49-F238E27FC236}">
                <a16:creationId xmlns:a16="http://schemas.microsoft.com/office/drawing/2014/main" id="{1A90881C-4C55-4629-8058-9A69273E4893}"/>
              </a:ext>
            </a:extLst>
          </p:cNvPr>
          <p:cNvPicPr>
            <a:picLocks noChangeAspect="1"/>
          </p:cNvPicPr>
          <p:nvPr/>
        </p:nvPicPr>
        <p:blipFill>
          <a:blip r:embed="rId3"/>
          <a:stretch>
            <a:fillRect/>
          </a:stretch>
        </p:blipFill>
        <p:spPr>
          <a:xfrm>
            <a:off x="3366769" y="866243"/>
            <a:ext cx="2484588" cy="1801326"/>
          </a:xfrm>
          <a:prstGeom prst="rect">
            <a:avLst/>
          </a:prstGeom>
        </p:spPr>
      </p:pic>
      <p:sp>
        <p:nvSpPr>
          <p:cNvPr id="37" name="Rectangle 23">
            <a:extLst>
              <a:ext uri="{FF2B5EF4-FFF2-40B4-BE49-F238E27FC236}">
                <a16:creationId xmlns:a16="http://schemas.microsoft.com/office/drawing/2014/main" id="{8A54198A-4950-48AB-BDD3-16D7F9084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C4347A-549B-4204-B456-ADC7AE9CE122}"/>
              </a:ext>
            </a:extLst>
          </p:cNvPr>
          <p:cNvPicPr>
            <a:picLocks noChangeAspect="1"/>
          </p:cNvPicPr>
          <p:nvPr/>
        </p:nvPicPr>
        <p:blipFill>
          <a:blip r:embed="rId4"/>
          <a:stretch>
            <a:fillRect/>
          </a:stretch>
        </p:blipFill>
        <p:spPr>
          <a:xfrm>
            <a:off x="6133346" y="1026348"/>
            <a:ext cx="2939684" cy="1609476"/>
          </a:xfrm>
          <a:prstGeom prst="rect">
            <a:avLst/>
          </a:prstGeom>
        </p:spPr>
      </p:pic>
      <p:sp>
        <p:nvSpPr>
          <p:cNvPr id="38" name="Rectangle 25">
            <a:extLst>
              <a:ext uri="{FF2B5EF4-FFF2-40B4-BE49-F238E27FC236}">
                <a16:creationId xmlns:a16="http://schemas.microsoft.com/office/drawing/2014/main" id="{30F05B05-D1D0-4D96-A6C6-E0095E789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93DB4A-729F-4B7D-BABD-D128220FC324}"/>
              </a:ext>
            </a:extLst>
          </p:cNvPr>
          <p:cNvPicPr>
            <a:picLocks noChangeAspect="1"/>
          </p:cNvPicPr>
          <p:nvPr/>
        </p:nvPicPr>
        <p:blipFill>
          <a:blip r:embed="rId5"/>
          <a:stretch>
            <a:fillRect/>
          </a:stretch>
        </p:blipFill>
        <p:spPr>
          <a:xfrm>
            <a:off x="317163" y="880796"/>
            <a:ext cx="2484588" cy="1764057"/>
          </a:xfrm>
          <a:prstGeom prst="rect">
            <a:avLst/>
          </a:prstGeom>
        </p:spPr>
      </p:pic>
      <p:sp>
        <p:nvSpPr>
          <p:cNvPr id="39" name="Rectangle 27">
            <a:extLst>
              <a:ext uri="{FF2B5EF4-FFF2-40B4-BE49-F238E27FC236}">
                <a16:creationId xmlns:a16="http://schemas.microsoft.com/office/drawing/2014/main" id="{6561554E-8EEC-420C-93A0-4E77A8A0E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0BA036E6-6A83-4214-A620-38F11D6EE288}"/>
              </a:ext>
            </a:extLst>
          </p:cNvPr>
          <p:cNvSpPr txBox="1"/>
          <p:nvPr/>
        </p:nvSpPr>
        <p:spPr>
          <a:xfrm>
            <a:off x="3747619" y="2814140"/>
            <a:ext cx="1840257" cy="707886"/>
          </a:xfrm>
          <a:prstGeom prst="rect">
            <a:avLst/>
          </a:prstGeom>
          <a:noFill/>
        </p:spPr>
        <p:txBody>
          <a:bodyPr wrap="square" rtlCol="0">
            <a:spAutoFit/>
          </a:bodyPr>
          <a:lstStyle/>
          <a:p>
            <a:r>
              <a:rPr lang="en-US" sz="1200" b="1">
                <a:latin typeface="Times New Roman" panose="02020603050405020304" pitchFamily="18" charset="0"/>
                <a:cs typeface="Times New Roman" panose="02020603050405020304" pitchFamily="18" charset="0"/>
              </a:rPr>
              <a:t>Normal:   2,265</a:t>
            </a:r>
          </a:p>
          <a:p>
            <a:r>
              <a:rPr lang="en-US" sz="1200" b="1">
                <a:latin typeface="Times New Roman" panose="02020603050405020304" pitchFamily="18" charset="0"/>
                <a:cs typeface="Times New Roman" panose="02020603050405020304" pitchFamily="18" charset="0"/>
              </a:rPr>
              <a:t>Bots	:       128</a:t>
            </a:r>
          </a:p>
          <a:p>
            <a:r>
              <a:rPr lang="en-US" sz="1200" b="1">
                <a:latin typeface="Times New Roman" panose="02020603050405020304" pitchFamily="18" charset="0"/>
                <a:cs typeface="Times New Roman" panose="02020603050405020304" pitchFamily="18" charset="0"/>
              </a:rPr>
              <a:t>Total    :   2,393</a:t>
            </a:r>
            <a:r>
              <a:rPr lang="en-US" sz="1600" b="1">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12887823-87A9-441C-A86B-73F153453E8E}"/>
              </a:ext>
            </a:extLst>
          </p:cNvPr>
          <p:cNvSpPr txBox="1"/>
          <p:nvPr/>
        </p:nvSpPr>
        <p:spPr>
          <a:xfrm>
            <a:off x="789600" y="2809200"/>
            <a:ext cx="1840257" cy="738664"/>
          </a:xfrm>
          <a:prstGeom prst="rect">
            <a:avLst/>
          </a:prstGeom>
          <a:noFill/>
        </p:spPr>
        <p:txBody>
          <a:bodyPr wrap="square" rtlCol="0">
            <a:spAutoFit/>
          </a:bodyPr>
          <a:lstStyle/>
          <a:p>
            <a:r>
              <a:rPr lang="en-US" sz="1200" b="1">
                <a:latin typeface="Times New Roman" panose="02020603050405020304" pitchFamily="18" charset="0"/>
                <a:cs typeface="Times New Roman" panose="02020603050405020304" pitchFamily="18" charset="0"/>
              </a:rPr>
              <a:t>Normal:  22,654</a:t>
            </a:r>
          </a:p>
          <a:p>
            <a:r>
              <a:rPr lang="en-US" sz="1200" b="1">
                <a:latin typeface="Times New Roman" panose="02020603050405020304" pitchFamily="18" charset="0"/>
                <a:cs typeface="Times New Roman" panose="02020603050405020304" pitchFamily="18" charset="0"/>
              </a:rPr>
              <a:t>Bots	:    1,275</a:t>
            </a:r>
          </a:p>
          <a:p>
            <a:r>
              <a:rPr lang="en-US" sz="1200" b="1">
                <a:latin typeface="Times New Roman" panose="02020603050405020304" pitchFamily="18" charset="0"/>
                <a:cs typeface="Times New Roman" panose="02020603050405020304" pitchFamily="18" charset="0"/>
              </a:rPr>
              <a:t>Total    :  23,929</a:t>
            </a:r>
            <a:r>
              <a:rPr lang="en-US"/>
              <a:t>	</a:t>
            </a:r>
          </a:p>
        </p:txBody>
      </p:sp>
      <p:sp>
        <p:nvSpPr>
          <p:cNvPr id="40" name="TextBox 39">
            <a:extLst>
              <a:ext uri="{FF2B5EF4-FFF2-40B4-BE49-F238E27FC236}">
                <a16:creationId xmlns:a16="http://schemas.microsoft.com/office/drawing/2014/main" id="{9FA71B6D-1391-4082-8574-5D5FA35D18ED}"/>
              </a:ext>
            </a:extLst>
          </p:cNvPr>
          <p:cNvSpPr txBox="1"/>
          <p:nvPr/>
        </p:nvSpPr>
        <p:spPr>
          <a:xfrm>
            <a:off x="6890940" y="2809200"/>
            <a:ext cx="1840257" cy="738664"/>
          </a:xfrm>
          <a:prstGeom prst="rect">
            <a:avLst/>
          </a:prstGeom>
          <a:noFill/>
        </p:spPr>
        <p:txBody>
          <a:bodyPr wrap="square" rtlCol="0">
            <a:spAutoFit/>
          </a:bodyPr>
          <a:lstStyle/>
          <a:p>
            <a:r>
              <a:rPr lang="en-US" sz="1200" b="1">
                <a:latin typeface="Times New Roman" panose="02020603050405020304" pitchFamily="18" charset="0"/>
                <a:cs typeface="Times New Roman" panose="02020603050405020304" pitchFamily="18" charset="0"/>
              </a:rPr>
              <a:t>Normal:   2,265</a:t>
            </a:r>
          </a:p>
          <a:p>
            <a:r>
              <a:rPr lang="en-US" sz="1200" b="1">
                <a:latin typeface="Times New Roman" panose="02020603050405020304" pitchFamily="18" charset="0"/>
                <a:cs typeface="Times New Roman" panose="02020603050405020304" pitchFamily="18" charset="0"/>
              </a:rPr>
              <a:t>Bots	:       428</a:t>
            </a:r>
          </a:p>
          <a:p>
            <a:r>
              <a:rPr lang="en-US" sz="1200" b="1">
                <a:latin typeface="Times New Roman" panose="02020603050405020304" pitchFamily="18" charset="0"/>
                <a:cs typeface="Times New Roman" panose="02020603050405020304" pitchFamily="18" charset="0"/>
              </a:rPr>
              <a:t>Total    :    2,693</a:t>
            </a:r>
            <a:r>
              <a:rPr lang="en-US"/>
              <a:t>	</a:t>
            </a:r>
          </a:p>
        </p:txBody>
      </p:sp>
    </p:spTree>
    <p:extLst>
      <p:ext uri="{BB962C8B-B14F-4D97-AF65-F5344CB8AC3E}">
        <p14:creationId xmlns:p14="http://schemas.microsoft.com/office/powerpoint/2010/main" val="146350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2889-3064-4E11-885F-90B98E7A1A60}"/>
              </a:ext>
            </a:extLst>
          </p:cNvPr>
          <p:cNvSpPr>
            <a:spLocks noGrp="1"/>
          </p:cNvSpPr>
          <p:nvPr>
            <p:ph type="title"/>
          </p:nvPr>
        </p:nvSpPr>
        <p:spPr>
          <a:xfrm>
            <a:off x="4808763" y="476209"/>
            <a:ext cx="3845379" cy="1088068"/>
          </a:xfrm>
        </p:spPr>
        <p:txBody>
          <a:bodyPr>
            <a:normAutofit/>
          </a:bodyPr>
          <a:lstStyle/>
          <a:p>
            <a:r>
              <a:rPr lang="en-US">
                <a:latin typeface="Times New Roman" panose="02020603050405020304" pitchFamily="18" charset="0"/>
                <a:cs typeface="Times New Roman" panose="02020603050405020304" pitchFamily="18" charset="0"/>
              </a:rPr>
              <a:t>ML CLASSIFIER</a:t>
            </a:r>
          </a:p>
        </p:txBody>
      </p:sp>
      <p:pic>
        <p:nvPicPr>
          <p:cNvPr id="6" name="Picture 5">
            <a:extLst>
              <a:ext uri="{FF2B5EF4-FFF2-40B4-BE49-F238E27FC236}">
                <a16:creationId xmlns:a16="http://schemas.microsoft.com/office/drawing/2014/main" id="{ECDDAF9E-A895-40E6-B657-81C3A0073321}"/>
              </a:ext>
            </a:extLst>
          </p:cNvPr>
          <p:cNvPicPr/>
          <p:nvPr/>
        </p:nvPicPr>
        <p:blipFill>
          <a:blip r:embed="rId3"/>
          <a:stretch>
            <a:fillRect/>
          </a:stretch>
        </p:blipFill>
        <p:spPr>
          <a:xfrm>
            <a:off x="482394" y="795603"/>
            <a:ext cx="4172406" cy="3301195"/>
          </a:xfrm>
          <a:prstGeom prst="rect">
            <a:avLst/>
          </a:prstGeom>
        </p:spPr>
      </p:pic>
      <p:cxnSp>
        <p:nvCxnSpPr>
          <p:cNvPr id="9"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1564641"/>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A55366A-7BA9-4649-BD63-EB603AAE4FD8}"/>
              </a:ext>
            </a:extLst>
          </p:cNvPr>
          <p:cNvSpPr>
            <a:spLocks noGrp="1"/>
          </p:cNvSpPr>
          <p:nvPr>
            <p:ph idx="1"/>
          </p:nvPr>
        </p:nvSpPr>
        <p:spPr>
          <a:xfrm>
            <a:off x="4808763" y="1649185"/>
            <a:ext cx="3845379" cy="2752635"/>
          </a:xfrm>
        </p:spPr>
        <p:txBody>
          <a:bodyPr>
            <a:normAutofit fontScale="92500" lnSpcReduction="10000"/>
          </a:bodyPr>
          <a:lstStyle/>
          <a:p>
            <a:r>
              <a:rPr lang="en-US" b="0" dirty="0">
                <a:latin typeface="Times New Roman" panose="02020603050405020304" pitchFamily="18" charset="0"/>
                <a:cs typeface="Times New Roman" panose="02020603050405020304" pitchFamily="18" charset="0"/>
              </a:rPr>
              <a:t> Built an LSTM based ML classifier  that classifies benign and bot data.</a:t>
            </a:r>
          </a:p>
          <a:p>
            <a:r>
              <a:rPr lang="en-US" b="0" dirty="0">
                <a:latin typeface="Times New Roman" panose="02020603050405020304" pitchFamily="18" charset="0"/>
                <a:cs typeface="Times New Roman" panose="02020603050405020304" pitchFamily="18" charset="0"/>
              </a:rPr>
              <a:t> We have 2 LSTM layers in the Sequential Model.</a:t>
            </a:r>
          </a:p>
          <a:p>
            <a:r>
              <a:rPr lang="en-US" b="0" dirty="0">
                <a:latin typeface="Times New Roman" panose="02020603050405020304" pitchFamily="18" charset="0"/>
                <a:cs typeface="Times New Roman" panose="02020603050405020304" pitchFamily="18" charset="0"/>
              </a:rPr>
              <a:t> 2 Layer LSTM is used to achieve balance between overfitting and training costs.</a:t>
            </a:r>
          </a:p>
          <a:p>
            <a:r>
              <a:rPr lang="en-US" b="0" dirty="0">
                <a:latin typeface="Times New Roman" panose="02020603050405020304" pitchFamily="18" charset="0"/>
                <a:cs typeface="Times New Roman" panose="02020603050405020304" pitchFamily="18" charset="0"/>
              </a:rPr>
              <a:t> Hyperparameters: LR = 0.01, epochs = 50, </a:t>
            </a:r>
            <a:r>
              <a:rPr lang="en-US" b="0" dirty="0" err="1">
                <a:latin typeface="Times New Roman" panose="02020603050405020304" pitchFamily="18" charset="0"/>
                <a:cs typeface="Times New Roman" panose="02020603050405020304" pitchFamily="18" charset="0"/>
              </a:rPr>
              <a:t>batch_size</a:t>
            </a:r>
            <a:r>
              <a:rPr lang="en-US" b="0" dirty="0">
                <a:latin typeface="Times New Roman" panose="02020603050405020304" pitchFamily="18" charset="0"/>
                <a:cs typeface="Times New Roman" panose="02020603050405020304" pitchFamily="18" charset="0"/>
              </a:rPr>
              <a:t> = 512</a:t>
            </a:r>
          </a:p>
          <a:p>
            <a:pPr marL="0" indent="0">
              <a:buNone/>
            </a:pPr>
            <a:endParaRPr lang="en-US" b="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35236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B26F11B4C83A48AF67A9E1E6482E29" ma:contentTypeVersion="5" ma:contentTypeDescription="Create a new document." ma:contentTypeScope="" ma:versionID="b3bb2fb015edcd80e20087364f75dd1b">
  <xsd:schema xmlns:xsd="http://www.w3.org/2001/XMLSchema" xmlns:xs="http://www.w3.org/2001/XMLSchema" xmlns:p="http://schemas.microsoft.com/office/2006/metadata/properties" xmlns:ns3="cfbb6b2f-22c4-4221-8238-96cd1bb8acf1" xmlns:ns4="6a8e64fe-9e6f-40a7-9de6-6568d48a648e" targetNamespace="http://schemas.microsoft.com/office/2006/metadata/properties" ma:root="true" ma:fieldsID="d61772fd2dfa4d8ed1871a50b07f677f" ns3:_="" ns4:_="">
    <xsd:import namespace="cfbb6b2f-22c4-4221-8238-96cd1bb8acf1"/>
    <xsd:import namespace="6a8e64fe-9e6f-40a7-9de6-6568d48a648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b6b2f-22c4-4221-8238-96cd1bb8acf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8e64fe-9e6f-40a7-9de6-6568d48a648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77880F-F929-45A6-B42F-D8885FED7A18}">
  <ds:schemaRefs>
    <ds:schemaRef ds:uri="http://schemas.microsoft.com/sharepoint/v3/contenttype/forms"/>
  </ds:schemaRefs>
</ds:datastoreItem>
</file>

<file path=customXml/itemProps2.xml><?xml version="1.0" encoding="utf-8"?>
<ds:datastoreItem xmlns:ds="http://schemas.openxmlformats.org/officeDocument/2006/customXml" ds:itemID="{01FCBD30-85E1-4361-8107-946587195E1D}">
  <ds:schemaRefs>
    <ds:schemaRef ds:uri="6a8e64fe-9e6f-40a7-9de6-6568d48a648e"/>
    <ds:schemaRef ds:uri="cfbb6b2f-22c4-4221-8238-96cd1bb8ac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B0C3F43-0CB6-49CF-8B7D-8FA39DD60414}">
  <ds:schemaRefs>
    <ds:schemaRef ds:uri="6a8e64fe-9e6f-40a7-9de6-6568d48a648e"/>
    <ds:schemaRef ds:uri="cfbb6b2f-22c4-4221-8238-96cd1bb8ac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29</TotalTime>
  <Words>1256</Words>
  <Application>Microsoft Office PowerPoint</Application>
  <PresentationFormat>On-screen Show (16:9)</PresentationFormat>
  <Paragraphs>142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Garamond</vt:lpstr>
      <vt:lpstr>Times New Roman</vt:lpstr>
      <vt:lpstr>Retrospect</vt:lpstr>
      <vt:lpstr>Throwing Darts in the Dark?  Detecting Bots with Limited Data using Neural Data Augmentation</vt:lpstr>
      <vt:lpstr>PROJECT FLOW</vt:lpstr>
      <vt:lpstr>FEATURE ENGINEERING</vt:lpstr>
      <vt:lpstr>FINDING BOT REQUESTS</vt:lpstr>
      <vt:lpstr>DATA SAMPLING AND REDUCTION</vt:lpstr>
      <vt:lpstr>Data Synthesis</vt:lpstr>
      <vt:lpstr>Discriminator summary     </vt:lpstr>
      <vt:lpstr>DATA LABELS DISTRIBUTION</vt:lpstr>
      <vt:lpstr>ML CLASSIFIER</vt:lpstr>
      <vt:lpstr>RESULTS</vt:lpstr>
      <vt:lpstr>BOT DETECTION SYSTEM</vt:lpstr>
      <vt:lpstr>BOT DETECTION PIPELINE</vt:lpstr>
      <vt:lpstr>BOT DETECTION PIPELINE</vt:lpstr>
      <vt:lpstr> FEATURE ENGINEERING</vt:lpstr>
      <vt:lpstr>FREQUENCY ENCODING</vt:lpstr>
      <vt:lpstr>DATA SYNTHESIS AND PREDICTION</vt:lpstr>
      <vt:lpstr>DATA SYNTHESIS STRATEGY</vt:lpstr>
      <vt:lpstr>Formulations</vt:lpstr>
      <vt:lpstr>DETECTING BOTS (100% LABELS)</vt:lpstr>
      <vt:lpstr>DETECTING BOTS (1 % LABELS)</vt:lpstr>
      <vt:lpstr>DETECTING BOTS WITH ODDS</vt:lpstr>
      <vt:lpstr>MODEL DECAY OVER TIME</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Throwing Darts in the Dark?  Detecting Bots with Limited Data using Neural Data Augmentation</dc:title>
  <dc:creator>Akash Shankar Indani</dc:creator>
  <cp:lastModifiedBy>Akash Shankar Indani</cp:lastModifiedBy>
  <cp:revision>1</cp:revision>
  <dcterms:created xsi:type="dcterms:W3CDTF">2020-12-02T19:43:05Z</dcterms:created>
  <dcterms:modified xsi:type="dcterms:W3CDTF">2020-12-02T20:12:50Z</dcterms:modified>
</cp:coreProperties>
</file>