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Override1.xml" ContentType="application/vnd.openxmlformats-officedocument.themeOverr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Override3.xml" ContentType="application/vnd.openxmlformats-officedocument.themeOverrid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 id="2147483680" r:id="rId5"/>
    <p:sldMasterId id="2147483678" r:id="rId6"/>
    <p:sldMasterId id="2147483682" r:id="rId7"/>
    <p:sldMasterId id="2147483683" r:id="rId8"/>
    <p:sldMasterId id="2147484600" r:id="rId9"/>
    <p:sldMasterId id="2147484612" r:id="rId10"/>
  </p:sldMasterIdLst>
  <p:notesMasterIdLst>
    <p:notesMasterId r:id="rId35"/>
  </p:notesMasterIdLst>
  <p:handoutMasterIdLst>
    <p:handoutMasterId r:id="rId36"/>
  </p:handoutMasterIdLst>
  <p:sldIdLst>
    <p:sldId id="870" r:id="rId11"/>
    <p:sldId id="769" r:id="rId12"/>
    <p:sldId id="841" r:id="rId13"/>
    <p:sldId id="848" r:id="rId14"/>
    <p:sldId id="850" r:id="rId15"/>
    <p:sldId id="858" r:id="rId16"/>
    <p:sldId id="857" r:id="rId17"/>
    <p:sldId id="868" r:id="rId18"/>
    <p:sldId id="869" r:id="rId19"/>
    <p:sldId id="851" r:id="rId20"/>
    <p:sldId id="852" r:id="rId21"/>
    <p:sldId id="853" r:id="rId22"/>
    <p:sldId id="854" r:id="rId23"/>
    <p:sldId id="862" r:id="rId24"/>
    <p:sldId id="863" r:id="rId25"/>
    <p:sldId id="861" r:id="rId26"/>
    <p:sldId id="856" r:id="rId27"/>
    <p:sldId id="860" r:id="rId28"/>
    <p:sldId id="859" r:id="rId29"/>
    <p:sldId id="855" r:id="rId30"/>
    <p:sldId id="867" r:id="rId31"/>
    <p:sldId id="864" r:id="rId32"/>
    <p:sldId id="865" r:id="rId33"/>
    <p:sldId id="866" r:id="rId34"/>
  </p:sldIdLst>
  <p:sldSz cx="9144000" cy="6858000" type="screen4x3"/>
  <p:notesSz cx="7010400" cy="9223375"/>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6AA"/>
    <a:srgbClr val="B45600"/>
    <a:srgbClr val="8C004B"/>
    <a:srgbClr val="8E004A"/>
    <a:srgbClr val="580058"/>
    <a:srgbClr val="860086"/>
    <a:srgbClr val="CFCFC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7770" autoAdjust="0"/>
  </p:normalViewPr>
  <p:slideViewPr>
    <p:cSldViewPr snapToGrid="0">
      <p:cViewPr varScale="1">
        <p:scale>
          <a:sx n="72" d="100"/>
          <a:sy n="72" d="100"/>
        </p:scale>
        <p:origin x="-1536" y="-96"/>
      </p:cViewPr>
      <p:guideLst>
        <p:guide orient="horz" pos="596"/>
        <p:guide orient="horz" pos="719"/>
        <p:guide orient="horz" pos="4242"/>
        <p:guide pos="2913"/>
        <p:guide pos="290"/>
        <p:guide pos="49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5910"/>
    </p:cViewPr>
  </p:sorterViewPr>
  <p:notesViewPr>
    <p:cSldViewPr snapToGrid="0">
      <p:cViewPr varScale="1">
        <p:scale>
          <a:sx n="74" d="100"/>
          <a:sy n="74" d="100"/>
        </p:scale>
        <p:origin x="-1560" y="-84"/>
      </p:cViewPr>
      <p:guideLst>
        <p:guide orient="horz" pos="2906"/>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4482" name="Rectangle 2"/>
          <p:cNvSpPr>
            <a:spLocks noGrp="1" noChangeArrowheads="1"/>
          </p:cNvSpPr>
          <p:nvPr>
            <p:ph type="hdr" sz="quarter"/>
          </p:nvPr>
        </p:nvSpPr>
        <p:spPr bwMode="auto">
          <a:xfrm>
            <a:off x="0" y="0"/>
            <a:ext cx="3037840" cy="460930"/>
          </a:xfrm>
          <a:prstGeom prst="rect">
            <a:avLst/>
          </a:prstGeom>
          <a:noFill/>
          <a:ln w="9525">
            <a:noFill/>
            <a:miter lim="800000"/>
            <a:headEnd/>
            <a:tailEnd/>
          </a:ln>
          <a:effectLst/>
        </p:spPr>
        <p:txBody>
          <a:bodyPr vert="horz" wrap="square" lIns="88142" tIns="44071" rIns="88142" bIns="44071" numCol="1" anchor="t" anchorCtr="0" compatLnSpc="1">
            <a:prstTxWarp prst="textNoShape">
              <a:avLst/>
            </a:prstTxWarp>
          </a:bodyPr>
          <a:lstStyle>
            <a:lvl1pPr>
              <a:defRPr sz="1100" b="0">
                <a:latin typeface="Arial" charset="0"/>
              </a:defRPr>
            </a:lvl1pPr>
          </a:lstStyle>
          <a:p>
            <a:pPr>
              <a:defRPr/>
            </a:pPr>
            <a:endParaRPr lang="en-US"/>
          </a:p>
        </p:txBody>
      </p:sp>
      <p:sp>
        <p:nvSpPr>
          <p:cNvPr id="404483" name="Rectangle 3"/>
          <p:cNvSpPr>
            <a:spLocks noGrp="1" noChangeArrowheads="1"/>
          </p:cNvSpPr>
          <p:nvPr>
            <p:ph type="dt" sz="quarter" idx="1"/>
          </p:nvPr>
        </p:nvSpPr>
        <p:spPr bwMode="auto">
          <a:xfrm>
            <a:off x="3970938" y="0"/>
            <a:ext cx="3037840" cy="460930"/>
          </a:xfrm>
          <a:prstGeom prst="rect">
            <a:avLst/>
          </a:prstGeom>
          <a:noFill/>
          <a:ln w="9525">
            <a:noFill/>
            <a:miter lim="800000"/>
            <a:headEnd/>
            <a:tailEnd/>
          </a:ln>
          <a:effectLst/>
        </p:spPr>
        <p:txBody>
          <a:bodyPr vert="horz" wrap="square" lIns="88142" tIns="44071" rIns="88142" bIns="44071" numCol="1" anchor="t" anchorCtr="0" compatLnSpc="1">
            <a:prstTxWarp prst="textNoShape">
              <a:avLst/>
            </a:prstTxWarp>
          </a:bodyPr>
          <a:lstStyle>
            <a:lvl1pPr algn="r">
              <a:defRPr sz="1100" b="0">
                <a:latin typeface="Arial" charset="0"/>
              </a:defRPr>
            </a:lvl1pPr>
          </a:lstStyle>
          <a:p>
            <a:pPr>
              <a:defRPr/>
            </a:pPr>
            <a:endParaRPr lang="en-US"/>
          </a:p>
        </p:txBody>
      </p:sp>
      <p:sp>
        <p:nvSpPr>
          <p:cNvPr id="404484" name="Rectangle 4"/>
          <p:cNvSpPr>
            <a:spLocks noGrp="1" noChangeArrowheads="1"/>
          </p:cNvSpPr>
          <p:nvPr>
            <p:ph type="ftr" sz="quarter" idx="2"/>
          </p:nvPr>
        </p:nvSpPr>
        <p:spPr bwMode="auto">
          <a:xfrm>
            <a:off x="0" y="8760852"/>
            <a:ext cx="3037840" cy="460929"/>
          </a:xfrm>
          <a:prstGeom prst="rect">
            <a:avLst/>
          </a:prstGeom>
          <a:noFill/>
          <a:ln w="9525">
            <a:noFill/>
            <a:miter lim="800000"/>
            <a:headEnd/>
            <a:tailEnd/>
          </a:ln>
          <a:effectLst/>
        </p:spPr>
        <p:txBody>
          <a:bodyPr vert="horz" wrap="square" lIns="88142" tIns="44071" rIns="88142" bIns="44071" numCol="1" anchor="b" anchorCtr="0" compatLnSpc="1">
            <a:prstTxWarp prst="textNoShape">
              <a:avLst/>
            </a:prstTxWarp>
          </a:bodyPr>
          <a:lstStyle>
            <a:lvl1pPr>
              <a:defRPr sz="1100" b="0">
                <a:latin typeface="Arial" charset="0"/>
              </a:defRPr>
            </a:lvl1pPr>
          </a:lstStyle>
          <a:p>
            <a:pPr>
              <a:defRPr/>
            </a:pPr>
            <a:endParaRPr lang="en-US"/>
          </a:p>
        </p:txBody>
      </p:sp>
      <p:sp>
        <p:nvSpPr>
          <p:cNvPr id="404485" name="Rectangle 5"/>
          <p:cNvSpPr>
            <a:spLocks noGrp="1" noChangeArrowheads="1"/>
          </p:cNvSpPr>
          <p:nvPr>
            <p:ph type="sldNum" sz="quarter" idx="3"/>
          </p:nvPr>
        </p:nvSpPr>
        <p:spPr bwMode="auto">
          <a:xfrm>
            <a:off x="3970938" y="8760852"/>
            <a:ext cx="3037840" cy="460929"/>
          </a:xfrm>
          <a:prstGeom prst="rect">
            <a:avLst/>
          </a:prstGeom>
          <a:noFill/>
          <a:ln w="9525">
            <a:noFill/>
            <a:miter lim="800000"/>
            <a:headEnd/>
            <a:tailEnd/>
          </a:ln>
          <a:effectLst/>
        </p:spPr>
        <p:txBody>
          <a:bodyPr vert="horz" wrap="square" lIns="88142" tIns="44071" rIns="88142" bIns="44071" numCol="1" anchor="b" anchorCtr="0" compatLnSpc="1">
            <a:prstTxWarp prst="textNoShape">
              <a:avLst/>
            </a:prstTxWarp>
          </a:bodyPr>
          <a:lstStyle>
            <a:lvl1pPr algn="r">
              <a:defRPr sz="1100" b="0">
                <a:latin typeface="Arial" charset="0"/>
              </a:defRPr>
            </a:lvl1pPr>
          </a:lstStyle>
          <a:p>
            <a:pPr>
              <a:defRPr/>
            </a:pPr>
            <a:fld id="{91C6E7CB-195C-4AE9-8B40-9249A1B687C7}" type="slidenum">
              <a:rPr lang="en-US"/>
              <a:pPr>
                <a:defRPr/>
              </a:pPr>
              <a:t>‹#›</a:t>
            </a:fld>
            <a:endParaRPr lang="en-US"/>
          </a:p>
        </p:txBody>
      </p:sp>
    </p:spTree>
    <p:extLst>
      <p:ext uri="{BB962C8B-B14F-4D97-AF65-F5344CB8AC3E}">
        <p14:creationId xmlns:p14="http://schemas.microsoft.com/office/powerpoint/2010/main" val="3473894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037840" cy="460930"/>
          </a:xfrm>
          <a:prstGeom prst="rect">
            <a:avLst/>
          </a:prstGeom>
          <a:noFill/>
          <a:ln w="9525">
            <a:noFill/>
            <a:miter lim="800000"/>
            <a:headEnd/>
            <a:tailEnd/>
          </a:ln>
          <a:effectLst/>
        </p:spPr>
        <p:txBody>
          <a:bodyPr vert="horz" wrap="square" lIns="93174" tIns="46588" rIns="93174" bIns="46588" numCol="1" anchor="t" anchorCtr="0" compatLnSpc="1">
            <a:prstTxWarp prst="textNoShape">
              <a:avLst/>
            </a:prstTxWarp>
          </a:bodyPr>
          <a:lstStyle>
            <a:lvl1pPr defTabSz="931919">
              <a:defRPr sz="1200" b="0">
                <a:latin typeface="Arial" charset="0"/>
              </a:defRPr>
            </a:lvl1pPr>
          </a:lstStyle>
          <a:p>
            <a:pPr>
              <a:defRPr/>
            </a:pPr>
            <a:endParaRPr lang="en-US"/>
          </a:p>
        </p:txBody>
      </p:sp>
      <p:sp>
        <p:nvSpPr>
          <p:cNvPr id="118787" name="Rectangle 3"/>
          <p:cNvSpPr>
            <a:spLocks noGrp="1" noChangeArrowheads="1"/>
          </p:cNvSpPr>
          <p:nvPr>
            <p:ph type="dt" idx="1"/>
          </p:nvPr>
        </p:nvSpPr>
        <p:spPr bwMode="auto">
          <a:xfrm>
            <a:off x="3970938" y="0"/>
            <a:ext cx="3037840" cy="460930"/>
          </a:xfrm>
          <a:prstGeom prst="rect">
            <a:avLst/>
          </a:prstGeom>
          <a:noFill/>
          <a:ln w="9525">
            <a:noFill/>
            <a:miter lim="800000"/>
            <a:headEnd/>
            <a:tailEnd/>
          </a:ln>
          <a:effectLst/>
        </p:spPr>
        <p:txBody>
          <a:bodyPr vert="horz" wrap="square" lIns="93174" tIns="46588" rIns="93174" bIns="46588" numCol="1" anchor="t" anchorCtr="0" compatLnSpc="1">
            <a:prstTxWarp prst="textNoShape">
              <a:avLst/>
            </a:prstTxWarp>
          </a:bodyPr>
          <a:lstStyle>
            <a:lvl1pPr algn="r" defTabSz="931919">
              <a:defRPr sz="1200" b="0">
                <a:latin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00150" y="692150"/>
            <a:ext cx="4611688" cy="3459163"/>
          </a:xfrm>
          <a:prstGeom prst="rect">
            <a:avLst/>
          </a:prstGeom>
          <a:noFill/>
          <a:ln w="9525">
            <a:solidFill>
              <a:srgbClr val="000000"/>
            </a:solidFill>
            <a:miter lim="800000"/>
            <a:headEnd/>
            <a:tailEnd/>
          </a:ln>
        </p:spPr>
      </p:sp>
      <p:sp>
        <p:nvSpPr>
          <p:cNvPr id="118789" name="Rectangle 5"/>
          <p:cNvSpPr>
            <a:spLocks noGrp="1" noChangeArrowheads="1"/>
          </p:cNvSpPr>
          <p:nvPr>
            <p:ph type="body" sz="quarter" idx="3"/>
          </p:nvPr>
        </p:nvSpPr>
        <p:spPr bwMode="auto">
          <a:xfrm>
            <a:off x="701040" y="4381226"/>
            <a:ext cx="5608320" cy="4149960"/>
          </a:xfrm>
          <a:prstGeom prst="rect">
            <a:avLst/>
          </a:prstGeom>
          <a:noFill/>
          <a:ln w="9525">
            <a:noFill/>
            <a:miter lim="800000"/>
            <a:headEnd/>
            <a:tailEnd/>
          </a:ln>
          <a:effectLst/>
        </p:spPr>
        <p:txBody>
          <a:bodyPr vert="horz" wrap="square" lIns="93174" tIns="46588" rIns="93174" bIns="4658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8790" name="Rectangle 6"/>
          <p:cNvSpPr>
            <a:spLocks noGrp="1" noChangeArrowheads="1"/>
          </p:cNvSpPr>
          <p:nvPr>
            <p:ph type="ftr" sz="quarter" idx="4"/>
          </p:nvPr>
        </p:nvSpPr>
        <p:spPr bwMode="auto">
          <a:xfrm>
            <a:off x="0" y="8760852"/>
            <a:ext cx="3037840" cy="460929"/>
          </a:xfrm>
          <a:prstGeom prst="rect">
            <a:avLst/>
          </a:prstGeom>
          <a:noFill/>
          <a:ln w="9525">
            <a:noFill/>
            <a:miter lim="800000"/>
            <a:headEnd/>
            <a:tailEnd/>
          </a:ln>
          <a:effectLst/>
        </p:spPr>
        <p:txBody>
          <a:bodyPr vert="horz" wrap="square" lIns="93174" tIns="46588" rIns="93174" bIns="46588" numCol="1" anchor="b" anchorCtr="0" compatLnSpc="1">
            <a:prstTxWarp prst="textNoShape">
              <a:avLst/>
            </a:prstTxWarp>
          </a:bodyPr>
          <a:lstStyle>
            <a:lvl1pPr defTabSz="931919">
              <a:defRPr sz="1200" b="0">
                <a:latin typeface="Arial" charset="0"/>
              </a:defRPr>
            </a:lvl1pPr>
          </a:lstStyle>
          <a:p>
            <a:pPr>
              <a:defRPr/>
            </a:pPr>
            <a:endParaRPr lang="en-US"/>
          </a:p>
        </p:txBody>
      </p:sp>
      <p:sp>
        <p:nvSpPr>
          <p:cNvPr id="118791" name="Rectangle 7"/>
          <p:cNvSpPr>
            <a:spLocks noGrp="1" noChangeArrowheads="1"/>
          </p:cNvSpPr>
          <p:nvPr>
            <p:ph type="sldNum" sz="quarter" idx="5"/>
          </p:nvPr>
        </p:nvSpPr>
        <p:spPr bwMode="auto">
          <a:xfrm>
            <a:off x="3970938" y="8760852"/>
            <a:ext cx="3037840" cy="460929"/>
          </a:xfrm>
          <a:prstGeom prst="rect">
            <a:avLst/>
          </a:prstGeom>
          <a:noFill/>
          <a:ln w="9525">
            <a:noFill/>
            <a:miter lim="800000"/>
            <a:headEnd/>
            <a:tailEnd/>
          </a:ln>
          <a:effectLst/>
        </p:spPr>
        <p:txBody>
          <a:bodyPr vert="horz" wrap="square" lIns="93174" tIns="46588" rIns="93174" bIns="46588" numCol="1" anchor="b" anchorCtr="0" compatLnSpc="1">
            <a:prstTxWarp prst="textNoShape">
              <a:avLst/>
            </a:prstTxWarp>
          </a:bodyPr>
          <a:lstStyle>
            <a:lvl1pPr algn="r" defTabSz="931919">
              <a:defRPr sz="1200" b="0">
                <a:latin typeface="Arial" charset="0"/>
              </a:defRPr>
            </a:lvl1pPr>
          </a:lstStyle>
          <a:p>
            <a:pPr>
              <a:defRPr/>
            </a:pPr>
            <a:fld id="{1010769F-140D-43CC-90D7-725525178364}" type="slidenum">
              <a:rPr lang="en-US"/>
              <a:pPr>
                <a:defRPr/>
              </a:pPr>
              <a:t>‹#›</a:t>
            </a:fld>
            <a:endParaRPr lang="en-US"/>
          </a:p>
        </p:txBody>
      </p:sp>
    </p:spTree>
    <p:extLst>
      <p:ext uri="{BB962C8B-B14F-4D97-AF65-F5344CB8AC3E}">
        <p14:creationId xmlns:p14="http://schemas.microsoft.com/office/powerpoint/2010/main" val="1810326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defTabSz="931285"/>
            <a:fld id="{9DD15C0E-CB61-4B18-A403-C9D4823B8F78}" type="slidenum">
              <a:rPr lang="en-US" smtClean="0"/>
              <a:pPr defTabSz="931285"/>
              <a:t>2</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lIns="93161" tIns="46581" rIns="93161" bIns="46581"/>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1" name="Slide Image Placeholder 1"/>
          <p:cNvSpPr>
            <a:spLocks noGrp="1" noRot="1" noChangeAspect="1" noTextEdit="1"/>
          </p:cNvSpPr>
          <p:nvPr>
            <p:ph type="sldImg"/>
          </p:nvPr>
        </p:nvSpPr>
        <p:spPr>
          <a:xfrm>
            <a:off x="1201738" y="693738"/>
            <a:ext cx="4610100" cy="3457575"/>
          </a:xfrm>
          <a:ln/>
        </p:spPr>
      </p:sp>
      <p:sp>
        <p:nvSpPr>
          <p:cNvPr id="1715202" name="Notes Placeholder 2"/>
          <p:cNvSpPr>
            <a:spLocks noGrp="1"/>
          </p:cNvSpPr>
          <p:nvPr>
            <p:ph type="body" idx="1"/>
          </p:nvPr>
        </p:nvSpPr>
        <p:spPr>
          <a:noFill/>
          <a:ln/>
        </p:spPr>
        <p:txBody>
          <a:bodyPr lIns="93105" tIns="46553" rIns="93105" bIns="46553"/>
          <a:lstStyle/>
          <a:p>
            <a:endParaRPr lang="en-US" smtClean="0"/>
          </a:p>
        </p:txBody>
      </p:sp>
      <p:sp>
        <p:nvSpPr>
          <p:cNvPr id="1715203" name="Slide Number Placeholder 3"/>
          <p:cNvSpPr txBox="1">
            <a:spLocks noGrp="1"/>
          </p:cNvSpPr>
          <p:nvPr/>
        </p:nvSpPr>
        <p:spPr bwMode="auto">
          <a:xfrm>
            <a:off x="3970938" y="8761894"/>
            <a:ext cx="3037840" cy="459909"/>
          </a:xfrm>
          <a:prstGeom prst="rect">
            <a:avLst/>
          </a:prstGeom>
          <a:noFill/>
          <a:ln w="9525">
            <a:noFill/>
            <a:miter lim="800000"/>
            <a:headEnd/>
            <a:tailEnd/>
          </a:ln>
        </p:spPr>
        <p:txBody>
          <a:bodyPr lIns="93105" tIns="46553" rIns="93105" bIns="46553" anchor="b"/>
          <a:lstStyle/>
          <a:p>
            <a:pPr algn="r" defTabSz="931863"/>
            <a:fld id="{B93831AA-2C7D-4FD4-8BA4-EE01A29FF11E}" type="slidenum">
              <a:rPr lang="en-US" sz="1300" b="0" i="0">
                <a:solidFill>
                  <a:prstClr val="black"/>
                </a:solidFill>
                <a:latin typeface="Arial" charset="0"/>
              </a:rPr>
              <a:pPr algn="r" defTabSz="931863"/>
              <a:t>13</a:t>
            </a:fld>
            <a:endParaRPr lang="en-US" sz="1300" b="0" i="0">
              <a:solidFill>
                <a:prstClr val="black"/>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9233" name="Rectangle 2"/>
          <p:cNvSpPr>
            <a:spLocks noGrp="1" noRot="1" noChangeAspect="1" noChangeArrowheads="1" noTextEdit="1"/>
          </p:cNvSpPr>
          <p:nvPr>
            <p:ph type="sldImg"/>
          </p:nvPr>
        </p:nvSpPr>
        <p:spPr>
          <a:ln/>
        </p:spPr>
      </p:sp>
      <p:sp>
        <p:nvSpPr>
          <p:cNvPr id="1759234" name="Rectangle 3"/>
          <p:cNvSpPr>
            <a:spLocks noGrp="1" noChangeArrowheads="1"/>
          </p:cNvSpPr>
          <p:nvPr>
            <p:ph type="body" idx="1"/>
          </p:nvPr>
        </p:nvSpPr>
        <p:spPr>
          <a:noFill/>
          <a:ln/>
        </p:spPr>
        <p:txBody>
          <a:bodyPr lIns="93161" tIns="46581" rIns="93161" bIns="46581"/>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pPr defTabSz="931285"/>
            <a:fld id="{EFAD08DF-C036-441F-974A-B3457067C1E3}" type="slidenum">
              <a:rPr lang="en-US" smtClean="0"/>
              <a:pPr defTabSz="931285"/>
              <a:t>17</a:t>
            </a:fld>
            <a:endParaRPr lang="en-US" dirty="0" smtClean="0"/>
          </a:p>
        </p:txBody>
      </p:sp>
      <p:sp>
        <p:nvSpPr>
          <p:cNvPr id="29699" name="Rectangle 7"/>
          <p:cNvSpPr txBox="1">
            <a:spLocks noGrp="1" noChangeArrowheads="1"/>
          </p:cNvSpPr>
          <p:nvPr/>
        </p:nvSpPr>
        <p:spPr bwMode="auto">
          <a:xfrm>
            <a:off x="3970938" y="8760851"/>
            <a:ext cx="3037840" cy="460929"/>
          </a:xfrm>
          <a:prstGeom prst="rect">
            <a:avLst/>
          </a:prstGeom>
          <a:noFill/>
          <a:ln w="9525">
            <a:noFill/>
            <a:miter lim="800000"/>
            <a:headEnd/>
            <a:tailEnd/>
          </a:ln>
        </p:spPr>
        <p:txBody>
          <a:bodyPr lIns="93161" tIns="46581" rIns="93161" bIns="46581" anchor="b"/>
          <a:lstStyle/>
          <a:p>
            <a:pPr algn="r" defTabSz="931285"/>
            <a:fld id="{AC992A89-C2E5-4F1F-BE87-B8564FA48FAB}" type="slidenum">
              <a:rPr lang="en-US" sz="1200" b="0"/>
              <a:pPr algn="r" defTabSz="931285"/>
              <a:t>17</a:t>
            </a:fld>
            <a:endParaRPr lang="en-US" sz="1200" b="0" dirty="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p:spPr>
        <p:txBody>
          <a:bodyPr lIns="93161" tIns="46581" rIns="93161" bIns="46581"/>
          <a:lstStyle/>
          <a:p>
            <a:pPr eaLnBrk="1" hangingPunct="1"/>
            <a:endParaRPr lang="en-US" smtClean="0"/>
          </a:p>
        </p:txBody>
      </p:sp>
    </p:spTree>
    <p:extLst>
      <p:ext uri="{BB962C8B-B14F-4D97-AF65-F5344CB8AC3E}">
        <p14:creationId xmlns:p14="http://schemas.microsoft.com/office/powerpoint/2010/main" val="1691707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8563" y="690563"/>
            <a:ext cx="4614862" cy="3460750"/>
          </a:xfrm>
        </p:spPr>
      </p:sp>
      <p:sp>
        <p:nvSpPr>
          <p:cNvPr id="3" name="Notes Placeholder 2"/>
          <p:cNvSpPr>
            <a:spLocks noGrp="1"/>
          </p:cNvSpPr>
          <p:nvPr>
            <p:ph type="body" idx="1"/>
          </p:nvPr>
        </p:nvSpPr>
        <p:spPr/>
        <p:txBody>
          <a:bodyPr/>
          <a:lstStyle/>
          <a:p>
            <a:r>
              <a:rPr lang="en-US" dirty="0" smtClean="0"/>
              <a:t>Potentially a stand alone</a:t>
            </a:r>
            <a:r>
              <a:rPr lang="en-US" baseline="0" dirty="0" smtClean="0"/>
              <a:t> slide paired with a demo</a:t>
            </a:r>
            <a:endParaRPr lang="en-US" dirty="0"/>
          </a:p>
        </p:txBody>
      </p:sp>
      <p:sp>
        <p:nvSpPr>
          <p:cNvPr id="4" name="Slide Number Placeholder 3"/>
          <p:cNvSpPr>
            <a:spLocks noGrp="1"/>
          </p:cNvSpPr>
          <p:nvPr>
            <p:ph type="sldNum" sz="quarter" idx="10"/>
          </p:nvPr>
        </p:nvSpPr>
        <p:spPr/>
        <p:txBody>
          <a:bodyPr/>
          <a:lstStyle/>
          <a:p>
            <a:pPr>
              <a:defRPr/>
            </a:pPr>
            <a:fld id="{A01B66B3-0EC9-4FD1-BF73-4DD44B428E3C}" type="slidenum">
              <a:rPr lang="en-US" smtClean="0">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585119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Slide Image Placeholder 1"/>
          <p:cNvSpPr>
            <a:spLocks noGrp="1" noRot="1" noChangeAspect="1" noTextEdit="1"/>
          </p:cNvSpPr>
          <p:nvPr>
            <p:ph type="sldImg"/>
          </p:nvPr>
        </p:nvSpPr>
        <p:spPr>
          <a:xfrm>
            <a:off x="1198563" y="690563"/>
            <a:ext cx="4614862" cy="3460750"/>
          </a:xfrm>
          <a:ln/>
        </p:spPr>
      </p:sp>
      <p:sp>
        <p:nvSpPr>
          <p:cNvPr id="283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Build</a:t>
            </a:r>
            <a:r>
              <a:rPr lang="en-US" baseline="0" dirty="0" smtClean="0">
                <a:ea typeface="ＭＳ Ｐゴシック" pitchFamily="34" charset="-128"/>
              </a:rPr>
              <a:t> out client and third party data</a:t>
            </a:r>
          </a:p>
          <a:p>
            <a:r>
              <a:rPr lang="en-US" baseline="0" dirty="0" smtClean="0">
                <a:ea typeface="ＭＳ Ｐゴシック" pitchFamily="34" charset="-128"/>
              </a:rPr>
              <a:t>Emphasis ability to integrate with client’s existing systems (format, timing, data </a:t>
            </a:r>
            <a:r>
              <a:rPr lang="en-US" baseline="0" dirty="0" err="1" smtClean="0">
                <a:ea typeface="ＭＳ Ｐゴシック" pitchFamily="34" charset="-128"/>
              </a:rPr>
              <a:t>etc</a:t>
            </a:r>
            <a:r>
              <a:rPr lang="en-US" baseline="0" dirty="0" smtClean="0">
                <a:ea typeface="ＭＳ Ｐゴシック" pitchFamily="34" charset="-128"/>
              </a:rPr>
              <a:t>)</a:t>
            </a:r>
          </a:p>
          <a:p>
            <a:r>
              <a:rPr lang="en-US" baseline="0" dirty="0" smtClean="0">
                <a:ea typeface="ＭＳ Ｐゴシック" pitchFamily="34" charset="-128"/>
              </a:rPr>
              <a:t>General aesthetics</a:t>
            </a:r>
          </a:p>
          <a:p>
            <a:endParaRPr lang="en-US" dirty="0" smtClean="0">
              <a:ea typeface="ＭＳ Ｐゴシック" pitchFamily="34" charset="-128"/>
            </a:endParaRPr>
          </a:p>
          <a:p>
            <a:r>
              <a:rPr lang="en-US" b="1" dirty="0" smtClean="0">
                <a:ea typeface="ＭＳ Ｐゴシック" pitchFamily="34" charset="-128"/>
              </a:rPr>
              <a:t>Talking</a:t>
            </a:r>
            <a:r>
              <a:rPr lang="en-US" b="1" baseline="0" dirty="0" smtClean="0">
                <a:ea typeface="ＭＳ Ｐゴシック" pitchFamily="34" charset="-128"/>
              </a:rPr>
              <a:t> Points</a:t>
            </a:r>
          </a:p>
          <a:p>
            <a:pPr eaLnBrk="1" hangingPunct="1"/>
            <a:r>
              <a:rPr lang="en-GB" sz="1500" dirty="0">
                <a:latin typeface="Calibri" pitchFamily="34" charset="0"/>
                <a:cs typeface="Calibri" pitchFamily="34" charset="0"/>
              </a:rPr>
              <a:t>Data Marts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All Client information delivery and access needs through Data Marts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Web based Self-Service User Interface</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Meta Model rules based Data Mart definition/creation</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Meta Model rules based Data Mart refresh</a:t>
            </a:r>
          </a:p>
          <a:p>
            <a:pPr marL="631756" lvl="1" indent="-172297" eaLnBrk="1" hangingPunct="1">
              <a:buFont typeface="Arial" panose="020B0604020202020204" pitchFamily="34" charset="0"/>
              <a:buChar char="•"/>
            </a:pPr>
            <a:r>
              <a:rPr lang="en-GB" dirty="0">
                <a:latin typeface="Calibri" pitchFamily="34" charset="0"/>
                <a:cs typeface="Calibri" pitchFamily="34" charset="0"/>
              </a:rPr>
              <a:t>Event, Time based or On Demand</a:t>
            </a:r>
          </a:p>
          <a:p>
            <a:pPr marL="631756" lvl="1" indent="-172297" eaLnBrk="1" hangingPunct="1">
              <a:buFont typeface="Arial" panose="020B0604020202020204" pitchFamily="34" charset="0"/>
              <a:buChar char="•"/>
            </a:pPr>
            <a:r>
              <a:rPr lang="en-GB" dirty="0">
                <a:latin typeface="Calibri" pitchFamily="34" charset="0"/>
                <a:cs typeface="Calibri" pitchFamily="34" charset="0"/>
              </a:rPr>
              <a:t>Processing Order dependencies</a:t>
            </a:r>
          </a:p>
          <a:p>
            <a:pPr marL="631756" lvl="1" indent="-172297" eaLnBrk="1" hangingPunct="1">
              <a:buFont typeface="Arial" panose="020B0604020202020204" pitchFamily="34" charset="0"/>
              <a:buChar char="•"/>
            </a:pPr>
            <a:r>
              <a:rPr lang="en-GB" dirty="0">
                <a:latin typeface="Calibri" pitchFamily="34" charset="0"/>
                <a:cs typeface="Calibri" pitchFamily="34" charset="0"/>
              </a:rPr>
              <a:t>Refresh Synchronization for Data Marts with common refresh rules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Self Service Data Mart creation</a:t>
            </a:r>
          </a:p>
          <a:p>
            <a:pPr marL="631756" lvl="1" indent="-172297" eaLnBrk="1" hangingPunct="1">
              <a:buFont typeface="Arial" panose="020B0604020202020204" pitchFamily="34" charset="0"/>
              <a:buChar char="•"/>
            </a:pPr>
            <a:r>
              <a:rPr lang="en-GB" dirty="0">
                <a:latin typeface="Calibri" pitchFamily="34" charset="0"/>
                <a:cs typeface="Calibri" pitchFamily="34" charset="0"/>
              </a:rPr>
              <a:t>Data Mart definition/creation by Data Analysts (Client or State Street)</a:t>
            </a:r>
          </a:p>
          <a:p>
            <a:pPr marL="631756" lvl="1" indent="-172297" eaLnBrk="1" hangingPunct="1">
              <a:buFont typeface="Arial" panose="020B0604020202020204" pitchFamily="34" charset="0"/>
              <a:buChar char="•"/>
            </a:pPr>
            <a:r>
              <a:rPr lang="en-GB" dirty="0">
                <a:latin typeface="Calibri" pitchFamily="34" charset="0"/>
                <a:cs typeface="Calibri" pitchFamily="34" charset="0"/>
              </a:rPr>
              <a:t>Post processing within the Mart using Plug-able Java Module (second pass reallocation processing, complex calculation logic, etc.)</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Data Marts based on Core or Custom Hierarchies and Classification Schemes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Rule based Data Mart History (As Of and As At)</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Robust Mart management capabilities to encourage Mart sharing and reuse and to avoid the creation of overlapping or redundant Mart definition</a:t>
            </a:r>
          </a:p>
          <a:p>
            <a:pPr marL="631756" lvl="1" indent="-172297" eaLnBrk="1" hangingPunct="1">
              <a:buFont typeface="Arial" panose="020B0604020202020204" pitchFamily="34" charset="0"/>
              <a:buChar char="•"/>
            </a:pPr>
            <a:r>
              <a:rPr lang="en-GB" dirty="0">
                <a:latin typeface="Calibri" pitchFamily="34" charset="0"/>
                <a:cs typeface="Calibri" pitchFamily="34" charset="0"/>
              </a:rPr>
              <a:t>Powerful search capability using mart definition metadata (e.g. search by category, refresh even, aggregation hierarchy</a:t>
            </a:r>
          </a:p>
          <a:p>
            <a:pPr eaLnBrk="1" hangingPunct="1"/>
            <a:endParaRPr lang="en-GB" b="1" dirty="0">
              <a:latin typeface="Calibri" pitchFamily="34" charset="0"/>
              <a:ea typeface="ＭＳ Ｐゴシック" pitchFamily="34" charset="-128"/>
            </a:endParaRPr>
          </a:p>
          <a:p>
            <a:pPr eaLnBrk="1" hangingPunct="1"/>
            <a:r>
              <a:rPr lang="en-GB" b="1" dirty="0">
                <a:latin typeface="Calibri" pitchFamily="34" charset="0"/>
                <a:ea typeface="ＭＳ Ｐゴシック" pitchFamily="34" charset="-128"/>
              </a:rPr>
              <a:t>Information Delivery</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Web based Self-Service User Interface – MySS.com</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Formatted Reporting – Report </a:t>
            </a:r>
            <a:r>
              <a:rPr lang="en-GB" sz="1500" dirty="0" err="1">
                <a:latin typeface="Calibri" pitchFamily="34" charset="0"/>
                <a:cs typeface="Calibri" pitchFamily="34" charset="0"/>
              </a:rPr>
              <a:t>Center</a:t>
            </a:r>
            <a:endParaRPr lang="en-GB" sz="1500" dirty="0">
              <a:latin typeface="Calibri" pitchFamily="34" charset="0"/>
              <a:cs typeface="Calibri" pitchFamily="34" charset="0"/>
            </a:endParaRPr>
          </a:p>
          <a:p>
            <a:pPr marL="631756" lvl="1" indent="-172297" eaLnBrk="1" hangingPunct="1">
              <a:buFont typeface="Arial" panose="020B0604020202020204" pitchFamily="34" charset="0"/>
              <a:buChar char="•"/>
            </a:pPr>
            <a:r>
              <a:rPr lang="en-GB" dirty="0">
                <a:latin typeface="Calibri" pitchFamily="34" charset="0"/>
                <a:cs typeface="Calibri" pitchFamily="34" charset="0"/>
              </a:rPr>
              <a:t>Parameterized Standard Reports (Pre-defined layout)</a:t>
            </a:r>
          </a:p>
          <a:p>
            <a:pPr marL="631756" lvl="1" indent="-172297" eaLnBrk="1" hangingPunct="1">
              <a:buFont typeface="Arial" panose="020B0604020202020204" pitchFamily="34" charset="0"/>
              <a:buChar char="•"/>
            </a:pPr>
            <a:r>
              <a:rPr lang="en-GB" dirty="0">
                <a:latin typeface="Calibri" pitchFamily="34" charset="0"/>
                <a:cs typeface="Calibri" pitchFamily="34" charset="0"/>
              </a:rPr>
              <a:t>User Designed Reports (User defined layouts)</a:t>
            </a:r>
          </a:p>
          <a:p>
            <a:pPr marL="631756" lvl="1" indent="-172297" eaLnBrk="1" hangingPunct="1">
              <a:buFont typeface="Arial" panose="020B0604020202020204" pitchFamily="34" charset="0"/>
              <a:buChar char="•"/>
            </a:pPr>
            <a:r>
              <a:rPr lang="en-GB" dirty="0">
                <a:latin typeface="Calibri" pitchFamily="34" charset="0"/>
                <a:cs typeface="Calibri" pitchFamily="34" charset="0"/>
              </a:rPr>
              <a:t>Report Scheduling, Packaging and Delivery</a:t>
            </a:r>
          </a:p>
          <a:p>
            <a:pPr marL="287161" indent="-287161" eaLnBrk="1" hangingPunct="1">
              <a:buFont typeface="Arial" panose="020B0604020202020204" pitchFamily="34" charset="0"/>
              <a:buChar char="•"/>
            </a:pPr>
            <a:r>
              <a:rPr lang="en-US" sz="1500" dirty="0">
                <a:latin typeface="Calibri" pitchFamily="34" charset="0"/>
                <a:cs typeface="Calibri" pitchFamily="34" charset="0"/>
              </a:rPr>
              <a:t>End Client Reporting (Report Packaging and Operational Workflow)</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Interactive Data Analysis – </a:t>
            </a:r>
            <a:r>
              <a:rPr lang="en-GB" sz="1500" dirty="0" err="1">
                <a:latin typeface="Calibri" pitchFamily="34" charset="0"/>
                <a:cs typeface="Calibri" pitchFamily="34" charset="0"/>
              </a:rPr>
              <a:t>MySS</a:t>
            </a:r>
            <a:r>
              <a:rPr lang="en-GB" sz="1500" dirty="0">
                <a:latin typeface="Calibri" pitchFamily="34" charset="0"/>
                <a:cs typeface="Calibri" pitchFamily="34" charset="0"/>
              </a:rPr>
              <a:t> Interactive Views, Interactive Spreadsheets, Dashboards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Programmatic Access – SQL (Web Services)</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Notifications – </a:t>
            </a:r>
            <a:r>
              <a:rPr lang="en-GB" sz="1500" dirty="0" err="1">
                <a:latin typeface="Calibri" pitchFamily="34" charset="0"/>
                <a:cs typeface="Calibri" pitchFamily="34" charset="0"/>
              </a:rPr>
              <a:t>MySS</a:t>
            </a:r>
            <a:r>
              <a:rPr lang="en-GB" sz="1500" dirty="0">
                <a:latin typeface="Calibri" pitchFamily="34" charset="0"/>
                <a:cs typeface="Calibri" pitchFamily="34" charset="0"/>
              </a:rPr>
              <a:t> Alert </a:t>
            </a:r>
            <a:r>
              <a:rPr lang="en-GB" sz="1500" dirty="0" err="1">
                <a:latin typeface="Calibri" pitchFamily="34" charset="0"/>
                <a:cs typeface="Calibri" pitchFamily="34" charset="0"/>
              </a:rPr>
              <a:t>Center</a:t>
            </a:r>
            <a:r>
              <a:rPr lang="en-GB" sz="1500" dirty="0">
                <a:latin typeface="Calibri" pitchFamily="34" charset="0"/>
                <a:cs typeface="Calibri" pitchFamily="34" charset="0"/>
              </a:rPr>
              <a:t>, MQ Outbound</a:t>
            </a:r>
          </a:p>
          <a:p>
            <a:pPr marL="287161" indent="-287161" eaLnBrk="1" hangingPunct="1">
              <a:buFont typeface="Arial" panose="020B0604020202020204" pitchFamily="34" charset="0"/>
              <a:buChar char="•"/>
            </a:pPr>
            <a:r>
              <a:rPr lang="en-GB" sz="1500" dirty="0">
                <a:latin typeface="Calibri" pitchFamily="34" charset="0"/>
                <a:cs typeface="Calibri" pitchFamily="34" charset="0"/>
              </a:rPr>
              <a:t>Data Feeds/Extracts (Standard feed per Data Mart, User defined)</a:t>
            </a:r>
          </a:p>
          <a:p>
            <a:pPr marL="287161" indent="-287161" eaLnBrk="1" hangingPunct="1">
              <a:buFont typeface="Arial" panose="020B0604020202020204" pitchFamily="34" charset="0"/>
              <a:buChar char="•"/>
            </a:pPr>
            <a:r>
              <a:rPr lang="en-US" sz="1500" dirty="0">
                <a:latin typeface="Calibri" pitchFamily="34" charset="0"/>
                <a:cs typeface="Calibri" pitchFamily="34" charset="0"/>
              </a:rPr>
              <a:t>Data Consumption using ESP Drivers (directly from Client Environment)</a:t>
            </a:r>
          </a:p>
          <a:p>
            <a:pPr marL="631756" lvl="1" indent="-172297">
              <a:buFont typeface="Arial" panose="020B0604020202020204" pitchFamily="34" charset="0"/>
              <a:buChar char="•"/>
            </a:pPr>
            <a:r>
              <a:rPr lang="en-US" dirty="0" smtClean="0">
                <a:latin typeface="Calibri" pitchFamily="34" charset="0"/>
                <a:cs typeface="Calibri" pitchFamily="34" charset="0"/>
              </a:rPr>
              <a:t>ESP Drivers can be used with any third party tool supporting JDBC, ODBC or ADO.net drivers</a:t>
            </a:r>
          </a:p>
          <a:p>
            <a:pPr marL="1091214" lvl="2" indent="-172297">
              <a:buFont typeface="Arial" panose="020B0604020202020204" pitchFamily="34" charset="0"/>
              <a:buChar char="•"/>
            </a:pPr>
            <a:r>
              <a:rPr lang="en-US" dirty="0" smtClean="0">
                <a:latin typeface="Calibri" pitchFamily="34" charset="0"/>
                <a:cs typeface="Calibri" pitchFamily="34" charset="0"/>
              </a:rPr>
              <a:t>Commercially available reporting tools</a:t>
            </a:r>
          </a:p>
          <a:p>
            <a:pPr marL="1091214" lvl="2" indent="-172297">
              <a:buFont typeface="Arial" panose="020B0604020202020204" pitchFamily="34" charset="0"/>
              <a:buChar char="•"/>
            </a:pPr>
            <a:r>
              <a:rPr lang="en-US" dirty="0" smtClean="0">
                <a:latin typeface="Calibri" pitchFamily="34" charset="0"/>
                <a:cs typeface="Calibri" pitchFamily="34" charset="0"/>
              </a:rPr>
              <a:t>MS-Excel, MS-Access etc.</a:t>
            </a:r>
          </a:p>
          <a:p>
            <a:pPr marL="1091214" lvl="2" indent="-172297">
              <a:buFont typeface="Arial" panose="020B0604020202020204" pitchFamily="34" charset="0"/>
              <a:buChar char="•"/>
            </a:pPr>
            <a:r>
              <a:rPr lang="en-US" dirty="0" smtClean="0">
                <a:latin typeface="Calibri" pitchFamily="34" charset="0"/>
                <a:cs typeface="Calibri" pitchFamily="34" charset="0"/>
              </a:rPr>
              <a:t>Programmatic Access (Client Applications)</a:t>
            </a:r>
          </a:p>
          <a:p>
            <a:pPr eaLnBrk="1" hangingPunct="1"/>
            <a:endParaRPr lang="en-GB" b="1" dirty="0">
              <a:latin typeface="Calibri" pitchFamily="34" charset="0"/>
              <a:ea typeface="ＭＳ Ｐゴシック" pitchFamily="34" charset="-128"/>
            </a:endParaRPr>
          </a:p>
          <a:p>
            <a:pPr eaLnBrk="1" hangingPunct="1"/>
            <a:endParaRPr lang="en-GB" b="1" dirty="0">
              <a:latin typeface="Calibri" pitchFamily="34" charset="0"/>
              <a:ea typeface="ＭＳ Ｐゴシック" pitchFamily="34" charset="-128"/>
            </a:endParaRPr>
          </a:p>
        </p:txBody>
      </p:sp>
      <p:sp>
        <p:nvSpPr>
          <p:cNvPr id="283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466" eaLnBrk="0" hangingPunct="0">
              <a:defRPr b="1" i="1">
                <a:solidFill>
                  <a:schemeClr val="tx1"/>
                </a:solidFill>
                <a:latin typeface="Arial" charset="0"/>
                <a:ea typeface="ＭＳ Ｐゴシック" pitchFamily="34" charset="-128"/>
              </a:defRPr>
            </a:lvl1pPr>
            <a:lvl2pPr marL="746621" indent="-287161" defTabSz="936466" eaLnBrk="0" hangingPunct="0">
              <a:defRPr b="1" i="1">
                <a:solidFill>
                  <a:schemeClr val="tx1"/>
                </a:solidFill>
                <a:latin typeface="Arial" charset="0"/>
                <a:ea typeface="ＭＳ Ｐゴシック" pitchFamily="34" charset="-128"/>
              </a:defRPr>
            </a:lvl2pPr>
            <a:lvl3pPr marL="1148647" indent="-229730" defTabSz="936466" eaLnBrk="0" hangingPunct="0">
              <a:defRPr b="1" i="1">
                <a:solidFill>
                  <a:schemeClr val="tx1"/>
                </a:solidFill>
                <a:latin typeface="Arial" charset="0"/>
                <a:ea typeface="ＭＳ Ｐゴシック" pitchFamily="34" charset="-128"/>
              </a:defRPr>
            </a:lvl3pPr>
            <a:lvl4pPr marL="1608105" indent="-229730" defTabSz="936466" eaLnBrk="0" hangingPunct="0">
              <a:defRPr b="1" i="1">
                <a:solidFill>
                  <a:schemeClr val="tx1"/>
                </a:solidFill>
                <a:latin typeface="Arial" charset="0"/>
                <a:ea typeface="ＭＳ Ｐゴシック" pitchFamily="34" charset="-128"/>
              </a:defRPr>
            </a:lvl4pPr>
            <a:lvl5pPr marL="2067564" indent="-229730" defTabSz="936466" eaLnBrk="0" hangingPunct="0">
              <a:defRPr b="1" i="1">
                <a:solidFill>
                  <a:schemeClr val="tx1"/>
                </a:solidFill>
                <a:latin typeface="Arial" charset="0"/>
                <a:ea typeface="ＭＳ Ｐゴシック" pitchFamily="34" charset="-128"/>
              </a:defRPr>
            </a:lvl5pPr>
            <a:lvl6pPr marL="2527023" indent="-229730" defTabSz="936466" eaLnBrk="0" fontAlgn="base" hangingPunct="0">
              <a:spcBef>
                <a:spcPct val="0"/>
              </a:spcBef>
              <a:spcAft>
                <a:spcPct val="0"/>
              </a:spcAft>
              <a:defRPr b="1" i="1">
                <a:solidFill>
                  <a:schemeClr val="tx1"/>
                </a:solidFill>
                <a:latin typeface="Arial" charset="0"/>
                <a:ea typeface="ＭＳ Ｐゴシック" pitchFamily="34" charset="-128"/>
              </a:defRPr>
            </a:lvl6pPr>
            <a:lvl7pPr marL="2986481" indent="-229730" defTabSz="936466" eaLnBrk="0" fontAlgn="base" hangingPunct="0">
              <a:spcBef>
                <a:spcPct val="0"/>
              </a:spcBef>
              <a:spcAft>
                <a:spcPct val="0"/>
              </a:spcAft>
              <a:defRPr b="1" i="1">
                <a:solidFill>
                  <a:schemeClr val="tx1"/>
                </a:solidFill>
                <a:latin typeface="Arial" charset="0"/>
                <a:ea typeface="ＭＳ Ｐゴシック" pitchFamily="34" charset="-128"/>
              </a:defRPr>
            </a:lvl7pPr>
            <a:lvl8pPr marL="3445940" indent="-229730" defTabSz="936466" eaLnBrk="0" fontAlgn="base" hangingPunct="0">
              <a:spcBef>
                <a:spcPct val="0"/>
              </a:spcBef>
              <a:spcAft>
                <a:spcPct val="0"/>
              </a:spcAft>
              <a:defRPr b="1" i="1">
                <a:solidFill>
                  <a:schemeClr val="tx1"/>
                </a:solidFill>
                <a:latin typeface="Arial" charset="0"/>
                <a:ea typeface="ＭＳ Ｐゴシック" pitchFamily="34" charset="-128"/>
              </a:defRPr>
            </a:lvl8pPr>
            <a:lvl9pPr marL="3905398" indent="-229730" defTabSz="936466" eaLnBrk="0" fontAlgn="base" hangingPunct="0">
              <a:spcBef>
                <a:spcPct val="0"/>
              </a:spcBef>
              <a:spcAft>
                <a:spcPct val="0"/>
              </a:spcAft>
              <a:defRPr b="1" i="1">
                <a:solidFill>
                  <a:schemeClr val="tx1"/>
                </a:solidFill>
                <a:latin typeface="Arial" charset="0"/>
                <a:ea typeface="ＭＳ Ｐゴシック" pitchFamily="34" charset="-128"/>
              </a:defRPr>
            </a:lvl9pPr>
          </a:lstStyle>
          <a:p>
            <a:pPr eaLnBrk="1" hangingPunct="1"/>
            <a:fld id="{D4FC25ED-0D8B-438C-BE3A-281E6FE10847}" type="slidenum">
              <a:rPr lang="en-US" b="0" i="0"/>
              <a:pPr eaLnBrk="1" hangingPunct="1"/>
              <a:t>19</a:t>
            </a:fld>
            <a:endParaRPr lang="en-US" b="0" i="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pPr defTabSz="931285"/>
            <a:fld id="{40B673D5-61EC-4FF0-97FA-4265ACA6EF3B}" type="slidenum">
              <a:rPr lang="en-US" smtClean="0"/>
              <a:pPr defTabSz="931285"/>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lIns="93161" tIns="46581" rIns="93161" bIns="46581"/>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KARTIK &amp; ADAM</a:t>
            </a:r>
            <a:endParaRPr lang="en-US" dirty="0"/>
          </a:p>
        </p:txBody>
      </p:sp>
      <p:sp>
        <p:nvSpPr>
          <p:cNvPr id="4" name="Slide Number Placeholder 3"/>
          <p:cNvSpPr>
            <a:spLocks noGrp="1"/>
          </p:cNvSpPr>
          <p:nvPr>
            <p:ph type="sldNum" sz="quarter" idx="10"/>
          </p:nvPr>
        </p:nvSpPr>
        <p:spPr/>
        <p:txBody>
          <a:bodyPr/>
          <a:lstStyle/>
          <a:p>
            <a:pPr>
              <a:defRPr/>
            </a:pPr>
            <a:fld id="{A01B66B3-0EC9-4FD1-BF73-4DD44B428E3C}" type="slidenum">
              <a:rPr lang="en-US" smtClean="0"/>
              <a:pPr>
                <a:defRPr/>
              </a:pPr>
              <a:t>22</a:t>
            </a:fld>
            <a:endParaRPr lang="en-US" dirty="0"/>
          </a:p>
        </p:txBody>
      </p:sp>
    </p:spTree>
    <p:extLst>
      <p:ext uri="{BB962C8B-B14F-4D97-AF65-F5344CB8AC3E}">
        <p14:creationId xmlns:p14="http://schemas.microsoft.com/office/powerpoint/2010/main" val="103564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Slide Image Placeholder 1"/>
          <p:cNvSpPr>
            <a:spLocks noGrp="1" noRot="1" noChangeAspect="1" noTextEdit="1"/>
          </p:cNvSpPr>
          <p:nvPr>
            <p:ph type="sldImg"/>
          </p:nvPr>
        </p:nvSpPr>
        <p:spPr>
          <a:ln/>
        </p:spPr>
      </p:sp>
      <p:sp>
        <p:nvSpPr>
          <p:cNvPr id="280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itchFamily="34" charset="-128"/>
            </a:endParaRPr>
          </a:p>
        </p:txBody>
      </p:sp>
      <p:sp>
        <p:nvSpPr>
          <p:cNvPr id="280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b="1" i="1">
                <a:solidFill>
                  <a:schemeClr val="tx1"/>
                </a:solidFill>
                <a:latin typeface="Arial" charset="0"/>
                <a:ea typeface="ＭＳ Ｐゴシック" pitchFamily="34" charset="-128"/>
              </a:defRPr>
            </a:lvl1pPr>
            <a:lvl2pPr marL="742950" indent="-285750" defTabSz="931863" eaLnBrk="0" hangingPunct="0">
              <a:defRPr b="1" i="1">
                <a:solidFill>
                  <a:schemeClr val="tx1"/>
                </a:solidFill>
                <a:latin typeface="Arial" charset="0"/>
                <a:ea typeface="ＭＳ Ｐゴシック" pitchFamily="34" charset="-128"/>
              </a:defRPr>
            </a:lvl2pPr>
            <a:lvl3pPr marL="1143000" indent="-228600" defTabSz="931863" eaLnBrk="0" hangingPunct="0">
              <a:defRPr b="1" i="1">
                <a:solidFill>
                  <a:schemeClr val="tx1"/>
                </a:solidFill>
                <a:latin typeface="Arial" charset="0"/>
                <a:ea typeface="ＭＳ Ｐゴシック" pitchFamily="34" charset="-128"/>
              </a:defRPr>
            </a:lvl3pPr>
            <a:lvl4pPr marL="1600200" indent="-228600" defTabSz="931863" eaLnBrk="0" hangingPunct="0">
              <a:defRPr b="1" i="1">
                <a:solidFill>
                  <a:schemeClr val="tx1"/>
                </a:solidFill>
                <a:latin typeface="Arial" charset="0"/>
                <a:ea typeface="ＭＳ Ｐゴシック" pitchFamily="34" charset="-128"/>
              </a:defRPr>
            </a:lvl4pPr>
            <a:lvl5pPr marL="2057400" indent="-228600" defTabSz="931863" eaLnBrk="0" hangingPunct="0">
              <a:defRPr b="1" i="1">
                <a:solidFill>
                  <a:schemeClr val="tx1"/>
                </a:solidFill>
                <a:latin typeface="Arial" charset="0"/>
                <a:ea typeface="ＭＳ Ｐゴシック" pitchFamily="34" charset="-128"/>
              </a:defRPr>
            </a:lvl5pPr>
            <a:lvl6pPr marL="2514600" indent="-228600" defTabSz="931863"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defTabSz="931863"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defTabSz="931863"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defTabSz="931863" eaLnBrk="0" fontAlgn="base" hangingPunct="0">
              <a:spcBef>
                <a:spcPct val="0"/>
              </a:spcBef>
              <a:spcAft>
                <a:spcPct val="0"/>
              </a:spcAft>
              <a:defRPr b="1" i="1">
                <a:solidFill>
                  <a:schemeClr val="tx1"/>
                </a:solidFill>
                <a:latin typeface="Arial" charset="0"/>
                <a:ea typeface="ＭＳ Ｐゴシック" pitchFamily="34" charset="-128"/>
              </a:defRPr>
            </a:lvl9pPr>
          </a:lstStyle>
          <a:p>
            <a:pPr eaLnBrk="1" hangingPunct="1"/>
            <a:fld id="{A0363BFB-F14F-45A3-A540-05EEB9D2ACE1}" type="slidenum">
              <a:rPr lang="en-US" altLang="en-US" b="0" i="0" smtClean="0">
                <a:solidFill>
                  <a:srgbClr val="000000"/>
                </a:solidFill>
              </a:rPr>
              <a:pPr eaLnBrk="1" hangingPunct="1"/>
              <a:t>24</a:t>
            </a:fld>
            <a:endParaRPr lang="en-US" altLang="en-US" b="0" i="0"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pPr defTabSz="931285"/>
            <a:fld id="{9DD15C0E-CB61-4B18-A403-C9D4823B8F78}" type="slidenum">
              <a:rPr lang="en-US" smtClean="0"/>
              <a:pPr defTabSz="931285"/>
              <a:t>4</a:t>
            </a:fld>
            <a:endParaRPr lang="en-US" dirty="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lIns="93161" tIns="46581" rIns="93161" bIns="46581"/>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1" name="Slide Image Placeholder 1"/>
          <p:cNvSpPr>
            <a:spLocks noGrp="1" noRot="1" noChangeAspect="1" noTextEdit="1"/>
          </p:cNvSpPr>
          <p:nvPr>
            <p:ph type="sldImg"/>
          </p:nvPr>
        </p:nvSpPr>
        <p:spPr>
          <a:xfrm>
            <a:off x="1201738" y="693738"/>
            <a:ext cx="4610100" cy="3457575"/>
          </a:xfrm>
          <a:ln/>
        </p:spPr>
      </p:sp>
      <p:sp>
        <p:nvSpPr>
          <p:cNvPr id="1715202" name="Notes Placeholder 2"/>
          <p:cNvSpPr>
            <a:spLocks noGrp="1"/>
          </p:cNvSpPr>
          <p:nvPr>
            <p:ph type="body" idx="1"/>
          </p:nvPr>
        </p:nvSpPr>
        <p:spPr>
          <a:noFill/>
          <a:ln/>
        </p:spPr>
        <p:txBody>
          <a:bodyPr lIns="93105" tIns="46553" rIns="93105" bIns="46553"/>
          <a:lstStyle/>
          <a:p>
            <a:endParaRPr lang="en-US" smtClean="0"/>
          </a:p>
        </p:txBody>
      </p:sp>
      <p:sp>
        <p:nvSpPr>
          <p:cNvPr id="1715203" name="Slide Number Placeholder 3"/>
          <p:cNvSpPr txBox="1">
            <a:spLocks noGrp="1"/>
          </p:cNvSpPr>
          <p:nvPr/>
        </p:nvSpPr>
        <p:spPr bwMode="auto">
          <a:xfrm>
            <a:off x="3970938" y="8761894"/>
            <a:ext cx="3037840" cy="459909"/>
          </a:xfrm>
          <a:prstGeom prst="rect">
            <a:avLst/>
          </a:prstGeom>
          <a:noFill/>
          <a:ln w="9525">
            <a:noFill/>
            <a:miter lim="800000"/>
            <a:headEnd/>
            <a:tailEnd/>
          </a:ln>
        </p:spPr>
        <p:txBody>
          <a:bodyPr lIns="93105" tIns="46553" rIns="93105" bIns="46553" anchor="b"/>
          <a:lstStyle/>
          <a:p>
            <a:pPr algn="r" defTabSz="931863"/>
            <a:fld id="{B93831AA-2C7D-4FD4-8BA4-EE01A29FF11E}" type="slidenum">
              <a:rPr lang="en-US" sz="1300" b="0" i="0">
                <a:solidFill>
                  <a:prstClr val="black"/>
                </a:solidFill>
                <a:latin typeface="Arial" charset="0"/>
              </a:rPr>
              <a:pPr algn="r" defTabSz="931863"/>
              <a:t>5</a:t>
            </a:fld>
            <a:endParaRPr lang="en-US" sz="1300" b="0" i="0">
              <a:solidFill>
                <a:prstClr val="black"/>
              </a:solidFill>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State Street’s Enterprise Servicing Platform [ESP] provides a complete data warehousing solution to State Street clients.  It gives asset managers and asset owners a dynamic, customizable, and scalable self-service platform for all their data needs. Integrated with State Street’s IBOR, ABOR and performance capabilities and fully integrated with State Streets award-winning information delivery capabilities, ESP provides an end-to-end solution.</a:t>
            </a:r>
          </a:p>
          <a:p>
            <a:endParaRPr lang="en-US" smtClean="0"/>
          </a:p>
          <a:p>
            <a:r>
              <a:rPr lang="en-US" smtClean="0"/>
              <a:t>ESP allows for easy integration with batch, real time, and one-time data sources from client or 3rd party data providers.  Its robust self-service capabilities allow for rapid platform extensibility without incurring typical technology development.  It has the ability to store and aggregate information “As at” and “As of” from multiple sources and dynamically-created hierarchies.  ESP provides clients with one data platform that is dynamic enough to meet customization requirements yet complete enough to meet end to end front, middle, and back office data and information delivery needs of sophisticated asset managers and asset owners.</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xfrm>
            <a:off x="1200150" y="692150"/>
            <a:ext cx="4611688" cy="3459163"/>
          </a:xfrm>
          <a:ln/>
        </p:spPr>
      </p:sp>
      <p:sp>
        <p:nvSpPr>
          <p:cNvPr id="28365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ea typeface="ＭＳ Ｐゴシック" pitchFamily="34" charset="-128"/>
              </a:rPr>
              <a:t>Build out client and third party data to suit VFMC’s needs</a:t>
            </a:r>
          </a:p>
          <a:p>
            <a:pPr>
              <a:defRPr/>
            </a:pPr>
            <a:r>
              <a:rPr lang="en-US" dirty="0" smtClean="0">
                <a:ea typeface="ＭＳ Ｐゴシック" pitchFamily="34" charset="-128"/>
              </a:rPr>
              <a:t>Emphasis ability to integrate with Simcorp (format, timing, data </a:t>
            </a:r>
            <a:r>
              <a:rPr lang="en-US" dirty="0" err="1" smtClean="0">
                <a:ea typeface="ＭＳ Ｐゴシック" pitchFamily="34" charset="-128"/>
              </a:rPr>
              <a:t>etc</a:t>
            </a:r>
            <a:r>
              <a:rPr lang="en-US" dirty="0" smtClean="0">
                <a:ea typeface="ＭＳ Ｐゴシック" pitchFamily="34" charset="-128"/>
              </a:rPr>
              <a:t>)</a:t>
            </a:r>
          </a:p>
          <a:p>
            <a:pPr>
              <a:defRPr/>
            </a:pPr>
            <a:r>
              <a:rPr lang="en-US" dirty="0" smtClean="0">
                <a:ea typeface="ＭＳ Ｐゴシック" pitchFamily="34" charset="-128"/>
              </a:rPr>
              <a:t>General aesthetics</a:t>
            </a:r>
          </a:p>
          <a:p>
            <a:pPr>
              <a:defRPr/>
            </a:pPr>
            <a:endParaRPr lang="en-US" dirty="0" smtClean="0">
              <a:ea typeface="ＭＳ Ｐゴシック" pitchFamily="34" charset="-128"/>
            </a:endParaRPr>
          </a:p>
          <a:p>
            <a:pPr>
              <a:defRPr/>
            </a:pPr>
            <a:r>
              <a:rPr lang="en-US" b="1" dirty="0" smtClean="0">
                <a:ea typeface="ＭＳ Ｐゴシック" pitchFamily="34" charset="-128"/>
              </a:rPr>
              <a:t>Talking Points</a:t>
            </a:r>
          </a:p>
          <a:p>
            <a:pPr eaLnBrk="1" hangingPunct="1">
              <a:defRPr/>
            </a:pPr>
            <a:r>
              <a:rPr lang="en-GB" sz="1500" dirty="0">
                <a:latin typeface="Calibri" pitchFamily="34" charset="0"/>
                <a:cs typeface="Calibri" pitchFamily="34" charset="0"/>
              </a:rPr>
              <a:t>Data Marts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All Client information delivery and access needs through Data Marts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Web based Self-Service User Interface</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Meta Model rules based Data Mart definition/creation</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Meta Model rules based Data Mart refresh</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Event, Time based or On Demand</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Processing Order dependencies</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Refresh Synchronization for Data Marts with common refresh rules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Self Service Data Mart creation</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Data Mart definition/creation by Data Analysts (Client or State Street)</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Post processing within the Mart using Plug-able Java Module (second pass reallocation processing, complex calculation logic, etc.)</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Data Marts based on Core or Custom Hierarchies and Classification Schemes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Rule based Data Mart History (As Of and As At)</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Robust Mart management capabilities to encourage Mart sharing and reuse and to avoid the creation of overlapping or redundant Mart definition</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Powerful search capability using mart definition metadata (e.g. search by category, refresh even, aggregation hierarchy</a:t>
            </a:r>
          </a:p>
          <a:p>
            <a:pPr eaLnBrk="1" hangingPunct="1">
              <a:defRPr/>
            </a:pPr>
            <a:endParaRPr lang="en-GB" b="1" dirty="0">
              <a:latin typeface="Calibri" pitchFamily="34" charset="0"/>
              <a:ea typeface="ＭＳ Ｐゴシック" pitchFamily="34" charset="-128"/>
            </a:endParaRPr>
          </a:p>
          <a:p>
            <a:pPr eaLnBrk="1" hangingPunct="1">
              <a:defRPr/>
            </a:pPr>
            <a:r>
              <a:rPr lang="en-GB" b="1" dirty="0">
                <a:latin typeface="Calibri" pitchFamily="34" charset="0"/>
                <a:ea typeface="ＭＳ Ｐゴシック" pitchFamily="34" charset="-128"/>
              </a:rPr>
              <a:t>Information Delivery</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Web based Self-Service User Interface – MySS.com</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Formatted Reporting – Report </a:t>
            </a:r>
            <a:r>
              <a:rPr lang="en-GB" sz="1500" dirty="0" err="1">
                <a:latin typeface="Calibri" pitchFamily="34" charset="0"/>
                <a:cs typeface="Calibri" pitchFamily="34" charset="0"/>
              </a:rPr>
              <a:t>Center</a:t>
            </a:r>
            <a:endParaRPr lang="en-GB" sz="1500" dirty="0">
              <a:latin typeface="Calibri" pitchFamily="34" charset="0"/>
              <a:cs typeface="Calibri" pitchFamily="34" charset="0"/>
            </a:endParaRP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Parameterized Standard Reports (Pre-defined layout)</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User Designed Reports (User defined layouts)</a:t>
            </a:r>
          </a:p>
          <a:p>
            <a:pPr marL="634584" lvl="1" indent="-173069" eaLnBrk="1" hangingPunct="1">
              <a:buFont typeface="Arial" panose="020B0604020202020204" pitchFamily="34" charset="0"/>
              <a:buChar char="•"/>
              <a:defRPr/>
            </a:pPr>
            <a:r>
              <a:rPr lang="en-GB" dirty="0">
                <a:latin typeface="Calibri" pitchFamily="34" charset="0"/>
                <a:cs typeface="Calibri" pitchFamily="34" charset="0"/>
              </a:rPr>
              <a:t>Report Scheduling, Packaging and Delivery</a:t>
            </a:r>
          </a:p>
          <a:p>
            <a:pPr marL="288446" indent="-288446" eaLnBrk="1" hangingPunct="1">
              <a:buFont typeface="Arial" panose="020B0604020202020204" pitchFamily="34" charset="0"/>
              <a:buChar char="•"/>
              <a:defRPr/>
            </a:pPr>
            <a:r>
              <a:rPr lang="en-US" sz="1500" dirty="0">
                <a:latin typeface="Calibri" pitchFamily="34" charset="0"/>
                <a:cs typeface="Calibri" pitchFamily="34" charset="0"/>
              </a:rPr>
              <a:t>End Client Reporting (Report Packaging and Operational Workflow)</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Interactive Data Analysis – </a:t>
            </a:r>
            <a:r>
              <a:rPr lang="en-GB" sz="1500" dirty="0" err="1">
                <a:latin typeface="Calibri" pitchFamily="34" charset="0"/>
                <a:cs typeface="Calibri" pitchFamily="34" charset="0"/>
              </a:rPr>
              <a:t>MySS</a:t>
            </a:r>
            <a:r>
              <a:rPr lang="en-GB" sz="1500" dirty="0">
                <a:latin typeface="Calibri" pitchFamily="34" charset="0"/>
                <a:cs typeface="Calibri" pitchFamily="34" charset="0"/>
              </a:rPr>
              <a:t> Interactive Views, Interactive Spreadsheets, Dashboards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Programmatic Access – SQL (Web Services)</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Notifications – </a:t>
            </a:r>
            <a:r>
              <a:rPr lang="en-GB" sz="1500" dirty="0" err="1">
                <a:latin typeface="Calibri" pitchFamily="34" charset="0"/>
                <a:cs typeface="Calibri" pitchFamily="34" charset="0"/>
              </a:rPr>
              <a:t>MySS</a:t>
            </a:r>
            <a:r>
              <a:rPr lang="en-GB" sz="1500" dirty="0">
                <a:latin typeface="Calibri" pitchFamily="34" charset="0"/>
                <a:cs typeface="Calibri" pitchFamily="34" charset="0"/>
              </a:rPr>
              <a:t> Alert </a:t>
            </a:r>
            <a:r>
              <a:rPr lang="en-GB" sz="1500" dirty="0" err="1">
                <a:latin typeface="Calibri" pitchFamily="34" charset="0"/>
                <a:cs typeface="Calibri" pitchFamily="34" charset="0"/>
              </a:rPr>
              <a:t>Center</a:t>
            </a:r>
            <a:r>
              <a:rPr lang="en-GB" sz="1500" dirty="0">
                <a:latin typeface="Calibri" pitchFamily="34" charset="0"/>
                <a:cs typeface="Calibri" pitchFamily="34" charset="0"/>
              </a:rPr>
              <a:t>, MQ Outbound</a:t>
            </a:r>
          </a:p>
          <a:p>
            <a:pPr marL="288446" indent="-288446" eaLnBrk="1" hangingPunct="1">
              <a:buFont typeface="Arial" panose="020B0604020202020204" pitchFamily="34" charset="0"/>
              <a:buChar char="•"/>
              <a:defRPr/>
            </a:pPr>
            <a:r>
              <a:rPr lang="en-GB" sz="1500" dirty="0">
                <a:latin typeface="Calibri" pitchFamily="34" charset="0"/>
                <a:cs typeface="Calibri" pitchFamily="34" charset="0"/>
              </a:rPr>
              <a:t>Data Feeds/Extracts (Standard feed per Data Mart, User defined)</a:t>
            </a:r>
          </a:p>
          <a:p>
            <a:pPr marL="288446" indent="-288446" eaLnBrk="1" hangingPunct="1">
              <a:buFont typeface="Arial" panose="020B0604020202020204" pitchFamily="34" charset="0"/>
              <a:buChar char="•"/>
              <a:defRPr/>
            </a:pPr>
            <a:r>
              <a:rPr lang="en-US" sz="1500" dirty="0">
                <a:latin typeface="Calibri" pitchFamily="34" charset="0"/>
                <a:cs typeface="Calibri" pitchFamily="34" charset="0"/>
              </a:rPr>
              <a:t>Data Consumption using ESP Drivers (directly from Client Environment)</a:t>
            </a:r>
          </a:p>
          <a:p>
            <a:pPr marL="634584" lvl="1" indent="-173069">
              <a:buFont typeface="Arial" panose="020B0604020202020204" pitchFamily="34" charset="0"/>
              <a:buChar char="•"/>
              <a:defRPr/>
            </a:pPr>
            <a:r>
              <a:rPr lang="en-US" dirty="0" smtClean="0">
                <a:latin typeface="Calibri" pitchFamily="34" charset="0"/>
                <a:cs typeface="Calibri" pitchFamily="34" charset="0"/>
              </a:rPr>
              <a:t>ESP Drivers can be used with any third party tool supporting JDBC, ODBC or ADO.net drivers</a:t>
            </a:r>
          </a:p>
          <a:p>
            <a:pPr marL="1096100" lvl="2" indent="-173069">
              <a:buFont typeface="Arial" panose="020B0604020202020204" pitchFamily="34" charset="0"/>
              <a:buChar char="•"/>
              <a:defRPr/>
            </a:pPr>
            <a:r>
              <a:rPr lang="en-US" dirty="0" smtClean="0">
                <a:latin typeface="Calibri" pitchFamily="34" charset="0"/>
                <a:cs typeface="Calibri" pitchFamily="34" charset="0"/>
              </a:rPr>
              <a:t>Commercially available reporting tools</a:t>
            </a:r>
          </a:p>
          <a:p>
            <a:pPr marL="1096100" lvl="2" indent="-173069">
              <a:buFont typeface="Arial" panose="020B0604020202020204" pitchFamily="34" charset="0"/>
              <a:buChar char="•"/>
              <a:defRPr/>
            </a:pPr>
            <a:r>
              <a:rPr lang="en-US" dirty="0" smtClean="0">
                <a:latin typeface="Calibri" pitchFamily="34" charset="0"/>
                <a:cs typeface="Calibri" pitchFamily="34" charset="0"/>
              </a:rPr>
              <a:t>MS-Excel, MS-Access etc.</a:t>
            </a:r>
          </a:p>
          <a:p>
            <a:pPr marL="1096100" lvl="2" indent="-173069">
              <a:buFont typeface="Arial" panose="020B0604020202020204" pitchFamily="34" charset="0"/>
              <a:buChar char="•"/>
              <a:defRPr/>
            </a:pPr>
            <a:r>
              <a:rPr lang="en-US" dirty="0" smtClean="0">
                <a:latin typeface="Calibri" pitchFamily="34" charset="0"/>
                <a:cs typeface="Calibri" pitchFamily="34" charset="0"/>
              </a:rPr>
              <a:t>Programmatic Access (Client Applications)</a:t>
            </a:r>
          </a:p>
          <a:p>
            <a:pPr eaLnBrk="1" hangingPunct="1">
              <a:defRPr/>
            </a:pPr>
            <a:endParaRPr lang="en-GB" b="1" dirty="0">
              <a:latin typeface="Calibri" pitchFamily="34" charset="0"/>
              <a:ea typeface="ＭＳ Ｐゴシック" pitchFamily="34" charset="-128"/>
            </a:endParaRPr>
          </a:p>
          <a:p>
            <a:pPr eaLnBrk="1" hangingPunct="1">
              <a:defRPr/>
            </a:pPr>
            <a:endParaRPr lang="en-GB" b="1" dirty="0">
              <a:latin typeface="Calibri" pitchFamily="34" charset="0"/>
              <a:ea typeface="ＭＳ Ｐゴシック" pitchFamily="34" charset="-128"/>
            </a:endParaRPr>
          </a:p>
        </p:txBody>
      </p:sp>
      <p:sp>
        <p:nvSpPr>
          <p:cNvPr id="279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eaLnBrk="0" hangingPunct="0">
              <a:spcBef>
                <a:spcPct val="30000"/>
              </a:spcBef>
              <a:defRPr sz="1200">
                <a:solidFill>
                  <a:schemeClr val="tx1"/>
                </a:solidFill>
                <a:latin typeface="Arial" charset="0"/>
                <a:ea typeface="ＭＳ Ｐゴシック" pitchFamily="34" charset="-128"/>
              </a:defRPr>
            </a:lvl1pPr>
            <a:lvl2pPr marL="749300" indent="-287338" defTabSz="939800" eaLnBrk="0" hangingPunct="0">
              <a:spcBef>
                <a:spcPct val="30000"/>
              </a:spcBef>
              <a:defRPr sz="1200">
                <a:solidFill>
                  <a:schemeClr val="tx1"/>
                </a:solidFill>
                <a:latin typeface="Arial" charset="0"/>
                <a:ea typeface="ＭＳ Ｐゴシック" pitchFamily="34" charset="-128"/>
              </a:defRPr>
            </a:lvl2pPr>
            <a:lvl3pPr marL="1152525" indent="-230188" defTabSz="939800" eaLnBrk="0" hangingPunct="0">
              <a:spcBef>
                <a:spcPct val="30000"/>
              </a:spcBef>
              <a:defRPr sz="1200">
                <a:solidFill>
                  <a:schemeClr val="tx1"/>
                </a:solidFill>
                <a:latin typeface="Arial" charset="0"/>
                <a:ea typeface="ＭＳ Ｐゴシック" pitchFamily="34" charset="-128"/>
              </a:defRPr>
            </a:lvl3pPr>
            <a:lvl4pPr marL="1614488" indent="-230188" defTabSz="939800" eaLnBrk="0" hangingPunct="0">
              <a:spcBef>
                <a:spcPct val="30000"/>
              </a:spcBef>
              <a:defRPr sz="1200">
                <a:solidFill>
                  <a:schemeClr val="tx1"/>
                </a:solidFill>
                <a:latin typeface="Arial" charset="0"/>
                <a:ea typeface="ＭＳ Ｐゴシック" pitchFamily="34" charset="-128"/>
              </a:defRPr>
            </a:lvl4pPr>
            <a:lvl5pPr marL="2076450" indent="-230188" defTabSz="939800" eaLnBrk="0" hangingPunct="0">
              <a:spcBef>
                <a:spcPct val="30000"/>
              </a:spcBef>
              <a:defRPr sz="1200">
                <a:solidFill>
                  <a:schemeClr val="tx1"/>
                </a:solidFill>
                <a:latin typeface="Arial" charset="0"/>
                <a:ea typeface="ＭＳ Ｐゴシック" pitchFamily="34" charset="-128"/>
              </a:defRPr>
            </a:lvl5pPr>
            <a:lvl6pPr marL="2533650" indent="-230188" defTabSz="939800" eaLnBrk="0" fontAlgn="base" hangingPunct="0">
              <a:spcBef>
                <a:spcPct val="30000"/>
              </a:spcBef>
              <a:spcAft>
                <a:spcPct val="0"/>
              </a:spcAft>
              <a:defRPr sz="1200">
                <a:solidFill>
                  <a:schemeClr val="tx1"/>
                </a:solidFill>
                <a:latin typeface="Arial" charset="0"/>
                <a:ea typeface="ＭＳ Ｐゴシック" pitchFamily="34" charset="-128"/>
              </a:defRPr>
            </a:lvl6pPr>
            <a:lvl7pPr marL="2990850" indent="-230188" defTabSz="939800" eaLnBrk="0" fontAlgn="base" hangingPunct="0">
              <a:spcBef>
                <a:spcPct val="30000"/>
              </a:spcBef>
              <a:spcAft>
                <a:spcPct val="0"/>
              </a:spcAft>
              <a:defRPr sz="1200">
                <a:solidFill>
                  <a:schemeClr val="tx1"/>
                </a:solidFill>
                <a:latin typeface="Arial" charset="0"/>
                <a:ea typeface="ＭＳ Ｐゴシック" pitchFamily="34" charset="-128"/>
              </a:defRPr>
            </a:lvl7pPr>
            <a:lvl8pPr marL="3448050" indent="-230188" defTabSz="939800" eaLnBrk="0" fontAlgn="base" hangingPunct="0">
              <a:spcBef>
                <a:spcPct val="30000"/>
              </a:spcBef>
              <a:spcAft>
                <a:spcPct val="0"/>
              </a:spcAft>
              <a:defRPr sz="1200">
                <a:solidFill>
                  <a:schemeClr val="tx1"/>
                </a:solidFill>
                <a:latin typeface="Arial" charset="0"/>
                <a:ea typeface="ＭＳ Ｐゴシック" pitchFamily="34" charset="-128"/>
              </a:defRPr>
            </a:lvl8pPr>
            <a:lvl9pPr marL="3905250" indent="-230188" defTabSz="9398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6BEBBC3-3110-4B20-A35E-4FBCBDEAC3B6}" type="slidenum">
              <a:rPr lang="en-US" altLang="en-US" sz="1300" smtClean="0">
                <a:solidFill>
                  <a:srgbClr val="000000"/>
                </a:solidFill>
              </a:rPr>
              <a:pPr eaLnBrk="1" hangingPunct="1">
                <a:spcBef>
                  <a:spcPct val="0"/>
                </a:spcBef>
              </a:pPr>
              <a:t>8</a:t>
            </a:fld>
            <a:endParaRPr lang="en-US" altLang="en-US" sz="1300"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94D5792-696F-4C08-B10C-8BFA7767E0DB}"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334596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1" name="Slide Image Placeholder 1"/>
          <p:cNvSpPr>
            <a:spLocks noGrp="1" noRot="1" noChangeAspect="1" noTextEdit="1"/>
          </p:cNvSpPr>
          <p:nvPr>
            <p:ph type="sldImg"/>
          </p:nvPr>
        </p:nvSpPr>
        <p:spPr>
          <a:xfrm>
            <a:off x="1201738" y="693738"/>
            <a:ext cx="4610100" cy="3457575"/>
          </a:xfrm>
          <a:ln/>
        </p:spPr>
      </p:sp>
      <p:sp>
        <p:nvSpPr>
          <p:cNvPr id="1715202" name="Notes Placeholder 2"/>
          <p:cNvSpPr>
            <a:spLocks noGrp="1"/>
          </p:cNvSpPr>
          <p:nvPr>
            <p:ph type="body" idx="1"/>
          </p:nvPr>
        </p:nvSpPr>
        <p:spPr>
          <a:noFill/>
          <a:ln/>
        </p:spPr>
        <p:txBody>
          <a:bodyPr lIns="93105" tIns="46553" rIns="93105" bIns="46553"/>
          <a:lstStyle/>
          <a:p>
            <a:endParaRPr lang="en-US" smtClean="0"/>
          </a:p>
        </p:txBody>
      </p:sp>
      <p:sp>
        <p:nvSpPr>
          <p:cNvPr id="1715203" name="Slide Number Placeholder 3"/>
          <p:cNvSpPr txBox="1">
            <a:spLocks noGrp="1"/>
          </p:cNvSpPr>
          <p:nvPr/>
        </p:nvSpPr>
        <p:spPr bwMode="auto">
          <a:xfrm>
            <a:off x="3970938" y="8761894"/>
            <a:ext cx="3037840" cy="459909"/>
          </a:xfrm>
          <a:prstGeom prst="rect">
            <a:avLst/>
          </a:prstGeom>
          <a:noFill/>
          <a:ln w="9525">
            <a:noFill/>
            <a:miter lim="800000"/>
            <a:headEnd/>
            <a:tailEnd/>
          </a:ln>
        </p:spPr>
        <p:txBody>
          <a:bodyPr lIns="93105" tIns="46553" rIns="93105" bIns="46553" anchor="b"/>
          <a:lstStyle/>
          <a:p>
            <a:pPr algn="r" defTabSz="931863"/>
            <a:fld id="{B93831AA-2C7D-4FD4-8BA4-EE01A29FF11E}" type="slidenum">
              <a:rPr lang="en-US" sz="1300" b="0" i="0">
                <a:solidFill>
                  <a:prstClr val="black"/>
                </a:solidFill>
                <a:latin typeface="Arial" charset="0"/>
              </a:rPr>
              <a:pPr algn="r" defTabSz="931863"/>
              <a:t>10</a:t>
            </a:fld>
            <a:endParaRPr lang="en-US" sz="1300" b="0" i="0">
              <a:solidFill>
                <a:prstClr val="black"/>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1" name="Slide Image Placeholder 1"/>
          <p:cNvSpPr>
            <a:spLocks noGrp="1" noRot="1" noChangeAspect="1" noTextEdit="1"/>
          </p:cNvSpPr>
          <p:nvPr>
            <p:ph type="sldImg"/>
          </p:nvPr>
        </p:nvSpPr>
        <p:spPr>
          <a:xfrm>
            <a:off x="1201738" y="693738"/>
            <a:ext cx="4610100" cy="3457575"/>
          </a:xfrm>
          <a:ln/>
        </p:spPr>
      </p:sp>
      <p:sp>
        <p:nvSpPr>
          <p:cNvPr id="1715202" name="Notes Placeholder 2"/>
          <p:cNvSpPr>
            <a:spLocks noGrp="1"/>
          </p:cNvSpPr>
          <p:nvPr>
            <p:ph type="body" idx="1"/>
          </p:nvPr>
        </p:nvSpPr>
        <p:spPr>
          <a:noFill/>
          <a:ln/>
        </p:spPr>
        <p:txBody>
          <a:bodyPr lIns="93105" tIns="46553" rIns="93105" bIns="46553"/>
          <a:lstStyle/>
          <a:p>
            <a:endParaRPr lang="en-US" smtClean="0"/>
          </a:p>
        </p:txBody>
      </p:sp>
      <p:sp>
        <p:nvSpPr>
          <p:cNvPr id="1715203" name="Slide Number Placeholder 3"/>
          <p:cNvSpPr txBox="1">
            <a:spLocks noGrp="1"/>
          </p:cNvSpPr>
          <p:nvPr/>
        </p:nvSpPr>
        <p:spPr bwMode="auto">
          <a:xfrm>
            <a:off x="3970938" y="8761894"/>
            <a:ext cx="3037840" cy="459909"/>
          </a:xfrm>
          <a:prstGeom prst="rect">
            <a:avLst/>
          </a:prstGeom>
          <a:noFill/>
          <a:ln w="9525">
            <a:noFill/>
            <a:miter lim="800000"/>
            <a:headEnd/>
            <a:tailEnd/>
          </a:ln>
        </p:spPr>
        <p:txBody>
          <a:bodyPr lIns="93105" tIns="46553" rIns="93105" bIns="46553" anchor="b"/>
          <a:lstStyle/>
          <a:p>
            <a:pPr algn="r" defTabSz="931863"/>
            <a:fld id="{B93831AA-2C7D-4FD4-8BA4-EE01A29FF11E}" type="slidenum">
              <a:rPr lang="en-US" sz="1300" b="0" i="0">
                <a:solidFill>
                  <a:prstClr val="black"/>
                </a:solidFill>
                <a:latin typeface="Arial" charset="0"/>
              </a:rPr>
              <a:pPr algn="r" defTabSz="931863"/>
              <a:t>11</a:t>
            </a:fld>
            <a:endParaRPr lang="en-US" sz="1300" b="0" i="0">
              <a:solidFill>
                <a:prstClr val="black"/>
              </a:solidFill>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1" name="Slide Image Placeholder 1"/>
          <p:cNvSpPr>
            <a:spLocks noGrp="1" noRot="1" noChangeAspect="1" noTextEdit="1"/>
          </p:cNvSpPr>
          <p:nvPr>
            <p:ph type="sldImg"/>
          </p:nvPr>
        </p:nvSpPr>
        <p:spPr>
          <a:xfrm>
            <a:off x="1201738" y="693738"/>
            <a:ext cx="4610100" cy="3457575"/>
          </a:xfrm>
          <a:ln/>
        </p:spPr>
      </p:sp>
      <p:sp>
        <p:nvSpPr>
          <p:cNvPr id="1715202" name="Notes Placeholder 2"/>
          <p:cNvSpPr>
            <a:spLocks noGrp="1"/>
          </p:cNvSpPr>
          <p:nvPr>
            <p:ph type="body" idx="1"/>
          </p:nvPr>
        </p:nvSpPr>
        <p:spPr>
          <a:noFill/>
          <a:ln/>
        </p:spPr>
        <p:txBody>
          <a:bodyPr lIns="93105" tIns="46553" rIns="93105" bIns="46553"/>
          <a:lstStyle/>
          <a:p>
            <a:endParaRPr lang="en-US" smtClean="0"/>
          </a:p>
        </p:txBody>
      </p:sp>
      <p:sp>
        <p:nvSpPr>
          <p:cNvPr id="1715203" name="Slide Number Placeholder 3"/>
          <p:cNvSpPr txBox="1">
            <a:spLocks noGrp="1"/>
          </p:cNvSpPr>
          <p:nvPr/>
        </p:nvSpPr>
        <p:spPr bwMode="auto">
          <a:xfrm>
            <a:off x="3970938" y="8761894"/>
            <a:ext cx="3037840" cy="459909"/>
          </a:xfrm>
          <a:prstGeom prst="rect">
            <a:avLst/>
          </a:prstGeom>
          <a:noFill/>
          <a:ln w="9525">
            <a:noFill/>
            <a:miter lim="800000"/>
            <a:headEnd/>
            <a:tailEnd/>
          </a:ln>
        </p:spPr>
        <p:txBody>
          <a:bodyPr lIns="93105" tIns="46553" rIns="93105" bIns="46553" anchor="b"/>
          <a:lstStyle/>
          <a:p>
            <a:pPr algn="r" defTabSz="931863"/>
            <a:fld id="{B93831AA-2C7D-4FD4-8BA4-EE01A29FF11E}" type="slidenum">
              <a:rPr lang="en-US" sz="1300" b="0" i="0">
                <a:solidFill>
                  <a:prstClr val="black"/>
                </a:solidFill>
                <a:latin typeface="Arial" charset="0"/>
              </a:rPr>
              <a:pPr algn="r" defTabSz="931863"/>
              <a:t>12</a:t>
            </a:fld>
            <a:endParaRPr lang="en-US" sz="1300" b="0" i="0">
              <a:solidFill>
                <a:prstClr val="black"/>
              </a:solidFill>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5.xml"/><Relationship Id="rId1" Type="http://schemas.openxmlformats.org/officeDocument/2006/relationships/themeOverride" Target="../theme/themeOverride3.xml"/><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7"/>
          <p:cNvGrpSpPr>
            <a:grpSpLocks/>
          </p:cNvGrpSpPr>
          <p:nvPr userDrawn="1"/>
        </p:nvGrpSpPr>
        <p:grpSpPr bwMode="auto">
          <a:xfrm>
            <a:off x="0" y="0"/>
            <a:ext cx="9144000" cy="925513"/>
            <a:chOff x="0" y="0"/>
            <a:chExt cx="5760" cy="583"/>
          </a:xfrm>
        </p:grpSpPr>
        <p:pic>
          <p:nvPicPr>
            <p:cNvPr id="5" name="Picture 59" descr="sst print gradient bar"/>
            <p:cNvPicPr>
              <a:picLocks noChangeAspect="1" noChangeArrowheads="1"/>
            </p:cNvPicPr>
            <p:nvPr userDrawn="1"/>
          </p:nvPicPr>
          <p:blipFill>
            <a:blip r:embed="rId3" cstate="print"/>
            <a:srcRect/>
            <a:stretch>
              <a:fillRect/>
            </a:stretch>
          </p:blipFill>
          <p:spPr bwMode="auto">
            <a:xfrm>
              <a:off x="0" y="0"/>
              <a:ext cx="5760" cy="583"/>
            </a:xfrm>
            <a:prstGeom prst="rect">
              <a:avLst/>
            </a:prstGeom>
            <a:noFill/>
            <a:ln w="9525">
              <a:noFill/>
              <a:miter lim="800000"/>
              <a:headEnd/>
              <a:tailEnd/>
            </a:ln>
          </p:spPr>
        </p:pic>
        <p:pic>
          <p:nvPicPr>
            <p:cNvPr id="6" name="Picture 64" descr="STT_Horiz_293C_KO_PRINTBRK"/>
            <p:cNvPicPr>
              <a:picLocks noChangeAspect="1" noChangeArrowheads="1"/>
            </p:cNvPicPr>
            <p:nvPr userDrawn="1"/>
          </p:nvPicPr>
          <p:blipFill>
            <a:blip r:embed="rId4" cstate="print"/>
            <a:srcRect/>
            <a:stretch>
              <a:fillRect/>
            </a:stretch>
          </p:blipFill>
          <p:spPr bwMode="auto">
            <a:xfrm>
              <a:off x="290" y="127"/>
              <a:ext cx="1458" cy="329"/>
            </a:xfrm>
            <a:prstGeom prst="rect">
              <a:avLst/>
            </a:prstGeom>
            <a:noFill/>
            <a:ln w="9525">
              <a:noFill/>
              <a:miter lim="800000"/>
              <a:headEnd/>
              <a:tailEnd/>
            </a:ln>
          </p:spPr>
        </p:pic>
      </p:grpSp>
      <p:sp>
        <p:nvSpPr>
          <p:cNvPr id="7" name="Rectangle 61"/>
          <p:cNvSpPr>
            <a:spLocks noChangeArrowheads="1"/>
          </p:cNvSpPr>
          <p:nvPr userDrawn="1"/>
        </p:nvSpPr>
        <p:spPr bwMode="auto">
          <a:xfrm>
            <a:off x="6992938" y="6537325"/>
            <a:ext cx="2133600" cy="230188"/>
          </a:xfrm>
          <a:prstGeom prst="rect">
            <a:avLst/>
          </a:prstGeom>
          <a:noFill/>
          <a:ln w="9525">
            <a:noFill/>
            <a:miter lim="800000"/>
            <a:headEnd/>
            <a:tailEnd/>
          </a:ln>
          <a:effectLst/>
        </p:spPr>
        <p:txBody>
          <a:bodyPr/>
          <a:lstStyle/>
          <a:p>
            <a:pPr algn="r">
              <a:defRPr/>
            </a:pPr>
            <a:fld id="{0118C754-F3DB-4D33-BB86-BB8E11DDC0B9}" type="slidenum">
              <a:rPr lang="en-US" sz="800" b="0">
                <a:solidFill>
                  <a:schemeClr val="accent1"/>
                </a:solidFill>
              </a:rPr>
              <a:pPr algn="r">
                <a:defRPr/>
              </a:pPr>
              <a:t>‹#›</a:t>
            </a:fld>
            <a:endParaRPr lang="en-US" sz="800" b="0">
              <a:solidFill>
                <a:schemeClr val="accent1"/>
              </a:solidFill>
            </a:endParaRPr>
          </a:p>
        </p:txBody>
      </p:sp>
      <p:sp>
        <p:nvSpPr>
          <p:cNvPr id="1276930" name="Rectangle 2"/>
          <p:cNvSpPr>
            <a:spLocks noGrp="1" noChangeArrowheads="1"/>
          </p:cNvSpPr>
          <p:nvPr>
            <p:ph type="ctrTitle"/>
          </p:nvPr>
        </p:nvSpPr>
        <p:spPr>
          <a:xfrm>
            <a:off x="455613" y="2055813"/>
            <a:ext cx="8232775" cy="1012825"/>
          </a:xfrm>
        </p:spPr>
        <p:txBody>
          <a:bodyPr/>
          <a:lstStyle>
            <a:lvl1pPr>
              <a:defRPr sz="2800">
                <a:solidFill>
                  <a:schemeClr val="accent1"/>
                </a:solidFill>
              </a:defRPr>
            </a:lvl1pPr>
          </a:lstStyle>
          <a:p>
            <a:r>
              <a:rPr lang="en-US"/>
              <a:t>Click to edit Master title style</a:t>
            </a:r>
          </a:p>
        </p:txBody>
      </p:sp>
      <p:sp>
        <p:nvSpPr>
          <p:cNvPr id="1276931" name="Rectangle 3"/>
          <p:cNvSpPr>
            <a:spLocks noGrp="1" noChangeArrowheads="1"/>
          </p:cNvSpPr>
          <p:nvPr>
            <p:ph type="subTitle" idx="1"/>
          </p:nvPr>
        </p:nvSpPr>
        <p:spPr>
          <a:xfrm>
            <a:off x="455613" y="3656013"/>
            <a:ext cx="8232775" cy="1752600"/>
          </a:xfrm>
          <a:ln/>
        </p:spPr>
        <p:txBody>
          <a:bodyPr tIns="0"/>
          <a:lstStyle>
            <a:lvl1pPr marL="0" indent="0">
              <a:lnSpc>
                <a:spcPct val="90000"/>
              </a:lnSpc>
              <a:spcBef>
                <a:spcPct val="0"/>
              </a:spcBef>
              <a:buFontTx/>
              <a:buNone/>
              <a:defRPr sz="2000"/>
            </a:lvl1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030288"/>
            <a:ext cx="2057400" cy="522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30288"/>
            <a:ext cx="6022975"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030288"/>
            <a:ext cx="8232775" cy="304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727200"/>
            <a:ext cx="8232775" cy="4525963"/>
          </a:xfrm>
        </p:spPr>
        <p:txBody>
          <a:bodyPr/>
          <a:lstStyle/>
          <a:p>
            <a:pPr lvl="0"/>
            <a:endParaRPr lang="en-US" noProof="0" smtClean="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0" name="Rectangle 23"/>
          <p:cNvSpPr>
            <a:spLocks noChangeArrowheads="1"/>
          </p:cNvSpPr>
          <p:nvPr userDrawn="1"/>
        </p:nvSpPr>
        <p:spPr bwMode="auto">
          <a:xfrm>
            <a:off x="6992938" y="6537325"/>
            <a:ext cx="2133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r" eaLnBrk="1" hangingPunct="1">
              <a:defRPr/>
            </a:pPr>
            <a:fld id="{409C4189-D6C3-4E10-AD64-706C69BD7973}" type="slidenum">
              <a:rPr lang="en-US" altLang="en-US" sz="800" b="0" smtClean="0">
                <a:solidFill>
                  <a:schemeClr val="accent1"/>
                </a:solidFill>
                <a:cs typeface="Arial" charset="0"/>
              </a:rPr>
              <a:pPr algn="r" eaLnBrk="1" hangingPunct="1">
                <a:defRPr/>
              </a:pPr>
              <a:t>‹#›</a:t>
            </a:fld>
            <a:endParaRPr lang="en-US" altLang="en-US" sz="800" b="0" smtClean="0">
              <a:solidFill>
                <a:schemeClr val="accent1"/>
              </a:solidFill>
              <a:cs typeface="Arial" charset="0"/>
            </a:endParaRPr>
          </a:p>
        </p:txBody>
      </p:sp>
      <p:sp>
        <p:nvSpPr>
          <p:cNvPr id="2" name="Title 1"/>
          <p:cNvSpPr>
            <a:spLocks noGrp="1"/>
          </p:cNvSpPr>
          <p:nvPr>
            <p:ph type="title"/>
          </p:nvPr>
        </p:nvSpPr>
        <p:spPr>
          <a:xfrm>
            <a:off x="455613" y="1021410"/>
            <a:ext cx="8232775" cy="304800"/>
          </a:xfrm>
          <a:prstGeom prst="rect">
            <a:avLst/>
          </a:prstGeom>
        </p:spPr>
        <p:txBody>
          <a:bodyPr/>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0"/>
            <a:ext cx="8232775" cy="4525963"/>
          </a:xfrm>
          <a:prstGeom prst="rect">
            <a:avLst/>
          </a:prstGeom>
        </p:spPr>
        <p:txBody>
          <a:bodyPr/>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tIns="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1" name="Slide Number Placeholder 1"/>
          <p:cNvSpPr>
            <a:spLocks noGrp="1"/>
          </p:cNvSpPr>
          <p:nvPr>
            <p:ph type="sldNum" sz="quarter" idx="11"/>
          </p:nvPr>
        </p:nvSpPr>
        <p:spPr>
          <a:xfrm>
            <a:off x="8686800" y="6537325"/>
            <a:ext cx="438150" cy="211138"/>
          </a:xfrm>
          <a:prstGeom prst="rect">
            <a:avLst/>
          </a:prstGeom>
          <a:ln>
            <a:miter lim="800000"/>
            <a:headEnd/>
            <a:tailEnd/>
          </a:ln>
        </p:spPr>
        <p:txBody>
          <a:bodyPr/>
          <a:lstStyle>
            <a:lvl1pPr algn="r">
              <a:defRPr lang="en-US" sz="800" i="1">
                <a:solidFill>
                  <a:srgbClr val="969696"/>
                </a:solidFill>
                <a:latin typeface="Arial" charset="0"/>
                <a:ea typeface="ＭＳ Ｐゴシック" pitchFamily="34" charset="-128"/>
                <a:cs typeface="+mn-cs"/>
              </a:defRPr>
            </a:lvl1pPr>
          </a:lstStyle>
          <a:p>
            <a:pPr>
              <a:defRPr/>
            </a:pPr>
            <a:fld id="{DEE19CC6-32C5-4D6F-B1D4-4A3879361BA4}" type="slidenum">
              <a:rPr/>
              <a:pPr>
                <a:defRPr/>
              </a:pPr>
              <a:t>‹#›</a:t>
            </a:fld>
            <a:endParaRPr dirty="0"/>
          </a:p>
        </p:txBody>
      </p:sp>
    </p:spTree>
    <p:extLst>
      <p:ext uri="{BB962C8B-B14F-4D97-AF65-F5344CB8AC3E}">
        <p14:creationId xmlns:p14="http://schemas.microsoft.com/office/powerpoint/2010/main" val="115310433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5613" y="1030288"/>
            <a:ext cx="8232775" cy="304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1727200"/>
            <a:ext cx="4040187"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27200"/>
            <a:ext cx="4040188"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3" y="4065588"/>
            <a:ext cx="4040187"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65588"/>
            <a:ext cx="4040188"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10" name="Rectangle 23"/>
          <p:cNvSpPr>
            <a:spLocks noChangeArrowheads="1"/>
          </p:cNvSpPr>
          <p:nvPr userDrawn="1"/>
        </p:nvSpPr>
        <p:spPr bwMode="auto">
          <a:xfrm>
            <a:off x="6992938" y="6537326"/>
            <a:ext cx="2133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6" tIns="40818" rIns="81636" bIns="40818"/>
          <a:lstStyle/>
          <a:p>
            <a:pPr algn="r"/>
            <a:fld id="{E629D67D-14F7-4C52-A6E0-D044A16D9894}" type="slidenum">
              <a:rPr lang="en-US" sz="700" b="0">
                <a:solidFill>
                  <a:schemeClr val="accent1"/>
                </a:solidFill>
              </a:rPr>
              <a:pPr algn="r"/>
              <a:t>‹#›</a:t>
            </a:fld>
            <a:endParaRPr lang="en-US" sz="700" b="0">
              <a:solidFill>
                <a:schemeClr val="accent1"/>
              </a:solidFill>
            </a:endParaRPr>
          </a:p>
        </p:txBody>
      </p:sp>
      <p:sp>
        <p:nvSpPr>
          <p:cNvPr id="2" name="Title 1"/>
          <p:cNvSpPr>
            <a:spLocks noGrp="1"/>
          </p:cNvSpPr>
          <p:nvPr>
            <p:ph type="title"/>
          </p:nvPr>
        </p:nvSpPr>
        <p:spPr>
          <a:xfrm>
            <a:off x="455615" y="1021411"/>
            <a:ext cx="8232775" cy="230832"/>
          </a:xfrm>
          <a:prstGeom prst="rect">
            <a:avLst/>
          </a:prstGeom>
        </p:spPr>
        <p:txBody>
          <a:bodyPr lIns="0" rIns="0" bIns="0"/>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455615" y="1727201"/>
            <a:ext cx="8232775" cy="4525963"/>
          </a:xfrm>
          <a:prstGeom prst="rect">
            <a:avLst/>
          </a:prstGeom>
        </p:spPr>
        <p:txBody>
          <a:bodyPr lIns="0"/>
          <a:lstStyle>
            <a:lvl1pPr>
              <a:spcBef>
                <a:spcPts val="0"/>
              </a:spcBef>
              <a:spcAft>
                <a:spcPts val="536"/>
              </a:spcAft>
              <a:defRPr sz="1300" b="0"/>
            </a:lvl1pPr>
            <a:lvl2pPr>
              <a:spcBef>
                <a:spcPts val="0"/>
              </a:spcBef>
              <a:spcAft>
                <a:spcPts val="536"/>
              </a:spcAft>
              <a:defRPr sz="1300" b="0"/>
            </a:lvl2pPr>
            <a:lvl3pPr>
              <a:spcBef>
                <a:spcPts val="0"/>
              </a:spcBef>
              <a:spcAft>
                <a:spcPts val="536"/>
              </a:spcAft>
              <a:defRPr sz="1300" b="0"/>
            </a:lvl3pPr>
            <a:lvl4pPr>
              <a:spcBef>
                <a:spcPts val="0"/>
              </a:spcBef>
              <a:spcAft>
                <a:spcPts val="536"/>
              </a:spcAft>
              <a:defRPr sz="1300" b="0"/>
            </a:lvl4pPr>
            <a:lvl5pPr>
              <a:spcBef>
                <a:spcPts val="0"/>
              </a:spcBef>
              <a:spcAft>
                <a:spcPts val="536"/>
              </a:spcAft>
              <a:defRPr sz="13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1"/>
            <a:ext cx="8229600" cy="215444"/>
          </a:xfrm>
          <a:prstGeom prst="rect">
            <a:avLst/>
          </a:prstGeom>
        </p:spPr>
        <p:txBody>
          <a:bodyPr lIns="0" tIns="0" rIns="0" bIns="0" anchor="t" anchorCtr="0">
            <a:noAutofit/>
          </a:bodyPr>
          <a:lstStyle>
            <a:lvl1pPr marL="0" indent="0">
              <a:buFontTx/>
              <a:buNone/>
              <a:defRPr sz="1300" b="1">
                <a:solidFill>
                  <a:schemeClr val="accent1"/>
                </a:solidFill>
              </a:defRPr>
            </a:lvl1pPr>
            <a:lvl2pPr marL="304717" indent="0">
              <a:buFontTx/>
              <a:buNone/>
              <a:defRPr sz="1300" b="1">
                <a:solidFill>
                  <a:schemeClr val="accent1"/>
                </a:solidFill>
              </a:defRPr>
            </a:lvl2pPr>
            <a:lvl3pPr marL="609434" indent="0">
              <a:buFontTx/>
              <a:buNone/>
              <a:defRPr sz="1300" b="1">
                <a:solidFill>
                  <a:schemeClr val="accent1"/>
                </a:solidFill>
              </a:defRPr>
            </a:lvl3pPr>
            <a:lvl4pPr marL="914151" indent="0">
              <a:buFontTx/>
              <a:buNone/>
              <a:defRPr sz="1300" b="1">
                <a:solidFill>
                  <a:schemeClr val="accent1"/>
                </a:solidFill>
              </a:defRPr>
            </a:lvl4pPr>
            <a:lvl5pPr marL="1228789" indent="0">
              <a:buFontTx/>
              <a:buNone/>
              <a:defRPr sz="1300" b="1">
                <a:solidFill>
                  <a:schemeClr val="accent1"/>
                </a:solidFill>
              </a:defRPr>
            </a:lvl5pPr>
          </a:lstStyle>
          <a:p>
            <a:pPr lvl="0"/>
            <a:r>
              <a:rPr lang="en-US" smtClean="0"/>
              <a:t>Click to edit Master text styles</a:t>
            </a:r>
          </a:p>
        </p:txBody>
      </p:sp>
      <p:sp>
        <p:nvSpPr>
          <p:cNvPr id="11" name="Slide Number Placeholder 1"/>
          <p:cNvSpPr>
            <a:spLocks noGrp="1"/>
          </p:cNvSpPr>
          <p:nvPr>
            <p:ph type="sldNum" sz="quarter" idx="11"/>
          </p:nvPr>
        </p:nvSpPr>
        <p:spPr>
          <a:xfrm>
            <a:off x="8686800" y="6537326"/>
            <a:ext cx="438150" cy="211137"/>
          </a:xfrm>
          <a:prstGeom prst="rect">
            <a:avLst/>
          </a:prstGeom>
          <a:ln>
            <a:miter lim="800000"/>
            <a:headEnd/>
            <a:tailEnd/>
          </a:ln>
        </p:spPr>
        <p:txBody>
          <a:bodyPr vert="horz" wrap="square" lIns="81636" tIns="40818" rIns="81636" bIns="40818" numCol="1" anchor="t" anchorCtr="0" compatLnSpc="1">
            <a:prstTxWarp prst="textNoShape">
              <a:avLst/>
            </a:prstTxWarp>
          </a:bodyPr>
          <a:lstStyle>
            <a:lvl1pPr algn="r">
              <a:defRPr sz="700">
                <a:solidFill>
                  <a:srgbClr val="969696"/>
                </a:solidFill>
              </a:defRPr>
            </a:lvl1pPr>
          </a:lstStyle>
          <a:p>
            <a:fld id="{094ECA9B-CB6D-4646-9FC8-4622542E226F}" type="slidenum">
              <a:rPr lang="en-US"/>
              <a:pPr/>
              <a:t>‹#›</a:t>
            </a:fld>
            <a:endParaRPr lang="en-US"/>
          </a:p>
        </p:txBody>
      </p:sp>
    </p:spTree>
    <p:extLst>
      <p:ext uri="{BB962C8B-B14F-4D97-AF65-F5344CB8AC3E}">
        <p14:creationId xmlns:p14="http://schemas.microsoft.com/office/powerpoint/2010/main" val="321163322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userDrawn="1"/>
        </p:nvSpPr>
        <p:spPr bwMode="auto">
          <a:xfrm>
            <a:off x="6992938" y="6537325"/>
            <a:ext cx="2133600" cy="230188"/>
          </a:xfrm>
          <a:prstGeom prst="rect">
            <a:avLst/>
          </a:prstGeom>
          <a:noFill/>
          <a:ln w="9525">
            <a:noFill/>
            <a:miter lim="800000"/>
            <a:headEnd/>
            <a:tailEnd/>
          </a:ln>
          <a:effectLst/>
        </p:spPr>
        <p:txBody>
          <a:bodyPr/>
          <a:lstStyle/>
          <a:p>
            <a:pPr algn="r">
              <a:defRPr/>
            </a:pPr>
            <a:fld id="{C54450AE-967E-4AF1-B328-CD862EC25E41}" type="slidenum">
              <a:rPr lang="en-US" sz="800" b="0">
                <a:solidFill>
                  <a:schemeClr val="accent1"/>
                </a:solidFill>
              </a:rPr>
              <a:pPr algn="r">
                <a:defRPr/>
              </a:pPr>
              <a:t>‹#›</a:t>
            </a:fld>
            <a:endParaRPr lang="en-US" sz="800" b="0">
              <a:solidFill>
                <a:schemeClr val="accent1"/>
              </a:solidFill>
            </a:endParaRPr>
          </a:p>
        </p:txBody>
      </p:sp>
      <p:grpSp>
        <p:nvGrpSpPr>
          <p:cNvPr id="5" name="Group 14"/>
          <p:cNvGrpSpPr>
            <a:grpSpLocks/>
          </p:cNvGrpSpPr>
          <p:nvPr userDrawn="1"/>
        </p:nvGrpSpPr>
        <p:grpSpPr bwMode="auto">
          <a:xfrm>
            <a:off x="0" y="0"/>
            <a:ext cx="9144000" cy="925513"/>
            <a:chOff x="0" y="0"/>
            <a:chExt cx="5760" cy="583"/>
          </a:xfrm>
        </p:grpSpPr>
        <p:pic>
          <p:nvPicPr>
            <p:cNvPr id="6" name="Picture 11" descr="sst print gradient bar"/>
            <p:cNvPicPr>
              <a:picLocks noChangeAspect="1" noChangeArrowheads="1"/>
            </p:cNvPicPr>
            <p:nvPr userDrawn="1"/>
          </p:nvPicPr>
          <p:blipFill>
            <a:blip r:embed="rId3" cstate="print"/>
            <a:srcRect/>
            <a:stretch>
              <a:fillRect/>
            </a:stretch>
          </p:blipFill>
          <p:spPr bwMode="auto">
            <a:xfrm>
              <a:off x="0" y="0"/>
              <a:ext cx="5760" cy="583"/>
            </a:xfrm>
            <a:prstGeom prst="rect">
              <a:avLst/>
            </a:prstGeom>
            <a:noFill/>
            <a:ln w="9525">
              <a:noFill/>
              <a:miter lim="800000"/>
              <a:headEnd/>
              <a:tailEnd/>
            </a:ln>
          </p:spPr>
        </p:pic>
        <p:pic>
          <p:nvPicPr>
            <p:cNvPr id="7" name="Picture 12" descr="STT_Horiz_293C_KO_PRINTBRK"/>
            <p:cNvPicPr>
              <a:picLocks noChangeAspect="1" noChangeArrowheads="1"/>
            </p:cNvPicPr>
            <p:nvPr userDrawn="1"/>
          </p:nvPicPr>
          <p:blipFill>
            <a:blip r:embed="rId4" cstate="print"/>
            <a:srcRect/>
            <a:stretch>
              <a:fillRect/>
            </a:stretch>
          </p:blipFill>
          <p:spPr bwMode="auto">
            <a:xfrm>
              <a:off x="290" y="127"/>
              <a:ext cx="1458" cy="329"/>
            </a:xfrm>
            <a:prstGeom prst="rect">
              <a:avLst/>
            </a:prstGeom>
            <a:noFill/>
            <a:ln w="9525">
              <a:noFill/>
              <a:miter lim="800000"/>
              <a:headEnd/>
              <a:tailEnd/>
            </a:ln>
          </p:spPr>
        </p:pic>
      </p:grpSp>
      <p:sp>
        <p:nvSpPr>
          <p:cNvPr id="1867783" name="Rectangle 7"/>
          <p:cNvSpPr>
            <a:spLocks noGrp="1" noChangeArrowheads="1"/>
          </p:cNvSpPr>
          <p:nvPr>
            <p:ph type="ctrTitle"/>
          </p:nvPr>
        </p:nvSpPr>
        <p:spPr bwMode="auto">
          <a:xfrm>
            <a:off x="455613" y="2055813"/>
            <a:ext cx="8232775" cy="1012825"/>
          </a:xfrm>
        </p:spPr>
        <p:txBody>
          <a:bodyPr anchor="t"/>
          <a:lstStyle>
            <a:lvl1pPr>
              <a:lnSpc>
                <a:spcPct val="90000"/>
              </a:lnSpc>
              <a:defRPr sz="2800">
                <a:solidFill>
                  <a:schemeClr val="accent1"/>
                </a:solidFill>
              </a:defRPr>
            </a:lvl1pPr>
          </a:lstStyle>
          <a:p>
            <a:r>
              <a:rPr lang="en-US"/>
              <a:t>Click to edit Master title style</a:t>
            </a:r>
          </a:p>
        </p:txBody>
      </p:sp>
      <p:sp>
        <p:nvSpPr>
          <p:cNvPr id="1867784" name="Rectangle 8"/>
          <p:cNvSpPr>
            <a:spLocks noGrp="1" noChangeArrowheads="1"/>
          </p:cNvSpPr>
          <p:nvPr>
            <p:ph type="subTitle" idx="1"/>
          </p:nvPr>
        </p:nvSpPr>
        <p:spPr>
          <a:xfrm>
            <a:off x="455613" y="3698875"/>
            <a:ext cx="8232775" cy="1752600"/>
          </a:xfrm>
        </p:spPr>
        <p:txBody>
          <a:bodyPr tIns="0"/>
          <a:lstStyle>
            <a:lvl1pPr marL="0" indent="0">
              <a:lnSpc>
                <a:spcPct val="90000"/>
              </a:lnSpc>
              <a:spcBef>
                <a:spcPct val="0"/>
              </a:spcBef>
              <a:buFontTx/>
              <a:buNone/>
              <a:defRPr sz="2000"/>
            </a:lvl1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375" y="792163"/>
            <a:ext cx="4037013" cy="45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792163"/>
            <a:ext cx="4038600" cy="45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22238"/>
            <a:ext cx="2057400" cy="523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22238"/>
            <a:ext cx="6022975" cy="523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3"/>
          <p:cNvSpPr>
            <a:spLocks noChangeArrowheads="1"/>
          </p:cNvSpPr>
          <p:nvPr userDrawn="1"/>
        </p:nvSpPr>
        <p:spPr bwMode="auto">
          <a:xfrm>
            <a:off x="6992938" y="6537325"/>
            <a:ext cx="2133600" cy="230188"/>
          </a:xfrm>
          <a:prstGeom prst="rect">
            <a:avLst/>
          </a:prstGeom>
          <a:noFill/>
          <a:ln w="9525">
            <a:noFill/>
            <a:miter lim="800000"/>
            <a:headEnd/>
            <a:tailEnd/>
          </a:ln>
          <a:effectLst/>
        </p:spPr>
        <p:txBody>
          <a:bodyPr/>
          <a:lstStyle/>
          <a:p>
            <a:pPr algn="r">
              <a:defRPr/>
            </a:pPr>
            <a:fld id="{DF5F5BAD-60DD-4353-8C9C-8E8CA40FAE15}" type="slidenum">
              <a:rPr lang="en-US" sz="800" b="0">
                <a:solidFill>
                  <a:schemeClr val="bg2"/>
                </a:solidFill>
              </a:rPr>
              <a:pPr algn="r">
                <a:defRPr/>
              </a:pPr>
              <a:t>‹#›</a:t>
            </a:fld>
            <a:endParaRPr lang="en-US" sz="800" b="0">
              <a:solidFill>
                <a:schemeClr val="bg2"/>
              </a:solidFill>
            </a:endParaRPr>
          </a:p>
        </p:txBody>
      </p:sp>
      <p:grpSp>
        <p:nvGrpSpPr>
          <p:cNvPr id="5" name="Group 98"/>
          <p:cNvGrpSpPr>
            <a:grpSpLocks/>
          </p:cNvGrpSpPr>
          <p:nvPr userDrawn="1"/>
        </p:nvGrpSpPr>
        <p:grpSpPr bwMode="auto">
          <a:xfrm>
            <a:off x="0" y="5262563"/>
            <a:ext cx="9144000" cy="1612900"/>
            <a:chOff x="0" y="3315"/>
            <a:chExt cx="5760" cy="1016"/>
          </a:xfrm>
        </p:grpSpPr>
        <p:pic>
          <p:nvPicPr>
            <p:cNvPr id="6" name="Picture 85" descr="sst print gradient bar"/>
            <p:cNvPicPr>
              <a:picLocks noChangeAspect="1" noChangeArrowheads="1"/>
            </p:cNvPicPr>
            <p:nvPr userDrawn="1"/>
          </p:nvPicPr>
          <p:blipFill>
            <a:blip r:embed="rId2" cstate="print"/>
            <a:srcRect/>
            <a:stretch>
              <a:fillRect/>
            </a:stretch>
          </p:blipFill>
          <p:spPr bwMode="auto">
            <a:xfrm>
              <a:off x="0" y="3970"/>
              <a:ext cx="5760" cy="361"/>
            </a:xfrm>
            <a:prstGeom prst="rect">
              <a:avLst/>
            </a:prstGeom>
            <a:noFill/>
            <a:ln w="9525">
              <a:noFill/>
              <a:miter lim="800000"/>
              <a:headEnd/>
              <a:tailEnd/>
            </a:ln>
          </p:spPr>
        </p:pic>
        <p:pic>
          <p:nvPicPr>
            <p:cNvPr id="7" name="Picture 96" descr="Corp_KO_TAG_line"/>
            <p:cNvPicPr>
              <a:picLocks noChangeAspect="1" noChangeArrowheads="1"/>
            </p:cNvPicPr>
            <p:nvPr userDrawn="1"/>
          </p:nvPicPr>
          <p:blipFill>
            <a:blip r:embed="rId3" cstate="print"/>
            <a:srcRect/>
            <a:stretch>
              <a:fillRect/>
            </a:stretch>
          </p:blipFill>
          <p:spPr bwMode="auto">
            <a:xfrm>
              <a:off x="241" y="4030"/>
              <a:ext cx="4205" cy="242"/>
            </a:xfrm>
            <a:prstGeom prst="rect">
              <a:avLst/>
            </a:prstGeom>
            <a:noFill/>
            <a:ln w="9525">
              <a:noFill/>
              <a:miter lim="800000"/>
              <a:headEnd/>
              <a:tailEnd/>
            </a:ln>
          </p:spPr>
        </p:pic>
        <p:pic>
          <p:nvPicPr>
            <p:cNvPr id="8" name="Picture 89" descr="STT_Horiz_293CPRINT_logo"/>
            <p:cNvPicPr>
              <a:picLocks noChangeAspect="1" noChangeArrowheads="1"/>
            </p:cNvPicPr>
            <p:nvPr userDrawn="1"/>
          </p:nvPicPr>
          <p:blipFill>
            <a:blip r:embed="rId4" cstate="print"/>
            <a:srcRect/>
            <a:stretch>
              <a:fillRect/>
            </a:stretch>
          </p:blipFill>
          <p:spPr bwMode="auto">
            <a:xfrm>
              <a:off x="285" y="3315"/>
              <a:ext cx="1814" cy="409"/>
            </a:xfrm>
            <a:prstGeom prst="rect">
              <a:avLst/>
            </a:prstGeom>
            <a:noFill/>
            <a:ln w="9525">
              <a:noFill/>
              <a:miter lim="800000"/>
              <a:headEnd/>
              <a:tailEnd/>
            </a:ln>
          </p:spPr>
        </p:pic>
      </p:grpSp>
      <p:sp>
        <p:nvSpPr>
          <p:cNvPr id="1285122" name="Rectangle 2"/>
          <p:cNvSpPr>
            <a:spLocks noGrp="1" noChangeArrowheads="1"/>
          </p:cNvSpPr>
          <p:nvPr>
            <p:ph type="ctrTitle"/>
          </p:nvPr>
        </p:nvSpPr>
        <p:spPr bwMode="auto">
          <a:xfrm>
            <a:off x="457200" y="2063750"/>
            <a:ext cx="8228013" cy="1470025"/>
          </a:xfrm>
          <a:prstGeom prst="rect">
            <a:avLst/>
          </a:prstGeom>
          <a:noFill/>
          <a:ln>
            <a:miter lim="800000"/>
            <a:headEnd/>
            <a:tailEnd/>
          </a:ln>
        </p:spPr>
        <p:txBody>
          <a:bodyPr vert="horz" wrap="square" lIns="0" tIns="0" rIns="0" bIns="0" numCol="1" anchor="ctr" anchorCtr="0" compatLnSpc="1">
            <a:prstTxWarp prst="textNoShape">
              <a:avLst/>
            </a:prstTxWarp>
          </a:bodyPr>
          <a:lstStyle>
            <a:lvl1pPr algn="r">
              <a:lnSpc>
                <a:spcPct val="90000"/>
              </a:lnSpc>
              <a:defRPr sz="3200">
                <a:solidFill>
                  <a:schemeClr val="accent1"/>
                </a:solidFill>
              </a:defRPr>
            </a:lvl1pPr>
          </a:lstStyle>
          <a:p>
            <a:r>
              <a:rPr lang="en-US"/>
              <a:t>Click to edit Master title style</a:t>
            </a:r>
          </a:p>
        </p:txBody>
      </p:sp>
      <p:sp>
        <p:nvSpPr>
          <p:cNvPr id="1285123" name="Rectangle 3"/>
          <p:cNvSpPr>
            <a:spLocks noGrp="1" noChangeArrowheads="1"/>
          </p:cNvSpPr>
          <p:nvPr>
            <p:ph type="subTitle" idx="1"/>
          </p:nvPr>
        </p:nvSpPr>
        <p:spPr bwMode="auto">
          <a:xfrm>
            <a:off x="457200" y="3717925"/>
            <a:ext cx="8228013" cy="1128713"/>
          </a:xfrm>
          <a:prstGeom prst="rect">
            <a:avLst/>
          </a:prstGeom>
          <a:noFill/>
          <a:ln>
            <a:miter lim="800000"/>
            <a:headEnd/>
            <a:tailEnd/>
          </a:ln>
        </p:spPr>
        <p:txBody>
          <a:bodyPr vert="horz" wrap="square" lIns="0" tIns="0" rIns="0" bIns="0" numCol="1" anchor="b" anchorCtr="0" compatLnSpc="1">
            <a:prstTxWarp prst="textNoShape">
              <a:avLst/>
            </a:prstTxWarp>
          </a:bodyPr>
          <a:lstStyle>
            <a:lvl1pPr marL="0" indent="0" algn="r">
              <a:spcBef>
                <a:spcPct val="30000"/>
              </a:spcBef>
              <a:buFontTx/>
              <a:buNone/>
              <a:defRPr/>
            </a:lvl1pPr>
          </a:lstStyle>
          <a:p>
            <a:r>
              <a:rPr lang="en-US"/>
              <a:t>Click to edit Master subtitle style</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727200"/>
            <a:ext cx="40401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7200"/>
            <a:ext cx="4040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727200"/>
            <a:ext cx="40401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7200"/>
            <a:ext cx="4040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030288"/>
            <a:ext cx="2057400" cy="522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30288"/>
            <a:ext cx="6022975"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userDrawn="1"/>
        </p:nvGrpSpPr>
        <p:grpSpPr bwMode="auto">
          <a:xfrm>
            <a:off x="0" y="0"/>
            <a:ext cx="9144000" cy="925513"/>
            <a:chOff x="0" y="0"/>
            <a:chExt cx="5760" cy="583"/>
          </a:xfrm>
        </p:grpSpPr>
        <p:pic>
          <p:nvPicPr>
            <p:cNvPr id="5" name="Picture 3" descr="sst print gradient bar"/>
            <p:cNvPicPr>
              <a:picLocks noChangeAspect="1" noChangeArrowheads="1"/>
            </p:cNvPicPr>
            <p:nvPr userDrawn="1"/>
          </p:nvPicPr>
          <p:blipFill>
            <a:blip r:embed="rId3" cstate="print"/>
            <a:srcRect/>
            <a:stretch>
              <a:fillRect/>
            </a:stretch>
          </p:blipFill>
          <p:spPr bwMode="auto">
            <a:xfrm>
              <a:off x="0" y="0"/>
              <a:ext cx="5760" cy="583"/>
            </a:xfrm>
            <a:prstGeom prst="rect">
              <a:avLst/>
            </a:prstGeom>
            <a:noFill/>
            <a:ln w="9525">
              <a:noFill/>
              <a:miter lim="800000"/>
              <a:headEnd/>
              <a:tailEnd/>
            </a:ln>
          </p:spPr>
        </p:pic>
        <p:pic>
          <p:nvPicPr>
            <p:cNvPr id="6" name="Picture 4" descr="STT_Horiz_293C_KO_PRINTBRK"/>
            <p:cNvPicPr>
              <a:picLocks noChangeAspect="1" noChangeArrowheads="1"/>
            </p:cNvPicPr>
            <p:nvPr userDrawn="1"/>
          </p:nvPicPr>
          <p:blipFill>
            <a:blip r:embed="rId4" cstate="print"/>
            <a:srcRect/>
            <a:stretch>
              <a:fillRect/>
            </a:stretch>
          </p:blipFill>
          <p:spPr bwMode="auto">
            <a:xfrm>
              <a:off x="290" y="127"/>
              <a:ext cx="1458" cy="329"/>
            </a:xfrm>
            <a:prstGeom prst="rect">
              <a:avLst/>
            </a:prstGeom>
            <a:noFill/>
            <a:ln w="9525">
              <a:noFill/>
              <a:miter lim="800000"/>
              <a:headEnd/>
              <a:tailEnd/>
            </a:ln>
          </p:spPr>
        </p:pic>
      </p:grpSp>
      <p:sp>
        <p:nvSpPr>
          <p:cNvPr id="7" name="Rectangle 7"/>
          <p:cNvSpPr>
            <a:spLocks noChangeArrowheads="1"/>
          </p:cNvSpPr>
          <p:nvPr userDrawn="1"/>
        </p:nvSpPr>
        <p:spPr bwMode="auto">
          <a:xfrm>
            <a:off x="6992938" y="6537325"/>
            <a:ext cx="2133600" cy="230188"/>
          </a:xfrm>
          <a:prstGeom prst="rect">
            <a:avLst/>
          </a:prstGeom>
          <a:noFill/>
          <a:ln w="9525">
            <a:noFill/>
            <a:miter lim="800000"/>
            <a:headEnd/>
            <a:tailEnd/>
          </a:ln>
          <a:effectLst/>
        </p:spPr>
        <p:txBody>
          <a:bodyPr/>
          <a:lstStyle/>
          <a:p>
            <a:pPr algn="r">
              <a:defRPr/>
            </a:pPr>
            <a:fld id="{3DA8A57D-4DC7-404E-A581-77F751B41CC4}" type="slidenum">
              <a:rPr lang="en-US" sz="800" b="0">
                <a:solidFill>
                  <a:schemeClr val="accent1"/>
                </a:solidFill>
              </a:rPr>
              <a:pPr algn="r">
                <a:defRPr/>
              </a:pPr>
              <a:t>‹#›</a:t>
            </a:fld>
            <a:endParaRPr lang="en-US" sz="800" b="0">
              <a:solidFill>
                <a:schemeClr val="accent1"/>
              </a:solidFill>
            </a:endParaRPr>
          </a:p>
        </p:txBody>
      </p:sp>
      <p:sp>
        <p:nvSpPr>
          <p:cNvPr id="1947653" name="Rectangle 5"/>
          <p:cNvSpPr>
            <a:spLocks noGrp="1" noChangeArrowheads="1"/>
          </p:cNvSpPr>
          <p:nvPr>
            <p:ph type="ctrTitle"/>
          </p:nvPr>
        </p:nvSpPr>
        <p:spPr>
          <a:xfrm>
            <a:off x="455613" y="2055813"/>
            <a:ext cx="8232775" cy="1012825"/>
          </a:xfrm>
        </p:spPr>
        <p:txBody>
          <a:bodyPr/>
          <a:lstStyle>
            <a:lvl1pPr>
              <a:defRPr sz="2800">
                <a:solidFill>
                  <a:schemeClr val="accent1"/>
                </a:solidFill>
              </a:defRPr>
            </a:lvl1pPr>
          </a:lstStyle>
          <a:p>
            <a:r>
              <a:rPr lang="en-US"/>
              <a:t>Click to edit Master title style</a:t>
            </a:r>
          </a:p>
        </p:txBody>
      </p:sp>
      <p:sp>
        <p:nvSpPr>
          <p:cNvPr id="1947654" name="Rectangle 6"/>
          <p:cNvSpPr>
            <a:spLocks noGrp="1" noChangeArrowheads="1"/>
          </p:cNvSpPr>
          <p:nvPr>
            <p:ph type="subTitle" idx="1"/>
          </p:nvPr>
        </p:nvSpPr>
        <p:spPr>
          <a:xfrm>
            <a:off x="455613" y="3656013"/>
            <a:ext cx="8232775" cy="1752600"/>
          </a:xfrm>
          <a:ln/>
        </p:spPr>
        <p:txBody>
          <a:bodyPr tIns="0"/>
          <a:lstStyle>
            <a:lvl1pPr marL="0" indent="0">
              <a:lnSpc>
                <a:spcPct val="90000"/>
              </a:lnSpc>
              <a:spcBef>
                <a:spcPct val="0"/>
              </a:spcBef>
              <a:buFontTx/>
              <a:buNone/>
              <a:defRPr sz="2000"/>
            </a:lvl1pPr>
          </a:lstStyle>
          <a:p>
            <a:r>
              <a:rPr lang="en-US"/>
              <a:t>Click to edit Master subtitle style</a:t>
            </a:r>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727200"/>
            <a:ext cx="40401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7200"/>
            <a:ext cx="4040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030288"/>
            <a:ext cx="2057400" cy="522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30288"/>
            <a:ext cx="6022975"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1030288"/>
            <a:ext cx="8232775" cy="304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727200"/>
            <a:ext cx="8232775" cy="4525963"/>
          </a:xfrm>
        </p:spPr>
        <p:txBody>
          <a:bodyPr/>
          <a:lstStyle/>
          <a:p>
            <a:pPr lvl="0"/>
            <a:endParaRPr lang="en-US" noProof="0" smtClean="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5613" y="1030288"/>
            <a:ext cx="8232775" cy="3048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1727200"/>
            <a:ext cx="4040187"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27200"/>
            <a:ext cx="4040188"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3" y="4065588"/>
            <a:ext cx="4040187"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65588"/>
            <a:ext cx="4040188"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pic>
        <p:nvPicPr>
          <p:cNvPr id="5"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7"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pic>
        <p:nvPicPr>
          <p:cNvPr id="9"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11"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2" name="Text Box 61"/>
          <p:cNvSpPr txBox="1">
            <a:spLocks noChangeArrowheads="1"/>
          </p:cNvSpPr>
          <p:nvPr/>
        </p:nvSpPr>
        <p:spPr bwMode="auto">
          <a:xfrm>
            <a:off x="365128" y="6535738"/>
            <a:ext cx="1139825" cy="214312"/>
          </a:xfrm>
          <a:prstGeom prst="rect">
            <a:avLst/>
          </a:prstGeom>
          <a:noFill/>
          <a:ln w="9525">
            <a:noFill/>
            <a:miter lim="800000"/>
            <a:headEnd/>
            <a:tailEnd/>
          </a:ln>
          <a:effectLst/>
        </p:spPr>
        <p:txBody>
          <a:bodyPr wrap="none" anchor="ctr"/>
          <a:lstStyle/>
          <a:p>
            <a:pPr fontAlgn="auto">
              <a:spcBef>
                <a:spcPts val="0"/>
              </a:spcBef>
              <a:spcAft>
                <a:spcPts val="0"/>
              </a:spcAft>
              <a:defRPr/>
            </a:pPr>
            <a:r>
              <a:rPr lang="en-US" sz="800" b="0" i="0" kern="0" dirty="0" smtClean="0">
                <a:solidFill>
                  <a:srgbClr val="969696"/>
                </a:solidFill>
                <a:latin typeface="Arial" charset="0"/>
              </a:rPr>
              <a:t>CONFIDENTIAL</a:t>
            </a:r>
            <a:endParaRPr lang="en-US" sz="800" b="0" i="0" kern="0" dirty="0">
              <a:solidFill>
                <a:srgbClr val="969696"/>
              </a:solidFill>
              <a:latin typeface="Arial" charset="0"/>
            </a:endParaRPr>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pic>
        <p:nvPicPr>
          <p:cNvPr id="5"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7"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pic>
        <p:nvPicPr>
          <p:cNvPr id="9"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11"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2" name="Text Box 61"/>
          <p:cNvSpPr txBox="1">
            <a:spLocks noChangeArrowheads="1"/>
          </p:cNvSpPr>
          <p:nvPr/>
        </p:nvSpPr>
        <p:spPr bwMode="auto">
          <a:xfrm>
            <a:off x="365128" y="6535738"/>
            <a:ext cx="1139825" cy="214312"/>
          </a:xfrm>
          <a:prstGeom prst="rect">
            <a:avLst/>
          </a:prstGeom>
          <a:noFill/>
          <a:ln w="9525">
            <a:noFill/>
            <a:miter lim="800000"/>
            <a:headEnd/>
            <a:tailEnd/>
          </a:ln>
          <a:effectLst/>
        </p:spPr>
        <p:txBody>
          <a:bodyPr wrap="none" anchor="ctr"/>
          <a:lstStyle/>
          <a:p>
            <a:pPr fontAlgn="auto">
              <a:spcBef>
                <a:spcPts val="0"/>
              </a:spcBef>
              <a:spcAft>
                <a:spcPts val="0"/>
              </a:spcAft>
              <a:defRPr/>
            </a:pPr>
            <a:r>
              <a:rPr lang="en-US" sz="800" b="0" i="0" kern="0" dirty="0" smtClean="0">
                <a:solidFill>
                  <a:srgbClr val="969696"/>
                </a:solidFill>
                <a:latin typeface="Arial" charset="0"/>
              </a:rPr>
              <a:t>CONFIDENTIAL</a:t>
            </a:r>
            <a:endParaRPr lang="en-US" sz="800" b="0" i="0" kern="0" dirty="0">
              <a:solidFill>
                <a:srgbClr val="969696"/>
              </a:solidFill>
              <a:latin typeface="Arial" charset="0"/>
            </a:endParaRPr>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pic>
        <p:nvPicPr>
          <p:cNvPr id="5"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7"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pic>
        <p:nvPicPr>
          <p:cNvPr id="9"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11"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2" name="Text Box 61"/>
          <p:cNvSpPr txBox="1">
            <a:spLocks noChangeArrowheads="1"/>
          </p:cNvSpPr>
          <p:nvPr/>
        </p:nvSpPr>
        <p:spPr bwMode="auto">
          <a:xfrm>
            <a:off x="365128" y="6535738"/>
            <a:ext cx="1139825" cy="214312"/>
          </a:xfrm>
          <a:prstGeom prst="rect">
            <a:avLst/>
          </a:prstGeom>
          <a:noFill/>
          <a:ln w="9525">
            <a:noFill/>
            <a:miter lim="800000"/>
            <a:headEnd/>
            <a:tailEnd/>
          </a:ln>
          <a:effectLst/>
        </p:spPr>
        <p:txBody>
          <a:bodyPr wrap="none" anchor="ctr"/>
          <a:lstStyle/>
          <a:p>
            <a:pPr fontAlgn="auto">
              <a:spcBef>
                <a:spcPts val="0"/>
              </a:spcBef>
              <a:spcAft>
                <a:spcPts val="0"/>
              </a:spcAft>
              <a:defRPr/>
            </a:pPr>
            <a:r>
              <a:rPr lang="en-US" sz="800" b="0" i="0" kern="0" dirty="0" smtClean="0">
                <a:solidFill>
                  <a:srgbClr val="969696"/>
                </a:solidFill>
                <a:latin typeface="Arial" charset="0"/>
              </a:rPr>
              <a:t>CONFIDENTIAL</a:t>
            </a:r>
            <a:endParaRPr lang="en-US" sz="800" b="0" i="0" kern="0" dirty="0">
              <a:solidFill>
                <a:srgbClr val="969696"/>
              </a:solidFill>
              <a:latin typeface="Arial" charset="0"/>
            </a:endParaRPr>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pic>
        <p:nvPicPr>
          <p:cNvPr id="5"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7"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pic>
        <p:nvPicPr>
          <p:cNvPr id="9"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11"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2" name="Text Box 61"/>
          <p:cNvSpPr txBox="1">
            <a:spLocks noChangeArrowheads="1"/>
          </p:cNvSpPr>
          <p:nvPr/>
        </p:nvSpPr>
        <p:spPr bwMode="auto">
          <a:xfrm>
            <a:off x="365128" y="6535738"/>
            <a:ext cx="1139825" cy="214312"/>
          </a:xfrm>
          <a:prstGeom prst="rect">
            <a:avLst/>
          </a:prstGeom>
          <a:noFill/>
          <a:ln w="9525">
            <a:noFill/>
            <a:miter lim="800000"/>
            <a:headEnd/>
            <a:tailEnd/>
          </a:ln>
          <a:effectLst/>
        </p:spPr>
        <p:txBody>
          <a:bodyPr wrap="none" anchor="ctr"/>
          <a:lstStyle/>
          <a:p>
            <a:pPr fontAlgn="auto">
              <a:spcBef>
                <a:spcPts val="0"/>
              </a:spcBef>
              <a:spcAft>
                <a:spcPts val="0"/>
              </a:spcAft>
              <a:defRPr/>
            </a:pPr>
            <a:r>
              <a:rPr lang="en-US" sz="800" b="0" i="0" kern="0" dirty="0" smtClean="0">
                <a:solidFill>
                  <a:srgbClr val="969696"/>
                </a:solidFill>
                <a:latin typeface="Arial" charset="0"/>
              </a:rPr>
              <a:t>CONFIDENTIAL</a:t>
            </a:r>
            <a:endParaRPr lang="en-US" sz="800" b="0" i="0" kern="0" dirty="0">
              <a:solidFill>
                <a:srgbClr val="969696"/>
              </a:solidFill>
              <a:latin typeface="Arial" charset="0"/>
            </a:endParaRPr>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5613" y="1021410"/>
            <a:ext cx="8232775" cy="304800"/>
          </a:xfrm>
          <a:prstGeom prst="rect">
            <a:avLst/>
          </a:prstGeom>
        </p:spPr>
        <p:txBody>
          <a:bodyPr lIns="0" rIns="0" bIns="0"/>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2"/>
            <a:ext cx="8232775" cy="4525963"/>
          </a:xfrm>
          <a:prstGeom prst="rect">
            <a:avLst/>
          </a:prstGeom>
        </p:spPr>
        <p:txBody>
          <a:bodyPr lIns="0"/>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lIns="0" tIns="0" rIns="0" bIns="0" anchor="t" anchorCtr="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pic>
        <p:nvPicPr>
          <p:cNvPr id="5"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7"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0" name="Slide Number Placeholder 1"/>
          <p:cNvSpPr>
            <a:spLocks noGrp="1"/>
          </p:cNvSpPr>
          <p:nvPr>
            <p:ph type="sldNum" sz="quarter" idx="4"/>
          </p:nvPr>
        </p:nvSpPr>
        <p:spPr>
          <a:xfrm>
            <a:off x="8686800" y="6537960"/>
            <a:ext cx="438912" cy="210312"/>
          </a:xfrm>
          <a:prstGeom prst="rect">
            <a:avLst/>
          </a:prstGeom>
          <a:noFill/>
          <a:ln w="9525">
            <a:noFill/>
            <a:miter lim="800000"/>
            <a:headEnd/>
            <a:tailEnd/>
          </a:ln>
          <a:effectLst/>
        </p:spPr>
        <p:txBody>
          <a:bodyPr/>
          <a:lstStyle>
            <a:lvl1pPr>
              <a:defRPr lang="en-US" sz="800" smtClean="0">
                <a:solidFill>
                  <a:srgbClr val="969696"/>
                </a:solidFill>
                <a:latin typeface="Arial" charset="0"/>
                <a:ea typeface="ＭＳ Ｐゴシック" pitchFamily="34" charset="-128"/>
                <a:cs typeface="+mn-cs"/>
              </a:defRPr>
            </a:lvl1pPr>
          </a:lstStyle>
          <a:p>
            <a:pPr algn="r"/>
            <a:fld id="{634A8388-E230-4C47-AB58-B061F0EFDBF6}" type="slidenum">
              <a:rPr/>
              <a:pPr algn="r"/>
              <a:t>‹#›</a:t>
            </a:fld>
            <a:endParaRPr dirty="0"/>
          </a:p>
        </p:txBody>
      </p:sp>
      <p:pic>
        <p:nvPicPr>
          <p:cNvPr id="9" name="Picture 34" descr="STT_body_top"/>
          <p:cNvPicPr>
            <a:picLocks noChangeAspect="1" noChangeArrowheads="1"/>
          </p:cNvPicPr>
          <p:nvPr/>
        </p:nvPicPr>
        <p:blipFill>
          <a:blip r:embed="rId2" cstate="print"/>
          <a:srcRect/>
          <a:stretch>
            <a:fillRect/>
          </a:stretch>
        </p:blipFill>
        <p:spPr bwMode="auto">
          <a:xfrm>
            <a:off x="0" y="0"/>
            <a:ext cx="9144000" cy="573088"/>
          </a:xfrm>
          <a:prstGeom prst="rect">
            <a:avLst/>
          </a:prstGeom>
          <a:noFill/>
        </p:spPr>
      </p:pic>
      <p:pic>
        <p:nvPicPr>
          <p:cNvPr id="11" name="Picture 29" descr="STT_PPT_TypeOnly_KO"/>
          <p:cNvPicPr>
            <a:picLocks noChangeAspect="1" noChangeArrowheads="1"/>
          </p:cNvPicPr>
          <p:nvPr/>
        </p:nvPicPr>
        <p:blipFill>
          <a:blip r:embed="rId3" cstate="print"/>
          <a:srcRect/>
          <a:stretch>
            <a:fillRect/>
          </a:stretch>
        </p:blipFill>
        <p:spPr bwMode="auto">
          <a:xfrm>
            <a:off x="457202" y="239713"/>
            <a:ext cx="1462088" cy="200025"/>
          </a:xfrm>
          <a:prstGeom prst="rect">
            <a:avLst/>
          </a:prstGeom>
          <a:noFill/>
        </p:spPr>
      </p:pic>
      <p:sp>
        <p:nvSpPr>
          <p:cNvPr id="12" name="Text Box 61"/>
          <p:cNvSpPr txBox="1">
            <a:spLocks noChangeArrowheads="1"/>
          </p:cNvSpPr>
          <p:nvPr/>
        </p:nvSpPr>
        <p:spPr bwMode="auto">
          <a:xfrm>
            <a:off x="365128" y="6535738"/>
            <a:ext cx="1139825" cy="214312"/>
          </a:xfrm>
          <a:prstGeom prst="rect">
            <a:avLst/>
          </a:prstGeom>
          <a:noFill/>
          <a:ln w="9525">
            <a:noFill/>
            <a:miter lim="800000"/>
            <a:headEnd/>
            <a:tailEnd/>
          </a:ln>
          <a:effectLst/>
        </p:spPr>
        <p:txBody>
          <a:bodyPr wrap="none" anchor="ctr"/>
          <a:lstStyle/>
          <a:p>
            <a:pPr fontAlgn="auto">
              <a:spcBef>
                <a:spcPts val="0"/>
              </a:spcBef>
              <a:spcAft>
                <a:spcPts val="0"/>
              </a:spcAft>
              <a:defRPr/>
            </a:pPr>
            <a:r>
              <a:rPr lang="en-US" sz="800" b="0" i="0" kern="0" dirty="0" smtClean="0">
                <a:solidFill>
                  <a:srgbClr val="969696"/>
                </a:solidFill>
                <a:latin typeface="Arial" charset="0"/>
              </a:rPr>
              <a:t>CONFIDENTIAL</a:t>
            </a:r>
            <a:endParaRPr lang="en-US" sz="800" b="0" i="0" kern="0" dirty="0">
              <a:solidFill>
                <a:srgbClr val="969696"/>
              </a:solidFill>
              <a:latin typeface="Arial" charset="0"/>
            </a:endParaRPr>
          </a:p>
        </p:txBody>
      </p:sp>
      <p:sp>
        <p:nvSpPr>
          <p:cNvPr id="14" name="Rectangle 23"/>
          <p:cNvSpPr>
            <a:spLocks noChangeArrowheads="1"/>
          </p:cNvSpPr>
          <p:nvPr userDrawn="1"/>
        </p:nvSpPr>
        <p:spPr bwMode="auto">
          <a:xfrm>
            <a:off x="6992938" y="6537325"/>
            <a:ext cx="2133600" cy="2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987EAD8-1702-4841-8BDA-8937FC898877}" type="slidenum">
              <a:rPr lang="en-US" sz="800" b="0">
                <a:solidFill>
                  <a:srgbClr val="0055AD"/>
                </a:solidFill>
              </a:rPr>
              <a:pPr algn="r"/>
              <a:t>‹#›</a:t>
            </a:fld>
            <a:endParaRPr lang="en-US" sz="800" b="0" dirty="0">
              <a:solidFill>
                <a:srgbClr val="0055AD"/>
              </a:solidFill>
            </a:endParaRPr>
          </a:p>
        </p:txBody>
      </p:sp>
    </p:spTree>
    <p:extLst>
      <p:ext uri="{BB962C8B-B14F-4D97-AF65-F5344CB8AC3E}">
        <p14:creationId xmlns:p14="http://schemas.microsoft.com/office/powerpoint/2010/main" val="2954817933"/>
      </p:ext>
    </p:extLst>
  </p:cSld>
  <p:clrMapOvr>
    <a:masterClrMapping/>
  </p:clrMapOvr>
  <p:transition>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pic>
        <p:nvPicPr>
          <p:cNvPr id="5" name="Picture 34" descr="STT_body_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STT_PPT_TypeOnly_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9713"/>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STT_body_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STT_PPT_TypeOnly_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9713"/>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3"/>
          <p:cNvSpPr>
            <a:spLocks noChangeArrowheads="1"/>
          </p:cNvSpPr>
          <p:nvPr userDrawn="1"/>
        </p:nvSpPr>
        <p:spPr bwMode="auto">
          <a:xfrm>
            <a:off x="6992938" y="6537325"/>
            <a:ext cx="2133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r" eaLnBrk="1" hangingPunct="1">
              <a:defRPr/>
            </a:pPr>
            <a:fld id="{409C4189-D6C3-4E10-AD64-706C69BD7973}" type="slidenum">
              <a:rPr lang="en-US" altLang="en-US" sz="800" b="0" smtClean="0">
                <a:solidFill>
                  <a:schemeClr val="accent1"/>
                </a:solidFill>
                <a:cs typeface="Arial" charset="0"/>
              </a:rPr>
              <a:pPr algn="r" eaLnBrk="1" hangingPunct="1">
                <a:defRPr/>
              </a:pPr>
              <a:t>‹#›</a:t>
            </a:fld>
            <a:endParaRPr lang="en-US" altLang="en-US" sz="800" b="0" smtClean="0">
              <a:solidFill>
                <a:schemeClr val="accent1"/>
              </a:solidFill>
              <a:cs typeface="Arial" charset="0"/>
            </a:endParaRPr>
          </a:p>
        </p:txBody>
      </p:sp>
      <p:sp>
        <p:nvSpPr>
          <p:cNvPr id="2" name="Title 1"/>
          <p:cNvSpPr>
            <a:spLocks noGrp="1"/>
          </p:cNvSpPr>
          <p:nvPr>
            <p:ph type="title"/>
          </p:nvPr>
        </p:nvSpPr>
        <p:spPr>
          <a:xfrm>
            <a:off x="455613" y="1021410"/>
            <a:ext cx="8232775" cy="304800"/>
          </a:xfrm>
          <a:prstGeom prst="rect">
            <a:avLst/>
          </a:prstGeom>
        </p:spPr>
        <p:txBody>
          <a:bodyPr/>
          <a:lstStyle>
            <a:lvl1pPr>
              <a:defRPr sz="1700"/>
            </a:lvl1pPr>
          </a:lstStyle>
          <a:p>
            <a:r>
              <a:rPr lang="en-US" smtClean="0"/>
              <a:t>Click to edit Master title style</a:t>
            </a:r>
            <a:endParaRPr lang="en-US" dirty="0"/>
          </a:p>
        </p:txBody>
      </p:sp>
      <p:sp>
        <p:nvSpPr>
          <p:cNvPr id="3" name="Content Placeholder 2"/>
          <p:cNvSpPr>
            <a:spLocks noGrp="1"/>
          </p:cNvSpPr>
          <p:nvPr>
            <p:ph idx="1"/>
          </p:nvPr>
        </p:nvSpPr>
        <p:spPr>
          <a:xfrm>
            <a:off x="455613" y="1727200"/>
            <a:ext cx="8232775" cy="4525963"/>
          </a:xfrm>
          <a:prstGeom prst="rect">
            <a:avLst/>
          </a:prstGeom>
        </p:spPr>
        <p:txBody>
          <a:bodyPr/>
          <a:lstStyle>
            <a:lvl1pPr>
              <a:spcBef>
                <a:spcPts val="0"/>
              </a:spcBef>
              <a:spcAft>
                <a:spcPts val="600"/>
              </a:spcAft>
              <a:defRPr sz="1400" b="0"/>
            </a:lvl1pPr>
            <a:lvl2pPr>
              <a:spcBef>
                <a:spcPts val="0"/>
              </a:spcBef>
              <a:spcAft>
                <a:spcPts val="600"/>
              </a:spcAft>
              <a:defRPr sz="1400" b="0"/>
            </a:lvl2pPr>
            <a:lvl3pPr>
              <a:spcBef>
                <a:spcPts val="0"/>
              </a:spcBef>
              <a:spcAft>
                <a:spcPts val="600"/>
              </a:spcAft>
              <a:defRPr sz="1400" b="0"/>
            </a:lvl3pPr>
            <a:lvl4pPr>
              <a:spcBef>
                <a:spcPts val="0"/>
              </a:spcBef>
              <a:spcAft>
                <a:spcPts val="600"/>
              </a:spcAft>
              <a:defRPr sz="1400" b="0"/>
            </a:lvl4pPr>
            <a:lvl5pPr>
              <a:spcBef>
                <a:spcPts val="0"/>
              </a:spcBef>
              <a:spcAft>
                <a:spcPts val="600"/>
              </a:spcAft>
              <a:defRPr sz="14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0"/>
            <a:ext cx="8229600" cy="215444"/>
          </a:xfrm>
          <a:prstGeom prst="rect">
            <a:avLst/>
          </a:prstGeom>
        </p:spPr>
        <p:txBody>
          <a:bodyPr tIns="0">
            <a:noAutofit/>
          </a:bodyPr>
          <a:lstStyle>
            <a:lvl1pPr marL="0" indent="0">
              <a:buFontTx/>
              <a:buNone/>
              <a:defRPr sz="1400" b="1">
                <a:solidFill>
                  <a:schemeClr val="accent1"/>
                </a:solidFill>
              </a:defRPr>
            </a:lvl1pPr>
            <a:lvl2pPr marL="341312" indent="0">
              <a:buFontTx/>
              <a:buNone/>
              <a:defRPr sz="1400" b="1">
                <a:solidFill>
                  <a:schemeClr val="accent1"/>
                </a:solidFill>
              </a:defRPr>
            </a:lvl2pPr>
            <a:lvl3pPr marL="682625" indent="0">
              <a:buFontTx/>
              <a:buNone/>
              <a:defRPr sz="1400" b="1">
                <a:solidFill>
                  <a:schemeClr val="accent1"/>
                </a:solidFill>
              </a:defRPr>
            </a:lvl3pPr>
            <a:lvl4pPr marL="1023937" indent="0">
              <a:buFontTx/>
              <a:buNone/>
              <a:defRPr sz="1400" b="1">
                <a:solidFill>
                  <a:schemeClr val="accent1"/>
                </a:solidFill>
              </a:defRPr>
            </a:lvl4pPr>
            <a:lvl5pPr marL="1376362" indent="0">
              <a:buFontTx/>
              <a:buNone/>
              <a:defRPr sz="1400" b="1">
                <a:solidFill>
                  <a:schemeClr val="accent1"/>
                </a:solidFill>
              </a:defRPr>
            </a:lvl5pPr>
          </a:lstStyle>
          <a:p>
            <a:pPr lvl="0"/>
            <a:r>
              <a:rPr lang="en-US" smtClean="0"/>
              <a:t>Click to edit Master text styles</a:t>
            </a:r>
          </a:p>
        </p:txBody>
      </p:sp>
      <p:sp>
        <p:nvSpPr>
          <p:cNvPr id="11" name="Slide Number Placeholder 1"/>
          <p:cNvSpPr>
            <a:spLocks noGrp="1"/>
          </p:cNvSpPr>
          <p:nvPr>
            <p:ph type="sldNum" sz="quarter" idx="11"/>
          </p:nvPr>
        </p:nvSpPr>
        <p:spPr>
          <a:xfrm>
            <a:off x="8686800" y="6537325"/>
            <a:ext cx="438150" cy="211138"/>
          </a:xfrm>
          <a:prstGeom prst="rect">
            <a:avLst/>
          </a:prstGeom>
          <a:ln>
            <a:miter lim="800000"/>
            <a:headEnd/>
            <a:tailEnd/>
          </a:ln>
        </p:spPr>
        <p:txBody>
          <a:bodyPr/>
          <a:lstStyle>
            <a:lvl1pPr algn="r">
              <a:defRPr lang="en-US" sz="800" i="1">
                <a:solidFill>
                  <a:srgbClr val="969696"/>
                </a:solidFill>
                <a:latin typeface="Arial" charset="0"/>
                <a:ea typeface="ＭＳ Ｐゴシック" pitchFamily="34" charset="-128"/>
                <a:cs typeface="+mn-cs"/>
              </a:defRPr>
            </a:lvl1pPr>
          </a:lstStyle>
          <a:p>
            <a:pPr>
              <a:defRPr/>
            </a:pPr>
            <a:fld id="{DEE19CC6-32C5-4D6F-B1D4-4A3879361BA4}" type="slidenum">
              <a:rPr/>
              <a:pPr>
                <a:defRPr/>
              </a:pPr>
              <a:t>‹#›</a:t>
            </a:fld>
            <a:endParaRPr dirty="0"/>
          </a:p>
        </p:txBody>
      </p:sp>
    </p:spTree>
    <p:extLst>
      <p:ext uri="{BB962C8B-B14F-4D97-AF65-F5344CB8AC3E}">
        <p14:creationId xmlns:p14="http://schemas.microsoft.com/office/powerpoint/2010/main" val="1153104332"/>
      </p:ext>
    </p:extLst>
  </p:cSld>
  <p:clrMapOvr>
    <a:masterClrMapping/>
  </p:clrMapOvr>
  <p:transition>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5" name="Picture 34" descr="STT_body_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STT_PPT_TypeOnly_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9714"/>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4" descr="STT_body_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9" descr="STT_PPT_TypeOnly_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9714"/>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3"/>
          <p:cNvSpPr>
            <a:spLocks noChangeArrowheads="1"/>
          </p:cNvSpPr>
          <p:nvPr userDrawn="1"/>
        </p:nvSpPr>
        <p:spPr bwMode="auto">
          <a:xfrm>
            <a:off x="6992938" y="6537326"/>
            <a:ext cx="21336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6" tIns="40818" rIns="81636" bIns="40818"/>
          <a:lstStyle/>
          <a:p>
            <a:pPr algn="r"/>
            <a:fld id="{E629D67D-14F7-4C52-A6E0-D044A16D9894}" type="slidenum">
              <a:rPr lang="en-US" sz="700" b="0">
                <a:solidFill>
                  <a:schemeClr val="accent1"/>
                </a:solidFill>
              </a:rPr>
              <a:pPr algn="r"/>
              <a:t>‹#›</a:t>
            </a:fld>
            <a:endParaRPr lang="en-US" sz="700" b="0">
              <a:solidFill>
                <a:schemeClr val="accent1"/>
              </a:solidFill>
            </a:endParaRPr>
          </a:p>
        </p:txBody>
      </p:sp>
      <p:sp>
        <p:nvSpPr>
          <p:cNvPr id="2" name="Title 1"/>
          <p:cNvSpPr>
            <a:spLocks noGrp="1"/>
          </p:cNvSpPr>
          <p:nvPr>
            <p:ph type="title"/>
          </p:nvPr>
        </p:nvSpPr>
        <p:spPr>
          <a:xfrm>
            <a:off x="455615" y="1021411"/>
            <a:ext cx="8232775" cy="230832"/>
          </a:xfrm>
          <a:prstGeom prst="rect">
            <a:avLst/>
          </a:prstGeom>
        </p:spPr>
        <p:txBody>
          <a:bodyPr lIns="0" rIns="0" bIns="0"/>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455615" y="1727201"/>
            <a:ext cx="8232775" cy="4525963"/>
          </a:xfrm>
          <a:prstGeom prst="rect">
            <a:avLst/>
          </a:prstGeom>
        </p:spPr>
        <p:txBody>
          <a:bodyPr lIns="0"/>
          <a:lstStyle>
            <a:lvl1pPr>
              <a:spcBef>
                <a:spcPts val="0"/>
              </a:spcBef>
              <a:spcAft>
                <a:spcPts val="536"/>
              </a:spcAft>
              <a:defRPr sz="1300" b="0"/>
            </a:lvl1pPr>
            <a:lvl2pPr>
              <a:spcBef>
                <a:spcPts val="0"/>
              </a:spcBef>
              <a:spcAft>
                <a:spcPts val="536"/>
              </a:spcAft>
              <a:defRPr sz="1300" b="0"/>
            </a:lvl2pPr>
            <a:lvl3pPr>
              <a:spcBef>
                <a:spcPts val="0"/>
              </a:spcBef>
              <a:spcAft>
                <a:spcPts val="536"/>
              </a:spcAft>
              <a:defRPr sz="1300" b="0"/>
            </a:lvl3pPr>
            <a:lvl4pPr>
              <a:spcBef>
                <a:spcPts val="0"/>
              </a:spcBef>
              <a:spcAft>
                <a:spcPts val="536"/>
              </a:spcAft>
              <a:defRPr sz="1300" b="0"/>
            </a:lvl4pPr>
            <a:lvl5pPr>
              <a:spcBef>
                <a:spcPts val="0"/>
              </a:spcBef>
              <a:spcAft>
                <a:spcPts val="536"/>
              </a:spcAft>
              <a:defRPr sz="1300" b="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0"/>
          </p:nvPr>
        </p:nvSpPr>
        <p:spPr>
          <a:xfrm>
            <a:off x="457200" y="1295401"/>
            <a:ext cx="8229600" cy="215444"/>
          </a:xfrm>
          <a:prstGeom prst="rect">
            <a:avLst/>
          </a:prstGeom>
        </p:spPr>
        <p:txBody>
          <a:bodyPr lIns="0" tIns="0" rIns="0" bIns="0" anchor="t" anchorCtr="0">
            <a:noAutofit/>
          </a:bodyPr>
          <a:lstStyle>
            <a:lvl1pPr marL="0" indent="0">
              <a:buFontTx/>
              <a:buNone/>
              <a:defRPr sz="1300" b="1">
                <a:solidFill>
                  <a:schemeClr val="accent1"/>
                </a:solidFill>
              </a:defRPr>
            </a:lvl1pPr>
            <a:lvl2pPr marL="304717" indent="0">
              <a:buFontTx/>
              <a:buNone/>
              <a:defRPr sz="1300" b="1">
                <a:solidFill>
                  <a:schemeClr val="accent1"/>
                </a:solidFill>
              </a:defRPr>
            </a:lvl2pPr>
            <a:lvl3pPr marL="609434" indent="0">
              <a:buFontTx/>
              <a:buNone/>
              <a:defRPr sz="1300" b="1">
                <a:solidFill>
                  <a:schemeClr val="accent1"/>
                </a:solidFill>
              </a:defRPr>
            </a:lvl3pPr>
            <a:lvl4pPr marL="914151" indent="0">
              <a:buFontTx/>
              <a:buNone/>
              <a:defRPr sz="1300" b="1">
                <a:solidFill>
                  <a:schemeClr val="accent1"/>
                </a:solidFill>
              </a:defRPr>
            </a:lvl4pPr>
            <a:lvl5pPr marL="1228789" indent="0">
              <a:buFontTx/>
              <a:buNone/>
              <a:defRPr sz="1300" b="1">
                <a:solidFill>
                  <a:schemeClr val="accent1"/>
                </a:solidFill>
              </a:defRPr>
            </a:lvl5pPr>
          </a:lstStyle>
          <a:p>
            <a:pPr lvl="0"/>
            <a:r>
              <a:rPr lang="en-US" smtClean="0"/>
              <a:t>Click to edit Master text styles</a:t>
            </a:r>
          </a:p>
        </p:txBody>
      </p:sp>
      <p:sp>
        <p:nvSpPr>
          <p:cNvPr id="11" name="Slide Number Placeholder 1"/>
          <p:cNvSpPr>
            <a:spLocks noGrp="1"/>
          </p:cNvSpPr>
          <p:nvPr>
            <p:ph type="sldNum" sz="quarter" idx="11"/>
          </p:nvPr>
        </p:nvSpPr>
        <p:spPr>
          <a:xfrm>
            <a:off x="8686800" y="6537326"/>
            <a:ext cx="438150" cy="211137"/>
          </a:xfrm>
          <a:prstGeom prst="rect">
            <a:avLst/>
          </a:prstGeom>
          <a:ln>
            <a:miter lim="800000"/>
            <a:headEnd/>
            <a:tailEnd/>
          </a:ln>
        </p:spPr>
        <p:txBody>
          <a:bodyPr vert="horz" wrap="square" lIns="81636" tIns="40818" rIns="81636" bIns="40818" numCol="1" anchor="t" anchorCtr="0" compatLnSpc="1">
            <a:prstTxWarp prst="textNoShape">
              <a:avLst/>
            </a:prstTxWarp>
          </a:bodyPr>
          <a:lstStyle>
            <a:lvl1pPr algn="r">
              <a:defRPr sz="700">
                <a:solidFill>
                  <a:srgbClr val="969696"/>
                </a:solidFill>
              </a:defRPr>
            </a:lvl1pPr>
          </a:lstStyle>
          <a:p>
            <a:fld id="{094ECA9B-CB6D-4646-9FC8-4622542E226F}" type="slidenum">
              <a:rPr lang="en-US"/>
              <a:pPr/>
              <a:t>‹#›</a:t>
            </a:fld>
            <a:endParaRPr lang="en-US"/>
          </a:p>
        </p:txBody>
      </p:sp>
    </p:spTree>
    <p:extLst>
      <p:ext uri="{BB962C8B-B14F-4D97-AF65-F5344CB8AC3E}">
        <p14:creationId xmlns:p14="http://schemas.microsoft.com/office/powerpoint/2010/main" val="3211633224"/>
      </p:ext>
    </p:extLst>
  </p:cSld>
  <p:clrMapOvr>
    <a:masterClrMapping/>
  </p:clrMapOvr>
  <p:transition>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1780446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322021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9172935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727200"/>
            <a:ext cx="40401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7200"/>
            <a:ext cx="4040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515695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27344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3394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97756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4790564"/>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12809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085021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030288"/>
            <a:ext cx="2057400" cy="522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30288"/>
            <a:ext cx="6022975"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68603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4441010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39973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1216922"/>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727200"/>
            <a:ext cx="40401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27200"/>
            <a:ext cx="40401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37051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4730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995283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73887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598784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5729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069032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1030288"/>
            <a:ext cx="2057400" cy="5222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030288"/>
            <a:ext cx="6022975" cy="5222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25227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image" Target="../media/image1.jpeg"/><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theme" Target="../theme/theme5.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image" Target="../media/image2.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image" Target="../media/image8.jpeg"/><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image" Target="../media/image8.jpe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1026" name="Group 50"/>
          <p:cNvGrpSpPr>
            <a:grpSpLocks/>
          </p:cNvGrpSpPr>
          <p:nvPr/>
        </p:nvGrpSpPr>
        <p:grpSpPr bwMode="auto">
          <a:xfrm>
            <a:off x="0" y="0"/>
            <a:ext cx="9144000" cy="573088"/>
            <a:chOff x="0" y="0"/>
            <a:chExt cx="5760" cy="361"/>
          </a:xfrm>
        </p:grpSpPr>
        <p:pic>
          <p:nvPicPr>
            <p:cNvPr id="1030" name="Picture 47" descr="sst print gradient bar"/>
            <p:cNvPicPr>
              <a:picLocks noChangeAspect="1" noChangeArrowheads="1"/>
            </p:cNvPicPr>
            <p:nvPr userDrawn="1"/>
          </p:nvPicPr>
          <p:blipFill>
            <a:blip r:embed="rId22" cstate="print"/>
            <a:srcRect/>
            <a:stretch>
              <a:fillRect/>
            </a:stretch>
          </p:blipFill>
          <p:spPr bwMode="auto">
            <a:xfrm>
              <a:off x="0" y="0"/>
              <a:ext cx="5760" cy="361"/>
            </a:xfrm>
            <a:prstGeom prst="rect">
              <a:avLst/>
            </a:prstGeom>
            <a:noFill/>
            <a:ln w="9525">
              <a:noFill/>
              <a:miter lim="800000"/>
              <a:headEnd/>
              <a:tailEnd/>
            </a:ln>
          </p:spPr>
        </p:pic>
        <p:pic>
          <p:nvPicPr>
            <p:cNvPr id="1031" name="Picture 41" descr="SSGS_state_street_logo_mod"/>
            <p:cNvPicPr>
              <a:picLocks noChangeAspect="1" noChangeArrowheads="1"/>
            </p:cNvPicPr>
            <p:nvPr userDrawn="1"/>
          </p:nvPicPr>
          <p:blipFill>
            <a:blip r:embed="rId23" cstate="print"/>
            <a:srcRect/>
            <a:stretch>
              <a:fillRect/>
            </a:stretch>
          </p:blipFill>
          <p:spPr bwMode="auto">
            <a:xfrm>
              <a:off x="294" y="117"/>
              <a:ext cx="921" cy="126"/>
            </a:xfrm>
            <a:prstGeom prst="rect">
              <a:avLst/>
            </a:prstGeom>
            <a:noFill/>
            <a:ln w="9525">
              <a:noFill/>
              <a:miter lim="800000"/>
              <a:headEnd/>
              <a:tailEnd/>
            </a:ln>
          </p:spPr>
        </p:pic>
      </p:grpSp>
      <p:sp>
        <p:nvSpPr>
          <p:cNvPr id="1027" name="Rectangle 4"/>
          <p:cNvSpPr>
            <a:spLocks noGrp="1" noChangeArrowheads="1"/>
          </p:cNvSpPr>
          <p:nvPr>
            <p:ph type="body" idx="1"/>
          </p:nvPr>
        </p:nvSpPr>
        <p:spPr bwMode="auto">
          <a:xfrm>
            <a:off x="455613" y="1727200"/>
            <a:ext cx="8232775" cy="4525963"/>
          </a:xfrm>
          <a:prstGeom prst="rect">
            <a:avLst/>
          </a:prstGeom>
          <a:noFill/>
          <a:ln w="9525" algn="ctr">
            <a:noFill/>
            <a:miter lim="800000"/>
            <a:headEnd/>
            <a:tailEnd/>
          </a:ln>
        </p:spPr>
        <p:txBody>
          <a:bodyPr vert="horz" wrap="square" lIns="0" tIns="9144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8" name="Rectangle 3"/>
          <p:cNvSpPr>
            <a:spLocks noGrp="1" noChangeArrowheads="1"/>
          </p:cNvSpPr>
          <p:nvPr>
            <p:ph type="title"/>
          </p:nvPr>
        </p:nvSpPr>
        <p:spPr bwMode="auto">
          <a:xfrm>
            <a:off x="455613" y="1030288"/>
            <a:ext cx="8232775"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275927" name="Rectangle 23"/>
          <p:cNvSpPr>
            <a:spLocks noChangeArrowheads="1"/>
          </p:cNvSpPr>
          <p:nvPr/>
        </p:nvSpPr>
        <p:spPr bwMode="auto">
          <a:xfrm>
            <a:off x="6992938" y="6537325"/>
            <a:ext cx="2133600" cy="230188"/>
          </a:xfrm>
          <a:prstGeom prst="rect">
            <a:avLst/>
          </a:prstGeom>
          <a:noFill/>
          <a:ln w="9525">
            <a:noFill/>
            <a:miter lim="800000"/>
            <a:headEnd/>
            <a:tailEnd/>
          </a:ln>
          <a:effectLst/>
        </p:spPr>
        <p:txBody>
          <a:bodyPr/>
          <a:lstStyle/>
          <a:p>
            <a:pPr algn="r">
              <a:defRPr/>
            </a:pPr>
            <a:fld id="{310FBE64-D491-4996-88A8-A83804DBCD04}" type="slidenum">
              <a:rPr lang="en-US" sz="800" b="0">
                <a:solidFill>
                  <a:schemeClr val="accent1"/>
                </a:solidFill>
              </a:rPr>
              <a:pPr algn="r">
                <a:defRPr/>
              </a:pPr>
              <a:t>‹#›</a:t>
            </a:fld>
            <a:endParaRPr lang="en-US" sz="800" b="0">
              <a:solidFill>
                <a:schemeClr val="accent1"/>
              </a:solidFill>
            </a:endParaRPr>
          </a:p>
        </p:txBody>
      </p:sp>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588"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624" r:id="rId12"/>
    <p:sldLayoutId id="2147484625" r:id="rId13"/>
    <p:sldLayoutId id="2147484626" r:id="rId14"/>
    <p:sldLayoutId id="2147484627" r:id="rId15"/>
    <p:sldLayoutId id="2147484628" r:id="rId16"/>
    <p:sldLayoutId id="2147484629" r:id="rId17"/>
    <p:sldLayoutId id="2147484630" r:id="rId18"/>
    <p:sldLayoutId id="2147484631" r:id="rId19"/>
    <p:sldLayoutId id="2147484632" r:id="rId20"/>
  </p:sldLayoutIdLst>
  <p:transition/>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p:titleStyle>
    <p:bodyStyle>
      <a:lvl1pPr marL="174625" indent="-174625" algn="l" rtl="0" eaLnBrk="0" fontAlgn="base" hangingPunct="0">
        <a:spcBef>
          <a:spcPct val="50000"/>
        </a:spcBef>
        <a:spcAft>
          <a:spcPct val="0"/>
        </a:spcAft>
        <a:buClr>
          <a:schemeClr val="accent1"/>
        </a:buClr>
        <a:buChar char="•"/>
        <a:defRPr sz="1600">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400">
          <a:solidFill>
            <a:schemeClr val="tx1"/>
          </a:solidFill>
          <a:latin typeface="+mn-lt"/>
        </a:defRPr>
      </a:lvl2pPr>
      <a:lvl3pPr marL="863600" indent="-180975" algn="l" rtl="0" eaLnBrk="0" fontAlgn="base" hangingPunct="0">
        <a:spcBef>
          <a:spcPct val="20000"/>
        </a:spcBef>
        <a:spcAft>
          <a:spcPct val="0"/>
        </a:spcAft>
        <a:buFont typeface="Arial" charset="0"/>
        <a:buChar char="–"/>
        <a:defRPr sz="1200">
          <a:solidFill>
            <a:schemeClr val="tx1"/>
          </a:solidFill>
          <a:latin typeface="+mn-lt"/>
        </a:defRPr>
      </a:lvl3pPr>
      <a:lvl4pPr marL="1200150" indent="-176213" algn="l" rtl="0" eaLnBrk="0" fontAlgn="base" hangingPunct="0">
        <a:spcBef>
          <a:spcPct val="20000"/>
        </a:spcBef>
        <a:spcAft>
          <a:spcPct val="0"/>
        </a:spcAft>
        <a:buFont typeface="Arial" charset="0"/>
        <a:buChar char="–"/>
        <a:defRPr sz="1000">
          <a:solidFill>
            <a:schemeClr val="tx1"/>
          </a:solidFill>
          <a:latin typeface="+mn-lt"/>
        </a:defRPr>
      </a:lvl4pPr>
      <a:lvl5pPr marL="1543050" indent="-166688" algn="l" rtl="0" eaLnBrk="0" fontAlgn="base" hangingPunct="0">
        <a:spcBef>
          <a:spcPct val="20000"/>
        </a:spcBef>
        <a:spcAft>
          <a:spcPct val="0"/>
        </a:spcAft>
        <a:buFont typeface="Arial" charset="0"/>
        <a:defRPr sz="1200">
          <a:solidFill>
            <a:schemeClr val="tx1"/>
          </a:solidFill>
          <a:latin typeface="+mn-lt"/>
        </a:defRPr>
      </a:lvl5pPr>
      <a:lvl6pPr marL="2000250" indent="-166688" algn="l" rtl="0" fontAlgn="base">
        <a:spcBef>
          <a:spcPct val="20000"/>
        </a:spcBef>
        <a:spcAft>
          <a:spcPct val="0"/>
        </a:spcAft>
        <a:buFont typeface="Arial" charset="0"/>
        <a:defRPr sz="1200">
          <a:solidFill>
            <a:schemeClr val="tx1"/>
          </a:solidFill>
          <a:latin typeface="+mn-lt"/>
        </a:defRPr>
      </a:lvl6pPr>
      <a:lvl7pPr marL="2457450" indent="-166688" algn="l" rtl="0" fontAlgn="base">
        <a:spcBef>
          <a:spcPct val="20000"/>
        </a:spcBef>
        <a:spcAft>
          <a:spcPct val="0"/>
        </a:spcAft>
        <a:buFont typeface="Arial" charset="0"/>
        <a:defRPr sz="1200">
          <a:solidFill>
            <a:schemeClr val="tx1"/>
          </a:solidFill>
          <a:latin typeface="+mn-lt"/>
        </a:defRPr>
      </a:lvl7pPr>
      <a:lvl8pPr marL="2914650" indent="-166688" algn="l" rtl="0" fontAlgn="base">
        <a:spcBef>
          <a:spcPct val="20000"/>
        </a:spcBef>
        <a:spcAft>
          <a:spcPct val="0"/>
        </a:spcAft>
        <a:buFont typeface="Arial" charset="0"/>
        <a:defRPr sz="1200">
          <a:solidFill>
            <a:schemeClr val="tx1"/>
          </a:solidFill>
          <a:latin typeface="+mn-lt"/>
        </a:defRPr>
      </a:lvl8pPr>
      <a:lvl9pPr marL="3371850" indent="-166688" algn="l" rtl="0" fontAlgn="base">
        <a:spcBef>
          <a:spcPct val="20000"/>
        </a:spcBef>
        <a:spcAft>
          <a:spcPct val="0"/>
        </a:spcAft>
        <a:buFont typeface="Arial" charset="0"/>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2050" name="Picture 8" descr="sst print gradient bar"/>
          <p:cNvPicPr>
            <a:picLocks noChangeAspect="1" noChangeArrowheads="1"/>
          </p:cNvPicPr>
          <p:nvPr/>
        </p:nvPicPr>
        <p:blipFill>
          <a:blip r:embed="rId13" cstate="print"/>
          <a:srcRect/>
          <a:stretch>
            <a:fillRect/>
          </a:stretch>
        </p:blipFill>
        <p:spPr bwMode="auto">
          <a:xfrm>
            <a:off x="0" y="0"/>
            <a:ext cx="9144000" cy="573088"/>
          </a:xfrm>
          <a:prstGeom prst="rect">
            <a:avLst/>
          </a:prstGeom>
          <a:noFill/>
          <a:ln w="9525">
            <a:noFill/>
            <a:miter lim="800000"/>
            <a:headEnd/>
            <a:tailEnd/>
          </a:ln>
        </p:spPr>
      </p:pic>
      <p:sp>
        <p:nvSpPr>
          <p:cNvPr id="2051" name="Rectangle 4"/>
          <p:cNvSpPr>
            <a:spLocks noGrp="1" noChangeArrowheads="1"/>
          </p:cNvSpPr>
          <p:nvPr>
            <p:ph type="body" idx="1"/>
          </p:nvPr>
        </p:nvSpPr>
        <p:spPr bwMode="auto">
          <a:xfrm>
            <a:off x="460375" y="792163"/>
            <a:ext cx="8228013" cy="4562475"/>
          </a:xfrm>
          <a:prstGeom prst="rect">
            <a:avLst/>
          </a:prstGeom>
          <a:noFill/>
          <a:ln w="9525">
            <a:noFill/>
            <a:miter lim="800000"/>
            <a:headEnd/>
            <a:tailEnd/>
          </a:ln>
        </p:spPr>
        <p:txBody>
          <a:bodyPr vert="horz" wrap="square" lIns="0" tIns="9144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52" name="Rectangle 5"/>
          <p:cNvSpPr>
            <a:spLocks noGrp="1" noChangeArrowheads="1"/>
          </p:cNvSpPr>
          <p:nvPr>
            <p:ph type="title"/>
          </p:nvPr>
        </p:nvSpPr>
        <p:spPr bwMode="gray">
          <a:xfrm>
            <a:off x="455613" y="122238"/>
            <a:ext cx="8232775" cy="3048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866758" name="Rectangle 6"/>
          <p:cNvSpPr>
            <a:spLocks noChangeArrowheads="1"/>
          </p:cNvSpPr>
          <p:nvPr/>
        </p:nvSpPr>
        <p:spPr bwMode="auto">
          <a:xfrm>
            <a:off x="6992938" y="6537325"/>
            <a:ext cx="2133600" cy="230188"/>
          </a:xfrm>
          <a:prstGeom prst="rect">
            <a:avLst/>
          </a:prstGeom>
          <a:noFill/>
          <a:ln w="9525">
            <a:noFill/>
            <a:miter lim="800000"/>
            <a:headEnd/>
            <a:tailEnd/>
          </a:ln>
          <a:effectLst/>
        </p:spPr>
        <p:txBody>
          <a:bodyPr/>
          <a:lstStyle/>
          <a:p>
            <a:pPr algn="r">
              <a:defRPr/>
            </a:pPr>
            <a:fld id="{9D7E6EF4-6B87-4FF2-916E-3693CA84AA57}" type="slidenum">
              <a:rPr lang="en-US" sz="800" b="0">
                <a:solidFill>
                  <a:schemeClr val="accent1"/>
                </a:solidFill>
              </a:rPr>
              <a:pPr algn="r">
                <a:defRPr/>
              </a:pPr>
              <a:t>‹#›</a:t>
            </a:fld>
            <a:endParaRPr lang="en-US" sz="800" b="0">
              <a:solidFill>
                <a:schemeClr val="accent1"/>
              </a:solidFill>
            </a:endParaRPr>
          </a:p>
        </p:txBody>
      </p:sp>
      <p:pic>
        <p:nvPicPr>
          <p:cNvPr id="2054" name="Picture 9" descr="STT_TYPEONLY_RGB_293"/>
          <p:cNvPicPr>
            <a:picLocks noChangeAspect="1" noChangeArrowheads="1"/>
          </p:cNvPicPr>
          <p:nvPr/>
        </p:nvPicPr>
        <p:blipFill>
          <a:blip r:embed="rId14" cstate="print"/>
          <a:srcRect/>
          <a:stretch>
            <a:fillRect/>
          </a:stretch>
        </p:blipFill>
        <p:spPr bwMode="auto">
          <a:xfrm>
            <a:off x="7564438" y="6535738"/>
            <a:ext cx="1123950" cy="155575"/>
          </a:xfrm>
          <a:prstGeom prst="rect">
            <a:avLst/>
          </a:prstGeom>
          <a:noFill/>
          <a:ln w="9525">
            <a:noFill/>
            <a:miter lim="800000"/>
            <a:headEnd/>
            <a:tailEnd/>
          </a:ln>
        </p:spPr>
      </p:pic>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589" r:id="rId1"/>
    <p:sldLayoutId id="2147484545" r:id="rId2"/>
    <p:sldLayoutId id="2147484546" r:id="rId3"/>
    <p:sldLayoutId id="2147484547" r:id="rId4"/>
    <p:sldLayoutId id="2147484548" r:id="rId5"/>
    <p:sldLayoutId id="2147484549" r:id="rId6"/>
    <p:sldLayoutId id="2147484550" r:id="rId7"/>
    <p:sldLayoutId id="2147484551" r:id="rId8"/>
    <p:sldLayoutId id="2147484552" r:id="rId9"/>
    <p:sldLayoutId id="2147484553" r:id="rId10"/>
    <p:sldLayoutId id="2147484554" r:id="rId11"/>
  </p:sldLayoutIdLst>
  <p:transition/>
  <p:txStyles>
    <p:titleStyle>
      <a:lvl1pPr algn="l" rtl="0" eaLnBrk="0" fontAlgn="base" hangingPunct="0">
        <a:spcBef>
          <a:spcPct val="0"/>
        </a:spcBef>
        <a:spcAft>
          <a:spcPct val="0"/>
        </a:spcAft>
        <a:defRPr sz="2000" b="1">
          <a:solidFill>
            <a:schemeClr val="bg2"/>
          </a:solidFill>
          <a:latin typeface="+mj-lt"/>
          <a:ea typeface="+mj-ea"/>
          <a:cs typeface="+mj-cs"/>
        </a:defRPr>
      </a:lvl1pPr>
      <a:lvl2pPr algn="l" rtl="0" eaLnBrk="0" fontAlgn="base" hangingPunct="0">
        <a:spcBef>
          <a:spcPct val="0"/>
        </a:spcBef>
        <a:spcAft>
          <a:spcPct val="0"/>
        </a:spcAft>
        <a:defRPr sz="2000" b="1">
          <a:solidFill>
            <a:schemeClr val="bg2"/>
          </a:solidFill>
          <a:latin typeface="Arial" charset="0"/>
        </a:defRPr>
      </a:lvl2pPr>
      <a:lvl3pPr algn="l" rtl="0" eaLnBrk="0" fontAlgn="base" hangingPunct="0">
        <a:spcBef>
          <a:spcPct val="0"/>
        </a:spcBef>
        <a:spcAft>
          <a:spcPct val="0"/>
        </a:spcAft>
        <a:defRPr sz="2000" b="1">
          <a:solidFill>
            <a:schemeClr val="bg2"/>
          </a:solidFill>
          <a:latin typeface="Arial" charset="0"/>
        </a:defRPr>
      </a:lvl3pPr>
      <a:lvl4pPr algn="l" rtl="0" eaLnBrk="0" fontAlgn="base" hangingPunct="0">
        <a:spcBef>
          <a:spcPct val="0"/>
        </a:spcBef>
        <a:spcAft>
          <a:spcPct val="0"/>
        </a:spcAft>
        <a:defRPr sz="2000" b="1">
          <a:solidFill>
            <a:schemeClr val="bg2"/>
          </a:solidFill>
          <a:latin typeface="Arial" charset="0"/>
        </a:defRPr>
      </a:lvl4pPr>
      <a:lvl5pPr algn="l" rtl="0" eaLnBrk="0" fontAlgn="base" hangingPunct="0">
        <a:spcBef>
          <a:spcPct val="0"/>
        </a:spcBef>
        <a:spcAft>
          <a:spcPct val="0"/>
        </a:spcAft>
        <a:defRPr sz="2000" b="1">
          <a:solidFill>
            <a:schemeClr val="bg2"/>
          </a:solidFill>
          <a:latin typeface="Arial" charset="0"/>
        </a:defRPr>
      </a:lvl5pPr>
      <a:lvl6pPr marL="457200" algn="l" rtl="0" fontAlgn="base">
        <a:spcBef>
          <a:spcPct val="0"/>
        </a:spcBef>
        <a:spcAft>
          <a:spcPct val="0"/>
        </a:spcAft>
        <a:defRPr sz="2000" b="1">
          <a:solidFill>
            <a:schemeClr val="bg2"/>
          </a:solidFill>
          <a:latin typeface="Arial" charset="0"/>
        </a:defRPr>
      </a:lvl6pPr>
      <a:lvl7pPr marL="914400" algn="l" rtl="0" fontAlgn="base">
        <a:spcBef>
          <a:spcPct val="0"/>
        </a:spcBef>
        <a:spcAft>
          <a:spcPct val="0"/>
        </a:spcAft>
        <a:defRPr sz="2000" b="1">
          <a:solidFill>
            <a:schemeClr val="bg2"/>
          </a:solidFill>
          <a:latin typeface="Arial" charset="0"/>
        </a:defRPr>
      </a:lvl7pPr>
      <a:lvl8pPr marL="1371600" algn="l" rtl="0" fontAlgn="base">
        <a:spcBef>
          <a:spcPct val="0"/>
        </a:spcBef>
        <a:spcAft>
          <a:spcPct val="0"/>
        </a:spcAft>
        <a:defRPr sz="2000" b="1">
          <a:solidFill>
            <a:schemeClr val="bg2"/>
          </a:solidFill>
          <a:latin typeface="Arial" charset="0"/>
        </a:defRPr>
      </a:lvl8pPr>
      <a:lvl9pPr marL="1828800" algn="l" rtl="0" fontAlgn="base">
        <a:spcBef>
          <a:spcPct val="0"/>
        </a:spcBef>
        <a:spcAft>
          <a:spcPct val="0"/>
        </a:spcAft>
        <a:defRPr sz="2000" b="1">
          <a:solidFill>
            <a:schemeClr val="bg2"/>
          </a:solidFill>
          <a:latin typeface="Arial" charset="0"/>
        </a:defRPr>
      </a:lvl9pPr>
    </p:titleStyle>
    <p:bodyStyle>
      <a:lvl1pPr marL="174625" indent="-174625" algn="l" rtl="0" eaLnBrk="0" fontAlgn="base" hangingPunct="0">
        <a:spcBef>
          <a:spcPct val="50000"/>
        </a:spcBef>
        <a:spcAft>
          <a:spcPct val="0"/>
        </a:spcAft>
        <a:buClr>
          <a:schemeClr val="accent1"/>
        </a:buClr>
        <a:buChar char="•"/>
        <a:defRPr sz="1600">
          <a:solidFill>
            <a:schemeClr val="tx1"/>
          </a:solidFill>
          <a:latin typeface="+mn-lt"/>
          <a:ea typeface="+mn-ea"/>
          <a:cs typeface="+mn-cs"/>
        </a:defRPr>
      </a:lvl1pPr>
      <a:lvl2pPr marL="520700" indent="-176213" algn="l" rtl="0" eaLnBrk="0" fontAlgn="base" hangingPunct="0">
        <a:spcBef>
          <a:spcPct val="20000"/>
        </a:spcBef>
        <a:spcAft>
          <a:spcPct val="0"/>
        </a:spcAft>
        <a:buFont typeface="Arial" charset="0"/>
        <a:buChar char="–"/>
        <a:defRPr sz="1400">
          <a:solidFill>
            <a:schemeClr val="tx1"/>
          </a:solidFill>
          <a:latin typeface="+mn-lt"/>
        </a:defRPr>
      </a:lvl2pPr>
      <a:lvl3pPr marL="863600" indent="-180975" algn="l" rtl="0" eaLnBrk="0" fontAlgn="base" hangingPunct="0">
        <a:spcBef>
          <a:spcPct val="20000"/>
        </a:spcBef>
        <a:spcAft>
          <a:spcPct val="0"/>
        </a:spcAft>
        <a:buFont typeface="Arial" charset="0"/>
        <a:buChar char="–"/>
        <a:defRPr sz="1200">
          <a:solidFill>
            <a:schemeClr val="tx1"/>
          </a:solidFill>
          <a:latin typeface="+mn-lt"/>
        </a:defRPr>
      </a:lvl3pPr>
      <a:lvl4pPr marL="1200150" indent="-176213" algn="l" rtl="0" eaLnBrk="0" fontAlgn="base" hangingPunct="0">
        <a:spcBef>
          <a:spcPct val="20000"/>
        </a:spcBef>
        <a:spcAft>
          <a:spcPct val="0"/>
        </a:spcAft>
        <a:buFont typeface="Arial" charset="0"/>
        <a:buChar char="–"/>
        <a:defRPr sz="1000">
          <a:solidFill>
            <a:schemeClr val="tx1"/>
          </a:solidFill>
          <a:latin typeface="+mn-lt"/>
        </a:defRPr>
      </a:lvl4pPr>
      <a:lvl5pPr marL="1543050" indent="-166688" algn="l" rtl="0" eaLnBrk="0" fontAlgn="base" hangingPunct="0">
        <a:spcBef>
          <a:spcPct val="20000"/>
        </a:spcBef>
        <a:spcAft>
          <a:spcPct val="0"/>
        </a:spcAft>
        <a:buFont typeface="Arial" charset="0"/>
        <a:buChar char="–"/>
        <a:defRPr sz="1000" b="1">
          <a:solidFill>
            <a:schemeClr val="tx1"/>
          </a:solidFill>
          <a:latin typeface="+mn-lt"/>
        </a:defRPr>
      </a:lvl5pPr>
      <a:lvl6pPr marL="2000250" indent="-166688" algn="l" rtl="0" fontAlgn="base">
        <a:spcBef>
          <a:spcPct val="20000"/>
        </a:spcBef>
        <a:spcAft>
          <a:spcPct val="0"/>
        </a:spcAft>
        <a:buFont typeface="Arial" charset="0"/>
        <a:buChar char="–"/>
        <a:defRPr sz="1000" b="1">
          <a:solidFill>
            <a:schemeClr val="tx1"/>
          </a:solidFill>
          <a:latin typeface="+mn-lt"/>
        </a:defRPr>
      </a:lvl6pPr>
      <a:lvl7pPr marL="2457450" indent="-166688" algn="l" rtl="0" fontAlgn="base">
        <a:spcBef>
          <a:spcPct val="20000"/>
        </a:spcBef>
        <a:spcAft>
          <a:spcPct val="0"/>
        </a:spcAft>
        <a:buFont typeface="Arial" charset="0"/>
        <a:buChar char="–"/>
        <a:defRPr sz="1000" b="1">
          <a:solidFill>
            <a:schemeClr val="tx1"/>
          </a:solidFill>
          <a:latin typeface="+mn-lt"/>
        </a:defRPr>
      </a:lvl7pPr>
      <a:lvl8pPr marL="2914650" indent="-166688" algn="l" rtl="0" fontAlgn="base">
        <a:spcBef>
          <a:spcPct val="20000"/>
        </a:spcBef>
        <a:spcAft>
          <a:spcPct val="0"/>
        </a:spcAft>
        <a:buFont typeface="Arial" charset="0"/>
        <a:buChar char="–"/>
        <a:defRPr sz="1000" b="1">
          <a:solidFill>
            <a:schemeClr val="tx1"/>
          </a:solidFill>
          <a:latin typeface="+mn-lt"/>
        </a:defRPr>
      </a:lvl8pPr>
      <a:lvl9pPr marL="3371850" indent="-166688" algn="l" rtl="0" fontAlgn="base">
        <a:spcBef>
          <a:spcPct val="20000"/>
        </a:spcBef>
        <a:spcAft>
          <a:spcPct val="0"/>
        </a:spcAft>
        <a:buFont typeface="Arial" charset="0"/>
        <a:buChar char="–"/>
        <a:defRPr sz="1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590"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Lst>
  <p:transition/>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p:titleStyle>
    <p:bodyStyle>
      <a:lvl1pPr marL="109538" indent="-109538" algn="l" rtl="0" eaLnBrk="0" fontAlgn="base" hangingPunct="0">
        <a:spcBef>
          <a:spcPct val="20000"/>
        </a:spcBef>
        <a:spcAft>
          <a:spcPct val="0"/>
        </a:spcAft>
        <a:buClr>
          <a:schemeClr val="bg2"/>
        </a:buClr>
        <a:buChar char="•"/>
        <a:defRPr sz="1600" b="1">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600" b="1">
          <a:solidFill>
            <a:schemeClr val="tx1"/>
          </a:solidFill>
          <a:latin typeface="+mn-lt"/>
        </a:defRPr>
      </a:lvl2pPr>
      <a:lvl3pPr marL="863600" indent="-180975" algn="l" rtl="0" eaLnBrk="0" fontAlgn="base" hangingPunct="0">
        <a:spcBef>
          <a:spcPct val="20000"/>
        </a:spcBef>
        <a:spcAft>
          <a:spcPct val="0"/>
        </a:spcAft>
        <a:buFont typeface="Arial" charset="0"/>
        <a:buChar char="–"/>
        <a:defRPr sz="1600" b="1">
          <a:solidFill>
            <a:schemeClr val="tx1"/>
          </a:solidFill>
          <a:latin typeface="+mn-lt"/>
        </a:defRPr>
      </a:lvl3pPr>
      <a:lvl4pPr marL="1200150" indent="-176213" algn="l" rtl="0" eaLnBrk="0" fontAlgn="base" hangingPunct="0">
        <a:spcBef>
          <a:spcPct val="20000"/>
        </a:spcBef>
        <a:spcAft>
          <a:spcPct val="0"/>
        </a:spcAft>
        <a:buFont typeface="Arial" charset="0"/>
        <a:buChar char="–"/>
        <a:defRPr sz="1600" b="1">
          <a:solidFill>
            <a:schemeClr val="tx1"/>
          </a:solidFill>
          <a:latin typeface="+mn-lt"/>
        </a:defRPr>
      </a:lvl4pPr>
      <a:lvl5pPr marL="1543050" indent="-166688" algn="l" rtl="0" eaLnBrk="0" fontAlgn="base" hangingPunct="0">
        <a:spcBef>
          <a:spcPct val="20000"/>
        </a:spcBef>
        <a:spcAft>
          <a:spcPct val="0"/>
        </a:spcAft>
        <a:buFont typeface="Arial" charset="0"/>
        <a:buChar char="–"/>
        <a:defRPr sz="1600" b="1">
          <a:solidFill>
            <a:schemeClr val="tx1"/>
          </a:solidFill>
          <a:latin typeface="+mn-lt"/>
        </a:defRPr>
      </a:lvl5pPr>
      <a:lvl6pPr marL="2000250" indent="-166688" algn="l" rtl="0" fontAlgn="base">
        <a:spcBef>
          <a:spcPct val="20000"/>
        </a:spcBef>
        <a:spcAft>
          <a:spcPct val="0"/>
        </a:spcAft>
        <a:buFont typeface="Arial" charset="0"/>
        <a:buChar char="–"/>
        <a:defRPr sz="1600" b="1">
          <a:solidFill>
            <a:schemeClr val="tx1"/>
          </a:solidFill>
          <a:latin typeface="+mn-lt"/>
        </a:defRPr>
      </a:lvl6pPr>
      <a:lvl7pPr marL="2457450" indent="-166688" algn="l" rtl="0" fontAlgn="base">
        <a:spcBef>
          <a:spcPct val="20000"/>
        </a:spcBef>
        <a:spcAft>
          <a:spcPct val="0"/>
        </a:spcAft>
        <a:buFont typeface="Arial" charset="0"/>
        <a:buChar char="–"/>
        <a:defRPr sz="1600" b="1">
          <a:solidFill>
            <a:schemeClr val="tx1"/>
          </a:solidFill>
          <a:latin typeface="+mn-lt"/>
        </a:defRPr>
      </a:lvl7pPr>
      <a:lvl8pPr marL="2914650" indent="-166688" algn="l" rtl="0" fontAlgn="base">
        <a:spcBef>
          <a:spcPct val="20000"/>
        </a:spcBef>
        <a:spcAft>
          <a:spcPct val="0"/>
        </a:spcAft>
        <a:buFont typeface="Arial" charset="0"/>
        <a:buChar char="–"/>
        <a:defRPr sz="1600" b="1">
          <a:solidFill>
            <a:schemeClr val="tx1"/>
          </a:solidFill>
          <a:latin typeface="+mn-lt"/>
        </a:defRPr>
      </a:lvl8pPr>
      <a:lvl9pPr marL="3371850" indent="-166688" algn="l" rtl="0" fontAlgn="base">
        <a:spcBef>
          <a:spcPct val="20000"/>
        </a:spcBef>
        <a:spcAft>
          <a:spcPct val="0"/>
        </a:spcAft>
        <a:buFont typeface="Arial" charset="0"/>
        <a:buChar char="–"/>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3074" name="Group 50"/>
          <p:cNvGrpSpPr>
            <a:grpSpLocks/>
          </p:cNvGrpSpPr>
          <p:nvPr/>
        </p:nvGrpSpPr>
        <p:grpSpPr bwMode="auto">
          <a:xfrm>
            <a:off x="0" y="0"/>
            <a:ext cx="9144000" cy="573088"/>
            <a:chOff x="0" y="0"/>
            <a:chExt cx="5760" cy="361"/>
          </a:xfrm>
        </p:grpSpPr>
        <p:pic>
          <p:nvPicPr>
            <p:cNvPr id="3078" name="Picture 47" descr="sst print gradient bar"/>
            <p:cNvPicPr>
              <a:picLocks noChangeAspect="1" noChangeArrowheads="1"/>
            </p:cNvPicPr>
            <p:nvPr userDrawn="1"/>
          </p:nvPicPr>
          <p:blipFill>
            <a:blip r:embed="rId13" cstate="print"/>
            <a:srcRect/>
            <a:stretch>
              <a:fillRect/>
            </a:stretch>
          </p:blipFill>
          <p:spPr bwMode="auto">
            <a:xfrm>
              <a:off x="0" y="0"/>
              <a:ext cx="5760" cy="361"/>
            </a:xfrm>
            <a:prstGeom prst="rect">
              <a:avLst/>
            </a:prstGeom>
            <a:noFill/>
            <a:ln w="9525">
              <a:noFill/>
              <a:miter lim="800000"/>
              <a:headEnd/>
              <a:tailEnd/>
            </a:ln>
          </p:spPr>
        </p:pic>
        <p:pic>
          <p:nvPicPr>
            <p:cNvPr id="3079" name="Picture 41" descr="SSGS_state_street_logo_mod"/>
            <p:cNvPicPr>
              <a:picLocks noChangeAspect="1" noChangeArrowheads="1"/>
            </p:cNvPicPr>
            <p:nvPr userDrawn="1"/>
          </p:nvPicPr>
          <p:blipFill>
            <a:blip r:embed="rId14" cstate="print"/>
            <a:srcRect/>
            <a:stretch>
              <a:fillRect/>
            </a:stretch>
          </p:blipFill>
          <p:spPr bwMode="auto">
            <a:xfrm>
              <a:off x="294" y="117"/>
              <a:ext cx="921" cy="126"/>
            </a:xfrm>
            <a:prstGeom prst="rect">
              <a:avLst/>
            </a:prstGeom>
            <a:noFill/>
            <a:ln w="9525">
              <a:noFill/>
              <a:miter lim="800000"/>
              <a:headEnd/>
              <a:tailEnd/>
            </a:ln>
          </p:spPr>
        </p:pic>
      </p:grpSp>
      <p:sp>
        <p:nvSpPr>
          <p:cNvPr id="3075" name="Rectangle 4"/>
          <p:cNvSpPr>
            <a:spLocks noGrp="1" noChangeArrowheads="1"/>
          </p:cNvSpPr>
          <p:nvPr>
            <p:ph type="body" idx="1"/>
          </p:nvPr>
        </p:nvSpPr>
        <p:spPr bwMode="auto">
          <a:xfrm>
            <a:off x="455613" y="1727200"/>
            <a:ext cx="8232775" cy="4525963"/>
          </a:xfrm>
          <a:prstGeom prst="rect">
            <a:avLst/>
          </a:prstGeom>
          <a:noFill/>
          <a:ln w="9525" algn="ctr">
            <a:noFill/>
            <a:miter lim="800000"/>
            <a:headEnd/>
            <a:tailEnd/>
          </a:ln>
        </p:spPr>
        <p:txBody>
          <a:bodyPr vert="horz" wrap="square" lIns="0" tIns="9144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076" name="Rectangle 3"/>
          <p:cNvSpPr>
            <a:spLocks noGrp="1" noChangeArrowheads="1"/>
          </p:cNvSpPr>
          <p:nvPr>
            <p:ph type="title"/>
          </p:nvPr>
        </p:nvSpPr>
        <p:spPr bwMode="auto">
          <a:xfrm>
            <a:off x="455613" y="1030288"/>
            <a:ext cx="8232775"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275927" name="Rectangle 23"/>
          <p:cNvSpPr>
            <a:spLocks noChangeArrowheads="1"/>
          </p:cNvSpPr>
          <p:nvPr/>
        </p:nvSpPr>
        <p:spPr bwMode="auto">
          <a:xfrm>
            <a:off x="6992938" y="6537325"/>
            <a:ext cx="2133600" cy="230188"/>
          </a:xfrm>
          <a:prstGeom prst="rect">
            <a:avLst/>
          </a:prstGeom>
          <a:noFill/>
          <a:ln w="9525">
            <a:noFill/>
            <a:miter lim="800000"/>
            <a:headEnd/>
            <a:tailEnd/>
          </a:ln>
          <a:effectLst/>
        </p:spPr>
        <p:txBody>
          <a:bodyPr/>
          <a:lstStyle/>
          <a:p>
            <a:pPr algn="r">
              <a:defRPr/>
            </a:pPr>
            <a:fld id="{7DF15BF7-77A8-4C8A-B92B-CDEFDA3AF1CD}" type="slidenum">
              <a:rPr lang="en-US" sz="800" b="0">
                <a:solidFill>
                  <a:schemeClr val="accent1"/>
                </a:solidFill>
              </a:rPr>
              <a:pPr algn="r">
                <a:defRPr/>
              </a:pPr>
              <a:t>‹#›</a:t>
            </a:fld>
            <a:endParaRPr lang="en-US" sz="800" b="0">
              <a:solidFill>
                <a:schemeClr val="accent1"/>
              </a:solidFill>
            </a:endParaRPr>
          </a:p>
        </p:txBody>
      </p:sp>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Lst>
  <p:transition/>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p:titleStyle>
    <p:bodyStyle>
      <a:lvl1pPr marL="174625" indent="-174625" algn="l" rtl="0" eaLnBrk="0" fontAlgn="base" hangingPunct="0">
        <a:spcBef>
          <a:spcPct val="50000"/>
        </a:spcBef>
        <a:spcAft>
          <a:spcPct val="0"/>
        </a:spcAft>
        <a:buClr>
          <a:schemeClr val="accent1"/>
        </a:buClr>
        <a:buChar char="•"/>
        <a:defRPr sz="1600">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400">
          <a:solidFill>
            <a:schemeClr val="tx1"/>
          </a:solidFill>
          <a:latin typeface="+mn-lt"/>
        </a:defRPr>
      </a:lvl2pPr>
      <a:lvl3pPr marL="863600" indent="-180975" algn="l" rtl="0" eaLnBrk="0" fontAlgn="base" hangingPunct="0">
        <a:spcBef>
          <a:spcPct val="20000"/>
        </a:spcBef>
        <a:spcAft>
          <a:spcPct val="0"/>
        </a:spcAft>
        <a:buFont typeface="Arial" charset="0"/>
        <a:buChar char="–"/>
        <a:defRPr sz="1200">
          <a:solidFill>
            <a:schemeClr val="tx1"/>
          </a:solidFill>
          <a:latin typeface="+mn-lt"/>
        </a:defRPr>
      </a:lvl3pPr>
      <a:lvl4pPr marL="1200150" indent="-176213" algn="l" rtl="0" eaLnBrk="0" fontAlgn="base" hangingPunct="0">
        <a:spcBef>
          <a:spcPct val="20000"/>
        </a:spcBef>
        <a:spcAft>
          <a:spcPct val="0"/>
        </a:spcAft>
        <a:buFont typeface="Arial" charset="0"/>
        <a:buChar char="–"/>
        <a:defRPr sz="1000">
          <a:solidFill>
            <a:schemeClr val="tx1"/>
          </a:solidFill>
          <a:latin typeface="+mn-lt"/>
        </a:defRPr>
      </a:lvl4pPr>
      <a:lvl5pPr marL="1543050" indent="-166688" algn="l" rtl="0" eaLnBrk="0" fontAlgn="base" hangingPunct="0">
        <a:spcBef>
          <a:spcPct val="20000"/>
        </a:spcBef>
        <a:spcAft>
          <a:spcPct val="0"/>
        </a:spcAft>
        <a:buFont typeface="Arial" charset="0"/>
        <a:defRPr sz="1200">
          <a:solidFill>
            <a:schemeClr val="tx1"/>
          </a:solidFill>
          <a:latin typeface="+mn-lt"/>
        </a:defRPr>
      </a:lvl5pPr>
      <a:lvl6pPr marL="2000250" indent="-166688" algn="l" rtl="0" fontAlgn="base">
        <a:spcBef>
          <a:spcPct val="20000"/>
        </a:spcBef>
        <a:spcAft>
          <a:spcPct val="0"/>
        </a:spcAft>
        <a:buFont typeface="Arial" charset="0"/>
        <a:defRPr sz="1200">
          <a:solidFill>
            <a:schemeClr val="tx1"/>
          </a:solidFill>
          <a:latin typeface="+mn-lt"/>
        </a:defRPr>
      </a:lvl6pPr>
      <a:lvl7pPr marL="2457450" indent="-166688" algn="l" rtl="0" fontAlgn="base">
        <a:spcBef>
          <a:spcPct val="20000"/>
        </a:spcBef>
        <a:spcAft>
          <a:spcPct val="0"/>
        </a:spcAft>
        <a:buFont typeface="Arial" charset="0"/>
        <a:defRPr sz="1200">
          <a:solidFill>
            <a:schemeClr val="tx1"/>
          </a:solidFill>
          <a:latin typeface="+mn-lt"/>
        </a:defRPr>
      </a:lvl7pPr>
      <a:lvl8pPr marL="2914650" indent="-166688" algn="l" rtl="0" fontAlgn="base">
        <a:spcBef>
          <a:spcPct val="20000"/>
        </a:spcBef>
        <a:spcAft>
          <a:spcPct val="0"/>
        </a:spcAft>
        <a:buFont typeface="Arial" charset="0"/>
        <a:defRPr sz="1200">
          <a:solidFill>
            <a:schemeClr val="tx1"/>
          </a:solidFill>
          <a:latin typeface="+mn-lt"/>
        </a:defRPr>
      </a:lvl8pPr>
      <a:lvl9pPr marL="3371850" indent="-166688" algn="l" rtl="0" fontAlgn="base">
        <a:spcBef>
          <a:spcPct val="20000"/>
        </a:spcBef>
        <a:spcAft>
          <a:spcPct val="0"/>
        </a:spcAft>
        <a:buFont typeface="Arial" charset="0"/>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573088"/>
            <a:chOff x="0" y="0"/>
            <a:chExt cx="5760" cy="361"/>
          </a:xfrm>
        </p:grpSpPr>
        <p:pic>
          <p:nvPicPr>
            <p:cNvPr id="4104" name="Picture 3" descr="sst print gradient bar"/>
            <p:cNvPicPr>
              <a:picLocks noChangeAspect="1" noChangeArrowheads="1"/>
            </p:cNvPicPr>
            <p:nvPr userDrawn="1"/>
          </p:nvPicPr>
          <p:blipFill>
            <a:blip r:embed="rId22" cstate="print"/>
            <a:srcRect/>
            <a:stretch>
              <a:fillRect/>
            </a:stretch>
          </p:blipFill>
          <p:spPr bwMode="auto">
            <a:xfrm>
              <a:off x="0" y="0"/>
              <a:ext cx="5760" cy="361"/>
            </a:xfrm>
            <a:prstGeom prst="rect">
              <a:avLst/>
            </a:prstGeom>
            <a:noFill/>
            <a:ln w="9525">
              <a:noFill/>
              <a:miter lim="800000"/>
              <a:headEnd/>
              <a:tailEnd/>
            </a:ln>
          </p:spPr>
        </p:pic>
        <p:pic>
          <p:nvPicPr>
            <p:cNvPr id="4105" name="Picture 4" descr="SSGS_state_street_logo_mod"/>
            <p:cNvPicPr>
              <a:picLocks noChangeAspect="1" noChangeArrowheads="1"/>
            </p:cNvPicPr>
            <p:nvPr userDrawn="1"/>
          </p:nvPicPr>
          <p:blipFill>
            <a:blip r:embed="rId23" cstate="print"/>
            <a:srcRect/>
            <a:stretch>
              <a:fillRect/>
            </a:stretch>
          </p:blipFill>
          <p:spPr bwMode="auto">
            <a:xfrm>
              <a:off x="294" y="117"/>
              <a:ext cx="921" cy="126"/>
            </a:xfrm>
            <a:prstGeom prst="rect">
              <a:avLst/>
            </a:prstGeom>
            <a:noFill/>
            <a:ln w="9525">
              <a:noFill/>
              <a:miter lim="800000"/>
              <a:headEnd/>
              <a:tailEnd/>
            </a:ln>
          </p:spPr>
        </p:pic>
      </p:grpSp>
      <p:sp>
        <p:nvSpPr>
          <p:cNvPr id="4099" name="Rectangle 5"/>
          <p:cNvSpPr>
            <a:spLocks noGrp="1" noChangeArrowheads="1"/>
          </p:cNvSpPr>
          <p:nvPr>
            <p:ph type="body" idx="1"/>
          </p:nvPr>
        </p:nvSpPr>
        <p:spPr bwMode="auto">
          <a:xfrm>
            <a:off x="455613" y="1727200"/>
            <a:ext cx="8232775" cy="4525963"/>
          </a:xfrm>
          <a:prstGeom prst="rect">
            <a:avLst/>
          </a:prstGeom>
          <a:noFill/>
          <a:ln w="9525" algn="ctr">
            <a:noFill/>
            <a:miter lim="800000"/>
            <a:headEnd/>
            <a:tailEnd/>
          </a:ln>
        </p:spPr>
        <p:txBody>
          <a:bodyPr vert="horz" wrap="square" lIns="0" tIns="9144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0" name="Rectangle 6"/>
          <p:cNvSpPr>
            <a:spLocks noGrp="1" noChangeArrowheads="1"/>
          </p:cNvSpPr>
          <p:nvPr>
            <p:ph type="title"/>
          </p:nvPr>
        </p:nvSpPr>
        <p:spPr bwMode="auto">
          <a:xfrm>
            <a:off x="455613" y="1030288"/>
            <a:ext cx="8232775" cy="3048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946631" name="Rectangle 7"/>
          <p:cNvSpPr>
            <a:spLocks noChangeArrowheads="1"/>
          </p:cNvSpPr>
          <p:nvPr/>
        </p:nvSpPr>
        <p:spPr bwMode="auto">
          <a:xfrm>
            <a:off x="6992938" y="6537325"/>
            <a:ext cx="2133600" cy="230188"/>
          </a:xfrm>
          <a:prstGeom prst="rect">
            <a:avLst/>
          </a:prstGeom>
          <a:noFill/>
          <a:ln w="9525">
            <a:noFill/>
            <a:miter lim="800000"/>
            <a:headEnd/>
            <a:tailEnd/>
          </a:ln>
          <a:effectLst/>
        </p:spPr>
        <p:txBody>
          <a:bodyPr/>
          <a:lstStyle/>
          <a:p>
            <a:pPr algn="r">
              <a:defRPr/>
            </a:pPr>
            <a:fld id="{A733D8C3-C148-4390-A662-0C4E4AA4F6BA}" type="slidenum">
              <a:rPr lang="en-US" sz="800" b="0">
                <a:solidFill>
                  <a:schemeClr val="accent1"/>
                </a:solidFill>
              </a:rPr>
              <a:pPr algn="r">
                <a:defRPr/>
              </a:pPr>
              <a:t>‹#›</a:t>
            </a:fld>
            <a:endParaRPr lang="en-US" sz="800" b="0">
              <a:solidFill>
                <a:schemeClr val="accent1"/>
              </a:solidFill>
            </a:endParaRPr>
          </a:p>
        </p:txBody>
      </p:sp>
      <p:sp>
        <p:nvSpPr>
          <p:cNvPr id="1946632" name="Text Box 8"/>
          <p:cNvSpPr txBox="1">
            <a:spLocks noChangeArrowheads="1"/>
          </p:cNvSpPr>
          <p:nvPr/>
        </p:nvSpPr>
        <p:spPr bwMode="gray">
          <a:xfrm>
            <a:off x="8689975" y="255588"/>
            <a:ext cx="0" cy="152400"/>
          </a:xfrm>
          <a:prstGeom prst="rect">
            <a:avLst/>
          </a:prstGeom>
          <a:noFill/>
          <a:ln w="9525">
            <a:noFill/>
            <a:miter lim="800000"/>
            <a:headEnd/>
            <a:tailEnd/>
          </a:ln>
          <a:effectLst/>
        </p:spPr>
        <p:txBody>
          <a:bodyPr wrap="none" lIns="0" tIns="0" rIns="0" bIns="0" anchor="ctr">
            <a:spAutoFit/>
          </a:bodyPr>
          <a:lstStyle/>
          <a:p>
            <a:pPr algn="r">
              <a:defRPr/>
            </a:pPr>
            <a:endParaRPr lang="en-US" sz="1000">
              <a:solidFill>
                <a:srgbClr val="FFFFFF"/>
              </a:solidFill>
            </a:endParaRPr>
          </a:p>
        </p:txBody>
      </p:sp>
      <p:sp>
        <p:nvSpPr>
          <p:cNvPr id="1946633" name="Text Box 9"/>
          <p:cNvSpPr txBox="1">
            <a:spLocks noChangeArrowheads="1"/>
          </p:cNvSpPr>
          <p:nvPr/>
        </p:nvSpPr>
        <p:spPr bwMode="auto">
          <a:xfrm>
            <a:off x="3068638" y="6632575"/>
            <a:ext cx="3035300" cy="228600"/>
          </a:xfrm>
          <a:prstGeom prst="rect">
            <a:avLst/>
          </a:prstGeom>
          <a:noFill/>
          <a:ln w="9525" algn="ctr">
            <a:noFill/>
            <a:miter lim="800000"/>
            <a:headEnd/>
            <a:tailEnd/>
          </a:ln>
          <a:effectLst/>
        </p:spPr>
        <p:txBody>
          <a:bodyPr wrap="none">
            <a:spAutoFit/>
          </a:bodyPr>
          <a:lstStyle/>
          <a:p>
            <a:pPr marL="342900" indent="-342900" algn="ctr">
              <a:defRPr/>
            </a:pPr>
            <a:r>
              <a:rPr lang="en-US" sz="900" b="0" i="1" dirty="0">
                <a:solidFill>
                  <a:srgbClr val="777777"/>
                </a:solidFill>
              </a:rPr>
              <a:t>State Street Corporation </a:t>
            </a:r>
            <a:r>
              <a:rPr lang="en-US" sz="900" b="0" i="1" dirty="0" smtClean="0">
                <a:solidFill>
                  <a:srgbClr val="777777"/>
                </a:solidFill>
              </a:rPr>
              <a:t>2014 </a:t>
            </a:r>
            <a:r>
              <a:rPr lang="en-US" sz="900" b="0" i="1" dirty="0">
                <a:solidFill>
                  <a:srgbClr val="777777"/>
                </a:solidFill>
              </a:rPr>
              <a:t>Proprietary &amp; Confidential</a:t>
            </a:r>
          </a:p>
        </p:txBody>
      </p:sp>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4591"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 id="2147484586" r:id="rId12"/>
    <p:sldLayoutId id="2147484587" r:id="rId13"/>
    <p:sldLayoutId id="2147484593" r:id="rId14"/>
    <p:sldLayoutId id="2147484594" r:id="rId15"/>
    <p:sldLayoutId id="2147484595" r:id="rId16"/>
    <p:sldLayoutId id="2147484596" r:id="rId17"/>
    <p:sldLayoutId id="2147484597" r:id="rId18"/>
    <p:sldLayoutId id="2147484598" r:id="rId19"/>
    <p:sldLayoutId id="2147484599" r:id="rId20"/>
  </p:sldLayoutIdLst>
  <p:transition/>
  <p:txStyles>
    <p:title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p:titleStyle>
    <p:bodyStyle>
      <a:lvl1pPr marL="174625" indent="-174625" algn="l" rtl="0" eaLnBrk="0" fontAlgn="base" hangingPunct="0">
        <a:spcBef>
          <a:spcPct val="50000"/>
        </a:spcBef>
        <a:spcAft>
          <a:spcPct val="0"/>
        </a:spcAft>
        <a:buClr>
          <a:schemeClr val="accent1"/>
        </a:buClr>
        <a:buChar char="•"/>
        <a:defRPr sz="1600">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400">
          <a:solidFill>
            <a:schemeClr val="tx1"/>
          </a:solidFill>
          <a:latin typeface="+mn-lt"/>
        </a:defRPr>
      </a:lvl2pPr>
      <a:lvl3pPr marL="863600" indent="-180975" algn="l" rtl="0" eaLnBrk="0" fontAlgn="base" hangingPunct="0">
        <a:spcBef>
          <a:spcPct val="20000"/>
        </a:spcBef>
        <a:spcAft>
          <a:spcPct val="0"/>
        </a:spcAft>
        <a:buFont typeface="Arial" charset="0"/>
        <a:buChar char="–"/>
        <a:defRPr sz="1200">
          <a:solidFill>
            <a:schemeClr val="tx1"/>
          </a:solidFill>
          <a:latin typeface="+mn-lt"/>
        </a:defRPr>
      </a:lvl3pPr>
      <a:lvl4pPr marL="1200150" indent="-176213" algn="l" rtl="0" eaLnBrk="0" fontAlgn="base" hangingPunct="0">
        <a:spcBef>
          <a:spcPct val="20000"/>
        </a:spcBef>
        <a:spcAft>
          <a:spcPct val="0"/>
        </a:spcAft>
        <a:buFont typeface="Arial" charset="0"/>
        <a:buChar char="–"/>
        <a:defRPr sz="1000">
          <a:solidFill>
            <a:schemeClr val="tx1"/>
          </a:solidFill>
          <a:latin typeface="+mn-lt"/>
        </a:defRPr>
      </a:lvl4pPr>
      <a:lvl5pPr marL="1543050" indent="-166688" algn="l" rtl="0" eaLnBrk="0" fontAlgn="base" hangingPunct="0">
        <a:spcBef>
          <a:spcPct val="20000"/>
        </a:spcBef>
        <a:spcAft>
          <a:spcPct val="0"/>
        </a:spcAft>
        <a:buFont typeface="Arial" charset="0"/>
        <a:defRPr sz="1200">
          <a:solidFill>
            <a:schemeClr val="tx1"/>
          </a:solidFill>
          <a:latin typeface="+mn-lt"/>
        </a:defRPr>
      </a:lvl5pPr>
      <a:lvl6pPr marL="2000250" indent="-166688" algn="l" rtl="0" fontAlgn="base">
        <a:spcBef>
          <a:spcPct val="20000"/>
        </a:spcBef>
        <a:spcAft>
          <a:spcPct val="0"/>
        </a:spcAft>
        <a:buFont typeface="Arial" charset="0"/>
        <a:defRPr sz="1200">
          <a:solidFill>
            <a:schemeClr val="tx1"/>
          </a:solidFill>
          <a:latin typeface="+mn-lt"/>
        </a:defRPr>
      </a:lvl6pPr>
      <a:lvl7pPr marL="2457450" indent="-166688" algn="l" rtl="0" fontAlgn="base">
        <a:spcBef>
          <a:spcPct val="20000"/>
        </a:spcBef>
        <a:spcAft>
          <a:spcPct val="0"/>
        </a:spcAft>
        <a:buFont typeface="Arial" charset="0"/>
        <a:defRPr sz="1200">
          <a:solidFill>
            <a:schemeClr val="tx1"/>
          </a:solidFill>
          <a:latin typeface="+mn-lt"/>
        </a:defRPr>
      </a:lvl7pPr>
      <a:lvl8pPr marL="2914650" indent="-166688" algn="l" rtl="0" fontAlgn="base">
        <a:spcBef>
          <a:spcPct val="20000"/>
        </a:spcBef>
        <a:spcAft>
          <a:spcPct val="0"/>
        </a:spcAft>
        <a:buFont typeface="Arial" charset="0"/>
        <a:defRPr sz="1200">
          <a:solidFill>
            <a:schemeClr val="tx1"/>
          </a:solidFill>
          <a:latin typeface="+mn-lt"/>
        </a:defRPr>
      </a:lvl8pPr>
      <a:lvl9pPr marL="3371850" indent="-166688" algn="l" rtl="0" fontAlgn="base">
        <a:spcBef>
          <a:spcPct val="20000"/>
        </a:spcBef>
        <a:spcAft>
          <a:spcPct val="0"/>
        </a:spcAft>
        <a:buFont typeface="Arial" charset="0"/>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2050" name="Picture 33" descr="STT_body_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body" idx="1"/>
          </p:nvPr>
        </p:nvSpPr>
        <p:spPr bwMode="auto">
          <a:xfrm>
            <a:off x="455613" y="1727200"/>
            <a:ext cx="82327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9144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052" name="Rectangle 3"/>
          <p:cNvSpPr>
            <a:spLocks noGrp="1" noChangeArrowheads="1"/>
          </p:cNvSpPr>
          <p:nvPr>
            <p:ph type="title"/>
          </p:nvPr>
        </p:nvSpPr>
        <p:spPr bwMode="auto">
          <a:xfrm>
            <a:off x="455613" y="1030288"/>
            <a:ext cx="823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3" name="Rectangle 55"/>
          <p:cNvSpPr>
            <a:spLocks noChangeArrowheads="1"/>
          </p:cNvSpPr>
          <p:nvPr/>
        </p:nvSpPr>
        <p:spPr bwMode="auto">
          <a:xfrm>
            <a:off x="8688388" y="653732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106C06CD-013B-4B7F-A262-6819D3375B43}" type="slidenum">
              <a:rPr lang="en-US" sz="800">
                <a:solidFill>
                  <a:srgbClr val="969696"/>
                </a:solidFill>
                <a:latin typeface="Arial" pitchFamily="34" charset="0"/>
              </a:rPr>
              <a:pPr algn="r"/>
              <a:t>‹#›</a:t>
            </a:fld>
            <a:endParaRPr lang="en-US" sz="800">
              <a:solidFill>
                <a:srgbClr val="969696"/>
              </a:solidFill>
              <a:latin typeface="Arial" pitchFamily="34" charset="0"/>
            </a:endParaRPr>
          </a:p>
        </p:txBody>
      </p:sp>
      <p:sp>
        <p:nvSpPr>
          <p:cNvPr id="2054" name="Text Box 61"/>
          <p:cNvSpPr txBox="1">
            <a:spLocks noChangeArrowheads="1"/>
          </p:cNvSpPr>
          <p:nvPr/>
        </p:nvSpPr>
        <p:spPr bwMode="auto">
          <a:xfrm>
            <a:off x="365125" y="6535738"/>
            <a:ext cx="1139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sz="800" dirty="0" smtClean="0">
              <a:solidFill>
                <a:srgbClr val="969696"/>
              </a:solidFill>
            </a:endParaRPr>
          </a:p>
        </p:txBody>
      </p:sp>
      <p:sp>
        <p:nvSpPr>
          <p:cNvPr id="2055" name="Rectangle 85"/>
          <p:cNvSpPr>
            <a:spLocks noChangeArrowheads="1"/>
          </p:cNvSpPr>
          <p:nvPr/>
        </p:nvSpPr>
        <p:spPr bwMode="auto">
          <a:xfrm>
            <a:off x="8688388" y="653732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6991C03B-710B-45F3-A5E0-3044C58330F4}" type="slidenum">
              <a:rPr lang="en-US" sz="800">
                <a:solidFill>
                  <a:srgbClr val="969696"/>
                </a:solidFill>
                <a:latin typeface="Arial" pitchFamily="34" charset="0"/>
              </a:rPr>
              <a:pPr algn="r"/>
              <a:t>‹#›</a:t>
            </a:fld>
            <a:endParaRPr lang="en-US" sz="800">
              <a:solidFill>
                <a:srgbClr val="969696"/>
              </a:solidFill>
              <a:latin typeface="Arial" pitchFamily="34" charset="0"/>
            </a:endParaRPr>
          </a:p>
        </p:txBody>
      </p:sp>
      <p:pic>
        <p:nvPicPr>
          <p:cNvPr id="2057" name="Picture 29" descr="STT_PPT_TypeOnly_K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01613"/>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extLst>
      <p:ext uri="{BB962C8B-B14F-4D97-AF65-F5344CB8AC3E}">
        <p14:creationId xmlns:p14="http://schemas.microsoft.com/office/powerpoint/2010/main" val="1728692359"/>
      </p:ext>
    </p:extLst>
  </p:cSld>
  <p:clrMap bg1="lt1" tx1="dk1" bg2="lt2" tx2="dk2" accent1="accent1" accent2="accent2" accent3="accent3" accent4="accent4" accent5="accent5" accent6="accent6" hlink="hlink" folHlink="folHlink"/>
  <p:sldLayoutIdLst>
    <p:sldLayoutId id="2147484601" r:id="rId1"/>
    <p:sldLayoutId id="2147484602" r:id="rId2"/>
    <p:sldLayoutId id="2147484603" r:id="rId3"/>
    <p:sldLayoutId id="2147484604" r:id="rId4"/>
    <p:sldLayoutId id="2147484605" r:id="rId5"/>
    <p:sldLayoutId id="2147484606" r:id="rId6"/>
    <p:sldLayoutId id="2147484607" r:id="rId7"/>
    <p:sldLayoutId id="2147484608" r:id="rId8"/>
    <p:sldLayoutId id="2147484609" r:id="rId9"/>
    <p:sldLayoutId id="2147484610" r:id="rId10"/>
    <p:sldLayoutId id="2147484611" r:id="rId11"/>
  </p:sldLayoutIdLst>
  <p:transition>
    <p:fade/>
  </p:transition>
  <p:txStyles>
    <p:titleStyle>
      <a:lvl1pPr algn="l" rtl="0" eaLnBrk="0" fontAlgn="base" hangingPunct="0">
        <a:spcBef>
          <a:spcPct val="0"/>
        </a:spcBef>
        <a:spcAft>
          <a:spcPct val="0"/>
        </a:spcAft>
        <a:defRPr sz="1700" b="1">
          <a:solidFill>
            <a:schemeClr val="tx2"/>
          </a:solidFill>
          <a:latin typeface="+mj-lt"/>
          <a:ea typeface="+mj-ea"/>
          <a:cs typeface="+mj-cs"/>
        </a:defRPr>
      </a:lvl1pPr>
      <a:lvl2pPr algn="l" rtl="0" eaLnBrk="0" fontAlgn="base" hangingPunct="0">
        <a:spcBef>
          <a:spcPct val="0"/>
        </a:spcBef>
        <a:spcAft>
          <a:spcPct val="0"/>
        </a:spcAft>
        <a:defRPr sz="1700" b="1">
          <a:solidFill>
            <a:schemeClr val="tx2"/>
          </a:solidFill>
          <a:latin typeface="Arial" pitchFamily="34" charset="0"/>
        </a:defRPr>
      </a:lvl2pPr>
      <a:lvl3pPr algn="l" rtl="0" eaLnBrk="0" fontAlgn="base" hangingPunct="0">
        <a:spcBef>
          <a:spcPct val="0"/>
        </a:spcBef>
        <a:spcAft>
          <a:spcPct val="0"/>
        </a:spcAft>
        <a:defRPr sz="1700" b="1">
          <a:solidFill>
            <a:schemeClr val="tx2"/>
          </a:solidFill>
          <a:latin typeface="Arial" pitchFamily="34" charset="0"/>
        </a:defRPr>
      </a:lvl3pPr>
      <a:lvl4pPr algn="l" rtl="0" eaLnBrk="0" fontAlgn="base" hangingPunct="0">
        <a:spcBef>
          <a:spcPct val="0"/>
        </a:spcBef>
        <a:spcAft>
          <a:spcPct val="0"/>
        </a:spcAft>
        <a:defRPr sz="1700" b="1">
          <a:solidFill>
            <a:schemeClr val="tx2"/>
          </a:solidFill>
          <a:latin typeface="Arial" pitchFamily="34" charset="0"/>
        </a:defRPr>
      </a:lvl4pPr>
      <a:lvl5pPr algn="l" rtl="0" eaLnBrk="0" fontAlgn="base" hangingPunct="0">
        <a:spcBef>
          <a:spcPct val="0"/>
        </a:spcBef>
        <a:spcAft>
          <a:spcPct val="0"/>
        </a:spcAft>
        <a:defRPr sz="1700" b="1">
          <a:solidFill>
            <a:schemeClr val="tx2"/>
          </a:solidFill>
          <a:latin typeface="Arial" pitchFamily="34" charset="0"/>
        </a:defRPr>
      </a:lvl5pPr>
      <a:lvl6pPr marL="457200" algn="l" rtl="0" eaLnBrk="0" fontAlgn="base" hangingPunct="0">
        <a:spcBef>
          <a:spcPct val="0"/>
        </a:spcBef>
        <a:spcAft>
          <a:spcPct val="0"/>
        </a:spcAft>
        <a:defRPr sz="1700" b="1">
          <a:solidFill>
            <a:schemeClr val="tx2"/>
          </a:solidFill>
          <a:latin typeface="Arial" pitchFamily="34" charset="0"/>
        </a:defRPr>
      </a:lvl6pPr>
      <a:lvl7pPr marL="914400" algn="l" rtl="0" eaLnBrk="0" fontAlgn="base" hangingPunct="0">
        <a:spcBef>
          <a:spcPct val="0"/>
        </a:spcBef>
        <a:spcAft>
          <a:spcPct val="0"/>
        </a:spcAft>
        <a:defRPr sz="1700" b="1">
          <a:solidFill>
            <a:schemeClr val="tx2"/>
          </a:solidFill>
          <a:latin typeface="Arial" pitchFamily="34" charset="0"/>
        </a:defRPr>
      </a:lvl7pPr>
      <a:lvl8pPr marL="1371600" algn="l" rtl="0" eaLnBrk="0" fontAlgn="base" hangingPunct="0">
        <a:spcBef>
          <a:spcPct val="0"/>
        </a:spcBef>
        <a:spcAft>
          <a:spcPct val="0"/>
        </a:spcAft>
        <a:defRPr sz="1700" b="1">
          <a:solidFill>
            <a:schemeClr val="tx2"/>
          </a:solidFill>
          <a:latin typeface="Arial" pitchFamily="34" charset="0"/>
        </a:defRPr>
      </a:lvl8pPr>
      <a:lvl9pPr marL="1828800" algn="l" rtl="0" eaLnBrk="0" fontAlgn="base" hangingPunct="0">
        <a:spcBef>
          <a:spcPct val="0"/>
        </a:spcBef>
        <a:spcAft>
          <a:spcPct val="0"/>
        </a:spcAft>
        <a:defRPr sz="1700" b="1">
          <a:solidFill>
            <a:schemeClr val="tx2"/>
          </a:solidFill>
          <a:latin typeface="Arial" pitchFamily="34" charset="0"/>
        </a:defRPr>
      </a:lvl9pPr>
    </p:titleStyle>
    <p:bodyStyle>
      <a:lvl1pPr marL="174625" indent="-174625" algn="l" rtl="0" eaLnBrk="0" fontAlgn="base" hangingPunct="0">
        <a:spcBef>
          <a:spcPct val="50000"/>
        </a:spcBef>
        <a:spcAft>
          <a:spcPct val="0"/>
        </a:spcAft>
        <a:buClr>
          <a:schemeClr val="accent1"/>
        </a:buClr>
        <a:buChar char="•"/>
        <a:defRPr sz="1400">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200">
          <a:solidFill>
            <a:schemeClr val="tx1"/>
          </a:solidFill>
          <a:latin typeface="+mn-lt"/>
        </a:defRPr>
      </a:lvl2pPr>
      <a:lvl3pPr marL="863600" indent="-180975" algn="l" rtl="0" eaLnBrk="0" fontAlgn="base" hangingPunct="0">
        <a:spcBef>
          <a:spcPct val="20000"/>
        </a:spcBef>
        <a:spcAft>
          <a:spcPct val="0"/>
        </a:spcAft>
        <a:buFont typeface="Arial" charset="0"/>
        <a:buChar char="–"/>
        <a:defRPr sz="1100">
          <a:solidFill>
            <a:schemeClr val="tx1"/>
          </a:solidFill>
          <a:latin typeface="+mn-lt"/>
        </a:defRPr>
      </a:lvl3pPr>
      <a:lvl4pPr marL="1200150" indent="-176213" algn="l" rtl="0" eaLnBrk="0" fontAlgn="base" hangingPunct="0">
        <a:spcBef>
          <a:spcPct val="20000"/>
        </a:spcBef>
        <a:spcAft>
          <a:spcPct val="0"/>
        </a:spcAft>
        <a:buFont typeface="Arial" charset="0"/>
        <a:buChar char="–"/>
        <a:defRPr sz="1100">
          <a:solidFill>
            <a:schemeClr val="tx1"/>
          </a:solidFill>
          <a:latin typeface="+mn-lt"/>
        </a:defRPr>
      </a:lvl4pPr>
      <a:lvl5pPr marL="1543050" indent="-166688" algn="l" rtl="0" eaLnBrk="0" fontAlgn="base" hangingPunct="0">
        <a:spcBef>
          <a:spcPct val="20000"/>
        </a:spcBef>
        <a:spcAft>
          <a:spcPct val="0"/>
        </a:spcAft>
        <a:buFont typeface="Arial" charset="0"/>
        <a:defRPr sz="1200">
          <a:solidFill>
            <a:schemeClr val="tx1"/>
          </a:solidFill>
          <a:latin typeface="+mn-lt"/>
        </a:defRPr>
      </a:lvl5pPr>
      <a:lvl6pPr marL="2000250" indent="-166688" algn="l" rtl="0" eaLnBrk="0" fontAlgn="base" hangingPunct="0">
        <a:spcBef>
          <a:spcPct val="20000"/>
        </a:spcBef>
        <a:spcAft>
          <a:spcPct val="0"/>
        </a:spcAft>
        <a:buFont typeface="Arial" pitchFamily="34" charset="0"/>
        <a:defRPr sz="1200">
          <a:solidFill>
            <a:schemeClr val="tx1"/>
          </a:solidFill>
          <a:latin typeface="+mn-lt"/>
        </a:defRPr>
      </a:lvl6pPr>
      <a:lvl7pPr marL="2457450" indent="-166688" algn="l" rtl="0" eaLnBrk="0" fontAlgn="base" hangingPunct="0">
        <a:spcBef>
          <a:spcPct val="20000"/>
        </a:spcBef>
        <a:spcAft>
          <a:spcPct val="0"/>
        </a:spcAft>
        <a:buFont typeface="Arial" pitchFamily="34" charset="0"/>
        <a:defRPr sz="1200">
          <a:solidFill>
            <a:schemeClr val="tx1"/>
          </a:solidFill>
          <a:latin typeface="+mn-lt"/>
        </a:defRPr>
      </a:lvl7pPr>
      <a:lvl8pPr marL="2914650" indent="-166688" algn="l" rtl="0" eaLnBrk="0" fontAlgn="base" hangingPunct="0">
        <a:spcBef>
          <a:spcPct val="20000"/>
        </a:spcBef>
        <a:spcAft>
          <a:spcPct val="0"/>
        </a:spcAft>
        <a:buFont typeface="Arial" pitchFamily="34" charset="0"/>
        <a:defRPr sz="1200">
          <a:solidFill>
            <a:schemeClr val="tx1"/>
          </a:solidFill>
          <a:latin typeface="+mn-lt"/>
        </a:defRPr>
      </a:lvl8pPr>
      <a:lvl9pPr marL="3371850" indent="-166688" algn="l" rtl="0" eaLnBrk="0" fontAlgn="base" hangingPunct="0">
        <a:spcBef>
          <a:spcPct val="20000"/>
        </a:spcBef>
        <a:spcAft>
          <a:spcPct val="0"/>
        </a:spcAft>
        <a:buFont typeface="Arial" pitchFamily="34" charset="0"/>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2050" name="Picture 33" descr="STT_body_to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body" idx="1"/>
          </p:nvPr>
        </p:nvSpPr>
        <p:spPr bwMode="auto">
          <a:xfrm>
            <a:off x="455613" y="1727200"/>
            <a:ext cx="82327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9144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052" name="Rectangle 3"/>
          <p:cNvSpPr>
            <a:spLocks noGrp="1" noChangeArrowheads="1"/>
          </p:cNvSpPr>
          <p:nvPr>
            <p:ph type="title"/>
          </p:nvPr>
        </p:nvSpPr>
        <p:spPr bwMode="auto">
          <a:xfrm>
            <a:off x="455613" y="1030288"/>
            <a:ext cx="8232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3" name="Rectangle 55"/>
          <p:cNvSpPr>
            <a:spLocks noChangeArrowheads="1"/>
          </p:cNvSpPr>
          <p:nvPr/>
        </p:nvSpPr>
        <p:spPr bwMode="auto">
          <a:xfrm>
            <a:off x="8688388" y="653732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106C06CD-013B-4B7F-A262-6819D3375B43}" type="slidenum">
              <a:rPr lang="en-US" sz="800">
                <a:solidFill>
                  <a:srgbClr val="969696"/>
                </a:solidFill>
                <a:latin typeface="Arial" pitchFamily="34" charset="0"/>
              </a:rPr>
              <a:pPr algn="r"/>
              <a:t>‹#›</a:t>
            </a:fld>
            <a:endParaRPr lang="en-US" sz="800">
              <a:solidFill>
                <a:srgbClr val="969696"/>
              </a:solidFill>
              <a:latin typeface="Arial" pitchFamily="34" charset="0"/>
            </a:endParaRPr>
          </a:p>
        </p:txBody>
      </p:sp>
      <p:sp>
        <p:nvSpPr>
          <p:cNvPr id="2054" name="Text Box 61"/>
          <p:cNvSpPr txBox="1">
            <a:spLocks noChangeArrowheads="1"/>
          </p:cNvSpPr>
          <p:nvPr/>
        </p:nvSpPr>
        <p:spPr bwMode="auto">
          <a:xfrm>
            <a:off x="365125" y="6535738"/>
            <a:ext cx="11398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en-US" sz="800" dirty="0" smtClean="0">
              <a:solidFill>
                <a:srgbClr val="969696"/>
              </a:solidFill>
            </a:endParaRPr>
          </a:p>
        </p:txBody>
      </p:sp>
      <p:sp>
        <p:nvSpPr>
          <p:cNvPr id="2055" name="Rectangle 85"/>
          <p:cNvSpPr>
            <a:spLocks noChangeArrowheads="1"/>
          </p:cNvSpPr>
          <p:nvPr/>
        </p:nvSpPr>
        <p:spPr bwMode="auto">
          <a:xfrm>
            <a:off x="8688388" y="6537325"/>
            <a:ext cx="438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6991C03B-710B-45F3-A5E0-3044C58330F4}" type="slidenum">
              <a:rPr lang="en-US" sz="800">
                <a:solidFill>
                  <a:srgbClr val="969696"/>
                </a:solidFill>
                <a:latin typeface="Arial" pitchFamily="34" charset="0"/>
              </a:rPr>
              <a:pPr algn="r"/>
              <a:t>‹#›</a:t>
            </a:fld>
            <a:endParaRPr lang="en-US" sz="800">
              <a:solidFill>
                <a:srgbClr val="969696"/>
              </a:solidFill>
              <a:latin typeface="Arial" pitchFamily="34" charset="0"/>
            </a:endParaRPr>
          </a:p>
        </p:txBody>
      </p:sp>
      <p:pic>
        <p:nvPicPr>
          <p:cNvPr id="2057" name="Picture 29" descr="STT_PPT_TypeOnly_K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01613"/>
            <a:ext cx="14620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 descr="Information Classification: Company Intern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Company Internal</a:t>
            </a:r>
            <a:endParaRPr lang="en-US" sz="900" b="0" i="0" u="none" baseline="0">
              <a:solidFill>
                <a:srgbClr val="000000"/>
              </a:solidFill>
              <a:latin typeface="Arial"/>
            </a:endParaRPr>
          </a:p>
        </p:txBody>
      </p:sp>
    </p:spTree>
    <p:extLst>
      <p:ext uri="{BB962C8B-B14F-4D97-AF65-F5344CB8AC3E}">
        <p14:creationId xmlns:p14="http://schemas.microsoft.com/office/powerpoint/2010/main" val="1567400082"/>
      </p:ext>
    </p:extLst>
  </p:cSld>
  <p:clrMap bg1="lt1" tx1="dk1" bg2="lt2" tx2="dk2" accent1="accent1" accent2="accent2" accent3="accent3" accent4="accent4" accent5="accent5" accent6="accent6" hlink="hlink" folHlink="folHlink"/>
  <p:sldLayoutIdLst>
    <p:sldLayoutId id="2147484613" r:id="rId1"/>
    <p:sldLayoutId id="2147484614" r:id="rId2"/>
    <p:sldLayoutId id="2147484615" r:id="rId3"/>
    <p:sldLayoutId id="2147484616" r:id="rId4"/>
    <p:sldLayoutId id="2147484617" r:id="rId5"/>
    <p:sldLayoutId id="2147484618" r:id="rId6"/>
    <p:sldLayoutId id="2147484619" r:id="rId7"/>
    <p:sldLayoutId id="2147484620" r:id="rId8"/>
    <p:sldLayoutId id="2147484621" r:id="rId9"/>
    <p:sldLayoutId id="2147484622" r:id="rId10"/>
    <p:sldLayoutId id="2147484623" r:id="rId11"/>
  </p:sldLayoutIdLst>
  <p:transition>
    <p:fade/>
  </p:transition>
  <p:txStyles>
    <p:titleStyle>
      <a:lvl1pPr algn="l" rtl="0" eaLnBrk="0" fontAlgn="base" hangingPunct="0">
        <a:spcBef>
          <a:spcPct val="0"/>
        </a:spcBef>
        <a:spcAft>
          <a:spcPct val="0"/>
        </a:spcAft>
        <a:defRPr sz="1700" b="1">
          <a:solidFill>
            <a:schemeClr val="tx2"/>
          </a:solidFill>
          <a:latin typeface="+mj-lt"/>
          <a:ea typeface="+mj-ea"/>
          <a:cs typeface="+mj-cs"/>
        </a:defRPr>
      </a:lvl1pPr>
      <a:lvl2pPr algn="l" rtl="0" eaLnBrk="0" fontAlgn="base" hangingPunct="0">
        <a:spcBef>
          <a:spcPct val="0"/>
        </a:spcBef>
        <a:spcAft>
          <a:spcPct val="0"/>
        </a:spcAft>
        <a:defRPr sz="1700" b="1">
          <a:solidFill>
            <a:schemeClr val="tx2"/>
          </a:solidFill>
          <a:latin typeface="Arial" pitchFamily="34" charset="0"/>
        </a:defRPr>
      </a:lvl2pPr>
      <a:lvl3pPr algn="l" rtl="0" eaLnBrk="0" fontAlgn="base" hangingPunct="0">
        <a:spcBef>
          <a:spcPct val="0"/>
        </a:spcBef>
        <a:spcAft>
          <a:spcPct val="0"/>
        </a:spcAft>
        <a:defRPr sz="1700" b="1">
          <a:solidFill>
            <a:schemeClr val="tx2"/>
          </a:solidFill>
          <a:latin typeface="Arial" pitchFamily="34" charset="0"/>
        </a:defRPr>
      </a:lvl3pPr>
      <a:lvl4pPr algn="l" rtl="0" eaLnBrk="0" fontAlgn="base" hangingPunct="0">
        <a:spcBef>
          <a:spcPct val="0"/>
        </a:spcBef>
        <a:spcAft>
          <a:spcPct val="0"/>
        </a:spcAft>
        <a:defRPr sz="1700" b="1">
          <a:solidFill>
            <a:schemeClr val="tx2"/>
          </a:solidFill>
          <a:latin typeface="Arial" pitchFamily="34" charset="0"/>
        </a:defRPr>
      </a:lvl4pPr>
      <a:lvl5pPr algn="l" rtl="0" eaLnBrk="0" fontAlgn="base" hangingPunct="0">
        <a:spcBef>
          <a:spcPct val="0"/>
        </a:spcBef>
        <a:spcAft>
          <a:spcPct val="0"/>
        </a:spcAft>
        <a:defRPr sz="1700" b="1">
          <a:solidFill>
            <a:schemeClr val="tx2"/>
          </a:solidFill>
          <a:latin typeface="Arial" pitchFamily="34" charset="0"/>
        </a:defRPr>
      </a:lvl5pPr>
      <a:lvl6pPr marL="457200" algn="l" rtl="0" eaLnBrk="0" fontAlgn="base" hangingPunct="0">
        <a:spcBef>
          <a:spcPct val="0"/>
        </a:spcBef>
        <a:spcAft>
          <a:spcPct val="0"/>
        </a:spcAft>
        <a:defRPr sz="1700" b="1">
          <a:solidFill>
            <a:schemeClr val="tx2"/>
          </a:solidFill>
          <a:latin typeface="Arial" pitchFamily="34" charset="0"/>
        </a:defRPr>
      </a:lvl6pPr>
      <a:lvl7pPr marL="914400" algn="l" rtl="0" eaLnBrk="0" fontAlgn="base" hangingPunct="0">
        <a:spcBef>
          <a:spcPct val="0"/>
        </a:spcBef>
        <a:spcAft>
          <a:spcPct val="0"/>
        </a:spcAft>
        <a:defRPr sz="1700" b="1">
          <a:solidFill>
            <a:schemeClr val="tx2"/>
          </a:solidFill>
          <a:latin typeface="Arial" pitchFamily="34" charset="0"/>
        </a:defRPr>
      </a:lvl7pPr>
      <a:lvl8pPr marL="1371600" algn="l" rtl="0" eaLnBrk="0" fontAlgn="base" hangingPunct="0">
        <a:spcBef>
          <a:spcPct val="0"/>
        </a:spcBef>
        <a:spcAft>
          <a:spcPct val="0"/>
        </a:spcAft>
        <a:defRPr sz="1700" b="1">
          <a:solidFill>
            <a:schemeClr val="tx2"/>
          </a:solidFill>
          <a:latin typeface="Arial" pitchFamily="34" charset="0"/>
        </a:defRPr>
      </a:lvl8pPr>
      <a:lvl9pPr marL="1828800" algn="l" rtl="0" eaLnBrk="0" fontAlgn="base" hangingPunct="0">
        <a:spcBef>
          <a:spcPct val="0"/>
        </a:spcBef>
        <a:spcAft>
          <a:spcPct val="0"/>
        </a:spcAft>
        <a:defRPr sz="1700" b="1">
          <a:solidFill>
            <a:schemeClr val="tx2"/>
          </a:solidFill>
          <a:latin typeface="Arial" pitchFamily="34" charset="0"/>
        </a:defRPr>
      </a:lvl9pPr>
    </p:titleStyle>
    <p:bodyStyle>
      <a:lvl1pPr marL="174625" indent="-174625" algn="l" rtl="0" eaLnBrk="0" fontAlgn="base" hangingPunct="0">
        <a:spcBef>
          <a:spcPct val="50000"/>
        </a:spcBef>
        <a:spcAft>
          <a:spcPct val="0"/>
        </a:spcAft>
        <a:buClr>
          <a:schemeClr val="accent1"/>
        </a:buClr>
        <a:buChar char="•"/>
        <a:defRPr sz="1400">
          <a:solidFill>
            <a:schemeClr val="tx1"/>
          </a:solidFill>
          <a:latin typeface="+mn-lt"/>
          <a:ea typeface="+mn-ea"/>
          <a:cs typeface="+mn-cs"/>
        </a:defRPr>
      </a:lvl1pPr>
      <a:lvl2pPr marL="517525" indent="-176213" algn="l" rtl="0" eaLnBrk="0" fontAlgn="base" hangingPunct="0">
        <a:spcBef>
          <a:spcPct val="20000"/>
        </a:spcBef>
        <a:spcAft>
          <a:spcPct val="0"/>
        </a:spcAft>
        <a:buFont typeface="Arial" charset="0"/>
        <a:buChar char="–"/>
        <a:defRPr sz="1200">
          <a:solidFill>
            <a:schemeClr val="tx1"/>
          </a:solidFill>
          <a:latin typeface="+mn-lt"/>
        </a:defRPr>
      </a:lvl2pPr>
      <a:lvl3pPr marL="863600" indent="-180975" algn="l" rtl="0" eaLnBrk="0" fontAlgn="base" hangingPunct="0">
        <a:spcBef>
          <a:spcPct val="20000"/>
        </a:spcBef>
        <a:spcAft>
          <a:spcPct val="0"/>
        </a:spcAft>
        <a:buFont typeface="Arial" charset="0"/>
        <a:buChar char="–"/>
        <a:defRPr sz="1100">
          <a:solidFill>
            <a:schemeClr val="tx1"/>
          </a:solidFill>
          <a:latin typeface="+mn-lt"/>
        </a:defRPr>
      </a:lvl3pPr>
      <a:lvl4pPr marL="1200150" indent="-176213" algn="l" rtl="0" eaLnBrk="0" fontAlgn="base" hangingPunct="0">
        <a:spcBef>
          <a:spcPct val="20000"/>
        </a:spcBef>
        <a:spcAft>
          <a:spcPct val="0"/>
        </a:spcAft>
        <a:buFont typeface="Arial" charset="0"/>
        <a:buChar char="–"/>
        <a:defRPr sz="1100">
          <a:solidFill>
            <a:schemeClr val="tx1"/>
          </a:solidFill>
          <a:latin typeface="+mn-lt"/>
        </a:defRPr>
      </a:lvl4pPr>
      <a:lvl5pPr marL="1543050" indent="-166688" algn="l" rtl="0" eaLnBrk="0" fontAlgn="base" hangingPunct="0">
        <a:spcBef>
          <a:spcPct val="20000"/>
        </a:spcBef>
        <a:spcAft>
          <a:spcPct val="0"/>
        </a:spcAft>
        <a:buFont typeface="Arial" charset="0"/>
        <a:defRPr sz="1200">
          <a:solidFill>
            <a:schemeClr val="tx1"/>
          </a:solidFill>
          <a:latin typeface="+mn-lt"/>
        </a:defRPr>
      </a:lvl5pPr>
      <a:lvl6pPr marL="2000250" indent="-166688" algn="l" rtl="0" eaLnBrk="0" fontAlgn="base" hangingPunct="0">
        <a:spcBef>
          <a:spcPct val="20000"/>
        </a:spcBef>
        <a:spcAft>
          <a:spcPct val="0"/>
        </a:spcAft>
        <a:buFont typeface="Arial" pitchFamily="34" charset="0"/>
        <a:defRPr sz="1200">
          <a:solidFill>
            <a:schemeClr val="tx1"/>
          </a:solidFill>
          <a:latin typeface="+mn-lt"/>
        </a:defRPr>
      </a:lvl6pPr>
      <a:lvl7pPr marL="2457450" indent="-166688" algn="l" rtl="0" eaLnBrk="0" fontAlgn="base" hangingPunct="0">
        <a:spcBef>
          <a:spcPct val="20000"/>
        </a:spcBef>
        <a:spcAft>
          <a:spcPct val="0"/>
        </a:spcAft>
        <a:buFont typeface="Arial" pitchFamily="34" charset="0"/>
        <a:defRPr sz="1200">
          <a:solidFill>
            <a:schemeClr val="tx1"/>
          </a:solidFill>
          <a:latin typeface="+mn-lt"/>
        </a:defRPr>
      </a:lvl7pPr>
      <a:lvl8pPr marL="2914650" indent="-166688" algn="l" rtl="0" eaLnBrk="0" fontAlgn="base" hangingPunct="0">
        <a:spcBef>
          <a:spcPct val="20000"/>
        </a:spcBef>
        <a:spcAft>
          <a:spcPct val="0"/>
        </a:spcAft>
        <a:buFont typeface="Arial" pitchFamily="34" charset="0"/>
        <a:defRPr sz="1200">
          <a:solidFill>
            <a:schemeClr val="tx1"/>
          </a:solidFill>
          <a:latin typeface="+mn-lt"/>
        </a:defRPr>
      </a:lvl8pPr>
      <a:lvl9pPr marL="3371850" indent="-166688" algn="l" rtl="0" eaLnBrk="0" fontAlgn="base" hangingPunct="0">
        <a:spcBef>
          <a:spcPct val="20000"/>
        </a:spcBef>
        <a:spcAft>
          <a:spcPct val="0"/>
        </a:spcAft>
        <a:buFont typeface="Arial" pitchFamily="34" charset="0"/>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9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   																																																																</a:t>
            </a:r>
            <a:r>
              <a:rPr lang="en-US" sz="3200" b="1" dirty="0" smtClean="0">
                <a:solidFill>
                  <a:schemeClr val="accent1"/>
                </a:solidFill>
                <a:effectLst>
                  <a:outerShdw blurRad="38100" dist="38100" dir="2700000" algn="tl">
                    <a:srgbClr val="000000">
                      <a:alpha val="43137"/>
                    </a:srgbClr>
                  </a:outerShdw>
                </a:effectLst>
              </a:rPr>
              <a:t>ESP CORE ACCOUNTING MODEL</a:t>
            </a:r>
            <a:endParaRPr lang="en-US" sz="32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47658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85" name="Text Box 49"/>
          <p:cNvSpPr txBox="1">
            <a:spLocks noChangeArrowheads="1"/>
          </p:cNvSpPr>
          <p:nvPr/>
        </p:nvSpPr>
        <p:spPr bwMode="auto">
          <a:xfrm>
            <a:off x="812794" y="4551392"/>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Categorization / Maintenance</a:t>
            </a:r>
            <a:endParaRPr lang="en-US" sz="1600" i="0" dirty="0">
              <a:solidFill>
                <a:srgbClr val="FFFFFF"/>
              </a:solidFill>
              <a:latin typeface="Arial" charset="0"/>
            </a:endParaRPr>
          </a:p>
        </p:txBody>
      </p:sp>
      <p:sp>
        <p:nvSpPr>
          <p:cNvPr id="1714216" name="Text Box 49"/>
          <p:cNvSpPr txBox="1">
            <a:spLocks noChangeArrowheads="1"/>
          </p:cNvSpPr>
          <p:nvPr/>
        </p:nvSpPr>
        <p:spPr bwMode="auto">
          <a:xfrm>
            <a:off x="812794" y="2948796"/>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Loading</a:t>
            </a:r>
            <a:endParaRPr lang="en-US" sz="1600" i="0" dirty="0">
              <a:solidFill>
                <a:srgbClr val="FFFFFF"/>
              </a:solidFill>
              <a:latin typeface="Arial" charset="0"/>
            </a:endParaRPr>
          </a:p>
        </p:txBody>
      </p:sp>
      <p:sp>
        <p:nvSpPr>
          <p:cNvPr id="1714217" name="Text Box 49"/>
          <p:cNvSpPr txBox="1">
            <a:spLocks noChangeArrowheads="1"/>
          </p:cNvSpPr>
          <p:nvPr/>
        </p:nvSpPr>
        <p:spPr bwMode="auto">
          <a:xfrm>
            <a:off x="812794" y="1346200"/>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Access </a:t>
            </a:r>
          </a:p>
          <a:p>
            <a:pPr algn="ctr"/>
            <a:r>
              <a:rPr lang="en-US" sz="1600" i="0" dirty="0" smtClean="0">
                <a:solidFill>
                  <a:srgbClr val="FFFFFF"/>
                </a:solidFill>
                <a:latin typeface="Arial" charset="0"/>
              </a:rPr>
              <a:t>/ Ingestion</a:t>
            </a:r>
            <a:endParaRPr lang="en-US" sz="1600" i="0" dirty="0">
              <a:solidFill>
                <a:srgbClr val="FFFFFF"/>
              </a:solidFill>
              <a:latin typeface="Arial" charset="0"/>
            </a:endParaRPr>
          </a:p>
        </p:txBody>
      </p:sp>
      <p:sp>
        <p:nvSpPr>
          <p:cNvPr id="25" name="Rectangle 54"/>
          <p:cNvSpPr>
            <a:spLocks noChangeArrowheads="1"/>
          </p:cNvSpPr>
          <p:nvPr/>
        </p:nvSpPr>
        <p:spPr bwMode="auto">
          <a:xfrm>
            <a:off x="286271" y="931304"/>
            <a:ext cx="2697480" cy="316678"/>
          </a:xfrm>
          <a:prstGeom prst="rect">
            <a:avLst/>
          </a:prstGeom>
          <a:solidFill>
            <a:srgbClr val="00CC99"/>
          </a:solidFill>
          <a:ln w="9525">
            <a:noFill/>
            <a:miter lim="800000"/>
            <a:headEnd/>
            <a:tailEnd/>
          </a:ln>
          <a:effectLst/>
        </p:spPr>
        <p:txBody>
          <a:bodyPr wrap="square" anchor="ctr">
            <a:noAutofit/>
          </a:bodyPr>
          <a:lstStyle/>
          <a:p>
            <a:pPr algn="ctr"/>
            <a:r>
              <a:rPr lang="en-US" i="0" dirty="0" smtClean="0">
                <a:solidFill>
                  <a:srgbClr val="FFFFFF"/>
                </a:solidFill>
                <a:latin typeface="Arial" charset="0"/>
              </a:rPr>
              <a:t>Data Acquisition</a:t>
            </a:r>
            <a:endParaRPr lang="en-US" i="0" dirty="0">
              <a:solidFill>
                <a:srgbClr val="FFFFFF"/>
              </a:solidFill>
              <a:latin typeface="Arial" charset="0"/>
            </a:endParaRPr>
          </a:p>
        </p:txBody>
      </p:sp>
      <p:sp>
        <p:nvSpPr>
          <p:cNvPr id="29" name="Rectangle 28"/>
          <p:cNvSpPr/>
          <p:nvPr/>
        </p:nvSpPr>
        <p:spPr>
          <a:xfrm rot="16200000">
            <a:off x="-1851840" y="3484313"/>
            <a:ext cx="4704808" cy="428582"/>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solidFill>
                  <a:srgbClr val="FFFFFF"/>
                </a:solidFill>
              </a:rPr>
              <a:t>Meta-Rules Self-Service Interface</a:t>
            </a:r>
            <a:endParaRPr lang="en-US" i="0" dirty="0">
              <a:solidFill>
                <a:srgbClr val="FFFFFF"/>
              </a:solidFill>
            </a:endParaRPr>
          </a:p>
        </p:txBody>
      </p:sp>
      <p:sp>
        <p:nvSpPr>
          <p:cNvPr id="32" name="Rectangle 31"/>
          <p:cNvSpPr/>
          <p:nvPr/>
        </p:nvSpPr>
        <p:spPr>
          <a:xfrm>
            <a:off x="3017520" y="1346200"/>
            <a:ext cx="5760720" cy="1499616"/>
          </a:xfrm>
          <a:prstGeom prst="rect">
            <a:avLst/>
          </a:prstGeom>
          <a:solidFill>
            <a:schemeClr val="bg2">
              <a:lumMod val="95000"/>
            </a:schemeClr>
          </a:solidFill>
        </p:spPr>
        <p:txBody>
          <a:bodyPr wrap="square" anchor="ctr" anchorCtr="0">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Internal or third party data providers </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One time, real-time and batch sources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Structured and semi-structured (XML; JSON, email, EDI) data types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Emerging unstructured capability (integration with </a:t>
            </a:r>
            <a:r>
              <a:rPr lang="en-US" sz="1400" b="0" i="0" dirty="0" err="1" smtClean="0">
                <a:solidFill>
                  <a:srgbClr val="000000"/>
                </a:solidFill>
                <a:latin typeface="Arial" charset="0"/>
                <a:ea typeface="ＭＳ Ｐゴシック"/>
                <a:cs typeface="Arial" pitchFamily="34" charset="0"/>
              </a:rPr>
              <a:t>Cloudera</a:t>
            </a:r>
            <a:r>
              <a:rPr lang="en-US" sz="1400" b="0" i="0" dirty="0" smtClean="0">
                <a:solidFill>
                  <a:srgbClr val="000000"/>
                </a:solidFill>
                <a:latin typeface="Arial" charset="0"/>
                <a:ea typeface="ＭＳ Ｐゴシック"/>
                <a:cs typeface="Arial" pitchFamily="34" charset="0"/>
              </a:rPr>
              <a:t>) </a:t>
            </a:r>
            <a:endParaRPr lang="en-US" sz="1400" b="0" i="0" dirty="0">
              <a:solidFill>
                <a:srgbClr val="000000"/>
              </a:solidFill>
              <a:latin typeface="Arial" charset="0"/>
              <a:ea typeface="ＭＳ Ｐゴシック"/>
              <a:cs typeface="Arial" pitchFamily="34" charset="0"/>
            </a:endParaRPr>
          </a:p>
        </p:txBody>
      </p:sp>
      <p:sp>
        <p:nvSpPr>
          <p:cNvPr id="33" name="Rectangle 32"/>
          <p:cNvSpPr/>
          <p:nvPr/>
        </p:nvSpPr>
        <p:spPr>
          <a:xfrm>
            <a:off x="3017520" y="2948796"/>
            <a:ext cx="5760720" cy="1499616"/>
          </a:xfrm>
          <a:prstGeom prst="rect">
            <a:avLst/>
          </a:prstGeom>
          <a:solidFill>
            <a:schemeClr val="accent1">
              <a:lumMod val="20000"/>
              <a:lumOff val="80000"/>
            </a:schemeClr>
          </a:solidFill>
        </p:spPr>
        <p:txBody>
          <a:bodyPr wrap="square" anchor="ctr" anchorCtr="0">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Self-service and Java plug-in pre-processing capabilities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a:solidFill>
                  <a:srgbClr val="000000"/>
                </a:solidFill>
                <a:latin typeface="Arial" charset="0"/>
                <a:ea typeface="ＭＳ Ｐゴシック"/>
                <a:cs typeface="Arial" pitchFamily="34" charset="0"/>
              </a:rPr>
              <a:t>Transform data prior </a:t>
            </a:r>
            <a:r>
              <a:rPr lang="en-US" sz="1400" b="0" i="0" dirty="0" smtClean="0">
                <a:solidFill>
                  <a:srgbClr val="000000"/>
                </a:solidFill>
                <a:latin typeface="Arial" charset="0"/>
                <a:ea typeface="ＭＳ Ｐゴシック"/>
                <a:cs typeface="Arial" pitchFamily="34" charset="0"/>
              </a:rPr>
              <a:t>to/post-load; accommodates new data sources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Define categories/inbound data feed mapping w/out IT</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Rules-based orchestration to manage order/timing of data feeds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Supports SFTP, MQ, and </a:t>
            </a:r>
            <a:r>
              <a:rPr lang="en-US" sz="1400" b="0" i="0" dirty="0">
                <a:solidFill>
                  <a:srgbClr val="000000"/>
                </a:solidFill>
                <a:latin typeface="Arial" charset="0"/>
                <a:ea typeface="ＭＳ Ｐゴシック"/>
                <a:cs typeface="Arial" pitchFamily="34" charset="0"/>
              </a:rPr>
              <a:t>W</a:t>
            </a:r>
            <a:r>
              <a:rPr lang="en-US" sz="1400" b="0" i="0" dirty="0" smtClean="0">
                <a:solidFill>
                  <a:srgbClr val="000000"/>
                </a:solidFill>
                <a:latin typeface="Arial" charset="0"/>
                <a:ea typeface="ＭＳ Ｐゴシック"/>
                <a:cs typeface="Arial" pitchFamily="34" charset="0"/>
              </a:rPr>
              <a:t>eb services; mapped to physical DBs </a:t>
            </a:r>
            <a:endParaRPr lang="en-US" sz="1400" b="0" i="0" dirty="0">
              <a:solidFill>
                <a:srgbClr val="000000"/>
              </a:solidFill>
              <a:latin typeface="Arial" charset="0"/>
              <a:ea typeface="ＭＳ Ｐゴシック"/>
              <a:cs typeface="Arial" pitchFamily="34" charset="0"/>
            </a:endParaRPr>
          </a:p>
        </p:txBody>
      </p:sp>
      <p:sp>
        <p:nvSpPr>
          <p:cNvPr id="35" name="Rectangle 34"/>
          <p:cNvSpPr/>
          <p:nvPr/>
        </p:nvSpPr>
        <p:spPr>
          <a:xfrm>
            <a:off x="3017520" y="4551392"/>
            <a:ext cx="5760720" cy="1499616"/>
          </a:xfrm>
          <a:prstGeom prst="rect">
            <a:avLst/>
          </a:prstGeom>
          <a:solidFill>
            <a:schemeClr val="bg2">
              <a:lumMod val="95000"/>
            </a:schemeClr>
          </a:solidFill>
        </p:spPr>
        <p:txBody>
          <a:bodyPr wrap="square" anchor="ctr" anchorCtr="0">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Bring data into ESP in a controlled/auditable way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Tag and store data in dynamically created hierarchies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Owner, Source, Category &amp; Time (As At; As Of; </a:t>
            </a:r>
            <a:r>
              <a:rPr lang="en-US" sz="1400" b="0" i="0" dirty="0" err="1" smtClean="0">
                <a:solidFill>
                  <a:srgbClr val="000000"/>
                </a:solidFill>
                <a:latin typeface="Arial" charset="0"/>
                <a:ea typeface="ＭＳ Ｐゴシック"/>
                <a:cs typeface="Arial" pitchFamily="34" charset="0"/>
              </a:rPr>
              <a:t>Sysdate</a:t>
            </a:r>
            <a:r>
              <a:rPr lang="en-US" sz="1400" b="0" i="0" dirty="0" smtClean="0">
                <a:solidFill>
                  <a:srgbClr val="000000"/>
                </a:solidFill>
                <a:latin typeface="Arial" charset="0"/>
                <a:ea typeface="ＭＳ Ｐゴシック"/>
                <a:cs typeface="Arial" pitchFamily="34" charset="0"/>
              </a:rPr>
              <a:t>)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Establish critical framework for data sharing and security</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Enable full data lineage tracking back to source data </a:t>
            </a:r>
            <a:endParaRPr lang="en-US" sz="1400" b="0" i="0" dirty="0">
              <a:solidFill>
                <a:srgbClr val="000000"/>
              </a:solidFill>
              <a:latin typeface="Arial" charset="0"/>
              <a:ea typeface="ＭＳ Ｐゴシック"/>
              <a:cs typeface="Arial" pitchFamily="34" charset="0"/>
            </a:endParaRPr>
          </a:p>
        </p:txBody>
      </p:sp>
    </p:spTree>
    <p:extLst>
      <p:ext uri="{BB962C8B-B14F-4D97-AF65-F5344CB8AC3E}">
        <p14:creationId xmlns:p14="http://schemas.microsoft.com/office/powerpoint/2010/main" val="769291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85" name="Text Box 49"/>
          <p:cNvSpPr txBox="1">
            <a:spLocks noChangeArrowheads="1"/>
          </p:cNvSpPr>
          <p:nvPr/>
        </p:nvSpPr>
        <p:spPr bwMode="auto">
          <a:xfrm>
            <a:off x="1346199" y="3751218"/>
            <a:ext cx="1600200" cy="1097280"/>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Enrichment &amp; Augmentation</a:t>
            </a:r>
            <a:endParaRPr lang="en-US" sz="1600" i="0" dirty="0">
              <a:solidFill>
                <a:srgbClr val="FFFFFF"/>
              </a:solidFill>
              <a:latin typeface="Arial" charset="0"/>
            </a:endParaRPr>
          </a:p>
        </p:txBody>
      </p:sp>
      <p:sp>
        <p:nvSpPr>
          <p:cNvPr id="1714216" name="Text Box 49"/>
          <p:cNvSpPr txBox="1">
            <a:spLocks noChangeArrowheads="1"/>
          </p:cNvSpPr>
          <p:nvPr/>
        </p:nvSpPr>
        <p:spPr bwMode="auto">
          <a:xfrm>
            <a:off x="1346199" y="2548709"/>
            <a:ext cx="1600200" cy="1097280"/>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Mart Creation</a:t>
            </a:r>
            <a:endParaRPr lang="en-US" sz="1600" i="0" dirty="0">
              <a:solidFill>
                <a:srgbClr val="FFFFFF"/>
              </a:solidFill>
              <a:latin typeface="Arial" charset="0"/>
            </a:endParaRPr>
          </a:p>
        </p:txBody>
      </p:sp>
      <p:sp>
        <p:nvSpPr>
          <p:cNvPr id="1714217" name="Text Box 49"/>
          <p:cNvSpPr txBox="1">
            <a:spLocks noChangeArrowheads="1"/>
          </p:cNvSpPr>
          <p:nvPr/>
        </p:nvSpPr>
        <p:spPr bwMode="auto">
          <a:xfrm>
            <a:off x="1346199" y="1346200"/>
            <a:ext cx="1600200" cy="1097280"/>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Modeling</a:t>
            </a:r>
            <a:endParaRPr lang="en-US" sz="1600" i="0" dirty="0">
              <a:solidFill>
                <a:srgbClr val="FFFFFF"/>
              </a:solidFill>
              <a:latin typeface="Arial" charset="0"/>
            </a:endParaRPr>
          </a:p>
        </p:txBody>
      </p:sp>
      <p:sp>
        <p:nvSpPr>
          <p:cNvPr id="25" name="Rectangle 54"/>
          <p:cNvSpPr>
            <a:spLocks noChangeArrowheads="1"/>
          </p:cNvSpPr>
          <p:nvPr/>
        </p:nvSpPr>
        <p:spPr bwMode="auto">
          <a:xfrm>
            <a:off x="286271" y="931304"/>
            <a:ext cx="2697480" cy="316678"/>
          </a:xfrm>
          <a:prstGeom prst="rect">
            <a:avLst/>
          </a:prstGeom>
          <a:solidFill>
            <a:srgbClr val="00CC99"/>
          </a:solidFill>
          <a:ln w="9525">
            <a:noFill/>
            <a:miter lim="800000"/>
            <a:headEnd/>
            <a:tailEnd/>
          </a:ln>
          <a:effectLst/>
        </p:spPr>
        <p:txBody>
          <a:bodyPr wrap="square" anchor="ctr">
            <a:noAutofit/>
          </a:bodyPr>
          <a:lstStyle/>
          <a:p>
            <a:pPr algn="ctr"/>
            <a:r>
              <a:rPr lang="en-US" i="0" dirty="0" smtClean="0">
                <a:solidFill>
                  <a:srgbClr val="FFFFFF"/>
                </a:solidFill>
                <a:latin typeface="Arial" charset="0"/>
              </a:rPr>
              <a:t>Data Transformation</a:t>
            </a:r>
            <a:endParaRPr lang="en-US" i="0" dirty="0">
              <a:solidFill>
                <a:srgbClr val="FFFFFF"/>
              </a:solidFill>
              <a:latin typeface="Arial" charset="0"/>
            </a:endParaRPr>
          </a:p>
        </p:txBody>
      </p:sp>
      <p:sp>
        <p:nvSpPr>
          <p:cNvPr id="29" name="Rectangle 28"/>
          <p:cNvSpPr/>
          <p:nvPr/>
        </p:nvSpPr>
        <p:spPr>
          <a:xfrm rot="16200000">
            <a:off x="-1851840" y="3484313"/>
            <a:ext cx="4704808" cy="428582"/>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solidFill>
                  <a:srgbClr val="FFFFFF"/>
                </a:solidFill>
              </a:rPr>
              <a:t>Meta-Rules Self-Service Interface</a:t>
            </a:r>
            <a:endParaRPr lang="en-US" i="0" dirty="0">
              <a:solidFill>
                <a:srgbClr val="FFFFFF"/>
              </a:solidFill>
            </a:endParaRPr>
          </a:p>
        </p:txBody>
      </p:sp>
      <p:sp>
        <p:nvSpPr>
          <p:cNvPr id="32" name="Rectangle 31"/>
          <p:cNvSpPr/>
          <p:nvPr/>
        </p:nvSpPr>
        <p:spPr>
          <a:xfrm>
            <a:off x="3017520" y="1346200"/>
            <a:ext cx="5760720" cy="1097280"/>
          </a:xfrm>
          <a:prstGeom prst="rect">
            <a:avLst/>
          </a:prstGeom>
          <a:solidFill>
            <a:schemeClr val="bg2">
              <a:lumMod val="95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Meta-model driven solution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Separates data model from physical system</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Separates business rules from application code</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Users create complex Meta-models w/out IT</a:t>
            </a:r>
            <a:endParaRPr lang="en-US" sz="1400" b="0" i="0" dirty="0">
              <a:solidFill>
                <a:srgbClr val="000000"/>
              </a:solidFill>
              <a:latin typeface="Arial" charset="0"/>
              <a:ea typeface="ＭＳ Ｐゴシック"/>
              <a:cs typeface="Arial" pitchFamily="34" charset="0"/>
            </a:endParaRPr>
          </a:p>
        </p:txBody>
      </p:sp>
      <p:sp>
        <p:nvSpPr>
          <p:cNvPr id="33" name="Rectangle 32"/>
          <p:cNvSpPr/>
          <p:nvPr/>
        </p:nvSpPr>
        <p:spPr>
          <a:xfrm>
            <a:off x="3017520" y="2548709"/>
            <a:ext cx="5760720" cy="1097280"/>
          </a:xfrm>
          <a:prstGeom prst="rect">
            <a:avLst/>
          </a:prstGeom>
          <a:solidFill>
            <a:schemeClr val="accent1">
              <a:lumMod val="20000"/>
              <a:lumOff val="80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Meta-model is key enabler for data mart creation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Create ready-to-use data marts based on defined business rules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Data marts reflect specific user/group needs</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Can customize further by registering new files into the system </a:t>
            </a:r>
            <a:endParaRPr lang="en-US" sz="1400" b="0" i="0" dirty="0">
              <a:solidFill>
                <a:srgbClr val="000000"/>
              </a:solidFill>
              <a:latin typeface="Arial" charset="0"/>
              <a:ea typeface="ＭＳ Ｐゴシック"/>
              <a:cs typeface="Arial" pitchFamily="34" charset="0"/>
            </a:endParaRPr>
          </a:p>
        </p:txBody>
      </p:sp>
      <p:sp>
        <p:nvSpPr>
          <p:cNvPr id="35" name="Rectangle 34"/>
          <p:cNvSpPr/>
          <p:nvPr/>
        </p:nvSpPr>
        <p:spPr>
          <a:xfrm>
            <a:off x="3017520" y="3751218"/>
            <a:ext cx="5760720" cy="1097280"/>
          </a:xfrm>
          <a:prstGeom prst="rect">
            <a:avLst/>
          </a:prstGeom>
          <a:solidFill>
            <a:schemeClr val="bg2">
              <a:lumMod val="95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Leverages progression database architecture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Merges, integrates, calculates and aggregates data</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Auto refreshes Data Categories as new data arrives</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Automatically creates new data and new data marts </a:t>
            </a:r>
            <a:endParaRPr lang="en-US" sz="1400" b="0" i="0" dirty="0">
              <a:solidFill>
                <a:srgbClr val="000000"/>
              </a:solidFill>
              <a:latin typeface="Arial" charset="0"/>
              <a:ea typeface="ＭＳ Ｐゴシック"/>
              <a:cs typeface="Arial" pitchFamily="34" charset="0"/>
            </a:endParaRPr>
          </a:p>
        </p:txBody>
      </p:sp>
      <p:sp>
        <p:nvSpPr>
          <p:cNvPr id="11" name="Text Box 49"/>
          <p:cNvSpPr txBox="1">
            <a:spLocks noChangeArrowheads="1"/>
          </p:cNvSpPr>
          <p:nvPr/>
        </p:nvSpPr>
        <p:spPr bwMode="auto">
          <a:xfrm>
            <a:off x="1346199" y="4953728"/>
            <a:ext cx="1600200" cy="1097280"/>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a:t>
            </a:r>
            <a:r>
              <a:rPr lang="en-US" sz="1600" i="0" dirty="0">
                <a:solidFill>
                  <a:srgbClr val="FFFFFF"/>
                </a:solidFill>
                <a:latin typeface="Arial" charset="0"/>
              </a:rPr>
              <a:t>A</a:t>
            </a:r>
            <a:r>
              <a:rPr lang="en-US" sz="1600" i="0" dirty="0" smtClean="0">
                <a:solidFill>
                  <a:srgbClr val="FFFFFF"/>
                </a:solidFill>
                <a:latin typeface="Arial" charset="0"/>
              </a:rPr>
              <a:t>nalytics </a:t>
            </a:r>
            <a:endParaRPr lang="en-US" sz="1600" i="0" dirty="0">
              <a:solidFill>
                <a:srgbClr val="FFFFFF"/>
              </a:solidFill>
              <a:latin typeface="Arial" charset="0"/>
            </a:endParaRPr>
          </a:p>
        </p:txBody>
      </p:sp>
      <p:sp>
        <p:nvSpPr>
          <p:cNvPr id="12" name="Rectangle 11"/>
          <p:cNvSpPr/>
          <p:nvPr/>
        </p:nvSpPr>
        <p:spPr>
          <a:xfrm>
            <a:off x="3017520" y="4953728"/>
            <a:ext cx="5760720" cy="1097280"/>
          </a:xfrm>
          <a:prstGeom prst="rect">
            <a:avLst/>
          </a:prstGeom>
          <a:solidFill>
            <a:schemeClr val="accent1">
              <a:lumMod val="20000"/>
              <a:lumOff val="80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Leverages a parallel execution grid framework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Processes data mart workloads in parallel</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Continuously updates/refreshes data marts on near-real time basis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a:solidFill>
                  <a:srgbClr val="000000"/>
                </a:solidFill>
                <a:latin typeface="Arial" charset="0"/>
                <a:ea typeface="ＭＳ Ｐゴシック"/>
                <a:cs typeface="Arial" pitchFamily="34" charset="0"/>
              </a:rPr>
              <a:t>Enables sub-second response times </a:t>
            </a:r>
            <a:r>
              <a:rPr lang="en-US" sz="1400" b="0" i="0" dirty="0" smtClean="0">
                <a:solidFill>
                  <a:srgbClr val="000000"/>
                </a:solidFill>
                <a:latin typeface="Arial" charset="0"/>
                <a:ea typeface="ＭＳ Ｐゴシック"/>
                <a:cs typeface="Arial" pitchFamily="34" charset="0"/>
              </a:rPr>
              <a:t>on large, complex data sets</a:t>
            </a:r>
            <a:endParaRPr lang="en-US" sz="1400" b="0" i="0" dirty="0">
              <a:solidFill>
                <a:srgbClr val="000000"/>
              </a:solidFill>
              <a:latin typeface="Arial" charset="0"/>
              <a:ea typeface="ＭＳ Ｐゴシック"/>
              <a:cs typeface="Arial" pitchFamily="34" charset="0"/>
            </a:endParaRPr>
          </a:p>
        </p:txBody>
      </p:sp>
      <p:sp>
        <p:nvSpPr>
          <p:cNvPr id="14" name="Text Box 49"/>
          <p:cNvSpPr txBox="1">
            <a:spLocks noChangeArrowheads="1"/>
          </p:cNvSpPr>
          <p:nvPr/>
        </p:nvSpPr>
        <p:spPr bwMode="auto">
          <a:xfrm rot="16200000">
            <a:off x="-1318941" y="3481324"/>
            <a:ext cx="4700016" cy="429768"/>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Mart Storage</a:t>
            </a:r>
            <a:endParaRPr lang="en-US" sz="1600" i="0" dirty="0">
              <a:solidFill>
                <a:srgbClr val="FFFFFF"/>
              </a:solidFill>
              <a:latin typeface="Arial" charset="0"/>
            </a:endParaRPr>
          </a:p>
        </p:txBody>
      </p:sp>
    </p:spTree>
    <p:extLst>
      <p:ext uri="{BB962C8B-B14F-4D97-AF65-F5344CB8AC3E}">
        <p14:creationId xmlns:p14="http://schemas.microsoft.com/office/powerpoint/2010/main" val="3080336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85" name="Text Box 49"/>
          <p:cNvSpPr txBox="1">
            <a:spLocks noChangeArrowheads="1"/>
          </p:cNvSpPr>
          <p:nvPr/>
        </p:nvSpPr>
        <p:spPr bwMode="auto">
          <a:xfrm>
            <a:off x="812794" y="4551392"/>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Delivery</a:t>
            </a:r>
            <a:endParaRPr lang="en-US" sz="1600" i="0" dirty="0">
              <a:solidFill>
                <a:srgbClr val="FFFFFF"/>
              </a:solidFill>
              <a:latin typeface="Arial" charset="0"/>
            </a:endParaRPr>
          </a:p>
        </p:txBody>
      </p:sp>
      <p:sp>
        <p:nvSpPr>
          <p:cNvPr id="1714216" name="Text Box 49"/>
          <p:cNvSpPr txBox="1">
            <a:spLocks noChangeArrowheads="1"/>
          </p:cNvSpPr>
          <p:nvPr/>
        </p:nvSpPr>
        <p:spPr bwMode="auto">
          <a:xfrm>
            <a:off x="812794" y="2948796"/>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Extraction</a:t>
            </a:r>
            <a:endParaRPr lang="en-US" sz="1600" i="0" dirty="0">
              <a:solidFill>
                <a:srgbClr val="FFFFFF"/>
              </a:solidFill>
              <a:latin typeface="Arial" charset="0"/>
            </a:endParaRPr>
          </a:p>
        </p:txBody>
      </p:sp>
      <p:sp>
        <p:nvSpPr>
          <p:cNvPr id="1714217" name="Text Box 49"/>
          <p:cNvSpPr txBox="1">
            <a:spLocks noChangeArrowheads="1"/>
          </p:cNvSpPr>
          <p:nvPr/>
        </p:nvSpPr>
        <p:spPr bwMode="auto">
          <a:xfrm>
            <a:off x="812794" y="1346200"/>
            <a:ext cx="2130552" cy="1499616"/>
          </a:xfrm>
          <a:prstGeom prst="rect">
            <a:avLst/>
          </a:prstGeom>
          <a:solidFill>
            <a:schemeClr val="accent1"/>
          </a:solidFill>
          <a:ln w="9525">
            <a:solidFill>
              <a:schemeClr val="accent1"/>
            </a:solidFill>
            <a:miter lim="800000"/>
            <a:headEnd/>
            <a:tailEnd/>
          </a:ln>
        </p:spPr>
        <p:txBody>
          <a:bodyPr vert="horz" lIns="45720" tIns="45720" rIns="45720" bIns="45720" anchor="ctr" anchorCtr="0"/>
          <a:lstStyle/>
          <a:p>
            <a:pPr algn="ctr"/>
            <a:r>
              <a:rPr lang="en-US" sz="1600" i="0" dirty="0" smtClean="0">
                <a:solidFill>
                  <a:srgbClr val="FFFFFF"/>
                </a:solidFill>
                <a:latin typeface="Arial" charset="0"/>
              </a:rPr>
              <a:t>Data Query</a:t>
            </a:r>
            <a:endParaRPr lang="en-US" sz="1600" i="0" dirty="0">
              <a:solidFill>
                <a:srgbClr val="FFFFFF"/>
              </a:solidFill>
              <a:latin typeface="Arial" charset="0"/>
            </a:endParaRPr>
          </a:p>
        </p:txBody>
      </p:sp>
      <p:sp>
        <p:nvSpPr>
          <p:cNvPr id="25" name="Rectangle 54"/>
          <p:cNvSpPr>
            <a:spLocks noChangeArrowheads="1"/>
          </p:cNvSpPr>
          <p:nvPr/>
        </p:nvSpPr>
        <p:spPr bwMode="auto">
          <a:xfrm>
            <a:off x="286271" y="931304"/>
            <a:ext cx="2697480" cy="316678"/>
          </a:xfrm>
          <a:prstGeom prst="rect">
            <a:avLst/>
          </a:prstGeom>
          <a:solidFill>
            <a:srgbClr val="00CC99"/>
          </a:solidFill>
          <a:ln w="9525">
            <a:noFill/>
            <a:miter lim="800000"/>
            <a:headEnd/>
            <a:tailEnd/>
          </a:ln>
          <a:effectLst/>
        </p:spPr>
        <p:txBody>
          <a:bodyPr wrap="square" anchor="ctr">
            <a:noAutofit/>
          </a:bodyPr>
          <a:lstStyle/>
          <a:p>
            <a:pPr algn="ctr"/>
            <a:r>
              <a:rPr lang="en-US" i="0" dirty="0" smtClean="0">
                <a:solidFill>
                  <a:srgbClr val="FFFFFF"/>
                </a:solidFill>
                <a:latin typeface="Arial" charset="0"/>
              </a:rPr>
              <a:t>Data Consumption</a:t>
            </a:r>
            <a:endParaRPr lang="en-US" i="0" dirty="0">
              <a:solidFill>
                <a:srgbClr val="FFFFFF"/>
              </a:solidFill>
              <a:latin typeface="Arial" charset="0"/>
            </a:endParaRPr>
          </a:p>
        </p:txBody>
      </p:sp>
      <p:sp>
        <p:nvSpPr>
          <p:cNvPr id="29" name="Rectangle 28"/>
          <p:cNvSpPr/>
          <p:nvPr/>
        </p:nvSpPr>
        <p:spPr>
          <a:xfrm rot="16200000">
            <a:off x="-1851840" y="3484313"/>
            <a:ext cx="4704808" cy="428582"/>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solidFill>
                  <a:srgbClr val="FFFFFF"/>
                </a:solidFill>
              </a:rPr>
              <a:t>Meta-Rules Self-Service Interface</a:t>
            </a:r>
            <a:endParaRPr lang="en-US" i="0" dirty="0">
              <a:solidFill>
                <a:srgbClr val="FFFFFF"/>
              </a:solidFill>
            </a:endParaRPr>
          </a:p>
        </p:txBody>
      </p:sp>
      <p:sp>
        <p:nvSpPr>
          <p:cNvPr id="32" name="Rectangle 31"/>
          <p:cNvSpPr/>
          <p:nvPr/>
        </p:nvSpPr>
        <p:spPr>
          <a:xfrm>
            <a:off x="3017520" y="1346200"/>
            <a:ext cx="5760720" cy="1499616"/>
          </a:xfrm>
          <a:prstGeom prst="rect">
            <a:avLst/>
          </a:prstGeom>
          <a:solidFill>
            <a:schemeClr val="bg2">
              <a:lumMod val="95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Leverages data cloud services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Unique data proxy technology converts SQL to Web services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ODBC, JDBC or .NET; encodes SQL commands into XML data</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Use web packets to create new data marts </a:t>
            </a:r>
            <a:endParaRPr lang="en-US" sz="1400" b="0" i="0" dirty="0">
              <a:solidFill>
                <a:srgbClr val="000000"/>
              </a:solidFill>
              <a:latin typeface="Arial" charset="0"/>
              <a:ea typeface="ＭＳ Ｐゴシック"/>
              <a:cs typeface="Arial" pitchFamily="34" charset="0"/>
            </a:endParaRPr>
          </a:p>
        </p:txBody>
      </p:sp>
      <p:sp>
        <p:nvSpPr>
          <p:cNvPr id="33" name="Rectangle 32"/>
          <p:cNvSpPr/>
          <p:nvPr/>
        </p:nvSpPr>
        <p:spPr>
          <a:xfrm>
            <a:off x="3017520" y="2948796"/>
            <a:ext cx="5760720" cy="1499616"/>
          </a:xfrm>
          <a:prstGeom prst="rect">
            <a:avLst/>
          </a:prstGeom>
          <a:solidFill>
            <a:schemeClr val="accent1">
              <a:lumMod val="20000"/>
              <a:lumOff val="80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Also leverages data cloud services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Makes it easy to extract data from ready-to-use data marts </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Manual or system generated requests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SQL, SQL Web services, MQ, standard file transfer (SFTP; NDM)</a:t>
            </a:r>
            <a:endParaRPr lang="en-US" sz="1400" b="0" i="0" dirty="0">
              <a:solidFill>
                <a:srgbClr val="000000"/>
              </a:solidFill>
              <a:latin typeface="Arial" charset="0"/>
              <a:ea typeface="ＭＳ Ｐゴシック"/>
              <a:cs typeface="Arial" pitchFamily="34" charset="0"/>
            </a:endParaRPr>
          </a:p>
        </p:txBody>
      </p:sp>
      <p:sp>
        <p:nvSpPr>
          <p:cNvPr id="35" name="Rectangle 34"/>
          <p:cNvSpPr/>
          <p:nvPr/>
        </p:nvSpPr>
        <p:spPr>
          <a:xfrm>
            <a:off x="3017520" y="4551392"/>
            <a:ext cx="5760720" cy="1499616"/>
          </a:xfrm>
          <a:prstGeom prst="rect">
            <a:avLst/>
          </a:prstGeom>
          <a:solidFill>
            <a:schemeClr val="bg2">
              <a:lumMod val="95000"/>
            </a:schemeClr>
          </a:solidFill>
        </p:spPr>
        <p:txBody>
          <a:bodyPr wrap="square" anchor="ctr">
            <a:noAutofit/>
          </a:bodyPr>
          <a:lstStyle/>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Architected with very light reporting layer  </a:t>
            </a:r>
            <a:endParaRPr lang="en-US" sz="1400" b="0" i="0" dirty="0" smtClean="0">
              <a:solidFill>
                <a:srgbClr val="000000"/>
              </a:solidFill>
              <a:latin typeface="Arial"/>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a:ea typeface="ＭＳ Ｐゴシック"/>
                <a:cs typeface="Arial" pitchFamily="34" charset="0"/>
              </a:rPr>
              <a:t>Allow users to prepare data once and publish to many environments</a:t>
            </a: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Secure and reliable connections to BI tools; remote systems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450"/>
              </a:spcBef>
              <a:buFont typeface="Arial" charset="0"/>
              <a:buChar char="►"/>
            </a:pPr>
            <a:r>
              <a:rPr lang="en-US" sz="1400" b="0" i="0" dirty="0" smtClean="0">
                <a:solidFill>
                  <a:srgbClr val="000000"/>
                </a:solidFill>
                <a:latin typeface="Arial" charset="0"/>
                <a:ea typeface="ＭＳ Ｐゴシック"/>
                <a:cs typeface="Arial" pitchFamily="34" charset="0"/>
              </a:rPr>
              <a:t>Can export data in multiple formats (Excel; .pdf and csv)</a:t>
            </a:r>
            <a:endParaRPr lang="en-US" sz="1400" b="0" i="0" dirty="0">
              <a:solidFill>
                <a:srgbClr val="000000"/>
              </a:solidFill>
              <a:latin typeface="Arial" charset="0"/>
              <a:ea typeface="ＭＳ Ｐゴシック"/>
              <a:cs typeface="Arial" pitchFamily="34" charset="0"/>
            </a:endParaRPr>
          </a:p>
        </p:txBody>
      </p:sp>
    </p:spTree>
    <p:extLst>
      <p:ext uri="{BB962C8B-B14F-4D97-AF65-F5344CB8AC3E}">
        <p14:creationId xmlns:p14="http://schemas.microsoft.com/office/powerpoint/2010/main" val="327583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217" name="Text Box 49"/>
          <p:cNvSpPr txBox="1">
            <a:spLocks noChangeArrowheads="1"/>
          </p:cNvSpPr>
          <p:nvPr/>
        </p:nvSpPr>
        <p:spPr bwMode="auto">
          <a:xfrm>
            <a:off x="838195" y="1346200"/>
            <a:ext cx="2130552" cy="4704808"/>
          </a:xfrm>
          <a:prstGeom prst="rect">
            <a:avLst/>
          </a:prstGeom>
          <a:solidFill>
            <a:srgbClr val="53A5FF"/>
          </a:solidFill>
          <a:ln w="9525">
            <a:noFill/>
            <a:miter lim="800000"/>
            <a:headEnd/>
            <a:tailEnd/>
          </a:ln>
          <a:effectLst/>
        </p:spPr>
        <p:txBody>
          <a:bodyPr wrap="square" anchor="ctr">
            <a:noAutofit/>
          </a:bodyPr>
          <a:lstStyle>
            <a:defPPr>
              <a:defRPr lang="en-US"/>
            </a:defPPr>
            <a:lvl1pPr algn="ctr">
              <a:defRPr sz="1600">
                <a:solidFill>
                  <a:schemeClr val="bg2"/>
                </a:solidFill>
              </a:defRPr>
            </a:lvl1pPr>
          </a:lstStyle>
          <a:p>
            <a:r>
              <a:rPr lang="en-US" i="0" dirty="0" smtClean="0">
                <a:solidFill>
                  <a:srgbClr val="FFFFFF"/>
                </a:solidFill>
                <a:latin typeface="Arial" charset="0"/>
              </a:rPr>
              <a:t>Workflow / Data Accuracy</a:t>
            </a:r>
          </a:p>
          <a:p>
            <a:r>
              <a:rPr lang="en-US" i="0" dirty="0" smtClean="0">
                <a:solidFill>
                  <a:srgbClr val="FFFFFF"/>
                </a:solidFill>
                <a:latin typeface="Arial" charset="0"/>
              </a:rPr>
              <a:t>(ECF/OCF) </a:t>
            </a:r>
          </a:p>
          <a:p>
            <a:endParaRPr lang="en-US" i="0" dirty="0" smtClean="0">
              <a:solidFill>
                <a:srgbClr val="FFFFFF"/>
              </a:solidFill>
              <a:latin typeface="Arial" charset="0"/>
            </a:endParaRPr>
          </a:p>
          <a:p>
            <a:endParaRPr lang="en-US" i="0" dirty="0" smtClean="0">
              <a:solidFill>
                <a:srgbClr val="FFFFFF"/>
              </a:solidFill>
              <a:latin typeface="Arial" charset="0"/>
            </a:endParaRPr>
          </a:p>
          <a:p>
            <a:r>
              <a:rPr lang="en-US" i="0" dirty="0" smtClean="0">
                <a:solidFill>
                  <a:srgbClr val="FFFFFF"/>
                </a:solidFill>
                <a:latin typeface="Arial" charset="0"/>
              </a:rPr>
              <a:t>Data </a:t>
            </a:r>
            <a:r>
              <a:rPr lang="en-US" i="0" dirty="0">
                <a:solidFill>
                  <a:srgbClr val="FFFFFF"/>
                </a:solidFill>
                <a:latin typeface="Arial" charset="0"/>
              </a:rPr>
              <a:t>L</a:t>
            </a:r>
            <a:r>
              <a:rPr lang="en-US" i="0" dirty="0" smtClean="0">
                <a:solidFill>
                  <a:srgbClr val="FFFFFF"/>
                </a:solidFill>
                <a:latin typeface="Arial" charset="0"/>
              </a:rPr>
              <a:t>ineage Tracking</a:t>
            </a:r>
          </a:p>
          <a:p>
            <a:endParaRPr lang="en-US" dirty="0" smtClean="0">
              <a:solidFill>
                <a:srgbClr val="FFFFFF"/>
              </a:solidFill>
            </a:endParaRPr>
          </a:p>
          <a:p>
            <a:endParaRPr lang="en-US" dirty="0" smtClean="0">
              <a:solidFill>
                <a:srgbClr val="FFFFFF"/>
              </a:solidFill>
            </a:endParaRPr>
          </a:p>
          <a:p>
            <a:r>
              <a:rPr lang="en-US" dirty="0" smtClean="0">
                <a:solidFill>
                  <a:srgbClr val="FFFFFF"/>
                </a:solidFill>
              </a:rPr>
              <a:t>Change Management</a:t>
            </a:r>
            <a:endParaRPr lang="en-US" i="0" dirty="0">
              <a:solidFill>
                <a:srgbClr val="FFFFFF"/>
              </a:solidFill>
              <a:latin typeface="Arial" charset="0"/>
            </a:endParaRPr>
          </a:p>
          <a:p>
            <a:endParaRPr lang="en-US" i="0" dirty="0" smtClean="0">
              <a:solidFill>
                <a:srgbClr val="FFFFFF"/>
              </a:solidFill>
              <a:latin typeface="Arial" charset="0"/>
            </a:endParaRPr>
          </a:p>
          <a:p>
            <a:endParaRPr lang="en-US" i="0" dirty="0" smtClean="0">
              <a:solidFill>
                <a:srgbClr val="FFFFFF"/>
              </a:solidFill>
              <a:latin typeface="Arial" charset="0"/>
            </a:endParaRPr>
          </a:p>
          <a:p>
            <a:endParaRPr lang="en-US" i="0" dirty="0" smtClean="0">
              <a:solidFill>
                <a:srgbClr val="FFFFFF"/>
              </a:solidFill>
              <a:latin typeface="Arial" charset="0"/>
            </a:endParaRPr>
          </a:p>
          <a:p>
            <a:r>
              <a:rPr lang="en-US" i="0" dirty="0" smtClean="0">
                <a:solidFill>
                  <a:srgbClr val="FFFFFF"/>
                </a:solidFill>
                <a:latin typeface="Arial" charset="0"/>
              </a:rPr>
              <a:t>Data Discovery &amp; Reuse</a:t>
            </a:r>
            <a:endParaRPr lang="en-US" i="0" dirty="0">
              <a:solidFill>
                <a:srgbClr val="FFFFFF"/>
              </a:solidFill>
              <a:latin typeface="Arial" charset="0"/>
            </a:endParaRPr>
          </a:p>
        </p:txBody>
      </p:sp>
      <p:sp>
        <p:nvSpPr>
          <p:cNvPr id="25" name="Rectangle 54"/>
          <p:cNvSpPr>
            <a:spLocks noChangeArrowheads="1"/>
          </p:cNvSpPr>
          <p:nvPr/>
        </p:nvSpPr>
        <p:spPr bwMode="auto">
          <a:xfrm>
            <a:off x="286274" y="931304"/>
            <a:ext cx="2682473" cy="316678"/>
          </a:xfrm>
          <a:prstGeom prst="rect">
            <a:avLst/>
          </a:prstGeom>
          <a:solidFill>
            <a:srgbClr val="00CC99"/>
          </a:solidFill>
          <a:ln w="9525">
            <a:noFill/>
            <a:miter lim="800000"/>
            <a:headEnd/>
            <a:tailEnd/>
          </a:ln>
          <a:effectLst/>
        </p:spPr>
        <p:txBody>
          <a:bodyPr wrap="square" anchor="ctr">
            <a:noAutofit/>
          </a:bodyPr>
          <a:lstStyle/>
          <a:p>
            <a:pPr algn="ctr"/>
            <a:r>
              <a:rPr lang="en-US" i="0" dirty="0" smtClean="0">
                <a:solidFill>
                  <a:srgbClr val="FFFFFF"/>
                </a:solidFill>
                <a:latin typeface="Arial" charset="0"/>
              </a:rPr>
              <a:t>Data Governance</a:t>
            </a:r>
            <a:endParaRPr lang="en-US" i="0" dirty="0">
              <a:solidFill>
                <a:srgbClr val="FFFFFF"/>
              </a:solidFill>
              <a:latin typeface="Arial" charset="0"/>
            </a:endParaRPr>
          </a:p>
        </p:txBody>
      </p:sp>
      <p:sp>
        <p:nvSpPr>
          <p:cNvPr id="29" name="Rectangle 28"/>
          <p:cNvSpPr/>
          <p:nvPr/>
        </p:nvSpPr>
        <p:spPr>
          <a:xfrm rot="16200000">
            <a:off x="-1851840" y="3484313"/>
            <a:ext cx="4704808" cy="428582"/>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solidFill>
                  <a:srgbClr val="FFFFFF"/>
                </a:solidFill>
              </a:rPr>
              <a:t>Integrated Control and Governance</a:t>
            </a:r>
            <a:endParaRPr lang="en-US" i="0" dirty="0">
              <a:solidFill>
                <a:srgbClr val="FFFFFF"/>
              </a:solidFill>
            </a:endParaRPr>
          </a:p>
        </p:txBody>
      </p:sp>
      <p:sp>
        <p:nvSpPr>
          <p:cNvPr id="32" name="Rectangle 31"/>
          <p:cNvSpPr/>
          <p:nvPr/>
        </p:nvSpPr>
        <p:spPr>
          <a:xfrm>
            <a:off x="3017520" y="1212850"/>
            <a:ext cx="5760720" cy="4704808"/>
          </a:xfrm>
          <a:prstGeom prst="rect">
            <a:avLst/>
          </a:prstGeom>
          <a:solidFill>
            <a:schemeClr val="bg2">
              <a:lumMod val="95000"/>
            </a:schemeClr>
          </a:solidFill>
        </p:spPr>
        <p:txBody>
          <a:bodyPr wrap="square">
            <a:noAutofit/>
          </a:bodyPr>
          <a:lstStyle/>
          <a:p>
            <a:pPr marL="228600" indent="-228600" eaLnBrk="0" hangingPunct="0">
              <a:spcBef>
                <a:spcPts val="600"/>
              </a:spcBef>
              <a:buFont typeface="Arial" charset="0"/>
              <a:buChar char="►"/>
            </a:pPr>
            <a:r>
              <a:rPr lang="en-US" sz="1400" dirty="0" smtClean="0">
                <a:solidFill>
                  <a:srgbClr val="0070C0"/>
                </a:solidFill>
                <a:latin typeface="Arial" charset="0"/>
                <a:ea typeface="ＭＳ Ｐゴシック"/>
                <a:cs typeface="Arial" pitchFamily="34" charset="0"/>
              </a:rPr>
              <a:t>ECF/OCF Frameworks</a:t>
            </a:r>
            <a:r>
              <a:rPr lang="en-US" sz="1400" b="0" i="0" dirty="0" smtClean="0">
                <a:solidFill>
                  <a:srgbClr val="0070C0"/>
                </a:solidFill>
                <a:latin typeface="Arial" charset="0"/>
                <a:ea typeface="ＭＳ Ｐゴシック"/>
                <a:cs typeface="Arial" pitchFamily="34" charset="0"/>
              </a:rPr>
              <a:t>: </a:t>
            </a: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Integrated control hub ensuring quality and consistency of data</a:t>
            </a: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Defines content, quality, schedule and retention data policies</a:t>
            </a:r>
          </a:p>
          <a:p>
            <a:pPr marL="228600" lvl="1" indent="-228600" eaLnBrk="0" hangingPunct="0">
              <a:spcBef>
                <a:spcPts val="600"/>
              </a:spcBef>
              <a:buFont typeface="Arial" charset="0"/>
              <a:buChar char="►"/>
            </a:pPr>
            <a:r>
              <a:rPr lang="en-US" sz="1400" b="0" dirty="0" smtClean="0">
                <a:solidFill>
                  <a:srgbClr val="000000"/>
                </a:solidFill>
                <a:ea typeface="ＭＳ Ｐゴシック"/>
                <a:cs typeface="Arial" pitchFamily="34" charset="0"/>
              </a:rPr>
              <a:t>Controls Ops Life-Cycle through predictive deliverables tracking</a:t>
            </a:r>
            <a:endParaRPr lang="en-US" sz="1400" b="0" dirty="0">
              <a:solidFill>
                <a:srgbClr val="000000"/>
              </a:solidFill>
              <a:ea typeface="ＭＳ Ｐゴシック"/>
              <a:cs typeface="Arial" pitchFamily="34" charset="0"/>
            </a:endParaRPr>
          </a:p>
          <a:p>
            <a:pPr marL="228600" indent="-228600" eaLnBrk="0" hangingPunct="0">
              <a:spcBef>
                <a:spcPts val="600"/>
              </a:spcBef>
              <a:buFont typeface="Arial" charset="0"/>
              <a:buChar char="►"/>
            </a:pPr>
            <a:endParaRPr lang="en-US" sz="1400" dirty="0" smtClean="0">
              <a:solidFill>
                <a:srgbClr val="0070C0"/>
              </a:solidFill>
              <a:latin typeface="Arial" charset="0"/>
              <a:ea typeface="ＭＳ Ｐゴシック"/>
              <a:cs typeface="Arial" pitchFamily="34" charset="0"/>
            </a:endParaRPr>
          </a:p>
          <a:p>
            <a:pPr marL="228600" indent="-228600" eaLnBrk="0" hangingPunct="0">
              <a:spcBef>
                <a:spcPts val="600"/>
              </a:spcBef>
              <a:buFont typeface="Arial" charset="0"/>
              <a:buChar char="►"/>
            </a:pPr>
            <a:r>
              <a:rPr lang="en-US" sz="1400" dirty="0" smtClean="0">
                <a:solidFill>
                  <a:srgbClr val="0070C0"/>
                </a:solidFill>
                <a:latin typeface="Arial" charset="0"/>
                <a:ea typeface="ＭＳ Ｐゴシック"/>
                <a:cs typeface="Arial" pitchFamily="34" charset="0"/>
              </a:rPr>
              <a:t>Data </a:t>
            </a:r>
            <a:r>
              <a:rPr lang="en-US" sz="1400" dirty="0">
                <a:solidFill>
                  <a:srgbClr val="0070C0"/>
                </a:solidFill>
                <a:latin typeface="Arial" charset="0"/>
                <a:ea typeface="ＭＳ Ｐゴシック"/>
                <a:cs typeface="Arial" pitchFamily="34" charset="0"/>
              </a:rPr>
              <a:t>Tracking</a:t>
            </a:r>
            <a:r>
              <a:rPr lang="en-US" sz="1400" b="0" i="0" dirty="0">
                <a:solidFill>
                  <a:srgbClr val="0070C0"/>
                </a:solidFill>
                <a:latin typeface="Arial" charset="0"/>
                <a:ea typeface="ＭＳ Ｐゴシック"/>
                <a:cs typeface="Arial" pitchFamily="34" charset="0"/>
              </a:rPr>
              <a:t>: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r>
              <a:rPr lang="en-US" sz="1400" b="0" i="0" dirty="0">
                <a:solidFill>
                  <a:srgbClr val="000000"/>
                </a:solidFill>
                <a:latin typeface="Arial" charset="0"/>
                <a:ea typeface="ＭＳ Ｐゴシック"/>
                <a:cs typeface="Arial" pitchFamily="34" charset="0"/>
              </a:rPr>
              <a:t>Full data lineage tracking from data intake to distribution</a:t>
            </a: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Multiple </a:t>
            </a:r>
            <a:r>
              <a:rPr lang="en-US" sz="1400" b="0" i="0" dirty="0">
                <a:solidFill>
                  <a:srgbClr val="000000"/>
                </a:solidFill>
                <a:latin typeface="Arial" charset="0"/>
                <a:ea typeface="ＭＳ Ｐゴシック"/>
                <a:cs typeface="Arial" pitchFamily="34" charset="0"/>
              </a:rPr>
              <a:t>levels of temporal storage (As At; As </a:t>
            </a:r>
            <a:r>
              <a:rPr lang="en-US" sz="1400" b="0" i="0" dirty="0" smtClean="0">
                <a:solidFill>
                  <a:srgbClr val="000000"/>
                </a:solidFill>
                <a:latin typeface="Arial" charset="0"/>
                <a:ea typeface="ＭＳ Ｐゴシック"/>
                <a:cs typeface="Arial" pitchFamily="34" charset="0"/>
              </a:rPr>
              <a:t>Of)</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endParaRPr lang="en-US" sz="1400" b="0" i="0" dirty="0" smtClean="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r>
              <a:rPr lang="en-US" sz="1400" dirty="0" smtClean="0">
                <a:solidFill>
                  <a:srgbClr val="0070C0"/>
                </a:solidFill>
                <a:ea typeface="ＭＳ Ｐゴシック"/>
                <a:cs typeface="Arial" pitchFamily="34" charset="0"/>
              </a:rPr>
              <a:t>Integrated Change Management</a:t>
            </a:r>
            <a:r>
              <a:rPr lang="en-US" sz="1400" b="0" dirty="0" smtClean="0">
                <a:solidFill>
                  <a:srgbClr val="0070C0"/>
                </a:solidFill>
                <a:ea typeface="ＭＳ Ｐゴシック"/>
                <a:cs typeface="Arial" pitchFamily="34" charset="0"/>
              </a:rPr>
              <a:t>: </a:t>
            </a:r>
            <a:endParaRPr lang="en-US" sz="1400" b="0" dirty="0">
              <a:solidFill>
                <a:srgbClr val="0070C0"/>
              </a:solidFill>
              <a:ea typeface="ＭＳ Ｐゴシック"/>
              <a:cs typeface="Arial" pitchFamily="34" charset="0"/>
            </a:endParaRPr>
          </a:p>
          <a:p>
            <a:pPr marL="228600" indent="-228600" eaLnBrk="0" hangingPunct="0">
              <a:spcBef>
                <a:spcPts val="600"/>
              </a:spcBef>
              <a:buFont typeface="Arial" charset="0"/>
              <a:buChar char="►"/>
            </a:pPr>
            <a:r>
              <a:rPr lang="en-US" sz="1400" b="0" dirty="0">
                <a:solidFill>
                  <a:srgbClr val="000000"/>
                </a:solidFill>
                <a:ea typeface="ＭＳ Ｐゴシック"/>
                <a:cs typeface="Arial" pitchFamily="34" charset="0"/>
              </a:rPr>
              <a:t>Meta-Model Change Management Framework</a:t>
            </a:r>
          </a:p>
          <a:p>
            <a:pPr marL="228600" lvl="1" indent="-228600" eaLnBrk="0" hangingPunct="0">
              <a:spcBef>
                <a:spcPts val="600"/>
              </a:spcBef>
              <a:buFont typeface="Arial" charset="0"/>
              <a:buChar char="►"/>
            </a:pPr>
            <a:r>
              <a:rPr lang="en-US" sz="1400" b="0" dirty="0">
                <a:solidFill>
                  <a:srgbClr val="000000"/>
                </a:solidFill>
                <a:ea typeface="ＭＳ Ｐゴシック"/>
                <a:cs typeface="Arial" pitchFamily="34" charset="0"/>
              </a:rPr>
              <a:t>Ability to import changes in to production environment</a:t>
            </a:r>
          </a:p>
          <a:p>
            <a:pPr marL="228600" lvl="1" indent="-228600" eaLnBrk="0" hangingPunct="0">
              <a:spcBef>
                <a:spcPts val="600"/>
              </a:spcBef>
              <a:buFont typeface="Arial" charset="0"/>
              <a:buChar char="►"/>
            </a:pPr>
            <a:endParaRPr lang="en-US" dirty="0">
              <a:latin typeface="Calibri" pitchFamily="34" charset="0"/>
              <a:cs typeface="Calibri" pitchFamily="34" charset="0"/>
            </a:endParaRPr>
          </a:p>
          <a:p>
            <a:pPr marL="228600" indent="-228600" eaLnBrk="0" hangingPunct="0">
              <a:spcBef>
                <a:spcPts val="600"/>
              </a:spcBef>
              <a:buFont typeface="Arial" charset="0"/>
              <a:buChar char="►"/>
            </a:pPr>
            <a:r>
              <a:rPr lang="en-US" sz="1400" dirty="0" smtClean="0">
                <a:solidFill>
                  <a:srgbClr val="0070C0"/>
                </a:solidFill>
                <a:latin typeface="Arial" charset="0"/>
                <a:ea typeface="ＭＳ Ｐゴシック"/>
                <a:cs typeface="Arial" pitchFamily="34" charset="0"/>
              </a:rPr>
              <a:t>Data Discovery/Reuse</a:t>
            </a:r>
            <a:r>
              <a:rPr lang="en-US" sz="1400" b="0" i="0" dirty="0" smtClean="0">
                <a:solidFill>
                  <a:srgbClr val="0070C0"/>
                </a:solidFill>
                <a:latin typeface="Arial" charset="0"/>
                <a:ea typeface="ＭＳ Ｐゴシック"/>
                <a:cs typeface="Arial" pitchFamily="34" charset="0"/>
              </a:rPr>
              <a:t>: </a:t>
            </a:r>
            <a:endParaRPr lang="en-US" sz="1400" b="0" i="0" dirty="0">
              <a:solidFill>
                <a:srgbClr val="0070C0"/>
              </a:solidFill>
              <a:latin typeface="Arial" charset="0"/>
              <a:ea typeface="ＭＳ Ｐゴシック"/>
              <a:cs typeface="Arial" pitchFamily="34" charset="0"/>
            </a:endParaRP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Entitled users can easily search catalog of data </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Search by data [element, </a:t>
            </a:r>
            <a:r>
              <a:rPr lang="en-US" sz="1400" b="0" i="0" dirty="0">
                <a:solidFill>
                  <a:srgbClr val="000000"/>
                </a:solidFill>
                <a:latin typeface="Arial" charset="0"/>
                <a:ea typeface="ＭＳ Ｐゴシック"/>
                <a:cs typeface="Arial" pitchFamily="34" charset="0"/>
              </a:rPr>
              <a:t>O</a:t>
            </a:r>
            <a:r>
              <a:rPr lang="en-US" sz="1400" b="0" i="0" dirty="0" smtClean="0">
                <a:solidFill>
                  <a:srgbClr val="000000"/>
                </a:solidFill>
                <a:latin typeface="Arial" charset="0"/>
                <a:ea typeface="ＭＳ Ｐゴシック"/>
                <a:cs typeface="Arial" pitchFamily="34" charset="0"/>
              </a:rPr>
              <a:t>wner, Source, Category, data mart/feed]  </a:t>
            </a:r>
          </a:p>
          <a:p>
            <a:pPr marL="228600" indent="-228600" eaLnBrk="0" hangingPunct="0">
              <a:spcBef>
                <a:spcPts val="600"/>
              </a:spcBef>
              <a:buFont typeface="Arial" charset="0"/>
              <a:buChar char="►"/>
            </a:pPr>
            <a:r>
              <a:rPr lang="en-US" sz="1400" b="0" i="0" dirty="0" smtClean="0">
                <a:solidFill>
                  <a:srgbClr val="000000"/>
                </a:solidFill>
                <a:latin typeface="Arial" charset="0"/>
                <a:ea typeface="ＭＳ Ｐゴシック"/>
                <a:cs typeface="Arial" pitchFamily="34" charset="0"/>
              </a:rPr>
              <a:t>Enables data mart sharing and reuse; avoids mart redundancy</a:t>
            </a:r>
            <a:endParaRPr lang="en-US" sz="1400" b="0" i="0" dirty="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endParaRPr lang="en-US" sz="1400" b="0" i="0" dirty="0" smtClean="0">
              <a:solidFill>
                <a:srgbClr val="000000"/>
              </a:solidFill>
              <a:latin typeface="Arial" charset="0"/>
              <a:ea typeface="ＭＳ Ｐゴシック"/>
              <a:cs typeface="Arial" pitchFamily="34" charset="0"/>
            </a:endParaRPr>
          </a:p>
          <a:p>
            <a:pPr marL="228600" indent="-228600" eaLnBrk="0" hangingPunct="0">
              <a:spcBef>
                <a:spcPts val="600"/>
              </a:spcBef>
              <a:buFont typeface="Arial" charset="0"/>
              <a:buChar char="►"/>
            </a:pPr>
            <a:endParaRPr lang="en-US" sz="1400" b="0" i="0" dirty="0">
              <a:solidFill>
                <a:srgbClr val="000000"/>
              </a:solidFill>
              <a:latin typeface="Arial" charset="0"/>
              <a:ea typeface="ＭＳ Ｐゴシック"/>
              <a:cs typeface="Arial" pitchFamily="34" charset="0"/>
            </a:endParaRPr>
          </a:p>
        </p:txBody>
      </p:sp>
    </p:spTree>
    <p:extLst>
      <p:ext uri="{BB962C8B-B14F-4D97-AF65-F5344CB8AC3E}">
        <p14:creationId xmlns:p14="http://schemas.microsoft.com/office/powerpoint/2010/main" val="320678904"/>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09" name="Rectangle 102"/>
          <p:cNvSpPr>
            <a:spLocks noGrp="1" noChangeArrowheads="1"/>
          </p:cNvSpPr>
          <p:nvPr>
            <p:ph type="title" sz="quarter"/>
          </p:nvPr>
        </p:nvSpPr>
        <p:spPr>
          <a:xfrm>
            <a:off x="455613" y="816928"/>
            <a:ext cx="5754687" cy="430887"/>
          </a:xfrm>
        </p:spPr>
        <p:txBody>
          <a:bodyPr/>
          <a:lstStyle/>
          <a:p>
            <a:pPr eaLnBrk="1" hangingPunct="1"/>
            <a:r>
              <a:rPr lang="en-US" sz="2800" dirty="0" smtClean="0"/>
              <a:t>ESP Semantic (Meta-data) Layer</a:t>
            </a:r>
          </a:p>
        </p:txBody>
      </p:sp>
      <p:graphicFrame>
        <p:nvGraphicFramePr>
          <p:cNvPr id="2760886" name="Group 182"/>
          <p:cNvGraphicFramePr>
            <a:graphicFrameLocks noGrp="1"/>
          </p:cNvGraphicFramePr>
          <p:nvPr>
            <p:ph sz="quarter" idx="1"/>
          </p:nvPr>
        </p:nvGraphicFramePr>
        <p:xfrm>
          <a:off x="455613" y="1727200"/>
          <a:ext cx="4040187" cy="2185988"/>
        </p:xfrm>
        <a:graphic>
          <a:graphicData uri="http://schemas.openxmlformats.org/drawingml/2006/table">
            <a:tbl>
              <a:tblPr/>
              <a:tblGrid>
                <a:gridCol w="4040187"/>
              </a:tblGrid>
              <a:tr h="352425">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r>
                        <a:rPr kumimoji="0" lang="en-US" sz="1400" b="1" i="0" u="none" strike="noStrike" cap="none" normalizeH="0" baseline="0" dirty="0" smtClean="0">
                          <a:ln>
                            <a:noFill/>
                          </a:ln>
                          <a:solidFill>
                            <a:schemeClr val="bg2"/>
                          </a:solidFill>
                          <a:effectLst/>
                          <a:latin typeface="Arial" charset="0"/>
                        </a:rPr>
                        <a:t>Data Elements</a:t>
                      </a:r>
                    </a:p>
                  </a:txBody>
                  <a:tcPr anchor="ctr" horzOverflow="overflow">
                    <a:lnL cap="flat">
                      <a:noFill/>
                    </a:lnL>
                    <a:lnR cap="flat">
                      <a:noFill/>
                    </a:lnR>
                    <a:lnT cap="flat">
                      <a:noFill/>
                    </a:lnT>
                    <a:lnB>
                      <a:noFill/>
                    </a:lnB>
                    <a:lnTlToBr>
                      <a:noFill/>
                    </a:lnTlToBr>
                    <a:lnBlToTr>
                      <a:noFill/>
                    </a:lnBlToTr>
                    <a:solidFill>
                      <a:schemeClr val="accent1"/>
                    </a:solidFill>
                  </a:tcPr>
                </a:tc>
              </a:tr>
              <a:tr h="35242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Data Dictionary</a:t>
                      </a:r>
                    </a:p>
                  </a:txBody>
                  <a:tcPr anchor="ctr" horzOverflow="overflow">
                    <a:lnL cap="flat">
                      <a:noFill/>
                    </a:lnL>
                    <a:lnR cap="flat">
                      <a:noFill/>
                    </a:lnR>
                    <a:lnT>
                      <a:noFill/>
                    </a:lnT>
                    <a:lnB>
                      <a:noFill/>
                    </a:lnB>
                    <a:lnTlToBr>
                      <a:noFill/>
                    </a:lnTlToBr>
                    <a:lnBlToTr>
                      <a:noFill/>
                    </a:lnBlToTr>
                    <a:noFill/>
                  </a:tcPr>
                </a:tc>
              </a:tr>
              <a:tr h="35083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Attribute definition</a:t>
                      </a:r>
                    </a:p>
                  </a:txBody>
                  <a:tcPr anchor="ctr" horzOverflow="overflow">
                    <a:lnL cap="flat">
                      <a:noFill/>
                    </a:lnL>
                    <a:lnR cap="flat">
                      <a:noFill/>
                    </a:lnR>
                    <a:lnT>
                      <a:noFill/>
                    </a:lnT>
                    <a:lnB>
                      <a:noFill/>
                    </a:lnB>
                    <a:lnTlToBr>
                      <a:noFill/>
                    </a:lnTlToBr>
                    <a:lnBlToTr>
                      <a:noFill/>
                    </a:lnBlToTr>
                    <a:noFill/>
                  </a:tcPr>
                </a:tc>
              </a:tr>
              <a:tr h="35242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Used to define Categories and Marts</a:t>
                      </a:r>
                    </a:p>
                  </a:txBody>
                  <a:tcPr anchor="ctr" horzOverflow="overflow">
                    <a:lnL cap="flat">
                      <a:noFill/>
                    </a:lnL>
                    <a:lnR cap="flat">
                      <a:noFill/>
                    </a:lnR>
                    <a:lnT>
                      <a:noFill/>
                    </a:lnT>
                    <a:lnB>
                      <a:noFill/>
                    </a:lnB>
                    <a:lnTlToBr>
                      <a:noFill/>
                    </a:lnTlToBr>
                    <a:lnBlToTr>
                      <a:noFill/>
                    </a:lnBlToTr>
                    <a:noFill/>
                  </a:tcPr>
                </a:tc>
              </a:tr>
              <a:tr h="35242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Enforce consistency</a:t>
                      </a:r>
                    </a:p>
                  </a:txBody>
                  <a:tcPr anchor="ctr" horzOverflow="overflow">
                    <a:lnL cap="flat">
                      <a:noFill/>
                    </a:lnL>
                    <a:lnR cap="flat">
                      <a:noFill/>
                    </a:lnR>
                    <a:lnT>
                      <a:noFill/>
                    </a:lnT>
                    <a:lnB cap="flat">
                      <a:noFill/>
                    </a:lnB>
                    <a:lnTlToBr>
                      <a:noFill/>
                    </a:lnTlToBr>
                    <a:lnBlToTr>
                      <a:noFill/>
                    </a:lnBlToTr>
                    <a:noFill/>
                  </a:tcPr>
                </a:tc>
              </a:tr>
            </a:tbl>
          </a:graphicData>
        </a:graphic>
      </p:graphicFrame>
      <p:graphicFrame>
        <p:nvGraphicFramePr>
          <p:cNvPr id="2760887" name="Group 183"/>
          <p:cNvGraphicFramePr>
            <a:graphicFrameLocks noGrp="1"/>
          </p:cNvGraphicFramePr>
          <p:nvPr>
            <p:ph sz="quarter" idx="2"/>
          </p:nvPr>
        </p:nvGraphicFramePr>
        <p:xfrm>
          <a:off x="4648200" y="1727200"/>
          <a:ext cx="4040188" cy="2185988"/>
        </p:xfrm>
        <a:graphic>
          <a:graphicData uri="http://schemas.openxmlformats.org/drawingml/2006/table">
            <a:tbl>
              <a:tblPr/>
              <a:tblGrid>
                <a:gridCol w="4040188"/>
              </a:tblGrid>
              <a:tr h="352425">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r>
                        <a:rPr kumimoji="0" lang="en-US" sz="1400" b="1" i="0" u="none" strike="noStrike" cap="none" normalizeH="0" baseline="0" dirty="0" smtClean="0">
                          <a:ln>
                            <a:noFill/>
                          </a:ln>
                          <a:solidFill>
                            <a:schemeClr val="bg2"/>
                          </a:solidFill>
                          <a:effectLst/>
                          <a:latin typeface="Arial" charset="0"/>
                        </a:rPr>
                        <a:t>Data Categories</a:t>
                      </a:r>
                    </a:p>
                  </a:txBody>
                  <a:tcPr horzOverflow="overflow">
                    <a:lnL cap="flat">
                      <a:noFill/>
                    </a:lnL>
                    <a:lnR cap="flat">
                      <a:noFill/>
                    </a:lnR>
                    <a:lnT cap="flat">
                      <a:noFill/>
                    </a:lnT>
                    <a:lnB>
                      <a:noFill/>
                    </a:lnB>
                    <a:lnTlToBr>
                      <a:noFill/>
                    </a:lnTlToBr>
                    <a:lnBlToTr>
                      <a:noFill/>
                    </a:lnBlToTr>
                    <a:solidFill>
                      <a:schemeClr val="folHlink"/>
                    </a:solidFill>
                  </a:tcPr>
                </a:tc>
              </a:tr>
              <a:tr h="35242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Logical categorization of Data Elements</a:t>
                      </a:r>
                    </a:p>
                  </a:txBody>
                  <a:tcPr horzOverflow="overflow">
                    <a:lnL cap="flat">
                      <a:noFill/>
                    </a:lnL>
                    <a:lnR cap="flat">
                      <a:noFill/>
                    </a:lnR>
                    <a:lnT>
                      <a:noFill/>
                    </a:lnT>
                    <a:lnB>
                      <a:noFill/>
                    </a:lnB>
                    <a:lnTlToBr>
                      <a:noFill/>
                    </a:lnTlToBr>
                    <a:lnBlToTr>
                      <a:noFill/>
                    </a:lnBlToTr>
                    <a:noFill/>
                  </a:tcPr>
                </a:tc>
              </a:tr>
              <a:tr h="5984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Store inbound data by Category, Source</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and Time</a:t>
                      </a:r>
                    </a:p>
                  </a:txBody>
                  <a:tcPr horzOverflow="overflow">
                    <a:lnL cap="flat">
                      <a:noFill/>
                    </a:lnL>
                    <a:lnR cap="flat">
                      <a:noFill/>
                    </a:lnR>
                    <a:lnT>
                      <a:noFill/>
                    </a:lnT>
                    <a:lnB>
                      <a:noFill/>
                    </a:lnB>
                    <a:lnTlToBr>
                      <a:noFill/>
                    </a:lnTlToBr>
                    <a:lnBlToTr>
                      <a:noFill/>
                    </a:lnBlToTr>
                    <a:noFill/>
                  </a:tcPr>
                </a:tc>
              </a:tr>
              <a:tr h="35242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Mapped to physical database tables</a:t>
                      </a:r>
                    </a:p>
                  </a:txBody>
                  <a:tcPr horzOverflow="overflow">
                    <a:lnL cap="flat">
                      <a:noFill/>
                    </a:lnL>
                    <a:lnR cap="flat">
                      <a:noFill/>
                    </a:lnR>
                    <a:lnT>
                      <a:noFill/>
                    </a:lnT>
                    <a:lnB>
                      <a:noFill/>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2760889" name="Group 185"/>
          <p:cNvGraphicFramePr>
            <a:graphicFrameLocks noGrp="1"/>
          </p:cNvGraphicFramePr>
          <p:nvPr>
            <p:ph sz="quarter" idx="3"/>
          </p:nvPr>
        </p:nvGraphicFramePr>
        <p:xfrm>
          <a:off x="455613" y="3748088"/>
          <a:ext cx="4040187" cy="2498726"/>
        </p:xfrm>
        <a:graphic>
          <a:graphicData uri="http://schemas.openxmlformats.org/drawingml/2006/table">
            <a:tbl>
              <a:tblPr/>
              <a:tblGrid>
                <a:gridCol w="4040187"/>
              </a:tblGrid>
              <a:tr h="34290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r>
                        <a:rPr kumimoji="0" lang="en-US" sz="1400" b="1" i="0" u="none" strike="noStrike" cap="none" normalizeH="0" baseline="0" dirty="0" smtClean="0">
                          <a:ln>
                            <a:noFill/>
                          </a:ln>
                          <a:solidFill>
                            <a:schemeClr val="bg2"/>
                          </a:solidFill>
                          <a:effectLst/>
                          <a:latin typeface="Arial" charset="0"/>
                        </a:rPr>
                        <a:t>Data Feed Mapping</a:t>
                      </a:r>
                    </a:p>
                  </a:txBody>
                  <a:tcPr horzOverflow="overflow">
                    <a:lnL cap="flat">
                      <a:noFill/>
                    </a:lnL>
                    <a:lnR cap="flat">
                      <a:noFill/>
                    </a:lnR>
                    <a:lnT cap="flat">
                      <a:noFill/>
                    </a:lnT>
                    <a:lnB>
                      <a:noFill/>
                    </a:lnB>
                    <a:lnTlToBr>
                      <a:noFill/>
                    </a:lnTlToBr>
                    <a:lnBlToTr>
                      <a:noFill/>
                    </a:lnBlToTr>
                    <a:solidFill>
                      <a:schemeClr val="accent2"/>
                    </a:solidFill>
                  </a:tcPr>
                </a:tc>
              </a:tr>
              <a:tr h="430213">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Feed / Message mapping to Categories</a:t>
                      </a:r>
                    </a:p>
                  </a:txBody>
                  <a:tcPr horzOverflow="overflow">
                    <a:lnL cap="flat">
                      <a:noFill/>
                    </a:lnL>
                    <a:lnR cap="flat">
                      <a:noFill/>
                    </a:lnR>
                    <a:lnT>
                      <a:noFill/>
                    </a:lnT>
                    <a:lnB>
                      <a:noFill/>
                    </a:lnB>
                    <a:lnTlToBr>
                      <a:noFill/>
                    </a:lnTlToBr>
                    <a:lnBlToTr>
                      <a:noFill/>
                    </a:lnBlToTr>
                    <a:noFill/>
                  </a:tcPr>
                </a:tc>
              </a:tr>
              <a:tr h="431800">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Data acquisition method definition</a:t>
                      </a:r>
                    </a:p>
                  </a:txBody>
                  <a:tcPr horzOverflow="overflow">
                    <a:lnL cap="flat">
                      <a:noFill/>
                    </a:lnL>
                    <a:lnR cap="flat">
                      <a:noFill/>
                    </a:lnR>
                    <a:lnT>
                      <a:noFill/>
                    </a:lnT>
                    <a:lnB>
                      <a:noFill/>
                    </a:lnB>
                    <a:lnTlToBr>
                      <a:noFill/>
                    </a:lnTlToBr>
                    <a:lnBlToTr>
                      <a:noFill/>
                    </a:lnBlToTr>
                    <a:noFill/>
                  </a:tcPr>
                </a:tc>
              </a:tr>
              <a:tr h="430213">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Validation rules</a:t>
                      </a:r>
                    </a:p>
                  </a:txBody>
                  <a:tcPr horzOverflow="overflow">
                    <a:lnL cap="flat">
                      <a:noFill/>
                    </a:lnL>
                    <a:lnR cap="flat">
                      <a:noFill/>
                    </a:lnR>
                    <a:lnT>
                      <a:noFill/>
                    </a:lnT>
                    <a:lnB>
                      <a:noFill/>
                    </a:lnB>
                    <a:lnTlToBr>
                      <a:noFill/>
                    </a:lnTlToBr>
                    <a:lnBlToTr>
                      <a:noFill/>
                    </a:lnBlToTr>
                    <a:noFill/>
                  </a:tcPr>
                </a:tc>
              </a:tr>
              <a:tr h="431800">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Orchestration rules</a:t>
                      </a:r>
                    </a:p>
                  </a:txBody>
                  <a:tcPr horzOverflow="overflow">
                    <a:lnL cap="flat">
                      <a:noFill/>
                    </a:lnL>
                    <a:lnR cap="flat">
                      <a:noFill/>
                    </a:lnR>
                    <a:lnT>
                      <a:noFill/>
                    </a:lnT>
                    <a:lnB>
                      <a:noFill/>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lnL cap="flat">
                      <a:noFill/>
                    </a:lnL>
                    <a:lnR cap="flat">
                      <a:noFill/>
                    </a:lnR>
                    <a:lnT>
                      <a:noFill/>
                    </a:lnT>
                    <a:lnB cap="flat">
                      <a:noFill/>
                    </a:lnB>
                    <a:lnTlToBr>
                      <a:noFill/>
                    </a:lnTlToBr>
                    <a:lnBlToTr>
                      <a:noFill/>
                    </a:lnBlToTr>
                    <a:noFill/>
                  </a:tcPr>
                </a:tc>
              </a:tr>
            </a:tbl>
          </a:graphicData>
        </a:graphic>
      </p:graphicFrame>
      <p:graphicFrame>
        <p:nvGraphicFramePr>
          <p:cNvPr id="2760891" name="Group 187"/>
          <p:cNvGraphicFramePr>
            <a:graphicFrameLocks noGrp="1"/>
          </p:cNvGraphicFramePr>
          <p:nvPr>
            <p:ph sz="quarter" idx="4"/>
          </p:nvPr>
        </p:nvGraphicFramePr>
        <p:xfrm>
          <a:off x="4648200" y="3759200"/>
          <a:ext cx="4040188" cy="2498728"/>
        </p:xfrm>
        <a:graphic>
          <a:graphicData uri="http://schemas.openxmlformats.org/drawingml/2006/table">
            <a:tbl>
              <a:tblPr/>
              <a:tblGrid>
                <a:gridCol w="4040188"/>
              </a:tblGrid>
              <a:tr h="352425">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Tx/>
                        <a:buNone/>
                        <a:tabLst/>
                      </a:pPr>
                      <a:r>
                        <a:rPr kumimoji="0" lang="en-US" sz="1400" b="1" i="0" u="none" strike="noStrike" cap="none" normalizeH="0" baseline="0" dirty="0" smtClean="0">
                          <a:ln>
                            <a:noFill/>
                          </a:ln>
                          <a:solidFill>
                            <a:schemeClr val="bg2"/>
                          </a:solidFill>
                          <a:effectLst/>
                          <a:latin typeface="Arial" charset="0"/>
                        </a:rPr>
                        <a:t>Data Marts</a:t>
                      </a:r>
                    </a:p>
                  </a:txBody>
                  <a:tcPr horzOverflow="overflow">
                    <a:lnL cap="flat">
                      <a:noFill/>
                    </a:lnL>
                    <a:lnR cap="flat">
                      <a:noFill/>
                    </a:lnR>
                    <a:lnT cap="flat">
                      <a:noFill/>
                    </a:lnT>
                    <a:lnB>
                      <a:noFill/>
                    </a:lnB>
                    <a:lnTlToBr>
                      <a:noFill/>
                    </a:lnTlToBr>
                    <a:lnBlToTr>
                      <a:noFill/>
                    </a:lnBlToTr>
                    <a:solidFill>
                      <a:schemeClr val="hlink"/>
                    </a:solid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Information delivery through Marts</a:t>
                      </a:r>
                    </a:p>
                  </a:txBody>
                  <a:tcPr horzOverflow="overflow">
                    <a:lnL cap="flat">
                      <a:noFill/>
                    </a:lnL>
                    <a:lnR cap="flat">
                      <a:noFill/>
                    </a:lnR>
                    <a:lnT>
                      <a:noFill/>
                    </a:lnT>
                    <a:lnB>
                      <a:noFill/>
                    </a:lnB>
                    <a:lnTlToBr>
                      <a:noFill/>
                    </a:lnTlToBr>
                    <a:lnBlToTr>
                      <a:noFill/>
                    </a:lnBlToTr>
                    <a:no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Data Category join rules</a:t>
                      </a:r>
                    </a:p>
                  </a:txBody>
                  <a:tcPr horzOverflow="overflow">
                    <a:lnL cap="flat">
                      <a:noFill/>
                    </a:lnL>
                    <a:lnR cap="flat">
                      <a:noFill/>
                    </a:lnR>
                    <a:lnT>
                      <a:noFill/>
                    </a:lnT>
                    <a:lnB>
                      <a:noFill/>
                    </a:lnB>
                    <a:lnTlToBr>
                      <a:noFill/>
                    </a:lnTlToBr>
                    <a:lnBlToTr>
                      <a:noFill/>
                    </a:lnBlToTr>
                    <a:no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Source hierarchies (pecking order)</a:t>
                      </a:r>
                    </a:p>
                  </a:txBody>
                  <a:tcPr horzOverflow="overflow">
                    <a:lnL cap="flat">
                      <a:noFill/>
                    </a:lnL>
                    <a:lnR cap="flat">
                      <a:noFill/>
                    </a:lnR>
                    <a:lnT>
                      <a:noFill/>
                    </a:lnT>
                    <a:lnB>
                      <a:noFill/>
                    </a:lnB>
                    <a:lnTlToBr>
                      <a:noFill/>
                    </a:lnTlToBr>
                    <a:lnBlToTr>
                      <a:noFill/>
                    </a:lnBlToTr>
                    <a:no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Aggregation hierarchies and classifications</a:t>
                      </a:r>
                    </a:p>
                  </a:txBody>
                  <a:tcPr horzOverflow="overflow">
                    <a:lnL cap="flat">
                      <a:noFill/>
                    </a:lnL>
                    <a:lnR cap="flat">
                      <a:noFill/>
                    </a:lnR>
                    <a:lnT>
                      <a:noFill/>
                    </a:lnT>
                    <a:lnB>
                      <a:noFill/>
                    </a:lnB>
                    <a:lnTlToBr>
                      <a:noFill/>
                    </a:lnTlToBr>
                    <a:lnBlToTr>
                      <a:noFill/>
                    </a:lnBlToTr>
                    <a:noFill/>
                  </a:tcPr>
                </a:tc>
              </a:tr>
              <a:tr h="307975">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Calculated data elements</a:t>
                      </a:r>
                    </a:p>
                  </a:txBody>
                  <a:tcPr horzOverflow="overflow">
                    <a:lnL cap="flat">
                      <a:noFill/>
                    </a:lnL>
                    <a:lnR cap="flat">
                      <a:noFill/>
                    </a:lnR>
                    <a:lnT>
                      <a:noFill/>
                    </a:lnT>
                    <a:lnB>
                      <a:noFill/>
                    </a:lnB>
                    <a:lnTlToBr>
                      <a:noFill/>
                    </a:lnTlToBr>
                    <a:lnBlToTr>
                      <a:noFill/>
                    </a:lnBlToTr>
                    <a:no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Orchestration rules</a:t>
                      </a:r>
                    </a:p>
                  </a:txBody>
                  <a:tcPr horzOverflow="overflow">
                    <a:lnL cap="flat">
                      <a:noFill/>
                    </a:lnL>
                    <a:lnR cap="flat">
                      <a:noFill/>
                    </a:lnR>
                    <a:lnT>
                      <a:noFill/>
                    </a:lnT>
                    <a:lnB>
                      <a:noFill/>
                    </a:lnB>
                    <a:lnTlToBr>
                      <a:noFill/>
                    </a:lnTlToBr>
                    <a:lnBlToTr>
                      <a:noFill/>
                    </a:lnBlToTr>
                    <a:noFill/>
                  </a:tcPr>
                </a:tc>
              </a:tr>
              <a:tr h="306388">
                <a:tc>
                  <a:txBody>
                    <a:bodyPr/>
                    <a:lstStyle/>
                    <a:p>
                      <a:pPr marL="177800" marR="0" lvl="0" indent="-177800" algn="l" defTabSz="914400" rtl="0" eaLnBrk="1" fontAlgn="base" latinLnBrk="0" hangingPunct="1">
                        <a:lnSpc>
                          <a:spcPct val="100000"/>
                        </a:lnSpc>
                        <a:spcBef>
                          <a:spcPct val="50000"/>
                        </a:spcBef>
                        <a:spcAft>
                          <a:spcPct val="0"/>
                        </a:spcAft>
                        <a:buClr>
                          <a:schemeClr val="accent1"/>
                        </a:buClr>
                        <a:buSzTx/>
                        <a:buFontTx/>
                        <a:buChar char="•"/>
                        <a:tabLst/>
                      </a:pPr>
                      <a:r>
                        <a:rPr kumimoji="0" lang="en-US" sz="1400" b="0" i="0" u="none" strike="noStrike" cap="none" normalizeH="0" baseline="0" dirty="0" smtClean="0">
                          <a:ln>
                            <a:noFill/>
                          </a:ln>
                          <a:solidFill>
                            <a:schemeClr val="tx1"/>
                          </a:solidFill>
                          <a:effectLst/>
                          <a:latin typeface="Arial" charset="0"/>
                        </a:rPr>
                        <a:t>Mapped to physical database tables</a:t>
                      </a:r>
                    </a:p>
                  </a:txBody>
                  <a:tcPr horzOverflow="overflow">
                    <a:lnL cap="flat">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117676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0886"/>
                                        </p:tgtEl>
                                        <p:attrNameLst>
                                          <p:attrName>style.visibility</p:attrName>
                                        </p:attrNameLst>
                                      </p:cBhvr>
                                      <p:to>
                                        <p:strVal val="visible"/>
                                      </p:to>
                                    </p:set>
                                    <p:animEffect transition="in" filter="fade">
                                      <p:cBhvr>
                                        <p:cTn id="7" dur="2000"/>
                                        <p:tgtEl>
                                          <p:spTgt spid="27608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0887"/>
                                        </p:tgtEl>
                                        <p:attrNameLst>
                                          <p:attrName>style.visibility</p:attrName>
                                        </p:attrNameLst>
                                      </p:cBhvr>
                                      <p:to>
                                        <p:strVal val="visible"/>
                                      </p:to>
                                    </p:set>
                                    <p:animEffect transition="in" filter="fade">
                                      <p:cBhvr>
                                        <p:cTn id="12" dur="2000"/>
                                        <p:tgtEl>
                                          <p:spTgt spid="27608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0889"/>
                                        </p:tgtEl>
                                        <p:attrNameLst>
                                          <p:attrName>style.visibility</p:attrName>
                                        </p:attrNameLst>
                                      </p:cBhvr>
                                      <p:to>
                                        <p:strVal val="visible"/>
                                      </p:to>
                                    </p:set>
                                    <p:animEffect transition="in" filter="fade">
                                      <p:cBhvr>
                                        <p:cTn id="17" dur="2000"/>
                                        <p:tgtEl>
                                          <p:spTgt spid="27608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0891"/>
                                        </p:tgtEl>
                                        <p:attrNameLst>
                                          <p:attrName>style.visibility</p:attrName>
                                        </p:attrNameLst>
                                      </p:cBhvr>
                                      <p:to>
                                        <p:strVal val="visible"/>
                                      </p:to>
                                    </p:set>
                                    <p:animEffect transition="in" filter="fade">
                                      <p:cBhvr>
                                        <p:cTn id="22" dur="2000"/>
                                        <p:tgtEl>
                                          <p:spTgt spid="2760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5613" y="797198"/>
            <a:ext cx="8232775" cy="369332"/>
          </a:xfrm>
        </p:spPr>
        <p:txBody>
          <a:bodyPr/>
          <a:lstStyle/>
          <a:p>
            <a:pPr marL="109538" indent="-109538" eaLnBrk="1" hangingPunct="1">
              <a:spcBef>
                <a:spcPct val="50000"/>
              </a:spcBef>
            </a:pPr>
            <a:r>
              <a:rPr lang="en-US" sz="2400" dirty="0" smtClean="0">
                <a:solidFill>
                  <a:schemeClr val="tx1"/>
                </a:solidFill>
              </a:rPr>
              <a:t>Sample Data Mart Structures</a:t>
            </a:r>
          </a:p>
        </p:txBody>
      </p:sp>
      <p:sp>
        <p:nvSpPr>
          <p:cNvPr id="16387" name="Rectangle 164"/>
          <p:cNvSpPr>
            <a:spLocks noChangeArrowheads="1"/>
          </p:cNvSpPr>
          <p:nvPr/>
        </p:nvSpPr>
        <p:spPr bwMode="auto">
          <a:xfrm>
            <a:off x="4959350" y="2949575"/>
            <a:ext cx="1238250" cy="246063"/>
          </a:xfrm>
          <a:prstGeom prst="rect">
            <a:avLst/>
          </a:prstGeom>
          <a:solidFill>
            <a:schemeClr val="accent1"/>
          </a:solidFill>
          <a:ln w="9525" algn="ctr">
            <a:solidFill>
              <a:schemeClr val="tx1"/>
            </a:solidFill>
            <a:round/>
            <a:headEnd/>
            <a:tailEnd/>
          </a:ln>
        </p:spPr>
        <p:txBody>
          <a:bodyPr/>
          <a:lstStyle/>
          <a:p>
            <a:r>
              <a:rPr lang="en-US" sz="1000">
                <a:solidFill>
                  <a:schemeClr val="bg2"/>
                </a:solidFill>
              </a:rPr>
              <a:t>Security Ref</a:t>
            </a:r>
          </a:p>
        </p:txBody>
      </p:sp>
      <p:sp>
        <p:nvSpPr>
          <p:cNvPr id="166" name="Rectangle 165"/>
          <p:cNvSpPr/>
          <p:nvPr/>
        </p:nvSpPr>
        <p:spPr bwMode="auto">
          <a:xfrm>
            <a:off x="4964113" y="3181350"/>
            <a:ext cx="1233487" cy="86995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000" dirty="0">
                <a:solidFill>
                  <a:schemeClr val="accent4">
                    <a:lumMod val="10000"/>
                  </a:schemeClr>
                </a:solidFill>
              </a:rPr>
              <a:t>Asset ID</a:t>
            </a:r>
          </a:p>
          <a:p>
            <a:pPr>
              <a:defRPr/>
            </a:pPr>
            <a:r>
              <a:rPr lang="en-US" sz="1000" dirty="0">
                <a:solidFill>
                  <a:schemeClr val="accent4">
                    <a:lumMod val="10000"/>
                  </a:schemeClr>
                </a:solidFill>
              </a:rPr>
              <a:t>Security Name </a:t>
            </a:r>
          </a:p>
          <a:p>
            <a:pPr>
              <a:defRPr/>
            </a:pPr>
            <a:r>
              <a:rPr lang="en-US" sz="1000" dirty="0">
                <a:solidFill>
                  <a:schemeClr val="accent4">
                    <a:lumMod val="10000"/>
                  </a:schemeClr>
                </a:solidFill>
              </a:rPr>
              <a:t>Asset class</a:t>
            </a:r>
          </a:p>
          <a:p>
            <a:pPr>
              <a:defRPr/>
            </a:pPr>
            <a:r>
              <a:rPr lang="en-US" sz="1000" dirty="0">
                <a:solidFill>
                  <a:schemeClr val="accent4">
                    <a:lumMod val="10000"/>
                  </a:schemeClr>
                </a:solidFill>
              </a:rPr>
              <a:t>Sector </a:t>
            </a:r>
          </a:p>
          <a:p>
            <a:pPr>
              <a:defRPr/>
            </a:pPr>
            <a:r>
              <a:rPr lang="en-US" sz="1000" dirty="0">
                <a:solidFill>
                  <a:schemeClr val="accent4">
                    <a:lumMod val="10000"/>
                  </a:schemeClr>
                </a:solidFill>
              </a:rPr>
              <a:t>Industry </a:t>
            </a:r>
          </a:p>
          <a:p>
            <a:pPr>
              <a:defRPr/>
            </a:pPr>
            <a:endParaRPr lang="en-US" sz="2400" dirty="0"/>
          </a:p>
        </p:txBody>
      </p:sp>
      <p:grpSp>
        <p:nvGrpSpPr>
          <p:cNvPr id="16389" name="Group 166"/>
          <p:cNvGrpSpPr>
            <a:grpSpLocks/>
          </p:cNvGrpSpPr>
          <p:nvPr/>
        </p:nvGrpSpPr>
        <p:grpSpPr bwMode="auto">
          <a:xfrm>
            <a:off x="2963863" y="1931988"/>
            <a:ext cx="1243012" cy="2079625"/>
            <a:chOff x="772957" y="2310581"/>
            <a:chExt cx="1101635" cy="2079522"/>
          </a:xfrm>
        </p:grpSpPr>
        <p:sp>
          <p:nvSpPr>
            <p:cNvPr id="16416" name="Rectangle 167"/>
            <p:cNvSpPr>
              <a:spLocks noChangeArrowheads="1"/>
            </p:cNvSpPr>
            <p:nvPr/>
          </p:nvSpPr>
          <p:spPr bwMode="auto">
            <a:xfrm>
              <a:off x="777311" y="2310581"/>
              <a:ext cx="1097281" cy="245806"/>
            </a:xfrm>
            <a:prstGeom prst="rect">
              <a:avLst/>
            </a:prstGeom>
            <a:solidFill>
              <a:schemeClr val="accent1"/>
            </a:solidFill>
            <a:ln w="9525" algn="ctr">
              <a:solidFill>
                <a:schemeClr val="tx1"/>
              </a:solidFill>
              <a:round/>
              <a:headEnd/>
              <a:tailEnd/>
            </a:ln>
          </p:spPr>
          <p:txBody>
            <a:bodyPr/>
            <a:lstStyle/>
            <a:p>
              <a:r>
                <a:rPr lang="en-US" sz="1000">
                  <a:solidFill>
                    <a:schemeClr val="bg2"/>
                  </a:solidFill>
                </a:rPr>
                <a:t>Transactions</a:t>
              </a:r>
            </a:p>
          </p:txBody>
        </p:sp>
        <p:sp>
          <p:nvSpPr>
            <p:cNvPr id="169" name="Rectangle 168"/>
            <p:cNvSpPr/>
            <p:nvPr/>
          </p:nvSpPr>
          <p:spPr bwMode="auto">
            <a:xfrm>
              <a:off x="772957" y="2542345"/>
              <a:ext cx="1101635" cy="1847758"/>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000" dirty="0">
                  <a:solidFill>
                    <a:srgbClr val="161616"/>
                  </a:solidFill>
                </a:rPr>
                <a:t>Transaction ID </a:t>
              </a:r>
            </a:p>
            <a:p>
              <a:pPr>
                <a:defRPr/>
              </a:pPr>
              <a:r>
                <a:rPr lang="en-US" sz="1000" dirty="0">
                  <a:solidFill>
                    <a:srgbClr val="161616"/>
                  </a:solidFill>
                </a:rPr>
                <a:t>Portfolio Code</a:t>
              </a:r>
            </a:p>
            <a:p>
              <a:pPr>
                <a:defRPr/>
              </a:pPr>
              <a:r>
                <a:rPr lang="en-US" sz="1000" dirty="0">
                  <a:solidFill>
                    <a:srgbClr val="161616"/>
                  </a:solidFill>
                </a:rPr>
                <a:t>Asset ID</a:t>
              </a:r>
            </a:p>
            <a:p>
              <a:pPr>
                <a:defRPr/>
              </a:pPr>
              <a:r>
                <a:rPr lang="en-US" sz="1000" dirty="0">
                  <a:solidFill>
                    <a:srgbClr val="161616"/>
                  </a:solidFill>
                </a:rPr>
                <a:t>Security Name</a:t>
              </a:r>
            </a:p>
            <a:p>
              <a:pPr>
                <a:defRPr/>
              </a:pPr>
              <a:r>
                <a:rPr lang="en-US" sz="1000" dirty="0">
                  <a:solidFill>
                    <a:srgbClr val="161616"/>
                  </a:solidFill>
                </a:rPr>
                <a:t>Trade Date </a:t>
              </a:r>
            </a:p>
            <a:p>
              <a:pPr>
                <a:defRPr/>
              </a:pPr>
              <a:r>
                <a:rPr lang="en-US" sz="1000" dirty="0">
                  <a:solidFill>
                    <a:srgbClr val="161616"/>
                  </a:solidFill>
                </a:rPr>
                <a:t>Settlement Date</a:t>
              </a:r>
            </a:p>
            <a:p>
              <a:pPr>
                <a:defRPr/>
              </a:pPr>
              <a:r>
                <a:rPr lang="en-US" sz="1000" dirty="0">
                  <a:solidFill>
                    <a:srgbClr val="161616"/>
                  </a:solidFill>
                </a:rPr>
                <a:t>Share / Par</a:t>
              </a:r>
            </a:p>
            <a:p>
              <a:pPr>
                <a:defRPr/>
              </a:pPr>
              <a:r>
                <a:rPr lang="en-US" sz="1000" dirty="0">
                  <a:solidFill>
                    <a:srgbClr val="161616"/>
                  </a:solidFill>
                </a:rPr>
                <a:t>Market Value</a:t>
              </a:r>
            </a:p>
            <a:p>
              <a:pPr>
                <a:defRPr/>
              </a:pPr>
              <a:r>
                <a:rPr lang="en-US" sz="1000" dirty="0">
                  <a:solidFill>
                    <a:srgbClr val="161616"/>
                  </a:solidFill>
                </a:rPr>
                <a:t>Price </a:t>
              </a:r>
            </a:p>
            <a:p>
              <a:pPr>
                <a:defRPr/>
              </a:pPr>
              <a:r>
                <a:rPr lang="en-US" sz="1000" dirty="0">
                  <a:solidFill>
                    <a:srgbClr val="161616"/>
                  </a:solidFill>
                </a:rPr>
                <a:t>Commissions</a:t>
              </a:r>
            </a:p>
            <a:p>
              <a:pPr>
                <a:defRPr/>
              </a:pPr>
              <a:r>
                <a:rPr lang="en-US" sz="1000" dirty="0">
                  <a:solidFill>
                    <a:srgbClr val="161616"/>
                  </a:solidFill>
                </a:rPr>
                <a:t>Broker Code </a:t>
              </a:r>
              <a:endParaRPr lang="en-US" sz="2400" dirty="0"/>
            </a:p>
          </p:txBody>
        </p:sp>
      </p:grpSp>
      <p:grpSp>
        <p:nvGrpSpPr>
          <p:cNvPr id="16390" name="Group 169"/>
          <p:cNvGrpSpPr>
            <a:grpSpLocks/>
          </p:cNvGrpSpPr>
          <p:nvPr/>
        </p:nvGrpSpPr>
        <p:grpSpPr bwMode="auto">
          <a:xfrm>
            <a:off x="973138" y="3028950"/>
            <a:ext cx="1243012" cy="973138"/>
            <a:chOff x="772957" y="2310581"/>
            <a:chExt cx="1101635" cy="973392"/>
          </a:xfrm>
        </p:grpSpPr>
        <p:sp>
          <p:nvSpPr>
            <p:cNvPr id="16414" name="Rectangle 170"/>
            <p:cNvSpPr>
              <a:spLocks noChangeArrowheads="1"/>
            </p:cNvSpPr>
            <p:nvPr/>
          </p:nvSpPr>
          <p:spPr bwMode="auto">
            <a:xfrm>
              <a:off x="777311" y="2310581"/>
              <a:ext cx="1097281" cy="245806"/>
            </a:xfrm>
            <a:prstGeom prst="rect">
              <a:avLst/>
            </a:prstGeom>
            <a:solidFill>
              <a:schemeClr val="accent1"/>
            </a:solidFill>
            <a:ln w="9525" algn="ctr">
              <a:solidFill>
                <a:schemeClr val="tx1"/>
              </a:solidFill>
              <a:round/>
              <a:headEnd/>
              <a:tailEnd/>
            </a:ln>
          </p:spPr>
          <p:txBody>
            <a:bodyPr/>
            <a:lstStyle/>
            <a:p>
              <a:r>
                <a:rPr lang="en-US" sz="1000">
                  <a:solidFill>
                    <a:schemeClr val="bg2"/>
                  </a:solidFill>
                </a:rPr>
                <a:t>Broker Ref</a:t>
              </a:r>
            </a:p>
          </p:txBody>
        </p:sp>
        <p:sp>
          <p:nvSpPr>
            <p:cNvPr id="172" name="Rectangle 171"/>
            <p:cNvSpPr/>
            <p:nvPr/>
          </p:nvSpPr>
          <p:spPr bwMode="auto">
            <a:xfrm>
              <a:off x="772957" y="2542416"/>
              <a:ext cx="1101635" cy="741557"/>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000" dirty="0">
                  <a:solidFill>
                    <a:schemeClr val="accent4">
                      <a:lumMod val="10000"/>
                    </a:schemeClr>
                  </a:solidFill>
                </a:rPr>
                <a:t>Broker Code </a:t>
              </a:r>
            </a:p>
            <a:p>
              <a:pPr>
                <a:defRPr/>
              </a:pPr>
              <a:r>
                <a:rPr lang="en-US" sz="1000" dirty="0">
                  <a:solidFill>
                    <a:schemeClr val="accent4">
                      <a:lumMod val="10000"/>
                    </a:schemeClr>
                  </a:solidFill>
                </a:rPr>
                <a:t>Broker Name </a:t>
              </a:r>
            </a:p>
            <a:p>
              <a:pPr>
                <a:defRPr/>
              </a:pPr>
              <a:r>
                <a:rPr lang="en-US" sz="1000" dirty="0">
                  <a:solidFill>
                    <a:schemeClr val="accent4">
                      <a:lumMod val="10000"/>
                    </a:schemeClr>
                  </a:solidFill>
                </a:rPr>
                <a:t>Broker location </a:t>
              </a:r>
            </a:p>
            <a:p>
              <a:pPr>
                <a:defRPr/>
              </a:pPr>
              <a:endParaRPr lang="en-US" sz="1000" dirty="0">
                <a:solidFill>
                  <a:schemeClr val="accent4">
                    <a:lumMod val="10000"/>
                  </a:schemeClr>
                </a:solidFill>
              </a:endParaRPr>
            </a:p>
          </p:txBody>
        </p:sp>
      </p:grpSp>
      <p:grpSp>
        <p:nvGrpSpPr>
          <p:cNvPr id="16391" name="Group 172"/>
          <p:cNvGrpSpPr>
            <a:grpSpLocks/>
          </p:cNvGrpSpPr>
          <p:nvPr/>
        </p:nvGrpSpPr>
        <p:grpSpPr bwMode="auto">
          <a:xfrm>
            <a:off x="4968875" y="1863725"/>
            <a:ext cx="1244600" cy="973138"/>
            <a:chOff x="772957" y="2310581"/>
            <a:chExt cx="1101636" cy="973392"/>
          </a:xfrm>
        </p:grpSpPr>
        <p:sp>
          <p:nvSpPr>
            <p:cNvPr id="16412" name="Rectangle 173"/>
            <p:cNvSpPr>
              <a:spLocks noChangeArrowheads="1"/>
            </p:cNvSpPr>
            <p:nvPr/>
          </p:nvSpPr>
          <p:spPr bwMode="auto">
            <a:xfrm>
              <a:off x="772957" y="2310581"/>
              <a:ext cx="1101636" cy="245806"/>
            </a:xfrm>
            <a:prstGeom prst="rect">
              <a:avLst/>
            </a:prstGeom>
            <a:solidFill>
              <a:schemeClr val="accent1"/>
            </a:solidFill>
            <a:ln w="9525" algn="ctr">
              <a:solidFill>
                <a:schemeClr val="tx1"/>
              </a:solidFill>
              <a:round/>
              <a:headEnd/>
              <a:tailEnd/>
            </a:ln>
          </p:spPr>
          <p:txBody>
            <a:bodyPr/>
            <a:lstStyle/>
            <a:p>
              <a:r>
                <a:rPr lang="en-US" sz="1000">
                  <a:solidFill>
                    <a:schemeClr val="bg2"/>
                  </a:solidFill>
                </a:rPr>
                <a:t>Portfolio Ref</a:t>
              </a:r>
            </a:p>
          </p:txBody>
        </p:sp>
        <p:sp>
          <p:nvSpPr>
            <p:cNvPr id="175" name="Rectangle 174"/>
            <p:cNvSpPr/>
            <p:nvPr/>
          </p:nvSpPr>
          <p:spPr bwMode="auto">
            <a:xfrm>
              <a:off x="772957" y="2542416"/>
              <a:ext cx="1101636" cy="741557"/>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000" dirty="0">
                  <a:solidFill>
                    <a:schemeClr val="accent4">
                      <a:lumMod val="10000"/>
                    </a:schemeClr>
                  </a:solidFill>
                </a:rPr>
                <a:t>Portfolio code</a:t>
              </a:r>
            </a:p>
            <a:p>
              <a:pPr>
                <a:defRPr/>
              </a:pPr>
              <a:r>
                <a:rPr lang="en-US" sz="1000" dirty="0">
                  <a:solidFill>
                    <a:schemeClr val="accent4">
                      <a:lumMod val="10000"/>
                    </a:schemeClr>
                  </a:solidFill>
                </a:rPr>
                <a:t>Portfolio name</a:t>
              </a:r>
            </a:p>
            <a:p>
              <a:pPr>
                <a:defRPr/>
              </a:pPr>
              <a:r>
                <a:rPr lang="en-US" sz="1000" dirty="0">
                  <a:solidFill>
                    <a:schemeClr val="accent4">
                      <a:lumMod val="10000"/>
                    </a:schemeClr>
                  </a:solidFill>
                </a:rPr>
                <a:t>Region </a:t>
              </a:r>
            </a:p>
            <a:p>
              <a:pPr>
                <a:defRPr/>
              </a:pPr>
              <a:endParaRPr lang="en-US" sz="1000" dirty="0">
                <a:solidFill>
                  <a:schemeClr val="accent4">
                    <a:lumMod val="10000"/>
                  </a:schemeClr>
                </a:solidFill>
              </a:endParaRPr>
            </a:p>
          </p:txBody>
        </p:sp>
      </p:grpSp>
      <p:grpSp>
        <p:nvGrpSpPr>
          <p:cNvPr id="16392" name="Group 175"/>
          <p:cNvGrpSpPr>
            <a:grpSpLocks/>
          </p:cNvGrpSpPr>
          <p:nvPr/>
        </p:nvGrpSpPr>
        <p:grpSpPr bwMode="auto">
          <a:xfrm>
            <a:off x="7221538" y="2236788"/>
            <a:ext cx="1243012" cy="1744662"/>
            <a:chOff x="772957" y="2310581"/>
            <a:chExt cx="1101635" cy="1745226"/>
          </a:xfrm>
        </p:grpSpPr>
        <p:sp>
          <p:nvSpPr>
            <p:cNvPr id="16410" name="Rectangle 176"/>
            <p:cNvSpPr>
              <a:spLocks noChangeArrowheads="1"/>
            </p:cNvSpPr>
            <p:nvPr/>
          </p:nvSpPr>
          <p:spPr bwMode="auto">
            <a:xfrm>
              <a:off x="777311" y="2310581"/>
              <a:ext cx="1097281" cy="245806"/>
            </a:xfrm>
            <a:prstGeom prst="rect">
              <a:avLst/>
            </a:prstGeom>
            <a:solidFill>
              <a:schemeClr val="accent1"/>
            </a:solidFill>
            <a:ln w="9525" algn="ctr">
              <a:solidFill>
                <a:schemeClr val="tx1"/>
              </a:solidFill>
              <a:round/>
              <a:headEnd/>
              <a:tailEnd/>
            </a:ln>
          </p:spPr>
          <p:txBody>
            <a:bodyPr/>
            <a:lstStyle/>
            <a:p>
              <a:r>
                <a:rPr lang="en-US" sz="1000">
                  <a:solidFill>
                    <a:schemeClr val="bg2"/>
                  </a:solidFill>
                </a:rPr>
                <a:t>Positions</a:t>
              </a:r>
            </a:p>
          </p:txBody>
        </p:sp>
        <p:sp>
          <p:nvSpPr>
            <p:cNvPr id="178" name="Rectangle 177"/>
            <p:cNvSpPr/>
            <p:nvPr/>
          </p:nvSpPr>
          <p:spPr bwMode="auto">
            <a:xfrm>
              <a:off x="772957" y="2542431"/>
              <a:ext cx="1101635" cy="1513376"/>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sz="1000" dirty="0">
                  <a:solidFill>
                    <a:schemeClr val="accent4">
                      <a:lumMod val="10000"/>
                    </a:schemeClr>
                  </a:solidFill>
                </a:rPr>
                <a:t>Portfolio Code</a:t>
              </a:r>
            </a:p>
            <a:p>
              <a:pPr>
                <a:defRPr/>
              </a:pPr>
              <a:r>
                <a:rPr lang="en-US" sz="1000" dirty="0">
                  <a:solidFill>
                    <a:schemeClr val="accent4">
                      <a:lumMod val="10000"/>
                    </a:schemeClr>
                  </a:solidFill>
                </a:rPr>
                <a:t>Asset ID</a:t>
              </a:r>
            </a:p>
            <a:p>
              <a:pPr>
                <a:defRPr/>
              </a:pPr>
              <a:r>
                <a:rPr lang="en-US" sz="1000" dirty="0">
                  <a:solidFill>
                    <a:schemeClr val="accent4">
                      <a:lumMod val="10000"/>
                    </a:schemeClr>
                  </a:solidFill>
                </a:rPr>
                <a:t>Share / Par</a:t>
              </a:r>
            </a:p>
            <a:p>
              <a:pPr>
                <a:defRPr/>
              </a:pPr>
              <a:r>
                <a:rPr lang="en-US" sz="1000" dirty="0">
                  <a:solidFill>
                    <a:schemeClr val="accent4">
                      <a:lumMod val="10000"/>
                    </a:schemeClr>
                  </a:solidFill>
                </a:rPr>
                <a:t>Local Market Value</a:t>
              </a:r>
            </a:p>
            <a:p>
              <a:pPr>
                <a:defRPr/>
              </a:pPr>
              <a:r>
                <a:rPr lang="en-US" sz="1000" dirty="0">
                  <a:solidFill>
                    <a:schemeClr val="accent4">
                      <a:lumMod val="10000"/>
                    </a:schemeClr>
                  </a:solidFill>
                </a:rPr>
                <a:t>Base Market Value</a:t>
              </a:r>
            </a:p>
            <a:p>
              <a:pPr>
                <a:defRPr/>
              </a:pPr>
              <a:r>
                <a:rPr lang="en-US" sz="1000" dirty="0">
                  <a:solidFill>
                    <a:schemeClr val="accent4">
                      <a:lumMod val="10000"/>
                    </a:schemeClr>
                  </a:solidFill>
                </a:rPr>
                <a:t>Price </a:t>
              </a:r>
            </a:p>
            <a:p>
              <a:pPr>
                <a:defRPr/>
              </a:pPr>
              <a:r>
                <a:rPr lang="en-US" sz="1000" dirty="0">
                  <a:solidFill>
                    <a:schemeClr val="accent4">
                      <a:lumMod val="10000"/>
                    </a:schemeClr>
                  </a:solidFill>
                </a:rPr>
                <a:t>Base Cost </a:t>
              </a:r>
            </a:p>
            <a:p>
              <a:pPr>
                <a:defRPr/>
              </a:pPr>
              <a:endParaRPr lang="en-US" sz="1000" dirty="0">
                <a:solidFill>
                  <a:schemeClr val="accent4">
                    <a:lumMod val="10000"/>
                  </a:schemeClr>
                </a:solidFill>
              </a:endParaRPr>
            </a:p>
          </p:txBody>
        </p:sp>
      </p:grpSp>
      <p:cxnSp>
        <p:nvCxnSpPr>
          <p:cNvPr id="16393" name="Elbow Connector 178"/>
          <p:cNvCxnSpPr>
            <a:cxnSpLocks noChangeShapeType="1"/>
          </p:cNvCxnSpPr>
          <p:nvPr/>
        </p:nvCxnSpPr>
        <p:spPr bwMode="auto">
          <a:xfrm>
            <a:off x="6237288" y="2222500"/>
            <a:ext cx="973137" cy="373063"/>
          </a:xfrm>
          <a:prstGeom prst="bentConnector3">
            <a:avLst>
              <a:gd name="adj1" fmla="val 50000"/>
            </a:avLst>
          </a:prstGeom>
          <a:noFill/>
          <a:ln w="9525" algn="ctr">
            <a:solidFill>
              <a:schemeClr val="tx1"/>
            </a:solidFill>
            <a:prstDash val="dash"/>
            <a:round/>
            <a:headEnd type="triangle" w="med" len="med"/>
            <a:tailEnd type="triangle" w="med" len="med"/>
          </a:ln>
        </p:spPr>
      </p:cxnSp>
      <p:cxnSp>
        <p:nvCxnSpPr>
          <p:cNvPr id="16394" name="Elbow Connector 179"/>
          <p:cNvCxnSpPr>
            <a:cxnSpLocks noChangeShapeType="1"/>
          </p:cNvCxnSpPr>
          <p:nvPr/>
        </p:nvCxnSpPr>
        <p:spPr bwMode="auto">
          <a:xfrm flipV="1">
            <a:off x="6213475" y="2743200"/>
            <a:ext cx="987425" cy="536575"/>
          </a:xfrm>
          <a:prstGeom prst="bentConnector3">
            <a:avLst>
              <a:gd name="adj1" fmla="val 50000"/>
            </a:avLst>
          </a:prstGeom>
          <a:noFill/>
          <a:ln w="9525" algn="ctr">
            <a:solidFill>
              <a:schemeClr val="tx1"/>
            </a:solidFill>
            <a:prstDash val="dash"/>
            <a:round/>
            <a:headEnd type="triangle" w="med" len="med"/>
            <a:tailEnd type="triangle" w="med" len="med"/>
          </a:ln>
        </p:spPr>
      </p:cxnSp>
      <p:cxnSp>
        <p:nvCxnSpPr>
          <p:cNvPr id="16395" name="Elbow Connector 180"/>
          <p:cNvCxnSpPr>
            <a:cxnSpLocks noChangeShapeType="1"/>
          </p:cNvCxnSpPr>
          <p:nvPr/>
        </p:nvCxnSpPr>
        <p:spPr bwMode="auto">
          <a:xfrm flipV="1">
            <a:off x="4232275" y="2212975"/>
            <a:ext cx="708025" cy="255588"/>
          </a:xfrm>
          <a:prstGeom prst="bentConnector3">
            <a:avLst>
              <a:gd name="adj1" fmla="val 50000"/>
            </a:avLst>
          </a:prstGeom>
          <a:noFill/>
          <a:ln w="9525" algn="ctr">
            <a:solidFill>
              <a:schemeClr val="tx1"/>
            </a:solidFill>
            <a:prstDash val="dash"/>
            <a:round/>
            <a:headEnd type="triangle" w="med" len="med"/>
            <a:tailEnd type="triangle" w="med" len="med"/>
          </a:ln>
        </p:spPr>
      </p:cxnSp>
      <p:cxnSp>
        <p:nvCxnSpPr>
          <p:cNvPr id="16396" name="Elbow Connector 181"/>
          <p:cNvCxnSpPr>
            <a:cxnSpLocks noChangeShapeType="1"/>
          </p:cNvCxnSpPr>
          <p:nvPr/>
        </p:nvCxnSpPr>
        <p:spPr bwMode="auto">
          <a:xfrm>
            <a:off x="4222750" y="2616200"/>
            <a:ext cx="727075" cy="668338"/>
          </a:xfrm>
          <a:prstGeom prst="bentConnector3">
            <a:avLst>
              <a:gd name="adj1" fmla="val 50000"/>
            </a:avLst>
          </a:prstGeom>
          <a:noFill/>
          <a:ln w="9525" algn="ctr">
            <a:solidFill>
              <a:schemeClr val="tx1"/>
            </a:solidFill>
            <a:prstDash val="dash"/>
            <a:round/>
            <a:headEnd type="triangle" w="med" len="med"/>
            <a:tailEnd type="triangle" w="med" len="med"/>
          </a:ln>
        </p:spPr>
      </p:cxnSp>
      <p:cxnSp>
        <p:nvCxnSpPr>
          <p:cNvPr id="16397" name="Elbow Connector 182"/>
          <p:cNvCxnSpPr>
            <a:cxnSpLocks noChangeShapeType="1"/>
          </p:cNvCxnSpPr>
          <p:nvPr/>
        </p:nvCxnSpPr>
        <p:spPr bwMode="auto">
          <a:xfrm>
            <a:off x="2235200" y="3362325"/>
            <a:ext cx="719138" cy="442913"/>
          </a:xfrm>
          <a:prstGeom prst="bentConnector3">
            <a:avLst>
              <a:gd name="adj1" fmla="val 50000"/>
            </a:avLst>
          </a:prstGeom>
          <a:noFill/>
          <a:ln w="9525" algn="ctr">
            <a:solidFill>
              <a:schemeClr val="tx1"/>
            </a:solidFill>
            <a:prstDash val="dash"/>
            <a:round/>
            <a:headEnd type="triangle" w="med" len="med"/>
            <a:tailEnd type="triangle" w="med" len="med"/>
          </a:ln>
        </p:spPr>
      </p:cxnSp>
      <p:sp>
        <p:nvSpPr>
          <p:cNvPr id="16398" name="Flowchart: Alternate Process 40"/>
          <p:cNvSpPr>
            <a:spLocks noChangeArrowheads="1"/>
          </p:cNvSpPr>
          <p:nvPr/>
        </p:nvSpPr>
        <p:spPr bwMode="auto">
          <a:xfrm>
            <a:off x="809625" y="1493838"/>
            <a:ext cx="5624513" cy="2871787"/>
          </a:xfrm>
          <a:prstGeom prst="flowChartAlternateProcess">
            <a:avLst/>
          </a:prstGeom>
          <a:noFill/>
          <a:ln w="31750" algn="ctr">
            <a:solidFill>
              <a:schemeClr val="accent2"/>
            </a:solidFill>
            <a:prstDash val="dash"/>
            <a:round/>
            <a:headEnd/>
            <a:tailEnd/>
          </a:ln>
        </p:spPr>
        <p:txBody>
          <a:bodyPr/>
          <a:lstStyle/>
          <a:p>
            <a:endParaRPr lang="en-US" sz="2400"/>
          </a:p>
        </p:txBody>
      </p:sp>
      <p:sp>
        <p:nvSpPr>
          <p:cNvPr id="16399" name="Flowchart: Alternate Process 42"/>
          <p:cNvSpPr>
            <a:spLocks noChangeArrowheads="1"/>
          </p:cNvSpPr>
          <p:nvPr/>
        </p:nvSpPr>
        <p:spPr bwMode="auto">
          <a:xfrm>
            <a:off x="4772025" y="1460500"/>
            <a:ext cx="3889375" cy="2871788"/>
          </a:xfrm>
          <a:prstGeom prst="flowChartAlternateProcess">
            <a:avLst/>
          </a:prstGeom>
          <a:noFill/>
          <a:ln w="31750" algn="ctr">
            <a:solidFill>
              <a:schemeClr val="folHlink"/>
            </a:solidFill>
            <a:prstDash val="sysDash"/>
            <a:round/>
            <a:headEnd/>
            <a:tailEnd/>
          </a:ln>
        </p:spPr>
        <p:txBody>
          <a:bodyPr/>
          <a:lstStyle/>
          <a:p>
            <a:endParaRPr lang="en-US" sz="2400"/>
          </a:p>
        </p:txBody>
      </p:sp>
      <p:sp>
        <p:nvSpPr>
          <p:cNvPr id="16400" name="Rectangle 44"/>
          <p:cNvSpPr>
            <a:spLocks noChangeArrowheads="1"/>
          </p:cNvSpPr>
          <p:nvPr/>
        </p:nvSpPr>
        <p:spPr bwMode="auto">
          <a:xfrm>
            <a:off x="2225675" y="5019675"/>
            <a:ext cx="2536825" cy="246063"/>
          </a:xfrm>
          <a:prstGeom prst="rect">
            <a:avLst/>
          </a:prstGeom>
          <a:solidFill>
            <a:schemeClr val="accent1"/>
          </a:solidFill>
          <a:ln w="9525" algn="ctr">
            <a:noFill/>
            <a:round/>
            <a:headEnd/>
            <a:tailEnd/>
          </a:ln>
        </p:spPr>
        <p:txBody>
          <a:bodyPr/>
          <a:lstStyle/>
          <a:p>
            <a:r>
              <a:rPr lang="en-US" sz="1000">
                <a:solidFill>
                  <a:schemeClr val="bg2"/>
                </a:solidFill>
              </a:rPr>
              <a:t>Transactions Data Mart</a:t>
            </a:r>
          </a:p>
        </p:txBody>
      </p:sp>
      <p:sp>
        <p:nvSpPr>
          <p:cNvPr id="48" name="Rectangle 47"/>
          <p:cNvSpPr/>
          <p:nvPr/>
        </p:nvSpPr>
        <p:spPr bwMode="auto">
          <a:xfrm>
            <a:off x="2224377" y="5251335"/>
            <a:ext cx="2537385" cy="1208085"/>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numCol="2"/>
          <a:lstStyle/>
          <a:p>
            <a:pPr>
              <a:defRPr/>
            </a:pPr>
            <a:r>
              <a:rPr lang="en-US" sz="1000" dirty="0">
                <a:solidFill>
                  <a:schemeClr val="accent4">
                    <a:lumMod val="10000"/>
                  </a:schemeClr>
                </a:solidFill>
              </a:rPr>
              <a:t>Transaction ID </a:t>
            </a:r>
          </a:p>
          <a:p>
            <a:pPr>
              <a:defRPr/>
            </a:pPr>
            <a:r>
              <a:rPr lang="en-US" sz="1000" dirty="0">
                <a:solidFill>
                  <a:schemeClr val="accent4">
                    <a:lumMod val="10000"/>
                  </a:schemeClr>
                </a:solidFill>
              </a:rPr>
              <a:t>Portfolio Code</a:t>
            </a:r>
          </a:p>
          <a:p>
            <a:pPr>
              <a:defRPr/>
            </a:pPr>
            <a:r>
              <a:rPr lang="en-US" sz="1000" dirty="0">
                <a:solidFill>
                  <a:schemeClr val="accent4">
                    <a:lumMod val="10000"/>
                  </a:schemeClr>
                </a:solidFill>
              </a:rPr>
              <a:t>Portfolio name</a:t>
            </a:r>
          </a:p>
          <a:p>
            <a:pPr>
              <a:defRPr/>
            </a:pPr>
            <a:r>
              <a:rPr lang="en-US" sz="1000" dirty="0">
                <a:solidFill>
                  <a:schemeClr val="accent4">
                    <a:lumMod val="10000"/>
                  </a:schemeClr>
                </a:solidFill>
              </a:rPr>
              <a:t>Asset ID</a:t>
            </a:r>
          </a:p>
          <a:p>
            <a:pPr>
              <a:defRPr/>
            </a:pPr>
            <a:r>
              <a:rPr lang="en-US" sz="1000" dirty="0">
                <a:solidFill>
                  <a:schemeClr val="accent4">
                    <a:lumMod val="10000"/>
                  </a:schemeClr>
                </a:solidFill>
              </a:rPr>
              <a:t>Security Name</a:t>
            </a:r>
          </a:p>
          <a:p>
            <a:pPr>
              <a:defRPr/>
            </a:pPr>
            <a:r>
              <a:rPr lang="en-US" sz="1000" dirty="0">
                <a:solidFill>
                  <a:schemeClr val="accent4">
                    <a:lumMod val="10000"/>
                  </a:schemeClr>
                </a:solidFill>
              </a:rPr>
              <a:t>Trade Date </a:t>
            </a:r>
          </a:p>
          <a:p>
            <a:pPr>
              <a:defRPr/>
            </a:pPr>
            <a:r>
              <a:rPr lang="en-US" sz="1000" dirty="0">
                <a:solidFill>
                  <a:schemeClr val="accent4">
                    <a:lumMod val="10000"/>
                  </a:schemeClr>
                </a:solidFill>
              </a:rPr>
              <a:t>Settlement Date</a:t>
            </a:r>
          </a:p>
          <a:p>
            <a:pPr>
              <a:defRPr/>
            </a:pPr>
            <a:r>
              <a:rPr lang="en-US" sz="1000" dirty="0">
                <a:solidFill>
                  <a:schemeClr val="accent4">
                    <a:lumMod val="10000"/>
                  </a:schemeClr>
                </a:solidFill>
              </a:rPr>
              <a:t>Share / Par</a:t>
            </a:r>
          </a:p>
          <a:p>
            <a:pPr>
              <a:defRPr/>
            </a:pPr>
            <a:r>
              <a:rPr lang="en-US" sz="1000" dirty="0">
                <a:solidFill>
                  <a:schemeClr val="accent4">
                    <a:lumMod val="10000"/>
                  </a:schemeClr>
                </a:solidFill>
              </a:rPr>
              <a:t>Market Value</a:t>
            </a:r>
          </a:p>
          <a:p>
            <a:pPr>
              <a:defRPr/>
            </a:pPr>
            <a:r>
              <a:rPr lang="en-US" sz="1000" dirty="0">
                <a:solidFill>
                  <a:schemeClr val="accent4">
                    <a:lumMod val="10000"/>
                  </a:schemeClr>
                </a:solidFill>
              </a:rPr>
              <a:t>Price </a:t>
            </a:r>
          </a:p>
          <a:p>
            <a:pPr>
              <a:defRPr/>
            </a:pPr>
            <a:r>
              <a:rPr lang="en-US" sz="1000" dirty="0">
                <a:solidFill>
                  <a:schemeClr val="accent4">
                    <a:lumMod val="10000"/>
                  </a:schemeClr>
                </a:solidFill>
              </a:rPr>
              <a:t>Commission</a:t>
            </a:r>
          </a:p>
          <a:p>
            <a:pPr>
              <a:defRPr/>
            </a:pPr>
            <a:r>
              <a:rPr lang="en-US" sz="1000" dirty="0">
                <a:solidFill>
                  <a:schemeClr val="accent4">
                    <a:lumMod val="10000"/>
                  </a:schemeClr>
                </a:solidFill>
              </a:rPr>
              <a:t>Broker Code </a:t>
            </a:r>
          </a:p>
          <a:p>
            <a:pPr>
              <a:defRPr/>
            </a:pPr>
            <a:r>
              <a:rPr lang="en-US" sz="1000" dirty="0">
                <a:solidFill>
                  <a:schemeClr val="accent4">
                    <a:lumMod val="10000"/>
                  </a:schemeClr>
                </a:solidFill>
              </a:rPr>
              <a:t>Broker Name </a:t>
            </a:r>
          </a:p>
          <a:p>
            <a:pPr>
              <a:defRPr/>
            </a:pPr>
            <a:endParaRPr lang="en-US" sz="1000" dirty="0">
              <a:solidFill>
                <a:schemeClr val="accent4">
                  <a:lumMod val="10000"/>
                </a:schemeClr>
              </a:solidFill>
            </a:endParaRPr>
          </a:p>
        </p:txBody>
      </p:sp>
      <p:sp>
        <p:nvSpPr>
          <p:cNvPr id="16402" name="Rectangle 51"/>
          <p:cNvSpPr>
            <a:spLocks noChangeArrowheads="1"/>
          </p:cNvSpPr>
          <p:nvPr/>
        </p:nvSpPr>
        <p:spPr bwMode="auto">
          <a:xfrm>
            <a:off x="5483225" y="5024438"/>
            <a:ext cx="2509838" cy="246062"/>
          </a:xfrm>
          <a:prstGeom prst="rect">
            <a:avLst/>
          </a:prstGeom>
          <a:solidFill>
            <a:schemeClr val="accent1"/>
          </a:solidFill>
          <a:ln w="9525" algn="ctr">
            <a:noFill/>
            <a:round/>
            <a:headEnd/>
            <a:tailEnd/>
          </a:ln>
        </p:spPr>
        <p:txBody>
          <a:bodyPr/>
          <a:lstStyle/>
          <a:p>
            <a:r>
              <a:rPr lang="en-US" sz="1000">
                <a:solidFill>
                  <a:schemeClr val="bg2"/>
                </a:solidFill>
              </a:rPr>
              <a:t>Positions Data Mart</a:t>
            </a:r>
          </a:p>
        </p:txBody>
      </p:sp>
      <p:sp>
        <p:nvSpPr>
          <p:cNvPr id="53" name="Rectangle 52"/>
          <p:cNvSpPr/>
          <p:nvPr/>
        </p:nvSpPr>
        <p:spPr bwMode="auto">
          <a:xfrm>
            <a:off x="5483762" y="5254780"/>
            <a:ext cx="2508248" cy="120939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numCol="2"/>
          <a:lstStyle/>
          <a:p>
            <a:pPr>
              <a:defRPr/>
            </a:pPr>
            <a:r>
              <a:rPr lang="en-US" sz="1000" dirty="0">
                <a:solidFill>
                  <a:schemeClr val="accent4">
                    <a:lumMod val="10000"/>
                  </a:schemeClr>
                </a:solidFill>
              </a:rPr>
              <a:t>Portfolio Code</a:t>
            </a:r>
          </a:p>
          <a:p>
            <a:pPr>
              <a:defRPr/>
            </a:pPr>
            <a:r>
              <a:rPr lang="en-US" sz="1000" dirty="0">
                <a:solidFill>
                  <a:schemeClr val="accent4">
                    <a:lumMod val="10000"/>
                  </a:schemeClr>
                </a:solidFill>
              </a:rPr>
              <a:t>Portfolio name</a:t>
            </a:r>
          </a:p>
          <a:p>
            <a:pPr>
              <a:defRPr/>
            </a:pPr>
            <a:r>
              <a:rPr lang="en-US" sz="1000" dirty="0">
                <a:solidFill>
                  <a:schemeClr val="accent4">
                    <a:lumMod val="10000"/>
                  </a:schemeClr>
                </a:solidFill>
              </a:rPr>
              <a:t>Asset ID</a:t>
            </a:r>
          </a:p>
          <a:p>
            <a:pPr>
              <a:defRPr/>
            </a:pPr>
            <a:r>
              <a:rPr lang="en-US" sz="1000" dirty="0">
                <a:solidFill>
                  <a:schemeClr val="accent4">
                    <a:lumMod val="10000"/>
                  </a:schemeClr>
                </a:solidFill>
              </a:rPr>
              <a:t>Security Name </a:t>
            </a:r>
          </a:p>
          <a:p>
            <a:pPr>
              <a:defRPr/>
            </a:pPr>
            <a:r>
              <a:rPr lang="en-US" sz="1000" dirty="0">
                <a:solidFill>
                  <a:schemeClr val="accent4">
                    <a:lumMod val="10000"/>
                  </a:schemeClr>
                </a:solidFill>
              </a:rPr>
              <a:t>Asset class</a:t>
            </a:r>
          </a:p>
          <a:p>
            <a:pPr>
              <a:defRPr/>
            </a:pPr>
            <a:r>
              <a:rPr lang="en-US" sz="1000" dirty="0">
                <a:solidFill>
                  <a:schemeClr val="accent4">
                    <a:lumMod val="10000"/>
                  </a:schemeClr>
                </a:solidFill>
              </a:rPr>
              <a:t>Sector </a:t>
            </a:r>
          </a:p>
          <a:p>
            <a:pPr>
              <a:defRPr/>
            </a:pPr>
            <a:r>
              <a:rPr lang="en-US" sz="1000" dirty="0">
                <a:solidFill>
                  <a:schemeClr val="accent4">
                    <a:lumMod val="10000"/>
                  </a:schemeClr>
                </a:solidFill>
              </a:rPr>
              <a:t>Industry </a:t>
            </a:r>
          </a:p>
          <a:p>
            <a:pPr>
              <a:defRPr/>
            </a:pPr>
            <a:r>
              <a:rPr lang="en-US" sz="1000" dirty="0">
                <a:solidFill>
                  <a:schemeClr val="accent4">
                    <a:lumMod val="10000"/>
                  </a:schemeClr>
                </a:solidFill>
              </a:rPr>
              <a:t>Share / Par</a:t>
            </a:r>
          </a:p>
          <a:p>
            <a:pPr>
              <a:defRPr/>
            </a:pPr>
            <a:r>
              <a:rPr lang="en-US" sz="1000" dirty="0">
                <a:solidFill>
                  <a:schemeClr val="accent4">
                    <a:lumMod val="10000"/>
                  </a:schemeClr>
                </a:solidFill>
              </a:rPr>
              <a:t>Local Market Value</a:t>
            </a:r>
          </a:p>
          <a:p>
            <a:pPr>
              <a:defRPr/>
            </a:pPr>
            <a:r>
              <a:rPr lang="en-US" sz="1000" dirty="0">
                <a:solidFill>
                  <a:schemeClr val="accent4">
                    <a:lumMod val="10000"/>
                  </a:schemeClr>
                </a:solidFill>
              </a:rPr>
              <a:t>Base Market Value</a:t>
            </a:r>
          </a:p>
          <a:p>
            <a:pPr>
              <a:defRPr/>
            </a:pPr>
            <a:r>
              <a:rPr lang="en-US" sz="1000" dirty="0">
                <a:solidFill>
                  <a:schemeClr val="accent4">
                    <a:lumMod val="10000"/>
                  </a:schemeClr>
                </a:solidFill>
              </a:rPr>
              <a:t>Price </a:t>
            </a:r>
          </a:p>
          <a:p>
            <a:pPr>
              <a:defRPr/>
            </a:pPr>
            <a:r>
              <a:rPr lang="en-US" sz="1000" dirty="0">
                <a:solidFill>
                  <a:schemeClr val="accent4">
                    <a:lumMod val="10000"/>
                  </a:schemeClr>
                </a:solidFill>
              </a:rPr>
              <a:t>Base Cost </a:t>
            </a:r>
          </a:p>
          <a:p>
            <a:pPr>
              <a:defRPr/>
            </a:pPr>
            <a:endParaRPr lang="en-US" sz="1000" dirty="0">
              <a:solidFill>
                <a:schemeClr val="accent4">
                  <a:lumMod val="10000"/>
                </a:schemeClr>
              </a:solidFill>
            </a:endParaRPr>
          </a:p>
        </p:txBody>
      </p:sp>
      <p:sp>
        <p:nvSpPr>
          <p:cNvPr id="16404" name="Arc 53"/>
          <p:cNvSpPr>
            <a:spLocks noChangeArrowheads="1"/>
          </p:cNvSpPr>
          <p:nvPr/>
        </p:nvSpPr>
        <p:spPr bwMode="auto">
          <a:xfrm>
            <a:off x="239713" y="4365625"/>
            <a:ext cx="1985962" cy="1268413"/>
          </a:xfrm>
          <a:custGeom>
            <a:avLst/>
            <a:gdLst>
              <a:gd name="T0" fmla="*/ 992981 w 1985963"/>
              <a:gd name="T1" fmla="*/ 0 h 1268413"/>
              <a:gd name="T2" fmla="*/ 992981 w 1985963"/>
              <a:gd name="T3" fmla="*/ 634207 h 1268413"/>
              <a:gd name="T4" fmla="*/ 1985962 w 1985963"/>
              <a:gd name="T5" fmla="*/ 634207 h 1268413"/>
              <a:gd name="T6" fmla="*/ 11796480 60000 65536"/>
              <a:gd name="T7" fmla="*/ 11796480 60000 65536"/>
              <a:gd name="T8" fmla="*/ 5898240 60000 65536"/>
              <a:gd name="T9" fmla="*/ 992982 w 1985963"/>
              <a:gd name="T10" fmla="*/ 0 h 1268413"/>
              <a:gd name="T11" fmla="*/ 1985963 w 1985963"/>
              <a:gd name="T12" fmla="*/ 634207 h 1268413"/>
            </a:gdLst>
            <a:ahLst/>
            <a:cxnLst>
              <a:cxn ang="T6">
                <a:pos x="T0" y="T1"/>
              </a:cxn>
              <a:cxn ang="T7">
                <a:pos x="T2" y="T3"/>
              </a:cxn>
              <a:cxn ang="T8">
                <a:pos x="T4" y="T5"/>
              </a:cxn>
            </a:cxnLst>
            <a:rect l="T9" t="T10" r="T11" b="T12"/>
            <a:pathLst>
              <a:path w="1985963" h="1268413" stroke="0">
                <a:moveTo>
                  <a:pt x="992982" y="0"/>
                </a:moveTo>
                <a:lnTo>
                  <a:pt x="992981" y="0"/>
                </a:lnTo>
                <a:cubicBezTo>
                  <a:pt x="1541390" y="0"/>
                  <a:pt x="1985963" y="283944"/>
                  <a:pt x="1985963" y="634207"/>
                </a:cubicBezTo>
                <a:cubicBezTo>
                  <a:pt x="1985963" y="634207"/>
                  <a:pt x="1985962" y="634208"/>
                  <a:pt x="1985962" y="634208"/>
                </a:cubicBezTo>
                <a:lnTo>
                  <a:pt x="992982" y="634207"/>
                </a:lnTo>
                <a:close/>
              </a:path>
              <a:path w="1985963" h="1268413" fill="none">
                <a:moveTo>
                  <a:pt x="992982" y="0"/>
                </a:moveTo>
                <a:lnTo>
                  <a:pt x="992981" y="0"/>
                </a:lnTo>
                <a:cubicBezTo>
                  <a:pt x="1541390" y="0"/>
                  <a:pt x="1985963" y="283944"/>
                  <a:pt x="1985963" y="634207"/>
                </a:cubicBezTo>
                <a:cubicBezTo>
                  <a:pt x="1985963" y="634207"/>
                  <a:pt x="1985962" y="634208"/>
                  <a:pt x="1985962" y="634208"/>
                </a:cubicBezTo>
              </a:path>
            </a:pathLst>
          </a:custGeom>
          <a:noFill/>
          <a:ln w="31750" algn="ctr">
            <a:solidFill>
              <a:schemeClr val="accent2"/>
            </a:solidFill>
            <a:prstDash val="dash"/>
            <a:round/>
            <a:headEnd/>
            <a:tailEnd/>
          </a:ln>
        </p:spPr>
        <p:txBody>
          <a:bodyPr/>
          <a:lstStyle/>
          <a:p>
            <a:endParaRPr lang="en-US"/>
          </a:p>
        </p:txBody>
      </p:sp>
      <p:sp>
        <p:nvSpPr>
          <p:cNvPr id="16405" name="Arc 54"/>
          <p:cNvSpPr>
            <a:spLocks noChangeArrowheads="1"/>
          </p:cNvSpPr>
          <p:nvPr/>
        </p:nvSpPr>
        <p:spPr bwMode="auto">
          <a:xfrm flipH="1">
            <a:off x="4770438" y="4375150"/>
            <a:ext cx="2219325" cy="1268413"/>
          </a:xfrm>
          <a:custGeom>
            <a:avLst/>
            <a:gdLst>
              <a:gd name="T0" fmla="*/ 1109677 w 2219325"/>
              <a:gd name="T1" fmla="*/ 0 h 1268413"/>
              <a:gd name="T2" fmla="*/ 1109677 w 2219325"/>
              <a:gd name="T3" fmla="*/ 634207 h 1268413"/>
              <a:gd name="T4" fmla="*/ 2219325 w 2219325"/>
              <a:gd name="T5" fmla="*/ 634207 h 1268413"/>
              <a:gd name="T6" fmla="*/ 11796480 60000 65536"/>
              <a:gd name="T7" fmla="*/ 11796480 60000 65536"/>
              <a:gd name="T8" fmla="*/ 5898240 60000 65536"/>
              <a:gd name="T9" fmla="*/ 1109677 w 2219325"/>
              <a:gd name="T10" fmla="*/ 0 h 1268413"/>
              <a:gd name="T11" fmla="*/ 2219325 w 2219325"/>
              <a:gd name="T12" fmla="*/ 634207 h 1268413"/>
            </a:gdLst>
            <a:ahLst/>
            <a:cxnLst>
              <a:cxn ang="T6">
                <a:pos x="T0" y="T1"/>
              </a:cxn>
              <a:cxn ang="T7">
                <a:pos x="T2" y="T3"/>
              </a:cxn>
              <a:cxn ang="T8">
                <a:pos x="T4" y="T5"/>
              </a:cxn>
            </a:cxnLst>
            <a:rect l="T9" t="T10" r="T11" b="T12"/>
            <a:pathLst>
              <a:path w="2219325" h="1268413" stroke="0">
                <a:moveTo>
                  <a:pt x="1109663" y="0"/>
                </a:moveTo>
                <a:lnTo>
                  <a:pt x="1109662" y="0"/>
                </a:lnTo>
                <a:cubicBezTo>
                  <a:pt x="1722512" y="0"/>
                  <a:pt x="2219325" y="283944"/>
                  <a:pt x="2219325" y="634207"/>
                </a:cubicBezTo>
                <a:cubicBezTo>
                  <a:pt x="2219325" y="634207"/>
                  <a:pt x="2219324" y="634208"/>
                  <a:pt x="2219324" y="634209"/>
                </a:cubicBezTo>
                <a:lnTo>
                  <a:pt x="1109663" y="634207"/>
                </a:lnTo>
                <a:close/>
              </a:path>
              <a:path w="2219325" h="1268413" fill="none">
                <a:moveTo>
                  <a:pt x="1109663" y="0"/>
                </a:moveTo>
                <a:lnTo>
                  <a:pt x="1109662" y="0"/>
                </a:lnTo>
                <a:cubicBezTo>
                  <a:pt x="1722512" y="0"/>
                  <a:pt x="2219325" y="283944"/>
                  <a:pt x="2219325" y="634207"/>
                </a:cubicBezTo>
                <a:cubicBezTo>
                  <a:pt x="2219325" y="634207"/>
                  <a:pt x="2219324" y="634208"/>
                  <a:pt x="2219324" y="634209"/>
                </a:cubicBezTo>
              </a:path>
            </a:pathLst>
          </a:custGeom>
          <a:noFill/>
          <a:ln w="31750" algn="ctr">
            <a:solidFill>
              <a:schemeClr val="accent2"/>
            </a:solidFill>
            <a:prstDash val="dash"/>
            <a:round/>
            <a:headEnd/>
            <a:tailEnd/>
          </a:ln>
        </p:spPr>
        <p:txBody>
          <a:bodyPr/>
          <a:lstStyle/>
          <a:p>
            <a:endParaRPr lang="en-US"/>
          </a:p>
        </p:txBody>
      </p:sp>
      <p:sp>
        <p:nvSpPr>
          <p:cNvPr id="16406" name="Arc 55"/>
          <p:cNvSpPr>
            <a:spLocks noChangeArrowheads="1"/>
          </p:cNvSpPr>
          <p:nvPr/>
        </p:nvSpPr>
        <p:spPr bwMode="auto">
          <a:xfrm>
            <a:off x="4703763" y="4357688"/>
            <a:ext cx="793750" cy="1268412"/>
          </a:xfrm>
          <a:custGeom>
            <a:avLst/>
            <a:gdLst>
              <a:gd name="T0" fmla="*/ 396876 w 793750"/>
              <a:gd name="T1" fmla="*/ 0 h 1268412"/>
              <a:gd name="T2" fmla="*/ 396875 w 793750"/>
              <a:gd name="T3" fmla="*/ 634206 h 1268412"/>
              <a:gd name="T4" fmla="*/ 793750 w 793750"/>
              <a:gd name="T5" fmla="*/ 634206 h 1268412"/>
              <a:gd name="T6" fmla="*/ 11796480 60000 65536"/>
              <a:gd name="T7" fmla="*/ 11796480 60000 65536"/>
              <a:gd name="T8" fmla="*/ 5898240 60000 65536"/>
              <a:gd name="T9" fmla="*/ 396876 w 793750"/>
              <a:gd name="T10" fmla="*/ 0 h 1268412"/>
              <a:gd name="T11" fmla="*/ 793750 w 793750"/>
              <a:gd name="T12" fmla="*/ 634206 h 1268412"/>
            </a:gdLst>
            <a:ahLst/>
            <a:cxnLst>
              <a:cxn ang="T6">
                <a:pos x="T0" y="T1"/>
              </a:cxn>
              <a:cxn ang="T7">
                <a:pos x="T2" y="T3"/>
              </a:cxn>
              <a:cxn ang="T8">
                <a:pos x="T4" y="T5"/>
              </a:cxn>
            </a:cxnLst>
            <a:rect l="T9" t="T10" r="T11" b="T12"/>
            <a:pathLst>
              <a:path w="793750" h="1268412" stroke="0">
                <a:moveTo>
                  <a:pt x="396876" y="0"/>
                </a:moveTo>
                <a:lnTo>
                  <a:pt x="396875" y="0"/>
                </a:lnTo>
                <a:cubicBezTo>
                  <a:pt x="616063" y="0"/>
                  <a:pt x="793750" y="283944"/>
                  <a:pt x="793750" y="634206"/>
                </a:cubicBezTo>
                <a:cubicBezTo>
                  <a:pt x="793750" y="634206"/>
                  <a:pt x="793749" y="634206"/>
                  <a:pt x="793749" y="634206"/>
                </a:cubicBezTo>
                <a:lnTo>
                  <a:pt x="396875" y="634206"/>
                </a:lnTo>
                <a:close/>
              </a:path>
              <a:path w="793750" h="1268412" fill="none">
                <a:moveTo>
                  <a:pt x="396876" y="0"/>
                </a:moveTo>
                <a:lnTo>
                  <a:pt x="396875" y="0"/>
                </a:lnTo>
                <a:cubicBezTo>
                  <a:pt x="616063" y="0"/>
                  <a:pt x="793750" y="283944"/>
                  <a:pt x="793750" y="634206"/>
                </a:cubicBezTo>
                <a:cubicBezTo>
                  <a:pt x="793750" y="634206"/>
                  <a:pt x="793749" y="634206"/>
                  <a:pt x="793749" y="634206"/>
                </a:cubicBezTo>
              </a:path>
            </a:pathLst>
          </a:custGeom>
          <a:noFill/>
          <a:ln w="31750" algn="ctr">
            <a:solidFill>
              <a:schemeClr val="folHlink"/>
            </a:solidFill>
            <a:prstDash val="sysDash"/>
            <a:round/>
            <a:headEnd/>
            <a:tailEnd/>
          </a:ln>
        </p:spPr>
        <p:txBody>
          <a:bodyPr/>
          <a:lstStyle/>
          <a:p>
            <a:endParaRPr lang="en-US"/>
          </a:p>
        </p:txBody>
      </p:sp>
      <p:sp>
        <p:nvSpPr>
          <p:cNvPr id="16407" name="Arc 56"/>
          <p:cNvSpPr>
            <a:spLocks noChangeArrowheads="1"/>
          </p:cNvSpPr>
          <p:nvPr/>
        </p:nvSpPr>
        <p:spPr bwMode="auto">
          <a:xfrm flipH="1">
            <a:off x="7980363" y="4378325"/>
            <a:ext cx="622300" cy="1268413"/>
          </a:xfrm>
          <a:custGeom>
            <a:avLst/>
            <a:gdLst>
              <a:gd name="T0" fmla="*/ 311151 w 622300"/>
              <a:gd name="T1" fmla="*/ 0 h 1268413"/>
              <a:gd name="T2" fmla="*/ 311150 w 622300"/>
              <a:gd name="T3" fmla="*/ 634207 h 1268413"/>
              <a:gd name="T4" fmla="*/ 622300 w 622300"/>
              <a:gd name="T5" fmla="*/ 634207 h 1268413"/>
              <a:gd name="T6" fmla="*/ 11796480 60000 65536"/>
              <a:gd name="T7" fmla="*/ 11796480 60000 65536"/>
              <a:gd name="T8" fmla="*/ 5898240 60000 65536"/>
              <a:gd name="T9" fmla="*/ 311151 w 622300"/>
              <a:gd name="T10" fmla="*/ 0 h 1268413"/>
              <a:gd name="T11" fmla="*/ 622300 w 622300"/>
              <a:gd name="T12" fmla="*/ 634207 h 1268413"/>
            </a:gdLst>
            <a:ahLst/>
            <a:cxnLst>
              <a:cxn ang="T6">
                <a:pos x="T0" y="T1"/>
              </a:cxn>
              <a:cxn ang="T7">
                <a:pos x="T2" y="T3"/>
              </a:cxn>
              <a:cxn ang="T8">
                <a:pos x="T4" y="T5"/>
              </a:cxn>
            </a:cxnLst>
            <a:rect l="T9" t="T10" r="T11" b="T12"/>
            <a:pathLst>
              <a:path w="622300" h="1268413" stroke="0">
                <a:moveTo>
                  <a:pt x="311151" y="0"/>
                </a:moveTo>
                <a:lnTo>
                  <a:pt x="311150" y="0"/>
                </a:lnTo>
                <a:cubicBezTo>
                  <a:pt x="482994" y="1"/>
                  <a:pt x="622300" y="283944"/>
                  <a:pt x="622300" y="634207"/>
                </a:cubicBezTo>
                <a:cubicBezTo>
                  <a:pt x="622300" y="634207"/>
                  <a:pt x="622299" y="634207"/>
                  <a:pt x="622299" y="634207"/>
                </a:cubicBezTo>
                <a:lnTo>
                  <a:pt x="311150" y="634207"/>
                </a:lnTo>
                <a:close/>
              </a:path>
              <a:path w="622300" h="1268413" fill="none">
                <a:moveTo>
                  <a:pt x="311151" y="0"/>
                </a:moveTo>
                <a:lnTo>
                  <a:pt x="311150" y="0"/>
                </a:lnTo>
                <a:cubicBezTo>
                  <a:pt x="482994" y="1"/>
                  <a:pt x="622300" y="283944"/>
                  <a:pt x="622300" y="634207"/>
                </a:cubicBezTo>
                <a:cubicBezTo>
                  <a:pt x="622300" y="634207"/>
                  <a:pt x="622299" y="634207"/>
                  <a:pt x="622299" y="634207"/>
                </a:cubicBezTo>
              </a:path>
            </a:pathLst>
          </a:custGeom>
          <a:noFill/>
          <a:ln w="31750" algn="ctr">
            <a:solidFill>
              <a:schemeClr val="folHlink"/>
            </a:solidFill>
            <a:prstDash val="sysDash"/>
            <a:round/>
            <a:headEnd/>
            <a:tailEnd/>
          </a:ln>
        </p:spPr>
        <p:txBody>
          <a:bodyPr/>
          <a:lstStyle/>
          <a:p>
            <a:endParaRPr lang="en-US"/>
          </a:p>
        </p:txBody>
      </p:sp>
      <p:sp>
        <p:nvSpPr>
          <p:cNvPr id="16408" name="TextBox 31"/>
          <p:cNvSpPr txBox="1">
            <a:spLocks noChangeArrowheads="1"/>
          </p:cNvSpPr>
          <p:nvPr/>
        </p:nvSpPr>
        <p:spPr bwMode="auto">
          <a:xfrm rot="-5400000">
            <a:off x="-245268" y="2764631"/>
            <a:ext cx="1377950" cy="369887"/>
          </a:xfrm>
          <a:prstGeom prst="rect">
            <a:avLst/>
          </a:prstGeom>
          <a:noFill/>
          <a:ln w="9525">
            <a:noFill/>
            <a:miter lim="800000"/>
            <a:headEnd/>
            <a:tailEnd/>
          </a:ln>
        </p:spPr>
        <p:txBody>
          <a:bodyPr wrap="none">
            <a:spAutoFit/>
          </a:bodyPr>
          <a:lstStyle/>
          <a:p>
            <a:r>
              <a:rPr lang="en-US"/>
              <a:t>Categories</a:t>
            </a:r>
          </a:p>
        </p:txBody>
      </p:sp>
      <p:sp>
        <p:nvSpPr>
          <p:cNvPr id="16409" name="TextBox 32"/>
          <p:cNvSpPr txBox="1">
            <a:spLocks noChangeArrowheads="1"/>
          </p:cNvSpPr>
          <p:nvPr/>
        </p:nvSpPr>
        <p:spPr bwMode="auto">
          <a:xfrm rot="-5400000">
            <a:off x="1083469" y="5511006"/>
            <a:ext cx="1365250" cy="369888"/>
          </a:xfrm>
          <a:prstGeom prst="rect">
            <a:avLst/>
          </a:prstGeom>
          <a:noFill/>
          <a:ln w="9525">
            <a:noFill/>
            <a:miter lim="800000"/>
            <a:headEnd/>
            <a:tailEnd/>
          </a:ln>
        </p:spPr>
        <p:txBody>
          <a:bodyPr wrap="none">
            <a:spAutoFit/>
          </a:bodyPr>
          <a:lstStyle/>
          <a:p>
            <a:r>
              <a:rPr lang="en-US"/>
              <a:t>Data Marts</a:t>
            </a:r>
          </a:p>
        </p:txBody>
      </p:sp>
    </p:spTree>
    <p:extLst>
      <p:ext uri="{BB962C8B-B14F-4D97-AF65-F5344CB8AC3E}">
        <p14:creationId xmlns:p14="http://schemas.microsoft.com/office/powerpoint/2010/main" val="383699097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01638" y="741363"/>
            <a:ext cx="8232775" cy="368300"/>
          </a:xfrm>
        </p:spPr>
        <p:txBody>
          <a:bodyPr/>
          <a:lstStyle/>
          <a:p>
            <a:r>
              <a:rPr lang="en-US" altLang="en-US" sz="2400" smtClean="0"/>
              <a:t>Tool Set Differentiators and Client Benefits</a:t>
            </a:r>
          </a:p>
        </p:txBody>
      </p:sp>
      <p:graphicFrame>
        <p:nvGraphicFramePr>
          <p:cNvPr id="6" name="Table 5"/>
          <p:cNvGraphicFramePr>
            <a:graphicFrameLocks noGrp="1"/>
          </p:cNvGraphicFramePr>
          <p:nvPr/>
        </p:nvGraphicFramePr>
        <p:xfrm>
          <a:off x="311150" y="1219200"/>
          <a:ext cx="8453438" cy="5287962"/>
        </p:xfrm>
        <a:graphic>
          <a:graphicData uri="http://schemas.openxmlformats.org/drawingml/2006/table">
            <a:tbl>
              <a:tblPr firstRow="1" bandRow="1">
                <a:tableStyleId>{5C22544A-7EE6-4342-B048-85BDC9FD1C3A}</a:tableStyleId>
              </a:tblPr>
              <a:tblGrid>
                <a:gridCol w="2072016"/>
                <a:gridCol w="3249078"/>
                <a:gridCol w="3132344"/>
              </a:tblGrid>
              <a:tr h="278895">
                <a:tc>
                  <a:txBody>
                    <a:bodyPr/>
                    <a:lstStyle/>
                    <a:p>
                      <a:r>
                        <a:rPr lang="en-US" sz="1200" dirty="0" smtClean="0">
                          <a:solidFill>
                            <a:schemeClr val="bg2"/>
                          </a:solidFill>
                        </a:rPr>
                        <a:t>Client Challenges</a:t>
                      </a:r>
                      <a:endParaRPr lang="en-US" sz="1200" dirty="0">
                        <a:solidFill>
                          <a:schemeClr val="bg2"/>
                        </a:solidFill>
                      </a:endParaRP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tcPr>
                </a:tc>
                <a:tc>
                  <a:txBody>
                    <a:bodyPr/>
                    <a:lstStyle/>
                    <a:p>
                      <a:r>
                        <a:rPr lang="en-US" sz="1200" dirty="0" smtClean="0">
                          <a:solidFill>
                            <a:schemeClr val="bg2"/>
                          </a:solidFill>
                        </a:rPr>
                        <a:t>Solution/Differentiator</a:t>
                      </a:r>
                      <a:endParaRPr lang="en-US" sz="1200" dirty="0">
                        <a:solidFill>
                          <a:schemeClr val="bg2"/>
                        </a:solidFill>
                      </a:endParaRP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tcPr>
                </a:tc>
                <a:tc>
                  <a:txBody>
                    <a:bodyPr/>
                    <a:lstStyle/>
                    <a:p>
                      <a:r>
                        <a:rPr lang="en-US" sz="1200" dirty="0" smtClean="0">
                          <a:solidFill>
                            <a:schemeClr val="bg2"/>
                          </a:solidFill>
                        </a:rPr>
                        <a:t>Client Benefit</a:t>
                      </a:r>
                      <a:endParaRPr lang="en-US" sz="1200" dirty="0">
                        <a:solidFill>
                          <a:schemeClr val="bg2"/>
                        </a:solidFill>
                      </a:endParaRP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tcPr>
                </a:tc>
              </a:tr>
              <a:tr h="762095">
                <a:tc>
                  <a:txBody>
                    <a:bodyPr/>
                    <a:lstStyle/>
                    <a:p>
                      <a:pPr marL="0" indent="0">
                        <a:buFont typeface="Arial" pitchFamily="34" charset="0"/>
                        <a:buNone/>
                      </a:pPr>
                      <a:r>
                        <a:rPr lang="en-US" sz="1200" b="1" kern="1200" dirty="0" smtClean="0">
                          <a:solidFill>
                            <a:schemeClr val="dk1"/>
                          </a:solidFill>
                          <a:latin typeface="+mn-lt"/>
                          <a:ea typeface="+mn-ea"/>
                          <a:cs typeface="+mn-cs"/>
                        </a:rPr>
                        <a:t>Enterprise Data Management and Control</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marR="0" indent="-171450" algn="l" defTabSz="816358"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All data can be managed and controlled</a:t>
                      </a:r>
                      <a:r>
                        <a:rPr lang="en-US" sz="1100" baseline="0" dirty="0" smtClean="0"/>
                        <a:t> to ensure business critical data is checked for completeness, accuracy, and timeliness.</a:t>
                      </a:r>
                      <a:endParaRPr lang="en-US" sz="1100" dirty="0" smtClean="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Clients have a contact point for the DATA</a:t>
                      </a:r>
                      <a:r>
                        <a:rPr lang="en-US" sz="1100" baseline="0" dirty="0" smtClean="0"/>
                        <a:t> itself.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aseline="0" dirty="0" smtClean="0"/>
                        <a:t>Data management and information delivery is an end to end business service.</a:t>
                      </a:r>
                      <a:endParaRPr lang="en-US" sz="1100" dirty="0" smtClean="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r>
              <a:tr h="1265082">
                <a:tc>
                  <a:txBody>
                    <a:bodyPr/>
                    <a:lstStyle/>
                    <a:p>
                      <a:pPr marL="6350" lvl="1" indent="0">
                        <a:buFont typeface="Arial" pitchFamily="34" charset="0"/>
                        <a:buNone/>
                      </a:pPr>
                      <a:r>
                        <a:rPr lang="en-US" sz="1200" b="1" dirty="0" smtClean="0"/>
                        <a:t>Data Strategy and Scope</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t>Meta data driven allowing for separation of the physical  and logical data models,   enabling robust self-service data warehousing capabilities.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t>Any internal or external data source can be</a:t>
                      </a:r>
                      <a:r>
                        <a:rPr lang="en-US" sz="1100" b="0" baseline="0" dirty="0" smtClean="0"/>
                        <a:t> integrated with the platform.</a:t>
                      </a:r>
                      <a:endParaRPr lang="en-US" sz="1100" b="0" dirty="0" smtClean="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Removes the need for DBAs to make changes to the data model, thereby reducing handoffs and decreasing implementation time and cost.</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Allows resources  to manage customized data models, improving efficiency and quality.</a:t>
                      </a:r>
                      <a:endParaRPr lang="en-US" sz="1100" dirty="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r>
              <a:tr h="762095">
                <a:tc>
                  <a:txBody>
                    <a:bodyPr/>
                    <a:lstStyle/>
                    <a:p>
                      <a:pPr marL="0" indent="0">
                        <a:buFont typeface="Arial" pitchFamily="34" charset="0"/>
                        <a:buNone/>
                      </a:pPr>
                      <a:r>
                        <a:rPr lang="en-US" sz="1200" b="1" kern="1200" dirty="0" smtClean="0">
                          <a:solidFill>
                            <a:schemeClr val="dk1"/>
                          </a:solidFill>
                          <a:latin typeface="+mn-lt"/>
                          <a:ea typeface="+mn-ea"/>
                          <a:cs typeface="+mn-cs"/>
                        </a:rPr>
                        <a:t>Data Delivery and Timeliness</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indent="-171450">
                        <a:buFont typeface="Arial" pitchFamily="34" charset="0"/>
                        <a:buChar char="•"/>
                      </a:pPr>
                      <a:r>
                        <a:rPr lang="en-US" sz="1100" dirty="0" smtClean="0"/>
                        <a:t>ESP has full data lineage tracking from source to usage based on the same meta data that defines the model.</a:t>
                      </a:r>
                    </a:p>
                    <a:p>
                      <a:pPr marL="171450" indent="-171450">
                        <a:buFont typeface="Arial" pitchFamily="34" charset="0"/>
                        <a:buChar char="•"/>
                      </a:pPr>
                      <a:r>
                        <a:rPr lang="en-US" sz="1100" dirty="0" smtClean="0"/>
                        <a:t>Fully customizable</a:t>
                      </a:r>
                      <a:r>
                        <a:rPr lang="en-US" sz="1100" baseline="0" dirty="0" smtClean="0"/>
                        <a:t> information delivery.</a:t>
                      </a:r>
                      <a:endParaRPr lang="en-US" sz="1100" dirty="0" smtClean="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indent="-171450">
                        <a:buFont typeface="Arial" pitchFamily="34" charset="0"/>
                        <a:buChar char="•"/>
                      </a:pPr>
                      <a:r>
                        <a:rPr lang="en-US" sz="1100" dirty="0" smtClean="0"/>
                        <a:t>Allows for robust data governance</a:t>
                      </a:r>
                      <a:r>
                        <a:rPr lang="en-US" sz="1100" baseline="0" dirty="0" smtClean="0"/>
                        <a:t> expanding usability</a:t>
                      </a:r>
                      <a:r>
                        <a:rPr lang="en-US" sz="1100" dirty="0" smtClean="0"/>
                        <a:t> of data.</a:t>
                      </a:r>
                    </a:p>
                    <a:p>
                      <a:pPr marL="171450" indent="-171450">
                        <a:buFont typeface="Arial" pitchFamily="34" charset="0"/>
                        <a:buChar char="•"/>
                      </a:pPr>
                      <a:r>
                        <a:rPr lang="en-US" sz="1100" dirty="0" smtClean="0"/>
                        <a:t>Clients can decide format and method for data</a:t>
                      </a:r>
                      <a:r>
                        <a:rPr lang="en-US" sz="1100" baseline="0" dirty="0" smtClean="0"/>
                        <a:t> delivery and access on-line.</a:t>
                      </a:r>
                      <a:endParaRPr lang="en-US" sz="1100" dirty="0" smtClean="0"/>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r>
              <a:tr h="1237170">
                <a:tc>
                  <a:txBody>
                    <a:bodyPr/>
                    <a:lstStyle/>
                    <a:p>
                      <a:pPr marL="0" indent="0">
                        <a:buFont typeface="Arial" pitchFamily="34" charset="0"/>
                        <a:buNone/>
                      </a:pPr>
                      <a:r>
                        <a:rPr lang="en-US" sz="1200" b="1" kern="1200" dirty="0" smtClean="0">
                          <a:solidFill>
                            <a:schemeClr val="dk1"/>
                          </a:solidFill>
                          <a:latin typeface="+mn-lt"/>
                          <a:ea typeface="+mn-ea"/>
                          <a:cs typeface="+mn-cs"/>
                        </a:rPr>
                        <a:t>Data Delivery, Scalability and Security</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marL="171450" indent="-171450">
                        <a:buFont typeface="Arial" pitchFamily="34" charset="0"/>
                        <a:buChar char="•"/>
                      </a:pPr>
                      <a:r>
                        <a:rPr lang="en-US" sz="1100" dirty="0" smtClean="0"/>
                        <a:t>ESP has a set of data proxies(ODBC, JDBC, ADO.net) to allow customers to connect standard BI tools to their data securely with high scale (enabled through the secure web service cloud on which ESP is built).</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c>
                  <a:txBody>
                    <a:bodyPr/>
                    <a:lstStyle/>
                    <a:p>
                      <a:pPr marL="171450" indent="-171450">
                        <a:buFont typeface="Arial" pitchFamily="34" charset="0"/>
                        <a:buChar char="•"/>
                      </a:pPr>
                      <a:r>
                        <a:rPr lang="en-US" sz="1100" dirty="0" smtClean="0"/>
                        <a:t>Flexible data extraction allows for flexibility and seamless integration with downstream systems.</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Reduces overhead costs for hardware and related support, leverages State Street’s robust security framework.</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solidFill>
                      <a:schemeClr val="bg1">
                        <a:lumMod val="20000"/>
                        <a:lumOff val="80000"/>
                      </a:schemeClr>
                    </a:solidFill>
                  </a:tcPr>
                </a:tc>
              </a:tr>
              <a:tr h="982625">
                <a:tc>
                  <a:txBody>
                    <a:bodyPr/>
                    <a:lstStyle/>
                    <a:p>
                      <a:pPr marL="0" indent="0">
                        <a:buFont typeface="Arial" pitchFamily="34" charset="0"/>
                        <a:buNone/>
                      </a:pPr>
                      <a:r>
                        <a:rPr lang="en-US" sz="1200" b="1" kern="1200" dirty="0" smtClean="0">
                          <a:solidFill>
                            <a:schemeClr val="dk1"/>
                          </a:solidFill>
                          <a:latin typeface="+mn-lt"/>
                          <a:ea typeface="+mn-ea"/>
                          <a:cs typeface="+mn-cs"/>
                        </a:rPr>
                        <a:t>Data Quality and Timeliness</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indent="-171450">
                        <a:buFont typeface="Arial" pitchFamily="34" charset="0"/>
                        <a:buChar char="•"/>
                      </a:pPr>
                      <a:r>
                        <a:rPr lang="en-US" sz="1100" dirty="0" smtClean="0"/>
                        <a:t>ESP auto-refreshes data marts on a near real-time basis  (triggered by new data coming into the inbound hub)</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Provides the capability to store and report business critical data on a near real-time basis. </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Allows for support of  time sensitive front office data and other related functions.</a:t>
                      </a:r>
                    </a:p>
                  </a:txBody>
                  <a:tcPr marL="91441" marR="91441" marT="45723" marB="45723">
                    <a:lnL w="9525" cap="flat" cmpd="sng" algn="ctr">
                      <a:solidFill>
                        <a:schemeClr val="bg1">
                          <a:lumMod val="60000"/>
                          <a:lumOff val="40000"/>
                        </a:schemeClr>
                      </a:solidFill>
                      <a:prstDash val="solid"/>
                      <a:round/>
                      <a:headEnd type="none" w="med" len="med"/>
                      <a:tailEnd type="none" w="med" len="med"/>
                    </a:lnL>
                    <a:lnR w="9525" cap="flat" cmpd="sng" algn="ctr">
                      <a:solidFill>
                        <a:schemeClr val="bg1">
                          <a:lumMod val="60000"/>
                          <a:lumOff val="40000"/>
                        </a:schemeClr>
                      </a:solidFill>
                      <a:prstDash val="solid"/>
                      <a:round/>
                      <a:headEnd type="none" w="med" len="med"/>
                      <a:tailEnd type="none" w="med" len="med"/>
                    </a:lnR>
                    <a:lnT w="9525" cap="flat" cmpd="sng" algn="ctr">
                      <a:solidFill>
                        <a:schemeClr val="bg1">
                          <a:lumMod val="60000"/>
                          <a:lumOff val="40000"/>
                        </a:schemeClr>
                      </a:solidFill>
                      <a:prstDash val="solid"/>
                      <a:round/>
                      <a:headEnd type="none" w="med" len="med"/>
                      <a:tailEnd type="none" w="med" len="med"/>
                    </a:lnT>
                    <a:lnB w="9525" cap="flat" cmpd="sng" algn="ctr">
                      <a:solidFill>
                        <a:schemeClr val="bg1">
                          <a:lumMod val="60000"/>
                          <a:lumOff val="40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33598342"/>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5" y="142591"/>
            <a:ext cx="4281488" cy="307777"/>
          </a:xfrm>
        </p:spPr>
        <p:txBody>
          <a:bodyPr/>
          <a:lstStyle/>
          <a:p>
            <a:r>
              <a:rPr lang="en-US" dirty="0" smtClean="0">
                <a:solidFill>
                  <a:schemeClr val="bg2"/>
                </a:solidFill>
              </a:rPr>
              <a:t>ESP Architecture Overview</a:t>
            </a:r>
            <a:endParaRPr lang="en-US" dirty="0">
              <a:solidFill>
                <a:schemeClr val="bg2"/>
              </a:solidFill>
            </a:endParaRPr>
          </a:p>
        </p:txBody>
      </p:sp>
      <p:sp>
        <p:nvSpPr>
          <p:cNvPr id="224" name="Rectangle 223"/>
          <p:cNvSpPr/>
          <p:nvPr/>
        </p:nvSpPr>
        <p:spPr>
          <a:xfrm>
            <a:off x="457199" y="1828338"/>
            <a:ext cx="8153400" cy="3505200"/>
          </a:xfrm>
          <a:prstGeom prst="rect">
            <a:avLst/>
          </a:prstGeom>
          <a:solidFill>
            <a:srgbClr val="4F81BD">
              <a:lumMod val="20000"/>
              <a:lumOff val="80000"/>
            </a:srgb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prstClr val="black"/>
                </a:solidFill>
                <a:effectLst/>
                <a:uLnTx/>
                <a:uFillTx/>
                <a:latin typeface="Calibri"/>
              </a:rPr>
              <a:t>PLATFORM</a:t>
            </a:r>
            <a:endParaRPr kumimoji="0" lang="en-US" sz="900" i="0" u="none" strike="noStrike" kern="0" cap="none" spc="0" normalizeH="0" baseline="0" noProof="0" dirty="0">
              <a:ln>
                <a:noFill/>
              </a:ln>
              <a:solidFill>
                <a:prstClr val="black"/>
              </a:solidFill>
              <a:effectLst/>
              <a:uLnTx/>
              <a:uFillTx/>
              <a:latin typeface="Calibri"/>
            </a:endParaRPr>
          </a:p>
        </p:txBody>
      </p:sp>
      <p:sp>
        <p:nvSpPr>
          <p:cNvPr id="225" name="Rectangle 224"/>
          <p:cNvSpPr/>
          <p:nvPr/>
        </p:nvSpPr>
        <p:spPr>
          <a:xfrm>
            <a:off x="533399" y="2742738"/>
            <a:ext cx="8001000" cy="990600"/>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i="0" u="none" strike="noStrike" kern="0" cap="none" spc="0" normalizeH="0" baseline="0" noProof="0" dirty="0">
              <a:ln>
                <a:noFill/>
              </a:ln>
              <a:solidFill>
                <a:prstClr val="black"/>
              </a:solidFill>
              <a:effectLst/>
              <a:uLnTx/>
              <a:uFillTx/>
              <a:latin typeface="Calibri"/>
            </a:endParaRPr>
          </a:p>
        </p:txBody>
      </p:sp>
      <p:sp>
        <p:nvSpPr>
          <p:cNvPr id="226" name="Rectangle 225"/>
          <p:cNvSpPr/>
          <p:nvPr/>
        </p:nvSpPr>
        <p:spPr>
          <a:xfrm>
            <a:off x="3200399" y="2818938"/>
            <a:ext cx="3200400" cy="838200"/>
          </a:xfrm>
          <a:prstGeom prst="rect">
            <a:avLst/>
          </a:prstGeom>
          <a:solidFill>
            <a:srgbClr val="1F497D">
              <a:lumMod val="40000"/>
              <a:lumOff val="60000"/>
            </a:srgbClr>
          </a:solidFill>
          <a:ln w="12700" cap="flat" cmpd="sng" algn="ctr">
            <a:solidFill>
              <a:srgbClr val="376092"/>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Engine</a:t>
            </a:r>
          </a:p>
        </p:txBody>
      </p:sp>
      <p:sp>
        <p:nvSpPr>
          <p:cNvPr id="227" name="Rectangle 226"/>
          <p:cNvSpPr/>
          <p:nvPr/>
        </p:nvSpPr>
        <p:spPr>
          <a:xfrm>
            <a:off x="457199" y="837738"/>
            <a:ext cx="8153400" cy="914400"/>
          </a:xfrm>
          <a:prstGeom prst="rect">
            <a:avLst/>
          </a:prstGeom>
          <a:solidFill>
            <a:srgbClr val="4F81BD">
              <a:lumMod val="20000"/>
              <a:lumOff val="80000"/>
            </a:srgb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prstClr val="black"/>
                </a:solidFill>
                <a:effectLst/>
                <a:uLnTx/>
                <a:uFillTx/>
                <a:latin typeface="Calibri"/>
              </a:rPr>
              <a:t>DATA PROVIDERS</a:t>
            </a:r>
            <a:endParaRPr kumimoji="0" lang="en-US" sz="1000" i="0" u="none" strike="noStrike" kern="0" cap="none" spc="0" normalizeH="0" baseline="0" noProof="0" dirty="0">
              <a:ln>
                <a:noFill/>
              </a:ln>
              <a:solidFill>
                <a:prstClr val="black"/>
              </a:solidFill>
              <a:effectLst/>
              <a:uLnTx/>
              <a:uFillTx/>
              <a:latin typeface="Calibri"/>
            </a:endParaRPr>
          </a:p>
        </p:txBody>
      </p:sp>
      <p:sp>
        <p:nvSpPr>
          <p:cNvPr id="228" name="Rectangle 227"/>
          <p:cNvSpPr/>
          <p:nvPr/>
        </p:nvSpPr>
        <p:spPr>
          <a:xfrm>
            <a:off x="457199" y="5409738"/>
            <a:ext cx="8153400" cy="457200"/>
          </a:xfrm>
          <a:prstGeom prst="rect">
            <a:avLst/>
          </a:prstGeom>
          <a:solidFill>
            <a:srgbClr val="4F81BD">
              <a:lumMod val="20000"/>
              <a:lumOff val="80000"/>
            </a:srgb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solidFill>
                  <a:prstClr val="black"/>
                </a:solidFill>
                <a:effectLst/>
                <a:uLnTx/>
                <a:uFillTx/>
                <a:latin typeface="Calibri"/>
              </a:rPr>
              <a:t>INFORMATION DELIVERY</a:t>
            </a:r>
            <a:endParaRPr kumimoji="0" lang="en-US" sz="1000" i="0" u="none" strike="noStrike" kern="0" cap="none" spc="0" normalizeH="0" baseline="0" noProof="0" dirty="0">
              <a:ln>
                <a:noFill/>
              </a:ln>
              <a:solidFill>
                <a:prstClr val="black"/>
              </a:solidFill>
              <a:effectLst/>
              <a:uLnTx/>
              <a:uFillTx/>
              <a:latin typeface="Calibri"/>
            </a:endParaRPr>
          </a:p>
        </p:txBody>
      </p:sp>
      <p:sp>
        <p:nvSpPr>
          <p:cNvPr id="229" name="Rectangle 228"/>
          <p:cNvSpPr/>
          <p:nvPr/>
        </p:nvSpPr>
        <p:spPr>
          <a:xfrm>
            <a:off x="533399" y="1142538"/>
            <a:ext cx="2895600" cy="533400"/>
          </a:xfrm>
          <a:prstGeom prst="rect">
            <a:avLst/>
          </a:prstGeom>
          <a:solidFill>
            <a:sysClr val="window" lastClr="FFFFFF">
              <a:lumMod val="95000"/>
            </a:sys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External Providers</a:t>
            </a:r>
          </a:p>
        </p:txBody>
      </p:sp>
      <p:sp>
        <p:nvSpPr>
          <p:cNvPr id="230" name="Rectangle 229"/>
          <p:cNvSpPr/>
          <p:nvPr/>
        </p:nvSpPr>
        <p:spPr>
          <a:xfrm>
            <a:off x="3624263" y="1142538"/>
            <a:ext cx="4757736" cy="533400"/>
          </a:xfrm>
          <a:prstGeom prst="rect">
            <a:avLst/>
          </a:prstGeom>
          <a:solidFill>
            <a:sysClr val="window" lastClr="FFFFFF">
              <a:lumMod val="95000"/>
            </a:sys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prstClr val="black"/>
                </a:solidFill>
                <a:latin typeface="Calibri"/>
              </a:rPr>
              <a:t>Internal Systems</a:t>
            </a:r>
            <a:r>
              <a:rPr kumimoji="0" lang="en-US" sz="900" i="0" u="none" strike="noStrike" kern="0" cap="none" spc="0" normalizeH="0" baseline="0" noProof="0" dirty="0" smtClean="0">
                <a:ln>
                  <a:noFill/>
                </a:ln>
                <a:solidFill>
                  <a:prstClr val="black"/>
                </a:solidFill>
                <a:effectLst/>
                <a:uLnTx/>
                <a:uFillTx/>
                <a:latin typeface="Calibri"/>
              </a:rPr>
              <a:t> </a:t>
            </a:r>
            <a:endParaRPr kumimoji="0" lang="en-US" sz="900" i="0" u="none" strike="noStrike" kern="0" cap="none" spc="0" normalizeH="0" baseline="0" noProof="0" dirty="0">
              <a:ln>
                <a:noFill/>
              </a:ln>
              <a:solidFill>
                <a:prstClr val="black"/>
              </a:solidFill>
              <a:effectLst/>
              <a:uLnTx/>
              <a:uFillTx/>
              <a:latin typeface="Calibri"/>
            </a:endParaRPr>
          </a:p>
        </p:txBody>
      </p:sp>
      <p:sp>
        <p:nvSpPr>
          <p:cNvPr id="233" name="Rectangle 232"/>
          <p:cNvSpPr/>
          <p:nvPr/>
        </p:nvSpPr>
        <p:spPr>
          <a:xfrm>
            <a:off x="3811540" y="1371138"/>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236" name="Rectangle 235"/>
          <p:cNvSpPr/>
          <p:nvPr/>
        </p:nvSpPr>
        <p:spPr>
          <a:xfrm>
            <a:off x="533399" y="2056938"/>
            <a:ext cx="8001000" cy="609600"/>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Data Hub </a:t>
            </a:r>
            <a:endParaRPr kumimoji="0" lang="en-US" sz="900" i="0" u="none" strike="noStrike" kern="0" cap="none" spc="0" normalizeH="0" baseline="0" noProof="0" dirty="0" smtClean="0">
              <a:ln>
                <a:noFill/>
              </a:ln>
              <a:solidFill>
                <a:prstClr val="black"/>
              </a:solidFill>
              <a:effectLst/>
              <a:uLnTx/>
              <a:uFillTx/>
              <a:latin typeface="Calibr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smtClean="0">
                <a:ln>
                  <a:noFill/>
                </a:ln>
                <a:solidFill>
                  <a:prstClr val="black"/>
                </a:solidFill>
                <a:effectLst/>
                <a:uLnTx/>
                <a:uFillTx/>
                <a:latin typeface="Calibri"/>
              </a:rPr>
              <a:t>Inbound</a:t>
            </a:r>
            <a:endParaRPr kumimoji="0" lang="en-US" sz="900" i="0" u="none" strike="noStrike" kern="0" cap="none" spc="0" normalizeH="0" baseline="0" noProof="0" dirty="0">
              <a:ln>
                <a:noFill/>
              </a:ln>
              <a:solidFill>
                <a:prstClr val="black"/>
              </a:solidFill>
              <a:effectLst/>
              <a:uLnTx/>
              <a:uFillTx/>
              <a:latin typeface="Calibri"/>
            </a:endParaRPr>
          </a:p>
        </p:txBody>
      </p:sp>
      <p:sp>
        <p:nvSpPr>
          <p:cNvPr id="237" name="Rectangle 236"/>
          <p:cNvSpPr/>
          <p:nvPr/>
        </p:nvSpPr>
        <p:spPr>
          <a:xfrm>
            <a:off x="533399" y="4800138"/>
            <a:ext cx="7696200" cy="457200"/>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Data Hub Outbound</a:t>
            </a:r>
          </a:p>
        </p:txBody>
      </p:sp>
      <p:sp>
        <p:nvSpPr>
          <p:cNvPr id="238" name="Rectangle 237"/>
          <p:cNvSpPr/>
          <p:nvPr/>
        </p:nvSpPr>
        <p:spPr>
          <a:xfrm>
            <a:off x="533398" y="3809538"/>
            <a:ext cx="7287987" cy="533400"/>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Data </a:t>
            </a:r>
            <a:r>
              <a:rPr kumimoji="0" lang="en-US" sz="900" i="0" u="none" strike="noStrike" kern="0" cap="none" spc="0" normalizeH="0" baseline="0" noProof="0" dirty="0" smtClean="0">
                <a:ln>
                  <a:noFill/>
                </a:ln>
                <a:solidFill>
                  <a:prstClr val="black"/>
                </a:solidFill>
                <a:effectLst/>
                <a:uLnTx/>
                <a:uFillTx/>
                <a:latin typeface="Calibri"/>
              </a:rPr>
              <a:t>Marts</a:t>
            </a:r>
            <a:endParaRPr kumimoji="0" lang="en-US" sz="900" b="0" i="0" u="none" strike="noStrike" kern="0" cap="none" spc="0" normalizeH="0" baseline="0" noProof="0" dirty="0" smtClean="0">
              <a:ln>
                <a:noFill/>
              </a:ln>
              <a:solidFill>
                <a:prstClr val="black"/>
              </a:solidFill>
              <a:effectLst/>
              <a:uLnTx/>
              <a:uFillTx/>
              <a:latin typeface="Calibri"/>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900" b="0" kern="0" dirty="0" smtClean="0">
                <a:solidFill>
                  <a:prstClr val="black"/>
                </a:solidFill>
                <a:latin typeface="Calibri"/>
              </a:rPr>
              <a:t>Transient/Persistent</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solidFill>
                  <a:prstClr val="black"/>
                </a:solidFill>
                <a:effectLst/>
                <a:uLnTx/>
                <a:uFillTx/>
                <a:latin typeface="Calibri"/>
              </a:rPr>
              <a:t>Intermediate/Consumption</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239" name="Rectangle 238"/>
          <p:cNvSpPr/>
          <p:nvPr/>
        </p:nvSpPr>
        <p:spPr>
          <a:xfrm>
            <a:off x="1258987" y="2232198"/>
            <a:ext cx="1219200" cy="278766"/>
          </a:xfrm>
          <a:prstGeom prst="rect">
            <a:avLst/>
          </a:prstGeom>
          <a:solidFill>
            <a:srgbClr val="FFFF00"/>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MQ</a:t>
            </a:r>
          </a:p>
        </p:txBody>
      </p:sp>
      <p:sp>
        <p:nvSpPr>
          <p:cNvPr id="240" name="Rectangle 239"/>
          <p:cNvSpPr/>
          <p:nvPr/>
        </p:nvSpPr>
        <p:spPr>
          <a:xfrm>
            <a:off x="2780291" y="2228388"/>
            <a:ext cx="1677988" cy="285750"/>
          </a:xfrm>
          <a:prstGeom prst="rect">
            <a:avLst/>
          </a:prstGeom>
          <a:solidFill>
            <a:srgbClr val="F79646">
              <a:lumMod val="60000"/>
              <a:lumOff val="40000"/>
            </a:srgb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SFTP, </a:t>
            </a:r>
            <a:r>
              <a:rPr kumimoji="0" lang="en-US" sz="900" b="0" i="0" u="none" strike="noStrike" kern="0" cap="none" spc="0" normalizeH="0" baseline="0" noProof="0" dirty="0" smtClean="0">
                <a:ln>
                  <a:noFill/>
                </a:ln>
                <a:solidFill>
                  <a:prstClr val="black"/>
                </a:solidFill>
                <a:effectLst/>
                <a:uLnTx/>
                <a:uFillTx/>
                <a:latin typeface="Calibri"/>
              </a:rPr>
              <a:t>NDM, etc.</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241" name="Rectangle 240"/>
          <p:cNvSpPr/>
          <p:nvPr/>
        </p:nvSpPr>
        <p:spPr>
          <a:xfrm>
            <a:off x="6116419" y="2239508"/>
            <a:ext cx="1371600" cy="285750"/>
          </a:xfrm>
          <a:prstGeom prst="rect">
            <a:avLst/>
          </a:prstGeom>
          <a:solidFill>
            <a:srgbClr val="4F81BD">
              <a:lumMod val="60000"/>
              <a:lumOff val="40000"/>
            </a:srgb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Services</a:t>
            </a:r>
          </a:p>
        </p:txBody>
      </p:sp>
      <p:sp>
        <p:nvSpPr>
          <p:cNvPr id="242" name="Rectangle 241"/>
          <p:cNvSpPr/>
          <p:nvPr/>
        </p:nvSpPr>
        <p:spPr>
          <a:xfrm>
            <a:off x="5607781" y="2971338"/>
            <a:ext cx="709004" cy="228600"/>
          </a:xfrm>
          <a:prstGeom prst="rect">
            <a:avLst/>
          </a:prstGeom>
          <a:solidFill>
            <a:srgbClr val="D5D5D5"/>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Calibri"/>
              </a:rPr>
              <a:t>Scheduler</a:t>
            </a:r>
          </a:p>
        </p:txBody>
      </p:sp>
      <p:sp>
        <p:nvSpPr>
          <p:cNvPr id="243" name="Rectangle 242"/>
          <p:cNvSpPr/>
          <p:nvPr/>
        </p:nvSpPr>
        <p:spPr>
          <a:xfrm>
            <a:off x="4075112" y="2971338"/>
            <a:ext cx="838200" cy="228600"/>
          </a:xfrm>
          <a:prstGeom prst="rect">
            <a:avLst/>
          </a:prstGeom>
          <a:solidFill>
            <a:srgbClr val="D5D5D5"/>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Calibri"/>
              </a:rPr>
              <a:t>Triggers</a:t>
            </a:r>
          </a:p>
        </p:txBody>
      </p:sp>
      <p:sp>
        <p:nvSpPr>
          <p:cNvPr id="244" name="Rectangle 243"/>
          <p:cNvSpPr/>
          <p:nvPr/>
        </p:nvSpPr>
        <p:spPr>
          <a:xfrm>
            <a:off x="3617911" y="3352338"/>
            <a:ext cx="2698873" cy="228600"/>
          </a:xfrm>
          <a:prstGeom prst="rect">
            <a:avLst/>
          </a:prstGeom>
          <a:solidFill>
            <a:srgbClr val="D5D5D5"/>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effectLst/>
                <a:uLnTx/>
                <a:uFillTx/>
                <a:latin typeface="Calibri"/>
              </a:rPr>
              <a:t>Mart </a:t>
            </a:r>
            <a:r>
              <a:rPr kumimoji="0" lang="en-US" sz="900" b="0" i="0" u="none" strike="noStrike" kern="0" cap="none" spc="0" normalizeH="0" baseline="0" noProof="0" dirty="0">
                <a:ln>
                  <a:noFill/>
                </a:ln>
                <a:effectLst/>
                <a:uLnTx/>
                <a:uFillTx/>
                <a:latin typeface="Calibri"/>
              </a:rPr>
              <a:t>Generator / Refresher</a:t>
            </a:r>
          </a:p>
        </p:txBody>
      </p:sp>
      <p:sp>
        <p:nvSpPr>
          <p:cNvPr id="245" name="Can 244"/>
          <p:cNvSpPr/>
          <p:nvPr/>
        </p:nvSpPr>
        <p:spPr>
          <a:xfrm>
            <a:off x="25717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46" name="Can 245"/>
          <p:cNvSpPr/>
          <p:nvPr/>
        </p:nvSpPr>
        <p:spPr>
          <a:xfrm>
            <a:off x="30289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47" name="Can 246"/>
          <p:cNvSpPr/>
          <p:nvPr/>
        </p:nvSpPr>
        <p:spPr>
          <a:xfrm>
            <a:off x="34861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48" name="Can 247"/>
          <p:cNvSpPr/>
          <p:nvPr/>
        </p:nvSpPr>
        <p:spPr>
          <a:xfrm>
            <a:off x="39433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49" name="Can 248"/>
          <p:cNvSpPr/>
          <p:nvPr/>
        </p:nvSpPr>
        <p:spPr>
          <a:xfrm>
            <a:off x="44005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50" name="Can 249"/>
          <p:cNvSpPr/>
          <p:nvPr/>
        </p:nvSpPr>
        <p:spPr>
          <a:xfrm>
            <a:off x="66865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51" name="Can 250"/>
          <p:cNvSpPr/>
          <p:nvPr/>
        </p:nvSpPr>
        <p:spPr>
          <a:xfrm>
            <a:off x="71437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52" name="Rectangle 251"/>
          <p:cNvSpPr/>
          <p:nvPr/>
        </p:nvSpPr>
        <p:spPr>
          <a:xfrm>
            <a:off x="1681641" y="4906501"/>
            <a:ext cx="914398" cy="228600"/>
          </a:xfrm>
          <a:prstGeom prst="rect">
            <a:avLst/>
          </a:prstGeom>
          <a:solidFill>
            <a:srgbClr val="F79646">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SFTP</a:t>
            </a:r>
            <a:r>
              <a:rPr kumimoji="0" lang="en-US" sz="900" b="0" i="0" u="none" strike="noStrike" kern="0" cap="none" spc="0" normalizeH="0" baseline="0" noProof="0" dirty="0" smtClean="0">
                <a:ln>
                  <a:noFill/>
                </a:ln>
                <a:solidFill>
                  <a:prstClr val="black"/>
                </a:solidFill>
                <a:effectLst/>
                <a:uLnTx/>
                <a:uFillTx/>
                <a:latin typeface="Calibri"/>
              </a:rPr>
              <a:t>, NDM, </a:t>
            </a:r>
            <a:r>
              <a:rPr kumimoji="0" lang="en-US" sz="900" b="0" i="0" u="none" strike="noStrike" kern="0" cap="none" spc="0" normalizeH="0" baseline="0" noProof="0" dirty="0" err="1" smtClean="0">
                <a:ln>
                  <a:noFill/>
                </a:ln>
                <a:solidFill>
                  <a:prstClr val="black"/>
                </a:solidFill>
                <a:effectLst/>
                <a:uLnTx/>
                <a:uFillTx/>
                <a:latin typeface="Calibri"/>
              </a:rPr>
              <a:t>etc</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253" name="Rectangle 252"/>
          <p:cNvSpPr/>
          <p:nvPr/>
        </p:nvSpPr>
        <p:spPr>
          <a:xfrm>
            <a:off x="3657599" y="4914438"/>
            <a:ext cx="838200" cy="228600"/>
          </a:xfrm>
          <a:prstGeom prst="rect">
            <a:avLst/>
          </a:prstGeom>
          <a:solidFill>
            <a:srgbClr val="4F81B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Web Services</a:t>
            </a:r>
          </a:p>
        </p:txBody>
      </p:sp>
      <p:sp>
        <p:nvSpPr>
          <p:cNvPr id="254" name="Rectangle 253"/>
          <p:cNvSpPr/>
          <p:nvPr/>
        </p:nvSpPr>
        <p:spPr>
          <a:xfrm>
            <a:off x="2682238" y="4914438"/>
            <a:ext cx="838200" cy="228600"/>
          </a:xfrm>
          <a:prstGeom prst="rect">
            <a:avLst/>
          </a:prstGeom>
          <a:solidFill>
            <a:srgbClr val="FFFF00"/>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MQ</a:t>
            </a:r>
          </a:p>
        </p:txBody>
      </p:sp>
      <p:sp>
        <p:nvSpPr>
          <p:cNvPr id="255" name="Rectangle 254"/>
          <p:cNvSpPr/>
          <p:nvPr/>
        </p:nvSpPr>
        <p:spPr>
          <a:xfrm>
            <a:off x="1694655" y="5638338"/>
            <a:ext cx="990600" cy="1524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Remote Systems</a:t>
            </a:r>
          </a:p>
        </p:txBody>
      </p:sp>
      <p:cxnSp>
        <p:nvCxnSpPr>
          <p:cNvPr id="256" name="Straight Arrow Connector 255"/>
          <p:cNvCxnSpPr/>
          <p:nvPr/>
        </p:nvCxnSpPr>
        <p:spPr>
          <a:xfrm rot="5400000">
            <a:off x="3851227" y="1823417"/>
            <a:ext cx="4572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57" name="Straight Arrow Connector 256"/>
          <p:cNvCxnSpPr/>
          <p:nvPr/>
        </p:nvCxnSpPr>
        <p:spPr>
          <a:xfrm rot="5400000">
            <a:off x="1818566" y="1827544"/>
            <a:ext cx="457200" cy="1587"/>
          </a:xfrm>
          <a:prstGeom prst="straightConnector1">
            <a:avLst/>
          </a:prstGeom>
          <a:noFill/>
          <a:ln w="9525" cap="flat" cmpd="sng" algn="ctr">
            <a:solidFill>
              <a:srgbClr val="4F81BD">
                <a:shade val="95000"/>
                <a:satMod val="105000"/>
              </a:srgbClr>
            </a:solidFill>
            <a:prstDash val="solid"/>
            <a:tailEnd type="arrow"/>
          </a:ln>
          <a:effectLst/>
        </p:spPr>
      </p:cxnSp>
      <p:cxnSp>
        <p:nvCxnSpPr>
          <p:cNvPr id="258" name="Straight Arrow Connector 257"/>
          <p:cNvCxnSpPr/>
          <p:nvPr/>
        </p:nvCxnSpPr>
        <p:spPr>
          <a:xfrm rot="5400000">
            <a:off x="5299821" y="1837290"/>
            <a:ext cx="4572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60" name="Elbow Connector 259"/>
          <p:cNvCxnSpPr>
            <a:stCxn id="239" idx="3"/>
            <a:endCxn id="243" idx="1"/>
          </p:cNvCxnSpPr>
          <p:nvPr/>
        </p:nvCxnSpPr>
        <p:spPr>
          <a:xfrm>
            <a:off x="2478187" y="2371581"/>
            <a:ext cx="1596925" cy="714057"/>
          </a:xfrm>
          <a:prstGeom prst="curvedConnector3">
            <a:avLst>
              <a:gd name="adj1" fmla="val 17062"/>
            </a:avLst>
          </a:prstGeom>
          <a:noFill/>
          <a:ln w="9525" cap="flat" cmpd="sng" algn="ctr">
            <a:solidFill>
              <a:srgbClr val="4F81BD">
                <a:shade val="95000"/>
                <a:satMod val="105000"/>
              </a:srgbClr>
            </a:solidFill>
            <a:prstDash val="solid"/>
            <a:tailEnd type="arrow"/>
          </a:ln>
          <a:effectLst/>
        </p:spPr>
      </p:cxnSp>
      <p:cxnSp>
        <p:nvCxnSpPr>
          <p:cNvPr id="262" name="Elbow Connector 261"/>
          <p:cNvCxnSpPr>
            <a:stCxn id="241" idx="1"/>
            <a:endCxn id="243" idx="3"/>
          </p:cNvCxnSpPr>
          <p:nvPr/>
        </p:nvCxnSpPr>
        <p:spPr>
          <a:xfrm rot="10800000" flipV="1">
            <a:off x="4913313" y="2382382"/>
            <a:ext cx="1203107" cy="703255"/>
          </a:xfrm>
          <a:prstGeom prst="curvedConnector3">
            <a:avLst>
              <a:gd name="adj1" fmla="val 31168"/>
            </a:avLst>
          </a:prstGeom>
          <a:noFill/>
          <a:ln w="9525" cap="flat" cmpd="sng" algn="ctr">
            <a:solidFill>
              <a:srgbClr val="4F81BD">
                <a:shade val="95000"/>
                <a:satMod val="105000"/>
              </a:srgbClr>
            </a:solidFill>
            <a:prstDash val="solid"/>
            <a:tailEnd type="arrow"/>
          </a:ln>
          <a:effectLst/>
        </p:spPr>
      </p:cxnSp>
      <p:cxnSp>
        <p:nvCxnSpPr>
          <p:cNvPr id="263" name="Straight Arrow Connector 262"/>
          <p:cNvCxnSpPr/>
          <p:nvPr/>
        </p:nvCxnSpPr>
        <p:spPr>
          <a:xfrm rot="10800000">
            <a:off x="6400799" y="3352338"/>
            <a:ext cx="10668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64" name="Straight Arrow Connector 263"/>
          <p:cNvCxnSpPr/>
          <p:nvPr/>
        </p:nvCxnSpPr>
        <p:spPr>
          <a:xfrm flipH="1" flipV="1">
            <a:off x="2973388" y="3276138"/>
            <a:ext cx="227011" cy="1588"/>
          </a:xfrm>
          <a:prstGeom prst="straightConnector1">
            <a:avLst/>
          </a:prstGeom>
          <a:noFill/>
          <a:ln w="9525" cap="flat" cmpd="sng" algn="ctr">
            <a:solidFill>
              <a:srgbClr val="4F81BD">
                <a:shade val="95000"/>
                <a:satMod val="105000"/>
              </a:srgbClr>
            </a:solidFill>
            <a:prstDash val="solid"/>
            <a:headEnd type="arrow"/>
            <a:tailEnd type="arrow"/>
          </a:ln>
          <a:effectLst/>
        </p:spPr>
      </p:cxnSp>
      <p:cxnSp>
        <p:nvCxnSpPr>
          <p:cNvPr id="265" name="Straight Arrow Connector 264"/>
          <p:cNvCxnSpPr/>
          <p:nvPr/>
        </p:nvCxnSpPr>
        <p:spPr>
          <a:xfrm rot="5400000">
            <a:off x="4837906" y="3694444"/>
            <a:ext cx="228600" cy="1587"/>
          </a:xfrm>
          <a:prstGeom prst="straightConnector1">
            <a:avLst/>
          </a:prstGeom>
          <a:noFill/>
          <a:ln w="9525" cap="flat" cmpd="sng" algn="ctr">
            <a:solidFill>
              <a:srgbClr val="4F81BD">
                <a:shade val="95000"/>
                <a:satMod val="105000"/>
              </a:srgbClr>
            </a:solidFill>
            <a:prstDash val="solid"/>
            <a:tailEnd type="arrow"/>
          </a:ln>
          <a:effectLst/>
        </p:spPr>
      </p:cxnSp>
      <p:cxnSp>
        <p:nvCxnSpPr>
          <p:cNvPr id="266" name="Straight Arrow Connector 265"/>
          <p:cNvCxnSpPr/>
          <p:nvPr/>
        </p:nvCxnSpPr>
        <p:spPr>
          <a:xfrm rot="5400000">
            <a:off x="2724917" y="4342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67" name="Straight Arrow Connector 266"/>
          <p:cNvCxnSpPr/>
          <p:nvPr/>
        </p:nvCxnSpPr>
        <p:spPr>
          <a:xfrm rot="5400000">
            <a:off x="31813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68" name="Straight Arrow Connector 267"/>
          <p:cNvCxnSpPr/>
          <p:nvPr/>
        </p:nvCxnSpPr>
        <p:spPr>
          <a:xfrm rot="5400000">
            <a:off x="36385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69" name="Straight Arrow Connector 268"/>
          <p:cNvCxnSpPr/>
          <p:nvPr/>
        </p:nvCxnSpPr>
        <p:spPr>
          <a:xfrm rot="5400000">
            <a:off x="4096517" y="4342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70" name="Straight Arrow Connector 269"/>
          <p:cNvCxnSpPr/>
          <p:nvPr/>
        </p:nvCxnSpPr>
        <p:spPr>
          <a:xfrm rot="5400000">
            <a:off x="45529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71" name="Straight Arrow Connector 270"/>
          <p:cNvCxnSpPr/>
          <p:nvPr/>
        </p:nvCxnSpPr>
        <p:spPr>
          <a:xfrm rot="5400000">
            <a:off x="6839717" y="4342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72" name="Straight Arrow Connector 271"/>
          <p:cNvCxnSpPr/>
          <p:nvPr/>
        </p:nvCxnSpPr>
        <p:spPr>
          <a:xfrm rot="5400000">
            <a:off x="7296917" y="4342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73" name="Straight Arrow Connector 272"/>
          <p:cNvCxnSpPr/>
          <p:nvPr/>
        </p:nvCxnSpPr>
        <p:spPr>
          <a:xfrm rot="5400000" flipH="1" flipV="1">
            <a:off x="7773193" y="2818144"/>
            <a:ext cx="304800" cy="1588"/>
          </a:xfrm>
          <a:prstGeom prst="straightConnector1">
            <a:avLst/>
          </a:prstGeom>
          <a:noFill/>
          <a:ln w="9525" cap="flat" cmpd="sng" algn="ctr">
            <a:solidFill>
              <a:srgbClr val="4F81BD">
                <a:shade val="95000"/>
                <a:satMod val="105000"/>
              </a:srgbClr>
            </a:solidFill>
            <a:prstDash val="solid"/>
            <a:tailEnd type="arrow"/>
          </a:ln>
          <a:effectLst/>
        </p:spPr>
      </p:cxnSp>
      <p:sp>
        <p:nvSpPr>
          <p:cNvPr id="274" name="Can 273"/>
          <p:cNvSpPr/>
          <p:nvPr/>
        </p:nvSpPr>
        <p:spPr>
          <a:xfrm>
            <a:off x="48577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75" name="Can 274"/>
          <p:cNvSpPr/>
          <p:nvPr/>
        </p:nvSpPr>
        <p:spPr>
          <a:xfrm>
            <a:off x="53149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76" name="Can 275"/>
          <p:cNvSpPr/>
          <p:nvPr/>
        </p:nvSpPr>
        <p:spPr>
          <a:xfrm>
            <a:off x="57721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277" name="Can 276"/>
          <p:cNvSpPr/>
          <p:nvPr/>
        </p:nvSpPr>
        <p:spPr>
          <a:xfrm>
            <a:off x="6229323" y="38603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cxnSp>
        <p:nvCxnSpPr>
          <p:cNvPr id="278" name="Straight Arrow Connector 277"/>
          <p:cNvCxnSpPr/>
          <p:nvPr/>
        </p:nvCxnSpPr>
        <p:spPr>
          <a:xfrm rot="5400000">
            <a:off x="50101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79" name="Straight Arrow Connector 278"/>
          <p:cNvCxnSpPr/>
          <p:nvPr/>
        </p:nvCxnSpPr>
        <p:spPr>
          <a:xfrm rot="5400000">
            <a:off x="54673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80" name="Straight Arrow Connector 279"/>
          <p:cNvCxnSpPr/>
          <p:nvPr/>
        </p:nvCxnSpPr>
        <p:spPr>
          <a:xfrm rot="5400000">
            <a:off x="5925317" y="4342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281" name="Straight Arrow Connector 280"/>
          <p:cNvCxnSpPr/>
          <p:nvPr/>
        </p:nvCxnSpPr>
        <p:spPr>
          <a:xfrm rot="5400000">
            <a:off x="6381724" y="4342938"/>
            <a:ext cx="152400" cy="3175"/>
          </a:xfrm>
          <a:prstGeom prst="straightConnector1">
            <a:avLst/>
          </a:prstGeom>
          <a:noFill/>
          <a:ln w="9525" cap="flat" cmpd="sng" algn="ctr">
            <a:solidFill>
              <a:srgbClr val="4F81BD">
                <a:shade val="95000"/>
                <a:satMod val="105000"/>
              </a:srgbClr>
            </a:solidFill>
            <a:prstDash val="solid"/>
            <a:tailEnd type="arrow"/>
          </a:ln>
          <a:effectLst/>
        </p:spPr>
      </p:cxnSp>
      <p:cxnSp>
        <p:nvCxnSpPr>
          <p:cNvPr id="282" name="Straight Arrow Connector 281"/>
          <p:cNvCxnSpPr/>
          <p:nvPr/>
        </p:nvCxnSpPr>
        <p:spPr>
          <a:xfrm flipH="1">
            <a:off x="7921623" y="3580938"/>
            <a:ext cx="4764" cy="838200"/>
          </a:xfrm>
          <a:prstGeom prst="straightConnector1">
            <a:avLst/>
          </a:prstGeom>
          <a:noFill/>
          <a:ln w="9525" cap="flat" cmpd="sng" algn="ctr">
            <a:solidFill>
              <a:srgbClr val="4F81BD">
                <a:shade val="95000"/>
                <a:satMod val="105000"/>
              </a:srgbClr>
            </a:solidFill>
            <a:prstDash val="solid"/>
            <a:tailEnd type="arrow"/>
          </a:ln>
          <a:effectLst/>
        </p:spPr>
      </p:cxnSp>
      <p:cxnSp>
        <p:nvCxnSpPr>
          <p:cNvPr id="283" name="Straight Arrow Connector 282"/>
          <p:cNvCxnSpPr/>
          <p:nvPr/>
        </p:nvCxnSpPr>
        <p:spPr>
          <a:xfrm rot="5400000">
            <a:off x="4572793" y="5332744"/>
            <a:ext cx="152400" cy="1588"/>
          </a:xfrm>
          <a:prstGeom prst="straightConnector1">
            <a:avLst/>
          </a:prstGeom>
          <a:noFill/>
          <a:ln w="9525" cap="flat" cmpd="sng" algn="ctr">
            <a:solidFill>
              <a:srgbClr val="4F81BD">
                <a:shade val="95000"/>
                <a:satMod val="105000"/>
              </a:srgbClr>
            </a:solidFill>
            <a:prstDash val="solid"/>
            <a:tailEnd type="arrow"/>
          </a:ln>
          <a:effectLst/>
        </p:spPr>
      </p:cxnSp>
      <p:sp>
        <p:nvSpPr>
          <p:cNvPr id="285" name="Rectangle 284"/>
          <p:cNvSpPr/>
          <p:nvPr/>
        </p:nvSpPr>
        <p:spPr>
          <a:xfrm>
            <a:off x="457199" y="5912976"/>
            <a:ext cx="4341813" cy="527684"/>
          </a:xfrm>
          <a:prstGeom prst="rect">
            <a:avLst/>
          </a:prstGeom>
          <a:solidFill>
            <a:sysClr val="window" lastClr="FFFFFF">
              <a:lumMod val="95000"/>
            </a:sysClr>
          </a:solidFill>
          <a:ln w="12700" cap="flat" cmpd="sng" algn="ctr">
            <a:solidFill>
              <a:srgbClr val="4F81BD"/>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a:rPr>
              <a:t>Technology Key</a:t>
            </a:r>
          </a:p>
        </p:txBody>
      </p:sp>
      <p:sp>
        <p:nvSpPr>
          <p:cNvPr id="286" name="Rectangle 285"/>
          <p:cNvSpPr/>
          <p:nvPr/>
        </p:nvSpPr>
        <p:spPr>
          <a:xfrm>
            <a:off x="2819400" y="6223650"/>
            <a:ext cx="152400" cy="152400"/>
          </a:xfrm>
          <a:prstGeom prst="rect">
            <a:avLst/>
          </a:prstGeom>
          <a:solidFill>
            <a:srgbClr val="4F81B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87" name="TextBox 72"/>
          <p:cNvSpPr txBox="1">
            <a:spLocks noChangeArrowheads="1"/>
          </p:cNvSpPr>
          <p:nvPr/>
        </p:nvSpPr>
        <p:spPr bwMode="auto">
          <a:xfrm>
            <a:off x="2971800" y="6222062"/>
            <a:ext cx="1022350" cy="184150"/>
          </a:xfrm>
          <a:prstGeom prst="rect">
            <a:avLst/>
          </a:prstGeom>
          <a:noFill/>
          <a:ln w="9525">
            <a:noFill/>
            <a:miter lim="800000"/>
            <a:headEnd/>
            <a:tailEnd/>
          </a:ln>
        </p:spPr>
        <p:txBody>
          <a:bodyPr tIns="0">
            <a:spAutoFit/>
          </a:bodyPr>
          <a:lstStyle/>
          <a:p>
            <a:r>
              <a:rPr lang="en-US" sz="900" b="0">
                <a:solidFill>
                  <a:prstClr val="black"/>
                </a:solidFill>
                <a:latin typeface="Calibri" pitchFamily="34" charset="0"/>
                <a:cs typeface="Arial" charset="0"/>
              </a:rPr>
              <a:t>Java</a:t>
            </a:r>
          </a:p>
        </p:txBody>
      </p:sp>
      <p:sp>
        <p:nvSpPr>
          <p:cNvPr id="288" name="Rectangle 287"/>
          <p:cNvSpPr/>
          <p:nvPr/>
        </p:nvSpPr>
        <p:spPr>
          <a:xfrm>
            <a:off x="609600" y="6213647"/>
            <a:ext cx="152400" cy="152400"/>
          </a:xfrm>
          <a:prstGeom prst="rect">
            <a:avLst/>
          </a:prstGeom>
          <a:solidFill>
            <a:srgbClr val="C0504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89" name="TextBox 79"/>
          <p:cNvSpPr txBox="1">
            <a:spLocks noChangeArrowheads="1"/>
          </p:cNvSpPr>
          <p:nvPr/>
        </p:nvSpPr>
        <p:spPr bwMode="auto">
          <a:xfrm>
            <a:off x="762000" y="6213647"/>
            <a:ext cx="1022350" cy="185737"/>
          </a:xfrm>
          <a:prstGeom prst="rect">
            <a:avLst/>
          </a:prstGeom>
          <a:noFill/>
          <a:ln w="9525">
            <a:noFill/>
            <a:miter lim="800000"/>
            <a:headEnd/>
            <a:tailEnd/>
          </a:ln>
        </p:spPr>
        <p:txBody>
          <a:bodyPr tIns="0">
            <a:spAutoFit/>
          </a:bodyPr>
          <a:lstStyle/>
          <a:p>
            <a:r>
              <a:rPr lang="en-US" sz="900" b="0">
                <a:solidFill>
                  <a:prstClr val="black"/>
                </a:solidFill>
                <a:latin typeface="Calibri" pitchFamily="34" charset="0"/>
                <a:cs typeface="Arial" charset="0"/>
              </a:rPr>
              <a:t>Flex</a:t>
            </a:r>
          </a:p>
        </p:txBody>
      </p:sp>
      <p:sp>
        <p:nvSpPr>
          <p:cNvPr id="290" name="Rectangle 289"/>
          <p:cNvSpPr/>
          <p:nvPr/>
        </p:nvSpPr>
        <p:spPr>
          <a:xfrm>
            <a:off x="3505200" y="6223650"/>
            <a:ext cx="152400" cy="152400"/>
          </a:xfrm>
          <a:prstGeom prst="rect">
            <a:avLst/>
          </a:prstGeom>
          <a:solidFill>
            <a:srgbClr val="F79646">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91" name="TextBox 81"/>
          <p:cNvSpPr txBox="1">
            <a:spLocks noChangeArrowheads="1"/>
          </p:cNvSpPr>
          <p:nvPr/>
        </p:nvSpPr>
        <p:spPr bwMode="auto">
          <a:xfrm>
            <a:off x="3624263" y="6222062"/>
            <a:ext cx="1023937" cy="184150"/>
          </a:xfrm>
          <a:prstGeom prst="rect">
            <a:avLst/>
          </a:prstGeom>
          <a:noFill/>
          <a:ln w="9525">
            <a:noFill/>
            <a:miter lim="800000"/>
            <a:headEnd/>
            <a:tailEnd/>
          </a:ln>
        </p:spPr>
        <p:txBody>
          <a:bodyPr tIns="0">
            <a:spAutoFit/>
          </a:bodyPr>
          <a:lstStyle/>
          <a:p>
            <a:r>
              <a:rPr lang="en-US" sz="900" b="0">
                <a:solidFill>
                  <a:prstClr val="black"/>
                </a:solidFill>
                <a:latin typeface="Calibri" pitchFamily="34" charset="0"/>
                <a:cs typeface="Arial" charset="0"/>
              </a:rPr>
              <a:t>Agent</a:t>
            </a:r>
          </a:p>
        </p:txBody>
      </p:sp>
      <p:sp>
        <p:nvSpPr>
          <p:cNvPr id="292" name="Rectangle 291"/>
          <p:cNvSpPr/>
          <p:nvPr/>
        </p:nvSpPr>
        <p:spPr>
          <a:xfrm>
            <a:off x="1339850" y="6213647"/>
            <a:ext cx="152400" cy="152400"/>
          </a:xfrm>
          <a:prstGeom prst="rect">
            <a:avLst/>
          </a:prstGeom>
          <a:solidFill>
            <a:srgbClr val="FFFF00"/>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93" name="TextBox 87"/>
          <p:cNvSpPr txBox="1">
            <a:spLocks noChangeArrowheads="1"/>
          </p:cNvSpPr>
          <p:nvPr/>
        </p:nvSpPr>
        <p:spPr bwMode="auto">
          <a:xfrm>
            <a:off x="1492250" y="6213647"/>
            <a:ext cx="1022350" cy="185737"/>
          </a:xfrm>
          <a:prstGeom prst="rect">
            <a:avLst/>
          </a:prstGeom>
          <a:noFill/>
          <a:ln w="9525">
            <a:noFill/>
            <a:miter lim="800000"/>
            <a:headEnd/>
            <a:tailEnd/>
          </a:ln>
        </p:spPr>
        <p:txBody>
          <a:bodyPr tIns="0">
            <a:spAutoFit/>
          </a:bodyPr>
          <a:lstStyle/>
          <a:p>
            <a:r>
              <a:rPr lang="en-US" sz="900" b="0">
                <a:solidFill>
                  <a:prstClr val="black"/>
                </a:solidFill>
                <a:latin typeface="Calibri" pitchFamily="34" charset="0"/>
                <a:cs typeface="Arial" charset="0"/>
              </a:rPr>
              <a:t>MQ</a:t>
            </a:r>
          </a:p>
        </p:txBody>
      </p:sp>
      <p:sp>
        <p:nvSpPr>
          <p:cNvPr id="294" name="Rectangle 293"/>
          <p:cNvSpPr/>
          <p:nvPr/>
        </p:nvSpPr>
        <p:spPr>
          <a:xfrm>
            <a:off x="3497580" y="5983459"/>
            <a:ext cx="152400" cy="152400"/>
          </a:xfrm>
          <a:prstGeom prst="rect">
            <a:avLst/>
          </a:prstGeom>
          <a:solidFill>
            <a:srgbClr val="9BBB59">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95" name="TextBox 90"/>
          <p:cNvSpPr txBox="1">
            <a:spLocks noChangeArrowheads="1"/>
          </p:cNvSpPr>
          <p:nvPr/>
        </p:nvSpPr>
        <p:spPr bwMode="auto">
          <a:xfrm>
            <a:off x="3618230" y="5981872"/>
            <a:ext cx="1022350" cy="184150"/>
          </a:xfrm>
          <a:prstGeom prst="rect">
            <a:avLst/>
          </a:prstGeom>
          <a:noFill/>
          <a:ln w="9525">
            <a:noFill/>
            <a:miter lim="800000"/>
            <a:headEnd/>
            <a:tailEnd/>
          </a:ln>
        </p:spPr>
        <p:txBody>
          <a:bodyPr tIns="0">
            <a:spAutoFit/>
          </a:bodyPr>
          <a:lstStyle/>
          <a:p>
            <a:r>
              <a:rPr lang="en-US" sz="900" b="0" dirty="0" smtClean="0">
                <a:solidFill>
                  <a:prstClr val="black"/>
                </a:solidFill>
                <a:latin typeface="Calibri" pitchFamily="34" charset="0"/>
                <a:cs typeface="Arial" charset="0"/>
              </a:rPr>
              <a:t>Oracle/Exadata</a:t>
            </a:r>
            <a:endParaRPr lang="en-US" sz="900" b="0" dirty="0">
              <a:solidFill>
                <a:prstClr val="black"/>
              </a:solidFill>
              <a:latin typeface="Calibri" pitchFamily="34" charset="0"/>
              <a:cs typeface="Arial" charset="0"/>
            </a:endParaRPr>
          </a:p>
        </p:txBody>
      </p:sp>
      <p:sp>
        <p:nvSpPr>
          <p:cNvPr id="296" name="Rectangle 295"/>
          <p:cNvSpPr/>
          <p:nvPr/>
        </p:nvSpPr>
        <p:spPr>
          <a:xfrm>
            <a:off x="2114264" y="6212059"/>
            <a:ext cx="152400" cy="152400"/>
          </a:xfrm>
          <a:prstGeom prst="rect">
            <a:avLst/>
          </a:prstGeom>
          <a:solidFill>
            <a:srgbClr val="8064A2">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97" name="TextBox 100"/>
          <p:cNvSpPr txBox="1">
            <a:spLocks noChangeArrowheads="1"/>
          </p:cNvSpPr>
          <p:nvPr/>
        </p:nvSpPr>
        <p:spPr bwMode="auto">
          <a:xfrm>
            <a:off x="2266664" y="6210472"/>
            <a:ext cx="533400" cy="185737"/>
          </a:xfrm>
          <a:prstGeom prst="rect">
            <a:avLst/>
          </a:prstGeom>
          <a:noFill/>
          <a:ln w="9525">
            <a:noFill/>
            <a:miter lim="800000"/>
            <a:headEnd/>
            <a:tailEnd/>
          </a:ln>
        </p:spPr>
        <p:txBody>
          <a:bodyPr tIns="0">
            <a:spAutoFit/>
          </a:bodyPr>
          <a:lstStyle/>
          <a:p>
            <a:r>
              <a:rPr lang="en-US" sz="900" b="0">
                <a:solidFill>
                  <a:prstClr val="black"/>
                </a:solidFill>
                <a:latin typeface="Calibri" pitchFamily="34" charset="0"/>
                <a:cs typeface="Arial" charset="0"/>
              </a:rPr>
              <a:t>C++</a:t>
            </a:r>
          </a:p>
        </p:txBody>
      </p:sp>
      <p:sp>
        <p:nvSpPr>
          <p:cNvPr id="298" name="Rectangle 297"/>
          <p:cNvSpPr/>
          <p:nvPr/>
        </p:nvSpPr>
        <p:spPr>
          <a:xfrm>
            <a:off x="2209800" y="5983459"/>
            <a:ext cx="152400" cy="1524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prstClr val="black"/>
              </a:solidFill>
              <a:effectLst/>
              <a:uLnTx/>
              <a:uFillTx/>
              <a:latin typeface="Calibri"/>
            </a:endParaRPr>
          </a:p>
        </p:txBody>
      </p:sp>
      <p:sp>
        <p:nvSpPr>
          <p:cNvPr id="299" name="TextBox 102"/>
          <p:cNvSpPr txBox="1">
            <a:spLocks noChangeArrowheads="1"/>
          </p:cNvSpPr>
          <p:nvPr/>
        </p:nvSpPr>
        <p:spPr bwMode="auto">
          <a:xfrm>
            <a:off x="2330450" y="5981872"/>
            <a:ext cx="1022350" cy="184150"/>
          </a:xfrm>
          <a:prstGeom prst="rect">
            <a:avLst/>
          </a:prstGeom>
          <a:noFill/>
          <a:ln w="9525">
            <a:noFill/>
            <a:miter lim="800000"/>
            <a:headEnd/>
            <a:tailEnd/>
          </a:ln>
        </p:spPr>
        <p:txBody>
          <a:bodyPr tIns="0">
            <a:spAutoFit/>
          </a:bodyPr>
          <a:lstStyle/>
          <a:p>
            <a:r>
              <a:rPr lang="en-US" sz="900" b="0" dirty="0">
                <a:solidFill>
                  <a:prstClr val="black"/>
                </a:solidFill>
                <a:latin typeface="Calibri" pitchFamily="34" charset="0"/>
                <a:cs typeface="Arial" charset="0"/>
              </a:rPr>
              <a:t>Many/ General</a:t>
            </a:r>
          </a:p>
        </p:txBody>
      </p:sp>
      <p:sp>
        <p:nvSpPr>
          <p:cNvPr id="300" name="Rectangle 299"/>
          <p:cNvSpPr/>
          <p:nvPr/>
        </p:nvSpPr>
        <p:spPr>
          <a:xfrm>
            <a:off x="4951412" y="4876338"/>
            <a:ext cx="3201987" cy="304800"/>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a:ln>
                  <a:noFill/>
                </a:ln>
                <a:solidFill>
                  <a:prstClr val="black"/>
                </a:solidFill>
                <a:effectLst/>
                <a:uLnTx/>
                <a:uFillTx/>
                <a:latin typeface="Calibri"/>
              </a:rPr>
              <a:t>Drivers</a:t>
            </a:r>
          </a:p>
        </p:txBody>
      </p:sp>
      <p:sp>
        <p:nvSpPr>
          <p:cNvPr id="301" name="Rectangle 300"/>
          <p:cNvSpPr/>
          <p:nvPr/>
        </p:nvSpPr>
        <p:spPr>
          <a:xfrm>
            <a:off x="5486399" y="4952538"/>
            <a:ext cx="762000" cy="152400"/>
          </a:xfrm>
          <a:prstGeom prst="rect">
            <a:avLst/>
          </a:prstGeom>
          <a:solidFill>
            <a:srgbClr val="4F81B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JDBC</a:t>
            </a:r>
          </a:p>
        </p:txBody>
      </p:sp>
      <p:sp>
        <p:nvSpPr>
          <p:cNvPr id="302" name="Rectangle 301"/>
          <p:cNvSpPr/>
          <p:nvPr/>
        </p:nvSpPr>
        <p:spPr>
          <a:xfrm>
            <a:off x="6400799" y="4952538"/>
            <a:ext cx="762000" cy="152400"/>
          </a:xfrm>
          <a:prstGeom prst="rect">
            <a:avLst/>
          </a:prstGeom>
          <a:solidFill>
            <a:srgbClr val="8064A2">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ODBC</a:t>
            </a:r>
          </a:p>
        </p:txBody>
      </p:sp>
      <p:cxnSp>
        <p:nvCxnSpPr>
          <p:cNvPr id="303" name="Straight Arrow Connector 302"/>
          <p:cNvCxnSpPr>
            <a:stCxn id="253" idx="3"/>
            <a:endCxn id="300" idx="1"/>
          </p:cNvCxnSpPr>
          <p:nvPr/>
        </p:nvCxnSpPr>
        <p:spPr>
          <a:xfrm>
            <a:off x="4495799" y="5028738"/>
            <a:ext cx="455613" cy="0"/>
          </a:xfrm>
          <a:prstGeom prst="straightConnector1">
            <a:avLst/>
          </a:prstGeom>
          <a:noFill/>
          <a:ln w="9525" cap="flat" cmpd="sng" algn="ctr">
            <a:solidFill>
              <a:srgbClr val="4F81BD">
                <a:shade val="95000"/>
                <a:satMod val="105000"/>
              </a:srgbClr>
            </a:solidFill>
            <a:prstDash val="solid"/>
            <a:tailEnd type="arrow"/>
          </a:ln>
          <a:effectLst/>
        </p:spPr>
      </p:cxnSp>
      <p:sp>
        <p:nvSpPr>
          <p:cNvPr id="304" name="TextBox 112"/>
          <p:cNvSpPr txBox="1">
            <a:spLocks noChangeArrowheads="1"/>
          </p:cNvSpPr>
          <p:nvPr/>
        </p:nvSpPr>
        <p:spPr bwMode="auto">
          <a:xfrm>
            <a:off x="4875212" y="5912975"/>
            <a:ext cx="3726497" cy="553998"/>
          </a:xfrm>
          <a:prstGeom prst="rect">
            <a:avLst/>
          </a:prstGeom>
          <a:noFill/>
          <a:ln w="9525">
            <a:noFill/>
            <a:miter lim="800000"/>
            <a:headEnd/>
            <a:tailEnd/>
          </a:ln>
        </p:spPr>
        <p:txBody>
          <a:bodyPr wrap="square">
            <a:spAutoFit/>
          </a:bodyPr>
          <a:lstStyle/>
          <a:p>
            <a:r>
              <a:rPr lang="en-US" sz="1000" dirty="0" smtClean="0">
                <a:solidFill>
                  <a:prstClr val="black"/>
                </a:solidFill>
                <a:latin typeface="Calibri" pitchFamily="34" charset="0"/>
                <a:cs typeface="Arial" charset="0"/>
              </a:rPr>
              <a:t>Note: </a:t>
            </a:r>
            <a:r>
              <a:rPr lang="en-US" sz="1000" b="0" dirty="0" smtClean="0">
                <a:solidFill>
                  <a:prstClr val="black"/>
                </a:solidFill>
                <a:latin typeface="Calibri" pitchFamily="34" charset="0"/>
                <a:cs typeface="Arial" charset="0"/>
              </a:rPr>
              <a:t>The </a:t>
            </a:r>
            <a:r>
              <a:rPr lang="en-US" sz="1000" b="0" dirty="0">
                <a:solidFill>
                  <a:prstClr val="black"/>
                </a:solidFill>
                <a:latin typeface="Calibri" pitchFamily="34" charset="0"/>
                <a:cs typeface="Arial" charset="0"/>
              </a:rPr>
              <a:t>arrows in the picture show the flow of data.  The majority of the connections have bi-directional communication however for clarity sake only the primary flow of core data is depicted.</a:t>
            </a:r>
          </a:p>
        </p:txBody>
      </p:sp>
      <p:sp>
        <p:nvSpPr>
          <p:cNvPr id="307" name="Can 306"/>
          <p:cNvSpPr/>
          <p:nvPr/>
        </p:nvSpPr>
        <p:spPr>
          <a:xfrm>
            <a:off x="7661227" y="2133138"/>
            <a:ext cx="720772" cy="4572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Feed Repository</a:t>
            </a:r>
          </a:p>
        </p:txBody>
      </p:sp>
      <p:sp>
        <p:nvSpPr>
          <p:cNvPr id="308" name="Rectangle 307"/>
          <p:cNvSpPr/>
          <p:nvPr/>
        </p:nvSpPr>
        <p:spPr>
          <a:xfrm>
            <a:off x="6629399" y="5600237"/>
            <a:ext cx="1752600" cy="190501"/>
          </a:xfrm>
          <a:prstGeom prst="rect">
            <a:avLst/>
          </a:prstGeom>
          <a:solidFill>
            <a:srgbClr val="C0504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Meta Rules Self-Service Interface</a:t>
            </a:r>
          </a:p>
        </p:txBody>
      </p:sp>
      <p:sp>
        <p:nvSpPr>
          <p:cNvPr id="309" name="Can 308"/>
          <p:cNvSpPr/>
          <p:nvPr/>
        </p:nvSpPr>
        <p:spPr>
          <a:xfrm>
            <a:off x="7391399" y="2971338"/>
            <a:ext cx="990600" cy="6858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rPr>
              <a:t>Meta Rules/Model</a:t>
            </a:r>
          </a:p>
        </p:txBody>
      </p:sp>
      <p:sp>
        <p:nvSpPr>
          <p:cNvPr id="310" name="Rectangle 309"/>
          <p:cNvSpPr/>
          <p:nvPr/>
        </p:nvSpPr>
        <p:spPr>
          <a:xfrm>
            <a:off x="1620652" y="2285538"/>
            <a:ext cx="781335" cy="173037"/>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b="0" kern="0" dirty="0" smtClean="0">
                <a:solidFill>
                  <a:prstClr val="black"/>
                </a:solidFill>
                <a:latin typeface="Calibri"/>
              </a:rPr>
              <a:t>Internal/External</a:t>
            </a:r>
            <a:endParaRPr kumimoji="0" lang="en-US" sz="600" b="0" i="0" u="none" strike="noStrike" kern="0" cap="none" spc="0" normalizeH="0" baseline="0" noProof="0" dirty="0">
              <a:ln>
                <a:noFill/>
              </a:ln>
              <a:solidFill>
                <a:prstClr val="black"/>
              </a:solidFill>
              <a:effectLst/>
              <a:uLnTx/>
              <a:uFillTx/>
              <a:latin typeface="Calibri"/>
            </a:endParaRPr>
          </a:p>
        </p:txBody>
      </p:sp>
      <p:sp>
        <p:nvSpPr>
          <p:cNvPr id="314" name="TextBox 313"/>
          <p:cNvSpPr txBox="1"/>
          <p:nvPr/>
        </p:nvSpPr>
        <p:spPr>
          <a:xfrm>
            <a:off x="1203815" y="2780161"/>
            <a:ext cx="952505" cy="261610"/>
          </a:xfrm>
          <a:prstGeom prst="rect">
            <a:avLst/>
          </a:prstGeom>
          <a:noFill/>
        </p:spPr>
        <p:txBody>
          <a:bodyPr wrap="none">
            <a:spAutoFit/>
          </a:bodyPr>
          <a:lstStyle/>
          <a:p>
            <a:pPr fontAlgn="auto">
              <a:spcBef>
                <a:spcPts val="0"/>
              </a:spcBef>
              <a:spcAft>
                <a:spcPts val="0"/>
              </a:spcAft>
              <a:defRPr/>
            </a:pPr>
            <a:r>
              <a:rPr lang="en-US" sz="900" kern="0" dirty="0">
                <a:solidFill>
                  <a:prstClr val="black"/>
                </a:solidFill>
                <a:latin typeface="Calibri"/>
              </a:rPr>
              <a:t>Data</a:t>
            </a:r>
            <a:r>
              <a:rPr lang="en-US" sz="1100" dirty="0" smtClean="0">
                <a:latin typeface="Calibri"/>
              </a:rPr>
              <a:t> </a:t>
            </a:r>
            <a:r>
              <a:rPr lang="en-US" sz="900" kern="0" dirty="0">
                <a:solidFill>
                  <a:prstClr val="black"/>
                </a:solidFill>
                <a:latin typeface="Calibri"/>
              </a:rPr>
              <a:t>Categories</a:t>
            </a:r>
          </a:p>
        </p:txBody>
      </p:sp>
      <p:cxnSp>
        <p:nvCxnSpPr>
          <p:cNvPr id="321" name="Straight Arrow Connector 320"/>
          <p:cNvCxnSpPr/>
          <p:nvPr/>
        </p:nvCxnSpPr>
        <p:spPr>
          <a:xfrm rot="5400000">
            <a:off x="1142206" y="1826751"/>
            <a:ext cx="4572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322" name="Straight Arrow Connector 321"/>
          <p:cNvCxnSpPr/>
          <p:nvPr/>
        </p:nvCxnSpPr>
        <p:spPr>
          <a:xfrm flipV="1">
            <a:off x="8277225" y="3587144"/>
            <a:ext cx="21112" cy="2013096"/>
          </a:xfrm>
          <a:prstGeom prst="straightConnector1">
            <a:avLst/>
          </a:prstGeom>
          <a:noFill/>
          <a:ln w="9525" cap="flat" cmpd="sng" algn="ctr">
            <a:solidFill>
              <a:srgbClr val="4F81BD">
                <a:shade val="95000"/>
                <a:satMod val="105000"/>
              </a:srgbClr>
            </a:solidFill>
            <a:prstDash val="solid"/>
            <a:tailEnd type="arrow"/>
          </a:ln>
          <a:effectLst/>
        </p:spPr>
      </p:cxnSp>
      <p:sp>
        <p:nvSpPr>
          <p:cNvPr id="323" name="Rectangle 322"/>
          <p:cNvSpPr/>
          <p:nvPr/>
        </p:nvSpPr>
        <p:spPr>
          <a:xfrm>
            <a:off x="533399" y="4419138"/>
            <a:ext cx="7620000" cy="228600"/>
          </a:xfrm>
          <a:prstGeom prst="rect">
            <a:avLst/>
          </a:prstGeom>
          <a:solidFill>
            <a:srgbClr val="8EB4E3"/>
          </a:solidFill>
          <a:ln w="12700" cap="flat" cmpd="sng" algn="ctr">
            <a:solidFill>
              <a:srgbClr val="4F81BD"/>
            </a:solidFill>
            <a:prstDash val="soli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i="0" u="none" strike="noStrike" kern="0" cap="none" spc="0" normalizeH="0" baseline="0" noProof="0" dirty="0" smtClean="0">
                <a:ln>
                  <a:noFill/>
                </a:ln>
                <a:effectLst/>
                <a:uLnTx/>
                <a:uFillTx/>
                <a:latin typeface="Calibri"/>
              </a:rPr>
              <a:t>DATA SERVICES LAYER</a:t>
            </a:r>
            <a:endParaRPr kumimoji="0" lang="en-US" sz="900" i="0" u="none" strike="noStrike" kern="0" cap="none" spc="0" normalizeH="0" baseline="0" noProof="0" dirty="0">
              <a:ln>
                <a:noFill/>
              </a:ln>
              <a:effectLst/>
              <a:uLnTx/>
              <a:uFillTx/>
              <a:latin typeface="Calibri"/>
            </a:endParaRPr>
          </a:p>
        </p:txBody>
      </p:sp>
      <p:cxnSp>
        <p:nvCxnSpPr>
          <p:cNvPr id="324" name="Straight Arrow Connector 323"/>
          <p:cNvCxnSpPr/>
          <p:nvPr/>
        </p:nvCxnSpPr>
        <p:spPr>
          <a:xfrm rot="5400000">
            <a:off x="4420393" y="4723144"/>
            <a:ext cx="1524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325" name="Straight Arrow Connector 324"/>
          <p:cNvCxnSpPr/>
          <p:nvPr/>
        </p:nvCxnSpPr>
        <p:spPr>
          <a:xfrm>
            <a:off x="6316785" y="1596563"/>
            <a:ext cx="9329" cy="450373"/>
          </a:xfrm>
          <a:prstGeom prst="straightConnector1">
            <a:avLst/>
          </a:prstGeom>
          <a:noFill/>
          <a:ln w="9525" cap="flat" cmpd="sng" algn="ctr">
            <a:solidFill>
              <a:srgbClr val="4F81BD">
                <a:shade val="95000"/>
                <a:satMod val="105000"/>
              </a:srgbClr>
            </a:solidFill>
            <a:prstDash val="solid"/>
            <a:tailEnd type="arrow"/>
          </a:ln>
          <a:effectLst/>
        </p:spPr>
      </p:cxnSp>
      <p:sp>
        <p:nvSpPr>
          <p:cNvPr id="326" name="Rectangle 325"/>
          <p:cNvSpPr/>
          <p:nvPr/>
        </p:nvSpPr>
        <p:spPr>
          <a:xfrm>
            <a:off x="4343399" y="5485937"/>
            <a:ext cx="2057400" cy="304801"/>
          </a:xfrm>
          <a:prstGeom prst="rect">
            <a:avLst/>
          </a:prstGeom>
          <a:solidFill>
            <a:srgbClr val="C0504D">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Report/BI Tools</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327" name="Rectangle 326"/>
          <p:cNvSpPr/>
          <p:nvPr/>
        </p:nvSpPr>
        <p:spPr>
          <a:xfrm>
            <a:off x="2743199" y="5638338"/>
            <a:ext cx="990600" cy="1524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SQL Tools</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328" name="Rectangle 327"/>
          <p:cNvSpPr/>
          <p:nvPr/>
        </p:nvSpPr>
        <p:spPr>
          <a:xfrm>
            <a:off x="7315199" y="4952538"/>
            <a:ext cx="762000" cy="152400"/>
          </a:xfrm>
          <a:prstGeom prst="rect">
            <a:avLst/>
          </a:prstGeom>
          <a:solidFill>
            <a:srgbClr val="8064A2">
              <a:lumMod val="60000"/>
              <a:lumOff val="40000"/>
            </a:srgb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ADO.NET</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329" name="Rectangle 328"/>
          <p:cNvSpPr/>
          <p:nvPr/>
        </p:nvSpPr>
        <p:spPr>
          <a:xfrm>
            <a:off x="4529685" y="1363843"/>
            <a:ext cx="528637" cy="231341"/>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cxnSp>
        <p:nvCxnSpPr>
          <p:cNvPr id="330" name="Straight Arrow Connector 329"/>
          <p:cNvCxnSpPr/>
          <p:nvPr/>
        </p:nvCxnSpPr>
        <p:spPr>
          <a:xfrm rot="5400000">
            <a:off x="4569374" y="1846594"/>
            <a:ext cx="457200" cy="1588"/>
          </a:xfrm>
          <a:prstGeom prst="straightConnector1">
            <a:avLst/>
          </a:prstGeom>
          <a:noFill/>
          <a:ln w="9525" cap="flat" cmpd="sng" algn="ctr">
            <a:solidFill>
              <a:srgbClr val="4F81BD">
                <a:shade val="95000"/>
                <a:satMod val="105000"/>
              </a:srgbClr>
            </a:solidFill>
            <a:prstDash val="solid"/>
            <a:tailEnd type="arrow"/>
          </a:ln>
          <a:effectLst/>
        </p:spPr>
      </p:cxnSp>
      <p:sp>
        <p:nvSpPr>
          <p:cNvPr id="331" name="Rectangle 330"/>
          <p:cNvSpPr/>
          <p:nvPr/>
        </p:nvSpPr>
        <p:spPr>
          <a:xfrm>
            <a:off x="5239892" y="1366374"/>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cxnSp>
        <p:nvCxnSpPr>
          <p:cNvPr id="332" name="Straight Arrow Connector 331"/>
          <p:cNvCxnSpPr/>
          <p:nvPr/>
        </p:nvCxnSpPr>
        <p:spPr>
          <a:xfrm rot="5400000">
            <a:off x="7721025" y="1824370"/>
            <a:ext cx="457200" cy="1588"/>
          </a:xfrm>
          <a:prstGeom prst="straightConnector1">
            <a:avLst/>
          </a:prstGeom>
          <a:noFill/>
          <a:ln w="9525" cap="flat" cmpd="sng" algn="ctr">
            <a:solidFill>
              <a:srgbClr val="4F81BD">
                <a:shade val="95000"/>
                <a:satMod val="105000"/>
              </a:srgbClr>
            </a:solidFill>
            <a:prstDash val="solid"/>
            <a:tailEnd type="arrow"/>
          </a:ln>
          <a:effectLst/>
        </p:spPr>
      </p:cxnSp>
      <p:sp>
        <p:nvSpPr>
          <p:cNvPr id="112" name="Rectangle 111"/>
          <p:cNvSpPr/>
          <p:nvPr/>
        </p:nvSpPr>
        <p:spPr>
          <a:xfrm>
            <a:off x="6031062" y="1361136"/>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113" name="Rectangle 112"/>
          <p:cNvSpPr/>
          <p:nvPr/>
        </p:nvSpPr>
        <p:spPr>
          <a:xfrm>
            <a:off x="6859540" y="1361136"/>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114" name="Rectangle 113"/>
          <p:cNvSpPr/>
          <p:nvPr/>
        </p:nvSpPr>
        <p:spPr>
          <a:xfrm>
            <a:off x="7661227" y="1367963"/>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cxnSp>
        <p:nvCxnSpPr>
          <p:cNvPr id="116" name="Straight Arrow Connector 115"/>
          <p:cNvCxnSpPr/>
          <p:nvPr/>
        </p:nvCxnSpPr>
        <p:spPr>
          <a:xfrm>
            <a:off x="7118498" y="1595184"/>
            <a:ext cx="9329" cy="450373"/>
          </a:xfrm>
          <a:prstGeom prst="straightConnector1">
            <a:avLst/>
          </a:prstGeom>
          <a:noFill/>
          <a:ln w="9525" cap="flat" cmpd="sng" algn="ctr">
            <a:solidFill>
              <a:srgbClr val="4F81BD">
                <a:shade val="95000"/>
                <a:satMod val="105000"/>
              </a:srgbClr>
            </a:solidFill>
            <a:prstDash val="solid"/>
            <a:tailEnd type="arrow"/>
          </a:ln>
          <a:effectLst/>
        </p:spPr>
      </p:cxnSp>
      <p:sp>
        <p:nvSpPr>
          <p:cNvPr id="117" name="Rectangle 116"/>
          <p:cNvSpPr/>
          <p:nvPr/>
        </p:nvSpPr>
        <p:spPr>
          <a:xfrm>
            <a:off x="1066205" y="1363371"/>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118" name="Rectangle 117"/>
          <p:cNvSpPr/>
          <p:nvPr/>
        </p:nvSpPr>
        <p:spPr>
          <a:xfrm>
            <a:off x="1784350" y="1356076"/>
            <a:ext cx="528637" cy="231341"/>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sp>
        <p:nvSpPr>
          <p:cNvPr id="119" name="Rectangle 118"/>
          <p:cNvSpPr/>
          <p:nvPr/>
        </p:nvSpPr>
        <p:spPr>
          <a:xfrm>
            <a:off x="2494557" y="1358607"/>
            <a:ext cx="536575" cy="228600"/>
          </a:xfrm>
          <a:prstGeom prst="rect">
            <a:avLst/>
          </a:prstGeom>
          <a:solidFill>
            <a:schemeClr val="bg1">
              <a:lumMod val="40000"/>
              <a:lumOff val="60000"/>
            </a:scheme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Source</a:t>
            </a:r>
            <a:endParaRPr kumimoji="0" lang="en-US" sz="900" b="0" i="0" u="none" strike="noStrike" kern="0" cap="none" spc="0" normalizeH="0" baseline="0" noProof="0" dirty="0">
              <a:ln>
                <a:noFill/>
              </a:ln>
              <a:solidFill>
                <a:prstClr val="black"/>
              </a:solidFill>
              <a:effectLst/>
              <a:uLnTx/>
              <a:uFillTx/>
              <a:latin typeface="Calibri"/>
            </a:endParaRPr>
          </a:p>
        </p:txBody>
      </p:sp>
      <p:cxnSp>
        <p:nvCxnSpPr>
          <p:cNvPr id="120" name="Straight Arrow Connector 119"/>
          <p:cNvCxnSpPr/>
          <p:nvPr/>
        </p:nvCxnSpPr>
        <p:spPr>
          <a:xfrm rot="5400000">
            <a:off x="2543129" y="1814268"/>
            <a:ext cx="457200" cy="1587"/>
          </a:xfrm>
          <a:prstGeom prst="straightConnector1">
            <a:avLst/>
          </a:prstGeom>
          <a:noFill/>
          <a:ln w="9525" cap="flat" cmpd="sng" algn="ctr">
            <a:solidFill>
              <a:srgbClr val="4F81BD">
                <a:shade val="95000"/>
                <a:satMod val="105000"/>
              </a:srgbClr>
            </a:solidFill>
            <a:prstDash val="solid"/>
            <a:tailEnd type="arrow"/>
          </a:ln>
          <a:effectLst/>
        </p:spPr>
      </p:cxnSp>
      <p:sp>
        <p:nvSpPr>
          <p:cNvPr id="121" name="Rectangle 120"/>
          <p:cNvSpPr/>
          <p:nvPr/>
        </p:nvSpPr>
        <p:spPr>
          <a:xfrm>
            <a:off x="3634120" y="2295865"/>
            <a:ext cx="781335" cy="173037"/>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b="0" kern="0" dirty="0" smtClean="0">
                <a:solidFill>
                  <a:prstClr val="black"/>
                </a:solidFill>
                <a:latin typeface="Calibri"/>
              </a:rPr>
              <a:t>Internal/External</a:t>
            </a:r>
            <a:endParaRPr kumimoji="0" lang="en-US" sz="600" b="0" i="0" u="none" strike="noStrike" kern="0" cap="none" spc="0" normalizeH="0" baseline="0" noProof="0" dirty="0">
              <a:ln>
                <a:noFill/>
              </a:ln>
              <a:solidFill>
                <a:prstClr val="black"/>
              </a:solidFill>
              <a:effectLst/>
              <a:uLnTx/>
              <a:uFillTx/>
              <a:latin typeface="Calibri"/>
            </a:endParaRPr>
          </a:p>
        </p:txBody>
      </p:sp>
      <p:sp>
        <p:nvSpPr>
          <p:cNvPr id="122" name="Rectangle 121"/>
          <p:cNvSpPr/>
          <p:nvPr/>
        </p:nvSpPr>
        <p:spPr>
          <a:xfrm>
            <a:off x="6649819" y="2286339"/>
            <a:ext cx="781335" cy="173037"/>
          </a:xfrm>
          <a:prstGeom prst="rect">
            <a:avLst/>
          </a:prstGeom>
          <a:solidFill>
            <a:sysClr val="window" lastClr="FFFFFF">
              <a:lumMod val="95000"/>
            </a:sysClr>
          </a:solidFill>
          <a:ln w="12700" cap="flat" cmpd="sng" algn="ctr">
            <a:solidFill>
              <a:srgbClr val="4F81B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600" b="0" kern="0" dirty="0" smtClean="0">
                <a:solidFill>
                  <a:prstClr val="black"/>
                </a:solidFill>
                <a:latin typeface="Calibri"/>
              </a:rPr>
              <a:t>Internal/External</a:t>
            </a:r>
            <a:endParaRPr kumimoji="0" lang="en-US" sz="600" b="0" i="0" u="none" strike="noStrike" kern="0" cap="none" spc="0" normalizeH="0" baseline="0" noProof="0" dirty="0">
              <a:ln>
                <a:noFill/>
              </a:ln>
              <a:solidFill>
                <a:prstClr val="black"/>
              </a:solidFill>
              <a:effectLst/>
              <a:uLnTx/>
              <a:uFillTx/>
              <a:latin typeface="Calibri"/>
            </a:endParaRPr>
          </a:p>
        </p:txBody>
      </p:sp>
      <p:sp>
        <p:nvSpPr>
          <p:cNvPr id="130" name="Rectangle 129"/>
          <p:cNvSpPr/>
          <p:nvPr/>
        </p:nvSpPr>
        <p:spPr>
          <a:xfrm>
            <a:off x="4745451" y="2231320"/>
            <a:ext cx="995609" cy="285750"/>
          </a:xfrm>
          <a:prstGeom prst="rect">
            <a:avLst/>
          </a:prstGeom>
          <a:solidFill>
            <a:schemeClr val="accent1">
              <a:lumMod val="20000"/>
              <a:lumOff val="80000"/>
            </a:schemeClr>
          </a:solidFill>
          <a:ln w="12700" cap="flat" cmpd="sng" algn="ctr">
            <a:solidFill>
              <a:srgbClr val="4F81B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black"/>
                </a:solidFill>
                <a:effectLst/>
                <a:uLnTx/>
                <a:uFillTx/>
                <a:latin typeface="Calibri"/>
              </a:rPr>
              <a:t>Data Replication</a:t>
            </a:r>
            <a:endParaRPr kumimoji="0" lang="en-US" sz="900" b="0" i="0" u="none" strike="noStrike" kern="0" cap="none" spc="0" normalizeH="0" baseline="0" noProof="0" dirty="0">
              <a:ln>
                <a:noFill/>
              </a:ln>
              <a:solidFill>
                <a:prstClr val="black"/>
              </a:solidFill>
              <a:effectLst/>
              <a:uLnTx/>
              <a:uFillTx/>
              <a:latin typeface="Calibri"/>
            </a:endParaRPr>
          </a:p>
        </p:txBody>
      </p:sp>
      <p:cxnSp>
        <p:nvCxnSpPr>
          <p:cNvPr id="134" name="Elbow Connector 259"/>
          <p:cNvCxnSpPr>
            <a:stCxn id="240" idx="2"/>
            <a:endCxn id="243" idx="0"/>
          </p:cNvCxnSpPr>
          <p:nvPr/>
        </p:nvCxnSpPr>
        <p:spPr>
          <a:xfrm rot="16200000" flipH="1">
            <a:off x="3828148" y="2305274"/>
            <a:ext cx="457200" cy="874927"/>
          </a:xfrm>
          <a:prstGeom prst="curvedConnector3">
            <a:avLst>
              <a:gd name="adj1" fmla="val 50000"/>
            </a:avLst>
          </a:prstGeom>
          <a:noFill/>
          <a:ln w="9525" cap="flat" cmpd="sng" algn="ctr">
            <a:solidFill>
              <a:srgbClr val="4F81BD">
                <a:shade val="95000"/>
                <a:satMod val="105000"/>
              </a:srgbClr>
            </a:solidFill>
            <a:prstDash val="solid"/>
            <a:tailEnd type="arrow"/>
          </a:ln>
          <a:effectLst/>
        </p:spPr>
      </p:cxnSp>
      <p:cxnSp>
        <p:nvCxnSpPr>
          <p:cNvPr id="137" name="Elbow Connector 259"/>
          <p:cNvCxnSpPr>
            <a:stCxn id="130" idx="2"/>
            <a:endCxn id="243" idx="0"/>
          </p:cNvCxnSpPr>
          <p:nvPr/>
        </p:nvCxnSpPr>
        <p:spPr>
          <a:xfrm rot="5400000">
            <a:off x="4641600" y="2369682"/>
            <a:ext cx="454268" cy="749044"/>
          </a:xfrm>
          <a:prstGeom prst="curvedConnector3">
            <a:avLst>
              <a:gd name="adj1" fmla="val 50000"/>
            </a:avLst>
          </a:prstGeom>
          <a:noFill/>
          <a:ln w="9525" cap="flat" cmpd="sng" algn="ctr">
            <a:solidFill>
              <a:srgbClr val="4F81BD">
                <a:shade val="95000"/>
                <a:satMod val="105000"/>
              </a:srgbClr>
            </a:solidFill>
            <a:prstDash val="solid"/>
            <a:tailEnd type="arrow"/>
          </a:ln>
          <a:effectLst/>
        </p:spPr>
      </p:cxnSp>
      <p:sp>
        <p:nvSpPr>
          <p:cNvPr id="142" name="Can 141"/>
          <p:cNvSpPr/>
          <p:nvPr/>
        </p:nvSpPr>
        <p:spPr>
          <a:xfrm>
            <a:off x="674772" y="30856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143" name="Can 142"/>
          <p:cNvSpPr/>
          <p:nvPr/>
        </p:nvSpPr>
        <p:spPr>
          <a:xfrm>
            <a:off x="1131972" y="30856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144" name="Can 143"/>
          <p:cNvSpPr/>
          <p:nvPr/>
        </p:nvSpPr>
        <p:spPr>
          <a:xfrm>
            <a:off x="1589172" y="30856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145" name="Can 144"/>
          <p:cNvSpPr/>
          <p:nvPr/>
        </p:nvSpPr>
        <p:spPr>
          <a:xfrm>
            <a:off x="2046372" y="30856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146" name="Can 145"/>
          <p:cNvSpPr/>
          <p:nvPr/>
        </p:nvSpPr>
        <p:spPr>
          <a:xfrm>
            <a:off x="2503572" y="3085638"/>
            <a:ext cx="457200" cy="406400"/>
          </a:xfrm>
          <a:prstGeom prst="can">
            <a:avLst/>
          </a:prstGeom>
          <a:solidFill>
            <a:srgbClr val="9BBB59">
              <a:lumMod val="60000"/>
              <a:lumOff val="40000"/>
            </a:srgbClr>
          </a:solidFill>
          <a:ln w="127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Data</a:t>
            </a:r>
          </a:p>
        </p:txBody>
      </p:sp>
      <p:sp>
        <p:nvSpPr>
          <p:cNvPr id="147" name="TextBox 146"/>
          <p:cNvSpPr txBox="1"/>
          <p:nvPr/>
        </p:nvSpPr>
        <p:spPr>
          <a:xfrm>
            <a:off x="1223590" y="3471728"/>
            <a:ext cx="1331530" cy="230832"/>
          </a:xfrm>
          <a:prstGeom prst="rect">
            <a:avLst/>
          </a:prstGeom>
          <a:noFill/>
        </p:spPr>
        <p:txBody>
          <a:bodyPr wrap="square">
            <a:spAutoFit/>
          </a:bodyPr>
          <a:lstStyle/>
          <a:p>
            <a:pPr fontAlgn="auto">
              <a:spcBef>
                <a:spcPts val="0"/>
              </a:spcBef>
              <a:spcAft>
                <a:spcPts val="0"/>
              </a:spcAft>
              <a:defRPr/>
            </a:pPr>
            <a:r>
              <a:rPr lang="en-US" sz="900" b="0" kern="0" dirty="0" smtClean="0">
                <a:solidFill>
                  <a:prstClr val="black"/>
                </a:solidFill>
                <a:latin typeface="Calibri"/>
              </a:rPr>
              <a:t>Source/Category/Time</a:t>
            </a:r>
            <a:endParaRPr lang="en-US" sz="900" b="0" kern="0" dirty="0">
              <a:solidFill>
                <a:prstClr val="black"/>
              </a:solidFill>
              <a:latin typeface="Calibri"/>
            </a:endParaRPr>
          </a:p>
        </p:txBody>
      </p:sp>
    </p:spTree>
    <p:extLst>
      <p:ext uri="{BB962C8B-B14F-4D97-AF65-F5344CB8AC3E}">
        <p14:creationId xmlns:p14="http://schemas.microsoft.com/office/powerpoint/2010/main" val="54369962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noGrp="1"/>
          </p:cNvSpPr>
          <p:nvPr>
            <p:ph type="title"/>
          </p:nvPr>
        </p:nvSpPr>
        <p:spPr bwMode="auto">
          <a:xfrm>
            <a:off x="171510" y="615473"/>
            <a:ext cx="8232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pitchFamily="34" charset="0"/>
              </a:defRPr>
            </a:lvl2pPr>
            <a:lvl3pPr algn="l" rtl="0" eaLnBrk="0" fontAlgn="base" hangingPunct="0">
              <a:spcBef>
                <a:spcPct val="0"/>
              </a:spcBef>
              <a:spcAft>
                <a:spcPct val="0"/>
              </a:spcAft>
              <a:defRPr sz="2000" b="1">
                <a:solidFill>
                  <a:schemeClr val="tx2"/>
                </a:solidFill>
                <a:latin typeface="Arial" pitchFamily="34" charset="0"/>
              </a:defRPr>
            </a:lvl3pPr>
            <a:lvl4pPr algn="l" rtl="0" eaLnBrk="0" fontAlgn="base" hangingPunct="0">
              <a:spcBef>
                <a:spcPct val="0"/>
              </a:spcBef>
              <a:spcAft>
                <a:spcPct val="0"/>
              </a:spcAft>
              <a:defRPr sz="2000" b="1">
                <a:solidFill>
                  <a:schemeClr val="tx2"/>
                </a:solidFill>
                <a:latin typeface="Arial" pitchFamily="34" charset="0"/>
              </a:defRPr>
            </a:lvl4pPr>
            <a:lvl5pPr algn="l" rtl="0" eaLnBrk="0" fontAlgn="base" hangingPunct="0">
              <a:spcBef>
                <a:spcPct val="0"/>
              </a:spcBef>
              <a:spcAft>
                <a:spcPct val="0"/>
              </a:spcAft>
              <a:defRPr sz="2000" b="1">
                <a:solidFill>
                  <a:schemeClr val="tx2"/>
                </a:solidFill>
                <a:latin typeface="Arial" pitchFamily="34" charset="0"/>
              </a:defRPr>
            </a:lvl5pPr>
            <a:lvl6pPr marL="457200" algn="l" rtl="0" fontAlgn="base">
              <a:spcBef>
                <a:spcPct val="0"/>
              </a:spcBef>
              <a:spcAft>
                <a:spcPct val="0"/>
              </a:spcAft>
              <a:defRPr sz="2000" b="1">
                <a:solidFill>
                  <a:schemeClr val="tx2"/>
                </a:solidFill>
                <a:latin typeface="Arial" pitchFamily="34" charset="0"/>
              </a:defRPr>
            </a:lvl6pPr>
            <a:lvl7pPr marL="914400" algn="l" rtl="0" fontAlgn="base">
              <a:spcBef>
                <a:spcPct val="0"/>
              </a:spcBef>
              <a:spcAft>
                <a:spcPct val="0"/>
              </a:spcAft>
              <a:defRPr sz="2000" b="1">
                <a:solidFill>
                  <a:schemeClr val="tx2"/>
                </a:solidFill>
                <a:latin typeface="Arial" pitchFamily="34" charset="0"/>
              </a:defRPr>
            </a:lvl7pPr>
            <a:lvl8pPr marL="1371600" algn="l" rtl="0" fontAlgn="base">
              <a:spcBef>
                <a:spcPct val="0"/>
              </a:spcBef>
              <a:spcAft>
                <a:spcPct val="0"/>
              </a:spcAft>
              <a:defRPr sz="2000" b="1">
                <a:solidFill>
                  <a:schemeClr val="tx2"/>
                </a:solidFill>
                <a:latin typeface="Arial" pitchFamily="34" charset="0"/>
              </a:defRPr>
            </a:lvl8pPr>
            <a:lvl9pPr marL="1828800" algn="l" rtl="0" fontAlgn="base">
              <a:spcBef>
                <a:spcPct val="0"/>
              </a:spcBef>
              <a:spcAft>
                <a:spcPct val="0"/>
              </a:spcAft>
              <a:defRPr sz="2000" b="1">
                <a:solidFill>
                  <a:schemeClr val="tx2"/>
                </a:solidFill>
                <a:latin typeface="Arial" pitchFamily="34" charset="0"/>
              </a:defRPr>
            </a:lvl9pPr>
          </a:lstStyle>
          <a:p>
            <a:pPr lvl="1">
              <a:spcBef>
                <a:spcPts val="536"/>
              </a:spcBef>
            </a:pPr>
            <a:r>
              <a:rPr lang="en-US" dirty="0" smtClean="0">
                <a:solidFill>
                  <a:schemeClr val="tx1"/>
                </a:solidFill>
                <a:latin typeface="+mn-lt"/>
              </a:rPr>
              <a:t>Enterprise Data Control Framework</a:t>
            </a:r>
            <a:endParaRPr lang="en-US" i="1" dirty="0">
              <a:solidFill>
                <a:srgbClr val="0055AD"/>
              </a:solidFill>
              <a:latin typeface="Calibri" panose="020F0502020204030204" pitchFamily="34" charset="0"/>
              <a:cs typeface="Calibri" panose="020F0502020204030204" pitchFamily="34" charset="0"/>
            </a:endParaRPr>
          </a:p>
        </p:txBody>
      </p:sp>
      <p:sp>
        <p:nvSpPr>
          <p:cNvPr id="3" name="TextBox 2"/>
          <p:cNvSpPr txBox="1"/>
          <p:nvPr/>
        </p:nvSpPr>
        <p:spPr>
          <a:xfrm>
            <a:off x="108018" y="5460321"/>
            <a:ext cx="4450790" cy="1082707"/>
          </a:xfrm>
          <a:prstGeom prst="rect">
            <a:avLst/>
          </a:prstGeom>
          <a:noFill/>
        </p:spPr>
        <p:txBody>
          <a:bodyPr wrap="square" lIns="81636" tIns="40818" rIns="81636" bIns="40818" rtlCol="0">
            <a:spAutoFit/>
          </a:bodyPr>
          <a:lstStyle/>
          <a:p>
            <a:pPr marL="158736" indent="-158736">
              <a:spcBef>
                <a:spcPct val="50000"/>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The Enterprise Control Framework is an industry leading Data Control Hub that leverages the power and flexibility of ESP. </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Enables preventative and detective data controls with predictive notification to improve information delivery, accuracy, and timeliness.</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Framework leverages automated services to analyze and hold data, from any source, accountable to deliverables or to another service dependency. </a:t>
            </a:r>
          </a:p>
        </p:txBody>
      </p:sp>
      <p:sp>
        <p:nvSpPr>
          <p:cNvPr id="12" name="TextBox 11"/>
          <p:cNvSpPr txBox="1"/>
          <p:nvPr/>
        </p:nvSpPr>
        <p:spPr>
          <a:xfrm>
            <a:off x="4609720" y="5460320"/>
            <a:ext cx="4403087" cy="1236595"/>
          </a:xfrm>
          <a:prstGeom prst="rect">
            <a:avLst/>
          </a:prstGeom>
          <a:noFill/>
        </p:spPr>
        <p:txBody>
          <a:bodyPr wrap="square" lIns="81636" tIns="40818" rIns="81636" bIns="40818" rtlCol="0">
            <a:spAutoFit/>
          </a:bodyPr>
          <a:lstStyle/>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Dynamic and intelligent engines and algorithms are used to predict data relationships, service requirements, and dependencies.</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Flexibility to cover any deliverable, including: real time data delivery, ad-hoc data access, and scheduled data delivery to front office or end clients.</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Extensive self service query capabilities with rules engines, </a:t>
            </a:r>
            <a:r>
              <a:rPr lang="en-US" sz="1000" b="0">
                <a:solidFill>
                  <a:srgbClr val="000000"/>
                </a:solidFill>
                <a:latin typeface="Calibri" panose="020F0502020204030204" pitchFamily="34" charset="0"/>
                <a:cs typeface="Calibri" panose="020F0502020204030204" pitchFamily="34" charset="0"/>
              </a:rPr>
              <a:t>data lineage, </a:t>
            </a:r>
            <a:r>
              <a:rPr lang="en-US" sz="1000" b="0" dirty="0">
                <a:solidFill>
                  <a:srgbClr val="000000"/>
                </a:solidFill>
                <a:latin typeface="Calibri" panose="020F0502020204030204" pitchFamily="34" charset="0"/>
                <a:cs typeface="Calibri" panose="020F0502020204030204" pitchFamily="34" charset="0"/>
              </a:rPr>
              <a:t>and </a:t>
            </a:r>
            <a:r>
              <a:rPr lang="en-US" sz="1000" b="0">
                <a:solidFill>
                  <a:srgbClr val="000000"/>
                </a:solidFill>
                <a:latin typeface="Calibri" panose="020F0502020204030204" pitchFamily="34" charset="0"/>
                <a:cs typeface="Calibri" panose="020F0502020204030204" pitchFamily="34" charset="0"/>
              </a:rPr>
              <a:t>analysis tools; </a:t>
            </a:r>
            <a:r>
              <a:rPr lang="en-US" sz="1000" b="0" dirty="0">
                <a:solidFill>
                  <a:srgbClr val="000000"/>
                </a:solidFill>
                <a:latin typeface="Calibri" panose="020F0502020204030204" pitchFamily="34" charset="0"/>
                <a:cs typeface="Calibri" panose="020F0502020204030204" pitchFamily="34" charset="0"/>
              </a:rPr>
              <a:t>enabling business users to quickly react to increasing data complexity and pace of data change. </a:t>
            </a:r>
          </a:p>
        </p:txBody>
      </p:sp>
      <p:sp>
        <p:nvSpPr>
          <p:cNvPr id="29" name="TextBox 28"/>
          <p:cNvSpPr txBox="1"/>
          <p:nvPr/>
        </p:nvSpPr>
        <p:spPr>
          <a:xfrm>
            <a:off x="223180" y="4151110"/>
            <a:ext cx="780122" cy="728764"/>
          </a:xfrm>
          <a:prstGeom prst="rect">
            <a:avLst/>
          </a:prstGeom>
          <a:solidFill>
            <a:schemeClr val="bg2"/>
          </a:solidFill>
        </p:spPr>
        <p:txBody>
          <a:bodyPr wrap="square" lIns="81636" tIns="40818" rIns="81636" bIns="40818" rtlCol="0">
            <a:spAutoFit/>
          </a:bodyPr>
          <a:lstStyle/>
          <a:p>
            <a:r>
              <a:rPr lang="en-US" sz="700" dirty="0">
                <a:solidFill>
                  <a:srgbClr val="FFFFFF">
                    <a:lumMod val="50000"/>
                  </a:srgbClr>
                </a:solidFill>
                <a:latin typeface="Calibri" panose="020F0502020204030204" pitchFamily="34" charset="0"/>
                <a:cs typeface="Calibri" panose="020F0502020204030204" pitchFamily="34" charset="0"/>
              </a:rPr>
              <a:t>Events, Structured &amp; Unstructured Data From Multiple Sources</a:t>
            </a:r>
          </a:p>
        </p:txBody>
      </p:sp>
      <p:sp>
        <p:nvSpPr>
          <p:cNvPr id="35" name="TextBox 34"/>
          <p:cNvSpPr txBox="1"/>
          <p:nvPr/>
        </p:nvSpPr>
        <p:spPr>
          <a:xfrm>
            <a:off x="2149080" y="4344566"/>
            <a:ext cx="782638" cy="405599"/>
          </a:xfrm>
          <a:prstGeom prst="rect">
            <a:avLst/>
          </a:prstGeom>
          <a:solidFill>
            <a:schemeClr val="bg2"/>
          </a:solidFill>
        </p:spPr>
        <p:txBody>
          <a:bodyPr wrap="square" lIns="81636" tIns="40818" rIns="81636" bIns="40818" rtlCol="0">
            <a:spAutoFit/>
          </a:bodyPr>
          <a:lstStyle/>
          <a:p>
            <a:r>
              <a:rPr lang="en-US" sz="700" dirty="0">
                <a:solidFill>
                  <a:srgbClr val="FFFFFF">
                    <a:lumMod val="50000"/>
                  </a:srgbClr>
                </a:solidFill>
                <a:latin typeface="Calibri" panose="020F0502020204030204" pitchFamily="34" charset="0"/>
                <a:cs typeface="Calibri" panose="020F0502020204030204" pitchFamily="34" charset="0"/>
              </a:rPr>
              <a:t>Translate, Transform, and Enrich</a:t>
            </a:r>
          </a:p>
        </p:txBody>
      </p:sp>
      <p:sp>
        <p:nvSpPr>
          <p:cNvPr id="36" name="TextBox 35"/>
          <p:cNvSpPr txBox="1"/>
          <p:nvPr/>
        </p:nvSpPr>
        <p:spPr>
          <a:xfrm>
            <a:off x="4060651" y="4274220"/>
            <a:ext cx="765712" cy="513320"/>
          </a:xfrm>
          <a:prstGeom prst="rect">
            <a:avLst/>
          </a:prstGeom>
          <a:solidFill>
            <a:schemeClr val="bg2"/>
          </a:solidFill>
        </p:spPr>
        <p:txBody>
          <a:bodyPr wrap="square" lIns="81636" tIns="40818" rIns="81636" bIns="40818" rtlCol="0">
            <a:spAutoFit/>
          </a:bodyPr>
          <a:lstStyle/>
          <a:p>
            <a:r>
              <a:rPr lang="en-US" sz="700" dirty="0">
                <a:solidFill>
                  <a:srgbClr val="FFFFFF">
                    <a:lumMod val="50000"/>
                  </a:srgbClr>
                </a:solidFill>
                <a:latin typeface="Calibri" panose="020F0502020204030204" pitchFamily="34" charset="0"/>
                <a:cs typeface="Calibri" panose="020F0502020204030204" pitchFamily="34" charset="0"/>
              </a:rPr>
              <a:t>Validate and  Control Data Timeliness and Accuracy</a:t>
            </a:r>
          </a:p>
        </p:txBody>
      </p:sp>
      <p:sp>
        <p:nvSpPr>
          <p:cNvPr id="37" name="TextBox 36"/>
          <p:cNvSpPr txBox="1"/>
          <p:nvPr/>
        </p:nvSpPr>
        <p:spPr>
          <a:xfrm>
            <a:off x="6050279" y="4221457"/>
            <a:ext cx="908209" cy="621042"/>
          </a:xfrm>
          <a:prstGeom prst="rect">
            <a:avLst/>
          </a:prstGeom>
          <a:solidFill>
            <a:schemeClr val="bg2"/>
          </a:solidFill>
        </p:spPr>
        <p:txBody>
          <a:bodyPr wrap="square" lIns="81636" tIns="40818" rIns="81636" bIns="40818" rtlCol="0">
            <a:spAutoFit/>
          </a:bodyPr>
          <a:lstStyle/>
          <a:p>
            <a:r>
              <a:rPr lang="en-US" sz="700" dirty="0">
                <a:solidFill>
                  <a:srgbClr val="FFFFFF">
                    <a:lumMod val="50000"/>
                  </a:srgbClr>
                </a:solidFill>
                <a:latin typeface="Calibri" panose="020F0502020204030204" pitchFamily="34" charset="0"/>
                <a:cs typeface="Calibri" panose="020F0502020204030204" pitchFamily="34" charset="0"/>
              </a:rPr>
              <a:t>Continuously Analyze, Adjust, Trend, Improve, Aggregate, and Refresh</a:t>
            </a:r>
          </a:p>
        </p:txBody>
      </p:sp>
      <p:grpSp>
        <p:nvGrpSpPr>
          <p:cNvPr id="155" name="Group 154"/>
          <p:cNvGrpSpPr/>
          <p:nvPr/>
        </p:nvGrpSpPr>
        <p:grpSpPr>
          <a:xfrm>
            <a:off x="1198355" y="4151109"/>
            <a:ext cx="686438" cy="827563"/>
            <a:chOff x="908217" y="3766883"/>
            <a:chExt cx="833981" cy="938026"/>
          </a:xfrm>
        </p:grpSpPr>
        <p:sp>
          <p:nvSpPr>
            <p:cNvPr id="5" name="Rectangle 4"/>
            <p:cNvSpPr/>
            <p:nvPr/>
          </p:nvSpPr>
          <p:spPr bwMode="auto">
            <a:xfrm rot="20760000">
              <a:off x="963627" y="3813013"/>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 name="Rectangle 13"/>
            <p:cNvSpPr/>
            <p:nvPr/>
          </p:nvSpPr>
          <p:spPr bwMode="auto">
            <a:xfrm>
              <a:off x="1232274" y="3828427"/>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5" name="Rectangle 14"/>
            <p:cNvSpPr/>
            <p:nvPr/>
          </p:nvSpPr>
          <p:spPr bwMode="auto">
            <a:xfrm rot="600000">
              <a:off x="1384845" y="4308396"/>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6" name="Rectangle 15"/>
            <p:cNvSpPr/>
            <p:nvPr/>
          </p:nvSpPr>
          <p:spPr bwMode="auto">
            <a:xfrm>
              <a:off x="1464151" y="3766883"/>
              <a:ext cx="141028" cy="155104"/>
            </a:xfrm>
            <a:prstGeom prst="rect">
              <a:avLst/>
            </a:prstGeom>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8" name="Rectangle 17"/>
            <p:cNvSpPr/>
            <p:nvPr/>
          </p:nvSpPr>
          <p:spPr bwMode="auto">
            <a:xfrm>
              <a:off x="908217" y="4031567"/>
              <a:ext cx="141028" cy="155104"/>
            </a:xfrm>
            <a:prstGeom prst="rect">
              <a:avLst/>
            </a:prstGeom>
            <a:solidFill>
              <a:schemeClr val="accent6">
                <a:lumMod val="60000"/>
                <a:lumOff val="40000"/>
              </a:schemeClr>
            </a:solidFill>
            <a:ln>
              <a:solidFill>
                <a:srgbClr val="33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9" name="Rectangle 18"/>
            <p:cNvSpPr/>
            <p:nvPr/>
          </p:nvSpPr>
          <p:spPr bwMode="auto">
            <a:xfrm rot="1320000">
              <a:off x="945423" y="4498943"/>
              <a:ext cx="141028" cy="155104"/>
            </a:xfrm>
            <a:prstGeom prst="rect">
              <a:avLst/>
            </a:prstGeom>
            <a:solidFill>
              <a:schemeClr val="accent6">
                <a:lumMod val="60000"/>
                <a:lumOff val="40000"/>
              </a:schemeClr>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21" name="Rectangle 20"/>
            <p:cNvSpPr/>
            <p:nvPr/>
          </p:nvSpPr>
          <p:spPr bwMode="auto">
            <a:xfrm>
              <a:off x="1383680" y="4015596"/>
              <a:ext cx="141028" cy="155104"/>
            </a:xfrm>
            <a:prstGeom prst="rect">
              <a:avLst/>
            </a:prstGeom>
            <a:solidFill>
              <a:srgbClr val="FFFF00"/>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22" name="Rectangle 21"/>
            <p:cNvSpPr/>
            <p:nvPr/>
          </p:nvSpPr>
          <p:spPr bwMode="auto">
            <a:xfrm>
              <a:off x="1490985" y="4502851"/>
              <a:ext cx="141028" cy="155104"/>
            </a:xfrm>
            <a:prstGeom prst="rect">
              <a:avLst/>
            </a:prstGeom>
            <a:solidFill>
              <a:srgbClr val="FF0000"/>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26" name="Rectangle 25"/>
            <p:cNvSpPr/>
            <p:nvPr/>
          </p:nvSpPr>
          <p:spPr bwMode="auto">
            <a:xfrm>
              <a:off x="1224813" y="4549805"/>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33" name="Rectangle 32"/>
            <p:cNvSpPr/>
            <p:nvPr/>
          </p:nvSpPr>
          <p:spPr bwMode="auto">
            <a:xfrm>
              <a:off x="1163347" y="4064363"/>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nvGrpSpPr>
            <p:cNvPr id="34" name="Group 33"/>
            <p:cNvGrpSpPr/>
            <p:nvPr/>
          </p:nvGrpSpPr>
          <p:grpSpPr>
            <a:xfrm>
              <a:off x="1017614" y="4228059"/>
              <a:ext cx="136409" cy="185059"/>
              <a:chOff x="334517" y="4309101"/>
              <a:chExt cx="189858" cy="241278"/>
            </a:xfrm>
          </p:grpSpPr>
          <p:sp>
            <p:nvSpPr>
              <p:cNvPr id="31" name="Rectangle 30"/>
              <p:cNvSpPr/>
              <p:nvPr/>
            </p:nvSpPr>
            <p:spPr bwMode="auto">
              <a:xfrm rot="20520000">
                <a:off x="334517" y="4348157"/>
                <a:ext cx="98143" cy="202222"/>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30" name="Rectangle 29"/>
              <p:cNvSpPr/>
              <p:nvPr/>
            </p:nvSpPr>
            <p:spPr bwMode="auto">
              <a:xfrm rot="20520000">
                <a:off x="430259" y="4309101"/>
                <a:ext cx="94116" cy="225030"/>
              </a:xfrm>
              <a:prstGeom prst="rect">
                <a:avLst/>
              </a:prstGeom>
              <a:solidFill>
                <a:schemeClr val="bg2"/>
              </a:solidFill>
              <a:ln w="28575">
                <a:solidFill>
                  <a:schemeClr val="bg2"/>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grpSp>
          <p:nvGrpSpPr>
            <p:cNvPr id="32" name="Group 31"/>
            <p:cNvGrpSpPr/>
            <p:nvPr/>
          </p:nvGrpSpPr>
          <p:grpSpPr>
            <a:xfrm rot="2460000">
              <a:off x="1605789" y="4209918"/>
              <a:ext cx="136409" cy="185059"/>
              <a:chOff x="1305874" y="4569630"/>
              <a:chExt cx="189858" cy="241278"/>
            </a:xfrm>
          </p:grpSpPr>
          <p:sp>
            <p:nvSpPr>
              <p:cNvPr id="39" name="Rectangle 38"/>
              <p:cNvSpPr/>
              <p:nvPr/>
            </p:nvSpPr>
            <p:spPr bwMode="auto">
              <a:xfrm rot="20520000">
                <a:off x="1305874" y="4608686"/>
                <a:ext cx="98143" cy="202222"/>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40" name="Rectangle 39"/>
              <p:cNvSpPr/>
              <p:nvPr/>
            </p:nvSpPr>
            <p:spPr bwMode="auto">
              <a:xfrm rot="20520000">
                <a:off x="1401616" y="4569630"/>
                <a:ext cx="94116" cy="225030"/>
              </a:xfrm>
              <a:prstGeom prst="rect">
                <a:avLst/>
              </a:prstGeom>
              <a:solidFill>
                <a:schemeClr val="bg2"/>
              </a:solidFill>
              <a:ln w="28575">
                <a:solidFill>
                  <a:schemeClr val="bg2"/>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sp>
          <p:nvSpPr>
            <p:cNvPr id="25" name="Rectangle 24"/>
            <p:cNvSpPr/>
            <p:nvPr/>
          </p:nvSpPr>
          <p:spPr bwMode="auto">
            <a:xfrm>
              <a:off x="1171778" y="4285482"/>
              <a:ext cx="141028" cy="155104"/>
            </a:xfrm>
            <a:prstGeom prst="rect">
              <a:avLst/>
            </a:prstGeom>
            <a:solidFill>
              <a:srgbClr val="92D050"/>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sp>
        <p:nvSpPr>
          <p:cNvPr id="44" name="TextBox 43"/>
          <p:cNvSpPr txBox="1"/>
          <p:nvPr/>
        </p:nvSpPr>
        <p:spPr>
          <a:xfrm>
            <a:off x="8114266" y="4230262"/>
            <a:ext cx="862681" cy="513320"/>
          </a:xfrm>
          <a:prstGeom prst="rect">
            <a:avLst/>
          </a:prstGeom>
          <a:solidFill>
            <a:schemeClr val="bg2"/>
          </a:solidFill>
        </p:spPr>
        <p:txBody>
          <a:bodyPr wrap="square" lIns="81636" tIns="40818" rIns="81636" bIns="40818" rtlCol="0">
            <a:spAutoFit/>
          </a:bodyPr>
          <a:lstStyle/>
          <a:p>
            <a:r>
              <a:rPr lang="en-US" sz="700" dirty="0">
                <a:solidFill>
                  <a:srgbClr val="FFFFFF">
                    <a:lumMod val="50000"/>
                  </a:srgbClr>
                </a:solidFill>
                <a:latin typeface="Calibri" panose="020F0502020204030204" pitchFamily="34" charset="0"/>
                <a:cs typeface="Calibri" panose="020F0502020204030204" pitchFamily="34" charset="0"/>
              </a:rPr>
              <a:t>Cloud enabled, self service access to quality and timely data</a:t>
            </a:r>
          </a:p>
        </p:txBody>
      </p:sp>
      <p:grpSp>
        <p:nvGrpSpPr>
          <p:cNvPr id="156" name="Group 155"/>
          <p:cNvGrpSpPr/>
          <p:nvPr/>
        </p:nvGrpSpPr>
        <p:grpSpPr>
          <a:xfrm>
            <a:off x="3120535" y="4188592"/>
            <a:ext cx="656313" cy="752539"/>
            <a:chOff x="2780859" y="3828426"/>
            <a:chExt cx="766694" cy="842318"/>
          </a:xfrm>
        </p:grpSpPr>
        <p:sp>
          <p:nvSpPr>
            <p:cNvPr id="46" name="Rectangle 45"/>
            <p:cNvSpPr/>
            <p:nvPr/>
          </p:nvSpPr>
          <p:spPr bwMode="auto">
            <a:xfrm rot="20760000">
              <a:off x="2782236" y="3828426"/>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47" name="Rectangle 46"/>
            <p:cNvSpPr/>
            <p:nvPr/>
          </p:nvSpPr>
          <p:spPr bwMode="auto">
            <a:xfrm>
              <a:off x="3028837" y="3828427"/>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48" name="Rectangle 47"/>
            <p:cNvSpPr/>
            <p:nvPr/>
          </p:nvSpPr>
          <p:spPr bwMode="auto">
            <a:xfrm rot="600000">
              <a:off x="3181408" y="4308396"/>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49" name="Rectangle 48"/>
            <p:cNvSpPr/>
            <p:nvPr/>
          </p:nvSpPr>
          <p:spPr bwMode="auto">
            <a:xfrm>
              <a:off x="3251922" y="3828427"/>
              <a:ext cx="141028" cy="155104"/>
            </a:xfrm>
            <a:prstGeom prst="rect">
              <a:avLst/>
            </a:prstGeom>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0" name="Rectangle 49"/>
            <p:cNvSpPr/>
            <p:nvPr/>
          </p:nvSpPr>
          <p:spPr bwMode="auto">
            <a:xfrm>
              <a:off x="2780859" y="4037987"/>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1" name="Rectangle 50"/>
            <p:cNvSpPr/>
            <p:nvPr/>
          </p:nvSpPr>
          <p:spPr bwMode="auto">
            <a:xfrm rot="1320000">
              <a:off x="2798443" y="4500885"/>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2" name="Rectangle 51"/>
            <p:cNvSpPr/>
            <p:nvPr/>
          </p:nvSpPr>
          <p:spPr bwMode="auto">
            <a:xfrm>
              <a:off x="3251922" y="4067570"/>
              <a:ext cx="141028" cy="155104"/>
            </a:xfrm>
            <a:prstGeom prst="rect">
              <a:avLst/>
            </a:prstGeom>
            <a:solidFill>
              <a:srgbClr val="FFFF00"/>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3" name="Rectangle 52"/>
            <p:cNvSpPr/>
            <p:nvPr/>
          </p:nvSpPr>
          <p:spPr bwMode="auto">
            <a:xfrm>
              <a:off x="3313924" y="4502851"/>
              <a:ext cx="141028" cy="155104"/>
            </a:xfrm>
            <a:prstGeom prst="rect">
              <a:avLst/>
            </a:prstGeom>
            <a:solidFill>
              <a:srgbClr val="FF0000"/>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nvGrpSpPr>
            <p:cNvPr id="57" name="Group 56"/>
            <p:cNvGrpSpPr/>
            <p:nvPr/>
          </p:nvGrpSpPr>
          <p:grpSpPr>
            <a:xfrm>
              <a:off x="2814177" y="4254435"/>
              <a:ext cx="136409" cy="185059"/>
              <a:chOff x="334517" y="4309101"/>
              <a:chExt cx="189858" cy="241278"/>
            </a:xfrm>
          </p:grpSpPr>
          <p:sp>
            <p:nvSpPr>
              <p:cNvPr id="58" name="Rectangle 57"/>
              <p:cNvSpPr/>
              <p:nvPr/>
            </p:nvSpPr>
            <p:spPr bwMode="auto">
              <a:xfrm rot="20520000">
                <a:off x="334517" y="4348157"/>
                <a:ext cx="98143" cy="202222"/>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9" name="Rectangle 58"/>
              <p:cNvSpPr/>
              <p:nvPr/>
            </p:nvSpPr>
            <p:spPr bwMode="auto">
              <a:xfrm rot="20520000">
                <a:off x="430259" y="4309101"/>
                <a:ext cx="94116" cy="225030"/>
              </a:xfrm>
              <a:prstGeom prst="rect">
                <a:avLst/>
              </a:prstGeom>
              <a:solidFill>
                <a:schemeClr val="bg2"/>
              </a:solidFill>
              <a:ln w="28575">
                <a:solidFill>
                  <a:schemeClr val="bg2"/>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grpSp>
          <p:nvGrpSpPr>
            <p:cNvPr id="60" name="Group 59"/>
            <p:cNvGrpSpPr/>
            <p:nvPr/>
          </p:nvGrpSpPr>
          <p:grpSpPr>
            <a:xfrm rot="2460000">
              <a:off x="3411144" y="4262670"/>
              <a:ext cx="136409" cy="185059"/>
              <a:chOff x="1305874" y="4569630"/>
              <a:chExt cx="189858" cy="241278"/>
            </a:xfrm>
          </p:grpSpPr>
          <p:sp>
            <p:nvSpPr>
              <p:cNvPr id="61" name="Rectangle 60"/>
              <p:cNvSpPr/>
              <p:nvPr/>
            </p:nvSpPr>
            <p:spPr bwMode="auto">
              <a:xfrm rot="20520000">
                <a:off x="1305874" y="4608686"/>
                <a:ext cx="98143" cy="202222"/>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62" name="Rectangle 61"/>
              <p:cNvSpPr/>
              <p:nvPr/>
            </p:nvSpPr>
            <p:spPr bwMode="auto">
              <a:xfrm rot="20520000">
                <a:off x="1401616" y="4569630"/>
                <a:ext cx="94116" cy="225030"/>
              </a:xfrm>
              <a:prstGeom prst="rect">
                <a:avLst/>
              </a:prstGeom>
              <a:solidFill>
                <a:schemeClr val="bg2"/>
              </a:solidFill>
              <a:ln w="28575">
                <a:solidFill>
                  <a:schemeClr val="bg2"/>
                </a:solidFill>
                <a:prstDash val="solid"/>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sp>
          <p:nvSpPr>
            <p:cNvPr id="63" name="Rectangle 62"/>
            <p:cNvSpPr/>
            <p:nvPr/>
          </p:nvSpPr>
          <p:spPr bwMode="auto">
            <a:xfrm>
              <a:off x="2968341" y="4285482"/>
              <a:ext cx="141028" cy="155104"/>
            </a:xfrm>
            <a:prstGeom prst="rect">
              <a:avLst/>
            </a:prstGeom>
            <a:solidFill>
              <a:srgbClr val="92D050"/>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2" name="Rectangle 101"/>
            <p:cNvSpPr/>
            <p:nvPr/>
          </p:nvSpPr>
          <p:spPr bwMode="auto">
            <a:xfrm>
              <a:off x="3009660" y="4067570"/>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3" name="Rectangle 102"/>
            <p:cNvSpPr/>
            <p:nvPr/>
          </p:nvSpPr>
          <p:spPr bwMode="auto">
            <a:xfrm>
              <a:off x="3038855" y="4515640"/>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grpSp>
        <p:nvGrpSpPr>
          <p:cNvPr id="157" name="Group 156"/>
          <p:cNvGrpSpPr/>
          <p:nvPr/>
        </p:nvGrpSpPr>
        <p:grpSpPr>
          <a:xfrm>
            <a:off x="5169787" y="4211898"/>
            <a:ext cx="556108" cy="722815"/>
            <a:chOff x="5020321" y="3832601"/>
            <a:chExt cx="632711" cy="837140"/>
          </a:xfrm>
        </p:grpSpPr>
        <p:sp>
          <p:nvSpPr>
            <p:cNvPr id="65" name="Rectangle 64"/>
            <p:cNvSpPr/>
            <p:nvPr/>
          </p:nvSpPr>
          <p:spPr bwMode="auto">
            <a:xfrm>
              <a:off x="5253293" y="3834390"/>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68" name="Rectangle 67"/>
            <p:cNvSpPr/>
            <p:nvPr/>
          </p:nvSpPr>
          <p:spPr bwMode="auto">
            <a:xfrm>
              <a:off x="5022899" y="4052742"/>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70" name="Rectangle 69"/>
            <p:cNvSpPr/>
            <p:nvPr/>
          </p:nvSpPr>
          <p:spPr bwMode="auto">
            <a:xfrm>
              <a:off x="5500808" y="4056310"/>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81" name="Rectangle 80"/>
            <p:cNvSpPr/>
            <p:nvPr/>
          </p:nvSpPr>
          <p:spPr bwMode="auto">
            <a:xfrm>
              <a:off x="5259074" y="4282698"/>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4" name="Rectangle 103"/>
            <p:cNvSpPr/>
            <p:nvPr/>
          </p:nvSpPr>
          <p:spPr bwMode="auto">
            <a:xfrm>
              <a:off x="5020321" y="4503973"/>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6" name="Rectangle 105"/>
            <p:cNvSpPr/>
            <p:nvPr/>
          </p:nvSpPr>
          <p:spPr bwMode="auto">
            <a:xfrm>
              <a:off x="5512004" y="4277291"/>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7" name="Rectangle 106"/>
            <p:cNvSpPr/>
            <p:nvPr/>
          </p:nvSpPr>
          <p:spPr bwMode="auto">
            <a:xfrm>
              <a:off x="5020321" y="4285482"/>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8" name="Rectangle 107"/>
            <p:cNvSpPr/>
            <p:nvPr/>
          </p:nvSpPr>
          <p:spPr bwMode="auto">
            <a:xfrm>
              <a:off x="5276481" y="4514637"/>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09" name="Rectangle 108"/>
            <p:cNvSpPr/>
            <p:nvPr/>
          </p:nvSpPr>
          <p:spPr bwMode="auto">
            <a:xfrm>
              <a:off x="5267689" y="4061697"/>
              <a:ext cx="141028" cy="155104"/>
            </a:xfrm>
            <a:prstGeom prst="rect">
              <a:avLst/>
            </a:prstGeom>
            <a:solidFill>
              <a:schemeClr val="bg2"/>
            </a:solidFill>
            <a:ln w="19050">
              <a:solidFill>
                <a:srgbClr val="336699"/>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10" name="Rectangle 109"/>
            <p:cNvSpPr/>
            <p:nvPr/>
          </p:nvSpPr>
          <p:spPr bwMode="auto">
            <a:xfrm>
              <a:off x="5022899" y="3837219"/>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11" name="Rectangle 110"/>
            <p:cNvSpPr/>
            <p:nvPr/>
          </p:nvSpPr>
          <p:spPr bwMode="auto">
            <a:xfrm>
              <a:off x="5509600" y="4509159"/>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12" name="Rectangle 111"/>
            <p:cNvSpPr/>
            <p:nvPr/>
          </p:nvSpPr>
          <p:spPr bwMode="auto">
            <a:xfrm>
              <a:off x="5505545" y="3832601"/>
              <a:ext cx="141028" cy="15510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grpSp>
        <p:nvGrpSpPr>
          <p:cNvPr id="162" name="Group 161"/>
          <p:cNvGrpSpPr/>
          <p:nvPr/>
        </p:nvGrpSpPr>
        <p:grpSpPr>
          <a:xfrm>
            <a:off x="7312186" y="4204133"/>
            <a:ext cx="480530" cy="690313"/>
            <a:chOff x="7356146" y="3877617"/>
            <a:chExt cx="480530" cy="690313"/>
          </a:xfrm>
        </p:grpSpPr>
        <p:sp>
          <p:nvSpPr>
            <p:cNvPr id="113" name="Rectangle 112"/>
            <p:cNvSpPr/>
            <p:nvPr/>
          </p:nvSpPr>
          <p:spPr bwMode="auto">
            <a:xfrm>
              <a:off x="7538150" y="3877617"/>
              <a:ext cx="129416" cy="14779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2" name="Rectangle 141"/>
            <p:cNvSpPr/>
            <p:nvPr/>
          </p:nvSpPr>
          <p:spPr bwMode="auto">
            <a:xfrm>
              <a:off x="7356146" y="3877617"/>
              <a:ext cx="138208" cy="14779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4" name="Rectangle 143"/>
            <p:cNvSpPr/>
            <p:nvPr/>
          </p:nvSpPr>
          <p:spPr bwMode="auto">
            <a:xfrm>
              <a:off x="7707085" y="3877617"/>
              <a:ext cx="129591" cy="148631"/>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5" name="Rectangle 144"/>
            <p:cNvSpPr/>
            <p:nvPr/>
          </p:nvSpPr>
          <p:spPr bwMode="auto">
            <a:xfrm>
              <a:off x="7538150" y="4057786"/>
              <a:ext cx="129416" cy="14779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6" name="Rectangle 145"/>
            <p:cNvSpPr/>
            <p:nvPr/>
          </p:nvSpPr>
          <p:spPr bwMode="auto">
            <a:xfrm>
              <a:off x="7356146" y="4063266"/>
              <a:ext cx="138208" cy="14231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7" name="Rectangle 146"/>
            <p:cNvSpPr/>
            <p:nvPr/>
          </p:nvSpPr>
          <p:spPr bwMode="auto">
            <a:xfrm>
              <a:off x="7707085" y="4057786"/>
              <a:ext cx="129591" cy="14779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8" name="Rectangle 147"/>
            <p:cNvSpPr/>
            <p:nvPr/>
          </p:nvSpPr>
          <p:spPr bwMode="auto">
            <a:xfrm>
              <a:off x="7538150" y="4240696"/>
              <a:ext cx="129416" cy="14231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49" name="Rectangle 148"/>
            <p:cNvSpPr/>
            <p:nvPr/>
          </p:nvSpPr>
          <p:spPr bwMode="auto">
            <a:xfrm>
              <a:off x="7356146" y="4240696"/>
              <a:ext cx="138208" cy="14231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50" name="Rectangle 149"/>
            <p:cNvSpPr/>
            <p:nvPr/>
          </p:nvSpPr>
          <p:spPr bwMode="auto">
            <a:xfrm>
              <a:off x="7707085" y="4235216"/>
              <a:ext cx="129591" cy="147794"/>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51" name="Rectangle 150"/>
            <p:cNvSpPr/>
            <p:nvPr/>
          </p:nvSpPr>
          <p:spPr bwMode="auto">
            <a:xfrm>
              <a:off x="7538150" y="4425615"/>
              <a:ext cx="129416" cy="14231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52" name="Rectangle 151"/>
            <p:cNvSpPr/>
            <p:nvPr/>
          </p:nvSpPr>
          <p:spPr bwMode="auto">
            <a:xfrm>
              <a:off x="7356146" y="4425615"/>
              <a:ext cx="138208" cy="142315"/>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153" name="Rectangle 152"/>
            <p:cNvSpPr/>
            <p:nvPr/>
          </p:nvSpPr>
          <p:spPr bwMode="auto">
            <a:xfrm>
              <a:off x="7707085" y="4424718"/>
              <a:ext cx="129591" cy="143212"/>
            </a:xfrm>
            <a:prstGeom prst="rect">
              <a:avLst/>
            </a:prstGeom>
            <a:solidFill>
              <a:schemeClr val="accent1">
                <a:lumMod val="20000"/>
                <a:lumOff val="80000"/>
              </a:schemeClr>
            </a:solidFill>
            <a:ln>
              <a:solidFill>
                <a:srgbClr val="336699"/>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pSp>
      <p:sp>
        <p:nvSpPr>
          <p:cNvPr id="163" name="Right Arrow 162"/>
          <p:cNvSpPr/>
          <p:nvPr/>
        </p:nvSpPr>
        <p:spPr bwMode="auto">
          <a:xfrm>
            <a:off x="756135" y="3667602"/>
            <a:ext cx="7605346" cy="342899"/>
          </a:xfrm>
          <a:prstGeom prst="rightArrow">
            <a:avLst/>
          </a:prstGeom>
          <a:gradFill flip="none" rotWithShape="1">
            <a:gsLst>
              <a:gs pos="95000">
                <a:srgbClr val="92D050"/>
              </a:gs>
              <a:gs pos="58000">
                <a:srgbClr val="92D050">
                  <a:lumMod val="80000"/>
                  <a:lumOff val="20000"/>
                </a:srgbClr>
              </a:gs>
              <a:gs pos="0">
                <a:schemeClr val="bg2"/>
              </a:gs>
            </a:gsLst>
            <a:lin ang="0" scaled="1"/>
            <a:tileRect/>
          </a:gradFill>
          <a:ln w="9525" cap="flat" cmpd="sng" algn="ctr">
            <a:solidFill>
              <a:schemeClr val="tx1"/>
            </a:solidFill>
            <a:prstDash val="solid"/>
            <a:round/>
            <a:headEnd type="none" w="med" len="med"/>
            <a:tailEnd type="none" w="med" len="med"/>
          </a:ln>
          <a:effectLst/>
        </p:spPr>
        <p:txBody>
          <a:bodyPr vert="horz" wrap="square" lIns="81636" tIns="40818" rIns="81636" bIns="40818" numCol="1" rtlCol="0" anchor="ctr" anchorCtr="0" compatLnSpc="1">
            <a:prstTxWarp prst="textNoShape">
              <a:avLst/>
            </a:prstTxWarp>
          </a:bodyPr>
          <a:lstStyle/>
          <a:p>
            <a:pPr algn="ctr"/>
            <a:r>
              <a:rPr lang="en-US" sz="700" dirty="0">
                <a:solidFill>
                  <a:srgbClr val="FFFFFF">
                    <a:lumMod val="50000"/>
                  </a:srgbClr>
                </a:solidFill>
                <a:latin typeface="Arial" pitchFamily="34" charset="0"/>
              </a:rPr>
              <a:t>Managed Through a Strong Data Governance Program</a:t>
            </a:r>
          </a:p>
        </p:txBody>
      </p:sp>
      <p:sp>
        <p:nvSpPr>
          <p:cNvPr id="164" name="TextBox 163"/>
          <p:cNvSpPr txBox="1"/>
          <p:nvPr/>
        </p:nvSpPr>
        <p:spPr>
          <a:xfrm>
            <a:off x="171510" y="3715941"/>
            <a:ext cx="517527" cy="220933"/>
          </a:xfrm>
          <a:prstGeom prst="rect">
            <a:avLst/>
          </a:prstGeom>
          <a:noFill/>
          <a:ln>
            <a:noFill/>
          </a:ln>
        </p:spPr>
        <p:txBody>
          <a:bodyPr wrap="none" lIns="81636" tIns="40818" rIns="81636" bIns="40818" rtlCol="0">
            <a:spAutoFit/>
          </a:bodyPr>
          <a:lstStyle/>
          <a:p>
            <a:r>
              <a:rPr lang="en-US" sz="900" dirty="0">
                <a:solidFill>
                  <a:srgbClr val="969696"/>
                </a:solidFill>
              </a:rPr>
              <a:t>Chaos</a:t>
            </a:r>
          </a:p>
        </p:txBody>
      </p:sp>
      <p:sp>
        <p:nvSpPr>
          <p:cNvPr id="165" name="TextBox 164"/>
          <p:cNvSpPr txBox="1"/>
          <p:nvPr/>
        </p:nvSpPr>
        <p:spPr>
          <a:xfrm>
            <a:off x="8335424" y="3715941"/>
            <a:ext cx="575235" cy="220933"/>
          </a:xfrm>
          <a:prstGeom prst="rect">
            <a:avLst/>
          </a:prstGeom>
          <a:noFill/>
          <a:ln>
            <a:noFill/>
          </a:ln>
        </p:spPr>
        <p:txBody>
          <a:bodyPr wrap="none" lIns="81636" tIns="40818" rIns="81636" bIns="40818" rtlCol="0">
            <a:spAutoFit/>
          </a:bodyPr>
          <a:lstStyle/>
          <a:p>
            <a:r>
              <a:rPr lang="en-US" sz="900" dirty="0">
                <a:solidFill>
                  <a:srgbClr val="969696"/>
                </a:solidFill>
              </a:rPr>
              <a:t>Control</a:t>
            </a:r>
          </a:p>
        </p:txBody>
      </p:sp>
      <p:sp>
        <p:nvSpPr>
          <p:cNvPr id="169" name="Right Brace 168"/>
          <p:cNvSpPr/>
          <p:nvPr/>
        </p:nvSpPr>
        <p:spPr bwMode="auto">
          <a:xfrm>
            <a:off x="7930683" y="4154383"/>
            <a:ext cx="123090" cy="822960"/>
          </a:xfrm>
          <a:prstGeom prst="rightBrace">
            <a:avLst>
              <a:gd name="adj1" fmla="val 35423"/>
              <a:gd name="adj2" fmla="val 47863"/>
            </a:avLst>
          </a:prstGeom>
          <a:solidFill>
            <a:schemeClr val="bg2"/>
          </a:solidFill>
          <a:ln w="9525" cap="flat" cmpd="sng" algn="ctr">
            <a:solidFill>
              <a:srgbClr val="336699"/>
            </a:solidFill>
            <a:prstDash val="solid"/>
            <a:round/>
            <a:headEnd type="none" w="med" len="med"/>
            <a:tailEnd type="none" w="med" len="med"/>
          </a:ln>
          <a:effectLst/>
        </p:spPr>
        <p:txBody>
          <a:bodyPr vert="horz" wrap="square" lIns="81636" tIns="40818" rIns="81636" bIns="40818" numCol="1" rtlCol="0" anchor="t" anchorCtr="0" compatLnSpc="1">
            <a:prstTxWarp prst="textNoShape">
              <a:avLst/>
            </a:prstTxWarp>
          </a:bodyPr>
          <a:lstStyle/>
          <a:p>
            <a:endParaRPr lang="en-US" smtClean="0">
              <a:solidFill>
                <a:srgbClr val="000000"/>
              </a:solidFill>
              <a:latin typeface="Arial" pitchFamily="34" charset="0"/>
            </a:endParaRPr>
          </a:p>
        </p:txBody>
      </p:sp>
      <p:sp>
        <p:nvSpPr>
          <p:cNvPr id="170" name="Right Brace 169"/>
          <p:cNvSpPr/>
          <p:nvPr/>
        </p:nvSpPr>
        <p:spPr bwMode="auto">
          <a:xfrm>
            <a:off x="5876202" y="4155731"/>
            <a:ext cx="123090" cy="822960"/>
          </a:xfrm>
          <a:prstGeom prst="rightBrace">
            <a:avLst>
              <a:gd name="adj1" fmla="val 35423"/>
              <a:gd name="adj2" fmla="val 47863"/>
            </a:avLst>
          </a:prstGeom>
          <a:solidFill>
            <a:schemeClr val="bg2"/>
          </a:solidFill>
          <a:ln w="9525" cap="flat" cmpd="sng" algn="ctr">
            <a:solidFill>
              <a:srgbClr val="336699"/>
            </a:solidFill>
            <a:prstDash val="solid"/>
            <a:round/>
            <a:headEnd type="none" w="med" len="med"/>
            <a:tailEnd type="none" w="med" len="med"/>
          </a:ln>
          <a:effectLst/>
        </p:spPr>
        <p:txBody>
          <a:bodyPr vert="horz" wrap="square" lIns="81636" tIns="40818" rIns="81636" bIns="40818" numCol="1" rtlCol="0" anchor="t" anchorCtr="0" compatLnSpc="1">
            <a:prstTxWarp prst="textNoShape">
              <a:avLst/>
            </a:prstTxWarp>
          </a:bodyPr>
          <a:lstStyle/>
          <a:p>
            <a:endParaRPr lang="en-US" smtClean="0">
              <a:solidFill>
                <a:srgbClr val="000000"/>
              </a:solidFill>
              <a:latin typeface="Arial" pitchFamily="34" charset="0"/>
            </a:endParaRPr>
          </a:p>
        </p:txBody>
      </p:sp>
      <p:sp>
        <p:nvSpPr>
          <p:cNvPr id="171" name="Right Brace 170"/>
          <p:cNvSpPr/>
          <p:nvPr/>
        </p:nvSpPr>
        <p:spPr bwMode="auto">
          <a:xfrm>
            <a:off x="3871460" y="4172724"/>
            <a:ext cx="123090" cy="822960"/>
          </a:xfrm>
          <a:prstGeom prst="rightBrace">
            <a:avLst>
              <a:gd name="adj1" fmla="val 35423"/>
              <a:gd name="adj2" fmla="val 47863"/>
            </a:avLst>
          </a:prstGeom>
          <a:solidFill>
            <a:schemeClr val="bg2"/>
          </a:solidFill>
          <a:ln w="9525" cap="flat" cmpd="sng" algn="ctr">
            <a:solidFill>
              <a:srgbClr val="336699"/>
            </a:solidFill>
            <a:prstDash val="solid"/>
            <a:round/>
            <a:headEnd type="none" w="med" len="med"/>
            <a:tailEnd type="none" w="med" len="med"/>
          </a:ln>
          <a:effectLst/>
        </p:spPr>
        <p:txBody>
          <a:bodyPr vert="horz" wrap="square" lIns="81636" tIns="40818" rIns="81636" bIns="40818" numCol="1" rtlCol="0" anchor="t" anchorCtr="0" compatLnSpc="1">
            <a:prstTxWarp prst="textNoShape">
              <a:avLst/>
            </a:prstTxWarp>
          </a:bodyPr>
          <a:lstStyle/>
          <a:p>
            <a:endParaRPr lang="en-US" smtClean="0">
              <a:solidFill>
                <a:srgbClr val="000000"/>
              </a:solidFill>
              <a:latin typeface="Arial" pitchFamily="34" charset="0"/>
            </a:endParaRPr>
          </a:p>
        </p:txBody>
      </p:sp>
      <p:sp>
        <p:nvSpPr>
          <p:cNvPr id="172" name="Right Brace 171"/>
          <p:cNvSpPr/>
          <p:nvPr/>
        </p:nvSpPr>
        <p:spPr bwMode="auto">
          <a:xfrm>
            <a:off x="1982030" y="4163336"/>
            <a:ext cx="123090" cy="822960"/>
          </a:xfrm>
          <a:prstGeom prst="rightBrace">
            <a:avLst>
              <a:gd name="adj1" fmla="val 35423"/>
              <a:gd name="adj2" fmla="val 47863"/>
            </a:avLst>
          </a:prstGeom>
          <a:solidFill>
            <a:schemeClr val="bg2"/>
          </a:solidFill>
          <a:ln w="9525" cap="flat" cmpd="sng" algn="ctr">
            <a:solidFill>
              <a:srgbClr val="336699"/>
            </a:solidFill>
            <a:prstDash val="solid"/>
            <a:round/>
            <a:headEnd type="none" w="med" len="med"/>
            <a:tailEnd type="none" w="med" len="med"/>
          </a:ln>
          <a:effectLst/>
        </p:spPr>
        <p:txBody>
          <a:bodyPr vert="horz" wrap="square" lIns="81636" tIns="40818" rIns="81636" bIns="40818" numCol="1" rtlCol="0" anchor="t" anchorCtr="0" compatLnSpc="1">
            <a:prstTxWarp prst="textNoShape">
              <a:avLst/>
            </a:prstTxWarp>
          </a:bodyPr>
          <a:lstStyle/>
          <a:p>
            <a:endParaRPr lang="en-US" smtClean="0">
              <a:solidFill>
                <a:srgbClr val="000000"/>
              </a:solidFill>
              <a:latin typeface="Arial" pitchFamily="34" charset="0"/>
            </a:endParaRPr>
          </a:p>
        </p:txBody>
      </p:sp>
      <p:sp>
        <p:nvSpPr>
          <p:cNvPr id="173" name="TextBox 172"/>
          <p:cNvSpPr txBox="1"/>
          <p:nvPr/>
        </p:nvSpPr>
        <p:spPr>
          <a:xfrm>
            <a:off x="108019" y="1623543"/>
            <a:ext cx="4368051" cy="1544372"/>
          </a:xfrm>
          <a:prstGeom prst="rect">
            <a:avLst/>
          </a:prstGeom>
          <a:noFill/>
        </p:spPr>
        <p:txBody>
          <a:bodyPr wrap="square" lIns="81636" tIns="40818" rIns="81636" bIns="40818" rtlCol="0">
            <a:spAutoFit/>
          </a:bodyPr>
          <a:lstStyle/>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Disparate data sources feeding a complex array of systems, platforms, and bespoke solutions make it difficult for customers to distill data into the enterprise views they need of their businesses.</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Firms are struggling with new global regulatory requirements, increasing complexity, high pace of change, need for transparency, and the ability to quickly access data required to drive sound investment and risk decisions.</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Investment Managers need next-generation data warehousing and analytics in a unified system that is flexible, scalable, and intelligent enough to service all of their business functions.</a:t>
            </a:r>
          </a:p>
        </p:txBody>
      </p:sp>
      <p:sp>
        <p:nvSpPr>
          <p:cNvPr id="174" name="TextBox 173"/>
          <p:cNvSpPr txBox="1"/>
          <p:nvPr/>
        </p:nvSpPr>
        <p:spPr>
          <a:xfrm>
            <a:off x="4609720" y="1623541"/>
            <a:ext cx="4403087" cy="1582844"/>
          </a:xfrm>
          <a:prstGeom prst="rect">
            <a:avLst/>
          </a:prstGeom>
          <a:noFill/>
        </p:spPr>
        <p:txBody>
          <a:bodyPr wrap="square" lIns="81636" tIns="40818" rIns="81636" bIns="40818" rtlCol="0">
            <a:spAutoFit/>
          </a:bodyPr>
          <a:lstStyle/>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State Street has developed and deployed a powerful data management ecosystem enabling strategic data management and governance.</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Our Enterprise Servicing Platform (ESP) transforms, rationalizes and aggregates data in real-time. Features include: Full Self Service Data Management Capabilities, Robust Extensibility and Transparency, Real-Time and Event Driven Processing, High Resiliency and Security.</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A comprehensive Enterprise IBOR serves as a primary data source for ESP</a:t>
            </a:r>
          </a:p>
          <a:p>
            <a:pPr marL="158736" indent="-158736">
              <a:spcBef>
                <a:spcPts val="268"/>
              </a:spcBef>
              <a:buClr>
                <a:srgbClr val="0055AD"/>
              </a:buClr>
              <a:buFontTx/>
              <a:buChar char="•"/>
            </a:pPr>
            <a:r>
              <a:rPr lang="en-US" sz="1000" b="0" dirty="0">
                <a:solidFill>
                  <a:srgbClr val="000000"/>
                </a:solidFill>
                <a:latin typeface="Calibri" panose="020F0502020204030204" pitchFamily="34" charset="0"/>
                <a:cs typeface="Calibri" panose="020F0502020204030204" pitchFamily="34" charset="0"/>
              </a:rPr>
              <a:t>Value added services such as Performance Measurement, Analytics, Risk and Reporting are enabled with improved data quality and timeliness.</a:t>
            </a:r>
          </a:p>
        </p:txBody>
      </p:sp>
      <p:sp>
        <p:nvSpPr>
          <p:cNvPr id="175" name="Rectangle 174"/>
          <p:cNvSpPr/>
          <p:nvPr/>
        </p:nvSpPr>
        <p:spPr bwMode="auto">
          <a:xfrm>
            <a:off x="170775" y="3359868"/>
            <a:ext cx="8806171" cy="254976"/>
          </a:xfrm>
          <a:prstGeom prst="rect">
            <a:avLst/>
          </a:prstGeom>
          <a:solidFill>
            <a:srgbClr val="92D050"/>
          </a:solidFill>
          <a:ln w="9525" cap="flat" cmpd="sng" algn="ctr">
            <a:noFill/>
            <a:prstDash val="solid"/>
            <a:round/>
            <a:headEnd type="none" w="med" len="med"/>
            <a:tailEnd type="none" w="med" len="med"/>
          </a:ln>
          <a:effectLst/>
        </p:spPr>
        <p:txBody>
          <a:bodyPr vert="horz" wrap="square" lIns="81636" tIns="40818" rIns="81636" bIns="40818" numCol="1" rtlCol="0" anchor="ctr" anchorCtr="0" compatLnSpc="1">
            <a:prstTxWarp prst="textNoShape">
              <a:avLst/>
            </a:prstTxWarp>
          </a:bodyPr>
          <a:lstStyle/>
          <a:p>
            <a:pPr algn="ctr"/>
            <a:r>
              <a:rPr lang="en-US" sz="1300" dirty="0">
                <a:solidFill>
                  <a:srgbClr val="FFFFFF"/>
                </a:solidFill>
                <a:latin typeface="Calibri" panose="020F0502020204030204" pitchFamily="34" charset="0"/>
                <a:cs typeface="Calibri" panose="020F0502020204030204" pitchFamily="34" charset="0"/>
              </a:rPr>
              <a:t>Effective Data Management</a:t>
            </a:r>
          </a:p>
        </p:txBody>
      </p:sp>
      <p:sp>
        <p:nvSpPr>
          <p:cNvPr id="176" name="Rectangle 175"/>
          <p:cNvSpPr/>
          <p:nvPr/>
        </p:nvSpPr>
        <p:spPr bwMode="auto">
          <a:xfrm>
            <a:off x="171510" y="1369084"/>
            <a:ext cx="4304561" cy="254976"/>
          </a:xfrm>
          <a:prstGeom prst="rect">
            <a:avLst/>
          </a:prstGeom>
          <a:solidFill>
            <a:srgbClr val="0055AD"/>
          </a:solidFill>
          <a:ln w="9525" cap="flat" cmpd="sng" algn="ctr">
            <a:noFill/>
            <a:prstDash val="solid"/>
            <a:round/>
            <a:headEnd type="none" w="med" len="med"/>
            <a:tailEnd type="none" w="med" len="med"/>
          </a:ln>
          <a:effectLst/>
        </p:spPr>
        <p:txBody>
          <a:bodyPr vert="horz" wrap="square" lIns="81636" tIns="40818" rIns="81636" bIns="40818" numCol="1" rtlCol="0" anchor="ctr" anchorCtr="0" compatLnSpc="1">
            <a:prstTxWarp prst="textNoShape">
              <a:avLst/>
            </a:prstTxWarp>
          </a:bodyPr>
          <a:lstStyle/>
          <a:p>
            <a:pPr algn="ctr"/>
            <a:r>
              <a:rPr lang="en-US" sz="1300" dirty="0">
                <a:solidFill>
                  <a:srgbClr val="FFFFFF"/>
                </a:solidFill>
                <a:latin typeface="Calibri" panose="020F0502020204030204" pitchFamily="34" charset="0"/>
                <a:cs typeface="Calibri" panose="020F0502020204030204" pitchFamily="34" charset="0"/>
              </a:rPr>
              <a:t>Client Problem</a:t>
            </a:r>
          </a:p>
        </p:txBody>
      </p:sp>
      <p:sp>
        <p:nvSpPr>
          <p:cNvPr id="177" name="Rectangle 176"/>
          <p:cNvSpPr/>
          <p:nvPr/>
        </p:nvSpPr>
        <p:spPr bwMode="auto">
          <a:xfrm>
            <a:off x="4672385" y="1369084"/>
            <a:ext cx="4304561" cy="254976"/>
          </a:xfrm>
          <a:prstGeom prst="rect">
            <a:avLst/>
          </a:prstGeom>
          <a:solidFill>
            <a:srgbClr val="EA7B00"/>
          </a:solidFill>
          <a:ln w="9525" cap="flat" cmpd="sng" algn="ctr">
            <a:noFill/>
            <a:prstDash val="solid"/>
            <a:round/>
            <a:headEnd type="none" w="med" len="med"/>
            <a:tailEnd type="none" w="med" len="med"/>
          </a:ln>
          <a:effectLst/>
        </p:spPr>
        <p:txBody>
          <a:bodyPr vert="horz" wrap="square" lIns="81636" tIns="40818" rIns="81636" bIns="40818" numCol="1" rtlCol="0" anchor="ctr" anchorCtr="0" compatLnSpc="1">
            <a:prstTxWarp prst="textNoShape">
              <a:avLst/>
            </a:prstTxWarp>
          </a:bodyPr>
          <a:lstStyle/>
          <a:p>
            <a:pPr algn="ctr"/>
            <a:r>
              <a:rPr lang="en-US" sz="1300" dirty="0">
                <a:solidFill>
                  <a:srgbClr val="FFFFFF"/>
                </a:solidFill>
                <a:latin typeface="Calibri" panose="020F0502020204030204" pitchFamily="34" charset="0"/>
                <a:cs typeface="Calibri" panose="020F0502020204030204" pitchFamily="34" charset="0"/>
              </a:rPr>
              <a:t>Our Approach</a:t>
            </a:r>
          </a:p>
        </p:txBody>
      </p:sp>
      <p:sp>
        <p:nvSpPr>
          <p:cNvPr id="179" name="Rectangle 178"/>
          <p:cNvSpPr/>
          <p:nvPr/>
        </p:nvSpPr>
        <p:spPr bwMode="auto">
          <a:xfrm>
            <a:off x="170775" y="5203963"/>
            <a:ext cx="8806171" cy="254976"/>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81636" tIns="40818" rIns="81636" bIns="40818" numCol="1" rtlCol="0" anchor="ctr" anchorCtr="0" compatLnSpc="1">
            <a:prstTxWarp prst="textNoShape">
              <a:avLst/>
            </a:prstTxWarp>
          </a:bodyPr>
          <a:lstStyle/>
          <a:p>
            <a:pPr algn="ctr"/>
            <a:r>
              <a:rPr lang="en-US" sz="1300" dirty="0">
                <a:solidFill>
                  <a:srgbClr val="FFFFFF"/>
                </a:solidFill>
                <a:latin typeface="Calibri" panose="020F0502020204030204" pitchFamily="34" charset="0"/>
                <a:cs typeface="Calibri" panose="020F0502020204030204" pitchFamily="34" charset="0"/>
              </a:rPr>
              <a:t>Enterprise Control Framework</a:t>
            </a:r>
          </a:p>
        </p:txBody>
      </p:sp>
      <p:sp>
        <p:nvSpPr>
          <p:cNvPr id="85" name="Text Box 4"/>
          <p:cNvSpPr txBox="1">
            <a:spLocks noChangeArrowheads="1"/>
          </p:cNvSpPr>
          <p:nvPr/>
        </p:nvSpPr>
        <p:spPr bwMode="auto">
          <a:xfrm>
            <a:off x="185568" y="990232"/>
            <a:ext cx="8791377" cy="2517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81636" tIns="40818" rIns="81636" bIns="40818">
            <a:spAutoFit/>
          </a:bodyPr>
          <a:lstStyle/>
          <a:p>
            <a:pPr>
              <a:defRPr/>
            </a:pPr>
            <a:r>
              <a:rPr lang="en-US" sz="1100" dirty="0">
                <a:solidFill>
                  <a:srgbClr val="000000"/>
                </a:solidFill>
              </a:rPr>
              <a:t>Solving a Growing Market Challenge with the State Street’s Enterprise Control Framework.</a:t>
            </a:r>
          </a:p>
        </p:txBody>
      </p:sp>
    </p:spTree>
    <p:extLst>
      <p:ext uri="{BB962C8B-B14F-4D97-AF65-F5344CB8AC3E}">
        <p14:creationId xmlns:p14="http://schemas.microsoft.com/office/powerpoint/2010/main" val="177740326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bwMode="auto">
          <a:xfrm>
            <a:off x="109541" y="4688732"/>
            <a:ext cx="8946695" cy="2003898"/>
          </a:xfrm>
          <a:prstGeom prst="rect">
            <a:avLst/>
          </a:prstGeom>
          <a:solidFill>
            <a:schemeClr val="bg2"/>
          </a:solidFill>
          <a:ln>
            <a:headEnd type="none" w="med" len="med"/>
            <a:tailEnd type="none" w="med" len="med"/>
          </a:ln>
          <a:effectLst>
            <a:glow rad="63500">
              <a:schemeClr val="accent1">
                <a:satMod val="175000"/>
                <a:alpha val="40000"/>
              </a:schemeClr>
            </a:glo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vert270" wrap="square" lIns="81626" tIns="40813" rIns="81626" bIns="40813" numCol="1" rtlCol="0" anchor="t" anchorCtr="0" compatLnSpc="1">
            <a:prstTxWarp prst="textNoShape">
              <a:avLst/>
            </a:prstTxWarp>
          </a:bodyPr>
          <a:lstStyle/>
          <a:p>
            <a:pPr algn="ctr" defTabSz="816264"/>
            <a:r>
              <a:rPr lang="en-US" dirty="0" smtClean="0">
                <a:solidFill>
                  <a:srgbClr val="000000"/>
                </a:solidFill>
                <a:latin typeface="Calibri" panose="020F0502020204030204" pitchFamily="34" charset="0"/>
              </a:rPr>
              <a:t>Deliver Information</a:t>
            </a:r>
            <a:endParaRPr lang="en-US" dirty="0">
              <a:solidFill>
                <a:srgbClr val="000000"/>
              </a:solidFill>
              <a:latin typeface="Calibri" panose="020F0502020204030204" pitchFamily="34" charset="0"/>
            </a:endParaRPr>
          </a:p>
        </p:txBody>
      </p:sp>
      <p:sp>
        <p:nvSpPr>
          <p:cNvPr id="88" name="Rectangle 87"/>
          <p:cNvSpPr/>
          <p:nvPr/>
        </p:nvSpPr>
        <p:spPr bwMode="auto">
          <a:xfrm>
            <a:off x="109540" y="2916137"/>
            <a:ext cx="8946695" cy="1694771"/>
          </a:xfrm>
          <a:prstGeom prst="rect">
            <a:avLst/>
          </a:prstGeom>
          <a:solidFill>
            <a:schemeClr val="bg2"/>
          </a:solidFill>
          <a:ln>
            <a:headEnd type="none" w="med" len="med"/>
            <a:tailEnd type="none" w="med" len="med"/>
          </a:ln>
          <a:effectLst>
            <a:glow rad="63500">
              <a:schemeClr val="accent1">
                <a:satMod val="175000"/>
                <a:alpha val="40000"/>
              </a:schemeClr>
            </a:glo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vert270" wrap="square" lIns="81626" tIns="40813" rIns="81626" bIns="40813" numCol="1" rtlCol="0" anchor="t" anchorCtr="0" compatLnSpc="1">
            <a:prstTxWarp prst="textNoShape">
              <a:avLst/>
            </a:prstTxWarp>
          </a:bodyPr>
          <a:lstStyle/>
          <a:p>
            <a:pPr algn="ctr" defTabSz="816264"/>
            <a:r>
              <a:rPr lang="en-US" dirty="0" smtClean="0">
                <a:solidFill>
                  <a:srgbClr val="000000"/>
                </a:solidFill>
                <a:latin typeface="Calibri" panose="020F0502020204030204" pitchFamily="34" charset="0"/>
              </a:rPr>
              <a:t>Manage Data</a:t>
            </a:r>
            <a:endParaRPr lang="en-US" dirty="0">
              <a:solidFill>
                <a:srgbClr val="000000"/>
              </a:solidFill>
              <a:latin typeface="Calibri" panose="020F0502020204030204" pitchFamily="34" charset="0"/>
            </a:endParaRPr>
          </a:p>
        </p:txBody>
      </p:sp>
      <p:sp>
        <p:nvSpPr>
          <p:cNvPr id="85" name="Rectangle 84"/>
          <p:cNvSpPr/>
          <p:nvPr/>
        </p:nvSpPr>
        <p:spPr bwMode="auto">
          <a:xfrm>
            <a:off x="109540" y="1092106"/>
            <a:ext cx="8946695" cy="1734892"/>
          </a:xfrm>
          <a:prstGeom prst="rect">
            <a:avLst/>
          </a:prstGeom>
          <a:solidFill>
            <a:schemeClr val="bg2"/>
          </a:solidFill>
          <a:ln>
            <a:headEnd type="none" w="med" len="med"/>
            <a:tailEnd type="none" w="med" len="med"/>
          </a:ln>
          <a:effectLst>
            <a:glow rad="63500">
              <a:schemeClr val="accent1">
                <a:satMod val="175000"/>
                <a:alpha val="40000"/>
              </a:schemeClr>
            </a:glow>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vert="vert270" wrap="square" lIns="81626" tIns="40813" rIns="81626" bIns="40813" numCol="1" rtlCol="0" anchor="t" anchorCtr="0" compatLnSpc="1">
            <a:prstTxWarp prst="textNoShape">
              <a:avLst/>
            </a:prstTxWarp>
          </a:bodyPr>
          <a:lstStyle/>
          <a:p>
            <a:pPr algn="ctr" defTabSz="816264"/>
            <a:r>
              <a:rPr lang="en-US" dirty="0" smtClean="0">
                <a:solidFill>
                  <a:srgbClr val="000000"/>
                </a:solidFill>
                <a:latin typeface="Calibri" panose="020F0502020204030204" pitchFamily="34" charset="0"/>
              </a:rPr>
              <a:t>Source Data</a:t>
            </a:r>
            <a:endParaRPr lang="en-US" dirty="0">
              <a:solidFill>
                <a:srgbClr val="000000"/>
              </a:solidFill>
              <a:latin typeface="Calibri" panose="020F0502020204030204" pitchFamily="34" charset="0"/>
            </a:endParaRPr>
          </a:p>
        </p:txBody>
      </p:sp>
      <p:sp>
        <p:nvSpPr>
          <p:cNvPr id="68" name="Rectangle 67"/>
          <p:cNvSpPr/>
          <p:nvPr/>
        </p:nvSpPr>
        <p:spPr>
          <a:xfrm>
            <a:off x="748167" y="1122636"/>
            <a:ext cx="3981450" cy="1675177"/>
          </a:xfrm>
          <a:prstGeom prst="rect">
            <a:avLst/>
          </a:prstGeom>
        </p:spPr>
        <p:txBody>
          <a:bodyPr wrap="square" lIns="81636" tIns="40818" rIns="81636" bIns="40818">
            <a:spAutoFit/>
          </a:bodyPr>
          <a:lstStyle/>
          <a:p>
            <a:pPr marL="155902" indent="-155902" defTabSz="816358" eaLnBrk="0" fontAlgn="auto" hangingPunct="0">
              <a:spcBef>
                <a:spcPct val="50000"/>
              </a:spcBef>
              <a:spcAft>
                <a:spcPts val="0"/>
              </a:spcAft>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Data Challenges</a:t>
            </a:r>
          </a:p>
          <a:p>
            <a:pPr marL="564081" lvl="1" indent="-155902" eaLnBrk="0" fontAlgn="auto" hangingPunct="0">
              <a:spcBef>
                <a:spcPct val="50000"/>
              </a:spcBef>
              <a:spcAft>
                <a:spcPts val="0"/>
              </a:spcAft>
              <a:buClr>
                <a:sysClr val="windowText" lastClr="000000"/>
              </a:buClr>
              <a:buFontTx/>
              <a:buChar char="•"/>
            </a:pPr>
            <a:r>
              <a:rPr lang="en-US" sz="900" b="0" dirty="0">
                <a:latin typeface="Calibri" panose="020F0502020204030204" pitchFamily="34" charset="0"/>
                <a:cs typeface="Calibri" panose="020F0502020204030204" pitchFamily="34" charset="0"/>
              </a:rPr>
              <a:t>Batch File uploads, data not available real-time</a:t>
            </a:r>
          </a:p>
          <a:p>
            <a:pPr marL="564081" lvl="1" indent="-155902" eaLnBrk="0" fontAlgn="auto" hangingPunct="0">
              <a:spcBef>
                <a:spcPct val="50000"/>
              </a:spcBef>
              <a:spcAft>
                <a:spcPts val="0"/>
              </a:spcAft>
              <a:buClr>
                <a:sysClr val="windowText" lastClr="000000"/>
              </a:buClr>
              <a:buFontTx/>
              <a:buChar char="•"/>
            </a:pPr>
            <a:r>
              <a:rPr lang="en-US" sz="900" b="0" kern="0" dirty="0">
                <a:solidFill>
                  <a:sysClr val="windowText" lastClr="000000"/>
                </a:solidFill>
                <a:latin typeface="Calibri" pitchFamily="34" charset="0"/>
                <a:cs typeface="Calibri" pitchFamily="34" charset="0"/>
              </a:rPr>
              <a:t>Comingled data in single schema with limited accountability</a:t>
            </a:r>
          </a:p>
          <a:p>
            <a:pPr marL="155902" indent="-155902" eaLnBrk="0" hangingPunct="0">
              <a:spcBef>
                <a:spcPct val="50000"/>
              </a:spcBef>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Lacking Business Analysis Capability / Onerous Development</a:t>
            </a:r>
          </a:p>
          <a:p>
            <a:pPr marL="564081" lvl="1" indent="-155902" eaLnBrk="0" fontAlgn="auto" hangingPunct="0">
              <a:spcBef>
                <a:spcPct val="50000"/>
              </a:spcBef>
              <a:spcAft>
                <a:spcPts val="0"/>
              </a:spcAft>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Static data model, change is costly</a:t>
            </a:r>
          </a:p>
          <a:p>
            <a:pPr marL="155902" indent="-155902" defTabSz="816358" eaLnBrk="0" fontAlgn="auto" hangingPunct="0">
              <a:spcBef>
                <a:spcPct val="50000"/>
              </a:spcBef>
              <a:spcAft>
                <a:spcPts val="0"/>
              </a:spcAft>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High Infrastructure Costs</a:t>
            </a:r>
          </a:p>
          <a:p>
            <a:pPr marL="564081" lvl="1" indent="-155902" eaLnBrk="0" fontAlgn="auto" hangingPunct="0">
              <a:spcBef>
                <a:spcPct val="50000"/>
              </a:spcBef>
              <a:spcAft>
                <a:spcPts val="0"/>
              </a:spcAft>
              <a:buFontTx/>
              <a:buChar char="•"/>
            </a:pPr>
            <a:r>
              <a:rPr lang="en-US" sz="900" b="0" kern="0" dirty="0">
                <a:solidFill>
                  <a:sysClr val="windowText" lastClr="000000"/>
                </a:solidFill>
                <a:latin typeface="Calibri" pitchFamily="34" charset="0"/>
                <a:cs typeface="Calibri" pitchFamily="34" charset="0"/>
              </a:rPr>
              <a:t>Expensive hardware, license, and maintenance requirements</a:t>
            </a:r>
          </a:p>
          <a:p>
            <a:pPr marL="564081" lvl="1" indent="-155902" eaLnBrk="0" fontAlgn="auto" hangingPunct="0">
              <a:spcBef>
                <a:spcPct val="50000"/>
              </a:spcBef>
              <a:spcAft>
                <a:spcPts val="0"/>
              </a:spcAft>
              <a:buFontTx/>
              <a:buChar char="•"/>
            </a:pPr>
            <a:r>
              <a:rPr lang="en-US" sz="900" b="0" kern="0" dirty="0">
                <a:solidFill>
                  <a:sysClr val="windowText" lastClr="000000"/>
                </a:solidFill>
                <a:latin typeface="Calibri" pitchFamily="34" charset="0"/>
                <a:cs typeface="Calibri" pitchFamily="34" charset="0"/>
              </a:rPr>
              <a:t>Fixed storage capacity, long lead times to expand</a:t>
            </a:r>
          </a:p>
        </p:txBody>
      </p:sp>
      <p:sp>
        <p:nvSpPr>
          <p:cNvPr id="69" name="Rectangle 68"/>
          <p:cNvSpPr/>
          <p:nvPr/>
        </p:nvSpPr>
        <p:spPr>
          <a:xfrm>
            <a:off x="4859325" y="1178409"/>
            <a:ext cx="4040882" cy="1335853"/>
          </a:xfrm>
          <a:prstGeom prst="rect">
            <a:avLst/>
          </a:prstGeom>
        </p:spPr>
        <p:txBody>
          <a:bodyPr wrap="square" lIns="81636" tIns="40818" rIns="81636" bIns="40818">
            <a:spAutoFit/>
          </a:bodyPr>
          <a:lstStyle/>
          <a:p>
            <a:pPr marL="155902" indent="-155902" defTabSz="816358" eaLnBrk="0" fontAlgn="auto" hangingPunct="0">
              <a:lnSpc>
                <a:spcPct val="85000"/>
              </a:lnSpc>
              <a:spcBef>
                <a:spcPct val="50000"/>
              </a:spcBef>
              <a:spcAft>
                <a:spcPts val="0"/>
              </a:spcAft>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End-to-End Data Management </a:t>
            </a:r>
          </a:p>
          <a:p>
            <a:pPr marL="564081" lvl="1" indent="-155902" eaLnBrk="0" fontAlgn="auto" hangingPunct="0">
              <a:lnSpc>
                <a:spcPct val="85000"/>
              </a:lnSpc>
              <a:spcBef>
                <a:spcPct val="50000"/>
              </a:spcBef>
              <a:spcAft>
                <a:spcPts val="0"/>
              </a:spcAft>
              <a:buClr>
                <a:sysClr val="windowText" lastClr="000000"/>
              </a:buClr>
              <a:buFontTx/>
              <a:buChar char="•"/>
            </a:pPr>
            <a:r>
              <a:rPr lang="en-US" sz="900" b="0" kern="0" dirty="0">
                <a:solidFill>
                  <a:sysClr val="windowText" lastClr="000000"/>
                </a:solidFill>
                <a:latin typeface="Calibri" pitchFamily="34" charset="0"/>
                <a:cs typeface="Calibri" pitchFamily="34" charset="0"/>
              </a:rPr>
              <a:t>Real time data delivery to improve decision-making and  business transparency </a:t>
            </a:r>
          </a:p>
          <a:p>
            <a:pPr marL="155902" indent="-155902" defTabSz="816358" eaLnBrk="0" fontAlgn="auto" hangingPunct="0">
              <a:spcBef>
                <a:spcPct val="50000"/>
              </a:spcBef>
              <a:spcAft>
                <a:spcPts val="0"/>
              </a:spcAft>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Scalable and Flexible</a:t>
            </a:r>
          </a:p>
          <a:p>
            <a:pPr marL="564081" lvl="1" indent="-155902" eaLnBrk="0" fontAlgn="auto" hangingPunct="0">
              <a:spcBef>
                <a:spcPct val="50000"/>
              </a:spcBef>
              <a:spcAft>
                <a:spcPts val="0"/>
              </a:spcAft>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On-Demand provisioning, Elastic Capacity  (SaaS Platform)</a:t>
            </a:r>
          </a:p>
          <a:p>
            <a:pPr marL="155902" indent="-155902" defTabSz="816358" eaLnBrk="0" hangingPunct="0">
              <a:spcBef>
                <a:spcPct val="50000"/>
              </a:spcBef>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Powerful Technology and Dynamic Toolset</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Continuous data refresh from streaming sources</a:t>
            </a:r>
          </a:p>
        </p:txBody>
      </p:sp>
      <p:sp>
        <p:nvSpPr>
          <p:cNvPr id="70" name="Rectangle 69"/>
          <p:cNvSpPr/>
          <p:nvPr/>
        </p:nvSpPr>
        <p:spPr>
          <a:xfrm>
            <a:off x="748167" y="3081771"/>
            <a:ext cx="3981450" cy="1328928"/>
          </a:xfrm>
          <a:prstGeom prst="rect">
            <a:avLst/>
          </a:prstGeom>
        </p:spPr>
        <p:txBody>
          <a:bodyPr wrap="square" lIns="81636" tIns="40818" rIns="81636" bIns="40818">
            <a:spAutoFit/>
          </a:bodyPr>
          <a:lstStyle/>
          <a:p>
            <a:pPr marL="155902" indent="-155902" defTabSz="816358" eaLnBrk="0" fontAlgn="auto" hangingPunct="0">
              <a:spcBef>
                <a:spcPct val="50000"/>
              </a:spcBef>
              <a:spcAft>
                <a:spcPts val="0"/>
              </a:spcAft>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Data Challenges</a:t>
            </a:r>
          </a:p>
          <a:p>
            <a:pPr marL="564081" lvl="1" indent="-155902" eaLnBrk="0" fontAlgn="auto" hangingPunct="0">
              <a:spcBef>
                <a:spcPct val="50000"/>
              </a:spcBef>
              <a:spcAft>
                <a:spcPts val="0"/>
              </a:spcAft>
              <a:buClr>
                <a:sysClr val="windowText" lastClr="000000"/>
              </a:buClr>
              <a:buFontTx/>
              <a:buChar char="•"/>
            </a:pPr>
            <a:r>
              <a:rPr lang="en-US" sz="900" b="0" dirty="0">
                <a:latin typeface="Calibri" panose="020F0502020204030204" pitchFamily="34" charset="0"/>
                <a:cs typeface="Calibri" panose="020F0502020204030204" pitchFamily="34" charset="0"/>
              </a:rPr>
              <a:t>Disparate data sources feeding a complex array of systems/platforms make it difficult for customers to distill data into the enterprise views they need of their businesses. </a:t>
            </a:r>
          </a:p>
          <a:p>
            <a:pPr marL="564081" lvl="1" indent="-155902" eaLnBrk="0" fontAlgn="auto" hangingPunct="0">
              <a:spcBef>
                <a:spcPct val="50000"/>
              </a:spcBef>
              <a:spcAft>
                <a:spcPts val="0"/>
              </a:spcAft>
              <a:buClr>
                <a:sysClr val="windowText" lastClr="000000"/>
              </a:buClr>
              <a:buFontTx/>
              <a:buChar char="•"/>
            </a:pPr>
            <a:r>
              <a:rPr lang="en-US" sz="900" b="0" kern="0" dirty="0">
                <a:solidFill>
                  <a:sysClr val="windowText" lastClr="000000"/>
                </a:solidFill>
                <a:latin typeface="Calibri" pitchFamily="34" charset="0"/>
                <a:cs typeface="Calibri" pitchFamily="34" charset="0"/>
              </a:rPr>
              <a:t>Operational Errors, Client Report Data Inconsistency</a:t>
            </a:r>
          </a:p>
          <a:p>
            <a:pPr marL="155902" indent="-155902" eaLnBrk="0" hangingPunct="0">
              <a:spcBef>
                <a:spcPct val="50000"/>
              </a:spcBef>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Lacking Business Analysis Capability / Onerous Development</a:t>
            </a:r>
          </a:p>
          <a:p>
            <a:pPr marL="564081" lvl="1" indent="-155902" eaLnBrk="0" fontAlgn="auto" hangingPunct="0">
              <a:spcBef>
                <a:spcPct val="50000"/>
              </a:spcBef>
              <a:spcAft>
                <a:spcPts val="0"/>
              </a:spcAft>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Limited trending, hard to troubleshoot data issues</a:t>
            </a:r>
          </a:p>
        </p:txBody>
      </p:sp>
      <p:sp>
        <p:nvSpPr>
          <p:cNvPr id="75" name="Rectangle 74"/>
          <p:cNvSpPr/>
          <p:nvPr/>
        </p:nvSpPr>
        <p:spPr>
          <a:xfrm>
            <a:off x="767623" y="4926703"/>
            <a:ext cx="3981450" cy="1536677"/>
          </a:xfrm>
          <a:prstGeom prst="rect">
            <a:avLst/>
          </a:prstGeom>
        </p:spPr>
        <p:txBody>
          <a:bodyPr wrap="square" lIns="81636" tIns="40818" rIns="81636" bIns="40818">
            <a:spAutoFit/>
          </a:bodyPr>
          <a:lstStyle/>
          <a:p>
            <a:pPr marL="155902" indent="-155902" defTabSz="816358" eaLnBrk="0" fontAlgn="auto" hangingPunct="0">
              <a:spcBef>
                <a:spcPct val="50000"/>
              </a:spcBef>
              <a:spcAft>
                <a:spcPts val="0"/>
              </a:spcAft>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Data Challenges</a:t>
            </a:r>
          </a:p>
          <a:p>
            <a:pPr marL="564081" lvl="1" indent="-155902" eaLnBrk="0" fontAlgn="auto" hangingPunct="0">
              <a:spcBef>
                <a:spcPct val="50000"/>
              </a:spcBef>
              <a:spcAft>
                <a:spcPts val="0"/>
              </a:spcAft>
              <a:buClr>
                <a:sysClr val="windowText" lastClr="000000"/>
              </a:buClr>
              <a:buFontTx/>
              <a:buChar char="•"/>
            </a:pPr>
            <a:r>
              <a:rPr lang="en-US" sz="900" b="0" dirty="0">
                <a:latin typeface="Calibri" panose="020F0502020204030204" pitchFamily="34" charset="0"/>
                <a:cs typeface="Calibri" panose="020F0502020204030204" pitchFamily="34" charset="0"/>
              </a:rPr>
              <a:t>Increasing regulatory requirements, high pace of change, need for transparency and the ability to quickly access data </a:t>
            </a:r>
          </a:p>
          <a:p>
            <a:pPr marL="155902" indent="-155902" eaLnBrk="0" hangingPunct="0">
              <a:spcBef>
                <a:spcPct val="50000"/>
              </a:spcBef>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Lacking Business Analysis Capability / Onerous Development</a:t>
            </a:r>
          </a:p>
          <a:p>
            <a:pPr marL="564081" lvl="1" indent="-155902" eaLnBrk="0" fontAlgn="auto" hangingPunct="0">
              <a:spcBef>
                <a:spcPct val="50000"/>
              </a:spcBef>
              <a:spcAft>
                <a:spcPts val="0"/>
              </a:spcAft>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Custom programing required to load and normalize data, build extracts or create reports</a:t>
            </a:r>
          </a:p>
          <a:p>
            <a:pPr marL="155902" indent="-155902" defTabSz="816358" eaLnBrk="0" fontAlgn="auto" hangingPunct="0">
              <a:spcBef>
                <a:spcPct val="50000"/>
              </a:spcBef>
              <a:spcAft>
                <a:spcPts val="0"/>
              </a:spcAft>
              <a:buClr>
                <a:srgbClr val="C000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High Infrastructure Costs</a:t>
            </a:r>
          </a:p>
          <a:p>
            <a:pPr marL="564081" lvl="1" indent="-155902" eaLnBrk="0" fontAlgn="auto" hangingPunct="0">
              <a:spcBef>
                <a:spcPct val="50000"/>
              </a:spcBef>
              <a:spcAft>
                <a:spcPts val="0"/>
              </a:spcAft>
              <a:buFontTx/>
              <a:buChar char="•"/>
              <a:defRPr/>
            </a:pPr>
            <a:r>
              <a:rPr lang="en-US" sz="900" b="0" kern="0" dirty="0">
                <a:solidFill>
                  <a:sysClr val="windowText" lastClr="000000"/>
                </a:solidFill>
                <a:latin typeface="Calibri" pitchFamily="34" charset="0"/>
                <a:cs typeface="Calibri" pitchFamily="34" charset="0"/>
              </a:rPr>
              <a:t>On-site Hardware requirements</a:t>
            </a:r>
          </a:p>
        </p:txBody>
      </p:sp>
      <p:sp>
        <p:nvSpPr>
          <p:cNvPr id="108" name="TextBox 3"/>
          <p:cNvSpPr txBox="1">
            <a:spLocks noChangeArrowheads="1"/>
          </p:cNvSpPr>
          <p:nvPr/>
        </p:nvSpPr>
        <p:spPr bwMode="auto">
          <a:xfrm>
            <a:off x="109538" y="568326"/>
            <a:ext cx="7934986" cy="451755"/>
          </a:xfrm>
          <a:prstGeom prst="rect">
            <a:avLst/>
          </a:prstGeom>
          <a:noFill/>
          <a:ln>
            <a:noFill/>
          </a:ln>
          <a:extLst/>
        </p:spPr>
        <p:txBody>
          <a:bodyPr wrap="square" lIns="81626" tIns="40813" rIns="81626" bIns="4081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AU" sz="2400" dirty="0" smtClean="0">
                <a:latin typeface="+mj-lt"/>
                <a:cs typeface="Calibri" panose="020F0502020204030204" pitchFamily="34" charset="0"/>
              </a:rPr>
              <a:t>The </a:t>
            </a:r>
            <a:r>
              <a:rPr lang="en-AU" sz="2400" dirty="0" smtClean="0">
                <a:solidFill>
                  <a:srgbClr val="00B050"/>
                </a:solidFill>
                <a:latin typeface="+mj-lt"/>
                <a:cs typeface="Calibri" panose="020F0502020204030204" pitchFamily="34" charset="0"/>
              </a:rPr>
              <a:t>solutions</a:t>
            </a:r>
            <a:r>
              <a:rPr lang="en-AU" sz="2400" dirty="0" smtClean="0">
                <a:latin typeface="+mj-lt"/>
                <a:cs typeface="Calibri" panose="020F0502020204030204" pitchFamily="34" charset="0"/>
              </a:rPr>
              <a:t> to your data management </a:t>
            </a:r>
            <a:r>
              <a:rPr lang="en-AU" sz="2400" dirty="0" smtClean="0">
                <a:solidFill>
                  <a:srgbClr val="FF0000"/>
                </a:solidFill>
                <a:latin typeface="+mj-lt"/>
                <a:cs typeface="Calibri" panose="020F0502020204030204" pitchFamily="34" charset="0"/>
              </a:rPr>
              <a:t>challenges</a:t>
            </a:r>
            <a:endParaRPr lang="en-AU" sz="2400" i="0" dirty="0">
              <a:solidFill>
                <a:srgbClr val="FF0000"/>
              </a:solidFill>
              <a:latin typeface="+mj-lt"/>
              <a:cs typeface="Calibri" panose="020F0502020204030204" pitchFamily="34" charset="0"/>
            </a:endParaRPr>
          </a:p>
        </p:txBody>
      </p:sp>
      <p:sp>
        <p:nvSpPr>
          <p:cNvPr id="109" name="Rectangle 108"/>
          <p:cNvSpPr/>
          <p:nvPr/>
        </p:nvSpPr>
        <p:spPr>
          <a:xfrm>
            <a:off x="4859325" y="3054214"/>
            <a:ext cx="4040882" cy="1356628"/>
          </a:xfrm>
          <a:prstGeom prst="rect">
            <a:avLst/>
          </a:prstGeom>
        </p:spPr>
        <p:txBody>
          <a:bodyPr wrap="square" lIns="81636" tIns="40818" rIns="81636" bIns="40818">
            <a:spAutoFit/>
          </a:bodyPr>
          <a:lstStyle/>
          <a:p>
            <a:pPr marL="155902" indent="-155902" defTabSz="816358" eaLnBrk="0" fontAlgn="auto" hangingPunct="0">
              <a:lnSpc>
                <a:spcPct val="85000"/>
              </a:lnSpc>
              <a:spcBef>
                <a:spcPct val="50000"/>
              </a:spcBef>
              <a:spcAft>
                <a:spcPts val="0"/>
              </a:spcAft>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End-to-End Data Management </a:t>
            </a:r>
          </a:p>
          <a:p>
            <a:pPr marL="564081" lvl="1" indent="-155902" eaLnBrk="0" fontAlgn="auto" hangingPunct="0">
              <a:lnSpc>
                <a:spcPct val="85000"/>
              </a:lnSpc>
              <a:spcBef>
                <a:spcPct val="50000"/>
              </a:spcBef>
              <a:spcAft>
                <a:spcPts val="0"/>
              </a:spcAft>
              <a:buClr>
                <a:sysClr val="windowText" lastClr="000000"/>
              </a:buClr>
              <a:buFontTx/>
              <a:buChar char="•"/>
            </a:pPr>
            <a:r>
              <a:rPr lang="en-US" sz="900" b="0" kern="0" dirty="0">
                <a:solidFill>
                  <a:sysClr val="windowText" lastClr="000000"/>
                </a:solidFill>
                <a:latin typeface="Calibri" pitchFamily="34" charset="0"/>
                <a:cs typeface="Calibri" pitchFamily="34" charset="0"/>
              </a:rPr>
              <a:t>Enterprise view of data from disparate internal and external sources </a:t>
            </a:r>
          </a:p>
          <a:p>
            <a:pPr marL="155902" indent="-155902" defTabSz="816358" eaLnBrk="0" fontAlgn="auto" hangingPunct="0">
              <a:spcBef>
                <a:spcPct val="50000"/>
              </a:spcBef>
              <a:spcAft>
                <a:spcPts val="0"/>
              </a:spcAft>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Scalable and Flexible</a:t>
            </a:r>
          </a:p>
          <a:p>
            <a:pPr marL="564081" lvl="1" indent="-155902" eaLnBrk="0" fontAlgn="auto" hangingPunct="0">
              <a:spcBef>
                <a:spcPct val="50000"/>
              </a:spcBef>
              <a:spcAft>
                <a:spcPts val="0"/>
              </a:spcAft>
              <a:buClr>
                <a:sysClr val="windowText" lastClr="000000"/>
              </a:buClr>
              <a:buFontTx/>
              <a:buChar char="•"/>
            </a:pPr>
            <a:r>
              <a:rPr lang="en-US" sz="900" b="0" kern="0" dirty="0">
                <a:solidFill>
                  <a:sysClr val="windowText" lastClr="000000"/>
                </a:solidFill>
                <a:latin typeface="Calibri" pitchFamily="34" charset="0"/>
                <a:cs typeface="Calibri" pitchFamily="34" charset="0"/>
              </a:rPr>
              <a:t>Completely configurable data model, end to end Self-Service</a:t>
            </a:r>
          </a:p>
          <a:p>
            <a:pPr marL="155902" indent="-155902" defTabSz="816358" eaLnBrk="0" hangingPunct="0">
              <a:spcBef>
                <a:spcPct val="50000"/>
              </a:spcBef>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Resilient and Controlled</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Eliminates data inconsistency issues created by multiple copies or multiple sources for the same data</a:t>
            </a:r>
          </a:p>
        </p:txBody>
      </p:sp>
      <p:sp>
        <p:nvSpPr>
          <p:cNvPr id="110" name="Rectangle 109"/>
          <p:cNvSpPr/>
          <p:nvPr/>
        </p:nvSpPr>
        <p:spPr>
          <a:xfrm>
            <a:off x="4878781" y="4927254"/>
            <a:ext cx="4040882" cy="1259679"/>
          </a:xfrm>
          <a:prstGeom prst="rect">
            <a:avLst/>
          </a:prstGeom>
        </p:spPr>
        <p:txBody>
          <a:bodyPr wrap="square" lIns="81636" tIns="40818" rIns="81636" bIns="40818">
            <a:spAutoFit/>
          </a:bodyPr>
          <a:lstStyle/>
          <a:p>
            <a:pPr marL="155902" indent="-155902" defTabSz="816358" eaLnBrk="0" hangingPunct="0">
              <a:spcBef>
                <a:spcPct val="50000"/>
              </a:spcBef>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Powerful Technology and Dynamic Toolset</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Business Intelligence / Analysis, Full data lineage</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Multiple, secure data access methods</a:t>
            </a:r>
          </a:p>
          <a:p>
            <a:pPr marL="155902" indent="-155902" defTabSz="816358" eaLnBrk="0" hangingPunct="0">
              <a:spcBef>
                <a:spcPct val="50000"/>
              </a:spcBef>
              <a:buClr>
                <a:srgbClr val="009900"/>
              </a:buClr>
              <a:buSzPct val="150000"/>
              <a:buFont typeface="Calibri" panose="020F0502020204030204" pitchFamily="34" charset="0"/>
              <a:buChar char="●"/>
              <a:defRPr/>
            </a:pPr>
            <a:r>
              <a:rPr lang="en-US" sz="900" kern="0" dirty="0">
                <a:solidFill>
                  <a:sysClr val="windowText" lastClr="000000"/>
                </a:solidFill>
                <a:latin typeface="Calibri" pitchFamily="34" charset="0"/>
                <a:cs typeface="Calibri" pitchFamily="34" charset="0"/>
              </a:rPr>
              <a:t>Resilient and Controlled</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Pro-Active, comprehensive monitoring and support</a:t>
            </a:r>
          </a:p>
          <a:p>
            <a:pPr marL="564081" lvl="1" indent="-155902" eaLnBrk="0" hangingPunct="0">
              <a:spcBef>
                <a:spcPct val="50000"/>
              </a:spcBef>
              <a:buClr>
                <a:sysClr val="windowText" lastClr="000000"/>
              </a:buClr>
              <a:buFontTx/>
              <a:buChar char="•"/>
              <a:defRPr/>
            </a:pPr>
            <a:r>
              <a:rPr lang="en-US" sz="900" b="0" kern="0" dirty="0">
                <a:solidFill>
                  <a:sysClr val="windowText" lastClr="000000"/>
                </a:solidFill>
                <a:latin typeface="Calibri" pitchFamily="34" charset="0"/>
                <a:cs typeface="Calibri" pitchFamily="34" charset="0"/>
              </a:rPr>
              <a:t>Integrated  control to improve timeliness and quality</a:t>
            </a:r>
          </a:p>
        </p:txBody>
      </p:sp>
    </p:spTree>
    <p:extLst>
      <p:ext uri="{BB962C8B-B14F-4D97-AF65-F5344CB8AC3E}">
        <p14:creationId xmlns:p14="http://schemas.microsoft.com/office/powerpoint/2010/main" val="1220205114"/>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p:cNvSpPr>
            <a:spLocks noGrp="1" noChangeArrowheads="1"/>
          </p:cNvSpPr>
          <p:nvPr>
            <p:ph idx="1"/>
          </p:nvPr>
        </p:nvSpPr>
        <p:spPr/>
        <p:txBody>
          <a:bodyPr/>
          <a:lstStyle/>
          <a:p>
            <a:pPr marL="0" indent="0" eaLnBrk="1" hangingPunct="1">
              <a:buFontTx/>
              <a:buNone/>
            </a:pPr>
            <a:r>
              <a:rPr lang="en-US" sz="1800" b="1" dirty="0" smtClean="0">
                <a:latin typeface="Calibri" pitchFamily="34" charset="0"/>
                <a:cs typeface="Calibri" pitchFamily="34" charset="0"/>
              </a:rPr>
              <a:t>OVERVIEW:</a:t>
            </a:r>
          </a:p>
          <a:p>
            <a:pPr marL="0" indent="0" eaLnBrk="1" hangingPunct="1">
              <a:buFontTx/>
              <a:buNone/>
            </a:pPr>
            <a:r>
              <a:rPr lang="en-US" dirty="0" smtClean="0">
                <a:latin typeface="Calibri" pitchFamily="34" charset="0"/>
                <a:cs typeface="Calibri" pitchFamily="34" charset="0"/>
              </a:rPr>
              <a:t>This project covers creation of a model catalog to provide consolidated view of models within the Bank, with an API for searching and querying, as well as the creation of source agnostic model.</a:t>
            </a:r>
            <a:endParaRPr lang="en-US" dirty="0">
              <a:latin typeface="Calibri" pitchFamily="34" charset="0"/>
              <a:cs typeface="Calibri" pitchFamily="34" charset="0"/>
            </a:endParaRPr>
          </a:p>
          <a:p>
            <a:pPr marL="0" indent="0" eaLnBrk="1" hangingPunct="1">
              <a:buFontTx/>
              <a:buNone/>
            </a:pPr>
            <a:endParaRPr lang="en-US" dirty="0" smtClean="0">
              <a:latin typeface="Calibri" pitchFamily="34" charset="0"/>
              <a:cs typeface="Calibri" pitchFamily="34" charset="0"/>
            </a:endParaRPr>
          </a:p>
          <a:p>
            <a:pPr marL="0" indent="0" eaLnBrk="1" hangingPunct="1">
              <a:buFontTx/>
              <a:buNone/>
            </a:pPr>
            <a:r>
              <a:rPr lang="en-US" dirty="0" smtClean="0">
                <a:latin typeface="Calibri" pitchFamily="34" charset="0"/>
                <a:cs typeface="Calibri" pitchFamily="34" charset="0"/>
              </a:rPr>
              <a:t>State </a:t>
            </a:r>
            <a:r>
              <a:rPr lang="en-US" dirty="0" smtClean="0">
                <a:latin typeface="Calibri" pitchFamily="34" charset="0"/>
                <a:cs typeface="Calibri" pitchFamily="34" charset="0"/>
              </a:rPr>
              <a:t>Street’s Enterprise Servicing Platform [ESP] provides a fully customizable and scalable end to end Enterprise Data Management platform. Powered by State Street’s superior accounting and performance capabilities and fully integrated with State Streets award-winning information delivery capabilities, ESP provides an end-to-end solution.</a:t>
            </a:r>
          </a:p>
          <a:p>
            <a:pPr marL="0" indent="0" eaLnBrk="1" hangingPunct="1">
              <a:buFontTx/>
              <a:buNone/>
            </a:pPr>
            <a:endParaRPr lang="en-US" dirty="0" smtClean="0">
              <a:latin typeface="Calibri" pitchFamily="34" charset="0"/>
              <a:cs typeface="Calibri" pitchFamily="34" charset="0"/>
            </a:endParaRPr>
          </a:p>
          <a:p>
            <a:pPr marL="0" indent="0" eaLnBrk="1" hangingPunct="1">
              <a:buFontTx/>
              <a:buNone/>
            </a:pPr>
            <a:r>
              <a:rPr lang="en-US" dirty="0" smtClean="0">
                <a:latin typeface="Calibri" pitchFamily="34" charset="0"/>
                <a:cs typeface="Calibri" pitchFamily="34" charset="0"/>
              </a:rPr>
              <a:t>ESP allows for easy integration with batch, real time, and one-time data sources from client or 3rd party data providers.  Its robust self-service capabilities allow for rapid platform  extensibility without incurring typical technology development.  It has the ability to store and aggregate information “As at” and “As of ” from multiple sources. ESP has integrated control hub to improve timeliness and accuracy of data. </a:t>
            </a:r>
          </a:p>
          <a:p>
            <a:pPr marL="0" indent="0" eaLnBrk="1" hangingPunct="1">
              <a:buFontTx/>
              <a:buNone/>
            </a:pPr>
            <a:endParaRPr lang="en-US" dirty="0" smtClean="0">
              <a:latin typeface="Calibri" pitchFamily="34" charset="0"/>
              <a:cs typeface="Calibri" pitchFamily="34" charset="0"/>
            </a:endParaRPr>
          </a:p>
        </p:txBody>
      </p:sp>
      <p:sp>
        <p:nvSpPr>
          <p:cNvPr id="5" name="Rectangle 4"/>
          <p:cNvSpPr/>
          <p:nvPr/>
        </p:nvSpPr>
        <p:spPr>
          <a:xfrm>
            <a:off x="285027" y="615346"/>
            <a:ext cx="8541445" cy="768826"/>
          </a:xfrm>
          <a:prstGeom prst="rect">
            <a:avLst/>
          </a:prstGeom>
          <a:solidFill>
            <a:srgbClr val="B7E7E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 name="TextBox 5"/>
          <p:cNvSpPr txBox="1"/>
          <p:nvPr/>
        </p:nvSpPr>
        <p:spPr>
          <a:xfrm>
            <a:off x="1066800" y="762000"/>
            <a:ext cx="7315200" cy="461665"/>
          </a:xfrm>
          <a:prstGeom prst="rect">
            <a:avLst/>
          </a:prstGeom>
          <a:noFill/>
        </p:spPr>
        <p:txBody>
          <a:bodyPr wrap="square" rtlCol="0">
            <a:spAutoFit/>
          </a:bodyPr>
          <a:lstStyle/>
          <a:p>
            <a:r>
              <a:rPr lang="en-US" sz="2400" b="1" dirty="0" smtClean="0">
                <a:solidFill>
                  <a:srgbClr val="003B76"/>
                </a:solidFill>
                <a:latin typeface="Franklin Gothic Demi Cond" panose="020B0706030402020204" pitchFamily="34" charset="0"/>
                <a:cs typeface="Arial" panose="020B0604020202020204" pitchFamily="34" charset="0"/>
              </a:rPr>
              <a:t>ENTERPRISE  SERVICING  PLATFORM (ESP)</a:t>
            </a:r>
            <a:endParaRPr lang="en-US" sz="2400" b="1" dirty="0">
              <a:solidFill>
                <a:srgbClr val="003B76"/>
              </a:solidFill>
              <a:latin typeface="Franklin Gothic Demi Cond" panose="020B0706030402020204" pitchFamily="34" charset="0"/>
              <a:cs typeface="Arial" panose="020B0604020202020204" pitchFamily="34" charset="0"/>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325" y="615347"/>
            <a:ext cx="579544" cy="7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8"/>
          <p:cNvSpPr>
            <a:spLocks noChangeArrowheads="1"/>
          </p:cNvSpPr>
          <p:nvPr>
            <p:custDataLst>
              <p:tags r:id="rId1"/>
            </p:custDataLst>
          </p:nvPr>
        </p:nvSpPr>
        <p:spPr bwMode="gray">
          <a:xfrm>
            <a:off x="163945" y="2365146"/>
            <a:ext cx="8827654" cy="3730916"/>
          </a:xfrm>
          <a:prstGeom prst="rect">
            <a:avLst/>
          </a:prstGeom>
          <a:solidFill>
            <a:sysClr val="window" lastClr="FFFFFF">
              <a:lumMod val="95000"/>
            </a:sysClr>
          </a:solidFill>
          <a:ln>
            <a:noFill/>
          </a:ln>
          <a:extLst/>
        </p:spPr>
        <p:txBody>
          <a:bodyPr lIns="36000" tIns="72000" rIns="36000" bIns="21600" anchor="t" anchorCtr="0"/>
          <a:lstStyle/>
          <a:p>
            <a:pPr marL="176213" marR="0" lvl="1" indent="0" defTabSz="914400" eaLnBrk="1" fontAlgn="auto" latinLnBrk="0" hangingPunct="1">
              <a:lnSpc>
                <a:spcPct val="100000"/>
              </a:lnSpc>
              <a:spcBef>
                <a:spcPts val="0"/>
              </a:spcBef>
              <a:spcAft>
                <a:spcPts val="0"/>
              </a:spcAft>
              <a:buClrTx/>
              <a:buSzTx/>
              <a:buFontTx/>
              <a:buNone/>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p:txBody>
      </p:sp>
      <p:sp>
        <p:nvSpPr>
          <p:cNvPr id="22" name="Isosceles Triangle 21"/>
          <p:cNvSpPr/>
          <p:nvPr/>
        </p:nvSpPr>
        <p:spPr>
          <a:xfrm>
            <a:off x="152400" y="1284337"/>
            <a:ext cx="8850745" cy="690649"/>
          </a:xfrm>
          <a:prstGeom prst="triangle">
            <a:avLst>
              <a:gd name="adj" fmla="val 50029"/>
            </a:avLst>
          </a:prstGeom>
          <a:solidFill>
            <a:srgbClr val="0055AD">
              <a:lumMod val="75000"/>
            </a:srgbClr>
          </a:solidFill>
          <a:ln w="25400" cap="flat" cmpd="sng" algn="ctr">
            <a:noFill/>
            <a:prstDash val="solid"/>
          </a:ln>
          <a:effectLst/>
        </p:spPr>
        <p:txBody>
          <a:bodyPr rtlCol="0" anchor="t" anchorCtr="0"/>
          <a:lstStyle/>
          <a:p>
            <a:pPr algn="ctr" fontAlgn="auto">
              <a:spcBef>
                <a:spcPts val="0"/>
              </a:spcBef>
              <a:spcAft>
                <a:spcPts val="0"/>
              </a:spcAft>
              <a:defRPr/>
            </a:pPr>
            <a:endParaRPr lang="en-GB" sz="1050" kern="0" dirty="0" smtClean="0">
              <a:solidFill>
                <a:srgbClr val="FFFFFF"/>
              </a:solidFill>
              <a:latin typeface="Calibri"/>
              <a:ea typeface="Calibri"/>
            </a:endParaRPr>
          </a:p>
          <a:p>
            <a:pPr algn="ctr" fontAlgn="auto">
              <a:spcBef>
                <a:spcPts val="0"/>
              </a:spcBef>
              <a:spcAft>
                <a:spcPts val="0"/>
              </a:spcAft>
              <a:defRPr/>
            </a:pPr>
            <a:r>
              <a:rPr lang="en-GB" sz="1050" kern="0" dirty="0">
                <a:solidFill>
                  <a:srgbClr val="FFFFFF"/>
                </a:solidFill>
                <a:latin typeface="Calibri"/>
                <a:ea typeface="Calibri"/>
              </a:rPr>
              <a:t> </a:t>
            </a:r>
            <a:endParaRPr lang="en-US" sz="1200" b="0" kern="0" dirty="0">
              <a:solidFill>
                <a:srgbClr val="FFFFFF"/>
              </a:solidFill>
              <a:latin typeface="Calibri"/>
              <a:ea typeface="Calibri"/>
            </a:endParaRPr>
          </a:p>
        </p:txBody>
      </p:sp>
      <p:sp>
        <p:nvSpPr>
          <p:cNvPr id="23" name="TextBox 22"/>
          <p:cNvSpPr txBox="1">
            <a:spLocks noChangeArrowheads="1"/>
          </p:cNvSpPr>
          <p:nvPr/>
        </p:nvSpPr>
        <p:spPr bwMode="auto">
          <a:xfrm>
            <a:off x="3017805" y="1531694"/>
            <a:ext cx="306422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432" tIns="27432" rIns="27432" bIns="27432" anchor="ctr" anchorCtr="1">
            <a:spAutoFit/>
          </a:bodyPr>
          <a:lstStyle>
            <a:lvl1pPr eaLnBrk="0" hangingPunct="0">
              <a:defRPr b="1">
                <a:solidFill>
                  <a:schemeClr val="tx1"/>
                </a:solidFill>
                <a:latin typeface="Arial" pitchFamily="34" charset="0"/>
                <a:ea typeface="ＭＳ Ｐゴシック" pitchFamily="34" charset="-128"/>
              </a:defRPr>
            </a:lvl1pPr>
            <a:lvl2pPr marL="742950" indent="-285750" eaLnBrk="0" hangingPunct="0">
              <a:defRPr b="1">
                <a:solidFill>
                  <a:schemeClr val="tx1"/>
                </a:solidFill>
                <a:latin typeface="Arial" pitchFamily="34" charset="0"/>
                <a:ea typeface="ＭＳ Ｐゴシック" pitchFamily="34" charset="-128"/>
              </a:defRPr>
            </a:lvl2pPr>
            <a:lvl3pPr marL="1143000" indent="-228600" eaLnBrk="0" hangingPunct="0">
              <a:defRPr b="1">
                <a:solidFill>
                  <a:schemeClr val="tx1"/>
                </a:solidFill>
                <a:latin typeface="Arial" pitchFamily="34" charset="0"/>
                <a:ea typeface="ＭＳ Ｐゴシック" pitchFamily="34" charset="-128"/>
              </a:defRPr>
            </a:lvl3pPr>
            <a:lvl4pPr marL="1600200" indent="-228600" eaLnBrk="0" hangingPunct="0">
              <a:defRPr b="1">
                <a:solidFill>
                  <a:schemeClr val="tx1"/>
                </a:solidFill>
                <a:latin typeface="Arial" pitchFamily="34" charset="0"/>
                <a:ea typeface="ＭＳ Ｐゴシック" pitchFamily="34" charset="-128"/>
              </a:defRPr>
            </a:lvl4pPr>
            <a:lvl5pPr marL="2057400" indent="-228600" eaLnBrk="0" hangingPunct="0">
              <a:defRPr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b="1">
                <a:solidFill>
                  <a:schemeClr val="tx1"/>
                </a:solidFill>
                <a:latin typeface="Arial" pitchFamily="34" charset="0"/>
                <a:ea typeface="ＭＳ Ｐゴシック" pitchFamily="34" charset="-128"/>
              </a:defRPr>
            </a:lvl9pPr>
          </a:lstStyle>
          <a:p>
            <a:pPr algn="ctr" eaLnBrk="1" hangingPunct="1">
              <a:spcBef>
                <a:spcPct val="30000"/>
              </a:spcBef>
              <a:buClr>
                <a:prstClr val="black"/>
              </a:buClr>
            </a:pPr>
            <a:r>
              <a:rPr lang="en-US" sz="1500" dirty="0">
                <a:solidFill>
                  <a:prstClr val="white"/>
                </a:solidFill>
                <a:latin typeface="Calibri" panose="020F0502020204030204" pitchFamily="34" charset="0"/>
                <a:cs typeface="Calibri" panose="020F0502020204030204" pitchFamily="34" charset="0"/>
              </a:rPr>
              <a:t>World-Class Information Delivery</a:t>
            </a:r>
          </a:p>
        </p:txBody>
      </p:sp>
      <p:sp>
        <p:nvSpPr>
          <p:cNvPr id="24" name="Rectangle 23"/>
          <p:cNvSpPr/>
          <p:nvPr/>
        </p:nvSpPr>
        <p:spPr>
          <a:xfrm>
            <a:off x="163945" y="1974985"/>
            <a:ext cx="2209800" cy="390161"/>
          </a:xfrm>
          <a:prstGeom prst="rect">
            <a:avLst/>
          </a:prstGeom>
          <a:solidFill>
            <a:srgbClr val="2754A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ct val="30000"/>
              </a:spcBef>
              <a:spcAft>
                <a:spcPts val="0"/>
              </a:spcAft>
              <a:buClr>
                <a:prstClr val="black"/>
              </a:buClr>
              <a:buSzTx/>
              <a:buFontTx/>
              <a:buNone/>
              <a:tabLst/>
              <a:defRPr/>
            </a:pPr>
            <a:r>
              <a:rPr kumimoji="0" lang="en-US" sz="1000" b="0" i="0" u="none" strike="noStrike" kern="0" cap="none" spc="0" normalizeH="0" baseline="0" noProof="0" dirty="0">
                <a:ln>
                  <a:noFill/>
                </a:ln>
                <a:solidFill>
                  <a:prstClr val="white"/>
                </a:solidFill>
                <a:effectLst/>
                <a:uLnTx/>
                <a:uFillTx/>
                <a:latin typeface="Calibri"/>
                <a:ea typeface="+mn-ea"/>
                <a:cs typeface="+mn-cs"/>
              </a:rPr>
              <a:t>Leading Technology and Design</a:t>
            </a:r>
          </a:p>
        </p:txBody>
      </p:sp>
      <p:sp>
        <p:nvSpPr>
          <p:cNvPr id="25" name="Rectangle 24"/>
          <p:cNvSpPr/>
          <p:nvPr/>
        </p:nvSpPr>
        <p:spPr bwMode="auto">
          <a:xfrm>
            <a:off x="2373745" y="1974986"/>
            <a:ext cx="2209800" cy="390162"/>
          </a:xfrm>
          <a:prstGeom prst="rect">
            <a:avLst/>
          </a:prstGeom>
          <a:solidFill>
            <a:srgbClr val="B5BF33"/>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30000"/>
              </a:spcBef>
              <a:buClr>
                <a:prstClr val="black"/>
              </a:buClr>
            </a:pPr>
            <a:r>
              <a:rPr lang="en-US" sz="1000" dirty="0">
                <a:solidFill>
                  <a:prstClr val="white"/>
                </a:solidFill>
                <a:latin typeface="Calibri"/>
              </a:rPr>
              <a:t>Data Consumption and Normalization</a:t>
            </a:r>
          </a:p>
        </p:txBody>
      </p:sp>
      <p:sp>
        <p:nvSpPr>
          <p:cNvPr id="26" name="Rectangle 25"/>
          <p:cNvSpPr/>
          <p:nvPr/>
        </p:nvSpPr>
        <p:spPr bwMode="auto">
          <a:xfrm>
            <a:off x="4583545" y="1974986"/>
            <a:ext cx="2209800" cy="390162"/>
          </a:xfrm>
          <a:prstGeom prst="rect">
            <a:avLst/>
          </a:prstGeom>
          <a:solidFill>
            <a:srgbClr val="EA7B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30000"/>
              </a:spcBef>
              <a:buClr>
                <a:prstClr val="black"/>
              </a:buClr>
            </a:pPr>
            <a:r>
              <a:rPr lang="en-US" sz="1000" dirty="0">
                <a:solidFill>
                  <a:prstClr val="white"/>
                </a:solidFill>
                <a:latin typeface="Calibri"/>
              </a:rPr>
              <a:t>Data Control and Monitoring</a:t>
            </a:r>
          </a:p>
        </p:txBody>
      </p:sp>
      <p:sp>
        <p:nvSpPr>
          <p:cNvPr id="27" name="Rectangle 26"/>
          <p:cNvSpPr/>
          <p:nvPr/>
        </p:nvSpPr>
        <p:spPr bwMode="auto">
          <a:xfrm>
            <a:off x="6793345" y="1974987"/>
            <a:ext cx="2209800" cy="390160"/>
          </a:xfrm>
          <a:prstGeom prst="rect">
            <a:avLst/>
          </a:prstGeom>
          <a:solidFill>
            <a:srgbClr val="2D9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30000"/>
              </a:spcBef>
              <a:buClr>
                <a:prstClr val="black"/>
              </a:buClr>
            </a:pPr>
            <a:r>
              <a:rPr lang="en-US" sz="1000" dirty="0" smtClean="0">
                <a:solidFill>
                  <a:prstClr val="white"/>
                </a:solidFill>
                <a:latin typeface="Calibri"/>
              </a:rPr>
              <a:t>Data Management</a:t>
            </a:r>
            <a:endParaRPr lang="en-US" sz="1000" dirty="0">
              <a:solidFill>
                <a:prstClr val="white"/>
              </a:solidFill>
              <a:latin typeface="Calibri"/>
            </a:endParaRPr>
          </a:p>
        </p:txBody>
      </p:sp>
      <p:sp>
        <p:nvSpPr>
          <p:cNvPr id="28" name="Rectangle 27"/>
          <p:cNvSpPr/>
          <p:nvPr/>
        </p:nvSpPr>
        <p:spPr>
          <a:xfrm>
            <a:off x="180109" y="2372219"/>
            <a:ext cx="2193636" cy="3539430"/>
          </a:xfrm>
          <a:prstGeom prst="rect">
            <a:avLst/>
          </a:prstGeom>
        </p:spPr>
        <p:txBody>
          <a:bodyPr wrap="square">
            <a:spAutoFit/>
          </a:bodyPr>
          <a:lstStyle/>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Cloud Virtual Infrastructure</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Faster provisioning</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Capacity on </a:t>
            </a:r>
            <a:r>
              <a:rPr lang="en-US" sz="800" b="0" dirty="0" smtClean="0">
                <a:solidFill>
                  <a:prstClr val="black"/>
                </a:solidFill>
                <a:latin typeface="Calibri" panose="020F0502020204030204" pitchFamily="34" charset="0"/>
                <a:cs typeface="Calibri" panose="020F0502020204030204" pitchFamily="34" charset="0"/>
              </a:rPr>
              <a:t>demand scale</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Reduced operational complexity</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Decreased network consumption</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Information Access for SaaS Data Warehouse</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Portal</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SQL Web </a:t>
            </a:r>
            <a:r>
              <a:rPr lang="en-US" sz="800" b="0" dirty="0" smtClean="0">
                <a:solidFill>
                  <a:prstClr val="black"/>
                </a:solidFill>
                <a:latin typeface="Calibri" panose="020F0502020204030204" pitchFamily="34" charset="0"/>
                <a:cs typeface="Calibri" panose="020F0502020204030204" pitchFamily="34" charset="0"/>
              </a:rPr>
              <a:t>Proxies (ODBC, JDBC, .net)</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Business </a:t>
            </a:r>
            <a:r>
              <a:rPr lang="en-US" sz="800" b="0" dirty="0" smtClean="0">
                <a:solidFill>
                  <a:prstClr val="black"/>
                </a:solidFill>
                <a:latin typeface="Calibri" panose="020F0502020204030204" pitchFamily="34" charset="0"/>
                <a:cs typeface="Calibri" panose="020F0502020204030204" pitchFamily="34" charset="0"/>
              </a:rPr>
              <a:t>Intelligence tools</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Real-time Data</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Continuous refresh from streaming sources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Highly optimized</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Ensures data access consistency</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Meta-Model Driven</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Separation from physical design</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Enables new tables to be created self-service</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Separating business rules from application code</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Technology </a:t>
            </a:r>
            <a:r>
              <a:rPr lang="en-US" sz="800" b="0" dirty="0" smtClean="0">
                <a:solidFill>
                  <a:prstClr val="black"/>
                </a:solidFill>
                <a:latin typeface="Calibri" panose="020F0502020204030204" pitchFamily="34" charset="0"/>
                <a:cs typeface="Calibri" panose="020F0502020204030204" pitchFamily="34" charset="0"/>
              </a:rPr>
              <a:t>agnostic</a:t>
            </a:r>
          </a:p>
          <a:p>
            <a:pPr marL="171450" indent="-171450" fontAlgn="auto">
              <a:spcBef>
                <a:spcPts val="0"/>
              </a:spcBef>
              <a:spcAft>
                <a:spcPts val="0"/>
              </a:spcAft>
              <a:buFontTx/>
              <a:buChar char="-"/>
            </a:pPr>
            <a:endParaRPr lang="en-US" sz="800" b="0" dirty="0" smtClean="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Multiple tenant</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Secure, segregated storage</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Consistent platform across customers</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p:txBody>
      </p:sp>
      <p:sp>
        <p:nvSpPr>
          <p:cNvPr id="29" name="Rectangle 28"/>
          <p:cNvSpPr/>
          <p:nvPr/>
        </p:nvSpPr>
        <p:spPr>
          <a:xfrm>
            <a:off x="2373745" y="2365148"/>
            <a:ext cx="2193636" cy="3662541"/>
          </a:xfrm>
          <a:prstGeom prst="rect">
            <a:avLst/>
          </a:prstGeom>
        </p:spPr>
        <p:txBody>
          <a:bodyPr wrap="square">
            <a:spAutoFit/>
          </a:bodyPr>
          <a:lstStyle/>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Supports Diverse Sources</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Store data from any source, category</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Client, Market</a:t>
            </a:r>
            <a:r>
              <a:rPr lang="en-US" sz="800" b="0" dirty="0">
                <a:solidFill>
                  <a:prstClr val="black"/>
                </a:solidFill>
                <a:latin typeface="Calibri" panose="020F0502020204030204" pitchFamily="34" charset="0"/>
                <a:cs typeface="Calibri" panose="020F0502020204030204" pitchFamily="34" charset="0"/>
              </a:rPr>
              <a:t>, Reference, Counterparty, </a:t>
            </a:r>
            <a:r>
              <a:rPr lang="en-US" sz="800" b="0" dirty="0" smtClean="0">
                <a:solidFill>
                  <a:prstClr val="black"/>
                </a:solidFill>
                <a:latin typeface="Calibri" panose="020F0502020204030204" pitchFamily="34" charset="0"/>
                <a:cs typeface="Calibri" panose="020F0502020204030204" pitchFamily="34" charset="0"/>
              </a:rPr>
              <a:t>Custodian</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Create Data Marts from Data sources</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Translate, Transform, Enrich</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Data Feed Mapping</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loader for inbound data</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a:t>
            </a:r>
            <a:r>
              <a:rPr lang="en-US" sz="800" b="0" dirty="0">
                <a:solidFill>
                  <a:prstClr val="black"/>
                </a:solidFill>
                <a:latin typeface="Calibri" panose="020F0502020204030204" pitchFamily="34" charset="0"/>
                <a:cs typeface="Calibri" panose="020F0502020204030204" pitchFamily="34" charset="0"/>
              </a:rPr>
              <a:t>acquisition method definition</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Feed / Message mapping to Categories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Mapped to physical databases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Defined validation rules</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Data Categories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Logical categorization of Data Elements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Enforce consistency</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Data Marts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Data category join rules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Source hierarchy</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Aggregation and Classification</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Calculated Data Elements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Orchestration </a:t>
            </a:r>
            <a:r>
              <a:rPr lang="en-US" sz="800" b="0" dirty="0" smtClean="0">
                <a:solidFill>
                  <a:prstClr val="black"/>
                </a:solidFill>
                <a:latin typeface="Calibri" panose="020F0502020204030204" pitchFamily="34" charset="0"/>
                <a:cs typeface="Calibri" panose="020F0502020204030204" pitchFamily="34" charset="0"/>
              </a:rPr>
              <a:t>rules</a:t>
            </a:r>
          </a:p>
          <a:p>
            <a:pPr marL="171450" indent="-171450" fontAlgn="auto">
              <a:spcBef>
                <a:spcPts val="0"/>
              </a:spcBef>
              <a:spcAft>
                <a:spcPts val="0"/>
              </a:spcAft>
              <a:buFontTx/>
              <a:buChar char="-"/>
            </a:pPr>
            <a:endParaRPr lang="en-US" sz="800" b="0" dirty="0" smtClean="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Self-Service</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Definition, Data Loading, Mart Definition</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endParaRPr lang="en-US" sz="800" b="0" dirty="0">
              <a:solidFill>
                <a:srgbClr val="FF0000"/>
              </a:solidFill>
              <a:latin typeface="Calibri" panose="020F0502020204030204" pitchFamily="34" charset="0"/>
              <a:cs typeface="Calibri" panose="020F0502020204030204" pitchFamily="34" charset="0"/>
            </a:endParaRPr>
          </a:p>
        </p:txBody>
      </p:sp>
      <p:sp>
        <p:nvSpPr>
          <p:cNvPr id="30" name="Rectangle 29"/>
          <p:cNvSpPr/>
          <p:nvPr/>
        </p:nvSpPr>
        <p:spPr>
          <a:xfrm>
            <a:off x="4599709" y="2365147"/>
            <a:ext cx="2193636" cy="3539430"/>
          </a:xfrm>
          <a:prstGeom prst="rect">
            <a:avLst/>
          </a:prstGeom>
        </p:spPr>
        <p:txBody>
          <a:bodyPr wrap="square">
            <a:spAutoFit/>
          </a:bodyPr>
          <a:lstStyle/>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Data Analysis</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Lineage tracking</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Enables Business Intelligence Tools</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Accessible via Reporting Tools</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Supports export to Excel, etc.</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Continuous Monitoring</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Real-time data refresh ensures data access consistency</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Streaming data sources continuous update identification</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Security</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Multiple, secure access methods</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Insert only (AS AT time series preserved)</a:t>
            </a:r>
          </a:p>
          <a:p>
            <a:pPr marL="171450" indent="-171450" fontAlgn="auto">
              <a:spcBef>
                <a:spcPts val="0"/>
              </a:spcBef>
              <a:spcAft>
                <a:spcPts val="0"/>
              </a:spcAft>
              <a:buFontTx/>
              <a:buChar char="-"/>
            </a:pPr>
            <a:endParaRPr lang="en-US" sz="800" b="0" dirty="0" smtClean="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Self-Service</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Flexible reporting and control capabilities</a:t>
            </a: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Integrated Control</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Supports </a:t>
            </a:r>
            <a:r>
              <a:rPr lang="en-US" sz="800" b="0" dirty="0">
                <a:solidFill>
                  <a:prstClr val="black"/>
                </a:solidFill>
                <a:latin typeface="Calibri" panose="020F0502020204030204" pitchFamily="34" charset="0"/>
                <a:cs typeface="Calibri" panose="020F0502020204030204" pitchFamily="34" charset="0"/>
              </a:rPr>
              <a:t>the creation of custom business validation checks and </a:t>
            </a:r>
            <a:r>
              <a:rPr lang="en-US" sz="800" b="0" dirty="0" smtClean="0">
                <a:solidFill>
                  <a:prstClr val="black"/>
                </a:solidFill>
                <a:latin typeface="Calibri" panose="020F0502020204030204" pitchFamily="34" charset="0"/>
                <a:cs typeface="Calibri" panose="020F0502020204030204" pitchFamily="34" charset="0"/>
              </a:rPr>
              <a:t>controls</a:t>
            </a:r>
          </a:p>
          <a:p>
            <a:pPr marL="171450" indent="-171450" fontAlgn="auto">
              <a:spcBef>
                <a:spcPts val="0"/>
              </a:spcBef>
              <a:spcAft>
                <a:spcPts val="0"/>
              </a:spcAft>
              <a:buFontTx/>
              <a:buChar char="-"/>
            </a:pPr>
            <a:r>
              <a:rPr lang="en-US" sz="800" b="0" dirty="0">
                <a:solidFill>
                  <a:prstClr val="black"/>
                </a:solidFill>
                <a:latin typeface="Calibri" panose="020F0502020204030204" pitchFamily="34" charset="0"/>
                <a:cs typeface="Calibri" panose="020F0502020204030204" pitchFamily="34" charset="0"/>
              </a:rPr>
              <a:t>Ensures data availability, completeness, timeliness, and accuracy</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Automation of data validation and relational integrity checks</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Enables preventative and detective data controls with predictive notification</a:t>
            </a:r>
          </a:p>
        </p:txBody>
      </p:sp>
      <p:sp>
        <p:nvSpPr>
          <p:cNvPr id="31" name="Rectangle 30"/>
          <p:cNvSpPr/>
          <p:nvPr/>
        </p:nvSpPr>
        <p:spPr>
          <a:xfrm>
            <a:off x="6797963" y="2365146"/>
            <a:ext cx="2193636" cy="3785652"/>
          </a:xfrm>
          <a:prstGeom prst="rect">
            <a:avLst/>
          </a:prstGeom>
        </p:spPr>
        <p:txBody>
          <a:bodyPr wrap="square">
            <a:spAutoFit/>
          </a:bodyPr>
          <a:lstStyle/>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Data Ownership</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All data has clear ownership with defined quality levels</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Time Dimension</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Multiple levels of temporal storage controls adjustments in arrears</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a:solidFill>
                  <a:prstClr val="black"/>
                </a:solidFill>
                <a:latin typeface="Calibri" panose="020F0502020204030204" pitchFamily="34" charset="0"/>
                <a:cs typeface="Calibri" panose="020F0502020204030204" pitchFamily="34" charset="0"/>
              </a:rPr>
              <a:t>Extensible</a:t>
            </a: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New data categories, sources, and data points are easily added</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Discovery and reuse</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Catalog of available, ready-to-use data marts are created from categories</a:t>
            </a: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Merge, compute, aggregate</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Ready-to-use data marts are created from categories</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Data Lineage tracking </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Clear audit trail for the origin of all data and the refresh of data</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Security</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Granular control of function and data entitlements</a:t>
            </a:r>
            <a:endParaRPr lang="en-US" sz="800" b="0" dirty="0">
              <a:solidFill>
                <a:prstClr val="black"/>
              </a:solidFill>
              <a:latin typeface="Calibri" panose="020F0502020204030204" pitchFamily="34" charset="0"/>
              <a:cs typeface="Calibri" panose="020F0502020204030204" pitchFamily="34" charset="0"/>
            </a:endParaRP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Resiliency </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is always available</a:t>
            </a: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Event Driven</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Support for continuous receipt, classification, processing of data</a:t>
            </a:r>
          </a:p>
          <a:p>
            <a:pPr fontAlgn="auto">
              <a:spcBef>
                <a:spcPts val="0"/>
              </a:spcBef>
              <a:spcAft>
                <a:spcPts val="0"/>
              </a:spcAft>
            </a:pPr>
            <a:r>
              <a:rPr lang="en-US" sz="800" dirty="0" smtClean="0">
                <a:solidFill>
                  <a:prstClr val="black"/>
                </a:solidFill>
                <a:latin typeface="Calibri" panose="020F0502020204030204" pitchFamily="34" charset="0"/>
                <a:cs typeface="Calibri" panose="020F0502020204030204" pitchFamily="34" charset="0"/>
              </a:rPr>
              <a:t>Consistency </a:t>
            </a:r>
            <a:endParaRPr lang="en-US" sz="80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r>
              <a:rPr lang="en-US" sz="800" b="0" dirty="0" smtClean="0">
                <a:solidFill>
                  <a:prstClr val="black"/>
                </a:solidFill>
                <a:latin typeface="Calibri" panose="020F0502020204030204" pitchFamily="34" charset="0"/>
                <a:cs typeface="Calibri" panose="020F0502020204030204" pitchFamily="34" charset="0"/>
              </a:rPr>
              <a:t>Data inconsistency at the enterprise level is avoided through sound governance</a:t>
            </a:r>
            <a:endParaRPr lang="en-US" sz="800" b="0" dirty="0">
              <a:solidFill>
                <a:prstClr val="black"/>
              </a:solidFill>
              <a:latin typeface="Calibri" panose="020F0502020204030204" pitchFamily="34" charset="0"/>
              <a:cs typeface="Calibri" panose="020F0502020204030204" pitchFamily="34" charset="0"/>
            </a:endParaRPr>
          </a:p>
          <a:p>
            <a:pPr marL="171450" indent="-171450" fontAlgn="auto">
              <a:spcBef>
                <a:spcPts val="0"/>
              </a:spcBef>
              <a:spcAft>
                <a:spcPts val="0"/>
              </a:spcAft>
              <a:buFontTx/>
              <a:buChar char="-"/>
            </a:pPr>
            <a:endParaRPr lang="en-US" sz="800" b="0" dirty="0">
              <a:solidFill>
                <a:prstClr val="black"/>
              </a:solidFill>
              <a:latin typeface="Calibri" panose="020F0502020204030204" pitchFamily="34" charset="0"/>
              <a:cs typeface="Calibri" panose="020F0502020204030204" pitchFamily="34" charset="0"/>
            </a:endParaRPr>
          </a:p>
        </p:txBody>
      </p:sp>
      <p:cxnSp>
        <p:nvCxnSpPr>
          <p:cNvPr id="32" name="Straight Connector 31"/>
          <p:cNvCxnSpPr/>
          <p:nvPr/>
        </p:nvCxnSpPr>
        <p:spPr>
          <a:xfrm>
            <a:off x="278688" y="6150798"/>
            <a:ext cx="8669338" cy="0"/>
          </a:xfrm>
          <a:prstGeom prst="line">
            <a:avLst/>
          </a:prstGeom>
          <a:noFill/>
          <a:ln w="9525" cap="flat" cmpd="sng" algn="ctr">
            <a:solidFill>
              <a:sysClr val="window" lastClr="FFFFFF">
                <a:lumMod val="75000"/>
              </a:sysClr>
            </a:solidFill>
            <a:prstDash val="solid"/>
          </a:ln>
          <a:effectLst/>
        </p:spPr>
      </p:cxnSp>
      <p:sp>
        <p:nvSpPr>
          <p:cNvPr id="33" name="Rectangle 32"/>
          <p:cNvSpPr/>
          <p:nvPr/>
        </p:nvSpPr>
        <p:spPr bwMode="auto">
          <a:xfrm>
            <a:off x="163945" y="6150798"/>
            <a:ext cx="8827654" cy="326202"/>
          </a:xfrm>
          <a:prstGeom prst="rect">
            <a:avLst/>
          </a:prstGeom>
          <a:solidFill>
            <a:srgbClr val="00408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spcBef>
                <a:spcPct val="30000"/>
              </a:spcBef>
              <a:buClr>
                <a:prstClr val="black"/>
              </a:buClr>
            </a:pPr>
            <a:r>
              <a:rPr lang="en-US" sz="1500" dirty="0">
                <a:solidFill>
                  <a:prstClr val="white"/>
                </a:solidFill>
                <a:latin typeface="Calibri"/>
              </a:rPr>
              <a:t>Data Governance</a:t>
            </a:r>
          </a:p>
        </p:txBody>
      </p:sp>
      <p:sp>
        <p:nvSpPr>
          <p:cNvPr id="34" name="TextBox 33"/>
          <p:cNvSpPr txBox="1"/>
          <p:nvPr/>
        </p:nvSpPr>
        <p:spPr>
          <a:xfrm>
            <a:off x="1066800" y="696919"/>
            <a:ext cx="7315200" cy="461665"/>
          </a:xfrm>
          <a:prstGeom prst="rect">
            <a:avLst/>
          </a:prstGeom>
          <a:noFill/>
        </p:spPr>
        <p:txBody>
          <a:bodyPr wrap="square" rtlCol="0">
            <a:spAutoFit/>
          </a:bodyPr>
          <a:lstStyle/>
          <a:p>
            <a:pPr algn="ctr" fontAlgn="auto">
              <a:spcBef>
                <a:spcPts val="0"/>
              </a:spcBef>
              <a:spcAft>
                <a:spcPts val="0"/>
              </a:spcAft>
            </a:pPr>
            <a:r>
              <a:rPr lang="en-US" sz="2400" dirty="0" smtClean="0">
                <a:solidFill>
                  <a:srgbClr val="003B76"/>
                </a:solidFill>
                <a:latin typeface="Franklin Gothic Demi Cond" panose="020B0706030402020204" pitchFamily="34" charset="0"/>
                <a:cs typeface="Arial" panose="020B0604020202020204" pitchFamily="34" charset="0"/>
              </a:rPr>
              <a:t>ENTERPRISE  SERVICING  PLATFORM (ESP)</a:t>
            </a:r>
            <a:endParaRPr lang="en-US" sz="2400" dirty="0">
              <a:solidFill>
                <a:srgbClr val="003B76"/>
              </a:solidFill>
              <a:latin typeface="Franklin Gothic Demi Cond" panose="020B0706030402020204" pitchFamily="34" charset="0"/>
              <a:cs typeface="Arial" panose="020B0604020202020204" pitchFamily="34" charset="0"/>
            </a:endParaRPr>
          </a:p>
        </p:txBody>
      </p:sp>
      <p:cxnSp>
        <p:nvCxnSpPr>
          <p:cNvPr id="35" name="Straight Connector 34"/>
          <p:cNvCxnSpPr/>
          <p:nvPr/>
        </p:nvCxnSpPr>
        <p:spPr>
          <a:xfrm>
            <a:off x="4577772" y="1974986"/>
            <a:ext cx="42618" cy="4121076"/>
          </a:xfrm>
          <a:prstGeom prst="line">
            <a:avLst/>
          </a:prstGeom>
          <a:noFill/>
          <a:ln w="28575" cap="flat" cmpd="sng" algn="ctr">
            <a:solidFill>
              <a:sysClr val="window" lastClr="FFFFFF"/>
            </a:solidFill>
            <a:prstDash val="solid"/>
          </a:ln>
          <a:effectLst/>
        </p:spPr>
      </p:cxnSp>
      <p:cxnSp>
        <p:nvCxnSpPr>
          <p:cNvPr id="36" name="Straight Connector 35"/>
          <p:cNvCxnSpPr/>
          <p:nvPr/>
        </p:nvCxnSpPr>
        <p:spPr>
          <a:xfrm>
            <a:off x="6797963" y="1974987"/>
            <a:ext cx="42618" cy="4121076"/>
          </a:xfrm>
          <a:prstGeom prst="line">
            <a:avLst/>
          </a:prstGeom>
          <a:noFill/>
          <a:ln w="28575" cap="flat" cmpd="sng" algn="ctr">
            <a:solidFill>
              <a:sysClr val="window" lastClr="FFFFFF"/>
            </a:solidFill>
            <a:prstDash val="solid"/>
          </a:ln>
          <a:effectLst/>
        </p:spPr>
      </p:cxnSp>
      <p:cxnSp>
        <p:nvCxnSpPr>
          <p:cNvPr id="37" name="Straight Connector 36"/>
          <p:cNvCxnSpPr/>
          <p:nvPr/>
        </p:nvCxnSpPr>
        <p:spPr>
          <a:xfrm>
            <a:off x="2373745" y="1974986"/>
            <a:ext cx="42618" cy="4121076"/>
          </a:xfrm>
          <a:prstGeom prst="line">
            <a:avLst/>
          </a:prstGeom>
          <a:noFill/>
          <a:ln w="28575" cap="flat" cmpd="sng" algn="ctr">
            <a:solidFill>
              <a:sysClr val="window" lastClr="FFFFFF"/>
            </a:solidFill>
            <a:prstDash val="solid"/>
          </a:ln>
          <a:effectLst/>
        </p:spPr>
      </p:cxnSp>
      <p:cxnSp>
        <p:nvCxnSpPr>
          <p:cNvPr id="38" name="Straight Connector 37"/>
          <p:cNvCxnSpPr>
            <a:endCxn id="22" idx="2"/>
          </p:cNvCxnSpPr>
          <p:nvPr/>
        </p:nvCxnSpPr>
        <p:spPr>
          <a:xfrm flipH="1">
            <a:off x="152400" y="1974985"/>
            <a:ext cx="8915400" cy="1"/>
          </a:xfrm>
          <a:prstGeom prst="line">
            <a:avLst/>
          </a:prstGeom>
          <a:noFill/>
          <a:ln w="28575" cap="flat" cmpd="sng" algn="ctr">
            <a:solidFill>
              <a:sysClr val="window" lastClr="FFFFFF"/>
            </a:solidFill>
            <a:prstDash val="solid"/>
          </a:ln>
          <a:effectLst/>
        </p:spPr>
      </p:cxnSp>
    </p:spTree>
    <p:extLst>
      <p:ext uri="{BB962C8B-B14F-4D97-AF65-F5344CB8AC3E}">
        <p14:creationId xmlns:p14="http://schemas.microsoft.com/office/powerpoint/2010/main" val="262326641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1"/>
          <p:cNvSpPr>
            <a:spLocks noGrp="1"/>
          </p:cNvSpPr>
          <p:nvPr>
            <p:ph type="title"/>
          </p:nvPr>
        </p:nvSpPr>
        <p:spPr>
          <a:xfrm>
            <a:off x="213558" y="815128"/>
            <a:ext cx="8813893" cy="738664"/>
          </a:xfrm>
        </p:spPr>
        <p:txBody>
          <a:bodyPr/>
          <a:lstStyle/>
          <a:p>
            <a:pPr lvl="1"/>
            <a:r>
              <a:rPr lang="en-US" sz="2400" dirty="0" smtClean="0">
                <a:latin typeface="+mj-lt"/>
                <a:cs typeface="Calibri" pitchFamily="34" charset="0"/>
              </a:rPr>
              <a:t>Information Delivery - multiple</a:t>
            </a:r>
            <a:r>
              <a:rPr lang="en-US" sz="2400" dirty="0">
                <a:latin typeface="+mj-lt"/>
                <a:cs typeface="Calibri" pitchFamily="34" charset="0"/>
              </a:rPr>
              <a:t>, </a:t>
            </a:r>
            <a:r>
              <a:rPr lang="en-US" sz="2400" dirty="0" smtClean="0">
                <a:latin typeface="+mj-lt"/>
                <a:cs typeface="Calibri" pitchFamily="34" charset="0"/>
              </a:rPr>
              <a:t>secure </a:t>
            </a:r>
            <a:r>
              <a:rPr lang="en-US" sz="2400" dirty="0">
                <a:latin typeface="+mj-lt"/>
                <a:cs typeface="Calibri" pitchFamily="34" charset="0"/>
              </a:rPr>
              <a:t>data access methods</a:t>
            </a:r>
          </a:p>
        </p:txBody>
      </p:sp>
      <p:sp>
        <p:nvSpPr>
          <p:cNvPr id="17411" name="Content Placeholder 12"/>
          <p:cNvSpPr>
            <a:spLocks noGrp="1"/>
          </p:cNvSpPr>
          <p:nvPr>
            <p:ph idx="1"/>
          </p:nvPr>
        </p:nvSpPr>
        <p:spPr>
          <a:xfrm>
            <a:off x="374928" y="1389803"/>
            <a:ext cx="8232775" cy="4648200"/>
          </a:xfrm>
        </p:spPr>
        <p:txBody>
          <a:bodyPr/>
          <a:lstStyle/>
          <a:p>
            <a:r>
              <a:rPr lang="en-US" dirty="0">
                <a:cs typeface="Calibri" pitchFamily="34" charset="0"/>
              </a:rPr>
              <a:t>ESP has a </a:t>
            </a:r>
            <a:r>
              <a:rPr lang="en-US" b="1" dirty="0">
                <a:cs typeface="Calibri" pitchFamily="34" charset="0"/>
              </a:rPr>
              <a:t>set of data proxies(ODBC, JDBC, </a:t>
            </a:r>
            <a:r>
              <a:rPr lang="en-US" b="1" dirty="0" err="1">
                <a:cs typeface="Calibri" pitchFamily="34" charset="0"/>
              </a:rPr>
              <a:t>.net</a:t>
            </a:r>
            <a:r>
              <a:rPr lang="en-US" b="1" dirty="0">
                <a:cs typeface="Calibri" pitchFamily="34" charset="0"/>
              </a:rPr>
              <a:t>)</a:t>
            </a:r>
            <a:r>
              <a:rPr lang="en-US" dirty="0">
                <a:cs typeface="Calibri" pitchFamily="34" charset="0"/>
              </a:rPr>
              <a:t> to allow customers to </a:t>
            </a:r>
            <a:r>
              <a:rPr lang="en-US" dirty="0" smtClean="0">
                <a:cs typeface="Calibri" pitchFamily="34" charset="0"/>
              </a:rPr>
              <a:t>access their data  </a:t>
            </a:r>
            <a:r>
              <a:rPr lang="en-US" dirty="0">
                <a:cs typeface="Calibri" pitchFamily="34" charset="0"/>
              </a:rPr>
              <a:t>securely with high scale (enabled through the secure web service cloud on which ESP is built</a:t>
            </a:r>
            <a:r>
              <a:rPr lang="en-US" dirty="0" smtClean="0">
                <a:cs typeface="Calibri" pitchFamily="34" charset="0"/>
              </a:rPr>
              <a:t>)</a:t>
            </a:r>
          </a:p>
          <a:p>
            <a:pPr lvl="1"/>
            <a:r>
              <a:rPr lang="en-US" dirty="0" smtClean="0">
                <a:cs typeface="Calibri" pitchFamily="34" charset="0"/>
              </a:rPr>
              <a:t>Data can be accessed using standard BI tools, MS-Excel/Access or programmatically</a:t>
            </a:r>
          </a:p>
          <a:p>
            <a:endParaRPr lang="en-US" dirty="0" smtClean="0">
              <a:latin typeface="Calibri" pitchFamily="34" charset="0"/>
              <a:cs typeface="Calibri" pitchFamily="34" charset="0"/>
            </a:endParaRPr>
          </a:p>
          <a:p>
            <a:r>
              <a:rPr lang="en-US" b="1" dirty="0" smtClean="0">
                <a:cs typeface="Calibri" pitchFamily="34" charset="0"/>
              </a:rPr>
              <a:t>Custom Outbound Data Extracts</a:t>
            </a:r>
          </a:p>
          <a:p>
            <a:pPr lvl="1"/>
            <a:r>
              <a:rPr lang="en-US" dirty="0" smtClean="0">
                <a:cs typeface="Calibri" pitchFamily="34" charset="0"/>
              </a:rPr>
              <a:t>Configured to requirements</a:t>
            </a:r>
            <a:endParaRPr lang="en-US" dirty="0">
              <a:cs typeface="Calibri" pitchFamily="34" charset="0"/>
            </a:endParaRPr>
          </a:p>
          <a:p>
            <a:endParaRPr lang="en-US" b="1" dirty="0" smtClean="0">
              <a:cs typeface="Calibri" pitchFamily="34" charset="0"/>
            </a:endParaRPr>
          </a:p>
          <a:p>
            <a:r>
              <a:rPr lang="en-US" b="1" dirty="0" smtClean="0">
                <a:cs typeface="Calibri" pitchFamily="34" charset="0"/>
              </a:rPr>
              <a:t>Integration with State Street’s Information Delivery Platform (my.statestreet.com)</a:t>
            </a:r>
          </a:p>
          <a:p>
            <a:pPr lvl="1"/>
            <a:r>
              <a:rPr lang="en-US" dirty="0" smtClean="0">
                <a:cs typeface="Calibri" pitchFamily="34" charset="0"/>
              </a:rPr>
              <a:t>Reporting (Report Center)</a:t>
            </a:r>
          </a:p>
          <a:p>
            <a:pPr lvl="2"/>
            <a:r>
              <a:rPr lang="en-US" dirty="0" smtClean="0">
                <a:cs typeface="Calibri" pitchFamily="34" charset="0"/>
              </a:rPr>
              <a:t>Interactive Report Designer (IRD)</a:t>
            </a:r>
          </a:p>
          <a:p>
            <a:pPr lvl="2"/>
            <a:r>
              <a:rPr lang="en-US" dirty="0" smtClean="0">
                <a:cs typeface="Calibri" pitchFamily="34" charset="0"/>
              </a:rPr>
              <a:t>Time and Event based Scheduling</a:t>
            </a:r>
          </a:p>
          <a:p>
            <a:pPr lvl="2"/>
            <a:r>
              <a:rPr lang="en-US" dirty="0" smtClean="0">
                <a:cs typeface="Calibri" pitchFamily="34" charset="0"/>
              </a:rPr>
              <a:t>End Client Reporting (Report Packaging and Operational Workflow)</a:t>
            </a:r>
          </a:p>
          <a:p>
            <a:pPr lvl="2"/>
            <a:r>
              <a:rPr lang="en-US" dirty="0" smtClean="0">
                <a:cs typeface="Calibri" pitchFamily="34" charset="0"/>
              </a:rPr>
              <a:t>Multiple Delivery Channels</a:t>
            </a:r>
          </a:p>
          <a:p>
            <a:pPr lvl="1"/>
            <a:r>
              <a:rPr lang="en-US" dirty="0" smtClean="0">
                <a:cs typeface="Calibri" pitchFamily="34" charset="0"/>
              </a:rPr>
              <a:t>Interactive Data Analysis</a:t>
            </a:r>
          </a:p>
          <a:p>
            <a:pPr lvl="2"/>
            <a:r>
              <a:rPr lang="en-US" dirty="0" smtClean="0">
                <a:cs typeface="Calibri" pitchFamily="34" charset="0"/>
              </a:rPr>
              <a:t>Interactive Views</a:t>
            </a:r>
          </a:p>
          <a:p>
            <a:pPr lvl="2"/>
            <a:r>
              <a:rPr lang="en-US" dirty="0" smtClean="0">
                <a:cs typeface="Calibri" pitchFamily="34" charset="0"/>
              </a:rPr>
              <a:t>Interactive Spreadsheets</a:t>
            </a:r>
          </a:p>
          <a:p>
            <a:pPr lvl="1"/>
            <a:r>
              <a:rPr lang="en-US" dirty="0" smtClean="0">
                <a:cs typeface="Calibri" pitchFamily="34" charset="0"/>
              </a:rPr>
              <a:t>Dashboards</a:t>
            </a:r>
          </a:p>
          <a:p>
            <a:pPr lvl="1"/>
            <a:r>
              <a:rPr lang="en-US" dirty="0" smtClean="0">
                <a:cs typeface="Calibri" pitchFamily="34" charset="0"/>
              </a:rPr>
              <a:t>Events and Notifications</a:t>
            </a:r>
          </a:p>
        </p:txBody>
      </p:sp>
    </p:spTree>
    <p:extLst>
      <p:ext uri="{BB962C8B-B14F-4D97-AF65-F5344CB8AC3E}">
        <p14:creationId xmlns:p14="http://schemas.microsoft.com/office/powerpoint/2010/main" val="94125117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649224"/>
            <a:ext cx="8232775" cy="30777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1"/>
            <a:r>
              <a:rPr lang="en-US" dirty="0" smtClean="0"/>
              <a:t>ESP Overview:  Platform Building Blocks</a:t>
            </a:r>
            <a:endParaRPr lang="en-US" dirty="0"/>
          </a:p>
        </p:txBody>
      </p:sp>
      <p:sp>
        <p:nvSpPr>
          <p:cNvPr id="3" name="Rectangle 2"/>
          <p:cNvSpPr/>
          <p:nvPr/>
        </p:nvSpPr>
        <p:spPr bwMode="auto">
          <a:xfrm>
            <a:off x="264127" y="5721698"/>
            <a:ext cx="8721969" cy="828571"/>
          </a:xfrm>
          <a:prstGeom prst="rect">
            <a:avLst/>
          </a:prstGeom>
          <a:solidFill>
            <a:schemeClr val="bg1">
              <a:lumMod val="20000"/>
              <a:lumOff val="80000"/>
            </a:schemeClr>
          </a:solidFill>
          <a:ln w="19050" cap="flat" cmpd="sng" algn="ctr">
            <a:solidFill>
              <a:srgbClr val="00408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i="1" dirty="0">
                <a:latin typeface="Arial" pitchFamily="34" charset="0"/>
              </a:rPr>
              <a:t>There are four main building blocks in ESP, each of which represents a different level where data can be transformed, </a:t>
            </a:r>
            <a:r>
              <a:rPr lang="en-US" sz="1600" i="1" dirty="0" smtClean="0">
                <a:latin typeface="Arial" pitchFamily="34" charset="0"/>
              </a:rPr>
              <a:t>aggregated </a:t>
            </a:r>
            <a:r>
              <a:rPr lang="en-US" sz="1600" i="1" dirty="0">
                <a:latin typeface="Arial" pitchFamily="34" charset="0"/>
              </a:rPr>
              <a:t>and enriched to create a consumable, </a:t>
            </a:r>
            <a:r>
              <a:rPr lang="en-US" sz="1600" i="1" dirty="0" smtClean="0">
                <a:latin typeface="Arial" pitchFamily="34" charset="0"/>
              </a:rPr>
              <a:t>holistic view</a:t>
            </a:r>
            <a:endParaRPr lang="en-US" sz="1600" i="1" dirty="0">
              <a:latin typeface="Arial" pitchFamily="34" charset="0"/>
            </a:endParaRPr>
          </a:p>
        </p:txBody>
      </p:sp>
      <p:sp>
        <p:nvSpPr>
          <p:cNvPr id="13" name="Rectangle 12"/>
          <p:cNvSpPr/>
          <p:nvPr/>
        </p:nvSpPr>
        <p:spPr bwMode="auto">
          <a:xfrm>
            <a:off x="5638795" y="2101363"/>
            <a:ext cx="3347299" cy="931322"/>
          </a:xfrm>
          <a:prstGeom prst="rect">
            <a:avLst/>
          </a:prstGeom>
          <a:solidFill>
            <a:srgbClr val="EA7B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dirty="0" smtClean="0">
                <a:solidFill>
                  <a:schemeClr val="bg2"/>
                </a:solidFill>
                <a:latin typeface="Calibri" pitchFamily="34" charset="0"/>
                <a:cs typeface="Calibri" panose="020F0502020204030204" pitchFamily="34" charset="0"/>
              </a:rPr>
              <a:t>Data Categories: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Logical categorization of Data Elements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Store inbound data by Category, Source</a:t>
            </a:r>
            <a:br>
              <a:rPr lang="en-US" sz="1000" b="0" dirty="0">
                <a:solidFill>
                  <a:schemeClr val="bg2"/>
                </a:solidFill>
                <a:latin typeface="Calibri" pitchFamily="34" charset="0"/>
                <a:cs typeface="Calibri" pitchFamily="34" charset="0"/>
              </a:rPr>
            </a:br>
            <a:r>
              <a:rPr lang="en-US" sz="1000" b="0" dirty="0">
                <a:solidFill>
                  <a:schemeClr val="bg2"/>
                </a:solidFill>
                <a:latin typeface="Calibri" pitchFamily="34" charset="0"/>
                <a:cs typeface="Calibri" pitchFamily="34" charset="0"/>
              </a:rPr>
              <a:t>and Time</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Mapped to physical database </a:t>
            </a:r>
            <a:r>
              <a:rPr lang="en-US" sz="1000" b="0" dirty="0" smtClean="0">
                <a:solidFill>
                  <a:schemeClr val="bg2"/>
                </a:solidFill>
                <a:latin typeface="Calibri" pitchFamily="34" charset="0"/>
                <a:cs typeface="Calibri" pitchFamily="34" charset="0"/>
              </a:rPr>
              <a:t>tables</a:t>
            </a:r>
            <a:endParaRPr lang="en-US" sz="1000" b="0" dirty="0">
              <a:solidFill>
                <a:schemeClr val="bg2"/>
              </a:solidFill>
              <a:latin typeface="Calibri" pitchFamily="34" charset="0"/>
              <a:cs typeface="Calibri" pitchFamily="34" charset="0"/>
            </a:endParaRPr>
          </a:p>
        </p:txBody>
      </p:sp>
      <p:sp>
        <p:nvSpPr>
          <p:cNvPr id="16" name="Rectangle 15"/>
          <p:cNvSpPr/>
          <p:nvPr/>
        </p:nvSpPr>
        <p:spPr bwMode="auto">
          <a:xfrm>
            <a:off x="5638797" y="3122942"/>
            <a:ext cx="3347299" cy="970031"/>
          </a:xfrm>
          <a:prstGeom prst="rect">
            <a:avLst/>
          </a:prstGeom>
          <a:solidFill>
            <a:srgbClr val="2D9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Calibri" pitchFamily="34" charset="0"/>
                <a:cs typeface="Calibri" panose="020F0502020204030204" pitchFamily="34" charset="0"/>
              </a:rPr>
              <a:t>Inbound Data Feeds: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Feed / Message mapping to Categories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Data acquisition method definition</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Validation rules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Orchestration </a:t>
            </a:r>
            <a:r>
              <a:rPr lang="en-US" sz="1000" b="0" dirty="0" smtClean="0">
                <a:solidFill>
                  <a:schemeClr val="bg2"/>
                </a:solidFill>
                <a:latin typeface="Calibri" pitchFamily="34" charset="0"/>
                <a:cs typeface="Calibri" pitchFamily="34" charset="0"/>
              </a:rPr>
              <a:t>rules</a:t>
            </a:r>
            <a:endParaRPr lang="en-US" sz="1000" b="0" dirty="0">
              <a:solidFill>
                <a:schemeClr val="bg2"/>
              </a:solidFill>
              <a:latin typeface="Calibri" pitchFamily="34" charset="0"/>
              <a:cs typeface="Calibri" pitchFamily="34" charset="0"/>
            </a:endParaRPr>
          </a:p>
        </p:txBody>
      </p:sp>
      <p:sp>
        <p:nvSpPr>
          <p:cNvPr id="20" name="Rectangle 19"/>
          <p:cNvSpPr/>
          <p:nvPr/>
        </p:nvSpPr>
        <p:spPr bwMode="auto">
          <a:xfrm>
            <a:off x="5638797" y="1010335"/>
            <a:ext cx="3347299" cy="1005840"/>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2"/>
                </a:solidFill>
                <a:effectLst/>
                <a:latin typeface="Calibri" pitchFamily="34" charset="0"/>
                <a:cs typeface="Calibri" panose="020F0502020204030204" pitchFamily="34" charset="0"/>
              </a:rPr>
              <a:t>Data Elements:</a:t>
            </a:r>
          </a:p>
          <a:p>
            <a:pPr marL="171450" indent="-171450">
              <a:buFont typeface="Arial" panose="020B0604020202020204" pitchFamily="34" charset="0"/>
              <a:buChar char="•"/>
            </a:pPr>
            <a:r>
              <a:rPr lang="en-US" sz="1000" b="0" dirty="0" smtClean="0">
                <a:solidFill>
                  <a:schemeClr val="bg2"/>
                </a:solidFill>
                <a:latin typeface="Calibri" pitchFamily="34" charset="0"/>
                <a:cs typeface="Calibri" pitchFamily="34" charset="0"/>
              </a:rPr>
              <a:t>Data Dictionary</a:t>
            </a:r>
          </a:p>
          <a:p>
            <a:pPr marL="171450" indent="-171450">
              <a:buFont typeface="Arial" panose="020B0604020202020204" pitchFamily="34" charset="0"/>
              <a:buChar char="•"/>
            </a:pPr>
            <a:r>
              <a:rPr lang="en-US" sz="1000" b="0" dirty="0" smtClean="0">
                <a:solidFill>
                  <a:schemeClr val="bg2"/>
                </a:solidFill>
                <a:latin typeface="Calibri" pitchFamily="34" charset="0"/>
                <a:cs typeface="Calibri" pitchFamily="34" charset="0"/>
              </a:rPr>
              <a:t>Used to </a:t>
            </a:r>
            <a:r>
              <a:rPr lang="en-US" sz="1000" b="0" dirty="0">
                <a:solidFill>
                  <a:schemeClr val="bg2"/>
                </a:solidFill>
                <a:latin typeface="Calibri" pitchFamily="34" charset="0"/>
                <a:cs typeface="Calibri" pitchFamily="34" charset="0"/>
              </a:rPr>
              <a:t>define Categories and Marts</a:t>
            </a:r>
          </a:p>
          <a:p>
            <a:pPr marL="171450" indent="-171450">
              <a:buFont typeface="Arial" panose="020B0604020202020204" pitchFamily="34" charset="0"/>
              <a:buChar char="•"/>
            </a:pPr>
            <a:r>
              <a:rPr lang="en-US" sz="1000" b="0" dirty="0" smtClean="0">
                <a:solidFill>
                  <a:schemeClr val="bg2"/>
                </a:solidFill>
                <a:latin typeface="Calibri" pitchFamily="34" charset="0"/>
                <a:cs typeface="Calibri" pitchFamily="34" charset="0"/>
              </a:rPr>
              <a:t>Attribute definition</a:t>
            </a:r>
          </a:p>
          <a:p>
            <a:pPr marL="171450" indent="-171450">
              <a:buFont typeface="Arial" panose="020B0604020202020204" pitchFamily="34" charset="0"/>
              <a:buChar char="•"/>
            </a:pPr>
            <a:r>
              <a:rPr lang="en-US" sz="1000" b="0" dirty="0" smtClean="0">
                <a:solidFill>
                  <a:schemeClr val="bg2"/>
                </a:solidFill>
                <a:latin typeface="Calibri" pitchFamily="34" charset="0"/>
                <a:cs typeface="Calibri" pitchFamily="34" charset="0"/>
              </a:rPr>
              <a:t>Enforce consistency</a:t>
            </a:r>
          </a:p>
        </p:txBody>
      </p:sp>
      <p:sp>
        <p:nvSpPr>
          <p:cNvPr id="23" name="Rectangle 22"/>
          <p:cNvSpPr/>
          <p:nvPr/>
        </p:nvSpPr>
        <p:spPr bwMode="auto">
          <a:xfrm>
            <a:off x="5638795" y="4169862"/>
            <a:ext cx="3347299" cy="1474063"/>
          </a:xfrm>
          <a:prstGeom prst="rect">
            <a:avLst/>
          </a:prstGeom>
          <a:solidFill>
            <a:srgbClr val="00408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400" dirty="0" smtClean="0">
                <a:solidFill>
                  <a:schemeClr val="bg2"/>
                </a:solidFill>
                <a:latin typeface="Calibri" pitchFamily="34" charset="0"/>
                <a:cs typeface="Calibri" panose="020F0502020204030204" pitchFamily="34" charset="0"/>
              </a:rPr>
              <a:t>Data Marts: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Information delivery through Marts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Data Category join rules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Source hierarchies (pecking order)</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Aggregation hierarchies and classifications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Calculated data elements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Orchestration rules</a:t>
            </a:r>
          </a:p>
          <a:p>
            <a:pPr marL="171450" indent="-171450">
              <a:buFont typeface="Arial" panose="020B0604020202020204" pitchFamily="34" charset="0"/>
              <a:buChar char="•"/>
            </a:pPr>
            <a:r>
              <a:rPr lang="en-US" sz="1000" b="0" dirty="0">
                <a:solidFill>
                  <a:schemeClr val="bg2"/>
                </a:solidFill>
                <a:latin typeface="Calibri" pitchFamily="34" charset="0"/>
                <a:cs typeface="Calibri" pitchFamily="34" charset="0"/>
              </a:rPr>
              <a:t>Mapped to physical database </a:t>
            </a:r>
            <a:r>
              <a:rPr lang="en-US" sz="1000" b="0" dirty="0" smtClean="0">
                <a:solidFill>
                  <a:schemeClr val="bg2"/>
                </a:solidFill>
                <a:latin typeface="Calibri" pitchFamily="34" charset="0"/>
                <a:cs typeface="Calibri" pitchFamily="34" charset="0"/>
              </a:rPr>
              <a:t>tables</a:t>
            </a:r>
            <a:endParaRPr lang="en-US" sz="2000" b="0" dirty="0">
              <a:solidFill>
                <a:schemeClr val="bg2"/>
              </a:solidFill>
              <a:latin typeface="Calibri" pitchFamily="34" charset="0"/>
              <a:cs typeface="Calibri" pitchFamily="34" charset="0"/>
            </a:endParaRPr>
          </a:p>
        </p:txBody>
      </p:sp>
      <p:pic>
        <p:nvPicPr>
          <p:cNvPr id="5" name="Picture 4"/>
          <p:cNvPicPr>
            <a:picLocks noChangeAspect="1"/>
          </p:cNvPicPr>
          <p:nvPr/>
        </p:nvPicPr>
        <p:blipFill>
          <a:blip r:embed="rId3"/>
          <a:stretch>
            <a:fillRect/>
          </a:stretch>
        </p:blipFill>
        <p:spPr>
          <a:xfrm>
            <a:off x="264127" y="1052845"/>
            <a:ext cx="5257992" cy="4070187"/>
          </a:xfrm>
          <a:prstGeom prst="rect">
            <a:avLst/>
          </a:prstGeom>
          <a:ln w="38100">
            <a:solidFill>
              <a:schemeClr val="tx1"/>
            </a:solidFill>
          </a:ln>
        </p:spPr>
      </p:pic>
      <p:cxnSp>
        <p:nvCxnSpPr>
          <p:cNvPr id="17" name="Straight Arrow Connector 16"/>
          <p:cNvCxnSpPr>
            <a:stCxn id="16" idx="1"/>
          </p:cNvCxnSpPr>
          <p:nvPr/>
        </p:nvCxnSpPr>
        <p:spPr bwMode="auto">
          <a:xfrm flipH="1" flipV="1">
            <a:off x="3576637" y="2714626"/>
            <a:ext cx="2062160" cy="89333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9" name="Straight Arrow Connector 8"/>
          <p:cNvCxnSpPr/>
          <p:nvPr/>
        </p:nvCxnSpPr>
        <p:spPr bwMode="auto">
          <a:xfrm flipH="1">
            <a:off x="2686051" y="2375399"/>
            <a:ext cx="2952744" cy="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6" name="Straight Arrow Connector 25"/>
          <p:cNvCxnSpPr>
            <a:stCxn id="23" idx="1"/>
          </p:cNvCxnSpPr>
          <p:nvPr/>
        </p:nvCxnSpPr>
        <p:spPr bwMode="auto">
          <a:xfrm flipH="1" flipV="1">
            <a:off x="4867275" y="3676650"/>
            <a:ext cx="771520" cy="123024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1" name="Straight Arrow Connector 20"/>
          <p:cNvCxnSpPr>
            <a:stCxn id="20" idx="1"/>
          </p:cNvCxnSpPr>
          <p:nvPr/>
        </p:nvCxnSpPr>
        <p:spPr bwMode="auto">
          <a:xfrm flipH="1">
            <a:off x="1458689" y="1513255"/>
            <a:ext cx="4180108" cy="85187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60992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6" grpId="0" animBg="1"/>
      <p:bldP spid="20"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22338"/>
            <a:ext cx="5235575" cy="404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0099" name="Title 1"/>
          <p:cNvSpPr>
            <a:spLocks noGrp="1"/>
          </p:cNvSpPr>
          <p:nvPr>
            <p:ph type="title"/>
          </p:nvPr>
        </p:nvSpPr>
        <p:spPr>
          <a:xfrm>
            <a:off x="263525" y="571500"/>
            <a:ext cx="8232775" cy="307975"/>
          </a:xfrm>
        </p:spPr>
        <p:txBody>
          <a:bodyPr/>
          <a:lstStyle/>
          <a:p>
            <a:pPr marL="342900" indent="-342900"/>
            <a:r>
              <a:rPr lang="en-US" altLang="en-US" smtClean="0">
                <a:solidFill>
                  <a:schemeClr val="tx1"/>
                </a:solidFill>
              </a:rPr>
              <a:t>Management and Workflow Dashboard</a:t>
            </a:r>
          </a:p>
        </p:txBody>
      </p:sp>
      <p:cxnSp>
        <p:nvCxnSpPr>
          <p:cNvPr id="260100" name="Straight Arrow Connector 8"/>
          <p:cNvCxnSpPr>
            <a:cxnSpLocks noChangeShapeType="1"/>
          </p:cNvCxnSpPr>
          <p:nvPr/>
        </p:nvCxnSpPr>
        <p:spPr bwMode="auto">
          <a:xfrm flipH="1" flipV="1">
            <a:off x="4427538" y="2212975"/>
            <a:ext cx="1211262" cy="0"/>
          </a:xfrm>
          <a:prstGeom prst="straightConnector1">
            <a:avLst/>
          </a:prstGeom>
          <a:noFill/>
          <a:ln w="19050" algn="ctr">
            <a:solidFill>
              <a:srgbClr val="FF0000"/>
            </a:solidFill>
            <a:round/>
            <a:headEnd/>
            <a:tailEnd type="arrow" w="med" len="med"/>
          </a:ln>
        </p:spPr>
      </p:cxnSp>
      <p:cxnSp>
        <p:nvCxnSpPr>
          <p:cNvPr id="260101" name="Straight Arrow Connector 20"/>
          <p:cNvCxnSpPr>
            <a:cxnSpLocks noChangeShapeType="1"/>
          </p:cNvCxnSpPr>
          <p:nvPr/>
        </p:nvCxnSpPr>
        <p:spPr bwMode="auto">
          <a:xfrm flipH="1" flipV="1">
            <a:off x="4040188" y="3762375"/>
            <a:ext cx="1598612" cy="781050"/>
          </a:xfrm>
          <a:prstGeom prst="straightConnector1">
            <a:avLst/>
          </a:prstGeom>
          <a:noFill/>
          <a:ln w="19050" algn="ctr">
            <a:solidFill>
              <a:srgbClr val="FF0000"/>
            </a:solidFill>
            <a:round/>
            <a:headEnd/>
            <a:tailEnd type="arrow" w="med" len="med"/>
          </a:ln>
        </p:spPr>
      </p:cxnSp>
      <p:cxnSp>
        <p:nvCxnSpPr>
          <p:cNvPr id="260102" name="Straight Arrow Connector 25"/>
          <p:cNvCxnSpPr>
            <a:cxnSpLocks noChangeShapeType="1"/>
          </p:cNvCxnSpPr>
          <p:nvPr/>
        </p:nvCxnSpPr>
        <p:spPr bwMode="auto">
          <a:xfrm flipH="1">
            <a:off x="2443163" y="3225800"/>
            <a:ext cx="3195637" cy="209550"/>
          </a:xfrm>
          <a:prstGeom prst="straightConnector1">
            <a:avLst/>
          </a:prstGeom>
          <a:noFill/>
          <a:ln w="19050" algn="ctr">
            <a:solidFill>
              <a:srgbClr val="FF0000"/>
            </a:solidFill>
            <a:round/>
            <a:headEnd/>
            <a:tailEnd type="arrow" w="med" len="med"/>
          </a:ln>
        </p:spPr>
      </p:cxnSp>
      <p:sp>
        <p:nvSpPr>
          <p:cNvPr id="19" name="Rectangle 18"/>
          <p:cNvSpPr/>
          <p:nvPr/>
        </p:nvSpPr>
        <p:spPr bwMode="auto">
          <a:xfrm>
            <a:off x="263525" y="5108575"/>
            <a:ext cx="8723313" cy="1538288"/>
          </a:xfrm>
          <a:prstGeom prst="rect">
            <a:avLst/>
          </a:prstGeom>
          <a:solidFill>
            <a:schemeClr val="bg1">
              <a:lumMod val="20000"/>
              <a:lumOff val="80000"/>
            </a:schemeClr>
          </a:solidFill>
          <a:ln w="19050" cap="flat" cmpd="sng" algn="ctr">
            <a:solidFill>
              <a:srgbClr val="004082"/>
            </a:solidFill>
            <a:prstDash val="solid"/>
            <a:round/>
            <a:headEnd type="none" w="med" len="med"/>
            <a:tailEnd type="none" w="med" len="med"/>
          </a:ln>
          <a:effectLst/>
        </p:spPr>
        <p:txBody>
          <a:bodyPr/>
          <a:lstStyle/>
          <a:p>
            <a:pPr>
              <a:defRPr/>
            </a:pPr>
            <a:r>
              <a:rPr lang="en-US" sz="1600" dirty="0">
                <a:solidFill>
                  <a:srgbClr val="000000"/>
                </a:solidFill>
                <a:latin typeface="Arial" pitchFamily="34" charset="0"/>
                <a:cs typeface="+mn-cs"/>
              </a:rPr>
              <a:t>ECF’s configurable Dashboard provides role-based, summary views for operations and management.  These summary views can be visually explored, allowing users to ‘drill down’ into the schema and expose the specific elements (accounts, packages, reports, etc.) which make up a particular graph component or metric. This enables different groups (Client Reporting, Performance, Client Management) to quickly understand status, focus attention, and drive workflow to support their critical success factors.</a:t>
            </a:r>
          </a:p>
        </p:txBody>
      </p:sp>
      <p:cxnSp>
        <p:nvCxnSpPr>
          <p:cNvPr id="260104" name="Straight Arrow Connector 16"/>
          <p:cNvCxnSpPr>
            <a:cxnSpLocks noChangeShapeType="1"/>
          </p:cNvCxnSpPr>
          <p:nvPr/>
        </p:nvCxnSpPr>
        <p:spPr bwMode="auto">
          <a:xfrm flipH="1">
            <a:off x="2547938" y="1289050"/>
            <a:ext cx="3090862" cy="774700"/>
          </a:xfrm>
          <a:prstGeom prst="straightConnector1">
            <a:avLst/>
          </a:prstGeom>
          <a:noFill/>
          <a:ln w="19050" algn="ctr">
            <a:solidFill>
              <a:srgbClr val="FF0000"/>
            </a:solidFill>
            <a:round/>
            <a:headEnd/>
            <a:tailEnd type="arrow" w="med" len="med"/>
          </a:ln>
        </p:spPr>
      </p:cxnSp>
      <p:sp>
        <p:nvSpPr>
          <p:cNvPr id="260105" name="Rectangle 12"/>
          <p:cNvSpPr>
            <a:spLocks noChangeArrowheads="1"/>
          </p:cNvSpPr>
          <p:nvPr/>
        </p:nvSpPr>
        <p:spPr bwMode="auto">
          <a:xfrm>
            <a:off x="5638800" y="1677988"/>
            <a:ext cx="3348038" cy="1069975"/>
          </a:xfrm>
          <a:prstGeom prst="rect">
            <a:avLst/>
          </a:prstGeom>
          <a:solidFill>
            <a:srgbClr val="EA7B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Detail Navigation: </a:t>
            </a:r>
            <a:r>
              <a:rPr lang="en-US" altLang="en-US" sz="1100" b="0" i="0">
                <a:solidFill>
                  <a:srgbClr val="FFFFFF"/>
                </a:solidFill>
                <a:latin typeface="Calibri" pitchFamily="34" charset="0"/>
              </a:rPr>
              <a:t>The ECF Dashboard allows users to ‘drill down’ into specific chart elements (i.e. pie wedges) or supporting numerical details to obtain more information about the specific components (i.e. accounts, packages, etc.) included in a particular grouping</a:t>
            </a:r>
            <a:r>
              <a:rPr lang="en-US" altLang="en-US" sz="1400" b="0" i="0">
                <a:solidFill>
                  <a:srgbClr val="FFFFFF"/>
                </a:solidFill>
                <a:latin typeface="Calibri" pitchFamily="34" charset="0"/>
              </a:rPr>
              <a:t>. </a:t>
            </a:r>
          </a:p>
        </p:txBody>
      </p:sp>
      <p:sp>
        <p:nvSpPr>
          <p:cNvPr id="260106" name="Rectangle 15"/>
          <p:cNvSpPr>
            <a:spLocks noChangeArrowheads="1"/>
          </p:cNvSpPr>
          <p:nvPr/>
        </p:nvSpPr>
        <p:spPr bwMode="auto">
          <a:xfrm>
            <a:off x="5638800" y="644525"/>
            <a:ext cx="3348038" cy="898525"/>
          </a:xfrm>
          <a:prstGeom prst="rect">
            <a:avLst/>
          </a:prstGeom>
          <a:solidFill>
            <a:srgbClr val="2D96F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Management View: </a:t>
            </a:r>
            <a:r>
              <a:rPr lang="en-US" altLang="en-US" sz="1100" b="0" i="0">
                <a:solidFill>
                  <a:srgbClr val="FFFFFF"/>
                </a:solidFill>
                <a:latin typeface="Calibri" pitchFamily="34" charset="0"/>
              </a:rPr>
              <a:t>The Enterprise Control Framework Dashboard can be configured to provide a comprehensive graphical view of Account, Report, Package, Feed, or Deliverable Status.</a:t>
            </a:r>
            <a:endParaRPr lang="en-US" altLang="en-US" sz="1400" b="0" i="0">
              <a:solidFill>
                <a:srgbClr val="FFFFFF"/>
              </a:solidFill>
              <a:latin typeface="Calibri" pitchFamily="34" charset="0"/>
            </a:endParaRPr>
          </a:p>
        </p:txBody>
      </p:sp>
      <p:sp>
        <p:nvSpPr>
          <p:cNvPr id="260107" name="Rectangle 19"/>
          <p:cNvSpPr>
            <a:spLocks noChangeArrowheads="1"/>
          </p:cNvSpPr>
          <p:nvPr/>
        </p:nvSpPr>
        <p:spPr bwMode="auto">
          <a:xfrm>
            <a:off x="5638800" y="4059238"/>
            <a:ext cx="3348038" cy="9144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Workflow : </a:t>
            </a:r>
            <a:r>
              <a:rPr lang="en-US" altLang="en-US" sz="1100" b="0" i="0">
                <a:solidFill>
                  <a:srgbClr val="FFFFFF"/>
                </a:solidFill>
                <a:latin typeface="Calibri" pitchFamily="34" charset="0"/>
              </a:rPr>
              <a:t>The ECF Dashboard is designed to support Workflow Management and pro-active tracking of deliverable status, Service Level Agreement, Hard Dates, Soft Dates, and reasons codes. </a:t>
            </a:r>
            <a:endParaRPr lang="en-US" altLang="en-US" sz="1400" b="0" i="0">
              <a:solidFill>
                <a:srgbClr val="FFFFFF"/>
              </a:solidFill>
              <a:latin typeface="Calibri" pitchFamily="34" charset="0"/>
            </a:endParaRPr>
          </a:p>
        </p:txBody>
      </p:sp>
      <p:sp>
        <p:nvSpPr>
          <p:cNvPr id="260108" name="Rectangle 22"/>
          <p:cNvSpPr>
            <a:spLocks noChangeArrowheads="1"/>
          </p:cNvSpPr>
          <p:nvPr/>
        </p:nvSpPr>
        <p:spPr bwMode="auto">
          <a:xfrm>
            <a:off x="5638800" y="2859088"/>
            <a:ext cx="3348038" cy="1082675"/>
          </a:xfrm>
          <a:prstGeom prst="rect">
            <a:avLst/>
          </a:prstGeom>
          <a:solidFill>
            <a:srgbClr val="004082"/>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Functional Role-Based Views: </a:t>
            </a:r>
            <a:r>
              <a:rPr lang="en-US" altLang="en-US" sz="1100" b="0" i="0">
                <a:solidFill>
                  <a:srgbClr val="FFFFFF"/>
                </a:solidFill>
                <a:latin typeface="Calibri" pitchFamily="34" charset="0"/>
              </a:rPr>
              <a:t>The ECF Dashboard can be configured to display different charts, data elements, views based on User ID, this enables tailored views (such as: Client Reporting, Performance, Reconciliation, or Data Control views emphasizing the information most importation to each group. </a:t>
            </a:r>
            <a:endParaRPr lang="en-US" altLang="en-US" sz="1400" b="0" i="0">
              <a:solidFill>
                <a:srgbClr val="FFFFFF"/>
              </a:solidFill>
              <a:latin typeface="Calibri" pitchFamily="34" charset="0"/>
            </a:endParaRPr>
          </a:p>
        </p:txBody>
      </p:sp>
      <p:sp>
        <p:nvSpPr>
          <p:cNvPr id="260109" name="Rectangle 21"/>
          <p:cNvSpPr>
            <a:spLocks noChangeArrowheads="1"/>
          </p:cNvSpPr>
          <p:nvPr/>
        </p:nvSpPr>
        <p:spPr bwMode="auto">
          <a:xfrm>
            <a:off x="263525" y="903288"/>
            <a:ext cx="5257800" cy="407035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eaLnBrk="1" hangingPunct="1"/>
            <a:endParaRPr lang="en-US" altLang="en-US" i="0">
              <a:solidFill>
                <a:srgbClr val="000000"/>
              </a:solidFill>
            </a:endParaRPr>
          </a:p>
        </p:txBody>
      </p:sp>
    </p:spTree>
    <p:extLst>
      <p:ext uri="{BB962C8B-B14F-4D97-AF65-F5344CB8AC3E}">
        <p14:creationId xmlns:p14="http://schemas.microsoft.com/office/powerpoint/2010/main" val="7841616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903288"/>
            <a:ext cx="5257800"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9075" name="Title 1"/>
          <p:cNvSpPr>
            <a:spLocks noGrp="1"/>
          </p:cNvSpPr>
          <p:nvPr>
            <p:ph type="title"/>
          </p:nvPr>
        </p:nvSpPr>
        <p:spPr>
          <a:xfrm>
            <a:off x="271463" y="603250"/>
            <a:ext cx="8232775" cy="306388"/>
          </a:xfrm>
        </p:spPr>
        <p:txBody>
          <a:bodyPr/>
          <a:lstStyle/>
          <a:p>
            <a:pPr marL="342900" indent="-342900"/>
            <a:r>
              <a:rPr lang="en-US" altLang="en-US" dirty="0" smtClean="0">
                <a:solidFill>
                  <a:schemeClr val="tx1"/>
                </a:solidFill>
              </a:rPr>
              <a:t>Powerful and Flexible Control Definition</a:t>
            </a:r>
          </a:p>
        </p:txBody>
      </p:sp>
      <p:cxnSp>
        <p:nvCxnSpPr>
          <p:cNvPr id="259076" name="Straight Arrow Connector 8"/>
          <p:cNvCxnSpPr>
            <a:cxnSpLocks noChangeShapeType="1"/>
          </p:cNvCxnSpPr>
          <p:nvPr/>
        </p:nvCxnSpPr>
        <p:spPr bwMode="auto">
          <a:xfrm flipH="1" flipV="1">
            <a:off x="4624388" y="1778000"/>
            <a:ext cx="1381125" cy="444500"/>
          </a:xfrm>
          <a:prstGeom prst="straightConnector1">
            <a:avLst/>
          </a:prstGeom>
          <a:noFill/>
          <a:ln w="19050" algn="ctr">
            <a:solidFill>
              <a:srgbClr val="FF0000"/>
            </a:solidFill>
            <a:round/>
            <a:headEnd/>
            <a:tailEnd type="arrow" w="med" len="med"/>
          </a:ln>
        </p:spPr>
      </p:cxnSp>
      <p:cxnSp>
        <p:nvCxnSpPr>
          <p:cNvPr id="259077" name="Straight Arrow Connector 16"/>
          <p:cNvCxnSpPr>
            <a:cxnSpLocks noChangeShapeType="1"/>
            <a:stCxn id="259083" idx="1"/>
          </p:cNvCxnSpPr>
          <p:nvPr/>
        </p:nvCxnSpPr>
        <p:spPr bwMode="auto">
          <a:xfrm flipH="1">
            <a:off x="2786063" y="1085850"/>
            <a:ext cx="2852737" cy="692150"/>
          </a:xfrm>
          <a:prstGeom prst="straightConnector1">
            <a:avLst/>
          </a:prstGeom>
          <a:noFill/>
          <a:ln w="19050" algn="ctr">
            <a:solidFill>
              <a:srgbClr val="FF0000"/>
            </a:solidFill>
            <a:round/>
            <a:headEnd/>
            <a:tailEnd type="arrow" w="med" len="med"/>
          </a:ln>
        </p:spPr>
      </p:cxnSp>
      <p:cxnSp>
        <p:nvCxnSpPr>
          <p:cNvPr id="259078" name="Straight Arrow Connector 20"/>
          <p:cNvCxnSpPr>
            <a:cxnSpLocks noChangeShapeType="1"/>
          </p:cNvCxnSpPr>
          <p:nvPr/>
        </p:nvCxnSpPr>
        <p:spPr bwMode="auto">
          <a:xfrm flipH="1" flipV="1">
            <a:off x="2238375" y="3943350"/>
            <a:ext cx="3400425" cy="406400"/>
          </a:xfrm>
          <a:prstGeom prst="straightConnector1">
            <a:avLst/>
          </a:prstGeom>
          <a:noFill/>
          <a:ln w="19050" algn="ctr">
            <a:solidFill>
              <a:srgbClr val="FF0000"/>
            </a:solidFill>
            <a:round/>
            <a:headEnd/>
            <a:tailEnd type="arrow" w="med" len="med"/>
          </a:ln>
        </p:spPr>
      </p:cxnSp>
      <p:cxnSp>
        <p:nvCxnSpPr>
          <p:cNvPr id="259079" name="Straight Arrow Connector 25"/>
          <p:cNvCxnSpPr>
            <a:cxnSpLocks noChangeShapeType="1"/>
          </p:cNvCxnSpPr>
          <p:nvPr/>
        </p:nvCxnSpPr>
        <p:spPr bwMode="auto">
          <a:xfrm flipH="1" flipV="1">
            <a:off x="1514475" y="2784475"/>
            <a:ext cx="4124325" cy="330200"/>
          </a:xfrm>
          <a:prstGeom prst="straightConnector1">
            <a:avLst/>
          </a:prstGeom>
          <a:noFill/>
          <a:ln w="19050" algn="ctr">
            <a:solidFill>
              <a:srgbClr val="FF0000"/>
            </a:solidFill>
            <a:round/>
            <a:headEnd/>
            <a:tailEnd type="arrow" w="med" len="med"/>
          </a:ln>
        </p:spPr>
      </p:cxnSp>
      <p:sp>
        <p:nvSpPr>
          <p:cNvPr id="3" name="Rectangle 2"/>
          <p:cNvSpPr/>
          <p:nvPr/>
        </p:nvSpPr>
        <p:spPr bwMode="auto">
          <a:xfrm>
            <a:off x="263525" y="5099050"/>
            <a:ext cx="8723313" cy="1565275"/>
          </a:xfrm>
          <a:prstGeom prst="rect">
            <a:avLst/>
          </a:prstGeom>
          <a:solidFill>
            <a:schemeClr val="bg1">
              <a:lumMod val="20000"/>
              <a:lumOff val="80000"/>
            </a:schemeClr>
          </a:solidFill>
          <a:ln w="19050" cap="flat" cmpd="sng" algn="ctr">
            <a:solidFill>
              <a:srgbClr val="004082"/>
            </a:solidFill>
            <a:prstDash val="solid"/>
            <a:round/>
            <a:headEnd type="none" w="med" len="med"/>
            <a:tailEnd type="none" w="med" len="med"/>
          </a:ln>
          <a:effectLst/>
        </p:spPr>
        <p:txBody>
          <a:bodyPr/>
          <a:lstStyle/>
          <a:p>
            <a:pPr>
              <a:defRPr/>
            </a:pPr>
            <a:r>
              <a:rPr lang="en-US" sz="1600" dirty="0">
                <a:solidFill>
                  <a:srgbClr val="000000"/>
                </a:solidFill>
                <a:latin typeface="Arial" pitchFamily="34" charset="0"/>
                <a:cs typeface="+mn-cs"/>
              </a:rPr>
              <a:t>The Operational Control Framework (OCF) enables State Street to easily configure powerful business-oriented data controls, which can interrogate and combine data from various source systems with flexible or event driven scheduling.  This enables State Street to quickly implement checks which adapt to our client’s specific requirements, evolving priorities, and a dynamic business and regulatory environment.     </a:t>
            </a:r>
          </a:p>
        </p:txBody>
      </p:sp>
      <p:sp>
        <p:nvSpPr>
          <p:cNvPr id="259082" name="Rectangle 12"/>
          <p:cNvSpPr>
            <a:spLocks noChangeArrowheads="1"/>
          </p:cNvSpPr>
          <p:nvPr/>
        </p:nvSpPr>
        <p:spPr bwMode="auto">
          <a:xfrm>
            <a:off x="5638800" y="1652588"/>
            <a:ext cx="3348038" cy="1095375"/>
          </a:xfrm>
          <a:prstGeom prst="rect">
            <a:avLst/>
          </a:prstGeom>
          <a:solidFill>
            <a:srgbClr val="EA7B0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Scheduled or Ad Hoc: </a:t>
            </a:r>
            <a:r>
              <a:rPr lang="en-US" altLang="en-US" sz="1100" b="0" i="0">
                <a:solidFill>
                  <a:srgbClr val="FFFFFF"/>
                </a:solidFill>
                <a:latin typeface="Calibri" pitchFamily="34" charset="0"/>
              </a:rPr>
              <a:t>Checks can be configured to run on specific Business Days or Calendar Days  and at a specific time or times throughout the day or be event driven.</a:t>
            </a:r>
            <a:endParaRPr lang="en-US" altLang="en-US" sz="1400" b="0" i="0">
              <a:solidFill>
                <a:srgbClr val="FFFFFF"/>
              </a:solidFill>
              <a:latin typeface="Calibri" pitchFamily="34" charset="0"/>
            </a:endParaRPr>
          </a:p>
        </p:txBody>
      </p:sp>
      <p:sp>
        <p:nvSpPr>
          <p:cNvPr id="259083" name="Rectangle 15"/>
          <p:cNvSpPr>
            <a:spLocks noChangeArrowheads="1"/>
          </p:cNvSpPr>
          <p:nvPr/>
        </p:nvSpPr>
        <p:spPr bwMode="auto">
          <a:xfrm>
            <a:off x="5638800" y="628650"/>
            <a:ext cx="3348038" cy="914400"/>
          </a:xfrm>
          <a:prstGeom prst="rect">
            <a:avLst/>
          </a:prstGeom>
          <a:solidFill>
            <a:srgbClr val="2D96FF"/>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Business Configuration: </a:t>
            </a:r>
            <a:r>
              <a:rPr lang="en-US" altLang="en-US" sz="1100" b="0" i="0">
                <a:solidFill>
                  <a:srgbClr val="FFFFFF"/>
                </a:solidFill>
                <a:latin typeface="Calibri" pitchFamily="34" charset="0"/>
              </a:rPr>
              <a:t> OCF is a self-service  tool, designed with the flexibility to allow select Business Users to create new data controls, without requirement for additional IT development</a:t>
            </a:r>
            <a:r>
              <a:rPr lang="en-US" altLang="en-US" sz="1400" b="0" i="0">
                <a:solidFill>
                  <a:srgbClr val="FFFFFF"/>
                </a:solidFill>
                <a:latin typeface="Calibri" pitchFamily="34" charset="0"/>
              </a:rPr>
              <a:t>. </a:t>
            </a:r>
          </a:p>
        </p:txBody>
      </p:sp>
      <p:sp>
        <p:nvSpPr>
          <p:cNvPr id="259084" name="Rectangle 19"/>
          <p:cNvSpPr>
            <a:spLocks noChangeArrowheads="1"/>
          </p:cNvSpPr>
          <p:nvPr/>
        </p:nvSpPr>
        <p:spPr bwMode="auto">
          <a:xfrm>
            <a:off x="5638800" y="4059238"/>
            <a:ext cx="3348038" cy="914400"/>
          </a:xfrm>
          <a:prstGeom prst="rect">
            <a:avLst/>
          </a:prstGeom>
          <a:solidFill>
            <a:srgbClr val="92D050"/>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Custom Logic : </a:t>
            </a:r>
            <a:r>
              <a:rPr lang="en-US" altLang="en-US" sz="1100" b="0" i="0">
                <a:solidFill>
                  <a:srgbClr val="FFFFFF"/>
                </a:solidFill>
                <a:latin typeface="Calibri" pitchFamily="34" charset="0"/>
              </a:rPr>
              <a:t>Using Structured Query Language Business Controls can be tailored to client specific tolerances, asset types, transactions, and exceptions. </a:t>
            </a:r>
            <a:endParaRPr lang="en-US" altLang="en-US" sz="1400" b="0" i="0">
              <a:solidFill>
                <a:srgbClr val="FFFFFF"/>
              </a:solidFill>
              <a:latin typeface="Calibri" pitchFamily="34" charset="0"/>
            </a:endParaRPr>
          </a:p>
        </p:txBody>
      </p:sp>
      <p:sp>
        <p:nvSpPr>
          <p:cNvPr id="259085" name="Rectangle 22"/>
          <p:cNvSpPr>
            <a:spLocks noChangeArrowheads="1"/>
          </p:cNvSpPr>
          <p:nvPr/>
        </p:nvSpPr>
        <p:spPr bwMode="auto">
          <a:xfrm>
            <a:off x="5638800" y="2847975"/>
            <a:ext cx="3348038" cy="1093788"/>
          </a:xfrm>
          <a:prstGeom prst="rect">
            <a:avLst/>
          </a:prstGeom>
          <a:solidFill>
            <a:srgbClr val="004082"/>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eaLnBrk="1" hangingPunct="1"/>
            <a:r>
              <a:rPr lang="en-US" altLang="en-US" sz="1100" i="0">
                <a:solidFill>
                  <a:srgbClr val="FFFFFF"/>
                </a:solidFill>
                <a:latin typeface="Calibri" pitchFamily="34" charset="0"/>
              </a:rPr>
              <a:t>Source Agnostic: </a:t>
            </a:r>
            <a:r>
              <a:rPr lang="en-US" altLang="en-US" sz="1100" b="0" i="0">
                <a:solidFill>
                  <a:srgbClr val="FFFFFF"/>
                </a:solidFill>
                <a:latin typeface="Calibri" pitchFamily="34" charset="0"/>
              </a:rPr>
              <a:t>Checks can be defined to select / combine / evaluate data from a broad range of internal or external sources</a:t>
            </a:r>
            <a:r>
              <a:rPr lang="en-US" altLang="en-US" sz="1400" b="0" i="0">
                <a:solidFill>
                  <a:srgbClr val="FFFFFF"/>
                </a:solidFill>
                <a:latin typeface="Calibri" pitchFamily="34" charset="0"/>
              </a:rPr>
              <a:t>. </a:t>
            </a:r>
          </a:p>
        </p:txBody>
      </p:sp>
      <p:sp>
        <p:nvSpPr>
          <p:cNvPr id="259086" name="Rectangle 10"/>
          <p:cNvSpPr>
            <a:spLocks noChangeArrowheads="1"/>
          </p:cNvSpPr>
          <p:nvPr/>
        </p:nvSpPr>
        <p:spPr bwMode="auto">
          <a:xfrm>
            <a:off x="263525" y="903288"/>
            <a:ext cx="5257800" cy="407035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i="1">
                <a:solidFill>
                  <a:schemeClr val="tx1"/>
                </a:solidFill>
                <a:latin typeface="Arial" charset="0"/>
                <a:ea typeface="ＭＳ Ｐゴシック" pitchFamily="34" charset="-128"/>
              </a:defRPr>
            </a:lvl1pPr>
            <a:lvl2pPr marL="742950" indent="-285750" eaLnBrk="0" hangingPunct="0">
              <a:defRPr b="1" i="1">
                <a:solidFill>
                  <a:schemeClr val="tx1"/>
                </a:solidFill>
                <a:latin typeface="Arial" charset="0"/>
                <a:ea typeface="ＭＳ Ｐゴシック" pitchFamily="34" charset="-128"/>
              </a:defRPr>
            </a:lvl2pPr>
            <a:lvl3pPr marL="1143000" indent="-228600" eaLnBrk="0" hangingPunct="0">
              <a:defRPr b="1" i="1">
                <a:solidFill>
                  <a:schemeClr val="tx1"/>
                </a:solidFill>
                <a:latin typeface="Arial" charset="0"/>
                <a:ea typeface="ＭＳ Ｐゴシック" pitchFamily="34" charset="-128"/>
              </a:defRPr>
            </a:lvl3pPr>
            <a:lvl4pPr marL="1600200" indent="-228600" eaLnBrk="0" hangingPunct="0">
              <a:defRPr b="1" i="1">
                <a:solidFill>
                  <a:schemeClr val="tx1"/>
                </a:solidFill>
                <a:latin typeface="Arial" charset="0"/>
                <a:ea typeface="ＭＳ Ｐゴシック" pitchFamily="34" charset="-128"/>
              </a:defRPr>
            </a:lvl4pPr>
            <a:lvl5pPr marL="2057400" indent="-228600" eaLnBrk="0" hangingPunct="0">
              <a:defRPr b="1" i="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b="1" i="1">
                <a:solidFill>
                  <a:schemeClr val="tx1"/>
                </a:solidFill>
                <a:latin typeface="Arial" charset="0"/>
                <a:ea typeface="ＭＳ Ｐゴシック" pitchFamily="34" charset="-128"/>
              </a:defRPr>
            </a:lvl9pPr>
          </a:lstStyle>
          <a:p>
            <a:pPr eaLnBrk="1" hangingPunct="1"/>
            <a:endParaRPr lang="en-US" altLang="en-US" i="0">
              <a:solidFill>
                <a:srgbClr val="000000"/>
              </a:solidFill>
            </a:endParaRPr>
          </a:p>
        </p:txBody>
      </p:sp>
    </p:spTree>
    <p:extLst>
      <p:ext uri="{BB962C8B-B14F-4D97-AF65-F5344CB8AC3E}">
        <p14:creationId xmlns:p14="http://schemas.microsoft.com/office/powerpoint/2010/main" val="386211657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8"/>
          <p:cNvSpPr>
            <a:spLocks noChangeArrowheads="1"/>
          </p:cNvSpPr>
          <p:nvPr>
            <p:custDataLst>
              <p:tags r:id="rId1"/>
            </p:custDataLst>
          </p:nvPr>
        </p:nvSpPr>
        <p:spPr bwMode="gray">
          <a:xfrm>
            <a:off x="281325" y="1773033"/>
            <a:ext cx="4231111" cy="4119556"/>
          </a:xfrm>
          <a:prstGeom prst="rect">
            <a:avLst/>
          </a:prstGeom>
          <a:solidFill>
            <a:sysClr val="window" lastClr="FFFFFF">
              <a:lumMod val="95000"/>
            </a:sysClr>
          </a:solidFill>
          <a:ln>
            <a:noFill/>
          </a:ln>
          <a:extLst/>
        </p:spPr>
        <p:txBody>
          <a:bodyPr lIns="36000" tIns="72000" rIns="36000" bIns="21600" anchor="t" anchorCtr="0"/>
          <a:lstStyle/>
          <a:p>
            <a:pPr marL="176213" marR="0" lvl="1" indent="0" defTabSz="914400" eaLnBrk="1" fontAlgn="auto" latinLnBrk="0" hangingPunct="1">
              <a:lnSpc>
                <a:spcPct val="100000"/>
              </a:lnSpc>
              <a:spcBef>
                <a:spcPts val="0"/>
              </a:spcBef>
              <a:spcAft>
                <a:spcPts val="0"/>
              </a:spcAft>
              <a:buClrTx/>
              <a:buSzTx/>
              <a:buFontTx/>
              <a:buNone/>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a:p>
            <a:pPr marL="360363" marR="0" lvl="1" indent="-184150" defTabSz="914400" eaLnBrk="1" fontAlgn="auto" latinLnBrk="0" hangingPunct="1">
              <a:lnSpc>
                <a:spcPct val="100000"/>
              </a:lnSpc>
              <a:spcBef>
                <a:spcPts val="0"/>
              </a:spcBef>
              <a:spcAft>
                <a:spcPts val="0"/>
              </a:spcAft>
              <a:buClrTx/>
              <a:buSzTx/>
              <a:buFont typeface="Arial" pitchFamily="34" charset="0"/>
              <a:buChar char="•"/>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a:p>
            <a:pPr marL="360363" marR="0" lvl="1" indent="-184150" defTabSz="914400" eaLnBrk="1" fontAlgn="auto" latinLnBrk="0" hangingPunct="1">
              <a:lnSpc>
                <a:spcPct val="100000"/>
              </a:lnSpc>
              <a:spcBef>
                <a:spcPts val="0"/>
              </a:spcBef>
              <a:spcAft>
                <a:spcPts val="0"/>
              </a:spcAft>
              <a:buClrTx/>
              <a:buSzTx/>
              <a:buFont typeface="Arial" pitchFamily="34" charset="0"/>
              <a:buChar char="•"/>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a:p>
            <a:pPr marL="360363" marR="0" lvl="1" indent="-184150" defTabSz="914400" eaLnBrk="1" fontAlgn="auto" latinLnBrk="0" hangingPunct="1">
              <a:lnSpc>
                <a:spcPct val="100000"/>
              </a:lnSpc>
              <a:spcBef>
                <a:spcPts val="0"/>
              </a:spcBef>
              <a:spcAft>
                <a:spcPts val="0"/>
              </a:spcAft>
              <a:buClrTx/>
              <a:buSzTx/>
              <a:buFont typeface="Arial" pitchFamily="34" charset="0"/>
              <a:buChar char="•"/>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800" b="0" i="0" u="none" strike="noStrike" kern="0" cap="none" spc="0" normalizeH="0" baseline="0" noProof="0" dirty="0" smtClean="0">
              <a:ln>
                <a:noFill/>
              </a:ln>
              <a:solidFill>
                <a:srgbClr val="000000"/>
              </a:solidFill>
              <a:effectLst/>
              <a:uLnTx/>
              <a:uFillTx/>
              <a:latin typeface="Arial"/>
              <a:cs typeface="Calibri" pitchFamily="34" charset="0"/>
            </a:endParaRPr>
          </a:p>
        </p:txBody>
      </p:sp>
      <p:sp>
        <p:nvSpPr>
          <p:cNvPr id="4" name="Rectangle 108"/>
          <p:cNvSpPr>
            <a:spLocks noChangeArrowheads="1"/>
          </p:cNvSpPr>
          <p:nvPr>
            <p:custDataLst>
              <p:tags r:id="rId2"/>
            </p:custDataLst>
          </p:nvPr>
        </p:nvSpPr>
        <p:spPr bwMode="gray">
          <a:xfrm>
            <a:off x="4600673" y="1678305"/>
            <a:ext cx="4225800" cy="4411893"/>
          </a:xfrm>
          <a:prstGeom prst="rect">
            <a:avLst/>
          </a:prstGeom>
          <a:solidFill>
            <a:sysClr val="window" lastClr="FFFFFF">
              <a:lumMod val="95000"/>
            </a:sysClr>
          </a:solidFill>
          <a:ln>
            <a:noFill/>
          </a:ln>
          <a:extLst/>
        </p:spPr>
        <p:txBody>
          <a:bodyPr lIns="36000" tIns="72000" rIns="36000" bIns="21600" anchor="t" anchorCtr="0"/>
          <a:lstStyle/>
          <a:p>
            <a:pPr marL="176213" marR="0" lvl="1" indent="0" defTabSz="914400" eaLnBrk="1" fontAlgn="auto" latinLnBrk="0" hangingPunct="1">
              <a:lnSpc>
                <a:spcPct val="100000"/>
              </a:lnSpc>
              <a:spcBef>
                <a:spcPts val="0"/>
              </a:spcBef>
              <a:spcAft>
                <a:spcPts val="0"/>
              </a:spcAft>
              <a:buClrTx/>
              <a:buSzTx/>
              <a:buFontTx/>
              <a:buNone/>
              <a:tabLst>
                <a:tab pos="447675" algn="l"/>
              </a:tabLst>
              <a:defRPr/>
            </a:pPr>
            <a:endParaRPr kumimoji="0" lang="en-GB" sz="900" b="0" i="0" u="none" strike="noStrike" kern="0" cap="none" spc="0" normalizeH="0" baseline="0" noProof="0" dirty="0">
              <a:ln>
                <a:noFill/>
              </a:ln>
              <a:solidFill>
                <a:srgbClr val="000000"/>
              </a:solidFill>
              <a:effectLst/>
              <a:uLnTx/>
              <a:uFillTx/>
              <a:latin typeface="Arial"/>
              <a:cs typeface="Calibri" pitchFamily="34" charset="0"/>
            </a:endParaRPr>
          </a:p>
        </p:txBody>
      </p:sp>
      <p:sp>
        <p:nvSpPr>
          <p:cNvPr id="5" name="Chevron 4"/>
          <p:cNvSpPr/>
          <p:nvPr/>
        </p:nvSpPr>
        <p:spPr bwMode="auto">
          <a:xfrm>
            <a:off x="4600673" y="1438274"/>
            <a:ext cx="4302000" cy="322516"/>
          </a:xfrm>
          <a:prstGeom prst="chevron">
            <a:avLst>
              <a:gd name="adj" fmla="val 18062"/>
            </a:avLst>
          </a:prstGeom>
          <a:solidFill>
            <a:srgbClr val="2D96F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The Solution</a:t>
            </a:r>
            <a:endParaRPr kumimoji="0" lang="en-GB" sz="15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281326" y="1785317"/>
            <a:ext cx="4231110" cy="4928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100" i="0" u="none" strike="noStrike" kern="1200" cap="none" spc="0" normalizeH="0" baseline="0" noProof="0" dirty="0" smtClean="0">
                <a:ln>
                  <a:noFill/>
                </a:ln>
                <a:solidFill>
                  <a:sysClr val="windowText" lastClr="000000"/>
                </a:solidFill>
                <a:effectLst/>
                <a:uLnTx/>
                <a:uFillTx/>
                <a:latin typeface="Calibri" pitchFamily="34" charset="0"/>
                <a:cs typeface="Calibri" pitchFamily="34" charset="0"/>
              </a:rPr>
              <a:t>Legacy Warehouse limitations deny our clients the ability to view, aggregate, and dynamically interact with data at an enterprise level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100" i="0" u="none" strike="noStrike" kern="120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7" name="Content Placeholder 2"/>
          <p:cNvSpPr txBox="1">
            <a:spLocks/>
          </p:cNvSpPr>
          <p:nvPr/>
        </p:nvSpPr>
        <p:spPr>
          <a:xfrm>
            <a:off x="4651410" y="1775790"/>
            <a:ext cx="4251263" cy="49285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100" i="0" u="none" strike="noStrike" kern="1200" cap="none" spc="0" normalizeH="0" baseline="0" noProof="0" dirty="0" smtClean="0">
                <a:ln>
                  <a:noFill/>
                </a:ln>
                <a:solidFill>
                  <a:sysClr val="windowText" lastClr="000000"/>
                </a:solidFill>
                <a:effectLst/>
                <a:uLnTx/>
                <a:uFillTx/>
                <a:latin typeface="Calibri" pitchFamily="34" charset="0"/>
                <a:cs typeface="Calibri" pitchFamily="34" charset="0"/>
              </a:rPr>
              <a:t>State Street has implemented a cutting-edge, Real-Time, Cloud-Infrastructure based warehouse, with Self-Service capability </a:t>
            </a:r>
            <a:endParaRPr kumimoji="0" lang="en-US" sz="1100" i="0" u="none" strike="noStrike" kern="120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10" name="Pentagon 9"/>
          <p:cNvSpPr/>
          <p:nvPr/>
        </p:nvSpPr>
        <p:spPr bwMode="auto">
          <a:xfrm>
            <a:off x="285027" y="1438274"/>
            <a:ext cx="4302919" cy="322515"/>
          </a:xfrm>
          <a:prstGeom prst="homePlate">
            <a:avLst>
              <a:gd name="adj" fmla="val 18062"/>
            </a:avLst>
          </a:prstGeom>
          <a:solidFill>
            <a:srgbClr val="275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smtClean="0">
                <a:ln>
                  <a:noFill/>
                </a:ln>
                <a:solidFill>
                  <a:srgbClr val="FFFFFF"/>
                </a:solidFill>
                <a:effectLst/>
                <a:uLnTx/>
                <a:uFillTx/>
                <a:latin typeface="Calibri" panose="020F0502020204030204" pitchFamily="34" charset="0"/>
                <a:cs typeface="Calibri" panose="020F0502020204030204" pitchFamily="34" charset="0"/>
              </a:rPr>
              <a:t>The Problem</a:t>
            </a:r>
          </a:p>
        </p:txBody>
      </p:sp>
      <p:sp>
        <p:nvSpPr>
          <p:cNvPr id="12" name="Rectangle 11"/>
          <p:cNvSpPr/>
          <p:nvPr/>
        </p:nvSpPr>
        <p:spPr bwMode="auto">
          <a:xfrm>
            <a:off x="290850" y="6132549"/>
            <a:ext cx="8545147" cy="483093"/>
          </a:xfrm>
          <a:prstGeom prst="rect">
            <a:avLst/>
          </a:prstGeom>
          <a:solidFill>
            <a:srgbClr val="00408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 lastClr="FFFFFF"/>
                </a:solidFill>
                <a:effectLst/>
                <a:uLnTx/>
                <a:uFillTx/>
                <a:latin typeface="Calibri" pitchFamily="34" charset="0"/>
                <a:cs typeface="Calibri" pitchFamily="34" charset="0"/>
              </a:rPr>
              <a:t>State Street’s Enterprise Servicing Platform enables World-Class Information Delivery, supporting the data requirements across the spectrum of Investment Management business processes.</a:t>
            </a:r>
            <a:endParaRPr kumimoji="0" lang="en-US" sz="14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13" name="Rectangle 12"/>
          <p:cNvSpPr/>
          <p:nvPr/>
        </p:nvSpPr>
        <p:spPr>
          <a:xfrm>
            <a:off x="381000" y="2237595"/>
            <a:ext cx="3981450" cy="3862596"/>
          </a:xfrm>
          <a:prstGeom prst="rect">
            <a:avLst/>
          </a:prstGeom>
        </p:spPr>
        <p:txBody>
          <a:bodyPr wrap="square">
            <a:spAutoFit/>
          </a:bodyPr>
          <a:lstStyle/>
          <a:p>
            <a:pPr marL="174625" marR="0" lvl="0" indent="-174625" defTabSz="914400" eaLnBrk="0" fontAlgn="auto" latinLnBrk="0" hangingPunct="0">
              <a:lnSpc>
                <a:spcPct val="100000"/>
              </a:lnSpc>
              <a:spcBef>
                <a:spcPct val="50000"/>
              </a:spcBef>
              <a:spcAft>
                <a:spcPts val="0"/>
              </a:spcAft>
              <a:buClr>
                <a:srgbClr val="C00000"/>
              </a:buClr>
              <a:buSzPct val="150000"/>
              <a:buFont typeface="Calibri" panose="020F0502020204030204" pitchFamily="34" charset="0"/>
              <a:buChar char="●"/>
              <a:tabLst/>
              <a:defRPr/>
            </a:pPr>
            <a:r>
              <a:rPr kumimoji="0" lang="en-US" sz="1000" b="1" i="0" u="none" strike="noStrike" kern="0" cap="none" spc="0" normalizeH="0" baseline="0" noProof="0" dirty="0">
                <a:ln>
                  <a:noFill/>
                </a:ln>
                <a:solidFill>
                  <a:sysClr val="windowText" lastClr="000000"/>
                </a:solidFill>
                <a:effectLst/>
                <a:uLnTx/>
                <a:uFillTx/>
                <a:latin typeface="Calibri" pitchFamily="34" charset="0"/>
                <a:cs typeface="Calibri" pitchFamily="34" charset="0"/>
              </a:rPr>
              <a:t>Data Challenges</a:t>
            </a:r>
          </a:p>
          <a:p>
            <a:pPr marL="631825" lvl="1" indent="-174625" eaLnBrk="0" fontAlgn="auto" hangingPunct="0">
              <a:spcBef>
                <a:spcPct val="50000"/>
              </a:spcBef>
              <a:spcAft>
                <a:spcPts val="0"/>
              </a:spcAft>
              <a:buClr>
                <a:sysClr val="windowText" lastClr="000000"/>
              </a:buClr>
              <a:buFontTx/>
              <a:buChar char="•"/>
            </a:pPr>
            <a:r>
              <a:rPr lang="en-US" sz="1000" b="0" dirty="0">
                <a:latin typeface="Calibri" panose="020F0502020204030204" pitchFamily="34" charset="0"/>
                <a:cs typeface="Calibri" panose="020F0502020204030204" pitchFamily="34" charset="0"/>
              </a:rPr>
              <a:t>Increasing regulatory requirements, high pace of change, need for transparency and the ability to quickly access data </a:t>
            </a:r>
          </a:p>
          <a:p>
            <a:pPr marL="631825" lvl="1" indent="-174625" eaLnBrk="0" fontAlgn="auto" hangingPunct="0">
              <a:spcBef>
                <a:spcPct val="50000"/>
              </a:spcBef>
              <a:spcAft>
                <a:spcPts val="0"/>
              </a:spcAft>
              <a:buClr>
                <a:sysClr val="windowText" lastClr="000000"/>
              </a:buClr>
              <a:buFontTx/>
              <a:buChar char="•"/>
            </a:pPr>
            <a:r>
              <a:rPr lang="en-US" sz="1000" b="0" dirty="0" smtClean="0">
                <a:latin typeface="Calibri" panose="020F0502020204030204" pitchFamily="34" charset="0"/>
                <a:cs typeface="Calibri" panose="020F0502020204030204" pitchFamily="34" charset="0"/>
              </a:rPr>
              <a:t>Disparate </a:t>
            </a:r>
            <a:r>
              <a:rPr lang="en-US" sz="1000" b="0" dirty="0">
                <a:latin typeface="Calibri" panose="020F0502020204030204" pitchFamily="34" charset="0"/>
                <a:cs typeface="Calibri" panose="020F0502020204030204" pitchFamily="34" charset="0"/>
              </a:rPr>
              <a:t>data sources feeding a complex array of </a:t>
            </a:r>
            <a:r>
              <a:rPr lang="en-US" sz="1000" b="0" dirty="0" smtClean="0">
                <a:latin typeface="Calibri" panose="020F0502020204030204" pitchFamily="34" charset="0"/>
                <a:cs typeface="Calibri" panose="020F0502020204030204" pitchFamily="34" charset="0"/>
              </a:rPr>
              <a:t>systems/platforms </a:t>
            </a:r>
            <a:r>
              <a:rPr lang="en-US" sz="1000" b="0" dirty="0">
                <a:latin typeface="Calibri" panose="020F0502020204030204" pitchFamily="34" charset="0"/>
                <a:cs typeface="Calibri" panose="020F0502020204030204" pitchFamily="34" charset="0"/>
              </a:rPr>
              <a:t>make it difficult for customers to distill data into the enterprise views they need of their businesses. </a:t>
            </a:r>
            <a:endParaRPr lang="en-US" sz="1000" b="0" dirty="0" smtClean="0">
              <a:latin typeface="Calibri" panose="020F0502020204030204" pitchFamily="34" charset="0"/>
              <a:cs typeface="Calibri" panose="020F0502020204030204" pitchFamily="34" charset="0"/>
            </a:endParaRPr>
          </a:p>
          <a:p>
            <a:pPr marL="631825" lvl="1" indent="-174625" eaLnBrk="0" fontAlgn="auto" hangingPunct="0">
              <a:spcBef>
                <a:spcPct val="50000"/>
              </a:spcBef>
              <a:spcAft>
                <a:spcPts val="0"/>
              </a:spcAft>
              <a:buClr>
                <a:sysClr val="windowText" lastClr="000000"/>
              </a:buClr>
              <a:buFontTx/>
              <a:buChar char="•"/>
            </a:pPr>
            <a:r>
              <a:rPr lang="en-US" sz="1000" b="0" dirty="0" smtClean="0">
                <a:latin typeface="Calibri" panose="020F0502020204030204" pitchFamily="34" charset="0"/>
                <a:cs typeface="Calibri" panose="020F0502020204030204" pitchFamily="34" charset="0"/>
              </a:rPr>
              <a:t>Batch </a:t>
            </a:r>
            <a:r>
              <a:rPr lang="en-US" sz="1000" b="0" dirty="0">
                <a:latin typeface="Calibri" panose="020F0502020204030204" pitchFamily="34" charset="0"/>
                <a:cs typeface="Calibri" panose="020F0502020204030204" pitchFamily="34" charset="0"/>
              </a:rPr>
              <a:t>File </a:t>
            </a:r>
            <a:r>
              <a:rPr lang="en-US" sz="1000" b="0" dirty="0" smtClean="0">
                <a:latin typeface="Calibri" panose="020F0502020204030204" pitchFamily="34" charset="0"/>
                <a:cs typeface="Calibri" panose="020F0502020204030204" pitchFamily="34" charset="0"/>
              </a:rPr>
              <a:t>uploads, data not available real-time</a:t>
            </a:r>
            <a:endParaRPr lang="en-US" sz="1000" b="0" dirty="0">
              <a:latin typeface="Calibri" panose="020F0502020204030204" pitchFamily="34" charset="0"/>
              <a:cs typeface="Calibri" panose="020F0502020204030204" pitchFamily="34" charset="0"/>
            </a:endParaRPr>
          </a:p>
          <a:p>
            <a:pPr marL="631825" lvl="1" indent="-174625" eaLnBrk="0" fontAlgn="auto" hangingPunct="0">
              <a:spcBef>
                <a:spcPct val="50000"/>
              </a:spcBef>
              <a:spcAft>
                <a:spcPts val="0"/>
              </a:spcAft>
              <a:buClr>
                <a:sysClr val="windowText" lastClr="000000"/>
              </a:buClr>
              <a:buFontTx/>
              <a:buChar char="•"/>
            </a:pPr>
            <a:r>
              <a:rPr lang="en-US" sz="1000" b="0" kern="0" dirty="0" smtClean="0">
                <a:solidFill>
                  <a:sysClr val="windowText" lastClr="000000"/>
                </a:solidFill>
                <a:latin typeface="Calibri" pitchFamily="34" charset="0"/>
                <a:cs typeface="Calibri" pitchFamily="34" charset="0"/>
              </a:rPr>
              <a:t>Operational </a:t>
            </a:r>
            <a:r>
              <a:rPr lang="en-US" sz="1000" b="0" kern="0" dirty="0">
                <a:solidFill>
                  <a:sysClr val="windowText" lastClr="000000"/>
                </a:solidFill>
                <a:latin typeface="Calibri" pitchFamily="34" charset="0"/>
                <a:cs typeface="Calibri" pitchFamily="34" charset="0"/>
              </a:rPr>
              <a:t>Errors, Client Report Data Inconsistency</a:t>
            </a:r>
          </a:p>
          <a:p>
            <a:pPr marL="631825" lvl="1" indent="-174625" eaLnBrk="0" fontAlgn="auto" hangingPunct="0">
              <a:spcBef>
                <a:spcPct val="50000"/>
              </a:spcBef>
              <a:spcAft>
                <a:spcPts val="0"/>
              </a:spcAft>
              <a:buClr>
                <a:sysClr val="windowText" lastClr="000000"/>
              </a:buClr>
              <a:buFontTx/>
              <a:buChar char="•"/>
            </a:pPr>
            <a:r>
              <a:rPr lang="en-US" sz="1000" b="0" kern="0" dirty="0" smtClean="0">
                <a:solidFill>
                  <a:sysClr val="windowText" lastClr="000000"/>
                </a:solidFill>
                <a:latin typeface="Calibri" pitchFamily="34" charset="0"/>
                <a:cs typeface="Calibri" pitchFamily="34" charset="0"/>
              </a:rPr>
              <a:t>Comingled </a:t>
            </a:r>
            <a:r>
              <a:rPr lang="en-US" sz="1000" b="0" kern="0" dirty="0">
                <a:solidFill>
                  <a:sysClr val="windowText" lastClr="000000"/>
                </a:solidFill>
                <a:latin typeface="Calibri" pitchFamily="34" charset="0"/>
                <a:cs typeface="Calibri" pitchFamily="34" charset="0"/>
              </a:rPr>
              <a:t>data in single schema with limited accountability</a:t>
            </a:r>
          </a:p>
          <a:p>
            <a:pPr marL="174625" lvl="0" indent="-174625" eaLnBrk="0" hangingPunct="0">
              <a:spcBef>
                <a:spcPct val="50000"/>
              </a:spcBef>
              <a:buClr>
                <a:srgbClr val="C00000"/>
              </a:buClr>
              <a:buSzPct val="150000"/>
              <a:buFont typeface="Calibri" panose="020F0502020204030204" pitchFamily="34" charset="0"/>
              <a:buChar char="●"/>
              <a:defRPr/>
            </a:pPr>
            <a:r>
              <a:rPr lang="en-US" sz="1000" kern="0" dirty="0" smtClean="0">
                <a:solidFill>
                  <a:sysClr val="windowText" lastClr="000000"/>
                </a:solidFill>
                <a:latin typeface="Calibri" pitchFamily="34" charset="0"/>
                <a:cs typeface="Calibri" pitchFamily="34" charset="0"/>
              </a:rPr>
              <a:t>Lacking </a:t>
            </a:r>
            <a:r>
              <a:rPr lang="en-US" sz="1000" kern="0" dirty="0">
                <a:solidFill>
                  <a:sysClr val="windowText" lastClr="000000"/>
                </a:solidFill>
                <a:latin typeface="Calibri" pitchFamily="34" charset="0"/>
                <a:cs typeface="Calibri" pitchFamily="34" charset="0"/>
              </a:rPr>
              <a:t>Business Analysis Capability / Onerous Development</a:t>
            </a:r>
          </a:p>
          <a:p>
            <a:pPr marL="631825" lvl="1" indent="-174625" eaLnBrk="0" fontAlgn="auto" hangingPunct="0">
              <a:spcBef>
                <a:spcPct val="50000"/>
              </a:spcBef>
              <a:spcAft>
                <a:spcPts val="0"/>
              </a:spcAft>
              <a:buClr>
                <a:sysClr val="windowText" lastClr="000000"/>
              </a:buClr>
              <a:buFontTx/>
              <a:buChar char="•"/>
              <a:defRPr/>
            </a:pPr>
            <a:r>
              <a:rPr lang="en-US" sz="1000" b="0" kern="0" dirty="0">
                <a:solidFill>
                  <a:sysClr val="windowText" lastClr="000000"/>
                </a:solidFill>
                <a:latin typeface="Calibri" pitchFamily="34" charset="0"/>
                <a:cs typeface="Calibri" pitchFamily="34" charset="0"/>
              </a:rPr>
              <a:t>Static data model, </a:t>
            </a:r>
            <a:r>
              <a:rPr lang="en-US" sz="1000" b="0" kern="0" dirty="0" smtClean="0">
                <a:solidFill>
                  <a:sysClr val="windowText" lastClr="000000"/>
                </a:solidFill>
                <a:latin typeface="Calibri" pitchFamily="34" charset="0"/>
                <a:cs typeface="Calibri" pitchFamily="34" charset="0"/>
              </a:rPr>
              <a:t>change is costly</a:t>
            </a:r>
            <a:endParaRPr lang="en-US" sz="1000" b="0" kern="0" dirty="0">
              <a:solidFill>
                <a:sysClr val="windowText" lastClr="000000"/>
              </a:solidFill>
              <a:latin typeface="Calibri" pitchFamily="34" charset="0"/>
              <a:cs typeface="Calibri" pitchFamily="34" charset="0"/>
            </a:endParaRPr>
          </a:p>
          <a:p>
            <a:pPr marL="631825" lvl="1" indent="-174625" eaLnBrk="0" fontAlgn="auto" hangingPunct="0">
              <a:spcBef>
                <a:spcPct val="50000"/>
              </a:spcBef>
              <a:spcAft>
                <a:spcPts val="0"/>
              </a:spcAft>
              <a:buClr>
                <a:sysClr val="windowText" lastClr="000000"/>
              </a:buClr>
              <a:buFontTx/>
              <a:buChar char="•"/>
              <a:defRPr/>
            </a:pPr>
            <a:r>
              <a:rPr lang="en-US" sz="1000" b="0" kern="0" dirty="0">
                <a:solidFill>
                  <a:sysClr val="windowText" lastClr="000000"/>
                </a:solidFill>
                <a:latin typeface="Calibri" pitchFamily="34" charset="0"/>
                <a:cs typeface="Calibri" pitchFamily="34" charset="0"/>
              </a:rPr>
              <a:t>Limited trending, </a:t>
            </a:r>
            <a:r>
              <a:rPr lang="en-US" sz="1000" b="0" kern="0" dirty="0" smtClean="0">
                <a:solidFill>
                  <a:sysClr val="windowText" lastClr="000000"/>
                </a:solidFill>
                <a:latin typeface="Calibri" pitchFamily="34" charset="0"/>
                <a:cs typeface="Calibri" pitchFamily="34" charset="0"/>
              </a:rPr>
              <a:t>hard to troubleshoot data issues</a:t>
            </a:r>
            <a:endParaRPr lang="en-US" sz="1000" b="0" kern="0" dirty="0">
              <a:solidFill>
                <a:sysClr val="windowText" lastClr="000000"/>
              </a:solidFill>
              <a:latin typeface="Calibri" pitchFamily="34" charset="0"/>
              <a:cs typeface="Calibri" pitchFamily="34" charset="0"/>
            </a:endParaRPr>
          </a:p>
          <a:p>
            <a:pPr marL="631825" lvl="1" indent="-174625" eaLnBrk="0" fontAlgn="auto" hangingPunct="0">
              <a:spcBef>
                <a:spcPct val="50000"/>
              </a:spcBef>
              <a:spcAft>
                <a:spcPts val="0"/>
              </a:spcAft>
              <a:buClr>
                <a:sysClr val="windowText" lastClr="000000"/>
              </a:buClr>
              <a:buFontTx/>
              <a:buChar char="•"/>
              <a:defRPr/>
            </a:pPr>
            <a:r>
              <a:rPr lang="en-US" sz="1000" b="0" kern="0" dirty="0" smtClean="0">
                <a:solidFill>
                  <a:sysClr val="windowText" lastClr="000000"/>
                </a:solidFill>
                <a:latin typeface="Calibri" pitchFamily="34" charset="0"/>
                <a:cs typeface="Calibri" pitchFamily="34" charset="0"/>
              </a:rPr>
              <a:t>Custom </a:t>
            </a:r>
            <a:r>
              <a:rPr lang="en-US" sz="1000" b="0" kern="0" dirty="0">
                <a:solidFill>
                  <a:sysClr val="windowText" lastClr="000000"/>
                </a:solidFill>
                <a:latin typeface="Calibri" pitchFamily="34" charset="0"/>
                <a:cs typeface="Calibri" pitchFamily="34" charset="0"/>
              </a:rPr>
              <a:t>programing required to load </a:t>
            </a:r>
            <a:r>
              <a:rPr lang="en-US" sz="1000" b="0" kern="0" dirty="0" smtClean="0">
                <a:solidFill>
                  <a:sysClr val="windowText" lastClr="000000"/>
                </a:solidFill>
                <a:latin typeface="Calibri" pitchFamily="34" charset="0"/>
                <a:cs typeface="Calibri" pitchFamily="34" charset="0"/>
              </a:rPr>
              <a:t>and normalize data</a:t>
            </a:r>
            <a:r>
              <a:rPr lang="en-US" sz="1000" b="0" kern="0" dirty="0">
                <a:solidFill>
                  <a:sysClr val="windowText" lastClr="000000"/>
                </a:solidFill>
                <a:latin typeface="Calibri" pitchFamily="34" charset="0"/>
                <a:cs typeface="Calibri" pitchFamily="34" charset="0"/>
              </a:rPr>
              <a:t>, build </a:t>
            </a:r>
            <a:r>
              <a:rPr lang="en-US" sz="1000" b="0" kern="0" dirty="0" smtClean="0">
                <a:solidFill>
                  <a:sysClr val="windowText" lastClr="000000"/>
                </a:solidFill>
                <a:latin typeface="Calibri" pitchFamily="34" charset="0"/>
                <a:cs typeface="Calibri" pitchFamily="34" charset="0"/>
              </a:rPr>
              <a:t>extracts </a:t>
            </a:r>
            <a:r>
              <a:rPr lang="en-US" sz="1000" b="0" kern="0" dirty="0">
                <a:solidFill>
                  <a:sysClr val="windowText" lastClr="000000"/>
                </a:solidFill>
                <a:latin typeface="Calibri" pitchFamily="34" charset="0"/>
                <a:cs typeface="Calibri" pitchFamily="34" charset="0"/>
              </a:rPr>
              <a:t>or create reports</a:t>
            </a:r>
          </a:p>
          <a:p>
            <a:pPr marL="174625" marR="0" lvl="0" indent="-174625" defTabSz="914400" eaLnBrk="0" fontAlgn="auto" latinLnBrk="0" hangingPunct="0">
              <a:lnSpc>
                <a:spcPct val="100000"/>
              </a:lnSpc>
              <a:spcBef>
                <a:spcPct val="50000"/>
              </a:spcBef>
              <a:spcAft>
                <a:spcPts val="0"/>
              </a:spcAft>
              <a:buClr>
                <a:srgbClr val="C00000"/>
              </a:buClr>
              <a:buSzPct val="150000"/>
              <a:buFont typeface="Calibri" panose="020F0502020204030204"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High Infrastructure Cost</a:t>
            </a:r>
            <a:r>
              <a:rPr kumimoji="0" lang="en-US" sz="1000" b="1" i="0" u="none" strike="noStrike" kern="0" cap="none" spc="0" normalizeH="0" noProof="0" dirty="0" smtClean="0">
                <a:ln>
                  <a:noFill/>
                </a:ln>
                <a:solidFill>
                  <a:sysClr val="windowText" lastClr="000000"/>
                </a:solidFill>
                <a:effectLst/>
                <a:uLnTx/>
                <a:uFillTx/>
                <a:latin typeface="Calibri" pitchFamily="34" charset="0"/>
                <a:cs typeface="Calibri" pitchFamily="34" charset="0"/>
              </a:rPr>
              <a:t> and long lead time to procure hardware</a:t>
            </a:r>
            <a:endParaRPr kumimoji="0" lang="en-US" sz="10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a:p>
            <a:pPr marL="631825" lvl="1" indent="-174625" eaLnBrk="0" fontAlgn="auto" hangingPunct="0">
              <a:spcBef>
                <a:spcPct val="50000"/>
              </a:spcBef>
              <a:spcAft>
                <a:spcPts val="0"/>
              </a:spcAft>
              <a:buFontTx/>
              <a:buChar cha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Expensive hardware, license, and maintenance requirements</a:t>
            </a:r>
            <a:endParaRPr kumimoji="0" lang="en-US" sz="1000" b="0"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a:p>
            <a:pPr marL="631825" lvl="1" indent="-174625" eaLnBrk="0" fontAlgn="auto" hangingPunct="0">
              <a:spcBef>
                <a:spcPct val="50000"/>
              </a:spcBef>
              <a:spcAft>
                <a:spcPts val="0"/>
              </a:spcAft>
              <a:buFontTx/>
              <a:buChar char="•"/>
            </a:pPr>
            <a:r>
              <a:rPr kumimoji="0" lang="en-US" sz="1000" b="0" i="0" u="none" strike="noStrike" kern="0" cap="none" spc="0" normalizeH="0" baseline="0" noProof="0" dirty="0">
                <a:ln>
                  <a:noFill/>
                </a:ln>
                <a:solidFill>
                  <a:sysClr val="windowText" lastClr="000000"/>
                </a:solidFill>
                <a:effectLst/>
                <a:uLnTx/>
                <a:uFillTx/>
                <a:latin typeface="Calibri" pitchFamily="34" charset="0"/>
                <a:cs typeface="Calibri" pitchFamily="34" charset="0"/>
              </a:rPr>
              <a:t>Fixed </a:t>
            </a: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storage capacity, long lead times to expand</a:t>
            </a:r>
          </a:p>
          <a:p>
            <a:pPr marL="631825" lvl="1" indent="-174625" eaLnBrk="0" fontAlgn="auto" hangingPunct="0">
              <a:spcBef>
                <a:spcPct val="50000"/>
              </a:spcBef>
              <a:spcAft>
                <a:spcPts val="0"/>
              </a:spcAft>
              <a:buFontTx/>
              <a:buChar char="•"/>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On-site Hardware requirements</a:t>
            </a:r>
          </a:p>
        </p:txBody>
      </p:sp>
      <p:sp>
        <p:nvSpPr>
          <p:cNvPr id="14" name="Rectangle 13"/>
          <p:cNvSpPr/>
          <p:nvPr/>
        </p:nvSpPr>
        <p:spPr>
          <a:xfrm>
            <a:off x="4674493" y="2230549"/>
            <a:ext cx="4040882" cy="3985706"/>
          </a:xfrm>
          <a:prstGeom prst="rect">
            <a:avLst/>
          </a:prstGeom>
        </p:spPr>
        <p:txBody>
          <a:bodyPr wrap="square">
            <a:spAutoFit/>
          </a:bodyPr>
          <a:lstStyle/>
          <a:p>
            <a:pPr marL="174625" marR="0" lvl="0" indent="-174625" defTabSz="914400" eaLnBrk="0" fontAlgn="auto" latinLnBrk="0" hangingPunct="0">
              <a:lnSpc>
                <a:spcPct val="85000"/>
              </a:lnSpc>
              <a:spcBef>
                <a:spcPct val="50000"/>
              </a:spcBef>
              <a:spcAft>
                <a:spcPts val="0"/>
              </a:spcAft>
              <a:buClr>
                <a:srgbClr val="009900"/>
              </a:buClr>
              <a:buSzPct val="150000"/>
              <a:buFont typeface="Calibri" panose="020F0502020204030204" pitchFamily="34" charset="0"/>
              <a:buChar char="●"/>
              <a:tabLst/>
              <a:defRPr/>
            </a:pPr>
            <a:r>
              <a:rPr kumimoji="0" lang="en-US" sz="1000" b="1" i="0" u="none" strike="noStrike" kern="0" cap="none" spc="0" normalizeH="0" baseline="0" noProof="0" dirty="0">
                <a:ln>
                  <a:noFill/>
                </a:ln>
                <a:solidFill>
                  <a:sysClr val="windowText" lastClr="000000"/>
                </a:solidFill>
                <a:effectLst/>
                <a:uLnTx/>
                <a:uFillTx/>
                <a:latin typeface="Calibri" pitchFamily="34" charset="0"/>
                <a:cs typeface="Calibri" pitchFamily="34" charset="0"/>
              </a:rPr>
              <a:t>End-to-End Data Management </a:t>
            </a:r>
          </a:p>
          <a:p>
            <a:pPr marL="631825" lvl="1" indent="-174625" eaLnBrk="0" fontAlgn="auto" hangingPunct="0">
              <a:lnSpc>
                <a:spcPct val="85000"/>
              </a:lnSpc>
              <a:spcBef>
                <a:spcPct val="50000"/>
              </a:spcBef>
              <a:spcAft>
                <a:spcPts val="0"/>
              </a:spcAft>
              <a:buClr>
                <a:sysClr val="windowText" lastClr="000000"/>
              </a:buClr>
              <a:buFontTx/>
              <a:buChar cha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Enterprise view of data from disparate sources </a:t>
            </a:r>
          </a:p>
          <a:p>
            <a:pPr marL="631825" lvl="1" indent="-174625" eaLnBrk="0" fontAlgn="auto" hangingPunct="0">
              <a:lnSpc>
                <a:spcPct val="85000"/>
              </a:lnSpc>
              <a:spcBef>
                <a:spcPct val="50000"/>
              </a:spcBef>
              <a:spcAft>
                <a:spcPts val="0"/>
              </a:spcAft>
              <a:buClr>
                <a:sysClr val="windowText" lastClr="000000"/>
              </a:buClr>
              <a:buFontTx/>
              <a:buChar char="•"/>
            </a:pPr>
            <a:r>
              <a:rPr lang="en-US" sz="1000" b="0" kern="0" noProof="0" dirty="0" smtClean="0">
                <a:solidFill>
                  <a:sysClr val="windowText" lastClr="000000"/>
                </a:solidFill>
                <a:latin typeface="Calibri" pitchFamily="34" charset="0"/>
                <a:cs typeface="Calibri" pitchFamily="34" charset="0"/>
              </a:rPr>
              <a:t>Data Transformation/Calculation – Progressive data model</a:t>
            </a:r>
            <a:endPar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endParaRPr>
          </a:p>
          <a:p>
            <a:pPr marL="631825" lvl="1" indent="-174625" eaLnBrk="0" fontAlgn="auto" hangingPunct="0">
              <a:lnSpc>
                <a:spcPct val="85000"/>
              </a:lnSpc>
              <a:spcBef>
                <a:spcPct val="50000"/>
              </a:spcBef>
              <a:spcAft>
                <a:spcPts val="0"/>
              </a:spcAft>
              <a:buClr>
                <a:sysClr val="windowText" lastClr="000000"/>
              </a:buClr>
              <a:buFontTx/>
              <a:buChar char="•"/>
            </a:pPr>
            <a:r>
              <a:rPr lang="en-US" sz="1000" b="0" kern="0" dirty="0" smtClean="0">
                <a:solidFill>
                  <a:sysClr val="windowText" lastClr="000000"/>
                </a:solidFill>
                <a:latin typeface="Calibri" pitchFamily="34" charset="0"/>
                <a:cs typeface="Calibri" pitchFamily="34" charset="0"/>
              </a:rPr>
              <a:t>Data Ownership and Accountability</a:t>
            </a:r>
          </a:p>
          <a:p>
            <a:pPr marL="631825" lvl="1" indent="-174625" eaLnBrk="0" fontAlgn="auto" hangingPunct="0">
              <a:lnSpc>
                <a:spcPct val="85000"/>
              </a:lnSpc>
              <a:spcBef>
                <a:spcPct val="50000"/>
              </a:spcBef>
              <a:spcAft>
                <a:spcPts val="0"/>
              </a:spcAft>
              <a:buClr>
                <a:sysClr val="windowText" lastClr="000000"/>
              </a:buClr>
              <a:buFontTx/>
              <a:buChar cha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Complete Audit trail – </a:t>
            </a:r>
            <a:r>
              <a:rPr kumimoji="0" lang="en-US" sz="1000" b="0" i="0" u="none" strike="noStrike" kern="0" cap="none" spc="0" normalizeH="0" baseline="0" noProof="0" dirty="0" err="1" smtClean="0">
                <a:ln>
                  <a:noFill/>
                </a:ln>
                <a:solidFill>
                  <a:sysClr val="windowText" lastClr="000000"/>
                </a:solidFill>
                <a:effectLst/>
                <a:uLnTx/>
                <a:uFillTx/>
                <a:latin typeface="Calibri" pitchFamily="34" charset="0"/>
                <a:cs typeface="Calibri" pitchFamily="34" charset="0"/>
              </a:rPr>
              <a:t>AsOf</a:t>
            </a: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 and </a:t>
            </a:r>
            <a:r>
              <a:rPr kumimoji="0" lang="en-US" sz="1000" b="0" i="0" u="none" strike="noStrike" kern="0" cap="none" spc="0" normalizeH="0" baseline="0" noProof="0" dirty="0" err="1" smtClean="0">
                <a:ln>
                  <a:noFill/>
                </a:ln>
                <a:solidFill>
                  <a:sysClr val="windowText" lastClr="000000"/>
                </a:solidFill>
                <a:effectLst/>
                <a:uLnTx/>
                <a:uFillTx/>
                <a:latin typeface="Calibri" pitchFamily="34" charset="0"/>
                <a:cs typeface="Calibri" pitchFamily="34" charset="0"/>
              </a:rPr>
              <a:t>AsAt</a:t>
            </a: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 Capability</a:t>
            </a:r>
          </a:p>
          <a:p>
            <a:pPr marL="631825" lvl="1" indent="-174625" eaLnBrk="0" fontAlgn="auto" hangingPunct="0">
              <a:lnSpc>
                <a:spcPct val="85000"/>
              </a:lnSpc>
              <a:spcBef>
                <a:spcPct val="50000"/>
              </a:spcBef>
              <a:spcAft>
                <a:spcPts val="0"/>
              </a:spcAft>
              <a:buClr>
                <a:sysClr val="windowText" lastClr="000000"/>
              </a:buClr>
              <a:buFontTx/>
              <a:buChar char="•"/>
            </a:pPr>
            <a:r>
              <a:rPr lang="en-US" sz="1000" b="0" kern="0" noProof="0" dirty="0" smtClean="0">
                <a:solidFill>
                  <a:sysClr val="windowText" lastClr="000000"/>
                </a:solidFill>
                <a:latin typeface="Calibri" pitchFamily="34" charset="0"/>
                <a:cs typeface="Calibri" pitchFamily="34" charset="0"/>
              </a:rPr>
              <a:t>Data </a:t>
            </a: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Lineage Tracking</a:t>
            </a:r>
          </a:p>
          <a:p>
            <a:pPr marL="631825" lvl="1" indent="-174625" eaLnBrk="0" fontAlgn="auto" hangingPunct="0">
              <a:lnSpc>
                <a:spcPct val="85000"/>
              </a:lnSpc>
              <a:spcBef>
                <a:spcPct val="50000"/>
              </a:spcBef>
              <a:spcAft>
                <a:spcPts val="0"/>
              </a:spcAft>
              <a:buClr>
                <a:sysClr val="windowText" lastClr="000000"/>
              </a:buClr>
              <a:buFontTx/>
              <a:buChar char="•"/>
            </a:pPr>
            <a:r>
              <a:rPr lang="en-US" sz="1000" b="0" kern="0" dirty="0" smtClean="0">
                <a:solidFill>
                  <a:sysClr val="windowText" lastClr="000000"/>
                </a:solidFill>
                <a:latin typeface="Calibri" pitchFamily="34" charset="0"/>
                <a:cs typeface="Calibri" pitchFamily="34" charset="0"/>
              </a:rPr>
              <a:t>Multiple, open and secure data access methods</a:t>
            </a:r>
          </a:p>
          <a:p>
            <a:pPr marL="174625" indent="-174625" eaLnBrk="0" fontAlgn="auto" hangingPunct="0">
              <a:lnSpc>
                <a:spcPct val="85000"/>
              </a:lnSpc>
              <a:spcBef>
                <a:spcPct val="50000"/>
              </a:spcBef>
              <a:spcAft>
                <a:spcPts val="0"/>
              </a:spcAft>
              <a:buClr>
                <a:srgbClr val="009900"/>
              </a:buClr>
              <a:buSzPct val="150000"/>
              <a:buFont typeface="Calibri" panose="020F0502020204030204" pitchFamily="34" charset="0"/>
              <a:buChar char="●"/>
              <a:defRPr/>
            </a:pPr>
            <a:r>
              <a:rPr lang="en-US" sz="1000" kern="0" dirty="0" smtClean="0">
                <a:solidFill>
                  <a:sysClr val="windowText" lastClr="000000"/>
                </a:solidFill>
                <a:latin typeface="Calibri" pitchFamily="34" charset="0"/>
                <a:cs typeface="Calibri" pitchFamily="34" charset="0"/>
              </a:rPr>
              <a:t>Real </a:t>
            </a:r>
            <a:r>
              <a:rPr lang="en-US" sz="1000" kern="0" dirty="0">
                <a:solidFill>
                  <a:sysClr val="windowText" lastClr="000000"/>
                </a:solidFill>
                <a:latin typeface="Calibri" pitchFamily="34" charset="0"/>
                <a:cs typeface="Calibri" pitchFamily="34" charset="0"/>
              </a:rPr>
              <a:t>time data </a:t>
            </a:r>
            <a:r>
              <a:rPr lang="en-US" sz="1000" kern="0" dirty="0" smtClean="0">
                <a:solidFill>
                  <a:sysClr val="windowText" lastClr="000000"/>
                </a:solidFill>
                <a:latin typeface="Calibri" pitchFamily="34" charset="0"/>
                <a:cs typeface="Calibri" pitchFamily="34" charset="0"/>
              </a:rPr>
              <a:t>integration</a:t>
            </a:r>
            <a:endParaRPr lang="en-US" sz="1000" kern="0" dirty="0">
              <a:solidFill>
                <a:sysClr val="windowText" lastClr="000000"/>
              </a:solidFill>
              <a:latin typeface="Calibri" pitchFamily="34" charset="0"/>
              <a:cs typeface="Calibri" pitchFamily="34" charset="0"/>
            </a:endParaRPr>
          </a:p>
          <a:p>
            <a:pPr marL="174625" marR="0" lvl="0" indent="-174625" defTabSz="914400" eaLnBrk="0" fontAlgn="auto" latinLnBrk="0" hangingPunct="0">
              <a:lnSpc>
                <a:spcPct val="100000"/>
              </a:lnSpc>
              <a:spcBef>
                <a:spcPct val="50000"/>
              </a:spcBef>
              <a:spcAft>
                <a:spcPts val="0"/>
              </a:spcAft>
              <a:buClr>
                <a:srgbClr val="009900"/>
              </a:buClr>
              <a:buSzPct val="150000"/>
              <a:buFont typeface="Calibri" panose="020F0502020204030204"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Time to Market</a:t>
            </a:r>
          </a:p>
          <a:p>
            <a:pPr marL="631825" lvl="1" indent="-174625" eaLnBrk="0" fontAlgn="auto" hangingPunct="0">
              <a:spcBef>
                <a:spcPct val="50000"/>
              </a:spcBef>
              <a:spcAft>
                <a:spcPts val="0"/>
              </a:spcAft>
              <a:buClr>
                <a:sysClr val="windowText" lastClr="000000"/>
              </a:buClr>
              <a:buFontTx/>
              <a:buChar char="•"/>
            </a:pPr>
            <a:r>
              <a:rPr lang="en-US" sz="1000" b="0" kern="0" dirty="0">
                <a:solidFill>
                  <a:sysClr val="windowText" lastClr="000000"/>
                </a:solidFill>
                <a:latin typeface="Calibri" pitchFamily="34" charset="0"/>
                <a:cs typeface="Calibri" pitchFamily="34" charset="0"/>
              </a:rPr>
              <a:t>User Empowerment - Self-Service</a:t>
            </a:r>
          </a:p>
          <a:p>
            <a:pPr marL="631825" lvl="1" indent="-174625" eaLnBrk="0" fontAlgn="auto" hangingPunct="0">
              <a:spcBef>
                <a:spcPct val="50000"/>
              </a:spcBef>
              <a:spcAft>
                <a:spcPts val="0"/>
              </a:spcAft>
              <a:buClr>
                <a:sysClr val="windowText" lastClr="000000"/>
              </a:buClr>
              <a:buFontTx/>
              <a:buChar cha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Adapt to change - completely configurable data model </a:t>
            </a:r>
          </a:p>
          <a:p>
            <a:pPr marL="174625" marR="0" lvl="0" indent="-174625" defTabSz="914400" eaLnBrk="0" fontAlgn="base" latinLnBrk="0" hangingPunct="0">
              <a:lnSpc>
                <a:spcPct val="100000"/>
              </a:lnSpc>
              <a:spcBef>
                <a:spcPct val="50000"/>
              </a:spcBef>
              <a:spcAft>
                <a:spcPct val="0"/>
              </a:spcAft>
              <a:buClr>
                <a:srgbClr val="009900"/>
              </a:buClr>
              <a:buSzPct val="150000"/>
              <a:buFont typeface="Calibri" panose="020F0502020204030204"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Leading Technology and Design</a:t>
            </a:r>
          </a:p>
          <a:p>
            <a:pPr marL="631825" lvl="1" indent="-174625" eaLnBrk="0" hangingPunct="0">
              <a:spcBef>
                <a:spcPct val="50000"/>
              </a:spcBef>
              <a:buClr>
                <a:sysClr val="windowText" lastClr="000000"/>
              </a:buClr>
              <a:buFontTx/>
              <a:buChar char="•"/>
              <a:defRPr/>
            </a:pPr>
            <a:r>
              <a:rPr lang="en-US" sz="1000" b="0" kern="0" dirty="0">
                <a:solidFill>
                  <a:sysClr val="windowText" lastClr="000000"/>
                </a:solidFill>
                <a:latin typeface="Calibri" pitchFamily="34" charset="0"/>
                <a:cs typeface="Calibri" pitchFamily="34" charset="0"/>
              </a:rPr>
              <a:t>Meta-Model Driven (Business View separate from </a:t>
            </a:r>
            <a:r>
              <a:rPr lang="en-US" sz="1000" b="0" kern="0" dirty="0" smtClean="0">
                <a:solidFill>
                  <a:sysClr val="windowText" lastClr="000000"/>
                </a:solidFill>
                <a:latin typeface="Calibri" pitchFamily="34" charset="0"/>
                <a:cs typeface="Calibri" pitchFamily="34" charset="0"/>
              </a:rPr>
              <a:t>Physical</a:t>
            </a:r>
            <a:r>
              <a:rPr lang="en-US" sz="1000" b="0" kern="0" dirty="0">
                <a:solidFill>
                  <a:sysClr val="windowText" lastClr="000000"/>
                </a:solidFill>
                <a:latin typeface="Calibri" pitchFamily="34" charset="0"/>
                <a:cs typeface="Calibri" pitchFamily="34" charset="0"/>
              </a:rPr>
              <a:t>)</a:t>
            </a:r>
          </a:p>
          <a:p>
            <a:pPr marL="631825" lvl="1" indent="-174625" eaLnBrk="0" hangingPunct="0">
              <a:spcBef>
                <a:spcPct val="50000"/>
              </a:spcBef>
              <a:buClr>
                <a:sysClr val="windowText" lastClr="000000"/>
              </a:buClr>
              <a:buFontTx/>
              <a:buChar char="•"/>
              <a:defRPr/>
            </a:pPr>
            <a:r>
              <a:rPr lang="en-US" sz="1000" b="0" kern="0" dirty="0" smtClean="0">
                <a:solidFill>
                  <a:sysClr val="windowText" lastClr="000000"/>
                </a:solidFill>
                <a:latin typeface="Calibri" pitchFamily="34" charset="0"/>
                <a:cs typeface="Calibri" pitchFamily="34" charset="0"/>
              </a:rPr>
              <a:t>On-Demand </a:t>
            </a:r>
            <a:r>
              <a:rPr lang="en-US" sz="1000" b="0" kern="0" dirty="0">
                <a:solidFill>
                  <a:sysClr val="windowText" lastClr="000000"/>
                </a:solidFill>
                <a:latin typeface="Calibri" pitchFamily="34" charset="0"/>
                <a:cs typeface="Calibri" pitchFamily="34" charset="0"/>
              </a:rPr>
              <a:t>provisioning, Elastic </a:t>
            </a:r>
            <a:r>
              <a:rPr lang="en-US" sz="1000" b="0" kern="0" dirty="0" smtClean="0">
                <a:solidFill>
                  <a:sysClr val="windowText" lastClr="000000"/>
                </a:solidFill>
                <a:latin typeface="Calibri" pitchFamily="34" charset="0"/>
                <a:cs typeface="Calibri" pitchFamily="34" charset="0"/>
              </a:rPr>
              <a:t>Capacity)</a:t>
            </a:r>
          </a:p>
          <a:p>
            <a:pPr marL="174625" marR="0" lvl="0" indent="-174625" defTabSz="914400" eaLnBrk="0" fontAlgn="base" latinLnBrk="0" hangingPunct="0">
              <a:lnSpc>
                <a:spcPct val="100000"/>
              </a:lnSpc>
              <a:spcBef>
                <a:spcPct val="50000"/>
              </a:spcBef>
              <a:spcAft>
                <a:spcPct val="0"/>
              </a:spcAft>
              <a:buClr>
                <a:srgbClr val="009900"/>
              </a:buClr>
              <a:buSzPct val="150000"/>
              <a:buFont typeface="Calibri" panose="020F0502020204030204" pitchFamily="34" charset="0"/>
              <a:buChar char="●"/>
              <a:tabLst/>
              <a:defRPr/>
            </a:pPr>
            <a:r>
              <a:rPr kumimoji="0" lang="en-US" sz="1000" b="1"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Resilient and Controlled</a:t>
            </a:r>
          </a:p>
          <a:p>
            <a:pPr marL="631825" lvl="1" indent="-174625" eaLnBrk="0" hangingPunct="0">
              <a:spcBef>
                <a:spcPct val="50000"/>
              </a:spcBef>
              <a:buClr>
                <a:sysClr val="windowText" lastClr="000000"/>
              </a:buClr>
              <a:buFontTx/>
              <a:buChar char="•"/>
              <a:defRPr/>
            </a:pPr>
            <a:r>
              <a:rPr lang="en-US" sz="1000" b="0" kern="0" dirty="0" smtClean="0">
                <a:solidFill>
                  <a:sysClr val="windowText" lastClr="000000"/>
                </a:solidFill>
                <a:latin typeface="Calibri" pitchFamily="34" charset="0"/>
                <a:cs typeface="Calibri" pitchFamily="34" charset="0"/>
              </a:rPr>
              <a:t>Integrated control </a:t>
            </a:r>
            <a:r>
              <a:rPr lang="en-US" sz="1000" b="0" kern="0" dirty="0">
                <a:solidFill>
                  <a:sysClr val="windowText" lastClr="000000"/>
                </a:solidFill>
                <a:latin typeface="Calibri" pitchFamily="34" charset="0"/>
                <a:cs typeface="Calibri" pitchFamily="34" charset="0"/>
              </a:rPr>
              <a:t>to improve timeliness and quality</a:t>
            </a:r>
          </a:p>
          <a:p>
            <a:pPr marL="631825" lvl="1" indent="-174625" eaLnBrk="0" hangingPunct="0">
              <a:spcBef>
                <a:spcPct val="50000"/>
              </a:spcBef>
              <a:buClr>
                <a:sysClr val="windowText" lastClr="000000"/>
              </a:buClr>
              <a:buFontTx/>
              <a:buChar char="•"/>
              <a:defRPr/>
            </a:pPr>
            <a:r>
              <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Comprehensive monitoring and support dashboards</a:t>
            </a:r>
          </a:p>
          <a:p>
            <a:pPr marL="631825" lvl="1" indent="-174625" eaLnBrk="0" hangingPunct="0">
              <a:spcBef>
                <a:spcPct val="50000"/>
              </a:spcBef>
              <a:buClr>
                <a:sysClr val="windowText" lastClr="000000"/>
              </a:buClr>
              <a:buFontTx/>
              <a:buChar char="•"/>
              <a:defRPr/>
            </a:pPr>
            <a:r>
              <a:rPr lang="en-US" sz="1000" b="0" kern="0" dirty="0" smtClean="0">
                <a:solidFill>
                  <a:sysClr val="windowText" lastClr="000000"/>
                </a:solidFill>
                <a:latin typeface="Calibri" pitchFamily="34" charset="0"/>
                <a:cs typeface="Calibri" pitchFamily="34" charset="0"/>
              </a:rPr>
              <a:t>Integrated Change management</a:t>
            </a:r>
            <a:endParaRPr kumimoji="0" lang="en-US" sz="1000" b="0"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endParaRPr>
          </a:p>
        </p:txBody>
      </p:sp>
      <p:sp>
        <p:nvSpPr>
          <p:cNvPr id="16" name="Rectangle 15"/>
          <p:cNvSpPr/>
          <p:nvPr/>
        </p:nvSpPr>
        <p:spPr>
          <a:xfrm>
            <a:off x="285027" y="615346"/>
            <a:ext cx="8541445" cy="768826"/>
          </a:xfrm>
          <a:prstGeom prst="rect">
            <a:avLst/>
          </a:prstGeom>
          <a:solidFill>
            <a:srgbClr val="B7E7E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TextBox 16"/>
          <p:cNvSpPr txBox="1"/>
          <p:nvPr/>
        </p:nvSpPr>
        <p:spPr>
          <a:xfrm>
            <a:off x="1066800" y="771525"/>
            <a:ext cx="7315200" cy="461665"/>
          </a:xfrm>
          <a:prstGeom prst="rect">
            <a:avLst/>
          </a:prstGeom>
          <a:noFill/>
        </p:spPr>
        <p:txBody>
          <a:bodyPr wrap="square" rtlCol="0">
            <a:spAutoFit/>
          </a:bodyPr>
          <a:lstStyle/>
          <a:p>
            <a:r>
              <a:rPr lang="en-US" sz="2400" b="1" dirty="0" smtClean="0">
                <a:solidFill>
                  <a:srgbClr val="003B76"/>
                </a:solidFill>
                <a:latin typeface="Franklin Gothic Demi Cond" panose="020B0706030402020204" pitchFamily="34" charset="0"/>
                <a:cs typeface="Arial" panose="020B0604020202020204" pitchFamily="34" charset="0"/>
              </a:rPr>
              <a:t>ENTERPRISE  SERVICING  PLATFORM (ESP)</a:t>
            </a:r>
            <a:endParaRPr lang="en-US" sz="2400" b="1" dirty="0">
              <a:solidFill>
                <a:srgbClr val="003B76"/>
              </a:solidFill>
              <a:latin typeface="Franklin Gothic Demi Cond" panose="020B0706030402020204" pitchFamily="34" charset="0"/>
              <a:cs typeface="Arial" panose="020B0604020202020204" pitchFamily="34" charset="0"/>
            </a:endParaRPr>
          </a:p>
        </p:txBody>
      </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325" y="615347"/>
            <a:ext cx="579544" cy="7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9973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7"/>
          <p:cNvSpPr>
            <a:spLocks noChangeArrowheads="1"/>
          </p:cNvSpPr>
          <p:nvPr/>
        </p:nvSpPr>
        <p:spPr bwMode="auto">
          <a:xfrm>
            <a:off x="1249575" y="5723254"/>
            <a:ext cx="6515393" cy="316678"/>
          </a:xfrm>
          <a:prstGeom prst="rect">
            <a:avLst/>
          </a:prstGeom>
          <a:solidFill>
            <a:schemeClr val="accent1">
              <a:lumMod val="20000"/>
              <a:lumOff val="80000"/>
            </a:schemeClr>
          </a:solidFill>
          <a:ln w="9525">
            <a:solidFill>
              <a:schemeClr val="accent1">
                <a:lumMod val="20000"/>
                <a:lumOff val="80000"/>
              </a:schemeClr>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600" dirty="0" smtClean="0">
                <a:cs typeface="+mn-cs"/>
              </a:rPr>
              <a:t>Security</a:t>
            </a:r>
            <a:endParaRPr lang="en-US" sz="1600" dirty="0">
              <a:cs typeface="+mn-cs"/>
            </a:endParaRPr>
          </a:p>
        </p:txBody>
      </p:sp>
      <p:sp>
        <p:nvSpPr>
          <p:cNvPr id="9" name="Rectangle 67"/>
          <p:cNvSpPr>
            <a:spLocks noChangeArrowheads="1"/>
          </p:cNvSpPr>
          <p:nvPr/>
        </p:nvSpPr>
        <p:spPr bwMode="auto">
          <a:xfrm>
            <a:off x="524934" y="1422412"/>
            <a:ext cx="7950230" cy="667512"/>
          </a:xfrm>
          <a:prstGeom prst="leftRightArrow">
            <a:avLst>
              <a:gd name="adj1" fmla="val 50000"/>
              <a:gd name="adj2" fmla="val 65069"/>
            </a:avLst>
          </a:prstGeom>
          <a:solidFill>
            <a:schemeClr val="bg1">
              <a:lumMod val="40000"/>
              <a:lumOff val="6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2000" dirty="0" smtClean="0">
                <a:cs typeface="+mn-cs"/>
              </a:rPr>
              <a:t>End-to-End Enterprise Data Management</a:t>
            </a:r>
            <a:endParaRPr lang="en-US" sz="2000" dirty="0">
              <a:cs typeface="+mn-cs"/>
            </a:endParaRPr>
          </a:p>
        </p:txBody>
      </p:sp>
      <p:sp>
        <p:nvSpPr>
          <p:cNvPr id="10" name="Text Box 49"/>
          <p:cNvSpPr txBox="1">
            <a:spLocks noChangeArrowheads="1"/>
          </p:cNvSpPr>
          <p:nvPr/>
        </p:nvSpPr>
        <p:spPr bwMode="auto">
          <a:xfrm>
            <a:off x="3455711" y="2423607"/>
            <a:ext cx="2103120" cy="2783392"/>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lIns="45720" tIns="365760" rIns="45720" anchor="t"/>
          <a:lstStyle/>
          <a:p>
            <a:pPr algn="ctr"/>
            <a:r>
              <a:rPr lang="en-US" sz="1600" dirty="0" smtClean="0">
                <a:solidFill>
                  <a:schemeClr val="bg2"/>
                </a:solidFill>
              </a:rPr>
              <a:t>Transformation</a:t>
            </a:r>
            <a:endParaRPr lang="en-US" sz="1600" dirty="0">
              <a:solidFill>
                <a:schemeClr val="bg2"/>
              </a:solidFill>
            </a:endParaRPr>
          </a:p>
        </p:txBody>
      </p:sp>
      <p:sp>
        <p:nvSpPr>
          <p:cNvPr id="11" name="Rectangle 54"/>
          <p:cNvSpPr>
            <a:spLocks noChangeArrowheads="1"/>
          </p:cNvSpPr>
          <p:nvPr/>
        </p:nvSpPr>
        <p:spPr bwMode="auto">
          <a:xfrm>
            <a:off x="1249575" y="5305189"/>
            <a:ext cx="6515393" cy="316678"/>
          </a:xfrm>
          <a:prstGeom prst="rect">
            <a:avLst/>
          </a:prstGeom>
          <a:solidFill>
            <a:srgbClr val="53A5FF"/>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dirty="0" smtClean="0">
                <a:solidFill>
                  <a:schemeClr val="bg2"/>
                </a:solidFill>
              </a:rPr>
              <a:t>Governance</a:t>
            </a:r>
            <a:endParaRPr lang="en-US" sz="1600" dirty="0">
              <a:solidFill>
                <a:schemeClr val="bg2"/>
              </a:solidFill>
            </a:endParaRPr>
          </a:p>
        </p:txBody>
      </p:sp>
      <p:sp>
        <p:nvSpPr>
          <p:cNvPr id="12" name="Title 1"/>
          <p:cNvSpPr>
            <a:spLocks noGrp="1"/>
          </p:cNvSpPr>
          <p:nvPr>
            <p:ph type="title"/>
          </p:nvPr>
        </p:nvSpPr>
        <p:spPr>
          <a:xfrm>
            <a:off x="286273" y="623193"/>
            <a:ext cx="8256593" cy="369332"/>
          </a:xfrm>
          <a:prstGeom prst="rect">
            <a:avLst/>
          </a:prstGeom>
        </p:spPr>
        <p:txBody>
          <a:bodyPr anchor="ctr"/>
          <a:lstStyle/>
          <a:p>
            <a:pPr eaLnBrk="1" hangingPunct="1"/>
            <a:r>
              <a:rPr lang="en-US" sz="2400" dirty="0" smtClean="0">
                <a:solidFill>
                  <a:schemeClr val="tx1"/>
                </a:solidFill>
              </a:rPr>
              <a:t>Transform Data into Actionable Information</a:t>
            </a:r>
          </a:p>
        </p:txBody>
      </p:sp>
      <p:sp>
        <p:nvSpPr>
          <p:cNvPr id="13" name="Text Box 49"/>
          <p:cNvSpPr txBox="1">
            <a:spLocks noChangeArrowheads="1"/>
          </p:cNvSpPr>
          <p:nvPr/>
        </p:nvSpPr>
        <p:spPr bwMode="auto">
          <a:xfrm>
            <a:off x="1249575" y="2423607"/>
            <a:ext cx="2103120" cy="2783392"/>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lIns="45720" tIns="365760" rIns="45720" anchor="t"/>
          <a:lstStyle/>
          <a:p>
            <a:pPr algn="ctr"/>
            <a:r>
              <a:rPr lang="en-US" sz="1600" dirty="0" smtClean="0">
                <a:solidFill>
                  <a:schemeClr val="bg2"/>
                </a:solidFill>
              </a:rPr>
              <a:t>Acquisition</a:t>
            </a:r>
            <a:endParaRPr lang="en-US" sz="1600" dirty="0">
              <a:solidFill>
                <a:schemeClr val="bg2"/>
              </a:solidFill>
            </a:endParaRPr>
          </a:p>
        </p:txBody>
      </p:sp>
      <p:sp>
        <p:nvSpPr>
          <p:cNvPr id="14" name="Text Box 49"/>
          <p:cNvSpPr txBox="1">
            <a:spLocks noChangeArrowheads="1"/>
          </p:cNvSpPr>
          <p:nvPr/>
        </p:nvSpPr>
        <p:spPr bwMode="auto">
          <a:xfrm>
            <a:off x="5661848" y="2423607"/>
            <a:ext cx="2103120" cy="2783392"/>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lIns="45720" tIns="365760" rIns="45720" anchor="t"/>
          <a:lstStyle/>
          <a:p>
            <a:pPr algn="ctr"/>
            <a:r>
              <a:rPr lang="en-US" sz="1600" dirty="0" smtClean="0">
                <a:solidFill>
                  <a:schemeClr val="bg2"/>
                </a:solidFill>
              </a:rPr>
              <a:t>Consumption</a:t>
            </a:r>
            <a:endParaRPr lang="en-US" sz="1600" dirty="0">
              <a:solidFill>
                <a:schemeClr val="bg2"/>
              </a:solidFill>
            </a:endParaRPr>
          </a:p>
        </p:txBody>
      </p:sp>
      <p:sp>
        <p:nvSpPr>
          <p:cNvPr id="15" name="Right Arrow 14"/>
          <p:cNvSpPr/>
          <p:nvPr/>
        </p:nvSpPr>
        <p:spPr>
          <a:xfrm>
            <a:off x="1088702" y="3589856"/>
            <a:ext cx="6980028" cy="651934"/>
          </a:xfrm>
          <a:prstGeom prst="rightArrow">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Customizable</a:t>
            </a:r>
            <a:endParaRPr lang="en-US" sz="1400" dirty="0">
              <a:solidFill>
                <a:schemeClr val="tx1"/>
              </a:solidFill>
            </a:endParaRPr>
          </a:p>
        </p:txBody>
      </p:sp>
      <p:sp>
        <p:nvSpPr>
          <p:cNvPr id="16" name="Right Arrow 15"/>
          <p:cNvSpPr/>
          <p:nvPr/>
        </p:nvSpPr>
        <p:spPr>
          <a:xfrm>
            <a:off x="1088702" y="3945464"/>
            <a:ext cx="6980028" cy="651934"/>
          </a:xfrm>
          <a:prstGeom prst="rightArrow">
            <a:avLst/>
          </a:prstGeom>
          <a:solidFill>
            <a:srgbClr val="FFB34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Dynamic</a:t>
            </a:r>
            <a:endParaRPr lang="en-US" sz="1400" dirty="0">
              <a:solidFill>
                <a:schemeClr val="tx1"/>
              </a:solidFill>
            </a:endParaRPr>
          </a:p>
        </p:txBody>
      </p:sp>
      <p:sp>
        <p:nvSpPr>
          <p:cNvPr id="17" name="Right Arrow 16"/>
          <p:cNvSpPr/>
          <p:nvPr/>
        </p:nvSpPr>
        <p:spPr>
          <a:xfrm>
            <a:off x="1088702" y="4301072"/>
            <a:ext cx="6980028" cy="651934"/>
          </a:xfrm>
          <a:prstGeom prst="rightArrow">
            <a:avLst/>
          </a:prstGeom>
          <a:solidFill>
            <a:srgbClr val="FFCA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Extensible</a:t>
            </a:r>
            <a:endParaRPr lang="en-US" sz="1400" dirty="0">
              <a:solidFill>
                <a:schemeClr val="tx1"/>
              </a:solidFill>
            </a:endParaRPr>
          </a:p>
        </p:txBody>
      </p:sp>
      <p:sp>
        <p:nvSpPr>
          <p:cNvPr id="18" name="Rectangle 17"/>
          <p:cNvSpPr/>
          <p:nvPr/>
        </p:nvSpPr>
        <p:spPr>
          <a:xfrm>
            <a:off x="1249576" y="2006600"/>
            <a:ext cx="6510528" cy="320040"/>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bg2"/>
                </a:solidFill>
              </a:rPr>
              <a:t>Meta-Rules Self-Service Interface</a:t>
            </a:r>
            <a:endParaRPr lang="en-US" sz="1800" dirty="0">
              <a:solidFill>
                <a:schemeClr val="bg2"/>
              </a:solidFill>
            </a:endParaRPr>
          </a:p>
        </p:txBody>
      </p:sp>
      <p:sp>
        <p:nvSpPr>
          <p:cNvPr id="19" name="TextBox 18"/>
          <p:cNvSpPr txBox="1"/>
          <p:nvPr/>
        </p:nvSpPr>
        <p:spPr>
          <a:xfrm rot="16200000">
            <a:off x="-186897" y="3527422"/>
            <a:ext cx="1511714" cy="461665"/>
          </a:xfrm>
          <a:prstGeom prst="rect">
            <a:avLst/>
          </a:prstGeom>
          <a:noFill/>
        </p:spPr>
        <p:txBody>
          <a:bodyPr wrap="square" rtlCol="0">
            <a:spAutoFit/>
          </a:bodyPr>
          <a:lstStyle/>
          <a:p>
            <a:pPr algn="ctr"/>
            <a:r>
              <a:rPr lang="en-US" sz="2400" dirty="0" smtClean="0">
                <a:effectLst>
                  <a:reflection blurRad="6350" stA="30000" endPos="58000" dir="5400000" sy="-100000" algn="bl" rotWithShape="0"/>
                </a:effectLst>
              </a:rPr>
              <a:t>DATA</a:t>
            </a:r>
            <a:endParaRPr lang="en-US" sz="2400" dirty="0">
              <a:effectLst>
                <a:reflection blurRad="6350" stA="30000" endPos="58000" dir="5400000" sy="-100000" algn="bl" rotWithShape="0"/>
              </a:effectLst>
            </a:endParaRPr>
          </a:p>
        </p:txBody>
      </p:sp>
      <p:sp>
        <p:nvSpPr>
          <p:cNvPr id="20" name="TextBox 19"/>
          <p:cNvSpPr txBox="1"/>
          <p:nvPr/>
        </p:nvSpPr>
        <p:spPr>
          <a:xfrm rot="5400000">
            <a:off x="7305607" y="3527422"/>
            <a:ext cx="2436504" cy="461665"/>
          </a:xfrm>
          <a:prstGeom prst="rect">
            <a:avLst/>
          </a:prstGeom>
          <a:noFill/>
        </p:spPr>
        <p:txBody>
          <a:bodyPr wrap="square" rtlCol="0">
            <a:spAutoFit/>
          </a:bodyPr>
          <a:lstStyle/>
          <a:p>
            <a:pPr algn="ctr"/>
            <a:r>
              <a:rPr lang="en-US" sz="2400" dirty="0" smtClean="0">
                <a:effectLst>
                  <a:reflection blurRad="6350" stA="30000" endPos="58000" dir="5400000" sy="-100000" algn="bl" rotWithShape="0"/>
                </a:effectLst>
              </a:rPr>
              <a:t>INFORMATION</a:t>
            </a:r>
            <a:endParaRPr lang="en-US" sz="2400" dirty="0">
              <a:effectLst>
                <a:reflection blurRad="6350" stA="30000" endPos="58000" dir="5400000" sy="-100000" algn="bl" rotWithShape="0"/>
              </a:effectLst>
            </a:endParaRPr>
          </a:p>
        </p:txBody>
      </p:sp>
      <p:sp>
        <p:nvSpPr>
          <p:cNvPr id="21" name="Rectangle 47"/>
          <p:cNvSpPr>
            <a:spLocks noChangeArrowheads="1"/>
          </p:cNvSpPr>
          <p:nvPr/>
        </p:nvSpPr>
        <p:spPr bwMode="auto">
          <a:xfrm>
            <a:off x="1249575" y="6141318"/>
            <a:ext cx="6515393" cy="316678"/>
          </a:xfrm>
          <a:prstGeom prst="rect">
            <a:avLst/>
          </a:prstGeom>
          <a:solidFill>
            <a:srgbClr val="969696"/>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600" dirty="0" smtClean="0">
                <a:solidFill>
                  <a:schemeClr val="bg2"/>
                </a:solidFill>
              </a:rPr>
              <a:t>Administration </a:t>
            </a:r>
            <a:endParaRPr lang="en-US" sz="1600" dirty="0">
              <a:solidFill>
                <a:schemeClr val="bg2"/>
              </a:solidFill>
              <a:cs typeface="+mn-cs"/>
            </a:endParaRPr>
          </a:p>
        </p:txBody>
      </p:sp>
    </p:spTree>
    <p:extLst>
      <p:ext uri="{BB962C8B-B14F-4D97-AF65-F5344CB8AC3E}">
        <p14:creationId xmlns:p14="http://schemas.microsoft.com/office/powerpoint/2010/main" val="16672266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67"/>
          <p:cNvSpPr>
            <a:spLocks noChangeArrowheads="1"/>
          </p:cNvSpPr>
          <p:nvPr/>
        </p:nvSpPr>
        <p:spPr bwMode="auto">
          <a:xfrm>
            <a:off x="524939" y="1422412"/>
            <a:ext cx="7950230" cy="667512"/>
          </a:xfrm>
          <a:prstGeom prst="leftRightArrow">
            <a:avLst>
              <a:gd name="adj1" fmla="val 50000"/>
              <a:gd name="adj2" fmla="val 65069"/>
            </a:avLst>
          </a:prstGeom>
          <a:solidFill>
            <a:schemeClr val="bg1">
              <a:lumMod val="40000"/>
              <a:lumOff val="60000"/>
            </a:schemeClr>
          </a:solidFill>
          <a:ln w="9525">
            <a:noFill/>
            <a:miter lim="800000"/>
            <a:headEnd/>
            <a:tailEnd/>
          </a:ln>
          <a:effectLst>
            <a:outerShdw blurRad="50800" dist="38100" dir="2700000" algn="tl" rotWithShape="0">
              <a:prstClr val="black">
                <a:alpha val="40000"/>
              </a:prstClr>
            </a:outerShdw>
          </a:effectLst>
        </p:spPr>
        <p:txBody>
          <a:bodyPr wrap="none" anchor="ctr"/>
          <a:lstStyle/>
          <a:p>
            <a:pPr algn="ctr"/>
            <a:r>
              <a:rPr lang="en-US" sz="2000" dirty="0"/>
              <a:t>End-to-End Enterprise Data Management</a:t>
            </a:r>
          </a:p>
        </p:txBody>
      </p:sp>
      <p:sp>
        <p:nvSpPr>
          <p:cNvPr id="30" name="Rectangle 29"/>
          <p:cNvSpPr/>
          <p:nvPr/>
        </p:nvSpPr>
        <p:spPr>
          <a:xfrm>
            <a:off x="1249576" y="2006600"/>
            <a:ext cx="6510528" cy="320040"/>
          </a:xfrm>
          <a:prstGeom prst="rect">
            <a:avLst/>
          </a:prstGeom>
          <a:solidFill>
            <a:srgbClr val="4B4B4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solidFill>
                  <a:srgbClr val="FFFFFF"/>
                </a:solidFill>
              </a:rPr>
              <a:t>Meta-Rules Self-Service Interface</a:t>
            </a:r>
            <a:endParaRPr lang="en-US" i="0" dirty="0">
              <a:solidFill>
                <a:srgbClr val="FFFFFF"/>
              </a:solidFill>
            </a:endParaRPr>
          </a:p>
        </p:txBody>
      </p:sp>
      <p:sp>
        <p:nvSpPr>
          <p:cNvPr id="16" name="Text Box 49"/>
          <p:cNvSpPr txBox="1">
            <a:spLocks noChangeArrowheads="1"/>
          </p:cNvSpPr>
          <p:nvPr/>
        </p:nvSpPr>
        <p:spPr bwMode="auto">
          <a:xfrm>
            <a:off x="4539036" y="2802473"/>
            <a:ext cx="594360" cy="2194560"/>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Enrichment &amp; Augmentation</a:t>
            </a:r>
            <a:endParaRPr lang="en-US" sz="1600" i="0" dirty="0">
              <a:solidFill>
                <a:srgbClr val="FFFFFF"/>
              </a:solidFill>
              <a:latin typeface="Arial" charset="0"/>
            </a:endParaRPr>
          </a:p>
        </p:txBody>
      </p:sp>
      <p:sp>
        <p:nvSpPr>
          <p:cNvPr id="18" name="Text Box 49"/>
          <p:cNvSpPr txBox="1">
            <a:spLocks noChangeArrowheads="1"/>
          </p:cNvSpPr>
          <p:nvPr/>
        </p:nvSpPr>
        <p:spPr bwMode="auto">
          <a:xfrm>
            <a:off x="5196928" y="2802473"/>
            <a:ext cx="594360" cy="2194560"/>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Analytics</a:t>
            </a:r>
            <a:endParaRPr lang="en-US" sz="1600" i="0" dirty="0">
              <a:solidFill>
                <a:srgbClr val="FFFFFF"/>
              </a:solidFill>
              <a:latin typeface="Arial" charset="0"/>
            </a:endParaRPr>
          </a:p>
        </p:txBody>
      </p:sp>
      <p:sp>
        <p:nvSpPr>
          <p:cNvPr id="19" name="Text Box 49"/>
          <p:cNvSpPr txBox="1">
            <a:spLocks noChangeArrowheads="1"/>
          </p:cNvSpPr>
          <p:nvPr/>
        </p:nvSpPr>
        <p:spPr bwMode="auto">
          <a:xfrm>
            <a:off x="5854820"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Query</a:t>
            </a:r>
            <a:endParaRPr lang="en-US" sz="1600" i="0" dirty="0">
              <a:solidFill>
                <a:srgbClr val="FFFFFF"/>
              </a:solidFill>
              <a:latin typeface="Arial" charset="0"/>
            </a:endParaRPr>
          </a:p>
        </p:txBody>
      </p:sp>
      <p:sp>
        <p:nvSpPr>
          <p:cNvPr id="20" name="Text Box 49"/>
          <p:cNvSpPr txBox="1">
            <a:spLocks noChangeArrowheads="1"/>
          </p:cNvSpPr>
          <p:nvPr/>
        </p:nvSpPr>
        <p:spPr bwMode="auto">
          <a:xfrm>
            <a:off x="6512712"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Extraction</a:t>
            </a:r>
            <a:endParaRPr lang="en-US" sz="1600" i="0" dirty="0">
              <a:solidFill>
                <a:srgbClr val="FFFFFF"/>
              </a:solidFill>
              <a:latin typeface="Arial" charset="0"/>
            </a:endParaRPr>
          </a:p>
        </p:txBody>
      </p:sp>
      <p:sp>
        <p:nvSpPr>
          <p:cNvPr id="21" name="Text Box 49"/>
          <p:cNvSpPr txBox="1">
            <a:spLocks noChangeArrowheads="1"/>
          </p:cNvSpPr>
          <p:nvPr/>
        </p:nvSpPr>
        <p:spPr bwMode="auto">
          <a:xfrm>
            <a:off x="7170608"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Delivery</a:t>
            </a:r>
            <a:endParaRPr lang="en-US" sz="1600" i="0" dirty="0">
              <a:solidFill>
                <a:srgbClr val="FFFFFF"/>
              </a:solidFill>
              <a:latin typeface="Arial" charset="0"/>
            </a:endParaRPr>
          </a:p>
        </p:txBody>
      </p:sp>
      <p:sp>
        <p:nvSpPr>
          <p:cNvPr id="24" name="Rectangle 47"/>
          <p:cNvSpPr>
            <a:spLocks noChangeArrowheads="1"/>
          </p:cNvSpPr>
          <p:nvPr/>
        </p:nvSpPr>
        <p:spPr bwMode="auto">
          <a:xfrm>
            <a:off x="1249575" y="5892594"/>
            <a:ext cx="6515393" cy="316678"/>
          </a:xfrm>
          <a:prstGeom prst="rect">
            <a:avLst/>
          </a:prstGeom>
          <a:solidFill>
            <a:schemeClr val="accent1">
              <a:lumMod val="20000"/>
              <a:lumOff val="80000"/>
            </a:schemeClr>
          </a:solidFill>
          <a:ln w="9525">
            <a:solidFill>
              <a:schemeClr val="accent1">
                <a:lumMod val="20000"/>
                <a:lumOff val="80000"/>
              </a:schemeClr>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600" i="0" dirty="0" smtClean="0">
                <a:solidFill>
                  <a:srgbClr val="000000"/>
                </a:solidFill>
                <a:latin typeface="Arial" charset="0"/>
              </a:rPr>
              <a:t>Security</a:t>
            </a:r>
            <a:endParaRPr lang="en-US" sz="1600" i="0" dirty="0">
              <a:solidFill>
                <a:srgbClr val="000000"/>
              </a:solidFill>
              <a:latin typeface="Arial" charset="0"/>
            </a:endParaRPr>
          </a:p>
        </p:txBody>
      </p:sp>
      <p:sp>
        <p:nvSpPr>
          <p:cNvPr id="25" name="Text Box 49"/>
          <p:cNvSpPr txBox="1">
            <a:spLocks noChangeArrowheads="1"/>
          </p:cNvSpPr>
          <p:nvPr/>
        </p:nvSpPr>
        <p:spPr bwMode="auto">
          <a:xfrm>
            <a:off x="2565360"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Categorization / Maintenance</a:t>
            </a:r>
            <a:endParaRPr lang="en-US" sz="1600" i="0" dirty="0">
              <a:solidFill>
                <a:srgbClr val="FFFFFF"/>
              </a:solidFill>
              <a:latin typeface="Arial" charset="0"/>
            </a:endParaRPr>
          </a:p>
        </p:txBody>
      </p:sp>
      <p:sp>
        <p:nvSpPr>
          <p:cNvPr id="26" name="Rectangle 54"/>
          <p:cNvSpPr>
            <a:spLocks noChangeArrowheads="1"/>
          </p:cNvSpPr>
          <p:nvPr/>
        </p:nvSpPr>
        <p:spPr bwMode="auto">
          <a:xfrm>
            <a:off x="1249575" y="5474529"/>
            <a:ext cx="6515393" cy="316678"/>
          </a:xfrm>
          <a:prstGeom prst="rect">
            <a:avLst/>
          </a:prstGeom>
          <a:solidFill>
            <a:srgbClr val="53A5FF"/>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i="0" dirty="0" smtClean="0">
                <a:solidFill>
                  <a:srgbClr val="FFFFFF"/>
                </a:solidFill>
                <a:latin typeface="Arial" charset="0"/>
              </a:rPr>
              <a:t>Governance</a:t>
            </a:r>
            <a:endParaRPr lang="en-US" sz="1600" i="0" dirty="0">
              <a:solidFill>
                <a:srgbClr val="FFFFFF"/>
              </a:solidFill>
              <a:latin typeface="Arial" charset="0"/>
            </a:endParaRPr>
          </a:p>
        </p:txBody>
      </p:sp>
      <p:sp>
        <p:nvSpPr>
          <p:cNvPr id="28" name="Text Box 49"/>
          <p:cNvSpPr txBox="1">
            <a:spLocks noChangeArrowheads="1"/>
          </p:cNvSpPr>
          <p:nvPr/>
        </p:nvSpPr>
        <p:spPr bwMode="auto">
          <a:xfrm>
            <a:off x="1907468"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Loading</a:t>
            </a:r>
            <a:endParaRPr lang="en-US" sz="1600" i="0" dirty="0">
              <a:solidFill>
                <a:srgbClr val="FFFFFF"/>
              </a:solidFill>
              <a:latin typeface="Arial" charset="0"/>
            </a:endParaRPr>
          </a:p>
        </p:txBody>
      </p:sp>
      <p:sp>
        <p:nvSpPr>
          <p:cNvPr id="29" name="Text Box 49"/>
          <p:cNvSpPr txBox="1">
            <a:spLocks noChangeArrowheads="1"/>
          </p:cNvSpPr>
          <p:nvPr/>
        </p:nvSpPr>
        <p:spPr bwMode="auto">
          <a:xfrm>
            <a:off x="1249576" y="2802473"/>
            <a:ext cx="594360" cy="2573866"/>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Access </a:t>
            </a:r>
          </a:p>
          <a:p>
            <a:pPr algn="ctr"/>
            <a:r>
              <a:rPr lang="en-US" sz="1600" i="0" dirty="0" smtClean="0">
                <a:solidFill>
                  <a:srgbClr val="FFFFFF"/>
                </a:solidFill>
                <a:latin typeface="Arial" charset="0"/>
              </a:rPr>
              <a:t>/ Ingestion</a:t>
            </a:r>
            <a:endParaRPr lang="en-US" sz="1600" i="0" dirty="0">
              <a:solidFill>
                <a:srgbClr val="FFFFFF"/>
              </a:solidFill>
              <a:latin typeface="Arial" charset="0"/>
            </a:endParaRPr>
          </a:p>
        </p:txBody>
      </p:sp>
      <p:sp>
        <p:nvSpPr>
          <p:cNvPr id="32" name="Text Box 49"/>
          <p:cNvSpPr txBox="1">
            <a:spLocks noChangeArrowheads="1"/>
          </p:cNvSpPr>
          <p:nvPr/>
        </p:nvSpPr>
        <p:spPr bwMode="auto">
          <a:xfrm>
            <a:off x="3223252" y="2802473"/>
            <a:ext cx="594360" cy="2194560"/>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Modeling</a:t>
            </a:r>
            <a:endParaRPr lang="en-US" sz="1600" i="0" dirty="0">
              <a:solidFill>
                <a:srgbClr val="FFFFFF"/>
              </a:solidFill>
              <a:latin typeface="Arial" charset="0"/>
            </a:endParaRPr>
          </a:p>
        </p:txBody>
      </p:sp>
      <p:sp>
        <p:nvSpPr>
          <p:cNvPr id="33" name="Text Box 49"/>
          <p:cNvSpPr txBox="1">
            <a:spLocks noChangeArrowheads="1"/>
          </p:cNvSpPr>
          <p:nvPr/>
        </p:nvSpPr>
        <p:spPr bwMode="auto">
          <a:xfrm>
            <a:off x="3881144" y="2802473"/>
            <a:ext cx="594360" cy="2194560"/>
          </a:xfrm>
          <a:prstGeom prst="rect">
            <a:avLst/>
          </a:prstGeom>
          <a:solidFill>
            <a:schemeClr val="accent1"/>
          </a:solidFill>
          <a:ln w="9525">
            <a:solidFill>
              <a:schemeClr val="accent1"/>
            </a:solidFill>
            <a:miter lim="800000"/>
            <a:headEnd/>
            <a:tailEnd/>
          </a:ln>
          <a:effectLst>
            <a:outerShdw blurRad="50800" dist="38100" dir="2700000" algn="tl" rotWithShape="0">
              <a:prstClr val="black">
                <a:alpha val="40000"/>
              </a:prstClr>
            </a:outerShdw>
          </a:effectLst>
        </p:spPr>
        <p:txBody>
          <a:bodyPr vert="vert270" lIns="45720" tIns="91440" rIns="45720" bIns="91440" anchor="ctr" anchorCtr="0"/>
          <a:lstStyle/>
          <a:p>
            <a:pPr algn="ctr"/>
            <a:r>
              <a:rPr lang="en-US" sz="1600" i="0" dirty="0" smtClean="0">
                <a:solidFill>
                  <a:srgbClr val="FFFFFF"/>
                </a:solidFill>
                <a:latin typeface="Arial" charset="0"/>
              </a:rPr>
              <a:t>Data Mart Creation</a:t>
            </a:r>
            <a:endParaRPr lang="en-US" sz="1600" i="0" dirty="0">
              <a:solidFill>
                <a:srgbClr val="FFFFFF"/>
              </a:solidFill>
              <a:latin typeface="Arial" charset="0"/>
            </a:endParaRPr>
          </a:p>
        </p:txBody>
      </p:sp>
      <p:sp>
        <p:nvSpPr>
          <p:cNvPr id="35" name="Rectangle 47"/>
          <p:cNvSpPr>
            <a:spLocks noChangeArrowheads="1"/>
          </p:cNvSpPr>
          <p:nvPr/>
        </p:nvSpPr>
        <p:spPr bwMode="auto">
          <a:xfrm>
            <a:off x="1249575" y="6310658"/>
            <a:ext cx="6515393" cy="316678"/>
          </a:xfrm>
          <a:prstGeom prst="rect">
            <a:avLst/>
          </a:prstGeom>
          <a:solidFill>
            <a:srgbClr val="969696"/>
          </a:solidFill>
          <a:ln w="9525">
            <a:no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600" i="0" dirty="0" smtClean="0">
                <a:solidFill>
                  <a:srgbClr val="FFFFFF"/>
                </a:solidFill>
                <a:latin typeface="Arial" charset="0"/>
              </a:rPr>
              <a:t>Administration</a:t>
            </a:r>
            <a:endParaRPr lang="en-US" sz="1600" i="0" dirty="0">
              <a:solidFill>
                <a:srgbClr val="FFFFFF"/>
              </a:solidFill>
              <a:latin typeface="Arial" charset="0"/>
            </a:endParaRPr>
          </a:p>
        </p:txBody>
      </p:sp>
      <p:sp>
        <p:nvSpPr>
          <p:cNvPr id="36" name="Rectangle 54"/>
          <p:cNvSpPr>
            <a:spLocks noChangeArrowheads="1"/>
          </p:cNvSpPr>
          <p:nvPr/>
        </p:nvSpPr>
        <p:spPr bwMode="auto">
          <a:xfrm>
            <a:off x="1249577" y="2404504"/>
            <a:ext cx="1920240" cy="316678"/>
          </a:xfrm>
          <a:prstGeom prst="rect">
            <a:avLst/>
          </a:prstGeom>
          <a:solidFill>
            <a:srgbClr val="00CC99"/>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i="0" dirty="0" smtClean="0">
                <a:solidFill>
                  <a:srgbClr val="FFFFFF"/>
                </a:solidFill>
                <a:latin typeface="Arial" charset="0"/>
              </a:rPr>
              <a:t>Acquisition</a:t>
            </a:r>
            <a:endParaRPr lang="en-US" sz="1600" i="0" dirty="0">
              <a:solidFill>
                <a:srgbClr val="FFFFFF"/>
              </a:solidFill>
              <a:latin typeface="Arial" charset="0"/>
            </a:endParaRPr>
          </a:p>
        </p:txBody>
      </p:sp>
      <p:sp>
        <p:nvSpPr>
          <p:cNvPr id="37" name="Rectangle 54"/>
          <p:cNvSpPr>
            <a:spLocks noChangeArrowheads="1"/>
          </p:cNvSpPr>
          <p:nvPr/>
        </p:nvSpPr>
        <p:spPr bwMode="auto">
          <a:xfrm>
            <a:off x="3223252" y="2404504"/>
            <a:ext cx="2578608" cy="316678"/>
          </a:xfrm>
          <a:prstGeom prst="rect">
            <a:avLst/>
          </a:prstGeom>
          <a:solidFill>
            <a:srgbClr val="00CC99"/>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i="0" dirty="0" smtClean="0">
                <a:solidFill>
                  <a:srgbClr val="FFFFFF"/>
                </a:solidFill>
                <a:latin typeface="Arial" charset="0"/>
              </a:rPr>
              <a:t>Transformation</a:t>
            </a:r>
            <a:endParaRPr lang="en-US" sz="1600" i="0" dirty="0">
              <a:solidFill>
                <a:srgbClr val="FFFFFF"/>
              </a:solidFill>
              <a:latin typeface="Arial" charset="0"/>
            </a:endParaRPr>
          </a:p>
        </p:txBody>
      </p:sp>
      <p:sp>
        <p:nvSpPr>
          <p:cNvPr id="38" name="Rectangle 54"/>
          <p:cNvSpPr>
            <a:spLocks noChangeArrowheads="1"/>
          </p:cNvSpPr>
          <p:nvPr/>
        </p:nvSpPr>
        <p:spPr bwMode="auto">
          <a:xfrm>
            <a:off x="5854820" y="2404504"/>
            <a:ext cx="1920240" cy="316678"/>
          </a:xfrm>
          <a:prstGeom prst="rect">
            <a:avLst/>
          </a:prstGeom>
          <a:solidFill>
            <a:srgbClr val="00CC99"/>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i="0" dirty="0" smtClean="0">
                <a:solidFill>
                  <a:srgbClr val="FFFFFF"/>
                </a:solidFill>
                <a:latin typeface="Arial" charset="0"/>
              </a:rPr>
              <a:t>Consumption</a:t>
            </a:r>
            <a:endParaRPr lang="en-US" sz="1600" i="0" dirty="0">
              <a:solidFill>
                <a:srgbClr val="FFFFFF"/>
              </a:solidFill>
              <a:latin typeface="Arial" charset="0"/>
            </a:endParaRPr>
          </a:p>
        </p:txBody>
      </p:sp>
      <p:sp>
        <p:nvSpPr>
          <p:cNvPr id="41" name="TextBox 40"/>
          <p:cNvSpPr txBox="1"/>
          <p:nvPr/>
        </p:nvSpPr>
        <p:spPr>
          <a:xfrm rot="16200000">
            <a:off x="-186897" y="3696789"/>
            <a:ext cx="1511714" cy="461665"/>
          </a:xfrm>
          <a:prstGeom prst="rect">
            <a:avLst/>
          </a:prstGeom>
          <a:noFill/>
        </p:spPr>
        <p:txBody>
          <a:bodyPr wrap="square" rtlCol="0">
            <a:spAutoFit/>
          </a:bodyPr>
          <a:lstStyle/>
          <a:p>
            <a:pPr algn="ctr"/>
            <a:r>
              <a:rPr lang="en-US" sz="2400" i="0" dirty="0" smtClean="0">
                <a:solidFill>
                  <a:srgbClr val="000000"/>
                </a:solidFill>
                <a:effectLst>
                  <a:reflection blurRad="6350" stA="30000" endPos="58000" dir="5400000" sy="-100000" algn="bl" rotWithShape="0"/>
                </a:effectLst>
                <a:latin typeface="Arial" charset="0"/>
              </a:rPr>
              <a:t>DATA</a:t>
            </a:r>
            <a:endParaRPr lang="en-US" sz="2400" i="0" dirty="0">
              <a:solidFill>
                <a:srgbClr val="000000"/>
              </a:solidFill>
              <a:effectLst>
                <a:reflection blurRad="6350" stA="30000" endPos="58000" dir="5400000" sy="-100000" algn="bl" rotWithShape="0"/>
              </a:effectLst>
              <a:latin typeface="Arial" charset="0"/>
            </a:endParaRPr>
          </a:p>
        </p:txBody>
      </p:sp>
      <p:sp>
        <p:nvSpPr>
          <p:cNvPr id="42" name="TextBox 41"/>
          <p:cNvSpPr txBox="1"/>
          <p:nvPr/>
        </p:nvSpPr>
        <p:spPr>
          <a:xfrm rot="5400000">
            <a:off x="7305607" y="3696789"/>
            <a:ext cx="2436504" cy="461665"/>
          </a:xfrm>
          <a:prstGeom prst="rect">
            <a:avLst/>
          </a:prstGeom>
          <a:noFill/>
        </p:spPr>
        <p:txBody>
          <a:bodyPr wrap="square" rtlCol="0">
            <a:spAutoFit/>
          </a:bodyPr>
          <a:lstStyle/>
          <a:p>
            <a:pPr algn="ctr"/>
            <a:r>
              <a:rPr lang="en-US" sz="2400" i="0" dirty="0" smtClean="0">
                <a:solidFill>
                  <a:srgbClr val="000000"/>
                </a:solidFill>
                <a:effectLst>
                  <a:reflection blurRad="6350" stA="30000" endPos="58000" dir="5400000" sy="-100000" algn="bl" rotWithShape="0"/>
                </a:effectLst>
                <a:latin typeface="Arial" charset="0"/>
              </a:rPr>
              <a:t>INFORMATION</a:t>
            </a:r>
            <a:endParaRPr lang="en-US" sz="2400" i="0" dirty="0">
              <a:solidFill>
                <a:srgbClr val="000000"/>
              </a:solidFill>
              <a:effectLst>
                <a:reflection blurRad="6350" stA="30000" endPos="58000" dir="5400000" sy="-100000" algn="bl" rotWithShape="0"/>
              </a:effectLst>
              <a:latin typeface="Arial" charset="0"/>
            </a:endParaRPr>
          </a:p>
        </p:txBody>
      </p:sp>
      <p:sp>
        <p:nvSpPr>
          <p:cNvPr id="27" name="Rectangle 54"/>
          <p:cNvSpPr>
            <a:spLocks noChangeArrowheads="1"/>
          </p:cNvSpPr>
          <p:nvPr/>
        </p:nvSpPr>
        <p:spPr bwMode="auto">
          <a:xfrm>
            <a:off x="3223252" y="5059661"/>
            <a:ext cx="2578608" cy="316678"/>
          </a:xfrm>
          <a:prstGeom prst="rect">
            <a:avLst/>
          </a:prstGeom>
          <a:solidFill>
            <a:schemeClr val="accent1"/>
          </a:solidFill>
          <a:ln w="9525">
            <a:noFill/>
            <a:miter lim="800000"/>
            <a:headEnd/>
            <a:tailEnd/>
          </a:ln>
          <a:effectLst>
            <a:outerShdw blurRad="50800" dist="38100" dir="2700000" algn="tl" rotWithShape="0">
              <a:prstClr val="black">
                <a:alpha val="40000"/>
              </a:prstClr>
            </a:outerShdw>
          </a:effectLst>
        </p:spPr>
        <p:txBody>
          <a:bodyPr wrap="square" anchor="ctr">
            <a:noAutofit/>
          </a:bodyPr>
          <a:lstStyle/>
          <a:p>
            <a:pPr algn="ctr"/>
            <a:r>
              <a:rPr lang="en-US" sz="1600" i="0" dirty="0" smtClean="0">
                <a:solidFill>
                  <a:srgbClr val="FFFFFF"/>
                </a:solidFill>
                <a:latin typeface="Arial" charset="0"/>
              </a:rPr>
              <a:t>Data Mart Storage</a:t>
            </a:r>
            <a:endParaRPr lang="en-US" sz="1600" i="0" dirty="0">
              <a:solidFill>
                <a:srgbClr val="FFFFFF"/>
              </a:solidFill>
              <a:latin typeface="Arial" charset="0"/>
            </a:endParaRPr>
          </a:p>
        </p:txBody>
      </p:sp>
      <p:sp>
        <p:nvSpPr>
          <p:cNvPr id="31" name="Title 1"/>
          <p:cNvSpPr txBox="1">
            <a:spLocks/>
          </p:cNvSpPr>
          <p:nvPr/>
        </p:nvSpPr>
        <p:spPr bwMode="auto">
          <a:xfrm>
            <a:off x="286273" y="623193"/>
            <a:ext cx="8256593" cy="369332"/>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sz="2000" b="1">
                <a:solidFill>
                  <a:schemeClr val="tx2"/>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defRPr>
            </a:lvl2pPr>
            <a:lvl3pPr algn="l" rtl="0" eaLnBrk="0" fontAlgn="base" hangingPunct="0">
              <a:spcBef>
                <a:spcPct val="0"/>
              </a:spcBef>
              <a:spcAft>
                <a:spcPct val="0"/>
              </a:spcAft>
              <a:defRPr sz="2000" b="1">
                <a:solidFill>
                  <a:schemeClr val="tx2"/>
                </a:solidFill>
                <a:latin typeface="Arial" charset="0"/>
              </a:defRPr>
            </a:lvl3pPr>
            <a:lvl4pPr algn="l" rtl="0" eaLnBrk="0" fontAlgn="base" hangingPunct="0">
              <a:spcBef>
                <a:spcPct val="0"/>
              </a:spcBef>
              <a:spcAft>
                <a:spcPct val="0"/>
              </a:spcAft>
              <a:defRPr sz="2000" b="1">
                <a:solidFill>
                  <a:schemeClr val="tx2"/>
                </a:solidFill>
                <a:latin typeface="Arial" charset="0"/>
              </a:defRPr>
            </a:lvl4pPr>
            <a:lvl5pPr algn="l" rtl="0" eaLnBrk="0" fontAlgn="base" hangingPunct="0">
              <a:spcBef>
                <a:spcPct val="0"/>
              </a:spcBef>
              <a:spcAft>
                <a:spcPct val="0"/>
              </a:spcAft>
              <a:defRPr sz="2000" b="1">
                <a:solidFill>
                  <a:schemeClr val="tx2"/>
                </a:solidFill>
                <a:latin typeface="Arial" charset="0"/>
              </a:defRPr>
            </a:lvl5pPr>
            <a:lvl6pPr marL="457200" algn="l" rtl="0" fontAlgn="base">
              <a:spcBef>
                <a:spcPct val="0"/>
              </a:spcBef>
              <a:spcAft>
                <a:spcPct val="0"/>
              </a:spcAft>
              <a:defRPr sz="2000" b="1">
                <a:solidFill>
                  <a:schemeClr val="tx2"/>
                </a:solidFill>
                <a:latin typeface="Arial" charset="0"/>
              </a:defRPr>
            </a:lvl6pPr>
            <a:lvl7pPr marL="914400" algn="l" rtl="0" fontAlgn="base">
              <a:spcBef>
                <a:spcPct val="0"/>
              </a:spcBef>
              <a:spcAft>
                <a:spcPct val="0"/>
              </a:spcAft>
              <a:defRPr sz="2000" b="1">
                <a:solidFill>
                  <a:schemeClr val="tx2"/>
                </a:solidFill>
                <a:latin typeface="Arial" charset="0"/>
              </a:defRPr>
            </a:lvl7pPr>
            <a:lvl8pPr marL="1371600" algn="l" rtl="0" fontAlgn="base">
              <a:spcBef>
                <a:spcPct val="0"/>
              </a:spcBef>
              <a:spcAft>
                <a:spcPct val="0"/>
              </a:spcAft>
              <a:defRPr sz="2000" b="1">
                <a:solidFill>
                  <a:schemeClr val="tx2"/>
                </a:solidFill>
                <a:latin typeface="Arial" charset="0"/>
              </a:defRPr>
            </a:lvl8pPr>
            <a:lvl9pPr marL="1828800" algn="l" rtl="0" fontAlgn="base">
              <a:spcBef>
                <a:spcPct val="0"/>
              </a:spcBef>
              <a:spcAft>
                <a:spcPct val="0"/>
              </a:spcAft>
              <a:defRPr sz="2000" b="1">
                <a:solidFill>
                  <a:schemeClr val="tx2"/>
                </a:solidFill>
                <a:latin typeface="Arial" charset="0"/>
              </a:defRPr>
            </a:lvl9pPr>
          </a:lstStyle>
          <a:p>
            <a:pPr eaLnBrk="1" hangingPunct="1"/>
            <a:r>
              <a:rPr lang="en-US" sz="2400" dirty="0" smtClean="0">
                <a:solidFill>
                  <a:schemeClr val="tx1"/>
                </a:solidFill>
              </a:rPr>
              <a:t>Transform Data into Actionable Information</a:t>
            </a:r>
          </a:p>
        </p:txBody>
      </p:sp>
    </p:spTree>
    <p:extLst>
      <p:ext uri="{BB962C8B-B14F-4D97-AF65-F5344CB8AC3E}">
        <p14:creationId xmlns:p14="http://schemas.microsoft.com/office/powerpoint/2010/main" val="87324041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descr="ESP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423988"/>
            <a:ext cx="4210050"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a:xfrm>
            <a:off x="4566444" y="1371600"/>
            <a:ext cx="4577556" cy="5151438"/>
          </a:xfrm>
          <a:prstGeom prst="rect">
            <a:avLst/>
          </a:prstGeom>
        </p:spPr>
        <p:txBody>
          <a:bodyPr/>
          <a:lstStyle/>
          <a:p>
            <a:pPr marL="174625" indent="-174625">
              <a:lnSpc>
                <a:spcPct val="85000"/>
              </a:lnSpc>
              <a:spcBef>
                <a:spcPct val="50000"/>
              </a:spcBef>
              <a:buClr>
                <a:schemeClr val="accent1"/>
              </a:buClr>
              <a:defRPr/>
            </a:pPr>
            <a:r>
              <a:rPr lang="en-US" sz="1200" b="1" u="none" dirty="0">
                <a:solidFill>
                  <a:schemeClr val="accent1"/>
                </a:solidFill>
              </a:rPr>
              <a:t>End-to-End Data Management </a:t>
            </a:r>
          </a:p>
          <a:p>
            <a:pPr marL="174625" indent="-174625">
              <a:lnSpc>
                <a:spcPct val="85000"/>
              </a:lnSpc>
              <a:spcBef>
                <a:spcPct val="50000"/>
              </a:spcBef>
              <a:buClr>
                <a:schemeClr val="accent1"/>
              </a:buClr>
              <a:buFont typeface="Arial" pitchFamily="34" charset="0"/>
              <a:buChar char="•"/>
              <a:defRPr/>
            </a:pPr>
            <a:r>
              <a:rPr lang="en-US" sz="1000" b="0" u="none" dirty="0">
                <a:latin typeface="+mn-lt"/>
              </a:rPr>
              <a:t>Supports data from provisioning through consumption</a:t>
            </a:r>
          </a:p>
          <a:p>
            <a:pPr marL="174625" indent="-174625">
              <a:lnSpc>
                <a:spcPct val="85000"/>
              </a:lnSpc>
              <a:spcBef>
                <a:spcPct val="50000"/>
              </a:spcBef>
              <a:buClr>
                <a:schemeClr val="accent1"/>
              </a:buClr>
              <a:buFont typeface="Arial" pitchFamily="34" charset="0"/>
              <a:buChar char="•"/>
              <a:defRPr/>
            </a:pPr>
            <a:r>
              <a:rPr lang="en-US" sz="1000" b="0" u="none" dirty="0">
                <a:latin typeface="+mn-lt"/>
              </a:rPr>
              <a:t>Real time data delivery to improve decision-making and  business transparency </a:t>
            </a:r>
          </a:p>
          <a:p>
            <a:pPr marL="174625" indent="-174625">
              <a:lnSpc>
                <a:spcPct val="85000"/>
              </a:lnSpc>
              <a:spcBef>
                <a:spcPct val="50000"/>
              </a:spcBef>
              <a:buClr>
                <a:schemeClr val="accent1"/>
              </a:buClr>
              <a:buFont typeface="Arial" pitchFamily="34" charset="0"/>
              <a:buChar char="•"/>
              <a:defRPr/>
            </a:pPr>
            <a:r>
              <a:rPr lang="en-US" sz="1000" b="0" u="none" dirty="0">
                <a:latin typeface="+mn-lt"/>
              </a:rPr>
              <a:t>Data retained historically both by as of and as at</a:t>
            </a:r>
          </a:p>
          <a:p>
            <a:pPr marL="174625" indent="-174625">
              <a:lnSpc>
                <a:spcPct val="85000"/>
              </a:lnSpc>
              <a:spcBef>
                <a:spcPct val="50000"/>
              </a:spcBef>
              <a:buClr>
                <a:schemeClr val="accent1"/>
              </a:buClr>
              <a:buFont typeface="Arial" pitchFamily="34" charset="0"/>
              <a:buChar char="•"/>
              <a:defRPr/>
            </a:pPr>
            <a:r>
              <a:rPr lang="en-US" sz="1000" b="0" u="none" dirty="0">
                <a:latin typeface="+mn-lt"/>
              </a:rPr>
              <a:t>Data stored by Source, Category and Time</a:t>
            </a:r>
          </a:p>
          <a:p>
            <a:pPr marL="174625" indent="-174625">
              <a:lnSpc>
                <a:spcPct val="85000"/>
              </a:lnSpc>
              <a:spcBef>
                <a:spcPct val="50000"/>
              </a:spcBef>
              <a:buClr>
                <a:schemeClr val="accent1"/>
              </a:buClr>
              <a:defRPr/>
            </a:pPr>
            <a:r>
              <a:rPr lang="en-US" sz="1200" b="1" u="none" dirty="0">
                <a:solidFill>
                  <a:schemeClr val="accent1"/>
                </a:solidFill>
              </a:rPr>
              <a:t>Self Service </a:t>
            </a:r>
            <a:r>
              <a:rPr lang="en-US" sz="1200" b="1" u="none" dirty="0" smtClean="0">
                <a:solidFill>
                  <a:schemeClr val="accent1"/>
                </a:solidFill>
              </a:rPr>
              <a:t>Configuration (Not Traditional IT Involvement)</a:t>
            </a:r>
            <a:endParaRPr lang="en-US" sz="1200" b="1" u="none" dirty="0">
              <a:solidFill>
                <a:schemeClr val="accent1"/>
              </a:solidFill>
            </a:endParaRPr>
          </a:p>
          <a:p>
            <a:pPr marL="174625" indent="-174625">
              <a:lnSpc>
                <a:spcPct val="85000"/>
              </a:lnSpc>
              <a:spcBef>
                <a:spcPct val="50000"/>
              </a:spcBef>
              <a:buClr>
                <a:schemeClr val="accent1"/>
              </a:buClr>
              <a:buFont typeface="Arial" pitchFamily="34" charset="0"/>
              <a:buChar char="•"/>
              <a:defRPr/>
            </a:pPr>
            <a:r>
              <a:rPr lang="en-US" sz="1000" b="0" u="none" dirty="0"/>
              <a:t>Completely configurable progressive data model</a:t>
            </a:r>
          </a:p>
          <a:p>
            <a:pPr marL="174625" indent="-174625">
              <a:lnSpc>
                <a:spcPct val="85000"/>
              </a:lnSpc>
              <a:spcBef>
                <a:spcPct val="50000"/>
              </a:spcBef>
              <a:buClr>
                <a:schemeClr val="accent1"/>
              </a:buClr>
              <a:buFont typeface="Arial" pitchFamily="34" charset="0"/>
              <a:buChar char="•"/>
              <a:defRPr/>
            </a:pPr>
            <a:r>
              <a:rPr lang="en-US" sz="1000" b="0" u="none" dirty="0"/>
              <a:t>Data structures configured through self-service tool</a:t>
            </a:r>
          </a:p>
          <a:p>
            <a:pPr marL="174625" indent="-174625">
              <a:lnSpc>
                <a:spcPct val="85000"/>
              </a:lnSpc>
              <a:spcBef>
                <a:spcPct val="50000"/>
              </a:spcBef>
              <a:buClr>
                <a:schemeClr val="accent1"/>
              </a:buClr>
              <a:buFont typeface="Arial" pitchFamily="34" charset="0"/>
              <a:buChar char="•"/>
              <a:defRPr/>
            </a:pPr>
            <a:r>
              <a:rPr lang="en-US" sz="1000" b="0" u="none" dirty="0"/>
              <a:t>Robust self-service data mart configuration tool</a:t>
            </a:r>
          </a:p>
          <a:p>
            <a:pPr marL="174625" indent="-174625">
              <a:lnSpc>
                <a:spcPct val="85000"/>
              </a:lnSpc>
              <a:spcBef>
                <a:spcPct val="50000"/>
              </a:spcBef>
              <a:buClr>
                <a:schemeClr val="accent1"/>
              </a:buClr>
              <a:buFont typeface="Arial" pitchFamily="34" charset="0"/>
              <a:buChar char="•"/>
              <a:defRPr/>
            </a:pPr>
            <a:r>
              <a:rPr lang="en-US" sz="1000" b="0" u="none" dirty="0"/>
              <a:t>Full data lineage tracking</a:t>
            </a:r>
          </a:p>
          <a:p>
            <a:pPr marL="174625" indent="-174625">
              <a:lnSpc>
                <a:spcPct val="85000"/>
              </a:lnSpc>
              <a:spcBef>
                <a:spcPct val="50000"/>
              </a:spcBef>
              <a:buClr>
                <a:schemeClr val="accent1"/>
              </a:buClr>
              <a:defRPr/>
            </a:pPr>
            <a:r>
              <a:rPr lang="en-US" sz="1200" b="1" u="none" dirty="0" smtClean="0">
                <a:solidFill>
                  <a:schemeClr val="accent1"/>
                </a:solidFill>
              </a:rPr>
              <a:t>Fully Meta-Data </a:t>
            </a:r>
            <a:r>
              <a:rPr lang="en-US" sz="1200" b="1" u="none" dirty="0">
                <a:solidFill>
                  <a:schemeClr val="accent1"/>
                </a:solidFill>
              </a:rPr>
              <a:t>Driven</a:t>
            </a:r>
          </a:p>
          <a:p>
            <a:pPr marL="174625" indent="-174625">
              <a:lnSpc>
                <a:spcPct val="85000"/>
              </a:lnSpc>
              <a:spcBef>
                <a:spcPct val="50000"/>
              </a:spcBef>
              <a:buClr>
                <a:schemeClr val="accent1"/>
              </a:buClr>
              <a:buFont typeface="Arial" pitchFamily="34" charset="0"/>
              <a:buChar char="•"/>
              <a:defRPr/>
            </a:pPr>
            <a:r>
              <a:rPr lang="en-US" sz="1000" b="0" u="none" dirty="0"/>
              <a:t>Separates the data model from the physical </a:t>
            </a:r>
            <a:r>
              <a:rPr lang="en-US" sz="1000" b="0" u="none" dirty="0" smtClean="0"/>
              <a:t>design</a:t>
            </a:r>
          </a:p>
          <a:p>
            <a:pPr marL="174625" indent="-174625">
              <a:lnSpc>
                <a:spcPct val="85000"/>
              </a:lnSpc>
              <a:spcBef>
                <a:spcPct val="50000"/>
              </a:spcBef>
              <a:buClr>
                <a:schemeClr val="accent1"/>
              </a:buClr>
              <a:buFont typeface="Arial" pitchFamily="34" charset="0"/>
              <a:buChar char="•"/>
              <a:defRPr/>
            </a:pPr>
            <a:r>
              <a:rPr lang="en-US" sz="1000" dirty="0" smtClean="0"/>
              <a:t>Enables new tables and columns to be created in a self service mode</a:t>
            </a:r>
          </a:p>
          <a:p>
            <a:pPr marL="174625" indent="-174625">
              <a:lnSpc>
                <a:spcPct val="85000"/>
              </a:lnSpc>
              <a:spcBef>
                <a:spcPct val="50000"/>
              </a:spcBef>
              <a:buClr>
                <a:schemeClr val="accent1"/>
              </a:buClr>
              <a:buFont typeface="Arial" pitchFamily="34" charset="0"/>
              <a:buChar char="•"/>
              <a:defRPr/>
            </a:pPr>
            <a:r>
              <a:rPr lang="en-US" sz="1000" b="0" u="none" dirty="0" smtClean="0"/>
              <a:t>Dynamically creates services to access data</a:t>
            </a:r>
            <a:endParaRPr lang="en-US" sz="1000" b="0" u="none" dirty="0"/>
          </a:p>
          <a:p>
            <a:pPr marL="174625" indent="-174625">
              <a:lnSpc>
                <a:spcPct val="85000"/>
              </a:lnSpc>
              <a:spcBef>
                <a:spcPct val="50000"/>
              </a:spcBef>
              <a:buClr>
                <a:schemeClr val="accent1"/>
              </a:buClr>
              <a:defRPr/>
            </a:pPr>
            <a:r>
              <a:rPr lang="en-US" sz="1200" b="1" u="none" dirty="0" smtClean="0">
                <a:solidFill>
                  <a:schemeClr val="accent1"/>
                </a:solidFill>
              </a:rPr>
              <a:t>Private </a:t>
            </a:r>
            <a:r>
              <a:rPr lang="en-US" sz="1200" b="1" u="none" dirty="0">
                <a:solidFill>
                  <a:schemeClr val="accent1"/>
                </a:solidFill>
              </a:rPr>
              <a:t>Cloud Enabled Technology</a:t>
            </a:r>
          </a:p>
          <a:p>
            <a:pPr marL="174625" indent="-174625">
              <a:lnSpc>
                <a:spcPct val="85000"/>
              </a:lnSpc>
              <a:spcBef>
                <a:spcPct val="50000"/>
              </a:spcBef>
              <a:buClr>
                <a:schemeClr val="accent1"/>
              </a:buClr>
              <a:buFont typeface="Arial" pitchFamily="34" charset="0"/>
              <a:buChar char="•"/>
              <a:defRPr/>
            </a:pPr>
            <a:r>
              <a:rPr lang="en-US" sz="1000" b="0" u="none" dirty="0" smtClean="0"/>
              <a:t>On-Demand </a:t>
            </a:r>
            <a:r>
              <a:rPr lang="en-US" sz="1000" b="0" u="none" dirty="0"/>
              <a:t>provisioning, Elastic Capacity  </a:t>
            </a:r>
          </a:p>
          <a:p>
            <a:pPr marL="174625" indent="-174625">
              <a:lnSpc>
                <a:spcPct val="85000"/>
              </a:lnSpc>
              <a:spcBef>
                <a:spcPct val="50000"/>
              </a:spcBef>
              <a:buClr>
                <a:schemeClr val="accent1"/>
              </a:buClr>
              <a:buFont typeface="Arial" pitchFamily="34" charset="0"/>
              <a:buChar char="•"/>
              <a:defRPr/>
            </a:pPr>
            <a:r>
              <a:rPr lang="en-US" sz="1000" b="0" u="none" dirty="0"/>
              <a:t>Virtualization, Pay per Use </a:t>
            </a:r>
          </a:p>
          <a:p>
            <a:pPr marL="174625" indent="-174625">
              <a:lnSpc>
                <a:spcPct val="85000"/>
              </a:lnSpc>
              <a:spcBef>
                <a:spcPct val="50000"/>
              </a:spcBef>
              <a:buClr>
                <a:schemeClr val="accent1"/>
              </a:buClr>
              <a:defRPr/>
            </a:pPr>
            <a:r>
              <a:rPr lang="en-US" sz="1200" b="1" u="none" dirty="0">
                <a:solidFill>
                  <a:schemeClr val="accent1"/>
                </a:solidFill>
              </a:rPr>
              <a:t>Enhanced Information Delivery Strategy</a:t>
            </a:r>
          </a:p>
          <a:p>
            <a:pPr marL="174625" indent="-174625">
              <a:lnSpc>
                <a:spcPct val="85000"/>
              </a:lnSpc>
              <a:spcBef>
                <a:spcPct val="50000"/>
              </a:spcBef>
              <a:buClr>
                <a:schemeClr val="accent1"/>
              </a:buClr>
              <a:buFont typeface="Arial" pitchFamily="34" charset="0"/>
              <a:buChar char="•"/>
              <a:defRPr/>
            </a:pPr>
            <a:r>
              <a:rPr lang="en-US" sz="1000" b="0" u="none" dirty="0"/>
              <a:t>Data proxies (JDBC, </a:t>
            </a:r>
            <a:r>
              <a:rPr lang="en-US" sz="1000" b="0" u="none" dirty="0" err="1"/>
              <a:t>.net</a:t>
            </a:r>
            <a:r>
              <a:rPr lang="en-US" sz="1000" b="0" u="none" dirty="0"/>
              <a:t>, ODBC) to allow customers access to their data securely and with high scale</a:t>
            </a:r>
          </a:p>
          <a:p>
            <a:pPr marL="174625" indent="-174625">
              <a:lnSpc>
                <a:spcPct val="85000"/>
              </a:lnSpc>
              <a:spcBef>
                <a:spcPct val="50000"/>
              </a:spcBef>
              <a:buClr>
                <a:schemeClr val="accent1"/>
              </a:buClr>
              <a:buFont typeface="Arial" pitchFamily="34" charset="0"/>
              <a:buChar char="•"/>
              <a:defRPr/>
            </a:pPr>
            <a:r>
              <a:rPr lang="en-US" sz="1000" b="0" u="none" dirty="0"/>
              <a:t>ESP SQL Drivers can be used with any 3</a:t>
            </a:r>
            <a:r>
              <a:rPr lang="en-US" sz="1000" b="0" u="none" baseline="30000" dirty="0"/>
              <a:t>rd</a:t>
            </a:r>
            <a:r>
              <a:rPr lang="en-US" sz="1000" b="0" u="none" dirty="0"/>
              <a:t> party BI tool</a:t>
            </a:r>
          </a:p>
          <a:p>
            <a:pPr marL="174625" indent="-174625">
              <a:lnSpc>
                <a:spcPct val="85000"/>
              </a:lnSpc>
              <a:spcBef>
                <a:spcPct val="50000"/>
              </a:spcBef>
              <a:buClr>
                <a:schemeClr val="accent1"/>
              </a:buClr>
              <a:buFont typeface="Arial" pitchFamily="34" charset="0"/>
              <a:buChar char="•"/>
              <a:defRPr/>
            </a:pPr>
            <a:r>
              <a:rPr lang="en-US" sz="1000" b="0" u="none" dirty="0"/>
              <a:t>Integrated with State Street reporting tools</a:t>
            </a:r>
          </a:p>
        </p:txBody>
      </p:sp>
      <p:sp>
        <p:nvSpPr>
          <p:cNvPr id="31748" name="TextBox 12"/>
          <p:cNvSpPr txBox="1">
            <a:spLocks noChangeArrowheads="1"/>
          </p:cNvSpPr>
          <p:nvPr/>
        </p:nvSpPr>
        <p:spPr bwMode="auto">
          <a:xfrm>
            <a:off x="455613" y="592138"/>
            <a:ext cx="858361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eaLnBrk="1" hangingPunct="1"/>
            <a:r>
              <a:rPr lang="en-US" sz="1700" u="none" dirty="0" smtClean="0"/>
              <a:t>Single, Dynamic, Customizable, Scalable Platform to meet extensive reporting and data needs</a:t>
            </a:r>
            <a:endParaRPr lang="en-US" sz="1700" u="none" dirty="0"/>
          </a:p>
        </p:txBody>
      </p:sp>
      <p:sp>
        <p:nvSpPr>
          <p:cNvPr id="31749" name="TextBox 29"/>
          <p:cNvSpPr txBox="1">
            <a:spLocks noChangeArrowheads="1"/>
          </p:cNvSpPr>
          <p:nvPr/>
        </p:nvSpPr>
        <p:spPr bwMode="auto">
          <a:xfrm>
            <a:off x="1749425" y="2036763"/>
            <a:ext cx="12541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Self Service</a:t>
            </a:r>
          </a:p>
          <a:p>
            <a:pPr algn="ctr" eaLnBrk="1" hangingPunct="1">
              <a:lnSpc>
                <a:spcPct val="90000"/>
              </a:lnSpc>
            </a:pPr>
            <a:r>
              <a:rPr lang="en-US" sz="1200" u="none" dirty="0">
                <a:solidFill>
                  <a:schemeClr val="bg2"/>
                </a:solidFill>
              </a:rPr>
              <a:t>Tool</a:t>
            </a:r>
          </a:p>
        </p:txBody>
      </p:sp>
      <p:sp>
        <p:nvSpPr>
          <p:cNvPr id="31750" name="TextBox 30"/>
          <p:cNvSpPr txBox="1">
            <a:spLocks noChangeArrowheads="1"/>
          </p:cNvSpPr>
          <p:nvPr/>
        </p:nvSpPr>
        <p:spPr bwMode="auto">
          <a:xfrm>
            <a:off x="1700213" y="4799394"/>
            <a:ext cx="13970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End-to-End</a:t>
            </a:r>
          </a:p>
          <a:p>
            <a:pPr algn="ctr" eaLnBrk="1" hangingPunct="1">
              <a:lnSpc>
                <a:spcPct val="90000"/>
              </a:lnSpc>
            </a:pPr>
            <a:r>
              <a:rPr lang="en-US" sz="1200" u="none" dirty="0">
                <a:solidFill>
                  <a:schemeClr val="bg2"/>
                </a:solidFill>
              </a:rPr>
              <a:t>Data Management</a:t>
            </a:r>
          </a:p>
        </p:txBody>
      </p:sp>
      <p:sp>
        <p:nvSpPr>
          <p:cNvPr id="31751" name="TextBox 31"/>
          <p:cNvSpPr txBox="1">
            <a:spLocks noChangeArrowheads="1"/>
          </p:cNvSpPr>
          <p:nvPr/>
        </p:nvSpPr>
        <p:spPr bwMode="auto">
          <a:xfrm>
            <a:off x="542925" y="2701207"/>
            <a:ext cx="12541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Customized Reporting</a:t>
            </a:r>
          </a:p>
        </p:txBody>
      </p:sp>
      <p:sp>
        <p:nvSpPr>
          <p:cNvPr id="31752" name="TextBox 32"/>
          <p:cNvSpPr txBox="1">
            <a:spLocks noChangeArrowheads="1"/>
          </p:cNvSpPr>
          <p:nvPr/>
        </p:nvSpPr>
        <p:spPr bwMode="auto">
          <a:xfrm>
            <a:off x="542925" y="4022175"/>
            <a:ext cx="125412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Enhanced Information Delivery</a:t>
            </a:r>
          </a:p>
        </p:txBody>
      </p:sp>
      <p:sp>
        <p:nvSpPr>
          <p:cNvPr id="31753" name="TextBox 33"/>
          <p:cNvSpPr txBox="1">
            <a:spLocks noChangeArrowheads="1"/>
          </p:cNvSpPr>
          <p:nvPr/>
        </p:nvSpPr>
        <p:spPr bwMode="auto">
          <a:xfrm>
            <a:off x="2952750" y="2705100"/>
            <a:ext cx="12541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Private Cloud Technology</a:t>
            </a:r>
          </a:p>
        </p:txBody>
      </p:sp>
      <p:sp>
        <p:nvSpPr>
          <p:cNvPr id="31754" name="TextBox 34"/>
          <p:cNvSpPr txBox="1">
            <a:spLocks noChangeArrowheads="1"/>
          </p:cNvSpPr>
          <p:nvPr/>
        </p:nvSpPr>
        <p:spPr bwMode="auto">
          <a:xfrm>
            <a:off x="3019425" y="4114800"/>
            <a:ext cx="12541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lnSpc>
                <a:spcPct val="90000"/>
              </a:lnSpc>
            </a:pPr>
            <a:r>
              <a:rPr lang="en-US" sz="1200" u="none" dirty="0">
                <a:solidFill>
                  <a:schemeClr val="bg2"/>
                </a:solidFill>
              </a:rPr>
              <a:t>Meta-Data Driven</a:t>
            </a:r>
          </a:p>
        </p:txBody>
      </p:sp>
      <p:sp>
        <p:nvSpPr>
          <p:cNvPr id="31755" name="TextBox 5"/>
          <p:cNvSpPr txBox="1">
            <a:spLocks noChangeArrowheads="1"/>
          </p:cNvSpPr>
          <p:nvPr/>
        </p:nvSpPr>
        <p:spPr bwMode="auto">
          <a:xfrm>
            <a:off x="1751806" y="3201620"/>
            <a:ext cx="12938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u="sng">
                <a:solidFill>
                  <a:schemeClr val="tx1"/>
                </a:solidFill>
                <a:latin typeface="Arial" charset="0"/>
                <a:cs typeface="Arial" charset="0"/>
              </a:defRPr>
            </a:lvl1pPr>
            <a:lvl2pPr marL="742950" indent="-285750" eaLnBrk="0" hangingPunct="0">
              <a:defRPr b="1" u="sng">
                <a:solidFill>
                  <a:schemeClr val="tx1"/>
                </a:solidFill>
                <a:latin typeface="Arial" charset="0"/>
                <a:cs typeface="Arial" charset="0"/>
              </a:defRPr>
            </a:lvl2pPr>
            <a:lvl3pPr marL="1143000" indent="-228600" eaLnBrk="0" hangingPunct="0">
              <a:defRPr b="1" u="sng">
                <a:solidFill>
                  <a:schemeClr val="tx1"/>
                </a:solidFill>
                <a:latin typeface="Arial" charset="0"/>
                <a:cs typeface="Arial" charset="0"/>
              </a:defRPr>
            </a:lvl3pPr>
            <a:lvl4pPr marL="1600200" indent="-228600" eaLnBrk="0" hangingPunct="0">
              <a:defRPr b="1" u="sng">
                <a:solidFill>
                  <a:schemeClr val="tx1"/>
                </a:solidFill>
                <a:latin typeface="Arial" charset="0"/>
                <a:cs typeface="Arial" charset="0"/>
              </a:defRPr>
            </a:lvl4pPr>
            <a:lvl5pPr marL="2057400" indent="-228600" eaLnBrk="0" hangingPunct="0">
              <a:defRPr b="1" u="sng">
                <a:solidFill>
                  <a:schemeClr val="tx1"/>
                </a:solidFill>
                <a:latin typeface="Arial" charset="0"/>
                <a:cs typeface="Arial" charset="0"/>
              </a:defRPr>
            </a:lvl5pPr>
            <a:lvl6pPr marL="2514600" indent="-228600" eaLnBrk="0" fontAlgn="base" hangingPunct="0">
              <a:spcBef>
                <a:spcPct val="0"/>
              </a:spcBef>
              <a:spcAft>
                <a:spcPct val="0"/>
              </a:spcAft>
              <a:defRPr b="1" u="sng">
                <a:solidFill>
                  <a:schemeClr val="tx1"/>
                </a:solidFill>
                <a:latin typeface="Arial" charset="0"/>
                <a:cs typeface="Arial" charset="0"/>
              </a:defRPr>
            </a:lvl6pPr>
            <a:lvl7pPr marL="2971800" indent="-228600" eaLnBrk="0" fontAlgn="base" hangingPunct="0">
              <a:spcBef>
                <a:spcPct val="0"/>
              </a:spcBef>
              <a:spcAft>
                <a:spcPct val="0"/>
              </a:spcAft>
              <a:defRPr b="1" u="sng">
                <a:solidFill>
                  <a:schemeClr val="tx1"/>
                </a:solidFill>
                <a:latin typeface="Arial" charset="0"/>
                <a:cs typeface="Arial" charset="0"/>
              </a:defRPr>
            </a:lvl7pPr>
            <a:lvl8pPr marL="3429000" indent="-228600" eaLnBrk="0" fontAlgn="base" hangingPunct="0">
              <a:spcBef>
                <a:spcPct val="0"/>
              </a:spcBef>
              <a:spcAft>
                <a:spcPct val="0"/>
              </a:spcAft>
              <a:defRPr b="1" u="sng">
                <a:solidFill>
                  <a:schemeClr val="tx1"/>
                </a:solidFill>
                <a:latin typeface="Arial" charset="0"/>
                <a:cs typeface="Arial" charset="0"/>
              </a:defRPr>
            </a:lvl8pPr>
            <a:lvl9pPr marL="3886200" indent="-228600" eaLnBrk="0" fontAlgn="base" hangingPunct="0">
              <a:spcBef>
                <a:spcPct val="0"/>
              </a:spcBef>
              <a:spcAft>
                <a:spcPct val="0"/>
              </a:spcAft>
              <a:defRPr b="1" u="sng">
                <a:solidFill>
                  <a:schemeClr val="tx1"/>
                </a:solidFill>
                <a:latin typeface="Arial" charset="0"/>
                <a:cs typeface="Arial" charset="0"/>
              </a:defRPr>
            </a:lvl9pPr>
          </a:lstStyle>
          <a:p>
            <a:pPr algn="ctr" eaLnBrk="1" hangingPunct="1"/>
            <a:r>
              <a:rPr lang="en-US" sz="1600" u="none" dirty="0" smtClean="0">
                <a:solidFill>
                  <a:srgbClr val="FFFFFF"/>
                </a:solidFill>
              </a:rPr>
              <a:t>Enterprise Data Solution</a:t>
            </a:r>
            <a:endParaRPr lang="en-US" sz="1600" u="none" dirty="0">
              <a:solidFill>
                <a:srgbClr val="FFFFFF"/>
              </a:solidFill>
            </a:endParaRPr>
          </a:p>
        </p:txBody>
      </p:sp>
    </p:spTree>
    <p:extLst>
      <p:ext uri="{BB962C8B-B14F-4D97-AF65-F5344CB8AC3E}">
        <p14:creationId xmlns:p14="http://schemas.microsoft.com/office/powerpoint/2010/main" val="375426676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1270000" y="1192213"/>
            <a:ext cx="7886700" cy="5332412"/>
            <a:chOff x="1183649" y="795117"/>
            <a:chExt cx="8101393" cy="5476367"/>
          </a:xfrm>
        </p:grpSpPr>
        <p:sp>
          <p:nvSpPr>
            <p:cNvPr id="6" name="Rectangle 5"/>
            <p:cNvSpPr/>
            <p:nvPr/>
          </p:nvSpPr>
          <p:spPr bwMode="auto">
            <a:xfrm>
              <a:off x="1219926" y="4300707"/>
              <a:ext cx="7836311" cy="1970777"/>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sz="1000" dirty="0">
                <a:solidFill>
                  <a:srgbClr val="000000"/>
                </a:solidFill>
              </a:endParaRPr>
            </a:p>
          </p:txBody>
        </p:sp>
        <p:sp>
          <p:nvSpPr>
            <p:cNvPr id="7" name="Rectangle 6"/>
            <p:cNvSpPr/>
            <p:nvPr/>
          </p:nvSpPr>
          <p:spPr bwMode="auto">
            <a:xfrm>
              <a:off x="1219926" y="795117"/>
              <a:ext cx="7836309" cy="3311384"/>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sz="1600" dirty="0">
                <a:solidFill>
                  <a:srgbClr val="000000"/>
                </a:solidFill>
              </a:endParaRPr>
            </a:p>
          </p:txBody>
        </p:sp>
        <p:sp>
          <p:nvSpPr>
            <p:cNvPr id="43024" name="Rectangle 20"/>
            <p:cNvSpPr>
              <a:spLocks noChangeArrowheads="1"/>
            </p:cNvSpPr>
            <p:nvPr/>
          </p:nvSpPr>
          <p:spPr bwMode="auto">
            <a:xfrm>
              <a:off x="1421666" y="4398963"/>
              <a:ext cx="1802113" cy="642937"/>
            </a:xfrm>
            <a:prstGeom prst="rect">
              <a:avLst/>
            </a:prstGeom>
            <a:solidFill>
              <a:srgbClr val="78BA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lIns="90947" tIns="45474" rIns="90947" bIns="45474" anchor="ctr"/>
            <a:lstStyle>
              <a:lvl1pPr defTabSz="909638" eaLnBrk="0" hangingPunct="0">
                <a:spcBef>
                  <a:spcPct val="50000"/>
                </a:spcBef>
                <a:buClr>
                  <a:schemeClr val="accent1"/>
                </a:buClr>
                <a:buChar char="•"/>
                <a:defRPr sz="1600">
                  <a:solidFill>
                    <a:schemeClr val="tx1"/>
                  </a:solidFill>
                  <a:latin typeface="Arial" charset="0"/>
                </a:defRPr>
              </a:lvl1pPr>
              <a:lvl2pPr marL="742950" indent="-285750" defTabSz="909638" eaLnBrk="0" hangingPunct="0">
                <a:spcBef>
                  <a:spcPct val="20000"/>
                </a:spcBef>
                <a:buFont typeface="Arial" charset="0"/>
                <a:buChar char="–"/>
                <a:defRPr sz="1400">
                  <a:solidFill>
                    <a:schemeClr val="tx1"/>
                  </a:solidFill>
                  <a:latin typeface="Arial" charset="0"/>
                </a:defRPr>
              </a:lvl2pPr>
              <a:lvl3pPr marL="1143000" indent="-228600" defTabSz="909638" eaLnBrk="0" hangingPunct="0">
                <a:spcBef>
                  <a:spcPct val="20000"/>
                </a:spcBef>
                <a:buFont typeface="Arial" charset="0"/>
                <a:buChar char="–"/>
                <a:defRPr sz="1200">
                  <a:solidFill>
                    <a:schemeClr val="tx1"/>
                  </a:solidFill>
                  <a:latin typeface="Arial" charset="0"/>
                </a:defRPr>
              </a:lvl3pPr>
              <a:lvl4pPr marL="1600200" indent="-228600" defTabSz="909638" eaLnBrk="0" hangingPunct="0">
                <a:spcBef>
                  <a:spcPct val="20000"/>
                </a:spcBef>
                <a:buFont typeface="Arial" charset="0"/>
                <a:buChar char="–"/>
                <a:defRPr sz="1000">
                  <a:solidFill>
                    <a:schemeClr val="tx1"/>
                  </a:solidFill>
                  <a:latin typeface="Arial" charset="0"/>
                </a:defRPr>
              </a:lvl4pPr>
              <a:lvl5pPr marL="2057400" indent="-228600" defTabSz="909638" eaLnBrk="0" hangingPunct="0">
                <a:spcBef>
                  <a:spcPct val="20000"/>
                </a:spcBef>
                <a:buFont typeface="Arial" charset="0"/>
                <a:defRPr sz="1200">
                  <a:solidFill>
                    <a:schemeClr val="tx1"/>
                  </a:solidFill>
                  <a:latin typeface="Arial" charset="0"/>
                </a:defRPr>
              </a:lvl5pPr>
              <a:lvl6pPr marL="2514600" indent="-228600" defTabSz="909638" eaLnBrk="0" fontAlgn="base" hangingPunct="0">
                <a:spcBef>
                  <a:spcPct val="20000"/>
                </a:spcBef>
                <a:spcAft>
                  <a:spcPct val="0"/>
                </a:spcAft>
                <a:buFont typeface="Arial" charset="0"/>
                <a:defRPr sz="1200">
                  <a:solidFill>
                    <a:schemeClr val="tx1"/>
                  </a:solidFill>
                  <a:latin typeface="Arial" charset="0"/>
                </a:defRPr>
              </a:lvl6pPr>
              <a:lvl7pPr marL="2971800" indent="-228600" defTabSz="909638" eaLnBrk="0" fontAlgn="base" hangingPunct="0">
                <a:spcBef>
                  <a:spcPct val="20000"/>
                </a:spcBef>
                <a:spcAft>
                  <a:spcPct val="0"/>
                </a:spcAft>
                <a:buFont typeface="Arial" charset="0"/>
                <a:defRPr sz="1200">
                  <a:solidFill>
                    <a:schemeClr val="tx1"/>
                  </a:solidFill>
                  <a:latin typeface="Arial" charset="0"/>
                </a:defRPr>
              </a:lvl7pPr>
              <a:lvl8pPr marL="3429000" indent="-228600" defTabSz="909638" eaLnBrk="0" fontAlgn="base" hangingPunct="0">
                <a:spcBef>
                  <a:spcPct val="20000"/>
                </a:spcBef>
                <a:spcAft>
                  <a:spcPct val="0"/>
                </a:spcAft>
                <a:buFont typeface="Arial" charset="0"/>
                <a:defRPr sz="1200">
                  <a:solidFill>
                    <a:schemeClr val="tx1"/>
                  </a:solidFill>
                  <a:latin typeface="Arial" charset="0"/>
                </a:defRPr>
              </a:lvl8pPr>
              <a:lvl9pPr marL="3886200" indent="-228600" defTabSz="909638" eaLnBrk="0" fontAlgn="base" hangingPunct="0">
                <a:spcBef>
                  <a:spcPct val="20000"/>
                </a:spcBef>
                <a:spcAft>
                  <a:spcPct val="0"/>
                </a:spcAft>
                <a:buFont typeface="Arial" charset="0"/>
                <a:defRPr sz="1200">
                  <a:solidFill>
                    <a:schemeClr val="tx1"/>
                  </a:solidFill>
                  <a:latin typeface="Arial" charset="0"/>
                </a:defRPr>
              </a:lvl9pPr>
            </a:lstStyle>
            <a:p>
              <a:pPr algn="ctr">
                <a:spcBef>
                  <a:spcPct val="0"/>
                </a:spcBef>
                <a:buClr>
                  <a:srgbClr val="000000"/>
                </a:buClr>
                <a:buFontTx/>
                <a:buNone/>
              </a:pPr>
              <a:r>
                <a:rPr lang="en-AU" altLang="en-US" sz="1000" b="0">
                  <a:solidFill>
                    <a:srgbClr val="000000"/>
                  </a:solidFill>
                  <a:ea typeface="Calibri" pitchFamily="34" charset="0"/>
                  <a:cs typeface="Calibri" pitchFamily="34" charset="0"/>
                </a:rPr>
                <a:t>Report design tool for customised report outputs</a:t>
              </a:r>
            </a:p>
          </p:txBody>
        </p:sp>
        <p:sp>
          <p:nvSpPr>
            <p:cNvPr id="9" name="Rectangle 8"/>
            <p:cNvSpPr/>
            <p:nvPr/>
          </p:nvSpPr>
          <p:spPr bwMode="auto">
            <a:xfrm>
              <a:off x="1429888" y="5086215"/>
              <a:ext cx="3693569" cy="469543"/>
            </a:xfrm>
            <a:prstGeom prst="rect">
              <a:avLst/>
            </a:prstGeom>
            <a:solidFill>
              <a:schemeClr val="bg1">
                <a:lumMod val="60000"/>
                <a:lumOff val="40000"/>
              </a:schemeClr>
            </a:solidFill>
            <a:ln w="31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1000" b="0" dirty="0">
                  <a:solidFill>
                    <a:schemeClr val="tx1"/>
                  </a:solidFill>
                </a:rPr>
                <a:t>MyStateStreet.com  Model</a:t>
              </a:r>
            </a:p>
            <a:p>
              <a:pPr algn="ctr">
                <a:defRPr/>
              </a:pPr>
              <a:r>
                <a:rPr lang="en-US" sz="1000" b="0" dirty="0">
                  <a:solidFill>
                    <a:schemeClr val="tx1"/>
                  </a:solidFill>
                </a:rPr>
                <a:t>(Interactive Views/Report Center/Dashboards/Workflow)</a:t>
              </a:r>
            </a:p>
          </p:txBody>
        </p:sp>
        <p:sp>
          <p:nvSpPr>
            <p:cNvPr id="10" name="AutoShape 49"/>
            <p:cNvSpPr>
              <a:spLocks noChangeArrowheads="1"/>
            </p:cNvSpPr>
            <p:nvPr/>
          </p:nvSpPr>
          <p:spPr bwMode="auto">
            <a:xfrm>
              <a:off x="1526099" y="932067"/>
              <a:ext cx="7450738" cy="1229289"/>
            </a:xfrm>
            <a:prstGeom prst="can">
              <a:avLst>
                <a:gd name="adj" fmla="val 30958"/>
              </a:avLst>
            </a:prstGeom>
            <a:solidFill>
              <a:schemeClr val="accent1"/>
            </a:solidFill>
            <a:ln w="12700" cap="rnd">
              <a:solidFill>
                <a:schemeClr val="accent1">
                  <a:lumMod val="60000"/>
                  <a:lumOff val="40000"/>
                </a:schemeClr>
              </a:solidFill>
              <a:round/>
              <a:headEnd type="none" w="sm" len="sm"/>
              <a:tailEnd type="none" w="sm" len="sm"/>
            </a:ln>
          </p:spPr>
          <p:txBody>
            <a:bodyPr lIns="90947" tIns="45474" rIns="90947" bIns="45474" anchor="ctr"/>
            <a:lstStyle>
              <a:lvl1pPr defTabSz="909638" eaLnBrk="0" hangingPunct="0">
                <a:defRPr b="1" i="1">
                  <a:solidFill>
                    <a:schemeClr val="tx1"/>
                  </a:solidFill>
                  <a:latin typeface="Arial" charset="0"/>
                  <a:ea typeface="ＭＳ Ｐゴシック" pitchFamily="34" charset="-128"/>
                </a:defRPr>
              </a:lvl1pPr>
              <a:lvl2pPr marL="742950" indent="-285750" defTabSz="909638" eaLnBrk="0" hangingPunct="0">
                <a:defRPr b="1" i="1">
                  <a:solidFill>
                    <a:schemeClr val="tx1"/>
                  </a:solidFill>
                  <a:latin typeface="Arial" charset="0"/>
                  <a:ea typeface="ＭＳ Ｐゴシック" pitchFamily="34" charset="-128"/>
                </a:defRPr>
              </a:lvl2pPr>
              <a:lvl3pPr marL="1143000" indent="-228600" defTabSz="909638" eaLnBrk="0" hangingPunct="0">
                <a:defRPr b="1" i="1">
                  <a:solidFill>
                    <a:schemeClr val="tx1"/>
                  </a:solidFill>
                  <a:latin typeface="Arial" charset="0"/>
                  <a:ea typeface="ＭＳ Ｐゴシック" pitchFamily="34" charset="-128"/>
                </a:defRPr>
              </a:lvl3pPr>
              <a:lvl4pPr marL="1600200" indent="-228600" defTabSz="909638" eaLnBrk="0" hangingPunct="0">
                <a:defRPr b="1" i="1">
                  <a:solidFill>
                    <a:schemeClr val="tx1"/>
                  </a:solidFill>
                  <a:latin typeface="Arial" charset="0"/>
                  <a:ea typeface="ＭＳ Ｐゴシック" pitchFamily="34" charset="-128"/>
                </a:defRPr>
              </a:lvl4pPr>
              <a:lvl5pPr marL="2057400" indent="-228600" defTabSz="909638" eaLnBrk="0" hangingPunct="0">
                <a:defRPr b="1" i="1">
                  <a:solidFill>
                    <a:schemeClr val="tx1"/>
                  </a:solidFill>
                  <a:latin typeface="Arial" charset="0"/>
                  <a:ea typeface="ＭＳ Ｐゴシック" pitchFamily="34" charset="-128"/>
                </a:defRPr>
              </a:lvl5pPr>
              <a:lvl6pPr marL="25146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a:buClr>
                  <a:srgbClr val="000000"/>
                </a:buClr>
                <a:defRPr/>
              </a:pPr>
              <a:endParaRPr lang="en-US" altLang="en-US" sz="1300" i="0">
                <a:solidFill>
                  <a:srgbClr val="FFFFFF"/>
                </a:solidFill>
                <a:latin typeface="Calibri" pitchFamily="34" charset="0"/>
              </a:endParaRPr>
            </a:p>
            <a:p>
              <a:pPr algn="ctr">
                <a:buClr>
                  <a:srgbClr val="000000"/>
                </a:buClr>
                <a:defRPr/>
              </a:pPr>
              <a:endParaRPr lang="en-US" altLang="en-US" sz="1300" i="0">
                <a:solidFill>
                  <a:srgbClr val="FFFFFF"/>
                </a:solidFill>
                <a:latin typeface="Calibri" pitchFamily="34" charset="0"/>
              </a:endParaRPr>
            </a:p>
            <a:p>
              <a:pPr algn="ctr">
                <a:buClr>
                  <a:srgbClr val="000000"/>
                </a:buClr>
                <a:defRPr/>
              </a:pPr>
              <a:endParaRPr lang="en-US" altLang="en-US" sz="1300" i="0">
                <a:solidFill>
                  <a:srgbClr val="FFFFFF"/>
                </a:solidFill>
                <a:latin typeface="Calibri" pitchFamily="34" charset="0"/>
              </a:endParaRPr>
            </a:p>
          </p:txBody>
        </p:sp>
        <p:sp>
          <p:nvSpPr>
            <p:cNvPr id="43027" name="TextBox 41"/>
            <p:cNvSpPr txBox="1">
              <a:spLocks noChangeArrowheads="1"/>
            </p:cNvSpPr>
            <p:nvPr/>
          </p:nvSpPr>
          <p:spPr bwMode="auto">
            <a:xfrm>
              <a:off x="3796546" y="1900238"/>
              <a:ext cx="2562225" cy="2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algn="ctr" eaLnBrk="1" hangingPunct="1">
                <a:spcBef>
                  <a:spcPct val="0"/>
                </a:spcBef>
                <a:buClrTx/>
                <a:buFontTx/>
                <a:buNone/>
              </a:pPr>
              <a:r>
                <a:rPr lang="en-AU" altLang="en-US" sz="1000">
                  <a:solidFill>
                    <a:srgbClr val="FFFFFF"/>
                  </a:solidFill>
                  <a:latin typeface="Calibri" pitchFamily="34" charset="0"/>
                </a:rPr>
                <a:t>Data Categories &amp; Data Marts</a:t>
              </a:r>
            </a:p>
          </p:txBody>
        </p:sp>
        <p:pic>
          <p:nvPicPr>
            <p:cNvPr id="43028" name="Picture 50" descr="MCj0431582000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599" y="968375"/>
              <a:ext cx="4079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9"/>
            <p:cNvSpPr>
              <a:spLocks noChangeArrowheads="1"/>
            </p:cNvSpPr>
            <p:nvPr/>
          </p:nvSpPr>
          <p:spPr bwMode="auto">
            <a:xfrm>
              <a:off x="3336983"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ABOR</a:t>
              </a:r>
            </a:p>
          </p:txBody>
        </p:sp>
        <p:sp>
          <p:nvSpPr>
            <p:cNvPr id="14" name="AutoShape 49"/>
            <p:cNvSpPr>
              <a:spLocks noChangeArrowheads="1"/>
            </p:cNvSpPr>
            <p:nvPr/>
          </p:nvSpPr>
          <p:spPr bwMode="auto">
            <a:xfrm>
              <a:off x="7320973"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a:solidFill>
                    <a:srgbClr val="000000"/>
                  </a:solidFill>
                </a:rPr>
                <a:t>Risk</a:t>
              </a:r>
            </a:p>
          </p:txBody>
        </p:sp>
        <p:sp>
          <p:nvSpPr>
            <p:cNvPr id="15" name="AutoShape 49"/>
            <p:cNvSpPr>
              <a:spLocks noChangeArrowheads="1"/>
            </p:cNvSpPr>
            <p:nvPr/>
          </p:nvSpPr>
          <p:spPr bwMode="auto">
            <a:xfrm>
              <a:off x="4144525"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IBOR</a:t>
              </a:r>
            </a:p>
          </p:txBody>
        </p:sp>
        <p:sp>
          <p:nvSpPr>
            <p:cNvPr id="16" name="AutoShape 49"/>
            <p:cNvSpPr>
              <a:spLocks noChangeArrowheads="1"/>
            </p:cNvSpPr>
            <p:nvPr/>
          </p:nvSpPr>
          <p:spPr bwMode="auto">
            <a:xfrm>
              <a:off x="2529442"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a:solidFill>
                    <a:srgbClr val="000000"/>
                  </a:solidFill>
                </a:rPr>
                <a:t>Market </a:t>
              </a:r>
            </a:p>
          </p:txBody>
        </p:sp>
        <p:sp>
          <p:nvSpPr>
            <p:cNvPr id="17" name="AutoShape 49"/>
            <p:cNvSpPr>
              <a:spLocks noChangeArrowheads="1"/>
            </p:cNvSpPr>
            <p:nvPr/>
          </p:nvSpPr>
          <p:spPr bwMode="auto">
            <a:xfrm>
              <a:off x="8117264" y="1365830"/>
              <a:ext cx="756514" cy="580057"/>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0" tIns="29152" rIns="0" bIns="29152" anchor="ctr">
              <a:spAutoFit/>
            </a:bodyPr>
            <a:lstStyle/>
            <a:p>
              <a:pPr algn="ctr">
                <a:defRPr/>
              </a:pPr>
              <a:r>
                <a:rPr lang="en-US" sz="800" b="0" dirty="0">
                  <a:solidFill>
                    <a:srgbClr val="000000"/>
                  </a:solidFill>
                </a:rPr>
                <a:t>Client &amp; 3rd Party Data</a:t>
              </a:r>
            </a:p>
          </p:txBody>
        </p:sp>
        <p:sp>
          <p:nvSpPr>
            <p:cNvPr id="43044" name="Rectangle 99"/>
            <p:cNvSpPr>
              <a:spLocks noChangeArrowheads="1"/>
            </p:cNvSpPr>
            <p:nvPr/>
          </p:nvSpPr>
          <p:spPr bwMode="auto">
            <a:xfrm>
              <a:off x="3480507" y="4398963"/>
              <a:ext cx="1647450" cy="642937"/>
            </a:xfrm>
            <a:prstGeom prst="rect">
              <a:avLst/>
            </a:prstGeom>
            <a:solidFill>
              <a:srgbClr val="78BA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lIns="90947" tIns="45474" rIns="90947" bIns="45474" anchor="ctr"/>
            <a:lstStyle>
              <a:lvl1pPr defTabSz="909638" eaLnBrk="0" hangingPunct="0">
                <a:spcBef>
                  <a:spcPct val="50000"/>
                </a:spcBef>
                <a:buClr>
                  <a:schemeClr val="accent1"/>
                </a:buClr>
                <a:buChar char="•"/>
                <a:defRPr sz="1600">
                  <a:solidFill>
                    <a:schemeClr val="tx1"/>
                  </a:solidFill>
                  <a:latin typeface="Arial" charset="0"/>
                </a:defRPr>
              </a:lvl1pPr>
              <a:lvl2pPr marL="742950" indent="-285750" defTabSz="909638" eaLnBrk="0" hangingPunct="0">
                <a:spcBef>
                  <a:spcPct val="20000"/>
                </a:spcBef>
                <a:buFont typeface="Arial" charset="0"/>
                <a:buChar char="–"/>
                <a:defRPr sz="1400">
                  <a:solidFill>
                    <a:schemeClr val="tx1"/>
                  </a:solidFill>
                  <a:latin typeface="Arial" charset="0"/>
                </a:defRPr>
              </a:lvl2pPr>
              <a:lvl3pPr marL="1143000" indent="-228600" defTabSz="909638" eaLnBrk="0" hangingPunct="0">
                <a:spcBef>
                  <a:spcPct val="20000"/>
                </a:spcBef>
                <a:buFont typeface="Arial" charset="0"/>
                <a:buChar char="–"/>
                <a:defRPr sz="1200">
                  <a:solidFill>
                    <a:schemeClr val="tx1"/>
                  </a:solidFill>
                  <a:latin typeface="Arial" charset="0"/>
                </a:defRPr>
              </a:lvl3pPr>
              <a:lvl4pPr marL="1600200" indent="-228600" defTabSz="909638" eaLnBrk="0" hangingPunct="0">
                <a:spcBef>
                  <a:spcPct val="20000"/>
                </a:spcBef>
                <a:buFont typeface="Arial" charset="0"/>
                <a:buChar char="–"/>
                <a:defRPr sz="1000">
                  <a:solidFill>
                    <a:schemeClr val="tx1"/>
                  </a:solidFill>
                  <a:latin typeface="Arial" charset="0"/>
                </a:defRPr>
              </a:lvl4pPr>
              <a:lvl5pPr marL="2057400" indent="-228600" defTabSz="909638" eaLnBrk="0" hangingPunct="0">
                <a:spcBef>
                  <a:spcPct val="20000"/>
                </a:spcBef>
                <a:buFont typeface="Arial" charset="0"/>
                <a:defRPr sz="1200">
                  <a:solidFill>
                    <a:schemeClr val="tx1"/>
                  </a:solidFill>
                  <a:latin typeface="Arial" charset="0"/>
                </a:defRPr>
              </a:lvl5pPr>
              <a:lvl6pPr marL="2514600" indent="-228600" defTabSz="909638" eaLnBrk="0" fontAlgn="base" hangingPunct="0">
                <a:spcBef>
                  <a:spcPct val="20000"/>
                </a:spcBef>
                <a:spcAft>
                  <a:spcPct val="0"/>
                </a:spcAft>
                <a:buFont typeface="Arial" charset="0"/>
                <a:defRPr sz="1200">
                  <a:solidFill>
                    <a:schemeClr val="tx1"/>
                  </a:solidFill>
                  <a:latin typeface="Arial" charset="0"/>
                </a:defRPr>
              </a:lvl6pPr>
              <a:lvl7pPr marL="2971800" indent="-228600" defTabSz="909638" eaLnBrk="0" fontAlgn="base" hangingPunct="0">
                <a:spcBef>
                  <a:spcPct val="20000"/>
                </a:spcBef>
                <a:spcAft>
                  <a:spcPct val="0"/>
                </a:spcAft>
                <a:buFont typeface="Arial" charset="0"/>
                <a:defRPr sz="1200">
                  <a:solidFill>
                    <a:schemeClr val="tx1"/>
                  </a:solidFill>
                  <a:latin typeface="Arial" charset="0"/>
                </a:defRPr>
              </a:lvl7pPr>
              <a:lvl8pPr marL="3429000" indent="-228600" defTabSz="909638" eaLnBrk="0" fontAlgn="base" hangingPunct="0">
                <a:spcBef>
                  <a:spcPct val="20000"/>
                </a:spcBef>
                <a:spcAft>
                  <a:spcPct val="0"/>
                </a:spcAft>
                <a:buFont typeface="Arial" charset="0"/>
                <a:defRPr sz="1200">
                  <a:solidFill>
                    <a:schemeClr val="tx1"/>
                  </a:solidFill>
                  <a:latin typeface="Arial" charset="0"/>
                </a:defRPr>
              </a:lvl8pPr>
              <a:lvl9pPr marL="3886200" indent="-228600" defTabSz="909638" eaLnBrk="0" fontAlgn="base" hangingPunct="0">
                <a:spcBef>
                  <a:spcPct val="20000"/>
                </a:spcBef>
                <a:spcAft>
                  <a:spcPct val="0"/>
                </a:spcAft>
                <a:buFont typeface="Arial" charset="0"/>
                <a:defRPr sz="1200">
                  <a:solidFill>
                    <a:schemeClr val="tx1"/>
                  </a:solidFill>
                  <a:latin typeface="Arial" charset="0"/>
                </a:defRPr>
              </a:lvl9pPr>
            </a:lstStyle>
            <a:p>
              <a:pPr algn="ctr">
                <a:spcBef>
                  <a:spcPct val="0"/>
                </a:spcBef>
                <a:buClr>
                  <a:srgbClr val="000000"/>
                </a:buClr>
                <a:buFontTx/>
                <a:buNone/>
              </a:pPr>
              <a:r>
                <a:rPr lang="en-AU" altLang="en-US" sz="1000" b="0">
                  <a:solidFill>
                    <a:srgbClr val="000000"/>
                  </a:solidFill>
                  <a:ea typeface="Calibri" pitchFamily="34" charset="0"/>
                  <a:cs typeface="Calibri" pitchFamily="34" charset="0"/>
                </a:rPr>
                <a:t>Work flow and packaging for value-add and end client reporting</a:t>
              </a:r>
            </a:p>
          </p:txBody>
        </p:sp>
        <p:sp>
          <p:nvSpPr>
            <p:cNvPr id="43045" name="Rectangle 100"/>
            <p:cNvSpPr>
              <a:spLocks noChangeArrowheads="1"/>
            </p:cNvSpPr>
            <p:nvPr/>
          </p:nvSpPr>
          <p:spPr bwMode="auto">
            <a:xfrm>
              <a:off x="5438458" y="4398963"/>
              <a:ext cx="1609726" cy="642937"/>
            </a:xfrm>
            <a:prstGeom prst="rect">
              <a:avLst/>
            </a:prstGeom>
            <a:solidFill>
              <a:srgbClr val="78BA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lIns="90947" tIns="45474" rIns="90947" bIns="45474" anchor="ctr"/>
            <a:lstStyle>
              <a:lvl1pPr defTabSz="909638" eaLnBrk="0" hangingPunct="0">
                <a:spcBef>
                  <a:spcPct val="50000"/>
                </a:spcBef>
                <a:buClr>
                  <a:schemeClr val="accent1"/>
                </a:buClr>
                <a:buChar char="•"/>
                <a:defRPr sz="1600">
                  <a:solidFill>
                    <a:schemeClr val="tx1"/>
                  </a:solidFill>
                  <a:latin typeface="Arial" charset="0"/>
                </a:defRPr>
              </a:lvl1pPr>
              <a:lvl2pPr marL="742950" indent="-285750" defTabSz="909638" eaLnBrk="0" hangingPunct="0">
                <a:spcBef>
                  <a:spcPct val="20000"/>
                </a:spcBef>
                <a:buFont typeface="Arial" charset="0"/>
                <a:buChar char="–"/>
                <a:defRPr sz="1400">
                  <a:solidFill>
                    <a:schemeClr val="tx1"/>
                  </a:solidFill>
                  <a:latin typeface="Arial" charset="0"/>
                </a:defRPr>
              </a:lvl2pPr>
              <a:lvl3pPr marL="1143000" indent="-228600" defTabSz="909638" eaLnBrk="0" hangingPunct="0">
                <a:spcBef>
                  <a:spcPct val="20000"/>
                </a:spcBef>
                <a:buFont typeface="Arial" charset="0"/>
                <a:buChar char="–"/>
                <a:defRPr sz="1200">
                  <a:solidFill>
                    <a:schemeClr val="tx1"/>
                  </a:solidFill>
                  <a:latin typeface="Arial" charset="0"/>
                </a:defRPr>
              </a:lvl3pPr>
              <a:lvl4pPr marL="1600200" indent="-228600" defTabSz="909638" eaLnBrk="0" hangingPunct="0">
                <a:spcBef>
                  <a:spcPct val="20000"/>
                </a:spcBef>
                <a:buFont typeface="Arial" charset="0"/>
                <a:buChar char="–"/>
                <a:defRPr sz="1000">
                  <a:solidFill>
                    <a:schemeClr val="tx1"/>
                  </a:solidFill>
                  <a:latin typeface="Arial" charset="0"/>
                </a:defRPr>
              </a:lvl4pPr>
              <a:lvl5pPr marL="2057400" indent="-228600" defTabSz="909638" eaLnBrk="0" hangingPunct="0">
                <a:spcBef>
                  <a:spcPct val="20000"/>
                </a:spcBef>
                <a:buFont typeface="Arial" charset="0"/>
                <a:defRPr sz="1200">
                  <a:solidFill>
                    <a:schemeClr val="tx1"/>
                  </a:solidFill>
                  <a:latin typeface="Arial" charset="0"/>
                </a:defRPr>
              </a:lvl5pPr>
              <a:lvl6pPr marL="2514600" indent="-228600" defTabSz="909638" eaLnBrk="0" fontAlgn="base" hangingPunct="0">
                <a:spcBef>
                  <a:spcPct val="20000"/>
                </a:spcBef>
                <a:spcAft>
                  <a:spcPct val="0"/>
                </a:spcAft>
                <a:buFont typeface="Arial" charset="0"/>
                <a:defRPr sz="1200">
                  <a:solidFill>
                    <a:schemeClr val="tx1"/>
                  </a:solidFill>
                  <a:latin typeface="Arial" charset="0"/>
                </a:defRPr>
              </a:lvl6pPr>
              <a:lvl7pPr marL="2971800" indent="-228600" defTabSz="909638" eaLnBrk="0" fontAlgn="base" hangingPunct="0">
                <a:spcBef>
                  <a:spcPct val="20000"/>
                </a:spcBef>
                <a:spcAft>
                  <a:spcPct val="0"/>
                </a:spcAft>
                <a:buFont typeface="Arial" charset="0"/>
                <a:defRPr sz="1200">
                  <a:solidFill>
                    <a:schemeClr val="tx1"/>
                  </a:solidFill>
                  <a:latin typeface="Arial" charset="0"/>
                </a:defRPr>
              </a:lvl7pPr>
              <a:lvl8pPr marL="3429000" indent="-228600" defTabSz="909638" eaLnBrk="0" fontAlgn="base" hangingPunct="0">
                <a:spcBef>
                  <a:spcPct val="20000"/>
                </a:spcBef>
                <a:spcAft>
                  <a:spcPct val="0"/>
                </a:spcAft>
                <a:buFont typeface="Arial" charset="0"/>
                <a:defRPr sz="1200">
                  <a:solidFill>
                    <a:schemeClr val="tx1"/>
                  </a:solidFill>
                  <a:latin typeface="Arial" charset="0"/>
                </a:defRPr>
              </a:lvl8pPr>
              <a:lvl9pPr marL="3886200" indent="-228600" defTabSz="909638" eaLnBrk="0" fontAlgn="base" hangingPunct="0">
                <a:spcBef>
                  <a:spcPct val="20000"/>
                </a:spcBef>
                <a:spcAft>
                  <a:spcPct val="0"/>
                </a:spcAft>
                <a:buFont typeface="Arial" charset="0"/>
                <a:defRPr sz="1200">
                  <a:solidFill>
                    <a:schemeClr val="tx1"/>
                  </a:solidFill>
                  <a:latin typeface="Arial" charset="0"/>
                </a:defRPr>
              </a:lvl9pPr>
            </a:lstStyle>
            <a:p>
              <a:pPr algn="ctr">
                <a:spcBef>
                  <a:spcPct val="0"/>
                </a:spcBef>
                <a:buClr>
                  <a:srgbClr val="000000"/>
                </a:buClr>
                <a:buFontTx/>
                <a:buNone/>
              </a:pPr>
              <a:r>
                <a:rPr lang="en-AU" altLang="en-US" sz="1000" b="0">
                  <a:solidFill>
                    <a:srgbClr val="000000"/>
                  </a:solidFill>
                  <a:ea typeface="Calibri" pitchFamily="34" charset="0"/>
                  <a:cs typeface="Calibri" pitchFamily="34" charset="0"/>
                </a:rPr>
                <a:t>Data feeds in your specified file format</a:t>
              </a:r>
            </a:p>
          </p:txBody>
        </p:sp>
        <p:sp>
          <p:nvSpPr>
            <p:cNvPr id="43046" name="Rectangle 101"/>
            <p:cNvSpPr>
              <a:spLocks noChangeArrowheads="1"/>
            </p:cNvSpPr>
            <p:nvPr/>
          </p:nvSpPr>
          <p:spPr bwMode="auto">
            <a:xfrm>
              <a:off x="7234829" y="4398963"/>
              <a:ext cx="1683747" cy="642937"/>
            </a:xfrm>
            <a:prstGeom prst="rect">
              <a:avLst/>
            </a:prstGeom>
            <a:solidFill>
              <a:srgbClr val="78BAFF"/>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lIns="90947" tIns="45474" rIns="90947" bIns="45474" anchor="ctr"/>
            <a:lstStyle>
              <a:lvl1pPr defTabSz="909638" eaLnBrk="0" hangingPunct="0">
                <a:spcBef>
                  <a:spcPct val="50000"/>
                </a:spcBef>
                <a:buClr>
                  <a:schemeClr val="accent1"/>
                </a:buClr>
                <a:buChar char="•"/>
                <a:defRPr sz="1600">
                  <a:solidFill>
                    <a:schemeClr val="tx1"/>
                  </a:solidFill>
                  <a:latin typeface="Arial" charset="0"/>
                </a:defRPr>
              </a:lvl1pPr>
              <a:lvl2pPr marL="742950" indent="-285750" defTabSz="909638" eaLnBrk="0" hangingPunct="0">
                <a:spcBef>
                  <a:spcPct val="20000"/>
                </a:spcBef>
                <a:buFont typeface="Arial" charset="0"/>
                <a:buChar char="–"/>
                <a:defRPr sz="1400">
                  <a:solidFill>
                    <a:schemeClr val="tx1"/>
                  </a:solidFill>
                  <a:latin typeface="Arial" charset="0"/>
                </a:defRPr>
              </a:lvl2pPr>
              <a:lvl3pPr marL="1143000" indent="-228600" defTabSz="909638" eaLnBrk="0" hangingPunct="0">
                <a:spcBef>
                  <a:spcPct val="20000"/>
                </a:spcBef>
                <a:buFont typeface="Arial" charset="0"/>
                <a:buChar char="–"/>
                <a:defRPr sz="1200">
                  <a:solidFill>
                    <a:schemeClr val="tx1"/>
                  </a:solidFill>
                  <a:latin typeface="Arial" charset="0"/>
                </a:defRPr>
              </a:lvl3pPr>
              <a:lvl4pPr marL="1600200" indent="-228600" defTabSz="909638" eaLnBrk="0" hangingPunct="0">
                <a:spcBef>
                  <a:spcPct val="20000"/>
                </a:spcBef>
                <a:buFont typeface="Arial" charset="0"/>
                <a:buChar char="–"/>
                <a:defRPr sz="1000">
                  <a:solidFill>
                    <a:schemeClr val="tx1"/>
                  </a:solidFill>
                  <a:latin typeface="Arial" charset="0"/>
                </a:defRPr>
              </a:lvl4pPr>
              <a:lvl5pPr marL="2057400" indent="-228600" defTabSz="909638" eaLnBrk="0" hangingPunct="0">
                <a:spcBef>
                  <a:spcPct val="20000"/>
                </a:spcBef>
                <a:buFont typeface="Arial" charset="0"/>
                <a:defRPr sz="1200">
                  <a:solidFill>
                    <a:schemeClr val="tx1"/>
                  </a:solidFill>
                  <a:latin typeface="Arial" charset="0"/>
                </a:defRPr>
              </a:lvl5pPr>
              <a:lvl6pPr marL="2514600" indent="-228600" defTabSz="909638" eaLnBrk="0" fontAlgn="base" hangingPunct="0">
                <a:spcBef>
                  <a:spcPct val="20000"/>
                </a:spcBef>
                <a:spcAft>
                  <a:spcPct val="0"/>
                </a:spcAft>
                <a:buFont typeface="Arial" charset="0"/>
                <a:defRPr sz="1200">
                  <a:solidFill>
                    <a:schemeClr val="tx1"/>
                  </a:solidFill>
                  <a:latin typeface="Arial" charset="0"/>
                </a:defRPr>
              </a:lvl6pPr>
              <a:lvl7pPr marL="2971800" indent="-228600" defTabSz="909638" eaLnBrk="0" fontAlgn="base" hangingPunct="0">
                <a:spcBef>
                  <a:spcPct val="20000"/>
                </a:spcBef>
                <a:spcAft>
                  <a:spcPct val="0"/>
                </a:spcAft>
                <a:buFont typeface="Arial" charset="0"/>
                <a:defRPr sz="1200">
                  <a:solidFill>
                    <a:schemeClr val="tx1"/>
                  </a:solidFill>
                  <a:latin typeface="Arial" charset="0"/>
                </a:defRPr>
              </a:lvl7pPr>
              <a:lvl8pPr marL="3429000" indent="-228600" defTabSz="909638" eaLnBrk="0" fontAlgn="base" hangingPunct="0">
                <a:spcBef>
                  <a:spcPct val="20000"/>
                </a:spcBef>
                <a:spcAft>
                  <a:spcPct val="0"/>
                </a:spcAft>
                <a:buFont typeface="Arial" charset="0"/>
                <a:defRPr sz="1200">
                  <a:solidFill>
                    <a:schemeClr val="tx1"/>
                  </a:solidFill>
                  <a:latin typeface="Arial" charset="0"/>
                </a:defRPr>
              </a:lvl8pPr>
              <a:lvl9pPr marL="3886200" indent="-228600" defTabSz="909638" eaLnBrk="0" fontAlgn="base" hangingPunct="0">
                <a:spcBef>
                  <a:spcPct val="20000"/>
                </a:spcBef>
                <a:spcAft>
                  <a:spcPct val="0"/>
                </a:spcAft>
                <a:buFont typeface="Arial" charset="0"/>
                <a:defRPr sz="1200">
                  <a:solidFill>
                    <a:schemeClr val="tx1"/>
                  </a:solidFill>
                  <a:latin typeface="Arial" charset="0"/>
                </a:defRPr>
              </a:lvl9pPr>
            </a:lstStyle>
            <a:p>
              <a:pPr algn="ctr">
                <a:spcBef>
                  <a:spcPct val="0"/>
                </a:spcBef>
                <a:buClr>
                  <a:srgbClr val="000000"/>
                </a:buClr>
                <a:buFontTx/>
                <a:buNone/>
              </a:pPr>
              <a:r>
                <a:rPr lang="en-AU" altLang="en-US" sz="1000" b="0">
                  <a:solidFill>
                    <a:srgbClr val="000000"/>
                  </a:solidFill>
                  <a:ea typeface="Calibri" pitchFamily="34" charset="0"/>
                  <a:cs typeface="Calibri" pitchFamily="34" charset="0"/>
                </a:rPr>
                <a:t>Direct access to our data warehouse</a:t>
              </a:r>
            </a:p>
          </p:txBody>
        </p:sp>
        <p:sp>
          <p:nvSpPr>
            <p:cNvPr id="21" name="Rectangle 20"/>
            <p:cNvSpPr/>
            <p:nvPr/>
          </p:nvSpPr>
          <p:spPr bwMode="auto">
            <a:xfrm>
              <a:off x="5431663" y="5122083"/>
              <a:ext cx="3486469" cy="471173"/>
            </a:xfrm>
            <a:prstGeom prst="rect">
              <a:avLst/>
            </a:prstGeom>
            <a:solidFill>
              <a:schemeClr val="bg1">
                <a:lumMod val="60000"/>
                <a:lumOff val="40000"/>
              </a:schemeClr>
            </a:solidFill>
            <a:ln w="31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defRPr/>
              </a:pPr>
              <a:r>
                <a:rPr lang="en-US" sz="1000" b="0" dirty="0">
                  <a:solidFill>
                    <a:schemeClr val="tx1"/>
                  </a:solidFill>
                </a:rPr>
                <a:t>  Full Integration Model </a:t>
              </a:r>
            </a:p>
          </p:txBody>
        </p:sp>
        <p:sp>
          <p:nvSpPr>
            <p:cNvPr id="43048" name="TextBox 41"/>
            <p:cNvSpPr txBox="1">
              <a:spLocks noChangeArrowheads="1"/>
            </p:cNvSpPr>
            <p:nvPr/>
          </p:nvSpPr>
          <p:spPr bwMode="auto">
            <a:xfrm>
              <a:off x="3367707" y="966788"/>
              <a:ext cx="3339486" cy="32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algn="ctr" eaLnBrk="1" hangingPunct="1">
                <a:spcBef>
                  <a:spcPct val="0"/>
                </a:spcBef>
                <a:buClrTx/>
                <a:buFontTx/>
                <a:buNone/>
              </a:pPr>
              <a:r>
                <a:rPr lang="en-AU" altLang="en-US" sz="1700">
                  <a:solidFill>
                    <a:srgbClr val="FFFFFF"/>
                  </a:solidFill>
                </a:rPr>
                <a:t>Enterprise Servicing Platform</a:t>
              </a:r>
            </a:p>
          </p:txBody>
        </p:sp>
        <p:sp>
          <p:nvSpPr>
            <p:cNvPr id="23" name="AutoShape 49"/>
            <p:cNvSpPr>
              <a:spLocks noChangeArrowheads="1"/>
            </p:cNvSpPr>
            <p:nvPr/>
          </p:nvSpPr>
          <p:spPr bwMode="auto">
            <a:xfrm>
              <a:off x="6567152" y="1493196"/>
              <a:ext cx="712788"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err="1">
                  <a:solidFill>
                    <a:srgbClr val="000000"/>
                  </a:solidFill>
                </a:rPr>
                <a:t>PnA</a:t>
              </a:r>
              <a:endParaRPr lang="en-US" sz="800" b="0">
                <a:solidFill>
                  <a:srgbClr val="000000"/>
                </a:solidFill>
              </a:endParaRPr>
            </a:p>
          </p:txBody>
        </p:sp>
        <p:sp>
          <p:nvSpPr>
            <p:cNvPr id="24" name="AutoShape 49"/>
            <p:cNvSpPr>
              <a:spLocks noChangeArrowheads="1"/>
            </p:cNvSpPr>
            <p:nvPr/>
          </p:nvSpPr>
          <p:spPr bwMode="auto">
            <a:xfrm>
              <a:off x="1683932" y="1493195"/>
              <a:ext cx="803342"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a:solidFill>
                    <a:srgbClr val="000000"/>
                  </a:solidFill>
                </a:rPr>
                <a:t>Reference</a:t>
              </a:r>
            </a:p>
          </p:txBody>
        </p:sp>
        <p:pic>
          <p:nvPicPr>
            <p:cNvPr id="43055" name="Picture 50" descr="MCj0431582000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675" y="962025"/>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AutoShape 49"/>
            <p:cNvSpPr>
              <a:spLocks noChangeArrowheads="1"/>
            </p:cNvSpPr>
            <p:nvPr/>
          </p:nvSpPr>
          <p:spPr bwMode="auto">
            <a:xfrm>
              <a:off x="4952067"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a:solidFill>
                    <a:srgbClr val="000000"/>
                  </a:solidFill>
                </a:rPr>
                <a:t>Regulatory</a:t>
              </a:r>
            </a:p>
          </p:txBody>
        </p:sp>
        <p:sp>
          <p:nvSpPr>
            <p:cNvPr id="27" name="AutoShape 49"/>
            <p:cNvSpPr>
              <a:spLocks noChangeArrowheads="1"/>
            </p:cNvSpPr>
            <p:nvPr/>
          </p:nvSpPr>
          <p:spPr bwMode="auto">
            <a:xfrm>
              <a:off x="5759609"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Category X</a:t>
              </a:r>
            </a:p>
          </p:txBody>
        </p:sp>
        <p:sp>
          <p:nvSpPr>
            <p:cNvPr id="43062" name="TextBox 41"/>
            <p:cNvSpPr txBox="1">
              <a:spLocks noChangeArrowheads="1"/>
            </p:cNvSpPr>
            <p:nvPr/>
          </p:nvSpPr>
          <p:spPr bwMode="auto">
            <a:xfrm>
              <a:off x="2318113" y="1025525"/>
              <a:ext cx="779462" cy="2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algn="ctr" eaLnBrk="1" hangingPunct="1">
                <a:spcBef>
                  <a:spcPct val="0"/>
                </a:spcBef>
                <a:buClrTx/>
                <a:buFontTx/>
                <a:buNone/>
              </a:pPr>
              <a:r>
                <a:rPr lang="en-AU" altLang="en-US" sz="1000">
                  <a:solidFill>
                    <a:srgbClr val="FFFFFF"/>
                  </a:solidFill>
                  <a:latin typeface="Calibri" pitchFamily="34" charset="0"/>
                </a:rPr>
                <a:t>Configure</a:t>
              </a:r>
            </a:p>
          </p:txBody>
        </p:sp>
        <p:sp>
          <p:nvSpPr>
            <p:cNvPr id="43063" name="TextBox 41"/>
            <p:cNvSpPr txBox="1">
              <a:spLocks noChangeArrowheads="1"/>
            </p:cNvSpPr>
            <p:nvPr/>
          </p:nvSpPr>
          <p:spPr bwMode="auto">
            <a:xfrm>
              <a:off x="6941274" y="1028700"/>
              <a:ext cx="914400" cy="2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algn="ctr" eaLnBrk="1" hangingPunct="1">
                <a:spcBef>
                  <a:spcPct val="0"/>
                </a:spcBef>
                <a:buClrTx/>
                <a:buFontTx/>
                <a:buNone/>
              </a:pPr>
              <a:r>
                <a:rPr lang="en-AU" altLang="en-US" sz="1000">
                  <a:solidFill>
                    <a:srgbClr val="FFFFFF"/>
                  </a:solidFill>
                  <a:latin typeface="Calibri" pitchFamily="34" charset="0"/>
                </a:rPr>
                <a:t>Aggregate</a:t>
              </a:r>
            </a:p>
          </p:txBody>
        </p:sp>
        <p:grpSp>
          <p:nvGrpSpPr>
            <p:cNvPr id="43064" name="Group 8"/>
            <p:cNvGrpSpPr>
              <a:grpSpLocks/>
            </p:cNvGrpSpPr>
            <p:nvPr/>
          </p:nvGrpSpPr>
          <p:grpSpPr bwMode="auto">
            <a:xfrm>
              <a:off x="1598515" y="2428875"/>
              <a:ext cx="5442046" cy="1536700"/>
              <a:chOff x="1593103" y="3888487"/>
              <a:chExt cx="5442307" cy="845438"/>
            </a:xfrm>
          </p:grpSpPr>
          <p:sp>
            <p:nvSpPr>
              <p:cNvPr id="43086" name="Round Diagonal Corner Rectangle 3"/>
              <p:cNvSpPr>
                <a:spLocks noChangeArrowheads="1"/>
              </p:cNvSpPr>
              <p:nvPr/>
            </p:nvSpPr>
            <p:spPr bwMode="auto">
              <a:xfrm>
                <a:off x="1593103" y="3888487"/>
                <a:ext cx="5442307" cy="845438"/>
              </a:xfrm>
              <a:prstGeom prst="rect">
                <a:avLst/>
              </a:prstGeom>
              <a:solidFill>
                <a:schemeClr val="accent1"/>
              </a:solidFill>
              <a:ln>
                <a:noFill/>
              </a:ln>
              <a:extLst>
                <a:ext uri="{91240B29-F687-4F45-9708-019B960494DF}">
                  <a14:hiddenLine xmlns:a14="http://schemas.microsoft.com/office/drawing/2010/main" w="12700" cap="rnd">
                    <a:solidFill>
                      <a:srgbClr val="000000"/>
                    </a:solidFill>
                    <a:round/>
                    <a:headEnd type="none" w="sm" len="sm"/>
                    <a:tailEnd type="none" w="sm" len="sm"/>
                  </a14:hiddenLine>
                </a:ext>
              </a:extLst>
            </p:spPr>
            <p:txBody>
              <a:bodyPr lIns="101870" tIns="50935" rIns="101870" bIns="50935"/>
              <a:lstStyle>
                <a:lvl1pPr defTabSz="909638" eaLnBrk="0" hangingPunct="0">
                  <a:spcBef>
                    <a:spcPct val="50000"/>
                  </a:spcBef>
                  <a:buClr>
                    <a:schemeClr val="accent1"/>
                  </a:buClr>
                  <a:buChar char="•"/>
                  <a:defRPr sz="1600">
                    <a:solidFill>
                      <a:schemeClr val="tx1"/>
                    </a:solidFill>
                    <a:latin typeface="Arial" charset="0"/>
                  </a:defRPr>
                </a:lvl1pPr>
                <a:lvl2pPr marL="742950" indent="-285750" defTabSz="909638" eaLnBrk="0" hangingPunct="0">
                  <a:spcBef>
                    <a:spcPct val="20000"/>
                  </a:spcBef>
                  <a:buFont typeface="Arial" charset="0"/>
                  <a:buChar char="–"/>
                  <a:defRPr sz="1400">
                    <a:solidFill>
                      <a:schemeClr val="tx1"/>
                    </a:solidFill>
                    <a:latin typeface="Arial" charset="0"/>
                  </a:defRPr>
                </a:lvl2pPr>
                <a:lvl3pPr marL="1143000" indent="-228600" defTabSz="909638" eaLnBrk="0" hangingPunct="0">
                  <a:spcBef>
                    <a:spcPct val="20000"/>
                  </a:spcBef>
                  <a:buFont typeface="Arial" charset="0"/>
                  <a:buChar char="–"/>
                  <a:defRPr sz="1200">
                    <a:solidFill>
                      <a:schemeClr val="tx1"/>
                    </a:solidFill>
                    <a:latin typeface="Arial" charset="0"/>
                  </a:defRPr>
                </a:lvl3pPr>
                <a:lvl4pPr marL="1600200" indent="-228600" defTabSz="909638" eaLnBrk="0" hangingPunct="0">
                  <a:spcBef>
                    <a:spcPct val="20000"/>
                  </a:spcBef>
                  <a:buFont typeface="Arial" charset="0"/>
                  <a:buChar char="–"/>
                  <a:defRPr sz="1000">
                    <a:solidFill>
                      <a:schemeClr val="tx1"/>
                    </a:solidFill>
                    <a:latin typeface="Arial" charset="0"/>
                  </a:defRPr>
                </a:lvl4pPr>
                <a:lvl5pPr marL="2057400" indent="-228600" defTabSz="909638" eaLnBrk="0" hangingPunct="0">
                  <a:spcBef>
                    <a:spcPct val="20000"/>
                  </a:spcBef>
                  <a:buFont typeface="Arial" charset="0"/>
                  <a:defRPr sz="1200">
                    <a:solidFill>
                      <a:schemeClr val="tx1"/>
                    </a:solidFill>
                    <a:latin typeface="Arial" charset="0"/>
                  </a:defRPr>
                </a:lvl5pPr>
                <a:lvl6pPr marL="2514600" indent="-228600" defTabSz="909638" eaLnBrk="0" fontAlgn="base" hangingPunct="0">
                  <a:spcBef>
                    <a:spcPct val="20000"/>
                  </a:spcBef>
                  <a:spcAft>
                    <a:spcPct val="0"/>
                  </a:spcAft>
                  <a:buFont typeface="Arial" charset="0"/>
                  <a:defRPr sz="1200">
                    <a:solidFill>
                      <a:schemeClr val="tx1"/>
                    </a:solidFill>
                    <a:latin typeface="Arial" charset="0"/>
                  </a:defRPr>
                </a:lvl6pPr>
                <a:lvl7pPr marL="2971800" indent="-228600" defTabSz="909638" eaLnBrk="0" fontAlgn="base" hangingPunct="0">
                  <a:spcBef>
                    <a:spcPct val="20000"/>
                  </a:spcBef>
                  <a:spcAft>
                    <a:spcPct val="0"/>
                  </a:spcAft>
                  <a:buFont typeface="Arial" charset="0"/>
                  <a:defRPr sz="1200">
                    <a:solidFill>
                      <a:schemeClr val="tx1"/>
                    </a:solidFill>
                    <a:latin typeface="Arial" charset="0"/>
                  </a:defRPr>
                </a:lvl7pPr>
                <a:lvl8pPr marL="3429000" indent="-228600" defTabSz="909638" eaLnBrk="0" fontAlgn="base" hangingPunct="0">
                  <a:spcBef>
                    <a:spcPct val="20000"/>
                  </a:spcBef>
                  <a:spcAft>
                    <a:spcPct val="0"/>
                  </a:spcAft>
                  <a:buFont typeface="Arial" charset="0"/>
                  <a:defRPr sz="1200">
                    <a:solidFill>
                      <a:schemeClr val="tx1"/>
                    </a:solidFill>
                    <a:latin typeface="Arial" charset="0"/>
                  </a:defRPr>
                </a:lvl8pPr>
                <a:lvl9pPr marL="3886200" indent="-228600" defTabSz="909638" eaLnBrk="0" fontAlgn="base" hangingPunct="0">
                  <a:spcBef>
                    <a:spcPct val="20000"/>
                  </a:spcBef>
                  <a:spcAft>
                    <a:spcPct val="0"/>
                  </a:spcAft>
                  <a:buFont typeface="Arial" charset="0"/>
                  <a:defRPr sz="1200">
                    <a:solidFill>
                      <a:schemeClr val="tx1"/>
                    </a:solidFill>
                    <a:latin typeface="Arial" charset="0"/>
                  </a:defRPr>
                </a:lvl9pPr>
              </a:lstStyle>
              <a:p>
                <a:pPr algn="ctr">
                  <a:spcBef>
                    <a:spcPct val="0"/>
                  </a:spcBef>
                  <a:spcAft>
                    <a:spcPts val="538"/>
                  </a:spcAft>
                  <a:buClr>
                    <a:srgbClr val="000000"/>
                  </a:buClr>
                  <a:buFontTx/>
                  <a:buNone/>
                </a:pPr>
                <a:endParaRPr lang="en-AU" altLang="en-US" sz="1300" b="0">
                  <a:solidFill>
                    <a:srgbClr val="FFFFFF"/>
                  </a:solidFill>
                  <a:latin typeface="Calibri" pitchFamily="34" charset="0"/>
                  <a:ea typeface="Calibri" pitchFamily="34" charset="0"/>
                  <a:cs typeface="Calibri" pitchFamily="34" charset="0"/>
                </a:endParaRPr>
              </a:p>
            </p:txBody>
          </p:sp>
          <p:sp>
            <p:nvSpPr>
              <p:cNvPr id="43" name="Rounded Rectangle 4"/>
              <p:cNvSpPr/>
              <p:nvPr/>
            </p:nvSpPr>
            <p:spPr bwMode="auto">
              <a:xfrm>
                <a:off x="3766286" y="4376358"/>
                <a:ext cx="991522" cy="299586"/>
              </a:xfrm>
              <a:prstGeom prst="roundRect">
                <a:avLst>
                  <a:gd name="adj" fmla="val 10000"/>
                </a:avLst>
              </a:prstGeom>
              <a:solidFill>
                <a:schemeClr val="bg1">
                  <a:lumMod val="60000"/>
                  <a:lumOff val="4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chemeClr val="tx1"/>
                    </a:solidFill>
                  </a:rPr>
                  <a:t>Tolerance &amp; Comparison Checks</a:t>
                </a:r>
              </a:p>
            </p:txBody>
          </p:sp>
          <p:sp>
            <p:nvSpPr>
              <p:cNvPr id="44" name="Rounded Rectangle 5"/>
              <p:cNvSpPr/>
              <p:nvPr/>
            </p:nvSpPr>
            <p:spPr bwMode="auto">
              <a:xfrm>
                <a:off x="4899687" y="4377255"/>
                <a:ext cx="981738" cy="299586"/>
              </a:xfrm>
              <a:prstGeom prst="roundRect">
                <a:avLst>
                  <a:gd name="adj" fmla="val 10000"/>
                </a:avLst>
              </a:prstGeom>
              <a:solidFill>
                <a:schemeClr val="bg1">
                  <a:lumMod val="60000"/>
                  <a:lumOff val="4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chemeClr val="tx1"/>
                    </a:solidFill>
                  </a:rPr>
                  <a:t>Data Integrity &amp; Availability Checks</a:t>
                </a:r>
              </a:p>
            </p:txBody>
          </p:sp>
          <p:sp>
            <p:nvSpPr>
              <p:cNvPr id="45" name="Rounded Rectangle 6"/>
              <p:cNvSpPr/>
              <p:nvPr/>
            </p:nvSpPr>
            <p:spPr bwMode="auto">
              <a:xfrm>
                <a:off x="5958073" y="3972724"/>
                <a:ext cx="931182" cy="712190"/>
              </a:xfrm>
              <a:prstGeom prst="roundRect">
                <a:avLst>
                  <a:gd name="adj" fmla="val 10000"/>
                </a:avLst>
              </a:prstGeom>
              <a:solidFill>
                <a:schemeClr val="bg1">
                  <a:lumMod val="60000"/>
                  <a:lumOff val="4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chemeClr val="tx1"/>
                    </a:solidFill>
                  </a:rPr>
                  <a:t>Management and Workflow Dashboard</a:t>
                </a:r>
              </a:p>
            </p:txBody>
          </p:sp>
          <p:sp>
            <p:nvSpPr>
              <p:cNvPr id="46" name="Rounded Rectangle 7"/>
              <p:cNvSpPr/>
              <p:nvPr/>
            </p:nvSpPr>
            <p:spPr bwMode="auto">
              <a:xfrm>
                <a:off x="2732363" y="4376358"/>
                <a:ext cx="893675" cy="299586"/>
              </a:xfrm>
              <a:prstGeom prst="roundRect">
                <a:avLst>
                  <a:gd name="adj" fmla="val 10000"/>
                </a:avLst>
              </a:prstGeom>
              <a:solidFill>
                <a:schemeClr val="bg1">
                  <a:lumMod val="60000"/>
                  <a:lumOff val="4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chemeClr val="tx1"/>
                    </a:solidFill>
                  </a:rPr>
                  <a:t>Custom Reference Checks</a:t>
                </a:r>
              </a:p>
            </p:txBody>
          </p:sp>
        </p:grpSp>
        <p:sp>
          <p:nvSpPr>
            <p:cNvPr id="43065" name="TextBox 41"/>
            <p:cNvSpPr txBox="1">
              <a:spLocks noChangeArrowheads="1"/>
            </p:cNvSpPr>
            <p:nvPr/>
          </p:nvSpPr>
          <p:spPr bwMode="auto">
            <a:xfrm>
              <a:off x="2497138" y="2554288"/>
              <a:ext cx="3121025" cy="61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algn="ctr" eaLnBrk="1" hangingPunct="1">
                <a:spcBef>
                  <a:spcPct val="0"/>
                </a:spcBef>
                <a:buClrTx/>
                <a:buFontTx/>
                <a:buNone/>
              </a:pPr>
              <a:r>
                <a:rPr lang="en-AU" altLang="en-US" sz="1800">
                  <a:solidFill>
                    <a:srgbClr val="FFFFFF"/>
                  </a:solidFill>
                </a:rPr>
                <a:t>Enterprise Control Framework</a:t>
              </a:r>
            </a:p>
          </p:txBody>
        </p:sp>
        <p:sp>
          <p:nvSpPr>
            <p:cNvPr id="32" name="Rectangle 31"/>
            <p:cNvSpPr/>
            <p:nvPr/>
          </p:nvSpPr>
          <p:spPr bwMode="auto">
            <a:xfrm>
              <a:off x="7373955" y="2354779"/>
              <a:ext cx="1682279" cy="1751724"/>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r>
                <a:rPr lang="en-US" sz="1100" dirty="0">
                  <a:solidFill>
                    <a:srgbClr val="000000"/>
                  </a:solidFill>
                </a:rPr>
                <a:t>Client &amp; 3rd Party Data</a:t>
              </a:r>
            </a:p>
          </p:txBody>
        </p:sp>
        <p:sp>
          <p:nvSpPr>
            <p:cNvPr id="33" name="Up Arrow 32"/>
            <p:cNvSpPr/>
            <p:nvPr/>
          </p:nvSpPr>
          <p:spPr bwMode="auto">
            <a:xfrm>
              <a:off x="8137298" y="2012350"/>
              <a:ext cx="491422" cy="848373"/>
            </a:xfrm>
            <a:prstGeom prst="up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r>
                <a:rPr lang="en-US" sz="800" b="0" dirty="0">
                  <a:solidFill>
                    <a:srgbClr val="000000"/>
                  </a:solidFill>
                </a:rPr>
                <a:t>Real Time</a:t>
              </a:r>
            </a:p>
          </p:txBody>
        </p:sp>
        <p:sp>
          <p:nvSpPr>
            <p:cNvPr id="34" name="Rectangle 33"/>
            <p:cNvSpPr/>
            <p:nvPr/>
          </p:nvSpPr>
          <p:spPr>
            <a:xfrm>
              <a:off x="1394086" y="5921812"/>
              <a:ext cx="3713066" cy="234334"/>
            </a:xfrm>
            <a:prstGeom prst="rect">
              <a:avLst/>
            </a:prstGeom>
            <a:solidFill>
              <a:srgbClr val="00CC99"/>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lIns="0" tIns="29152" rIns="0" bIns="29152" anchor="ctr">
              <a:spAutoFit/>
            </a:bodyPr>
            <a:lstStyle/>
            <a:p>
              <a:pPr algn="ctr">
                <a:defRPr/>
              </a:pPr>
              <a:r>
                <a:rPr lang="en-AU" sz="1100" b="0" dirty="0">
                  <a:solidFill>
                    <a:srgbClr val="000000"/>
                  </a:solidFill>
                </a:rPr>
                <a:t>Information Consumers</a:t>
              </a:r>
            </a:p>
          </p:txBody>
        </p:sp>
        <p:sp>
          <p:nvSpPr>
            <p:cNvPr id="35" name="Up-Down Arrow 34"/>
            <p:cNvSpPr/>
            <p:nvPr/>
          </p:nvSpPr>
          <p:spPr bwMode="auto">
            <a:xfrm>
              <a:off x="3155470" y="5578168"/>
              <a:ext cx="290916" cy="328617"/>
            </a:xfrm>
            <a:prstGeom prst="upDown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endParaRPr lang="en-US" sz="100" b="0">
                <a:solidFill>
                  <a:srgbClr val="969696"/>
                </a:solidFill>
                <a:latin typeface="Calibri" panose="020F0502020204030204" pitchFamily="34" charset="0"/>
              </a:endParaRPr>
            </a:p>
          </p:txBody>
        </p:sp>
        <p:sp>
          <p:nvSpPr>
            <p:cNvPr id="36" name="Up-Down Arrow 35"/>
            <p:cNvSpPr/>
            <p:nvPr/>
          </p:nvSpPr>
          <p:spPr bwMode="auto">
            <a:xfrm>
              <a:off x="6999433" y="5603107"/>
              <a:ext cx="264469" cy="328617"/>
            </a:xfrm>
            <a:prstGeom prst="upDown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endParaRPr lang="en-US" sz="100" b="0">
                <a:solidFill>
                  <a:srgbClr val="969696"/>
                </a:solidFill>
                <a:latin typeface="Calibri" panose="020F0502020204030204" pitchFamily="34" charset="0"/>
              </a:endParaRPr>
            </a:p>
          </p:txBody>
        </p:sp>
        <p:sp>
          <p:nvSpPr>
            <p:cNvPr id="37" name="Rounded Rectangle 36"/>
            <p:cNvSpPr/>
            <p:nvPr/>
          </p:nvSpPr>
          <p:spPr bwMode="auto">
            <a:xfrm>
              <a:off x="7847495" y="2807838"/>
              <a:ext cx="1098025" cy="1223309"/>
            </a:xfrm>
            <a:prstGeom prst="roundRect">
              <a:avLst>
                <a:gd name="adj" fmla="val 10000"/>
              </a:avLst>
            </a:prstGeom>
            <a:solidFill>
              <a:srgbClr val="00CC99"/>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lIns="0" tIns="29152" rIns="0" bIns="29152" anchor="ctr">
              <a:spAutoFit/>
            </a:bodyPr>
            <a:lstStyle/>
            <a:p>
              <a:pPr algn="ctr">
                <a:defRPr/>
              </a:pPr>
              <a:r>
                <a:rPr lang="en-US" sz="1000" b="0" dirty="0">
                  <a:solidFill>
                    <a:srgbClr val="000000"/>
                  </a:solidFill>
                </a:rPr>
                <a:t>Custodians</a:t>
              </a:r>
            </a:p>
            <a:p>
              <a:pPr algn="ctr">
                <a:defRPr/>
              </a:pPr>
              <a:r>
                <a:rPr lang="en-US" sz="1000" b="0" dirty="0">
                  <a:solidFill>
                    <a:srgbClr val="000000"/>
                  </a:solidFill>
                </a:rPr>
                <a:t>Security Codes</a:t>
              </a:r>
            </a:p>
            <a:p>
              <a:pPr algn="ctr">
                <a:defRPr/>
              </a:pPr>
              <a:r>
                <a:rPr lang="en-US" sz="1000" b="0" dirty="0">
                  <a:solidFill>
                    <a:srgbClr val="000000"/>
                  </a:solidFill>
                </a:rPr>
                <a:t>Classifications</a:t>
              </a:r>
            </a:p>
            <a:p>
              <a:pPr algn="ctr">
                <a:defRPr/>
              </a:pPr>
              <a:r>
                <a:rPr lang="en-US" sz="1000" b="0" dirty="0">
                  <a:solidFill>
                    <a:srgbClr val="000000"/>
                  </a:solidFill>
                </a:rPr>
                <a:t>Asset Types</a:t>
              </a:r>
            </a:p>
            <a:p>
              <a:pPr algn="ctr">
                <a:defRPr/>
              </a:pPr>
              <a:r>
                <a:rPr lang="en-US" sz="1000" b="0" dirty="0">
                  <a:solidFill>
                    <a:srgbClr val="000000"/>
                  </a:solidFill>
                </a:rPr>
                <a:t>Portfolios</a:t>
              </a:r>
            </a:p>
            <a:p>
              <a:pPr algn="ctr">
                <a:defRPr/>
              </a:pPr>
              <a:r>
                <a:rPr lang="en-US" sz="1000" b="0" dirty="0">
                  <a:solidFill>
                    <a:srgbClr val="000000"/>
                  </a:solidFill>
                </a:rPr>
                <a:t>IMs</a:t>
              </a:r>
            </a:p>
            <a:p>
              <a:pPr algn="ctr">
                <a:defRPr/>
              </a:pPr>
              <a:r>
                <a:rPr lang="en-US" sz="1000" b="0" dirty="0">
                  <a:solidFill>
                    <a:srgbClr val="000000"/>
                  </a:solidFill>
                </a:rPr>
                <a:t>Benchmarks</a:t>
              </a:r>
            </a:p>
          </p:txBody>
        </p:sp>
        <p:sp>
          <p:nvSpPr>
            <p:cNvPr id="38" name="Rounded Rectangle 37"/>
            <p:cNvSpPr/>
            <p:nvPr/>
          </p:nvSpPr>
          <p:spPr bwMode="auto">
            <a:xfrm>
              <a:off x="1772338" y="2552641"/>
              <a:ext cx="885478" cy="1323849"/>
            </a:xfrm>
            <a:prstGeom prst="roundRect">
              <a:avLst>
                <a:gd name="adj" fmla="val 10000"/>
              </a:avLst>
            </a:prstGeom>
            <a:solidFill>
              <a:schemeClr val="bg1">
                <a:lumMod val="60000"/>
                <a:lumOff val="4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chemeClr val="tx1"/>
                  </a:solidFill>
                </a:rPr>
                <a:t>Powerful and Flexible Control Definition</a:t>
              </a:r>
            </a:p>
          </p:txBody>
        </p:sp>
        <p:sp>
          <p:nvSpPr>
            <p:cNvPr id="39" name="Rectangle 38"/>
            <p:cNvSpPr/>
            <p:nvPr/>
          </p:nvSpPr>
          <p:spPr>
            <a:xfrm>
              <a:off x="5438458" y="5923190"/>
              <a:ext cx="3491607" cy="234334"/>
            </a:xfrm>
            <a:prstGeom prst="rect">
              <a:avLst/>
            </a:prstGeom>
            <a:solidFill>
              <a:srgbClr val="00CC99"/>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lIns="0" tIns="29152" rIns="0" bIns="29152" anchor="ctr">
              <a:spAutoFit/>
            </a:bodyPr>
            <a:lstStyle/>
            <a:p>
              <a:pPr algn="ctr">
                <a:defRPr/>
              </a:pPr>
              <a:r>
                <a:rPr lang="en-AU" sz="1100" b="0" dirty="0">
                  <a:solidFill>
                    <a:srgbClr val="000000"/>
                  </a:solidFill>
                </a:rPr>
                <a:t>Client Platforms</a:t>
              </a:r>
            </a:p>
          </p:txBody>
        </p:sp>
        <p:sp>
          <p:nvSpPr>
            <p:cNvPr id="43084" name="TextBox 1"/>
            <p:cNvSpPr txBox="1">
              <a:spLocks noChangeArrowheads="1"/>
            </p:cNvSpPr>
            <p:nvPr/>
          </p:nvSpPr>
          <p:spPr bwMode="auto">
            <a:xfrm>
              <a:off x="7373955" y="5231152"/>
              <a:ext cx="1911087" cy="25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eaLnBrk="1" hangingPunct="1">
                <a:spcBef>
                  <a:spcPct val="0"/>
                </a:spcBef>
                <a:buClrTx/>
                <a:buFontTx/>
                <a:buNone/>
              </a:pPr>
              <a:r>
                <a:rPr lang="en-US" altLang="en-US" sz="1000" b="0" dirty="0"/>
                <a:t>Open Access to Data</a:t>
              </a:r>
            </a:p>
          </p:txBody>
        </p:sp>
        <p:sp>
          <p:nvSpPr>
            <p:cNvPr id="41" name="Up Arrow 40"/>
            <p:cNvSpPr/>
            <p:nvPr/>
          </p:nvSpPr>
          <p:spPr bwMode="auto">
            <a:xfrm rot="10800000">
              <a:off x="1183649" y="1295126"/>
              <a:ext cx="491422" cy="2683130"/>
            </a:xfrm>
            <a:prstGeom prst="up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r>
                <a:rPr lang="en-US" sz="800" b="0" dirty="0">
                  <a:solidFill>
                    <a:srgbClr val="000000"/>
                  </a:solidFill>
                </a:rPr>
                <a:t>Real Time Data Flow</a:t>
              </a:r>
            </a:p>
          </p:txBody>
        </p:sp>
      </p:grpSp>
      <p:sp>
        <p:nvSpPr>
          <p:cNvPr id="43011" name="Title 3"/>
          <p:cNvSpPr>
            <a:spLocks noGrp="1"/>
          </p:cNvSpPr>
          <p:nvPr>
            <p:ph type="title"/>
          </p:nvPr>
        </p:nvSpPr>
        <p:spPr>
          <a:xfrm>
            <a:off x="404813" y="727075"/>
            <a:ext cx="8232775" cy="304800"/>
          </a:xfrm>
        </p:spPr>
        <p:txBody>
          <a:bodyPr/>
          <a:lstStyle/>
          <a:p>
            <a:r>
              <a:rPr lang="en-US" altLang="en-US" sz="2400" dirty="0" smtClean="0"/>
              <a:t>Data Management and Information Delivery Tool Set</a:t>
            </a:r>
          </a:p>
        </p:txBody>
      </p:sp>
      <p:sp>
        <p:nvSpPr>
          <p:cNvPr id="43012" name="AutoShape 94"/>
          <p:cNvSpPr>
            <a:spLocks noChangeArrowheads="1"/>
          </p:cNvSpPr>
          <p:nvPr/>
        </p:nvSpPr>
        <p:spPr bwMode="auto">
          <a:xfrm rot="16200000" flipV="1">
            <a:off x="-472281" y="2639219"/>
            <a:ext cx="3230562" cy="323850"/>
          </a:xfrm>
          <a:custGeom>
            <a:avLst/>
            <a:gdLst>
              <a:gd name="T0" fmla="*/ 0 w 21600"/>
              <a:gd name="T1" fmla="*/ 0 h 21119"/>
              <a:gd name="T2" fmla="*/ 2147483647 w 21600"/>
              <a:gd name="T3" fmla="*/ 2147483647 h 21119"/>
              <a:gd name="T4" fmla="*/ 2147483647 w 21600"/>
              <a:gd name="T5" fmla="*/ 2147483647 h 21119"/>
              <a:gd name="T6" fmla="*/ 2147483647 w 21600"/>
              <a:gd name="T7" fmla="*/ 0 h 21119"/>
              <a:gd name="T8" fmla="*/ 0 w 21600"/>
              <a:gd name="T9" fmla="*/ 0 h 21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119">
                <a:moveTo>
                  <a:pt x="0" y="0"/>
                </a:moveTo>
                <a:lnTo>
                  <a:pt x="7511" y="21119"/>
                </a:lnTo>
                <a:lnTo>
                  <a:pt x="14130" y="21084"/>
                </a:lnTo>
                <a:lnTo>
                  <a:pt x="21600" y="0"/>
                </a:lnTo>
                <a:lnTo>
                  <a:pt x="0" y="0"/>
                </a:lnTo>
                <a:close/>
              </a:path>
            </a:pathLst>
          </a:custGeom>
          <a:gradFill rotWithShape="1">
            <a:gsLst>
              <a:gs pos="0">
                <a:srgbClr val="FFFFFF"/>
              </a:gs>
              <a:gs pos="100000">
                <a:srgbClr val="B2B2B2"/>
              </a:gs>
            </a:gsLst>
            <a:lin ang="1620000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lIns="46776" tIns="46776" rIns="46776" bIns="46776" anchor="ctr"/>
          <a:lstStyle/>
          <a:p>
            <a:endParaRPr lang="en-US"/>
          </a:p>
        </p:txBody>
      </p:sp>
      <p:sp>
        <p:nvSpPr>
          <p:cNvPr id="49" name="Rectangle 8"/>
          <p:cNvSpPr>
            <a:spLocks noChangeArrowheads="1"/>
          </p:cNvSpPr>
          <p:nvPr/>
        </p:nvSpPr>
        <p:spPr bwMode="auto">
          <a:xfrm>
            <a:off x="49213" y="2330450"/>
            <a:ext cx="930275" cy="1028700"/>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a:solidFill>
                  <a:srgbClr val="FFFFFF"/>
                </a:solidFill>
              </a:rPr>
              <a:t>Source &amp; </a:t>
            </a:r>
            <a:br>
              <a:rPr lang="en-US" sz="1000" dirty="0">
                <a:solidFill>
                  <a:srgbClr val="FFFFFF"/>
                </a:solidFill>
              </a:rPr>
            </a:br>
            <a:r>
              <a:rPr lang="en-US" sz="1000" dirty="0">
                <a:solidFill>
                  <a:srgbClr val="FFFFFF"/>
                </a:solidFill>
              </a:rPr>
              <a:t>Manage Data</a:t>
            </a:r>
          </a:p>
        </p:txBody>
      </p:sp>
      <p:sp>
        <p:nvSpPr>
          <p:cNvPr id="50" name="Rectangle 8"/>
          <p:cNvSpPr>
            <a:spLocks noChangeArrowheads="1"/>
          </p:cNvSpPr>
          <p:nvPr/>
        </p:nvSpPr>
        <p:spPr bwMode="auto">
          <a:xfrm>
            <a:off x="87313" y="5327650"/>
            <a:ext cx="930275" cy="449263"/>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a:solidFill>
                  <a:srgbClr val="FFFFFF"/>
                </a:solidFill>
              </a:rPr>
              <a:t>Information</a:t>
            </a:r>
          </a:p>
          <a:p>
            <a:pPr algn="ctr" defTabSz="816264">
              <a:defRPr/>
            </a:pPr>
            <a:r>
              <a:rPr lang="en-US" sz="1000" dirty="0">
                <a:solidFill>
                  <a:srgbClr val="FFFFFF"/>
                </a:solidFill>
              </a:rPr>
              <a:t>Delivery</a:t>
            </a:r>
          </a:p>
        </p:txBody>
      </p:sp>
      <p:sp>
        <p:nvSpPr>
          <p:cNvPr id="43015" name="AutoShape 94"/>
          <p:cNvSpPr>
            <a:spLocks noChangeArrowheads="1"/>
          </p:cNvSpPr>
          <p:nvPr/>
        </p:nvSpPr>
        <p:spPr bwMode="auto">
          <a:xfrm rot="16200000" flipV="1">
            <a:off x="182563" y="5403850"/>
            <a:ext cx="1936750" cy="323850"/>
          </a:xfrm>
          <a:custGeom>
            <a:avLst/>
            <a:gdLst>
              <a:gd name="T0" fmla="*/ 0 w 21600"/>
              <a:gd name="T1" fmla="*/ 0 h 21119"/>
              <a:gd name="T2" fmla="*/ 2147483647 w 21600"/>
              <a:gd name="T3" fmla="*/ 2147483647 h 21119"/>
              <a:gd name="T4" fmla="*/ 2147483647 w 21600"/>
              <a:gd name="T5" fmla="*/ 2147483647 h 21119"/>
              <a:gd name="T6" fmla="*/ 2147483647 w 21600"/>
              <a:gd name="T7" fmla="*/ 0 h 21119"/>
              <a:gd name="T8" fmla="*/ 0 w 21600"/>
              <a:gd name="T9" fmla="*/ 0 h 21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119">
                <a:moveTo>
                  <a:pt x="0" y="0"/>
                </a:moveTo>
                <a:lnTo>
                  <a:pt x="7511" y="21119"/>
                </a:lnTo>
                <a:lnTo>
                  <a:pt x="14130" y="21084"/>
                </a:lnTo>
                <a:lnTo>
                  <a:pt x="21600" y="0"/>
                </a:lnTo>
                <a:lnTo>
                  <a:pt x="0" y="0"/>
                </a:lnTo>
                <a:close/>
              </a:path>
            </a:pathLst>
          </a:custGeom>
          <a:gradFill rotWithShape="1">
            <a:gsLst>
              <a:gs pos="0">
                <a:srgbClr val="FFFFFF"/>
              </a:gs>
              <a:gs pos="100000">
                <a:srgbClr val="B2B2B2"/>
              </a:gs>
            </a:gsLst>
            <a:lin ang="1620000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lIns="46776" tIns="46776" rIns="46776" bIns="46776" anchor="ctr"/>
          <a:lstStyle/>
          <a:p>
            <a:endParaRPr lang="en-US"/>
          </a:p>
        </p:txBody>
      </p:sp>
      <p:sp>
        <p:nvSpPr>
          <p:cNvPr id="43016" name="TextBox 4"/>
          <p:cNvSpPr txBox="1">
            <a:spLocks noChangeArrowheads="1"/>
          </p:cNvSpPr>
          <p:nvPr/>
        </p:nvSpPr>
        <p:spPr bwMode="auto">
          <a:xfrm>
            <a:off x="211138" y="6343650"/>
            <a:ext cx="9398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buClr>
                <a:schemeClr val="accent1"/>
              </a:buClr>
              <a:buChar char="•"/>
              <a:defRPr sz="1600">
                <a:solidFill>
                  <a:schemeClr val="tx1"/>
                </a:solidFill>
                <a:latin typeface="Arial" charset="0"/>
              </a:defRPr>
            </a:lvl1pPr>
            <a:lvl2pPr marL="742950" indent="-285750" eaLnBrk="0" hangingPunct="0">
              <a:spcBef>
                <a:spcPct val="20000"/>
              </a:spcBef>
              <a:buFont typeface="Arial" charset="0"/>
              <a:buChar char="–"/>
              <a:defRPr sz="1400">
                <a:solidFill>
                  <a:schemeClr val="tx1"/>
                </a:solidFill>
                <a:latin typeface="Arial" charset="0"/>
              </a:defRPr>
            </a:lvl2pPr>
            <a:lvl3pPr marL="1143000" indent="-228600" eaLnBrk="0" hangingPunct="0">
              <a:spcBef>
                <a:spcPct val="20000"/>
              </a:spcBef>
              <a:buFont typeface="Arial" charset="0"/>
              <a:buChar char="–"/>
              <a:defRPr sz="1200">
                <a:solidFill>
                  <a:schemeClr val="tx1"/>
                </a:solidFill>
                <a:latin typeface="Arial" charset="0"/>
              </a:defRPr>
            </a:lvl3pPr>
            <a:lvl4pPr marL="1600200" indent="-228600" eaLnBrk="0" hangingPunct="0">
              <a:spcBef>
                <a:spcPct val="20000"/>
              </a:spcBef>
              <a:buFont typeface="Arial" charset="0"/>
              <a:buChar char="–"/>
              <a:defRPr sz="1000">
                <a:solidFill>
                  <a:schemeClr val="tx1"/>
                </a:solidFill>
                <a:latin typeface="Arial" charset="0"/>
              </a:defRPr>
            </a:lvl4pPr>
            <a:lvl5pPr marL="2057400" indent="-228600" eaLnBrk="0" hangingPunct="0">
              <a:spcBef>
                <a:spcPct val="20000"/>
              </a:spcBef>
              <a:buFont typeface="Arial" charset="0"/>
              <a:defRPr sz="1200">
                <a:solidFill>
                  <a:schemeClr val="tx1"/>
                </a:solidFill>
                <a:latin typeface="Arial" charset="0"/>
              </a:defRPr>
            </a:lvl5pPr>
            <a:lvl6pPr marL="2514600" indent="-228600" eaLnBrk="0" fontAlgn="base" hangingPunct="0">
              <a:spcBef>
                <a:spcPct val="20000"/>
              </a:spcBef>
              <a:spcAft>
                <a:spcPct val="0"/>
              </a:spcAft>
              <a:buFont typeface="Arial" charset="0"/>
              <a:defRPr sz="1200">
                <a:solidFill>
                  <a:schemeClr val="tx1"/>
                </a:solidFill>
                <a:latin typeface="Arial" charset="0"/>
              </a:defRPr>
            </a:lvl6pPr>
            <a:lvl7pPr marL="2971800" indent="-228600" eaLnBrk="0" fontAlgn="base" hangingPunct="0">
              <a:spcBef>
                <a:spcPct val="20000"/>
              </a:spcBef>
              <a:spcAft>
                <a:spcPct val="0"/>
              </a:spcAft>
              <a:buFont typeface="Arial" charset="0"/>
              <a:defRPr sz="1200">
                <a:solidFill>
                  <a:schemeClr val="tx1"/>
                </a:solidFill>
                <a:latin typeface="Arial" charset="0"/>
              </a:defRPr>
            </a:lvl7pPr>
            <a:lvl8pPr marL="3429000" indent="-228600" eaLnBrk="0" fontAlgn="base" hangingPunct="0">
              <a:spcBef>
                <a:spcPct val="20000"/>
              </a:spcBef>
              <a:spcAft>
                <a:spcPct val="0"/>
              </a:spcAft>
              <a:buFont typeface="Arial" charset="0"/>
              <a:defRPr sz="1200">
                <a:solidFill>
                  <a:schemeClr val="tx1"/>
                </a:solidFill>
                <a:latin typeface="Arial" charset="0"/>
              </a:defRPr>
            </a:lvl8pPr>
            <a:lvl9pPr marL="3886200" indent="-228600" eaLnBrk="0" fontAlgn="base" hangingPunct="0">
              <a:spcBef>
                <a:spcPct val="20000"/>
              </a:spcBef>
              <a:spcAft>
                <a:spcPct val="0"/>
              </a:spcAft>
              <a:buFont typeface="Arial" charset="0"/>
              <a:defRPr sz="1200">
                <a:solidFill>
                  <a:schemeClr val="tx1"/>
                </a:solidFill>
                <a:latin typeface="Arial" charset="0"/>
              </a:defRPr>
            </a:lvl9pPr>
          </a:lstStyle>
          <a:p>
            <a:pPr eaLnBrk="1" hangingPunct="1">
              <a:spcBef>
                <a:spcPct val="0"/>
              </a:spcBef>
              <a:buClrTx/>
              <a:buFontTx/>
              <a:buNone/>
            </a:pPr>
            <a:r>
              <a:rPr lang="en-US" altLang="en-US" sz="800" b="0">
                <a:solidFill>
                  <a:schemeClr val="bg1"/>
                </a:solidFill>
              </a:rPr>
              <a:t>CONFIDENTIAL</a:t>
            </a:r>
          </a:p>
        </p:txBody>
      </p:sp>
    </p:spTree>
    <p:extLst>
      <p:ext uri="{BB962C8B-B14F-4D97-AF65-F5344CB8AC3E}">
        <p14:creationId xmlns:p14="http://schemas.microsoft.com/office/powerpoint/2010/main" val="327027535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69605" y="1192770"/>
            <a:ext cx="7887608" cy="5331856"/>
            <a:chOff x="1183649" y="795117"/>
            <a:chExt cx="8101393" cy="5476367"/>
          </a:xfrm>
        </p:grpSpPr>
        <p:sp>
          <p:nvSpPr>
            <p:cNvPr id="89" name="Rectangle 88"/>
            <p:cNvSpPr/>
            <p:nvPr/>
          </p:nvSpPr>
          <p:spPr bwMode="auto">
            <a:xfrm>
              <a:off x="1219926" y="4300707"/>
              <a:ext cx="7836311" cy="1970777"/>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endParaRPr lang="en-US" sz="1000" dirty="0">
                <a:solidFill>
                  <a:srgbClr val="000000"/>
                </a:solidFill>
              </a:endParaRPr>
            </a:p>
          </p:txBody>
        </p:sp>
        <p:sp>
          <p:nvSpPr>
            <p:cNvPr id="85" name="Rectangle 84"/>
            <p:cNvSpPr/>
            <p:nvPr/>
          </p:nvSpPr>
          <p:spPr bwMode="auto">
            <a:xfrm>
              <a:off x="1219926" y="795117"/>
              <a:ext cx="7836309" cy="3311384"/>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sz="1600" dirty="0">
                <a:solidFill>
                  <a:srgbClr val="000000"/>
                </a:solidFill>
              </a:endParaRPr>
            </a:p>
          </p:txBody>
        </p:sp>
        <p:sp>
          <p:nvSpPr>
            <p:cNvPr id="21" name="Rectangle 20"/>
            <p:cNvSpPr/>
            <p:nvPr/>
          </p:nvSpPr>
          <p:spPr>
            <a:xfrm>
              <a:off x="1421666" y="4398963"/>
              <a:ext cx="1802113" cy="642937"/>
            </a:xfrm>
            <a:prstGeom prst="rect">
              <a:avLst/>
            </a:prstGeom>
            <a:solidFill>
              <a:srgbClr val="78BAFF"/>
            </a:solidFill>
            <a:ln w="12700" cap="rnd" cmpd="sng">
              <a:noFill/>
              <a:prstDash val="solid"/>
              <a:round/>
              <a:headEnd type="none" w="sm" len="sm"/>
              <a:tailEnd type="none" w="sm" len="sm"/>
            </a:ln>
            <a:effectLst/>
          </p:spPr>
          <p:txBody>
            <a:bodyPr lIns="90947" tIns="45474" rIns="90947" bIns="45474" anchor="ctr"/>
            <a:lstStyle/>
            <a:p>
              <a:pPr algn="ctr" defTabSz="909793" eaLnBrk="0" hangingPunct="0">
                <a:spcBef>
                  <a:spcPts val="0"/>
                </a:spcBef>
                <a:spcAft>
                  <a:spcPts val="0"/>
                </a:spcAft>
                <a:buClr>
                  <a:srgbClr val="000000"/>
                </a:buClr>
                <a:defRPr/>
              </a:pPr>
              <a:r>
                <a:rPr lang="en-AU" sz="1000" b="0" dirty="0">
                  <a:solidFill>
                    <a:srgbClr val="FFFFFF"/>
                  </a:solidFill>
                  <a:latin typeface="Arial"/>
                  <a:cs typeface="Calibri" pitchFamily="34" charset="0"/>
                </a:rPr>
                <a:t>Report design tool for customised report outputs</a:t>
              </a:r>
            </a:p>
          </p:txBody>
        </p:sp>
        <p:sp>
          <p:nvSpPr>
            <p:cNvPr id="27" name="Rectangle 26"/>
            <p:cNvSpPr/>
            <p:nvPr/>
          </p:nvSpPr>
          <p:spPr bwMode="auto">
            <a:xfrm>
              <a:off x="1429360" y="5086779"/>
              <a:ext cx="3693821" cy="468313"/>
            </a:xfrm>
            <a:prstGeom prst="rect">
              <a:avLst/>
            </a:prstGeom>
            <a:solidFill>
              <a:schemeClr val="accent2"/>
            </a:solidFill>
            <a:ln w="31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1000" b="0" dirty="0">
                  <a:solidFill>
                    <a:srgbClr val="FFFFFF"/>
                  </a:solidFill>
                </a:rPr>
                <a:t>MyStateStreet.com  Model</a:t>
              </a:r>
            </a:p>
            <a:p>
              <a:pPr algn="ctr">
                <a:defRPr/>
              </a:pPr>
              <a:r>
                <a:rPr lang="en-US" sz="1000" b="0" dirty="0">
                  <a:solidFill>
                    <a:srgbClr val="FFFFFF"/>
                  </a:solidFill>
                </a:rPr>
                <a:t>(Interactive Views/Report Center/Dashboards/Workflow)</a:t>
              </a:r>
            </a:p>
          </p:txBody>
        </p:sp>
        <p:sp>
          <p:nvSpPr>
            <p:cNvPr id="258058" name="AutoShape 49"/>
            <p:cNvSpPr>
              <a:spLocks noChangeArrowheads="1"/>
            </p:cNvSpPr>
            <p:nvPr/>
          </p:nvSpPr>
          <p:spPr bwMode="auto">
            <a:xfrm>
              <a:off x="1526631" y="931863"/>
              <a:ext cx="7450303" cy="1228725"/>
            </a:xfrm>
            <a:prstGeom prst="can">
              <a:avLst>
                <a:gd name="adj" fmla="val 30958"/>
              </a:avLst>
            </a:prstGeom>
            <a:solidFill>
              <a:schemeClr val="accent1"/>
            </a:solidFill>
            <a:ln w="12700" cap="rnd">
              <a:solidFill>
                <a:schemeClr val="accent1">
                  <a:lumMod val="60000"/>
                  <a:lumOff val="40000"/>
                </a:schemeClr>
              </a:solidFill>
              <a:round/>
              <a:headEnd type="none" w="sm" len="sm"/>
              <a:tailEnd type="none" w="sm" len="sm"/>
            </a:ln>
          </p:spPr>
          <p:txBody>
            <a:bodyPr lIns="90947" tIns="45474" rIns="90947" bIns="45474" anchor="ctr"/>
            <a:lstStyle>
              <a:lvl1pPr defTabSz="909638" eaLnBrk="0" hangingPunct="0">
                <a:defRPr b="1" i="1">
                  <a:solidFill>
                    <a:schemeClr val="tx1"/>
                  </a:solidFill>
                  <a:latin typeface="Arial" charset="0"/>
                  <a:ea typeface="ＭＳ Ｐゴシック" pitchFamily="34" charset="-128"/>
                </a:defRPr>
              </a:lvl1pPr>
              <a:lvl2pPr marL="742950" indent="-285750" defTabSz="909638" eaLnBrk="0" hangingPunct="0">
                <a:defRPr b="1" i="1">
                  <a:solidFill>
                    <a:schemeClr val="tx1"/>
                  </a:solidFill>
                  <a:latin typeface="Arial" charset="0"/>
                  <a:ea typeface="ＭＳ Ｐゴシック" pitchFamily="34" charset="-128"/>
                </a:defRPr>
              </a:lvl2pPr>
              <a:lvl3pPr marL="1143000" indent="-228600" defTabSz="909638" eaLnBrk="0" hangingPunct="0">
                <a:defRPr b="1" i="1">
                  <a:solidFill>
                    <a:schemeClr val="tx1"/>
                  </a:solidFill>
                  <a:latin typeface="Arial" charset="0"/>
                  <a:ea typeface="ＭＳ Ｐゴシック" pitchFamily="34" charset="-128"/>
                </a:defRPr>
              </a:lvl3pPr>
              <a:lvl4pPr marL="1600200" indent="-228600" defTabSz="909638" eaLnBrk="0" hangingPunct="0">
                <a:defRPr b="1" i="1">
                  <a:solidFill>
                    <a:schemeClr val="tx1"/>
                  </a:solidFill>
                  <a:latin typeface="Arial" charset="0"/>
                  <a:ea typeface="ＭＳ Ｐゴシック" pitchFamily="34" charset="-128"/>
                </a:defRPr>
              </a:lvl4pPr>
              <a:lvl5pPr marL="2057400" indent="-228600" defTabSz="909638" eaLnBrk="0" hangingPunct="0">
                <a:defRPr b="1" i="1">
                  <a:solidFill>
                    <a:schemeClr val="tx1"/>
                  </a:solidFill>
                  <a:latin typeface="Arial" charset="0"/>
                  <a:ea typeface="ＭＳ Ｐゴシック" pitchFamily="34" charset="-128"/>
                </a:defRPr>
              </a:lvl5pPr>
              <a:lvl6pPr marL="25146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6pPr>
              <a:lvl7pPr marL="29718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7pPr>
              <a:lvl8pPr marL="34290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8pPr>
              <a:lvl9pPr marL="3886200" indent="-228600" defTabSz="909638" eaLnBrk="0" fontAlgn="base" hangingPunct="0">
                <a:spcBef>
                  <a:spcPct val="0"/>
                </a:spcBef>
                <a:spcAft>
                  <a:spcPct val="0"/>
                </a:spcAft>
                <a:defRPr b="1" i="1">
                  <a:solidFill>
                    <a:schemeClr val="tx1"/>
                  </a:solidFill>
                  <a:latin typeface="Arial" charset="0"/>
                  <a:ea typeface="ＭＳ Ｐゴシック" pitchFamily="34" charset="-128"/>
                </a:defRPr>
              </a:lvl9pPr>
            </a:lstStyle>
            <a:p>
              <a:pPr algn="ctr">
                <a:buClr>
                  <a:srgbClr val="000000"/>
                </a:buClr>
              </a:pPr>
              <a:endParaRPr lang="en-US" altLang="en-US" sz="1300" i="0">
                <a:solidFill>
                  <a:srgbClr val="FFFFFF"/>
                </a:solidFill>
                <a:latin typeface="Calibri" pitchFamily="34" charset="0"/>
              </a:endParaRPr>
            </a:p>
            <a:p>
              <a:pPr algn="ctr">
                <a:buClr>
                  <a:srgbClr val="000000"/>
                </a:buClr>
              </a:pPr>
              <a:endParaRPr lang="en-US" altLang="en-US" sz="1300" i="0">
                <a:solidFill>
                  <a:srgbClr val="FFFFFF"/>
                </a:solidFill>
                <a:latin typeface="Calibri" pitchFamily="34" charset="0"/>
              </a:endParaRPr>
            </a:p>
            <a:p>
              <a:pPr algn="ctr">
                <a:buClr>
                  <a:srgbClr val="000000"/>
                </a:buClr>
              </a:pPr>
              <a:endParaRPr lang="en-US" altLang="en-US" sz="1300" i="0">
                <a:solidFill>
                  <a:srgbClr val="FFFFFF"/>
                </a:solidFill>
                <a:latin typeface="Calibri" pitchFamily="34" charset="0"/>
              </a:endParaRPr>
            </a:p>
          </p:txBody>
        </p:sp>
        <p:sp>
          <p:nvSpPr>
            <p:cNvPr id="258059" name="TextBox 41"/>
            <p:cNvSpPr txBox="1">
              <a:spLocks noChangeArrowheads="1"/>
            </p:cNvSpPr>
            <p:nvPr/>
          </p:nvSpPr>
          <p:spPr bwMode="auto">
            <a:xfrm>
              <a:off x="3506788" y="1900238"/>
              <a:ext cx="25622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400">
                  <a:solidFill>
                    <a:schemeClr val="tx1"/>
                  </a:solidFill>
                  <a:latin typeface="Arial" charset="0"/>
                </a:defRPr>
              </a:lvl1pPr>
              <a:lvl2pPr marL="742950" indent="-285750" eaLnBrk="0" hangingPunct="0">
                <a:spcBef>
                  <a:spcPct val="20000"/>
                </a:spcBef>
                <a:buFont typeface="Arial" charset="0"/>
                <a:buChar char="–"/>
                <a:defRPr sz="1300">
                  <a:solidFill>
                    <a:schemeClr val="tx1"/>
                  </a:solidFill>
                  <a:latin typeface="Arial" charset="0"/>
                </a:defRPr>
              </a:lvl2pPr>
              <a:lvl3pPr marL="1143000" indent="-228600" eaLnBrk="0" hangingPunct="0">
                <a:spcBef>
                  <a:spcPct val="20000"/>
                </a:spcBef>
                <a:buFont typeface="Arial" charset="0"/>
                <a:buChar char="–"/>
                <a:defRPr sz="1100">
                  <a:solidFill>
                    <a:schemeClr val="tx1"/>
                  </a:solidFill>
                  <a:latin typeface="Arial" charset="0"/>
                </a:defRPr>
              </a:lvl3pPr>
              <a:lvl4pPr marL="1600200" indent="-228600" eaLnBrk="0" hangingPunct="0">
                <a:spcBef>
                  <a:spcPct val="20000"/>
                </a:spcBef>
                <a:buFont typeface="Arial" charset="0"/>
                <a:buChar char="–"/>
                <a:defRPr sz="900">
                  <a:solidFill>
                    <a:schemeClr val="tx1"/>
                  </a:solidFill>
                  <a:latin typeface="Arial" charset="0"/>
                </a:defRPr>
              </a:lvl4pPr>
              <a:lvl5pPr marL="2057400" indent="-228600" eaLnBrk="0" hangingPunct="0">
                <a:spcBef>
                  <a:spcPct val="20000"/>
                </a:spcBef>
                <a:buFont typeface="Arial" charset="0"/>
                <a:defRPr sz="1100">
                  <a:solidFill>
                    <a:schemeClr val="tx1"/>
                  </a:solidFill>
                  <a:latin typeface="Arial" charset="0"/>
                </a:defRPr>
              </a:lvl5pPr>
              <a:lvl6pPr marL="2514600" indent="-228600" eaLnBrk="0" fontAlgn="base" hangingPunct="0">
                <a:spcBef>
                  <a:spcPct val="20000"/>
                </a:spcBef>
                <a:spcAft>
                  <a:spcPct val="0"/>
                </a:spcAft>
                <a:buFont typeface="Arial" charset="0"/>
                <a:defRPr sz="1100">
                  <a:solidFill>
                    <a:schemeClr val="tx1"/>
                  </a:solidFill>
                  <a:latin typeface="Arial" charset="0"/>
                </a:defRPr>
              </a:lvl6pPr>
              <a:lvl7pPr marL="2971800" indent="-228600" eaLnBrk="0" fontAlgn="base" hangingPunct="0">
                <a:spcBef>
                  <a:spcPct val="20000"/>
                </a:spcBef>
                <a:spcAft>
                  <a:spcPct val="0"/>
                </a:spcAft>
                <a:buFont typeface="Arial" charset="0"/>
                <a:defRPr sz="1100">
                  <a:solidFill>
                    <a:schemeClr val="tx1"/>
                  </a:solidFill>
                  <a:latin typeface="Arial" charset="0"/>
                </a:defRPr>
              </a:lvl7pPr>
              <a:lvl8pPr marL="3429000" indent="-228600" eaLnBrk="0" fontAlgn="base" hangingPunct="0">
                <a:spcBef>
                  <a:spcPct val="20000"/>
                </a:spcBef>
                <a:spcAft>
                  <a:spcPct val="0"/>
                </a:spcAft>
                <a:buFont typeface="Arial" charset="0"/>
                <a:defRPr sz="1100">
                  <a:solidFill>
                    <a:schemeClr val="tx1"/>
                  </a:solidFill>
                  <a:latin typeface="Arial" charset="0"/>
                </a:defRPr>
              </a:lvl8pPr>
              <a:lvl9pPr marL="3886200" indent="-228600" eaLnBrk="0" fontAlgn="base" hangingPunct="0">
                <a:spcBef>
                  <a:spcPct val="20000"/>
                </a:spcBef>
                <a:spcAft>
                  <a:spcPct val="0"/>
                </a:spcAft>
                <a:buFont typeface="Arial" charset="0"/>
                <a:defRPr sz="1100">
                  <a:solidFill>
                    <a:schemeClr val="tx1"/>
                  </a:solidFill>
                  <a:latin typeface="Arial" charset="0"/>
                </a:defRPr>
              </a:lvl9pPr>
            </a:lstStyle>
            <a:p>
              <a:pPr algn="ctr" eaLnBrk="1" hangingPunct="1">
                <a:spcBef>
                  <a:spcPct val="0"/>
                </a:spcBef>
                <a:buClrTx/>
                <a:buFontTx/>
                <a:buNone/>
              </a:pPr>
              <a:r>
                <a:rPr lang="en-AU" altLang="en-US" sz="1000" b="0">
                  <a:solidFill>
                    <a:srgbClr val="FFFFFF"/>
                  </a:solidFill>
                  <a:latin typeface="Calibri" pitchFamily="34" charset="0"/>
                </a:rPr>
                <a:t>Data Categories &amp; Data Marts</a:t>
              </a:r>
            </a:p>
          </p:txBody>
        </p:sp>
        <p:pic>
          <p:nvPicPr>
            <p:cNvPr id="258060" name="Picture 50" descr="MCj0431582000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418" y="968375"/>
              <a:ext cx="40798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AutoShape 49"/>
            <p:cNvSpPr>
              <a:spLocks noChangeArrowheads="1"/>
            </p:cNvSpPr>
            <p:nvPr/>
          </p:nvSpPr>
          <p:spPr bwMode="auto">
            <a:xfrm>
              <a:off x="3336983"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ABOR</a:t>
              </a:r>
            </a:p>
          </p:txBody>
        </p:sp>
        <p:sp>
          <p:nvSpPr>
            <p:cNvPr id="94" name="AutoShape 49"/>
            <p:cNvSpPr>
              <a:spLocks noChangeArrowheads="1"/>
            </p:cNvSpPr>
            <p:nvPr/>
          </p:nvSpPr>
          <p:spPr bwMode="auto">
            <a:xfrm>
              <a:off x="7330964"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smtClean="0">
                  <a:solidFill>
                    <a:srgbClr val="000000"/>
                  </a:solidFill>
                </a:rPr>
                <a:t>Risk</a:t>
              </a:r>
              <a:endParaRPr lang="en-US" sz="800" b="0" dirty="0">
                <a:solidFill>
                  <a:srgbClr val="000000"/>
                </a:solidFill>
              </a:endParaRPr>
            </a:p>
          </p:txBody>
        </p:sp>
        <p:sp>
          <p:nvSpPr>
            <p:cNvPr id="95" name="AutoShape 49"/>
            <p:cNvSpPr>
              <a:spLocks noChangeArrowheads="1"/>
            </p:cNvSpPr>
            <p:nvPr/>
          </p:nvSpPr>
          <p:spPr bwMode="auto">
            <a:xfrm>
              <a:off x="4144525"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IBOR</a:t>
              </a:r>
            </a:p>
          </p:txBody>
        </p:sp>
        <p:sp>
          <p:nvSpPr>
            <p:cNvPr id="96" name="AutoShape 49"/>
            <p:cNvSpPr>
              <a:spLocks noChangeArrowheads="1"/>
            </p:cNvSpPr>
            <p:nvPr/>
          </p:nvSpPr>
          <p:spPr bwMode="auto">
            <a:xfrm>
              <a:off x="2529442"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smtClean="0">
                  <a:solidFill>
                    <a:srgbClr val="000000"/>
                  </a:solidFill>
                </a:rPr>
                <a:t>Market </a:t>
              </a:r>
              <a:endParaRPr lang="en-US" sz="800" b="0" dirty="0">
                <a:solidFill>
                  <a:srgbClr val="000000"/>
                </a:solidFill>
              </a:endParaRPr>
            </a:p>
          </p:txBody>
        </p:sp>
        <p:sp>
          <p:nvSpPr>
            <p:cNvPr id="97" name="AutoShape 49"/>
            <p:cNvSpPr>
              <a:spLocks noChangeArrowheads="1"/>
            </p:cNvSpPr>
            <p:nvPr/>
          </p:nvSpPr>
          <p:spPr bwMode="auto">
            <a:xfrm>
              <a:off x="8117264" y="1365830"/>
              <a:ext cx="756514" cy="580057"/>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0" tIns="29152" rIns="0" bIns="29152" anchor="ctr">
              <a:spAutoFit/>
            </a:bodyPr>
            <a:lstStyle/>
            <a:p>
              <a:pPr algn="ctr">
                <a:defRPr/>
              </a:pPr>
              <a:r>
                <a:rPr lang="en-US" sz="800" b="0" dirty="0" err="1" smtClean="0">
                  <a:solidFill>
                    <a:srgbClr val="000000"/>
                  </a:solidFill>
                </a:rPr>
                <a:t>Cleint</a:t>
              </a:r>
              <a:r>
                <a:rPr lang="en-US" sz="800" b="0" dirty="0" smtClean="0">
                  <a:solidFill>
                    <a:srgbClr val="000000"/>
                  </a:solidFill>
                </a:rPr>
                <a:t> &amp; </a:t>
              </a:r>
              <a:r>
                <a:rPr lang="en-US" sz="800" b="0" dirty="0">
                  <a:solidFill>
                    <a:srgbClr val="000000"/>
                  </a:solidFill>
                </a:rPr>
                <a:t>3rd Party Data</a:t>
              </a:r>
            </a:p>
          </p:txBody>
        </p:sp>
        <p:sp>
          <p:nvSpPr>
            <p:cNvPr id="100" name="Rectangle 99"/>
            <p:cNvSpPr/>
            <p:nvPr/>
          </p:nvSpPr>
          <p:spPr>
            <a:xfrm>
              <a:off x="3480507" y="4398963"/>
              <a:ext cx="1647450" cy="642937"/>
            </a:xfrm>
            <a:prstGeom prst="rect">
              <a:avLst/>
            </a:prstGeom>
            <a:solidFill>
              <a:srgbClr val="78BAFF"/>
            </a:solidFill>
            <a:ln w="12700" cap="rnd" cmpd="sng">
              <a:noFill/>
              <a:prstDash val="solid"/>
              <a:round/>
              <a:headEnd type="none" w="sm" len="sm"/>
              <a:tailEnd type="none" w="sm" len="sm"/>
            </a:ln>
            <a:effectLst/>
          </p:spPr>
          <p:txBody>
            <a:bodyPr lIns="90947" tIns="45474" rIns="90947" bIns="45474" anchor="ctr"/>
            <a:lstStyle/>
            <a:p>
              <a:pPr algn="ctr" defTabSz="909793" eaLnBrk="0" hangingPunct="0">
                <a:spcBef>
                  <a:spcPts val="0"/>
                </a:spcBef>
                <a:spcAft>
                  <a:spcPts val="0"/>
                </a:spcAft>
                <a:buClr>
                  <a:srgbClr val="000000"/>
                </a:buClr>
              </a:pPr>
              <a:r>
                <a:rPr lang="en-AU" sz="1000" b="0" dirty="0">
                  <a:solidFill>
                    <a:srgbClr val="FFFFFF"/>
                  </a:solidFill>
                  <a:latin typeface="Arial"/>
                  <a:cs typeface="Calibri" pitchFamily="34" charset="0"/>
                </a:rPr>
                <a:t>Work flow and packaging for end client reporting</a:t>
              </a:r>
            </a:p>
          </p:txBody>
        </p:sp>
        <p:sp>
          <p:nvSpPr>
            <p:cNvPr id="101" name="Rectangle 100"/>
            <p:cNvSpPr/>
            <p:nvPr/>
          </p:nvSpPr>
          <p:spPr>
            <a:xfrm>
              <a:off x="5438458" y="4398963"/>
              <a:ext cx="1609726" cy="642937"/>
            </a:xfrm>
            <a:prstGeom prst="rect">
              <a:avLst/>
            </a:prstGeom>
            <a:solidFill>
              <a:srgbClr val="78BAFF"/>
            </a:solidFill>
            <a:ln w="12700" cap="rnd" cmpd="sng">
              <a:noFill/>
              <a:prstDash val="solid"/>
              <a:round/>
              <a:headEnd type="none" w="sm" len="sm"/>
              <a:tailEnd type="none" w="sm" len="sm"/>
            </a:ln>
            <a:effectLst/>
          </p:spPr>
          <p:txBody>
            <a:bodyPr lIns="90947" tIns="45474" rIns="90947" bIns="45474" anchor="ctr"/>
            <a:lstStyle/>
            <a:p>
              <a:pPr algn="ctr" defTabSz="909793" eaLnBrk="0" hangingPunct="0">
                <a:spcBef>
                  <a:spcPts val="0"/>
                </a:spcBef>
                <a:spcAft>
                  <a:spcPts val="0"/>
                </a:spcAft>
                <a:buClr>
                  <a:srgbClr val="000000"/>
                </a:buClr>
              </a:pPr>
              <a:r>
                <a:rPr lang="en-AU" sz="1000" b="0" dirty="0">
                  <a:solidFill>
                    <a:srgbClr val="FFFFFF"/>
                  </a:solidFill>
                  <a:latin typeface="Arial"/>
                  <a:cs typeface="Calibri" pitchFamily="34" charset="0"/>
                </a:rPr>
                <a:t>Raw data feeds to your requirements</a:t>
              </a:r>
            </a:p>
          </p:txBody>
        </p:sp>
        <p:sp>
          <p:nvSpPr>
            <p:cNvPr id="102" name="Rectangle 101"/>
            <p:cNvSpPr/>
            <p:nvPr/>
          </p:nvSpPr>
          <p:spPr>
            <a:xfrm>
              <a:off x="7234829" y="4398963"/>
              <a:ext cx="1683747" cy="642937"/>
            </a:xfrm>
            <a:prstGeom prst="rect">
              <a:avLst/>
            </a:prstGeom>
            <a:solidFill>
              <a:srgbClr val="78BAFF"/>
            </a:solidFill>
            <a:ln w="12700" cap="rnd" cmpd="sng">
              <a:noFill/>
              <a:prstDash val="solid"/>
              <a:round/>
              <a:headEnd type="none" w="sm" len="sm"/>
              <a:tailEnd type="none" w="sm" len="sm"/>
            </a:ln>
            <a:effectLst/>
          </p:spPr>
          <p:txBody>
            <a:bodyPr lIns="90947" tIns="45474" rIns="90947" bIns="45474" anchor="ctr"/>
            <a:lstStyle/>
            <a:p>
              <a:pPr algn="ctr" defTabSz="909793" eaLnBrk="0" hangingPunct="0">
                <a:spcBef>
                  <a:spcPts val="0"/>
                </a:spcBef>
                <a:spcAft>
                  <a:spcPts val="0"/>
                </a:spcAft>
                <a:buClr>
                  <a:srgbClr val="000000"/>
                </a:buClr>
              </a:pPr>
              <a:r>
                <a:rPr lang="en-AU" sz="1000" b="0" dirty="0">
                  <a:solidFill>
                    <a:srgbClr val="FFFFFF"/>
                  </a:solidFill>
                  <a:latin typeface="Arial"/>
                  <a:cs typeface="Calibri" pitchFamily="34" charset="0"/>
                </a:rPr>
                <a:t>Direct access to our data warehouse</a:t>
              </a:r>
            </a:p>
          </p:txBody>
        </p:sp>
        <p:sp>
          <p:nvSpPr>
            <p:cNvPr id="103" name="Rectangle 102"/>
            <p:cNvSpPr/>
            <p:nvPr/>
          </p:nvSpPr>
          <p:spPr bwMode="auto">
            <a:xfrm>
              <a:off x="5431796" y="5122863"/>
              <a:ext cx="3486778" cy="469900"/>
            </a:xfrm>
            <a:prstGeom prst="rect">
              <a:avLst/>
            </a:prstGeom>
            <a:solidFill>
              <a:schemeClr val="accent2"/>
            </a:solidFill>
            <a:ln w="31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defRPr/>
              </a:pPr>
              <a:r>
                <a:rPr lang="en-US" sz="1000" b="0" dirty="0" smtClean="0">
                  <a:solidFill>
                    <a:srgbClr val="FFFFFF"/>
                  </a:solidFill>
                </a:rPr>
                <a:t>  Full </a:t>
              </a:r>
              <a:r>
                <a:rPr lang="en-US" sz="1000" b="0" dirty="0">
                  <a:solidFill>
                    <a:srgbClr val="FFFFFF"/>
                  </a:solidFill>
                </a:rPr>
                <a:t>Integration Model </a:t>
              </a:r>
            </a:p>
          </p:txBody>
        </p:sp>
        <p:sp>
          <p:nvSpPr>
            <p:cNvPr id="258081" name="TextBox 41"/>
            <p:cNvSpPr txBox="1">
              <a:spLocks noChangeArrowheads="1"/>
            </p:cNvSpPr>
            <p:nvPr/>
          </p:nvSpPr>
          <p:spPr bwMode="auto">
            <a:xfrm>
              <a:off x="3485106" y="966788"/>
              <a:ext cx="3076575" cy="32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400">
                  <a:solidFill>
                    <a:schemeClr val="tx1"/>
                  </a:solidFill>
                  <a:latin typeface="Arial" charset="0"/>
                </a:defRPr>
              </a:lvl1pPr>
              <a:lvl2pPr marL="742950" indent="-285750" eaLnBrk="0" hangingPunct="0">
                <a:spcBef>
                  <a:spcPct val="20000"/>
                </a:spcBef>
                <a:buFont typeface="Arial" charset="0"/>
                <a:buChar char="–"/>
                <a:defRPr sz="1300">
                  <a:solidFill>
                    <a:schemeClr val="tx1"/>
                  </a:solidFill>
                  <a:latin typeface="Arial" charset="0"/>
                </a:defRPr>
              </a:lvl2pPr>
              <a:lvl3pPr marL="1143000" indent="-228600" eaLnBrk="0" hangingPunct="0">
                <a:spcBef>
                  <a:spcPct val="20000"/>
                </a:spcBef>
                <a:buFont typeface="Arial" charset="0"/>
                <a:buChar char="–"/>
                <a:defRPr sz="1100">
                  <a:solidFill>
                    <a:schemeClr val="tx1"/>
                  </a:solidFill>
                  <a:latin typeface="Arial" charset="0"/>
                </a:defRPr>
              </a:lvl3pPr>
              <a:lvl4pPr marL="1600200" indent="-228600" eaLnBrk="0" hangingPunct="0">
                <a:spcBef>
                  <a:spcPct val="20000"/>
                </a:spcBef>
                <a:buFont typeface="Arial" charset="0"/>
                <a:buChar char="–"/>
                <a:defRPr sz="900">
                  <a:solidFill>
                    <a:schemeClr val="tx1"/>
                  </a:solidFill>
                  <a:latin typeface="Arial" charset="0"/>
                </a:defRPr>
              </a:lvl4pPr>
              <a:lvl5pPr marL="2057400" indent="-228600" eaLnBrk="0" hangingPunct="0">
                <a:spcBef>
                  <a:spcPct val="20000"/>
                </a:spcBef>
                <a:buFont typeface="Arial" charset="0"/>
                <a:defRPr sz="1100">
                  <a:solidFill>
                    <a:schemeClr val="tx1"/>
                  </a:solidFill>
                  <a:latin typeface="Arial" charset="0"/>
                </a:defRPr>
              </a:lvl5pPr>
              <a:lvl6pPr marL="2514600" indent="-228600" eaLnBrk="0" fontAlgn="base" hangingPunct="0">
                <a:spcBef>
                  <a:spcPct val="20000"/>
                </a:spcBef>
                <a:spcAft>
                  <a:spcPct val="0"/>
                </a:spcAft>
                <a:buFont typeface="Arial" charset="0"/>
                <a:defRPr sz="1100">
                  <a:solidFill>
                    <a:schemeClr val="tx1"/>
                  </a:solidFill>
                  <a:latin typeface="Arial" charset="0"/>
                </a:defRPr>
              </a:lvl6pPr>
              <a:lvl7pPr marL="2971800" indent="-228600" eaLnBrk="0" fontAlgn="base" hangingPunct="0">
                <a:spcBef>
                  <a:spcPct val="20000"/>
                </a:spcBef>
                <a:spcAft>
                  <a:spcPct val="0"/>
                </a:spcAft>
                <a:buFont typeface="Arial" charset="0"/>
                <a:defRPr sz="1100">
                  <a:solidFill>
                    <a:schemeClr val="tx1"/>
                  </a:solidFill>
                  <a:latin typeface="Arial" charset="0"/>
                </a:defRPr>
              </a:lvl7pPr>
              <a:lvl8pPr marL="3429000" indent="-228600" eaLnBrk="0" fontAlgn="base" hangingPunct="0">
                <a:spcBef>
                  <a:spcPct val="20000"/>
                </a:spcBef>
                <a:spcAft>
                  <a:spcPct val="0"/>
                </a:spcAft>
                <a:buFont typeface="Arial" charset="0"/>
                <a:defRPr sz="1100">
                  <a:solidFill>
                    <a:schemeClr val="tx1"/>
                  </a:solidFill>
                  <a:latin typeface="Arial" charset="0"/>
                </a:defRPr>
              </a:lvl8pPr>
              <a:lvl9pPr marL="3886200" indent="-228600" eaLnBrk="0" fontAlgn="base" hangingPunct="0">
                <a:spcBef>
                  <a:spcPct val="20000"/>
                </a:spcBef>
                <a:spcAft>
                  <a:spcPct val="0"/>
                </a:spcAft>
                <a:buFont typeface="Arial" charset="0"/>
                <a:defRPr sz="1100">
                  <a:solidFill>
                    <a:schemeClr val="tx1"/>
                  </a:solidFill>
                  <a:latin typeface="Arial" charset="0"/>
                </a:defRPr>
              </a:lvl9pPr>
            </a:lstStyle>
            <a:p>
              <a:pPr algn="ctr" eaLnBrk="1" hangingPunct="1">
                <a:spcBef>
                  <a:spcPct val="0"/>
                </a:spcBef>
                <a:buClrTx/>
                <a:buFontTx/>
                <a:buNone/>
              </a:pPr>
              <a:r>
                <a:rPr lang="en-AU" altLang="en-US" sz="1700" b="0" dirty="0">
                  <a:solidFill>
                    <a:srgbClr val="FFFFFF"/>
                  </a:solidFill>
                  <a:latin typeface="Arial"/>
                </a:rPr>
                <a:t>Enterprise Servicing Platform</a:t>
              </a:r>
            </a:p>
          </p:txBody>
        </p:sp>
        <p:sp>
          <p:nvSpPr>
            <p:cNvPr id="92" name="AutoShape 49"/>
            <p:cNvSpPr>
              <a:spLocks noChangeArrowheads="1"/>
            </p:cNvSpPr>
            <p:nvPr/>
          </p:nvSpPr>
          <p:spPr bwMode="auto">
            <a:xfrm>
              <a:off x="6567152" y="1493196"/>
              <a:ext cx="712788"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err="1">
                  <a:solidFill>
                    <a:srgbClr val="000000"/>
                  </a:solidFill>
                </a:rPr>
                <a:t>PnA</a:t>
              </a:r>
              <a:endParaRPr lang="en-US" sz="800" b="0">
                <a:solidFill>
                  <a:srgbClr val="000000"/>
                </a:solidFill>
              </a:endParaRPr>
            </a:p>
          </p:txBody>
        </p:sp>
        <p:sp>
          <p:nvSpPr>
            <p:cNvPr id="133" name="AutoShape 49"/>
            <p:cNvSpPr>
              <a:spLocks noChangeArrowheads="1"/>
            </p:cNvSpPr>
            <p:nvPr/>
          </p:nvSpPr>
          <p:spPr bwMode="auto">
            <a:xfrm>
              <a:off x="1683932" y="1493195"/>
              <a:ext cx="803342"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wrap="square" lIns="58304" tIns="29152" rIns="58304" bIns="29152" anchor="ctr">
              <a:spAutoFit/>
            </a:bodyPr>
            <a:lstStyle/>
            <a:p>
              <a:pPr algn="ctr">
                <a:defRPr/>
              </a:pPr>
              <a:r>
                <a:rPr lang="en-US" sz="800" b="0" dirty="0" smtClean="0">
                  <a:solidFill>
                    <a:srgbClr val="000000"/>
                  </a:solidFill>
                </a:rPr>
                <a:t>Reference</a:t>
              </a:r>
              <a:endParaRPr lang="en-US" sz="800" b="0" dirty="0">
                <a:solidFill>
                  <a:srgbClr val="000000"/>
                </a:solidFill>
              </a:endParaRPr>
            </a:p>
          </p:txBody>
        </p:sp>
        <p:pic>
          <p:nvPicPr>
            <p:cNvPr id="258088" name="Picture 50" descr="MCj04315820000[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856" y="962025"/>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AutoShape 49"/>
            <p:cNvSpPr>
              <a:spLocks noChangeArrowheads="1"/>
            </p:cNvSpPr>
            <p:nvPr/>
          </p:nvSpPr>
          <p:spPr bwMode="auto">
            <a:xfrm>
              <a:off x="4952067"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dirty="0">
                  <a:solidFill>
                    <a:srgbClr val="000000"/>
                  </a:solidFill>
                </a:rPr>
                <a:t>Regulatory</a:t>
              </a:r>
            </a:p>
          </p:txBody>
        </p:sp>
        <p:sp>
          <p:nvSpPr>
            <p:cNvPr id="136" name="AutoShape 49"/>
            <p:cNvSpPr>
              <a:spLocks noChangeArrowheads="1"/>
            </p:cNvSpPr>
            <p:nvPr/>
          </p:nvSpPr>
          <p:spPr bwMode="auto">
            <a:xfrm>
              <a:off x="5759609" y="1493196"/>
              <a:ext cx="756514" cy="345994"/>
            </a:xfrm>
            <a:prstGeom prst="can">
              <a:avLst>
                <a:gd name="adj" fmla="val 30958"/>
              </a:avLst>
            </a:prstGeom>
            <a:solidFill>
              <a:schemeClr val="bg1">
                <a:lumMod val="40000"/>
                <a:lumOff val="60000"/>
              </a:schemeClr>
            </a:solidFill>
            <a:ln>
              <a:solidFill>
                <a:schemeClr val="bg2"/>
              </a:solidFill>
              <a:headEnd/>
              <a:tailEnd/>
            </a:ln>
            <a:effectLst/>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800" b="0">
                  <a:solidFill>
                    <a:srgbClr val="000000"/>
                  </a:solidFill>
                </a:rPr>
                <a:t>Category X</a:t>
              </a:r>
            </a:p>
          </p:txBody>
        </p:sp>
        <p:sp>
          <p:nvSpPr>
            <p:cNvPr id="258095" name="TextBox 41"/>
            <p:cNvSpPr txBox="1">
              <a:spLocks noChangeArrowheads="1"/>
            </p:cNvSpPr>
            <p:nvPr/>
          </p:nvSpPr>
          <p:spPr bwMode="auto">
            <a:xfrm>
              <a:off x="2445294" y="1025525"/>
              <a:ext cx="7794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400">
                  <a:solidFill>
                    <a:schemeClr val="tx1"/>
                  </a:solidFill>
                  <a:latin typeface="Arial" charset="0"/>
                </a:defRPr>
              </a:lvl1pPr>
              <a:lvl2pPr marL="742950" indent="-285750" eaLnBrk="0" hangingPunct="0">
                <a:spcBef>
                  <a:spcPct val="20000"/>
                </a:spcBef>
                <a:buFont typeface="Arial" charset="0"/>
                <a:buChar char="–"/>
                <a:defRPr sz="1300">
                  <a:solidFill>
                    <a:schemeClr val="tx1"/>
                  </a:solidFill>
                  <a:latin typeface="Arial" charset="0"/>
                </a:defRPr>
              </a:lvl2pPr>
              <a:lvl3pPr marL="1143000" indent="-228600" eaLnBrk="0" hangingPunct="0">
                <a:spcBef>
                  <a:spcPct val="20000"/>
                </a:spcBef>
                <a:buFont typeface="Arial" charset="0"/>
                <a:buChar char="–"/>
                <a:defRPr sz="1100">
                  <a:solidFill>
                    <a:schemeClr val="tx1"/>
                  </a:solidFill>
                  <a:latin typeface="Arial" charset="0"/>
                </a:defRPr>
              </a:lvl3pPr>
              <a:lvl4pPr marL="1600200" indent="-228600" eaLnBrk="0" hangingPunct="0">
                <a:spcBef>
                  <a:spcPct val="20000"/>
                </a:spcBef>
                <a:buFont typeface="Arial" charset="0"/>
                <a:buChar char="–"/>
                <a:defRPr sz="900">
                  <a:solidFill>
                    <a:schemeClr val="tx1"/>
                  </a:solidFill>
                  <a:latin typeface="Arial" charset="0"/>
                </a:defRPr>
              </a:lvl4pPr>
              <a:lvl5pPr marL="2057400" indent="-228600" eaLnBrk="0" hangingPunct="0">
                <a:spcBef>
                  <a:spcPct val="20000"/>
                </a:spcBef>
                <a:buFont typeface="Arial" charset="0"/>
                <a:defRPr sz="1100">
                  <a:solidFill>
                    <a:schemeClr val="tx1"/>
                  </a:solidFill>
                  <a:latin typeface="Arial" charset="0"/>
                </a:defRPr>
              </a:lvl5pPr>
              <a:lvl6pPr marL="2514600" indent="-228600" eaLnBrk="0" fontAlgn="base" hangingPunct="0">
                <a:spcBef>
                  <a:spcPct val="20000"/>
                </a:spcBef>
                <a:spcAft>
                  <a:spcPct val="0"/>
                </a:spcAft>
                <a:buFont typeface="Arial" charset="0"/>
                <a:defRPr sz="1100">
                  <a:solidFill>
                    <a:schemeClr val="tx1"/>
                  </a:solidFill>
                  <a:latin typeface="Arial" charset="0"/>
                </a:defRPr>
              </a:lvl6pPr>
              <a:lvl7pPr marL="2971800" indent="-228600" eaLnBrk="0" fontAlgn="base" hangingPunct="0">
                <a:spcBef>
                  <a:spcPct val="20000"/>
                </a:spcBef>
                <a:spcAft>
                  <a:spcPct val="0"/>
                </a:spcAft>
                <a:buFont typeface="Arial" charset="0"/>
                <a:defRPr sz="1100">
                  <a:solidFill>
                    <a:schemeClr val="tx1"/>
                  </a:solidFill>
                  <a:latin typeface="Arial" charset="0"/>
                </a:defRPr>
              </a:lvl7pPr>
              <a:lvl8pPr marL="3429000" indent="-228600" eaLnBrk="0" fontAlgn="base" hangingPunct="0">
                <a:spcBef>
                  <a:spcPct val="20000"/>
                </a:spcBef>
                <a:spcAft>
                  <a:spcPct val="0"/>
                </a:spcAft>
                <a:buFont typeface="Arial" charset="0"/>
                <a:defRPr sz="1100">
                  <a:solidFill>
                    <a:schemeClr val="tx1"/>
                  </a:solidFill>
                  <a:latin typeface="Arial" charset="0"/>
                </a:defRPr>
              </a:lvl8pPr>
              <a:lvl9pPr marL="3886200" indent="-228600" eaLnBrk="0" fontAlgn="base" hangingPunct="0">
                <a:spcBef>
                  <a:spcPct val="20000"/>
                </a:spcBef>
                <a:spcAft>
                  <a:spcPct val="0"/>
                </a:spcAft>
                <a:buFont typeface="Arial" charset="0"/>
                <a:defRPr sz="1100">
                  <a:solidFill>
                    <a:schemeClr val="tx1"/>
                  </a:solidFill>
                  <a:latin typeface="Arial" charset="0"/>
                </a:defRPr>
              </a:lvl9pPr>
            </a:lstStyle>
            <a:p>
              <a:pPr algn="ctr" eaLnBrk="1" hangingPunct="1">
                <a:spcBef>
                  <a:spcPct val="0"/>
                </a:spcBef>
                <a:buClrTx/>
                <a:buFontTx/>
                <a:buNone/>
              </a:pPr>
              <a:r>
                <a:rPr lang="en-AU" altLang="en-US" sz="1000" b="0">
                  <a:solidFill>
                    <a:srgbClr val="FFFFFF"/>
                  </a:solidFill>
                  <a:latin typeface="Calibri" pitchFamily="34" charset="0"/>
                </a:rPr>
                <a:t>Configure</a:t>
              </a:r>
            </a:p>
          </p:txBody>
        </p:sp>
        <p:sp>
          <p:nvSpPr>
            <p:cNvPr id="258096" name="TextBox 41"/>
            <p:cNvSpPr txBox="1">
              <a:spLocks noChangeArrowheads="1"/>
            </p:cNvSpPr>
            <p:nvPr/>
          </p:nvSpPr>
          <p:spPr bwMode="auto">
            <a:xfrm>
              <a:off x="6814093" y="1028700"/>
              <a:ext cx="914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400">
                  <a:solidFill>
                    <a:schemeClr val="tx1"/>
                  </a:solidFill>
                  <a:latin typeface="Arial" charset="0"/>
                </a:defRPr>
              </a:lvl1pPr>
              <a:lvl2pPr marL="742950" indent="-285750" eaLnBrk="0" hangingPunct="0">
                <a:spcBef>
                  <a:spcPct val="20000"/>
                </a:spcBef>
                <a:buFont typeface="Arial" charset="0"/>
                <a:buChar char="–"/>
                <a:defRPr sz="1300">
                  <a:solidFill>
                    <a:schemeClr val="tx1"/>
                  </a:solidFill>
                  <a:latin typeface="Arial" charset="0"/>
                </a:defRPr>
              </a:lvl2pPr>
              <a:lvl3pPr marL="1143000" indent="-228600" eaLnBrk="0" hangingPunct="0">
                <a:spcBef>
                  <a:spcPct val="20000"/>
                </a:spcBef>
                <a:buFont typeface="Arial" charset="0"/>
                <a:buChar char="–"/>
                <a:defRPr sz="1100">
                  <a:solidFill>
                    <a:schemeClr val="tx1"/>
                  </a:solidFill>
                  <a:latin typeface="Arial" charset="0"/>
                </a:defRPr>
              </a:lvl3pPr>
              <a:lvl4pPr marL="1600200" indent="-228600" eaLnBrk="0" hangingPunct="0">
                <a:spcBef>
                  <a:spcPct val="20000"/>
                </a:spcBef>
                <a:buFont typeface="Arial" charset="0"/>
                <a:buChar char="–"/>
                <a:defRPr sz="900">
                  <a:solidFill>
                    <a:schemeClr val="tx1"/>
                  </a:solidFill>
                  <a:latin typeface="Arial" charset="0"/>
                </a:defRPr>
              </a:lvl4pPr>
              <a:lvl5pPr marL="2057400" indent="-228600" eaLnBrk="0" hangingPunct="0">
                <a:spcBef>
                  <a:spcPct val="20000"/>
                </a:spcBef>
                <a:buFont typeface="Arial" charset="0"/>
                <a:defRPr sz="1100">
                  <a:solidFill>
                    <a:schemeClr val="tx1"/>
                  </a:solidFill>
                  <a:latin typeface="Arial" charset="0"/>
                </a:defRPr>
              </a:lvl5pPr>
              <a:lvl6pPr marL="2514600" indent="-228600" eaLnBrk="0" fontAlgn="base" hangingPunct="0">
                <a:spcBef>
                  <a:spcPct val="20000"/>
                </a:spcBef>
                <a:spcAft>
                  <a:spcPct val="0"/>
                </a:spcAft>
                <a:buFont typeface="Arial" charset="0"/>
                <a:defRPr sz="1100">
                  <a:solidFill>
                    <a:schemeClr val="tx1"/>
                  </a:solidFill>
                  <a:latin typeface="Arial" charset="0"/>
                </a:defRPr>
              </a:lvl6pPr>
              <a:lvl7pPr marL="2971800" indent="-228600" eaLnBrk="0" fontAlgn="base" hangingPunct="0">
                <a:spcBef>
                  <a:spcPct val="20000"/>
                </a:spcBef>
                <a:spcAft>
                  <a:spcPct val="0"/>
                </a:spcAft>
                <a:buFont typeface="Arial" charset="0"/>
                <a:defRPr sz="1100">
                  <a:solidFill>
                    <a:schemeClr val="tx1"/>
                  </a:solidFill>
                  <a:latin typeface="Arial" charset="0"/>
                </a:defRPr>
              </a:lvl7pPr>
              <a:lvl8pPr marL="3429000" indent="-228600" eaLnBrk="0" fontAlgn="base" hangingPunct="0">
                <a:spcBef>
                  <a:spcPct val="20000"/>
                </a:spcBef>
                <a:spcAft>
                  <a:spcPct val="0"/>
                </a:spcAft>
                <a:buFont typeface="Arial" charset="0"/>
                <a:defRPr sz="1100">
                  <a:solidFill>
                    <a:schemeClr val="tx1"/>
                  </a:solidFill>
                  <a:latin typeface="Arial" charset="0"/>
                </a:defRPr>
              </a:lvl8pPr>
              <a:lvl9pPr marL="3886200" indent="-228600" eaLnBrk="0" fontAlgn="base" hangingPunct="0">
                <a:spcBef>
                  <a:spcPct val="20000"/>
                </a:spcBef>
                <a:spcAft>
                  <a:spcPct val="0"/>
                </a:spcAft>
                <a:buFont typeface="Arial" charset="0"/>
                <a:defRPr sz="1100">
                  <a:solidFill>
                    <a:schemeClr val="tx1"/>
                  </a:solidFill>
                  <a:latin typeface="Arial" charset="0"/>
                </a:defRPr>
              </a:lvl9pPr>
            </a:lstStyle>
            <a:p>
              <a:pPr algn="ctr" eaLnBrk="1" hangingPunct="1">
                <a:spcBef>
                  <a:spcPct val="0"/>
                </a:spcBef>
                <a:buClrTx/>
                <a:buFontTx/>
                <a:buNone/>
              </a:pPr>
              <a:r>
                <a:rPr lang="en-AU" altLang="en-US" sz="1000" b="0" dirty="0">
                  <a:solidFill>
                    <a:srgbClr val="FFFFFF"/>
                  </a:solidFill>
                  <a:latin typeface="Calibri" pitchFamily="34" charset="0"/>
                </a:rPr>
                <a:t>Aggregate</a:t>
              </a:r>
            </a:p>
          </p:txBody>
        </p:sp>
        <p:grpSp>
          <p:nvGrpSpPr>
            <p:cNvPr id="258097" name="Group 8"/>
            <p:cNvGrpSpPr>
              <a:grpSpLocks/>
            </p:cNvGrpSpPr>
            <p:nvPr/>
          </p:nvGrpSpPr>
          <p:grpSpPr bwMode="auto">
            <a:xfrm>
              <a:off x="1598515" y="2428875"/>
              <a:ext cx="5442046" cy="1536700"/>
              <a:chOff x="1593103" y="3888487"/>
              <a:chExt cx="5442307" cy="845438"/>
            </a:xfrm>
          </p:grpSpPr>
          <p:sp>
            <p:nvSpPr>
              <p:cNvPr id="91" name="Round Diagonal Corner Rectangle 3"/>
              <p:cNvSpPr/>
              <p:nvPr/>
            </p:nvSpPr>
            <p:spPr>
              <a:xfrm>
                <a:off x="1593103" y="3888487"/>
                <a:ext cx="5442307" cy="845438"/>
              </a:xfrm>
              <a:prstGeom prst="rect">
                <a:avLst/>
              </a:prstGeom>
              <a:solidFill>
                <a:schemeClr val="accent1"/>
              </a:solidFill>
              <a:ln w="12700" cap="rnd" cmpd="sng">
                <a:noFill/>
                <a:prstDash val="solid"/>
                <a:round/>
                <a:headEnd type="none" w="sm" len="sm"/>
                <a:tailEnd type="none" w="sm" len="sm"/>
              </a:ln>
              <a:effectLst/>
            </p:spPr>
            <p:txBody>
              <a:bodyPr lIns="101870" tIns="50935" rIns="101870" bIns="50935"/>
              <a:lstStyle/>
              <a:p>
                <a:pPr algn="ctr" defTabSz="909793" eaLnBrk="0" hangingPunct="0">
                  <a:spcBef>
                    <a:spcPts val="0"/>
                  </a:spcBef>
                  <a:spcAft>
                    <a:spcPts val="535"/>
                  </a:spcAft>
                  <a:buClr>
                    <a:srgbClr val="000000"/>
                  </a:buClr>
                  <a:defRPr/>
                </a:pPr>
                <a:endParaRPr lang="en-AU" sz="1300" b="0">
                  <a:solidFill>
                    <a:srgbClr val="FFFFFF"/>
                  </a:solidFill>
                  <a:latin typeface="Calibri" panose="020F0502020204030204" pitchFamily="34" charset="0"/>
                  <a:cs typeface="Calibri" pitchFamily="34" charset="0"/>
                </a:endParaRPr>
              </a:p>
            </p:txBody>
          </p:sp>
          <p:sp>
            <p:nvSpPr>
              <p:cNvPr id="128" name="Rounded Rectangle 4"/>
              <p:cNvSpPr/>
              <p:nvPr/>
            </p:nvSpPr>
            <p:spPr bwMode="auto">
              <a:xfrm>
                <a:off x="3767105" y="4375837"/>
                <a:ext cx="990945" cy="299572"/>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rgbClr val="FFFFFF"/>
                    </a:solidFill>
                  </a:rPr>
                  <a:t>Tolerance &amp; Comparison Checks</a:t>
                </a:r>
              </a:p>
            </p:txBody>
          </p:sp>
          <p:sp>
            <p:nvSpPr>
              <p:cNvPr id="129" name="Rounded Rectangle 5"/>
              <p:cNvSpPr/>
              <p:nvPr/>
            </p:nvSpPr>
            <p:spPr bwMode="auto">
              <a:xfrm>
                <a:off x="4899798" y="4376710"/>
                <a:ext cx="981482" cy="299571"/>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rgbClr val="FFFFFF"/>
                    </a:solidFill>
                  </a:rPr>
                  <a:t>Data Integrity &amp; Availability Checks</a:t>
                </a:r>
              </a:p>
            </p:txBody>
          </p:sp>
          <p:sp>
            <p:nvSpPr>
              <p:cNvPr id="130" name="Rounded Rectangle 6"/>
              <p:cNvSpPr/>
              <p:nvPr/>
            </p:nvSpPr>
            <p:spPr bwMode="auto">
              <a:xfrm>
                <a:off x="5957490" y="3973206"/>
                <a:ext cx="930466" cy="711810"/>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rgbClr val="FFFFFF"/>
                    </a:solidFill>
                  </a:rPr>
                  <a:t>Management and Workflow Dashboard</a:t>
                </a:r>
              </a:p>
            </p:txBody>
          </p:sp>
          <p:sp>
            <p:nvSpPr>
              <p:cNvPr id="147" name="Rounded Rectangle 7"/>
              <p:cNvSpPr/>
              <p:nvPr/>
            </p:nvSpPr>
            <p:spPr bwMode="auto">
              <a:xfrm>
                <a:off x="2732209" y="4375837"/>
                <a:ext cx="893748" cy="299572"/>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rgbClr val="FFFFFF"/>
                    </a:solidFill>
                  </a:rPr>
                  <a:t>Custom Reference Checks</a:t>
                </a:r>
              </a:p>
            </p:txBody>
          </p:sp>
        </p:grpSp>
        <p:sp>
          <p:nvSpPr>
            <p:cNvPr id="258098" name="TextBox 41"/>
            <p:cNvSpPr txBox="1">
              <a:spLocks noChangeArrowheads="1"/>
            </p:cNvSpPr>
            <p:nvPr/>
          </p:nvSpPr>
          <p:spPr bwMode="auto">
            <a:xfrm>
              <a:off x="2497138" y="2554288"/>
              <a:ext cx="3121025" cy="61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304" tIns="29152" rIns="58304" bIns="29152">
              <a:spAutoFit/>
            </a:bodyPr>
            <a:lstStyle>
              <a:lvl1pPr eaLnBrk="0" hangingPunct="0">
                <a:spcBef>
                  <a:spcPct val="50000"/>
                </a:spcBef>
                <a:buClr>
                  <a:schemeClr val="accent1"/>
                </a:buClr>
                <a:buChar char="•"/>
                <a:defRPr sz="1400">
                  <a:solidFill>
                    <a:schemeClr val="tx1"/>
                  </a:solidFill>
                  <a:latin typeface="Arial" charset="0"/>
                </a:defRPr>
              </a:lvl1pPr>
              <a:lvl2pPr marL="742950" indent="-285750" eaLnBrk="0" hangingPunct="0">
                <a:spcBef>
                  <a:spcPct val="20000"/>
                </a:spcBef>
                <a:buFont typeface="Arial" charset="0"/>
                <a:buChar char="–"/>
                <a:defRPr sz="1300">
                  <a:solidFill>
                    <a:schemeClr val="tx1"/>
                  </a:solidFill>
                  <a:latin typeface="Arial" charset="0"/>
                </a:defRPr>
              </a:lvl2pPr>
              <a:lvl3pPr marL="1143000" indent="-228600" eaLnBrk="0" hangingPunct="0">
                <a:spcBef>
                  <a:spcPct val="20000"/>
                </a:spcBef>
                <a:buFont typeface="Arial" charset="0"/>
                <a:buChar char="–"/>
                <a:defRPr sz="1100">
                  <a:solidFill>
                    <a:schemeClr val="tx1"/>
                  </a:solidFill>
                  <a:latin typeface="Arial" charset="0"/>
                </a:defRPr>
              </a:lvl3pPr>
              <a:lvl4pPr marL="1600200" indent="-228600" eaLnBrk="0" hangingPunct="0">
                <a:spcBef>
                  <a:spcPct val="20000"/>
                </a:spcBef>
                <a:buFont typeface="Arial" charset="0"/>
                <a:buChar char="–"/>
                <a:defRPr sz="900">
                  <a:solidFill>
                    <a:schemeClr val="tx1"/>
                  </a:solidFill>
                  <a:latin typeface="Arial" charset="0"/>
                </a:defRPr>
              </a:lvl4pPr>
              <a:lvl5pPr marL="2057400" indent="-228600" eaLnBrk="0" hangingPunct="0">
                <a:spcBef>
                  <a:spcPct val="20000"/>
                </a:spcBef>
                <a:buFont typeface="Arial" charset="0"/>
                <a:defRPr sz="1100">
                  <a:solidFill>
                    <a:schemeClr val="tx1"/>
                  </a:solidFill>
                  <a:latin typeface="Arial" charset="0"/>
                </a:defRPr>
              </a:lvl5pPr>
              <a:lvl6pPr marL="2514600" indent="-228600" eaLnBrk="0" fontAlgn="base" hangingPunct="0">
                <a:spcBef>
                  <a:spcPct val="20000"/>
                </a:spcBef>
                <a:spcAft>
                  <a:spcPct val="0"/>
                </a:spcAft>
                <a:buFont typeface="Arial" charset="0"/>
                <a:defRPr sz="1100">
                  <a:solidFill>
                    <a:schemeClr val="tx1"/>
                  </a:solidFill>
                  <a:latin typeface="Arial" charset="0"/>
                </a:defRPr>
              </a:lvl6pPr>
              <a:lvl7pPr marL="2971800" indent="-228600" eaLnBrk="0" fontAlgn="base" hangingPunct="0">
                <a:spcBef>
                  <a:spcPct val="20000"/>
                </a:spcBef>
                <a:spcAft>
                  <a:spcPct val="0"/>
                </a:spcAft>
                <a:buFont typeface="Arial" charset="0"/>
                <a:defRPr sz="1100">
                  <a:solidFill>
                    <a:schemeClr val="tx1"/>
                  </a:solidFill>
                  <a:latin typeface="Arial" charset="0"/>
                </a:defRPr>
              </a:lvl7pPr>
              <a:lvl8pPr marL="3429000" indent="-228600" eaLnBrk="0" fontAlgn="base" hangingPunct="0">
                <a:spcBef>
                  <a:spcPct val="20000"/>
                </a:spcBef>
                <a:spcAft>
                  <a:spcPct val="0"/>
                </a:spcAft>
                <a:buFont typeface="Arial" charset="0"/>
                <a:defRPr sz="1100">
                  <a:solidFill>
                    <a:schemeClr val="tx1"/>
                  </a:solidFill>
                  <a:latin typeface="Arial" charset="0"/>
                </a:defRPr>
              </a:lvl8pPr>
              <a:lvl9pPr marL="3886200" indent="-228600" eaLnBrk="0" fontAlgn="base" hangingPunct="0">
                <a:spcBef>
                  <a:spcPct val="20000"/>
                </a:spcBef>
                <a:spcAft>
                  <a:spcPct val="0"/>
                </a:spcAft>
                <a:buFont typeface="Arial" charset="0"/>
                <a:defRPr sz="1100">
                  <a:solidFill>
                    <a:schemeClr val="tx1"/>
                  </a:solidFill>
                  <a:latin typeface="Arial" charset="0"/>
                </a:defRPr>
              </a:lvl9pPr>
            </a:lstStyle>
            <a:p>
              <a:pPr algn="ctr" eaLnBrk="1" hangingPunct="1">
                <a:spcBef>
                  <a:spcPct val="0"/>
                </a:spcBef>
                <a:buClrTx/>
                <a:buFontTx/>
                <a:buNone/>
              </a:pPr>
              <a:r>
                <a:rPr lang="en-AU" altLang="en-US" sz="1800" dirty="0">
                  <a:solidFill>
                    <a:srgbClr val="FFFFFF"/>
                  </a:solidFill>
                  <a:latin typeface="Arial"/>
                </a:rPr>
                <a:t>Enterprise Control Framework</a:t>
              </a:r>
            </a:p>
          </p:txBody>
        </p:sp>
        <p:sp>
          <p:nvSpPr>
            <p:cNvPr id="55" name="Rectangle 54"/>
            <p:cNvSpPr/>
            <p:nvPr/>
          </p:nvSpPr>
          <p:spPr bwMode="auto">
            <a:xfrm>
              <a:off x="7234829" y="2354779"/>
              <a:ext cx="1821405" cy="1751724"/>
            </a:xfrm>
            <a:prstGeom prst="rect">
              <a:avLst/>
            </a:prstGeom>
            <a:solidFill>
              <a:schemeClr val="bg2"/>
            </a:solidFill>
            <a:ln>
              <a:solidFill>
                <a:schemeClr val="bg1"/>
              </a:solidFill>
              <a:headEnd type="none" w="med" len="med"/>
              <a:tailEnd type="none" w="med" len="med"/>
            </a:ln>
            <a:effectLst/>
            <a:scene3d>
              <a:camera prst="orthographicFront"/>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r>
                <a:rPr lang="en-US" sz="1100" dirty="0">
                  <a:solidFill>
                    <a:srgbClr val="000000"/>
                  </a:solidFill>
                </a:rPr>
                <a:t>VFMC &amp; 3rd Party Data</a:t>
              </a:r>
            </a:p>
          </p:txBody>
        </p:sp>
        <p:sp>
          <p:nvSpPr>
            <p:cNvPr id="73" name="Up Arrow 72"/>
            <p:cNvSpPr/>
            <p:nvPr/>
          </p:nvSpPr>
          <p:spPr bwMode="auto">
            <a:xfrm>
              <a:off x="8137298" y="2012350"/>
              <a:ext cx="491422" cy="848373"/>
            </a:xfrm>
            <a:prstGeom prst="up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r>
                <a:rPr lang="en-US" sz="800" b="0" dirty="0">
                  <a:solidFill>
                    <a:srgbClr val="000000"/>
                  </a:solidFill>
                </a:rPr>
                <a:t>Real Time</a:t>
              </a:r>
            </a:p>
          </p:txBody>
        </p:sp>
        <p:sp>
          <p:nvSpPr>
            <p:cNvPr id="77" name="Rectangle 76"/>
            <p:cNvSpPr/>
            <p:nvPr/>
          </p:nvSpPr>
          <p:spPr>
            <a:xfrm>
              <a:off x="1394086" y="5929714"/>
              <a:ext cx="3713066" cy="218529"/>
            </a:xfrm>
            <a:prstGeom prst="rect">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tIns="29152" rIns="0" bIns="29152" anchor="ctr">
              <a:spAutoFit/>
            </a:bodyPr>
            <a:lstStyle/>
            <a:p>
              <a:pPr algn="ctr">
                <a:defRPr/>
              </a:pPr>
              <a:r>
                <a:rPr lang="en-AU" sz="1000" b="0" dirty="0" smtClean="0">
                  <a:solidFill>
                    <a:srgbClr val="000000"/>
                  </a:solidFill>
                </a:rPr>
                <a:t>Information Consumers</a:t>
              </a:r>
              <a:endParaRPr lang="en-AU" sz="1000" b="0" dirty="0">
                <a:solidFill>
                  <a:srgbClr val="000000"/>
                </a:solidFill>
              </a:endParaRPr>
            </a:p>
          </p:txBody>
        </p:sp>
        <p:sp>
          <p:nvSpPr>
            <p:cNvPr id="11" name="Up-Down Arrow 10"/>
            <p:cNvSpPr/>
            <p:nvPr/>
          </p:nvSpPr>
          <p:spPr bwMode="auto">
            <a:xfrm>
              <a:off x="3155470" y="5578168"/>
              <a:ext cx="290916" cy="328617"/>
            </a:xfrm>
            <a:prstGeom prst="upDown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endParaRPr lang="en-US" sz="100" b="0">
                <a:solidFill>
                  <a:srgbClr val="969696"/>
                </a:solidFill>
                <a:latin typeface="Calibri" panose="020F0502020204030204" pitchFamily="34" charset="0"/>
              </a:endParaRPr>
            </a:p>
          </p:txBody>
        </p:sp>
        <p:sp>
          <p:nvSpPr>
            <p:cNvPr id="86" name="Up-Down Arrow 85"/>
            <p:cNvSpPr/>
            <p:nvPr/>
          </p:nvSpPr>
          <p:spPr bwMode="auto">
            <a:xfrm>
              <a:off x="6999433" y="5603107"/>
              <a:ext cx="264469" cy="328617"/>
            </a:xfrm>
            <a:prstGeom prst="upDown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lIns="58304" tIns="29152" rIns="58304" bIns="29152" anchor="ctr">
              <a:spAutoFit/>
            </a:bodyPr>
            <a:lstStyle/>
            <a:p>
              <a:pPr algn="ctr">
                <a:defRPr/>
              </a:pPr>
              <a:endParaRPr lang="en-US" sz="100" b="0">
                <a:solidFill>
                  <a:srgbClr val="969696"/>
                </a:solidFill>
                <a:latin typeface="Calibri" panose="020F0502020204030204" pitchFamily="34" charset="0"/>
              </a:endParaRPr>
            </a:p>
          </p:txBody>
        </p:sp>
        <p:sp>
          <p:nvSpPr>
            <p:cNvPr id="60" name="Rounded Rectangle 59"/>
            <p:cNvSpPr/>
            <p:nvPr/>
          </p:nvSpPr>
          <p:spPr bwMode="auto">
            <a:xfrm>
              <a:off x="7779013" y="2860723"/>
              <a:ext cx="1098025" cy="1117533"/>
            </a:xfrm>
            <a:prstGeom prst="roundRect">
              <a:avLst>
                <a:gd name="adj" fmla="val 10000"/>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lIns="58304" tIns="29152" rIns="58304" bIns="29152" anchor="ctr">
              <a:spAutoFit/>
            </a:bodyPr>
            <a:lstStyle/>
            <a:p>
              <a:pPr algn="ctr">
                <a:defRPr/>
              </a:pPr>
              <a:r>
                <a:rPr lang="en-US" sz="900" b="0" dirty="0">
                  <a:solidFill>
                    <a:srgbClr val="000000"/>
                  </a:solidFill>
                </a:rPr>
                <a:t>Investment Ops</a:t>
              </a:r>
            </a:p>
            <a:p>
              <a:pPr algn="ctr">
                <a:defRPr/>
              </a:pPr>
              <a:r>
                <a:rPr lang="en-US" sz="900" b="0" dirty="0">
                  <a:solidFill>
                    <a:srgbClr val="000000"/>
                  </a:solidFill>
                </a:rPr>
                <a:t>Security Codes</a:t>
              </a:r>
            </a:p>
            <a:p>
              <a:pPr algn="ctr">
                <a:defRPr/>
              </a:pPr>
              <a:r>
                <a:rPr lang="en-US" sz="900" b="0" dirty="0">
                  <a:solidFill>
                    <a:srgbClr val="000000"/>
                  </a:solidFill>
                </a:rPr>
                <a:t>Classifications</a:t>
              </a:r>
            </a:p>
            <a:p>
              <a:pPr algn="ctr">
                <a:defRPr/>
              </a:pPr>
              <a:r>
                <a:rPr lang="en-US" sz="900" b="0" dirty="0">
                  <a:solidFill>
                    <a:srgbClr val="000000"/>
                  </a:solidFill>
                </a:rPr>
                <a:t>Asset Types</a:t>
              </a:r>
            </a:p>
            <a:p>
              <a:pPr algn="ctr">
                <a:defRPr/>
              </a:pPr>
              <a:r>
                <a:rPr lang="en-US" sz="900" b="0" dirty="0" smtClean="0">
                  <a:solidFill>
                    <a:srgbClr val="000000"/>
                  </a:solidFill>
                </a:rPr>
                <a:t>Portfolios</a:t>
              </a:r>
              <a:endParaRPr lang="en-US" sz="900" b="0" dirty="0">
                <a:solidFill>
                  <a:srgbClr val="000000"/>
                </a:solidFill>
              </a:endParaRPr>
            </a:p>
            <a:p>
              <a:pPr algn="ctr">
                <a:defRPr/>
              </a:pPr>
              <a:r>
                <a:rPr lang="en-US" sz="900" b="0" dirty="0">
                  <a:solidFill>
                    <a:srgbClr val="000000"/>
                  </a:solidFill>
                </a:rPr>
                <a:t>IMs</a:t>
              </a:r>
            </a:p>
            <a:p>
              <a:pPr algn="ctr">
                <a:defRPr/>
              </a:pPr>
              <a:r>
                <a:rPr lang="en-US" sz="900" b="0" dirty="0">
                  <a:solidFill>
                    <a:srgbClr val="000000"/>
                  </a:solidFill>
                </a:rPr>
                <a:t>Benchmarks</a:t>
              </a:r>
            </a:p>
          </p:txBody>
        </p:sp>
        <p:sp>
          <p:nvSpPr>
            <p:cNvPr id="63" name="Rounded Rectangle 62"/>
            <p:cNvSpPr/>
            <p:nvPr/>
          </p:nvSpPr>
          <p:spPr bwMode="auto">
            <a:xfrm>
              <a:off x="1772343" y="2552700"/>
              <a:ext cx="884659" cy="1323975"/>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a:solidFill>
                    <a:srgbClr val="FFFFFF"/>
                  </a:solidFill>
                </a:rPr>
                <a:t>Powerful and Flexible Control Definition</a:t>
              </a:r>
            </a:p>
          </p:txBody>
        </p:sp>
        <p:sp>
          <p:nvSpPr>
            <p:cNvPr id="61" name="Rectangle 60"/>
            <p:cNvSpPr/>
            <p:nvPr/>
          </p:nvSpPr>
          <p:spPr>
            <a:xfrm>
              <a:off x="5438458" y="5931093"/>
              <a:ext cx="3491607" cy="218529"/>
            </a:xfrm>
            <a:prstGeom prst="rect">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tIns="29152" rIns="0" bIns="29152" anchor="ctr">
              <a:spAutoFit/>
            </a:bodyPr>
            <a:lstStyle/>
            <a:p>
              <a:pPr algn="ctr">
                <a:defRPr/>
              </a:pPr>
              <a:r>
                <a:rPr lang="en-AU" sz="1000" b="0" dirty="0" smtClean="0">
                  <a:solidFill>
                    <a:srgbClr val="000000"/>
                  </a:solidFill>
                </a:rPr>
                <a:t>Client Platforms</a:t>
              </a:r>
              <a:endParaRPr lang="en-AU" sz="1000" b="0" dirty="0">
                <a:solidFill>
                  <a:srgbClr val="000000"/>
                </a:solidFill>
              </a:endParaRPr>
            </a:p>
          </p:txBody>
        </p:sp>
        <p:sp>
          <p:nvSpPr>
            <p:cNvPr id="2" name="TextBox 1"/>
            <p:cNvSpPr txBox="1"/>
            <p:nvPr/>
          </p:nvSpPr>
          <p:spPr>
            <a:xfrm>
              <a:off x="7373955" y="5231152"/>
              <a:ext cx="1911087" cy="252894"/>
            </a:xfrm>
            <a:prstGeom prst="rect">
              <a:avLst/>
            </a:prstGeom>
            <a:noFill/>
          </p:spPr>
          <p:txBody>
            <a:bodyPr wrap="square" rtlCol="0">
              <a:spAutoFit/>
            </a:bodyPr>
            <a:lstStyle/>
            <a:p>
              <a:r>
                <a:rPr lang="en-US" sz="1000" b="0" dirty="0" smtClean="0">
                  <a:solidFill>
                    <a:srgbClr val="FFFFFF"/>
                  </a:solidFill>
                  <a:latin typeface="Arial"/>
                </a:rPr>
                <a:t>Open Access to Data</a:t>
              </a:r>
              <a:endParaRPr lang="en-US" sz="1000" b="0" dirty="0">
                <a:solidFill>
                  <a:srgbClr val="FFFFFF"/>
                </a:solidFill>
                <a:latin typeface="Arial"/>
              </a:endParaRPr>
            </a:p>
          </p:txBody>
        </p:sp>
        <p:sp>
          <p:nvSpPr>
            <p:cNvPr id="16" name="Up Arrow 15"/>
            <p:cNvSpPr/>
            <p:nvPr/>
          </p:nvSpPr>
          <p:spPr bwMode="auto">
            <a:xfrm rot="10800000">
              <a:off x="1183649" y="1295126"/>
              <a:ext cx="491422" cy="2683130"/>
            </a:xfrm>
            <a:prstGeom prst="upArrow">
              <a:avLst/>
            </a:prstGeom>
            <a:solidFill>
              <a:schemeClr val="bg1">
                <a:lumMod val="60000"/>
                <a:lumOff val="4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defRPr/>
              </a:pPr>
              <a:r>
                <a:rPr lang="en-US" sz="800" b="0" dirty="0">
                  <a:solidFill>
                    <a:srgbClr val="000000"/>
                  </a:solidFill>
                </a:rPr>
                <a:t>Real Time Data Flow</a:t>
              </a:r>
            </a:p>
          </p:txBody>
        </p:sp>
      </p:grpSp>
      <p:sp>
        <p:nvSpPr>
          <p:cNvPr id="4" name="Title 3"/>
          <p:cNvSpPr>
            <a:spLocks noGrp="1"/>
          </p:cNvSpPr>
          <p:nvPr>
            <p:ph type="title"/>
          </p:nvPr>
        </p:nvSpPr>
        <p:spPr>
          <a:xfrm>
            <a:off x="404236" y="736990"/>
            <a:ext cx="8232775" cy="304800"/>
          </a:xfrm>
        </p:spPr>
        <p:txBody>
          <a:bodyPr/>
          <a:lstStyle/>
          <a:p>
            <a:r>
              <a:rPr lang="en-US" sz="2400" dirty="0" smtClean="0"/>
              <a:t>Data Management and Information Delivery Tool Set</a:t>
            </a:r>
            <a:endParaRPr lang="en-US" sz="2400" dirty="0"/>
          </a:p>
        </p:txBody>
      </p:sp>
      <p:sp>
        <p:nvSpPr>
          <p:cNvPr id="52" name="AutoShape 94"/>
          <p:cNvSpPr>
            <a:spLocks noChangeArrowheads="1"/>
          </p:cNvSpPr>
          <p:nvPr/>
        </p:nvSpPr>
        <p:spPr bwMode="auto">
          <a:xfrm rot="16200000" flipV="1">
            <a:off x="-472486" y="2639365"/>
            <a:ext cx="3230967" cy="323849"/>
          </a:xfrm>
          <a:custGeom>
            <a:avLst/>
            <a:gdLst>
              <a:gd name="T0" fmla="*/ 2147483647 w 21600"/>
              <a:gd name="T1" fmla="*/ 2953316 h 21600"/>
              <a:gd name="T2" fmla="*/ 2146587527 w 21600"/>
              <a:gd name="T3" fmla="*/ 5906633 h 21600"/>
              <a:gd name="T4" fmla="*/ 398509927 w 21600"/>
              <a:gd name="T5" fmla="*/ 2953316 h 21600"/>
              <a:gd name="T6" fmla="*/ 2146587527 w 21600"/>
              <a:gd name="T7" fmla="*/ 0 h 21600"/>
              <a:gd name="T8" fmla="*/ 0 60000 65536"/>
              <a:gd name="T9" fmla="*/ 0 60000 65536"/>
              <a:gd name="T10" fmla="*/ 0 60000 65536"/>
              <a:gd name="T11" fmla="*/ 0 60000 65536"/>
              <a:gd name="T12" fmla="*/ 3805 w 21600"/>
              <a:gd name="T13" fmla="*/ 3805 h 21600"/>
              <a:gd name="T14" fmla="*/ 17795 w 21600"/>
              <a:gd name="T15" fmla="*/ 17795 h 21600"/>
              <a:gd name="connsiteX0" fmla="*/ 0 w 21600"/>
              <a:gd name="connsiteY0" fmla="*/ 0 h 21600"/>
              <a:gd name="connsiteX1" fmla="*/ 4009 w 21600"/>
              <a:gd name="connsiteY1" fmla="*/ 21600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600"/>
              <a:gd name="connsiteX1" fmla="*/ 589 w 21600"/>
              <a:gd name="connsiteY1" fmla="*/ 21119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4130 w 21600"/>
              <a:gd name="connsiteY2" fmla="*/ 21084 h 21119"/>
              <a:gd name="connsiteX3" fmla="*/ 21600 w 21600"/>
              <a:gd name="connsiteY3" fmla="*/ 0 h 21119"/>
              <a:gd name="connsiteX4" fmla="*/ 0 w 21600"/>
              <a:gd name="connsiteY4" fmla="*/ 0 h 2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19">
                <a:moveTo>
                  <a:pt x="0" y="0"/>
                </a:moveTo>
                <a:lnTo>
                  <a:pt x="7511" y="21119"/>
                </a:lnTo>
                <a:lnTo>
                  <a:pt x="14130" y="21084"/>
                </a:lnTo>
                <a:lnTo>
                  <a:pt x="21600" y="0"/>
                </a:lnTo>
                <a:lnTo>
                  <a:pt x="0" y="0"/>
                </a:lnTo>
                <a:close/>
              </a:path>
            </a:pathLst>
          </a:custGeom>
          <a:gradFill flip="none" rotWithShape="1">
            <a:gsLst>
              <a:gs pos="0">
                <a:srgbClr val="FFFFFF"/>
              </a:gs>
              <a:gs pos="100000">
                <a:srgbClr val="B2B2B2"/>
              </a:gs>
            </a:gsLst>
            <a:lin ang="16200000" scaled="1"/>
            <a:tileRect/>
          </a:gradFill>
          <a:ln w="19050">
            <a:noFill/>
            <a:miter lim="800000"/>
            <a:headEnd/>
            <a:tailEnd/>
          </a:ln>
        </p:spPr>
        <p:txBody>
          <a:bodyPr lIns="46776" tIns="46776" rIns="46776" bIns="46776" anchor="ctr"/>
          <a:lstStyle/>
          <a:p>
            <a:endParaRPr lang="ko-KR" altLang="en-US" b="0">
              <a:solidFill>
                <a:srgbClr val="000000"/>
              </a:solidFill>
            </a:endParaRPr>
          </a:p>
        </p:txBody>
      </p:sp>
      <p:sp>
        <p:nvSpPr>
          <p:cNvPr id="56" name="Rectangle 8"/>
          <p:cNvSpPr>
            <a:spLocks noChangeArrowheads="1"/>
          </p:cNvSpPr>
          <p:nvPr/>
        </p:nvSpPr>
        <p:spPr bwMode="auto">
          <a:xfrm>
            <a:off x="48433" y="2330187"/>
            <a:ext cx="930303" cy="1028464"/>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smtClean="0">
                <a:solidFill>
                  <a:srgbClr val="FFFFFF"/>
                </a:solidFill>
              </a:rPr>
              <a:t>Source &amp; </a:t>
            </a:r>
            <a:br>
              <a:rPr lang="en-US" sz="1000" dirty="0" smtClean="0">
                <a:solidFill>
                  <a:srgbClr val="FFFFFF"/>
                </a:solidFill>
              </a:rPr>
            </a:br>
            <a:r>
              <a:rPr lang="en-US" sz="1000" dirty="0" smtClean="0">
                <a:solidFill>
                  <a:srgbClr val="FFFFFF"/>
                </a:solidFill>
              </a:rPr>
              <a:t>Manage Data</a:t>
            </a:r>
            <a:endParaRPr lang="en-US" sz="1000" dirty="0">
              <a:solidFill>
                <a:srgbClr val="FFFFFF"/>
              </a:solidFill>
            </a:endParaRPr>
          </a:p>
        </p:txBody>
      </p:sp>
      <p:sp>
        <p:nvSpPr>
          <p:cNvPr id="57" name="Rectangle 8"/>
          <p:cNvSpPr>
            <a:spLocks noChangeArrowheads="1"/>
          </p:cNvSpPr>
          <p:nvPr/>
        </p:nvSpPr>
        <p:spPr bwMode="auto">
          <a:xfrm>
            <a:off x="88032" y="5327488"/>
            <a:ext cx="930303" cy="449783"/>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smtClean="0">
                <a:solidFill>
                  <a:srgbClr val="FFFFFF"/>
                </a:solidFill>
              </a:rPr>
              <a:t>Information</a:t>
            </a:r>
          </a:p>
          <a:p>
            <a:pPr algn="ctr" defTabSz="816264">
              <a:defRPr/>
            </a:pPr>
            <a:r>
              <a:rPr lang="en-US" sz="1000" dirty="0" smtClean="0">
                <a:solidFill>
                  <a:srgbClr val="FFFFFF"/>
                </a:solidFill>
              </a:rPr>
              <a:t>Delivery</a:t>
            </a:r>
            <a:endParaRPr lang="en-US" sz="1000" dirty="0">
              <a:solidFill>
                <a:srgbClr val="FFFFFF"/>
              </a:solidFill>
            </a:endParaRPr>
          </a:p>
        </p:txBody>
      </p:sp>
      <p:sp>
        <p:nvSpPr>
          <p:cNvPr id="58" name="AutoShape 94"/>
          <p:cNvSpPr>
            <a:spLocks noChangeArrowheads="1"/>
          </p:cNvSpPr>
          <p:nvPr/>
        </p:nvSpPr>
        <p:spPr bwMode="auto">
          <a:xfrm rot="16200000" flipV="1">
            <a:off x="183016" y="5403570"/>
            <a:ext cx="1937320" cy="323849"/>
          </a:xfrm>
          <a:custGeom>
            <a:avLst/>
            <a:gdLst>
              <a:gd name="T0" fmla="*/ 2147483647 w 21600"/>
              <a:gd name="T1" fmla="*/ 2953316 h 21600"/>
              <a:gd name="T2" fmla="*/ 2146587527 w 21600"/>
              <a:gd name="T3" fmla="*/ 5906633 h 21600"/>
              <a:gd name="T4" fmla="*/ 398509927 w 21600"/>
              <a:gd name="T5" fmla="*/ 2953316 h 21600"/>
              <a:gd name="T6" fmla="*/ 2146587527 w 21600"/>
              <a:gd name="T7" fmla="*/ 0 h 21600"/>
              <a:gd name="T8" fmla="*/ 0 60000 65536"/>
              <a:gd name="T9" fmla="*/ 0 60000 65536"/>
              <a:gd name="T10" fmla="*/ 0 60000 65536"/>
              <a:gd name="T11" fmla="*/ 0 60000 65536"/>
              <a:gd name="T12" fmla="*/ 3805 w 21600"/>
              <a:gd name="T13" fmla="*/ 3805 h 21600"/>
              <a:gd name="T14" fmla="*/ 17795 w 21600"/>
              <a:gd name="T15" fmla="*/ 17795 h 21600"/>
              <a:gd name="connsiteX0" fmla="*/ 0 w 21600"/>
              <a:gd name="connsiteY0" fmla="*/ 0 h 21600"/>
              <a:gd name="connsiteX1" fmla="*/ 4009 w 21600"/>
              <a:gd name="connsiteY1" fmla="*/ 21600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600"/>
              <a:gd name="connsiteX1" fmla="*/ 589 w 21600"/>
              <a:gd name="connsiteY1" fmla="*/ 21119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4130 w 21600"/>
              <a:gd name="connsiteY2" fmla="*/ 21084 h 21119"/>
              <a:gd name="connsiteX3" fmla="*/ 21600 w 21600"/>
              <a:gd name="connsiteY3" fmla="*/ 0 h 21119"/>
              <a:gd name="connsiteX4" fmla="*/ 0 w 21600"/>
              <a:gd name="connsiteY4" fmla="*/ 0 h 2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19">
                <a:moveTo>
                  <a:pt x="0" y="0"/>
                </a:moveTo>
                <a:lnTo>
                  <a:pt x="7511" y="21119"/>
                </a:lnTo>
                <a:lnTo>
                  <a:pt x="14130" y="21084"/>
                </a:lnTo>
                <a:lnTo>
                  <a:pt x="21600" y="0"/>
                </a:lnTo>
                <a:lnTo>
                  <a:pt x="0" y="0"/>
                </a:lnTo>
                <a:close/>
              </a:path>
            </a:pathLst>
          </a:custGeom>
          <a:gradFill flip="none" rotWithShape="1">
            <a:gsLst>
              <a:gs pos="0">
                <a:srgbClr val="FFFFFF"/>
              </a:gs>
              <a:gs pos="100000">
                <a:srgbClr val="B2B2B2"/>
              </a:gs>
            </a:gsLst>
            <a:lin ang="16200000" scaled="1"/>
            <a:tileRect/>
          </a:gradFill>
          <a:ln w="19050">
            <a:noFill/>
            <a:miter lim="800000"/>
            <a:headEnd/>
            <a:tailEnd/>
          </a:ln>
        </p:spPr>
        <p:txBody>
          <a:bodyPr lIns="46776" tIns="46776" rIns="46776" bIns="46776" anchor="ctr"/>
          <a:lstStyle/>
          <a:p>
            <a:endParaRPr lang="ko-KR" altLang="en-US" b="0">
              <a:solidFill>
                <a:srgbClr val="000000"/>
              </a:solidFill>
            </a:endParaRPr>
          </a:p>
        </p:txBody>
      </p:sp>
    </p:spTree>
    <p:extLst>
      <p:ext uri="{BB962C8B-B14F-4D97-AF65-F5344CB8AC3E}">
        <p14:creationId xmlns:p14="http://schemas.microsoft.com/office/powerpoint/2010/main" val="364186879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1208829" y="2104845"/>
            <a:ext cx="7847405" cy="3086650"/>
          </a:xfrm>
          <a:prstGeom prst="rect">
            <a:avLst/>
          </a:prstGeom>
          <a:solidFill>
            <a:schemeClr val="bg2"/>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b="0" dirty="0">
              <a:solidFill>
                <a:srgbClr val="000000"/>
              </a:solidFill>
            </a:endParaRPr>
          </a:p>
        </p:txBody>
      </p:sp>
      <p:sp>
        <p:nvSpPr>
          <p:cNvPr id="34" name="Rectangle 33"/>
          <p:cNvSpPr/>
          <p:nvPr/>
        </p:nvSpPr>
        <p:spPr bwMode="auto">
          <a:xfrm>
            <a:off x="1326636" y="2214105"/>
            <a:ext cx="7676000" cy="2907348"/>
          </a:xfrm>
          <a:prstGeom prst="rect">
            <a:avLst/>
          </a:prstGeom>
          <a:solidFill>
            <a:srgbClr val="EAEAEA"/>
          </a:solidFill>
          <a:ln w="19050" cap="rnd" cmpd="sng">
            <a:solidFill>
              <a:schemeClr val="bg1"/>
            </a:solidFill>
            <a:prstDash val="dash"/>
            <a:round/>
            <a:headEnd type="none" w="sm" len="sm"/>
            <a:tailEnd type="none" w="sm" len="sm"/>
          </a:ln>
          <a:effectLst/>
        </p:spPr>
        <p:txBody>
          <a:bodyPr lIns="101870" tIns="50935" rIns="101870" bIns="50935"/>
          <a:lstStyle/>
          <a:p>
            <a:pPr algn="ctr" defTabSz="909793" eaLnBrk="0" hangingPunct="0">
              <a:spcBef>
                <a:spcPts val="0"/>
              </a:spcBef>
              <a:spcAft>
                <a:spcPts val="535"/>
              </a:spcAft>
              <a:buClr>
                <a:srgbClr val="000000"/>
              </a:buClr>
              <a:defRPr/>
            </a:pPr>
            <a:endParaRPr lang="en-AU" sz="1300" b="0">
              <a:solidFill>
                <a:srgbClr val="FFFFFF"/>
              </a:solidFill>
              <a:latin typeface="Arial"/>
              <a:cs typeface="Calibri" pitchFamily="34" charset="0"/>
            </a:endParaRPr>
          </a:p>
        </p:txBody>
      </p:sp>
      <p:sp>
        <p:nvSpPr>
          <p:cNvPr id="18" name="Rectangle 17"/>
          <p:cNvSpPr/>
          <p:nvPr/>
        </p:nvSpPr>
        <p:spPr bwMode="auto">
          <a:xfrm>
            <a:off x="1208825" y="5321936"/>
            <a:ext cx="7843735" cy="1280109"/>
          </a:xfrm>
          <a:prstGeom prst="rect">
            <a:avLst/>
          </a:prstGeom>
          <a:solidFill>
            <a:schemeClr val="bg2"/>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b="0" dirty="0">
              <a:solidFill>
                <a:srgbClr val="000000"/>
              </a:solidFill>
            </a:endParaRPr>
          </a:p>
        </p:txBody>
      </p:sp>
      <p:sp>
        <p:nvSpPr>
          <p:cNvPr id="16" name="Rectangle 15"/>
          <p:cNvSpPr/>
          <p:nvPr/>
        </p:nvSpPr>
        <p:spPr bwMode="auto">
          <a:xfrm>
            <a:off x="1208825" y="854017"/>
            <a:ext cx="7847411" cy="880609"/>
          </a:xfrm>
          <a:prstGeom prst="rect">
            <a:avLst/>
          </a:prstGeom>
          <a:solidFill>
            <a:schemeClr val="bg2"/>
          </a:solidFill>
          <a:ln>
            <a:solidFill>
              <a:schemeClr val="bg1"/>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vert270" lIns="81626" tIns="40813" rIns="81626" bIns="40813"/>
          <a:lstStyle/>
          <a:p>
            <a:pPr algn="ctr" defTabSz="816264">
              <a:defRPr/>
            </a:pPr>
            <a:endParaRPr lang="en-US" b="0" dirty="0">
              <a:solidFill>
                <a:srgbClr val="000000"/>
              </a:solidFill>
            </a:endParaRPr>
          </a:p>
        </p:txBody>
      </p:sp>
      <p:sp>
        <p:nvSpPr>
          <p:cNvPr id="5" name="Rectangle 4"/>
          <p:cNvSpPr/>
          <p:nvPr/>
        </p:nvSpPr>
        <p:spPr>
          <a:xfrm>
            <a:off x="1453710" y="5952386"/>
            <a:ext cx="1870304" cy="228150"/>
          </a:xfrm>
          <a:prstGeom prst="rect">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tIns="29152" rIns="0" bIns="29152" anchor="ctr">
            <a:spAutoFit/>
          </a:bodyPr>
          <a:lstStyle/>
          <a:p>
            <a:pPr algn="ctr">
              <a:defRPr/>
            </a:pPr>
            <a:r>
              <a:rPr lang="en-AU" sz="1100" b="0" dirty="0" smtClean="0">
                <a:solidFill>
                  <a:srgbClr val="000000"/>
                </a:solidFill>
              </a:rPr>
              <a:t>Target System A</a:t>
            </a:r>
            <a:endParaRPr lang="en-AU" sz="1100" b="0" dirty="0">
              <a:solidFill>
                <a:srgbClr val="000000"/>
              </a:solidFill>
            </a:endParaRPr>
          </a:p>
        </p:txBody>
      </p:sp>
      <p:sp>
        <p:nvSpPr>
          <p:cNvPr id="8" name="Rectangle 7"/>
          <p:cNvSpPr/>
          <p:nvPr/>
        </p:nvSpPr>
        <p:spPr>
          <a:xfrm>
            <a:off x="5750785" y="5925490"/>
            <a:ext cx="3251850" cy="228150"/>
          </a:xfrm>
          <a:prstGeom prst="rect">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tIns="29152" rIns="0" bIns="29152" anchor="ctr">
            <a:spAutoFit/>
          </a:bodyPr>
          <a:lstStyle/>
          <a:p>
            <a:pPr algn="ctr">
              <a:defRPr/>
            </a:pPr>
            <a:r>
              <a:rPr lang="en-AU" sz="1100" b="0" smtClean="0">
                <a:solidFill>
                  <a:srgbClr val="000000"/>
                </a:solidFill>
              </a:rPr>
              <a:t>MyStateStreet.com</a:t>
            </a:r>
            <a:endParaRPr lang="en-AU" sz="1100" b="0">
              <a:solidFill>
                <a:srgbClr val="000000"/>
              </a:solidFill>
            </a:endParaRPr>
          </a:p>
        </p:txBody>
      </p:sp>
      <p:sp>
        <p:nvSpPr>
          <p:cNvPr id="21" name="Rounded Rectangle 20"/>
          <p:cNvSpPr/>
          <p:nvPr/>
        </p:nvSpPr>
        <p:spPr bwMode="auto">
          <a:xfrm>
            <a:off x="4180981" y="965760"/>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smtClean="0">
                <a:solidFill>
                  <a:srgbClr val="000000"/>
                </a:solidFill>
              </a:rPr>
              <a:t>External Manager CSV Files</a:t>
            </a:r>
            <a:endParaRPr lang="en-US" sz="900" b="0" dirty="0">
              <a:solidFill>
                <a:srgbClr val="000000"/>
              </a:solidFill>
            </a:endParaRPr>
          </a:p>
        </p:txBody>
      </p:sp>
      <p:sp>
        <p:nvSpPr>
          <p:cNvPr id="22" name="Rounded Rectangle 21"/>
          <p:cNvSpPr/>
          <p:nvPr/>
        </p:nvSpPr>
        <p:spPr bwMode="auto">
          <a:xfrm>
            <a:off x="5339296" y="965760"/>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000000"/>
                </a:solidFill>
              </a:rPr>
              <a:t>Indices</a:t>
            </a:r>
          </a:p>
          <a:p>
            <a:pPr algn="ctr">
              <a:defRPr/>
            </a:pPr>
            <a:r>
              <a:rPr lang="en-US" sz="900" b="0" smtClean="0">
                <a:solidFill>
                  <a:srgbClr val="000000"/>
                </a:solidFill>
              </a:rPr>
              <a:t>(ASX. MSCI World, S&amp;P 500, FSTE)</a:t>
            </a:r>
          </a:p>
        </p:txBody>
      </p:sp>
      <p:sp>
        <p:nvSpPr>
          <p:cNvPr id="23" name="Rounded Rectangle 22"/>
          <p:cNvSpPr/>
          <p:nvPr/>
        </p:nvSpPr>
        <p:spPr bwMode="auto">
          <a:xfrm>
            <a:off x="6495765" y="965760"/>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000000"/>
                </a:solidFill>
              </a:rPr>
              <a:t>Futures Composition</a:t>
            </a:r>
            <a:endParaRPr lang="en-US" sz="900" b="0">
              <a:solidFill>
                <a:srgbClr val="000000"/>
              </a:solidFill>
            </a:endParaRPr>
          </a:p>
        </p:txBody>
      </p:sp>
      <p:sp>
        <p:nvSpPr>
          <p:cNvPr id="24" name="Rounded Rectangle 23"/>
          <p:cNvSpPr/>
          <p:nvPr/>
        </p:nvSpPr>
        <p:spPr bwMode="auto">
          <a:xfrm>
            <a:off x="1848286" y="965735"/>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000000"/>
                </a:solidFill>
              </a:rPr>
              <a:t>SSC </a:t>
            </a:r>
          </a:p>
          <a:p>
            <a:pPr algn="ctr">
              <a:defRPr/>
            </a:pPr>
            <a:r>
              <a:rPr lang="en-US" sz="900" b="0" smtClean="0">
                <a:solidFill>
                  <a:srgbClr val="000000"/>
                </a:solidFill>
              </a:rPr>
              <a:t>ABOR</a:t>
            </a:r>
            <a:endParaRPr lang="en-US" sz="900" b="0">
              <a:solidFill>
                <a:srgbClr val="000000"/>
              </a:solidFill>
            </a:endParaRPr>
          </a:p>
        </p:txBody>
      </p:sp>
      <p:sp>
        <p:nvSpPr>
          <p:cNvPr id="25" name="Rounded Rectangle 24"/>
          <p:cNvSpPr/>
          <p:nvPr/>
        </p:nvSpPr>
        <p:spPr bwMode="auto">
          <a:xfrm>
            <a:off x="3030386" y="965735"/>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000000"/>
                </a:solidFill>
              </a:rPr>
              <a:t>SSC </a:t>
            </a:r>
          </a:p>
          <a:p>
            <a:pPr algn="ctr">
              <a:defRPr/>
            </a:pPr>
            <a:r>
              <a:rPr lang="en-US" sz="900" b="0" smtClean="0">
                <a:solidFill>
                  <a:srgbClr val="000000"/>
                </a:solidFill>
              </a:rPr>
              <a:t>IBOR</a:t>
            </a:r>
            <a:endParaRPr lang="en-US" sz="900" b="0">
              <a:solidFill>
                <a:srgbClr val="000000"/>
              </a:solidFill>
            </a:endParaRPr>
          </a:p>
        </p:txBody>
      </p:sp>
      <p:sp>
        <p:nvSpPr>
          <p:cNvPr id="53" name="Right Brace 52"/>
          <p:cNvSpPr/>
          <p:nvPr/>
        </p:nvSpPr>
        <p:spPr bwMode="auto">
          <a:xfrm rot="5400000">
            <a:off x="5167999" y="-1801711"/>
            <a:ext cx="232792" cy="6839880"/>
          </a:xfrm>
          <a:prstGeom prst="rightBrace">
            <a:avLst>
              <a:gd name="adj1" fmla="val 19713"/>
              <a:gd name="adj2" fmla="val 49267"/>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latin typeface="Arial"/>
            </a:endParaRPr>
          </a:p>
        </p:txBody>
      </p:sp>
      <p:grpSp>
        <p:nvGrpSpPr>
          <p:cNvPr id="3" name="Group 2"/>
          <p:cNvGrpSpPr/>
          <p:nvPr/>
        </p:nvGrpSpPr>
        <p:grpSpPr>
          <a:xfrm>
            <a:off x="1402303" y="2290064"/>
            <a:ext cx="4144018" cy="2020852"/>
            <a:chOff x="659431" y="2670493"/>
            <a:chExt cx="3773337" cy="1782635"/>
          </a:xfrm>
        </p:grpSpPr>
        <p:sp>
          <p:nvSpPr>
            <p:cNvPr id="10" name="Rectangle 9"/>
            <p:cNvSpPr/>
            <p:nvPr/>
          </p:nvSpPr>
          <p:spPr bwMode="auto">
            <a:xfrm>
              <a:off x="659431" y="2670493"/>
              <a:ext cx="3773337" cy="1782635"/>
            </a:xfrm>
            <a:prstGeom prst="rect">
              <a:avLst/>
            </a:prstGeom>
            <a:solidFill>
              <a:schemeClr val="accent1"/>
            </a:solidFill>
            <a:ln w="12700" cap="rnd" cmpd="sng">
              <a:solidFill>
                <a:schemeClr val="bg2"/>
              </a:solidFill>
              <a:prstDash val="solid"/>
              <a:round/>
              <a:headEnd type="none" w="sm" len="sm"/>
              <a:tailEnd type="none" w="sm" len="sm"/>
            </a:ln>
            <a:effectLst/>
          </p:spPr>
          <p:txBody>
            <a:bodyPr lIns="101870" tIns="50935" rIns="101870" bIns="50935"/>
            <a:lstStyle/>
            <a:p>
              <a:pPr algn="ctr" defTabSz="909793" eaLnBrk="0" hangingPunct="0">
                <a:spcBef>
                  <a:spcPts val="0"/>
                </a:spcBef>
                <a:spcAft>
                  <a:spcPts val="535"/>
                </a:spcAft>
                <a:buClr>
                  <a:srgbClr val="000000"/>
                </a:buClr>
                <a:defRPr/>
              </a:pPr>
              <a:endParaRPr lang="en-AU" sz="1300" b="0">
                <a:solidFill>
                  <a:srgbClr val="FFFFFF"/>
                </a:solidFill>
                <a:latin typeface="Arial"/>
                <a:cs typeface="Calibri" pitchFamily="34" charset="0"/>
              </a:endParaRPr>
            </a:p>
          </p:txBody>
        </p:sp>
        <p:sp>
          <p:nvSpPr>
            <p:cNvPr id="11" name="Rounded Rectangle 10"/>
            <p:cNvSpPr/>
            <p:nvPr/>
          </p:nvSpPr>
          <p:spPr bwMode="auto">
            <a:xfrm>
              <a:off x="709654" y="3125844"/>
              <a:ext cx="581591" cy="560540"/>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dirty="0" smtClean="0">
                  <a:solidFill>
                    <a:srgbClr val="FFFFFF"/>
                  </a:solidFill>
                </a:rPr>
                <a:t>External Data</a:t>
              </a:r>
              <a:endParaRPr lang="en-US" sz="800" b="0" dirty="0">
                <a:solidFill>
                  <a:srgbClr val="FFFFFF"/>
                </a:solidFill>
              </a:endParaRPr>
            </a:p>
          </p:txBody>
        </p:sp>
        <p:sp>
          <p:nvSpPr>
            <p:cNvPr id="14" name="Rounded Rectangle 13"/>
            <p:cNvSpPr/>
            <p:nvPr/>
          </p:nvSpPr>
          <p:spPr bwMode="auto">
            <a:xfrm>
              <a:off x="2381253" y="3131475"/>
              <a:ext cx="917483"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Security Master Extension    </a:t>
              </a:r>
              <a:endParaRPr lang="en-US" sz="800" b="0">
                <a:solidFill>
                  <a:srgbClr val="FFFFFF"/>
                </a:solidFill>
              </a:endParaRPr>
            </a:p>
          </p:txBody>
        </p:sp>
        <p:sp>
          <p:nvSpPr>
            <p:cNvPr id="26" name="Rounded Rectangle 25"/>
            <p:cNvSpPr/>
            <p:nvPr/>
          </p:nvSpPr>
          <p:spPr bwMode="auto">
            <a:xfrm>
              <a:off x="709655" y="3767968"/>
              <a:ext cx="581590" cy="515064"/>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Internal Data</a:t>
              </a:r>
              <a:endParaRPr lang="en-US" sz="800" b="0">
                <a:solidFill>
                  <a:srgbClr val="FFFFFF"/>
                </a:solidFill>
              </a:endParaRPr>
            </a:p>
          </p:txBody>
        </p:sp>
        <p:sp>
          <p:nvSpPr>
            <p:cNvPr id="39" name="Rounded Rectangle 38"/>
            <p:cNvSpPr/>
            <p:nvPr/>
          </p:nvSpPr>
          <p:spPr bwMode="auto">
            <a:xfrm>
              <a:off x="1332877" y="3125844"/>
              <a:ext cx="974858" cy="1150399"/>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dirty="0" smtClean="0">
                  <a:solidFill>
                    <a:srgbClr val="FFFFFF"/>
                  </a:solidFill>
                </a:rPr>
                <a:t>Data  Customization</a:t>
              </a:r>
            </a:p>
            <a:p>
              <a:pPr algn="ctr">
                <a:defRPr/>
              </a:pPr>
              <a:r>
                <a:rPr lang="en-US" sz="800" b="0" dirty="0" smtClean="0">
                  <a:solidFill>
                    <a:srgbClr val="FFFFFF"/>
                  </a:solidFill>
                </a:rPr>
                <a:t>Consolidation</a:t>
              </a:r>
            </a:p>
            <a:p>
              <a:pPr algn="ctr">
                <a:defRPr/>
              </a:pPr>
              <a:r>
                <a:rPr lang="en-US" sz="800" b="0" dirty="0" smtClean="0">
                  <a:solidFill>
                    <a:srgbClr val="FFFFFF"/>
                  </a:solidFill>
                </a:rPr>
                <a:t>Enrichment</a:t>
              </a:r>
              <a:endParaRPr lang="en-US" sz="800" b="0" dirty="0">
                <a:solidFill>
                  <a:srgbClr val="FFFFFF"/>
                </a:solidFill>
              </a:endParaRPr>
            </a:p>
          </p:txBody>
        </p:sp>
        <p:sp>
          <p:nvSpPr>
            <p:cNvPr id="42" name="TextBox 41"/>
            <p:cNvSpPr txBox="1"/>
            <p:nvPr/>
          </p:nvSpPr>
          <p:spPr>
            <a:xfrm>
              <a:off x="1116974" y="2734501"/>
              <a:ext cx="2842377" cy="257921"/>
            </a:xfrm>
            <a:prstGeom prst="rect">
              <a:avLst/>
            </a:prstGeom>
            <a:noFill/>
          </p:spPr>
          <p:txBody>
            <a:bodyPr wrap="square" rtlCol="0">
              <a:spAutoFit/>
            </a:bodyPr>
            <a:lstStyle/>
            <a:p>
              <a:pPr defTabSz="909793" eaLnBrk="0" hangingPunct="0">
                <a:spcBef>
                  <a:spcPts val="0"/>
                </a:spcBef>
                <a:spcAft>
                  <a:spcPts val="535"/>
                </a:spcAft>
                <a:buClr>
                  <a:srgbClr val="000000"/>
                </a:buClr>
                <a:defRPr/>
              </a:pPr>
              <a:r>
                <a:rPr lang="en-AU" sz="1300" b="0" smtClean="0">
                  <a:solidFill>
                    <a:srgbClr val="FFFFFF"/>
                  </a:solidFill>
                  <a:latin typeface="Arial"/>
                  <a:cs typeface="Calibri" pitchFamily="34" charset="0"/>
                </a:rPr>
                <a:t>Look Through Data </a:t>
              </a:r>
              <a:r>
                <a:rPr lang="en-AU" sz="1300" b="0">
                  <a:solidFill>
                    <a:srgbClr val="FFFFFF"/>
                  </a:solidFill>
                  <a:latin typeface="Arial"/>
                  <a:cs typeface="Calibri" pitchFamily="34" charset="0"/>
                </a:rPr>
                <a:t>Management </a:t>
              </a:r>
              <a:r>
                <a:rPr lang="en-AU" sz="1300" b="0" smtClean="0">
                  <a:solidFill>
                    <a:srgbClr val="FFFFFF"/>
                  </a:solidFill>
                  <a:latin typeface="Arial"/>
                  <a:cs typeface="Calibri" pitchFamily="34" charset="0"/>
                </a:rPr>
                <a:t>(ESP)</a:t>
              </a:r>
              <a:endParaRPr lang="en-AU" sz="1300" b="0">
                <a:solidFill>
                  <a:srgbClr val="FFFFFF"/>
                </a:solidFill>
                <a:latin typeface="Arial"/>
                <a:cs typeface="Calibri" pitchFamily="34" charset="0"/>
              </a:endParaRPr>
            </a:p>
          </p:txBody>
        </p:sp>
        <p:sp>
          <p:nvSpPr>
            <p:cNvPr id="38" name="Rounded Rectangle 37"/>
            <p:cNvSpPr/>
            <p:nvPr/>
          </p:nvSpPr>
          <p:spPr bwMode="auto">
            <a:xfrm>
              <a:off x="2382681" y="3543478"/>
              <a:ext cx="934125"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dirty="0" smtClean="0">
                  <a:solidFill>
                    <a:srgbClr val="FFFFFF"/>
                  </a:solidFill>
                </a:rPr>
                <a:t>Security Decomposition</a:t>
              </a:r>
              <a:endParaRPr lang="en-US" sz="800" b="0" dirty="0">
                <a:solidFill>
                  <a:srgbClr val="FFFFFF"/>
                </a:solidFill>
              </a:endParaRPr>
            </a:p>
          </p:txBody>
        </p:sp>
        <p:sp>
          <p:nvSpPr>
            <p:cNvPr id="44" name="Rounded Rectangle 43"/>
            <p:cNvSpPr/>
            <p:nvPr/>
          </p:nvSpPr>
          <p:spPr bwMode="auto">
            <a:xfrm>
              <a:off x="2382681" y="3955481"/>
              <a:ext cx="934125"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dirty="0" smtClean="0">
                  <a:solidFill>
                    <a:srgbClr val="FFFFFF"/>
                  </a:solidFill>
                </a:rPr>
                <a:t>Fund to Fund Ratios</a:t>
              </a:r>
              <a:endParaRPr lang="en-US" sz="800" b="0" dirty="0">
                <a:solidFill>
                  <a:srgbClr val="FFFFFF"/>
                </a:solidFill>
              </a:endParaRPr>
            </a:p>
          </p:txBody>
        </p:sp>
        <p:sp>
          <p:nvSpPr>
            <p:cNvPr id="85" name="Rounded Rectangle 84"/>
            <p:cNvSpPr/>
            <p:nvPr/>
          </p:nvSpPr>
          <p:spPr bwMode="auto">
            <a:xfrm>
              <a:off x="3418375" y="3129469"/>
              <a:ext cx="934125"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Portfolio  Position Data  </a:t>
              </a:r>
              <a:endParaRPr lang="en-US" sz="800" b="0">
                <a:solidFill>
                  <a:srgbClr val="FFFFFF"/>
                </a:solidFill>
              </a:endParaRPr>
            </a:p>
          </p:txBody>
        </p:sp>
        <p:sp>
          <p:nvSpPr>
            <p:cNvPr id="86" name="Rounded Rectangle 85"/>
            <p:cNvSpPr/>
            <p:nvPr/>
          </p:nvSpPr>
          <p:spPr bwMode="auto">
            <a:xfrm>
              <a:off x="3418375" y="3541472"/>
              <a:ext cx="934125"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Look through Data alignment </a:t>
              </a:r>
              <a:endParaRPr lang="en-US" sz="800" b="0">
                <a:solidFill>
                  <a:srgbClr val="FFFFFF"/>
                </a:solidFill>
              </a:endParaRPr>
            </a:p>
          </p:txBody>
        </p:sp>
        <p:sp>
          <p:nvSpPr>
            <p:cNvPr id="87" name="Rounded Rectangle 86"/>
            <p:cNvSpPr/>
            <p:nvPr/>
          </p:nvSpPr>
          <p:spPr bwMode="auto">
            <a:xfrm>
              <a:off x="3418375" y="3953475"/>
              <a:ext cx="934125" cy="342325"/>
            </a:xfrm>
            <a:prstGeom prst="roundRect">
              <a:avLst>
                <a:gd name="adj" fmla="val 10000"/>
              </a:avLst>
            </a:prstGeom>
            <a:solidFill>
              <a:srgbClr val="14BEFF"/>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Market Data Enrichment </a:t>
              </a:r>
              <a:endParaRPr lang="en-US" sz="800" b="0">
                <a:solidFill>
                  <a:srgbClr val="FFFFFF"/>
                </a:solidFill>
              </a:endParaRPr>
            </a:p>
          </p:txBody>
        </p:sp>
      </p:grpSp>
      <p:grpSp>
        <p:nvGrpSpPr>
          <p:cNvPr id="2" name="Group 1"/>
          <p:cNvGrpSpPr/>
          <p:nvPr/>
        </p:nvGrpSpPr>
        <p:grpSpPr>
          <a:xfrm>
            <a:off x="5954140" y="2290065"/>
            <a:ext cx="3181889" cy="2020852"/>
            <a:chOff x="5558097" y="2721087"/>
            <a:chExt cx="3203283" cy="2179536"/>
          </a:xfrm>
        </p:grpSpPr>
        <p:sp>
          <p:nvSpPr>
            <p:cNvPr id="15" name="Rectangle 14"/>
            <p:cNvSpPr/>
            <p:nvPr/>
          </p:nvSpPr>
          <p:spPr bwMode="auto">
            <a:xfrm>
              <a:off x="5558097" y="2734501"/>
              <a:ext cx="2982859" cy="2166122"/>
            </a:xfrm>
            <a:prstGeom prst="rect">
              <a:avLst/>
            </a:prstGeom>
            <a:solidFill>
              <a:schemeClr val="accent1">
                <a:lumMod val="40000"/>
                <a:lumOff val="60000"/>
              </a:schemeClr>
            </a:solidFill>
            <a:ln w="12700" cap="rnd" cmpd="sng">
              <a:solidFill>
                <a:schemeClr val="bg2"/>
              </a:solidFill>
              <a:prstDash val="solid"/>
              <a:round/>
              <a:headEnd type="none" w="sm" len="sm"/>
              <a:tailEnd type="none" w="sm" len="sm"/>
            </a:ln>
            <a:effectLst/>
          </p:spPr>
          <p:txBody>
            <a:bodyPr lIns="101870" tIns="50935" rIns="101870" bIns="50935"/>
            <a:lstStyle/>
            <a:p>
              <a:pPr algn="ctr" defTabSz="909793" eaLnBrk="0" hangingPunct="0">
                <a:spcBef>
                  <a:spcPts val="0"/>
                </a:spcBef>
                <a:spcAft>
                  <a:spcPts val="535"/>
                </a:spcAft>
                <a:buClr>
                  <a:srgbClr val="000000"/>
                </a:buClr>
                <a:defRPr/>
              </a:pPr>
              <a:endParaRPr lang="en-AU" sz="900" b="0">
                <a:solidFill>
                  <a:srgbClr val="000000"/>
                </a:solidFill>
                <a:latin typeface="Arial"/>
                <a:cs typeface="Calibri" pitchFamily="34" charset="0"/>
              </a:endParaRPr>
            </a:p>
          </p:txBody>
        </p:sp>
        <p:sp>
          <p:nvSpPr>
            <p:cNvPr id="56" name="Rounded Rectangle 55"/>
            <p:cNvSpPr/>
            <p:nvPr/>
          </p:nvSpPr>
          <p:spPr bwMode="auto">
            <a:xfrm>
              <a:off x="5640783" y="4231766"/>
              <a:ext cx="956703" cy="504803"/>
            </a:xfrm>
            <a:prstGeom prst="roundRect">
              <a:avLst>
                <a:gd name="adj" fmla="val 10000"/>
              </a:avLst>
            </a:prstGeom>
            <a:solidFill>
              <a:schemeClr val="accent1">
                <a:lumMod val="7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FFFFFF"/>
                  </a:solidFill>
                </a:rPr>
                <a:t>Compliance</a:t>
              </a:r>
              <a:endParaRPr lang="en-US" sz="900" b="0">
                <a:solidFill>
                  <a:srgbClr val="FFFFFF"/>
                </a:solidFill>
              </a:endParaRPr>
            </a:p>
          </p:txBody>
        </p:sp>
        <p:grpSp>
          <p:nvGrpSpPr>
            <p:cNvPr id="57" name="Group 44"/>
            <p:cNvGrpSpPr>
              <a:grpSpLocks/>
            </p:cNvGrpSpPr>
            <p:nvPr/>
          </p:nvGrpSpPr>
          <p:grpSpPr bwMode="auto">
            <a:xfrm>
              <a:off x="6641602" y="3031716"/>
              <a:ext cx="914516" cy="958560"/>
              <a:chOff x="2568" y="2580"/>
              <a:chExt cx="1549" cy="1224"/>
            </a:xfrm>
          </p:grpSpPr>
          <p:sp>
            <p:nvSpPr>
              <p:cNvPr id="58" name="Rectangle 120"/>
              <p:cNvSpPr>
                <a:spLocks noChangeArrowheads="1"/>
              </p:cNvSpPr>
              <p:nvPr/>
            </p:nvSpPr>
            <p:spPr bwMode="auto">
              <a:xfrm>
                <a:off x="2704" y="2580"/>
                <a:ext cx="1413" cy="996"/>
              </a:xfrm>
              <a:prstGeom prst="rect">
                <a:avLst/>
              </a:prstGeom>
              <a:solidFill>
                <a:srgbClr val="EAEAEA"/>
              </a:solidFill>
              <a:ln w="9525" algn="ctr">
                <a:solidFill>
                  <a:srgbClr val="FFFFFF"/>
                </a:solidFill>
                <a:round/>
                <a:headEnd/>
                <a:tailEnd/>
              </a:ln>
            </p:spPr>
            <p:txBody>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eaLnBrk="1" hangingPunct="1"/>
                <a:endParaRPr lang="en-US" altLang="en-US" b="0">
                  <a:solidFill>
                    <a:srgbClr val="000000"/>
                  </a:solidFill>
                  <a:latin typeface="Arial"/>
                </a:endParaRPr>
              </a:p>
            </p:txBody>
          </p:sp>
          <p:grpSp>
            <p:nvGrpSpPr>
              <p:cNvPr id="59" name="Group 13"/>
              <p:cNvGrpSpPr>
                <a:grpSpLocks/>
              </p:cNvGrpSpPr>
              <p:nvPr/>
            </p:nvGrpSpPr>
            <p:grpSpPr bwMode="auto">
              <a:xfrm>
                <a:off x="2799" y="2638"/>
                <a:ext cx="1225" cy="810"/>
                <a:chOff x="1692" y="1094"/>
                <a:chExt cx="2669" cy="1588"/>
              </a:xfrm>
            </p:grpSpPr>
            <p:pic>
              <p:nvPicPr>
                <p:cNvPr id="61" name="Picture 14" descr="QPAS_Page_10"/>
                <p:cNvPicPr>
                  <a:picLocks noChangeAspect="1" noChangeArrowheads="1"/>
                </p:cNvPicPr>
                <p:nvPr/>
              </p:nvPicPr>
              <p:blipFill>
                <a:blip r:embed="rId3" cstate="print">
                  <a:extLst>
                    <a:ext uri="{28A0092B-C50C-407E-A947-70E740481C1C}">
                      <a14:useLocalDpi xmlns:a14="http://schemas.microsoft.com/office/drawing/2010/main" val="0"/>
                    </a:ext>
                  </a:extLst>
                </a:blip>
                <a:srcRect r="6068" b="38695"/>
                <a:stretch>
                  <a:fillRect/>
                </a:stretch>
              </p:blipFill>
              <p:spPr bwMode="auto">
                <a:xfrm>
                  <a:off x="1692" y="1321"/>
                  <a:ext cx="1475" cy="1361"/>
                </a:xfrm>
                <a:prstGeom prst="rect">
                  <a:avLst/>
                </a:prstGeom>
                <a:noFill/>
                <a:ln w="9525">
                  <a:solidFill>
                    <a:srgbClr val="53A5FF"/>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15" descr="QPAS_Page_07"/>
                <p:cNvPicPr>
                  <a:picLocks noChangeAspect="1" noChangeArrowheads="1"/>
                </p:cNvPicPr>
                <p:nvPr/>
              </p:nvPicPr>
              <p:blipFill>
                <a:blip r:embed="rId4" cstate="print">
                  <a:extLst>
                    <a:ext uri="{28A0092B-C50C-407E-A947-70E740481C1C}">
                      <a14:useLocalDpi xmlns:a14="http://schemas.microsoft.com/office/drawing/2010/main" val="0"/>
                    </a:ext>
                  </a:extLst>
                </a:blip>
                <a:srcRect r="6688" b="38693"/>
                <a:stretch>
                  <a:fillRect/>
                </a:stretch>
              </p:blipFill>
              <p:spPr bwMode="auto">
                <a:xfrm>
                  <a:off x="2896" y="1321"/>
                  <a:ext cx="1465" cy="1361"/>
                </a:xfrm>
                <a:prstGeom prst="rect">
                  <a:avLst/>
                </a:prstGeom>
                <a:noFill/>
                <a:ln w="9525">
                  <a:solidFill>
                    <a:srgbClr val="53A5FF"/>
                  </a:solidFill>
                  <a:miter lim="800000"/>
                  <a:headEnd/>
                  <a:tailEnd/>
                </a:ln>
                <a:extLst>
                  <a:ext uri="{909E8E84-426E-40DD-AFC4-6F175D3DCCD1}">
                    <a14:hiddenFill xmlns:a14="http://schemas.microsoft.com/office/drawing/2010/main">
                      <a:solidFill>
                        <a:srgbClr val="FFFFFF"/>
                      </a:solidFill>
                    </a14:hiddenFill>
                  </a:ext>
                </a:extLst>
              </p:spPr>
            </p:pic>
            <p:pic>
              <p:nvPicPr>
                <p:cNvPr id="63" name="Picture 16" descr="QPAS_Page_05"/>
                <p:cNvPicPr>
                  <a:picLocks noChangeAspect="1" noChangeArrowheads="1"/>
                </p:cNvPicPr>
                <p:nvPr/>
              </p:nvPicPr>
              <p:blipFill>
                <a:blip r:embed="rId5" cstate="print">
                  <a:extLst>
                    <a:ext uri="{28A0092B-C50C-407E-A947-70E740481C1C}">
                      <a14:useLocalDpi xmlns:a14="http://schemas.microsoft.com/office/drawing/2010/main" val="0"/>
                    </a:ext>
                  </a:extLst>
                </a:blip>
                <a:srcRect r="6174" b="28468"/>
                <a:stretch>
                  <a:fillRect/>
                </a:stretch>
              </p:blipFill>
              <p:spPr bwMode="auto">
                <a:xfrm>
                  <a:off x="2260" y="1094"/>
                  <a:ext cx="1475" cy="1588"/>
                </a:xfrm>
                <a:prstGeom prst="rect">
                  <a:avLst/>
                </a:prstGeom>
                <a:noFill/>
                <a:ln w="9525">
                  <a:solidFill>
                    <a:srgbClr val="53A5FF"/>
                  </a:solidFill>
                  <a:miter lim="800000"/>
                  <a:headEnd/>
                  <a:tailEnd/>
                </a:ln>
                <a:extLst>
                  <a:ext uri="{909E8E84-426E-40DD-AFC4-6F175D3DCCD1}">
                    <a14:hiddenFill xmlns:a14="http://schemas.microsoft.com/office/drawing/2010/main">
                      <a:solidFill>
                        <a:srgbClr val="FFFFFF"/>
                      </a:solidFill>
                    </a14:hiddenFill>
                  </a:ext>
                </a:extLst>
              </p:spPr>
            </p:pic>
          </p:grpSp>
          <p:sp>
            <p:nvSpPr>
              <p:cNvPr id="60" name="Rectangle 27"/>
              <p:cNvSpPr>
                <a:spLocks noChangeArrowheads="1"/>
              </p:cNvSpPr>
              <p:nvPr/>
            </p:nvSpPr>
            <p:spPr bwMode="auto">
              <a:xfrm>
                <a:off x="2568" y="3528"/>
                <a:ext cx="135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algn="r" eaLnBrk="1" hangingPunct="1"/>
                <a:r>
                  <a:rPr lang="en-US" altLang="en-US" sz="700" i="0" dirty="0">
                    <a:solidFill>
                      <a:srgbClr val="000000"/>
                    </a:solidFill>
                    <a:latin typeface="Arial"/>
                  </a:rPr>
                  <a:t>REPORTS</a:t>
                </a:r>
                <a:endParaRPr lang="en-US" altLang="en-US" sz="700" i="0" baseline="30000" dirty="0">
                  <a:solidFill>
                    <a:srgbClr val="000000"/>
                  </a:solidFill>
                  <a:latin typeface="Arial"/>
                </a:endParaRPr>
              </a:p>
            </p:txBody>
          </p:sp>
        </p:grpSp>
        <p:grpSp>
          <p:nvGrpSpPr>
            <p:cNvPr id="64" name="Group 46"/>
            <p:cNvGrpSpPr>
              <a:grpSpLocks/>
            </p:cNvGrpSpPr>
            <p:nvPr/>
          </p:nvGrpSpPr>
          <p:grpSpPr bwMode="auto">
            <a:xfrm>
              <a:off x="6578380" y="4036580"/>
              <a:ext cx="976436" cy="864043"/>
              <a:chOff x="2367" y="861"/>
              <a:chExt cx="1345" cy="1082"/>
            </a:xfrm>
          </p:grpSpPr>
          <p:sp>
            <p:nvSpPr>
              <p:cNvPr id="65" name="Rectangle 109"/>
              <p:cNvSpPr>
                <a:spLocks noChangeArrowheads="1"/>
              </p:cNvSpPr>
              <p:nvPr/>
            </p:nvSpPr>
            <p:spPr bwMode="auto">
              <a:xfrm>
                <a:off x="2496" y="861"/>
                <a:ext cx="1179" cy="839"/>
              </a:xfrm>
              <a:prstGeom prst="rect">
                <a:avLst/>
              </a:prstGeom>
              <a:solidFill>
                <a:srgbClr val="EAEAEA"/>
              </a:solidFill>
              <a:ln w="9525" algn="ctr">
                <a:solidFill>
                  <a:srgbClr val="FFFFFF"/>
                </a:solidFill>
                <a:round/>
                <a:headEnd/>
                <a:tailEnd/>
              </a:ln>
            </p:spPr>
            <p:txBody>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eaLnBrk="1" hangingPunct="1"/>
                <a:endParaRPr lang="en-US" altLang="en-US" b="0">
                  <a:solidFill>
                    <a:srgbClr val="000000"/>
                  </a:solidFill>
                  <a:latin typeface="Arial"/>
                </a:endParaRPr>
              </a:p>
            </p:txBody>
          </p:sp>
          <p:pic>
            <p:nvPicPr>
              <p:cNvPr id="66" name="Picture 18"/>
              <p:cNvPicPr>
                <a:picLocks noChangeAspect="1" noChangeArrowheads="1"/>
              </p:cNvPicPr>
              <p:nvPr/>
            </p:nvPicPr>
            <p:blipFill>
              <a:blip r:embed="rId6" cstate="print">
                <a:extLst>
                  <a:ext uri="{28A0092B-C50C-407E-A947-70E740481C1C}">
                    <a14:useLocalDpi xmlns:a14="http://schemas.microsoft.com/office/drawing/2010/main" val="0"/>
                  </a:ext>
                </a:extLst>
              </a:blip>
              <a:srcRect r="1926" b="12491"/>
              <a:stretch>
                <a:fillRect/>
              </a:stretch>
            </p:blipFill>
            <p:spPr bwMode="auto">
              <a:xfrm>
                <a:off x="2574" y="903"/>
                <a:ext cx="1026" cy="684"/>
              </a:xfrm>
              <a:prstGeom prst="rect">
                <a:avLst/>
              </a:prstGeom>
              <a:noFill/>
              <a:ln w="9525">
                <a:solidFill>
                  <a:srgbClr val="53A5FF"/>
                </a:solidFill>
                <a:miter lim="800000"/>
                <a:headEnd/>
                <a:tailEnd/>
              </a:ln>
              <a:extLst>
                <a:ext uri="{909E8E84-426E-40DD-AFC4-6F175D3DCCD1}">
                  <a14:hiddenFill xmlns:a14="http://schemas.microsoft.com/office/drawing/2010/main">
                    <a:solidFill>
                      <a:srgbClr val="FFFFFF"/>
                    </a:solidFill>
                  </a14:hiddenFill>
                </a:ext>
              </a:extLst>
            </p:spPr>
          </p:pic>
          <p:sp>
            <p:nvSpPr>
              <p:cNvPr id="67" name="Rectangle 19"/>
              <p:cNvSpPr>
                <a:spLocks noChangeArrowheads="1"/>
              </p:cNvSpPr>
              <p:nvPr/>
            </p:nvSpPr>
            <p:spPr bwMode="auto">
              <a:xfrm>
                <a:off x="2367" y="1673"/>
                <a:ext cx="1345" cy="270"/>
              </a:xfrm>
              <a:prstGeom prst="rect">
                <a:avLst/>
              </a:prstGeom>
              <a:noFill/>
              <a:ln w="19050" algn="ctr">
                <a:noFill/>
                <a:miter lim="800000"/>
                <a:headEnd/>
                <a:tailEnd/>
              </a:ln>
            </p:spPr>
            <p:txBody>
              <a:bodyPr wrap="square">
                <a:spAutoFit/>
              </a:bodyPr>
              <a:lstStyle/>
              <a:p>
                <a:pPr algn="r" fontAlgn="auto">
                  <a:spcBef>
                    <a:spcPts val="0"/>
                  </a:spcBef>
                  <a:spcAft>
                    <a:spcPts val="0"/>
                  </a:spcAft>
                  <a:defRPr/>
                </a:pPr>
                <a:r>
                  <a:rPr lang="en-US" sz="700" b="0" kern="0" dirty="0">
                    <a:solidFill>
                      <a:sysClr val="windowText" lastClr="000000"/>
                    </a:solidFill>
                    <a:latin typeface="Arial"/>
                    <a:ea typeface="ＭＳ Ｐゴシック" pitchFamily="34" charset="-128"/>
                  </a:rPr>
                  <a:t>DASHBOARD</a:t>
                </a:r>
                <a:r>
                  <a:rPr lang="en-US" sz="700" b="0" kern="0" baseline="40000" dirty="0">
                    <a:solidFill>
                      <a:sysClr val="windowText" lastClr="000000"/>
                    </a:solidFill>
                    <a:latin typeface="Arial"/>
                    <a:ea typeface="ＭＳ Ｐゴシック" pitchFamily="34" charset="-128"/>
                  </a:rPr>
                  <a:t>SM</a:t>
                </a:r>
              </a:p>
            </p:txBody>
          </p:sp>
        </p:grpSp>
        <p:grpSp>
          <p:nvGrpSpPr>
            <p:cNvPr id="68" name="Group 43"/>
            <p:cNvGrpSpPr>
              <a:grpSpLocks/>
            </p:cNvGrpSpPr>
            <p:nvPr/>
          </p:nvGrpSpPr>
          <p:grpSpPr bwMode="auto">
            <a:xfrm>
              <a:off x="7666789" y="4032823"/>
              <a:ext cx="802308" cy="673483"/>
              <a:chOff x="2546" y="1749"/>
              <a:chExt cx="1089" cy="831"/>
            </a:xfrm>
          </p:grpSpPr>
          <p:sp>
            <p:nvSpPr>
              <p:cNvPr id="69" name="Rectangle 89"/>
              <p:cNvSpPr>
                <a:spLocks noChangeArrowheads="1"/>
              </p:cNvSpPr>
              <p:nvPr/>
            </p:nvSpPr>
            <p:spPr bwMode="auto">
              <a:xfrm>
                <a:off x="2546" y="1749"/>
                <a:ext cx="1089" cy="831"/>
              </a:xfrm>
              <a:prstGeom prst="rect">
                <a:avLst/>
              </a:prstGeom>
              <a:solidFill>
                <a:srgbClr val="EAEAEA"/>
              </a:solidFill>
              <a:ln w="9525" algn="ctr">
                <a:solidFill>
                  <a:srgbClr val="FFFFFF"/>
                </a:solidFill>
                <a:round/>
                <a:headEnd/>
                <a:tailEnd/>
              </a:ln>
            </p:spPr>
            <p:txBody>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eaLnBrk="1" hangingPunct="1"/>
                <a:endParaRPr lang="en-US" altLang="en-US" b="0">
                  <a:solidFill>
                    <a:srgbClr val="000000"/>
                  </a:solidFill>
                  <a:latin typeface="Arial"/>
                </a:endParaRPr>
              </a:p>
            </p:txBody>
          </p:sp>
          <p:grpSp>
            <p:nvGrpSpPr>
              <p:cNvPr id="70" name="Group 34"/>
              <p:cNvGrpSpPr>
                <a:grpSpLocks/>
              </p:cNvGrpSpPr>
              <p:nvPr/>
            </p:nvGrpSpPr>
            <p:grpSpPr bwMode="auto">
              <a:xfrm>
                <a:off x="2600" y="1806"/>
                <a:ext cx="874" cy="679"/>
                <a:chOff x="3472" y="2986"/>
                <a:chExt cx="1179" cy="816"/>
              </a:xfrm>
            </p:grpSpPr>
            <p:sp>
              <p:nvSpPr>
                <p:cNvPr id="71" name="Freeform 17"/>
                <p:cNvSpPr>
                  <a:spLocks/>
                </p:cNvSpPr>
                <p:nvPr/>
              </p:nvSpPr>
              <p:spPr bwMode="auto">
                <a:xfrm>
                  <a:off x="3518" y="2986"/>
                  <a:ext cx="317" cy="453"/>
                </a:xfrm>
                <a:custGeom>
                  <a:avLst/>
                  <a:gdLst>
                    <a:gd name="T0" fmla="*/ 0 w 317"/>
                    <a:gd name="T1" fmla="*/ 0 h 453"/>
                    <a:gd name="T2" fmla="*/ 0 w 317"/>
                    <a:gd name="T3" fmla="*/ 453 h 453"/>
                    <a:gd name="T4" fmla="*/ 317 w 317"/>
                    <a:gd name="T5" fmla="*/ 453 h 453"/>
                    <a:gd name="T6" fmla="*/ 317 w 317"/>
                    <a:gd name="T7" fmla="*/ 91 h 453"/>
                    <a:gd name="T8" fmla="*/ 227 w 317"/>
                    <a:gd name="T9" fmla="*/ 0 h 453"/>
                    <a:gd name="T10" fmla="*/ 0 w 317"/>
                    <a:gd name="T11" fmla="*/ 0 h 453"/>
                    <a:gd name="T12" fmla="*/ 0 60000 65536"/>
                    <a:gd name="T13" fmla="*/ 0 60000 65536"/>
                    <a:gd name="T14" fmla="*/ 0 60000 65536"/>
                    <a:gd name="T15" fmla="*/ 0 60000 65536"/>
                    <a:gd name="T16" fmla="*/ 0 60000 65536"/>
                    <a:gd name="T17" fmla="*/ 0 60000 65536"/>
                    <a:gd name="T18" fmla="*/ 0 w 317"/>
                    <a:gd name="T19" fmla="*/ 0 h 453"/>
                    <a:gd name="T20" fmla="*/ 317 w 317"/>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317" h="453">
                      <a:moveTo>
                        <a:pt x="0" y="0"/>
                      </a:moveTo>
                      <a:lnTo>
                        <a:pt x="0" y="453"/>
                      </a:lnTo>
                      <a:lnTo>
                        <a:pt x="317" y="453"/>
                      </a:lnTo>
                      <a:lnTo>
                        <a:pt x="317" y="91"/>
                      </a:lnTo>
                      <a:lnTo>
                        <a:pt x="227" y="0"/>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2" name="Freeform 18"/>
                <p:cNvSpPr>
                  <a:spLocks/>
                </p:cNvSpPr>
                <p:nvPr/>
              </p:nvSpPr>
              <p:spPr bwMode="auto">
                <a:xfrm>
                  <a:off x="3745" y="2986"/>
                  <a:ext cx="90" cy="91"/>
                </a:xfrm>
                <a:custGeom>
                  <a:avLst/>
                  <a:gdLst>
                    <a:gd name="T0" fmla="*/ 0 w 90"/>
                    <a:gd name="T1" fmla="*/ 0 h 91"/>
                    <a:gd name="T2" fmla="*/ 0 w 90"/>
                    <a:gd name="T3" fmla="*/ 91 h 91"/>
                    <a:gd name="T4" fmla="*/ 90 w 90"/>
                    <a:gd name="T5" fmla="*/ 91 h 91"/>
                    <a:gd name="T6" fmla="*/ 0 w 90"/>
                    <a:gd name="T7" fmla="*/ 0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0"/>
                      </a:moveTo>
                      <a:lnTo>
                        <a:pt x="0" y="91"/>
                      </a:lnTo>
                      <a:lnTo>
                        <a:pt x="90" y="91"/>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3" name="Text Box 19"/>
                <p:cNvSpPr txBox="1">
                  <a:spLocks noChangeArrowheads="1"/>
                </p:cNvSpPr>
                <p:nvPr/>
              </p:nvSpPr>
              <p:spPr bwMode="auto">
                <a:xfrm>
                  <a:off x="3470" y="3122"/>
                  <a:ext cx="317" cy="136"/>
                </a:xfrm>
                <a:prstGeom prst="rect">
                  <a:avLst/>
                </a:prstGeom>
                <a:solidFill>
                  <a:srgbClr val="FF0000"/>
                </a:solidFill>
                <a:ln w="9525" algn="ctr">
                  <a:noFill/>
                  <a:miter lim="800000"/>
                  <a:headEnd/>
                  <a:tailEnd/>
                </a:ln>
              </p:spPr>
              <p:txBody>
                <a:bodyPr wrap="none" lIns="0" tIns="0" rIns="0" bIns="0" anchor="ctr" anchorCtr="1"/>
                <a:lstStyle/>
                <a:p>
                  <a:pPr algn="ctr" fontAlgn="auto">
                    <a:spcBef>
                      <a:spcPct val="50000"/>
                    </a:spcBef>
                    <a:spcAft>
                      <a:spcPts val="0"/>
                    </a:spcAft>
                    <a:defRPr/>
                  </a:pPr>
                  <a:r>
                    <a:rPr lang="en-US" sz="800" b="0" kern="0" dirty="0">
                      <a:solidFill>
                        <a:srgbClr val="FFFFFF"/>
                      </a:solidFill>
                      <a:latin typeface="Arial"/>
                      <a:ea typeface="ＭＳ Ｐゴシック" pitchFamily="34" charset="-128"/>
                    </a:rPr>
                    <a:t>PDF</a:t>
                  </a:r>
                </a:p>
              </p:txBody>
            </p:sp>
            <p:sp>
              <p:nvSpPr>
                <p:cNvPr id="74" name="Freeform 20"/>
                <p:cNvSpPr>
                  <a:spLocks/>
                </p:cNvSpPr>
                <p:nvPr/>
              </p:nvSpPr>
              <p:spPr bwMode="auto">
                <a:xfrm>
                  <a:off x="4334" y="3349"/>
                  <a:ext cx="317" cy="453"/>
                </a:xfrm>
                <a:custGeom>
                  <a:avLst/>
                  <a:gdLst>
                    <a:gd name="T0" fmla="*/ 0 w 317"/>
                    <a:gd name="T1" fmla="*/ 0 h 453"/>
                    <a:gd name="T2" fmla="*/ 0 w 317"/>
                    <a:gd name="T3" fmla="*/ 453 h 453"/>
                    <a:gd name="T4" fmla="*/ 317 w 317"/>
                    <a:gd name="T5" fmla="*/ 453 h 453"/>
                    <a:gd name="T6" fmla="*/ 317 w 317"/>
                    <a:gd name="T7" fmla="*/ 91 h 453"/>
                    <a:gd name="T8" fmla="*/ 227 w 317"/>
                    <a:gd name="T9" fmla="*/ 0 h 453"/>
                    <a:gd name="T10" fmla="*/ 0 w 317"/>
                    <a:gd name="T11" fmla="*/ 0 h 453"/>
                    <a:gd name="T12" fmla="*/ 0 60000 65536"/>
                    <a:gd name="T13" fmla="*/ 0 60000 65536"/>
                    <a:gd name="T14" fmla="*/ 0 60000 65536"/>
                    <a:gd name="T15" fmla="*/ 0 60000 65536"/>
                    <a:gd name="T16" fmla="*/ 0 60000 65536"/>
                    <a:gd name="T17" fmla="*/ 0 60000 65536"/>
                    <a:gd name="T18" fmla="*/ 0 w 317"/>
                    <a:gd name="T19" fmla="*/ 0 h 453"/>
                    <a:gd name="T20" fmla="*/ 317 w 317"/>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317" h="453">
                      <a:moveTo>
                        <a:pt x="0" y="0"/>
                      </a:moveTo>
                      <a:lnTo>
                        <a:pt x="0" y="453"/>
                      </a:lnTo>
                      <a:lnTo>
                        <a:pt x="317" y="453"/>
                      </a:lnTo>
                      <a:lnTo>
                        <a:pt x="317" y="91"/>
                      </a:lnTo>
                      <a:lnTo>
                        <a:pt x="227" y="0"/>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5" name="Freeform 21"/>
                <p:cNvSpPr>
                  <a:spLocks/>
                </p:cNvSpPr>
                <p:nvPr/>
              </p:nvSpPr>
              <p:spPr bwMode="auto">
                <a:xfrm>
                  <a:off x="4561" y="3349"/>
                  <a:ext cx="90" cy="92"/>
                </a:xfrm>
                <a:custGeom>
                  <a:avLst/>
                  <a:gdLst>
                    <a:gd name="T0" fmla="*/ 0 w 90"/>
                    <a:gd name="T1" fmla="*/ 0 h 91"/>
                    <a:gd name="T2" fmla="*/ 0 w 90"/>
                    <a:gd name="T3" fmla="*/ 91 h 91"/>
                    <a:gd name="T4" fmla="*/ 90 w 90"/>
                    <a:gd name="T5" fmla="*/ 91 h 91"/>
                    <a:gd name="T6" fmla="*/ 0 w 90"/>
                    <a:gd name="T7" fmla="*/ 0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0"/>
                      </a:moveTo>
                      <a:lnTo>
                        <a:pt x="0" y="91"/>
                      </a:lnTo>
                      <a:lnTo>
                        <a:pt x="90" y="91"/>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6" name="Text Box 22"/>
                <p:cNvSpPr txBox="1">
                  <a:spLocks noChangeArrowheads="1"/>
                </p:cNvSpPr>
                <p:nvPr/>
              </p:nvSpPr>
              <p:spPr bwMode="auto">
                <a:xfrm>
                  <a:off x="4288" y="3485"/>
                  <a:ext cx="320" cy="136"/>
                </a:xfrm>
                <a:prstGeom prst="rect">
                  <a:avLst/>
                </a:prstGeom>
                <a:solidFill>
                  <a:srgbClr val="009900"/>
                </a:solidFill>
                <a:ln w="9525" algn="ctr">
                  <a:noFill/>
                  <a:miter lim="800000"/>
                  <a:headEnd/>
                  <a:tailEnd/>
                </a:ln>
              </p:spPr>
              <p:txBody>
                <a:bodyPr wrap="none" lIns="0" tIns="0" rIns="0" bIns="0" anchor="ctr" anchorCtr="1"/>
                <a:lstStyle/>
                <a:p>
                  <a:pPr algn="ctr" fontAlgn="auto">
                    <a:spcBef>
                      <a:spcPct val="50000"/>
                    </a:spcBef>
                    <a:spcAft>
                      <a:spcPts val="0"/>
                    </a:spcAft>
                    <a:defRPr/>
                  </a:pPr>
                  <a:r>
                    <a:rPr lang="en-US" sz="800" b="0" kern="0" dirty="0">
                      <a:solidFill>
                        <a:srgbClr val="FFFFFF"/>
                      </a:solidFill>
                      <a:latin typeface="Arial"/>
                      <a:ea typeface="ＭＳ Ｐゴシック" pitchFamily="34" charset="-128"/>
                    </a:rPr>
                    <a:t>XLS</a:t>
                  </a:r>
                </a:p>
              </p:txBody>
            </p:sp>
            <p:sp>
              <p:nvSpPr>
                <p:cNvPr id="77" name="Freeform 23"/>
                <p:cNvSpPr>
                  <a:spLocks/>
                </p:cNvSpPr>
                <p:nvPr/>
              </p:nvSpPr>
              <p:spPr bwMode="auto">
                <a:xfrm>
                  <a:off x="3925" y="3169"/>
                  <a:ext cx="317" cy="452"/>
                </a:xfrm>
                <a:custGeom>
                  <a:avLst/>
                  <a:gdLst>
                    <a:gd name="T0" fmla="*/ 0 w 317"/>
                    <a:gd name="T1" fmla="*/ 0 h 453"/>
                    <a:gd name="T2" fmla="*/ 0 w 317"/>
                    <a:gd name="T3" fmla="*/ 453 h 453"/>
                    <a:gd name="T4" fmla="*/ 317 w 317"/>
                    <a:gd name="T5" fmla="*/ 453 h 453"/>
                    <a:gd name="T6" fmla="*/ 317 w 317"/>
                    <a:gd name="T7" fmla="*/ 91 h 453"/>
                    <a:gd name="T8" fmla="*/ 227 w 317"/>
                    <a:gd name="T9" fmla="*/ 0 h 453"/>
                    <a:gd name="T10" fmla="*/ 0 w 317"/>
                    <a:gd name="T11" fmla="*/ 0 h 453"/>
                    <a:gd name="T12" fmla="*/ 0 60000 65536"/>
                    <a:gd name="T13" fmla="*/ 0 60000 65536"/>
                    <a:gd name="T14" fmla="*/ 0 60000 65536"/>
                    <a:gd name="T15" fmla="*/ 0 60000 65536"/>
                    <a:gd name="T16" fmla="*/ 0 60000 65536"/>
                    <a:gd name="T17" fmla="*/ 0 60000 65536"/>
                    <a:gd name="T18" fmla="*/ 0 w 317"/>
                    <a:gd name="T19" fmla="*/ 0 h 453"/>
                    <a:gd name="T20" fmla="*/ 317 w 317"/>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317" h="453">
                      <a:moveTo>
                        <a:pt x="0" y="0"/>
                      </a:moveTo>
                      <a:lnTo>
                        <a:pt x="0" y="453"/>
                      </a:lnTo>
                      <a:lnTo>
                        <a:pt x="317" y="453"/>
                      </a:lnTo>
                      <a:lnTo>
                        <a:pt x="317" y="91"/>
                      </a:lnTo>
                      <a:lnTo>
                        <a:pt x="227" y="0"/>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8" name="Freeform 24"/>
                <p:cNvSpPr>
                  <a:spLocks/>
                </p:cNvSpPr>
                <p:nvPr/>
              </p:nvSpPr>
              <p:spPr bwMode="auto">
                <a:xfrm>
                  <a:off x="4152" y="3169"/>
                  <a:ext cx="90" cy="92"/>
                </a:xfrm>
                <a:custGeom>
                  <a:avLst/>
                  <a:gdLst>
                    <a:gd name="T0" fmla="*/ 0 w 90"/>
                    <a:gd name="T1" fmla="*/ 0 h 91"/>
                    <a:gd name="T2" fmla="*/ 0 w 90"/>
                    <a:gd name="T3" fmla="*/ 91 h 91"/>
                    <a:gd name="T4" fmla="*/ 90 w 90"/>
                    <a:gd name="T5" fmla="*/ 91 h 91"/>
                    <a:gd name="T6" fmla="*/ 0 w 90"/>
                    <a:gd name="T7" fmla="*/ 0 h 91"/>
                    <a:gd name="T8" fmla="*/ 0 60000 65536"/>
                    <a:gd name="T9" fmla="*/ 0 60000 65536"/>
                    <a:gd name="T10" fmla="*/ 0 60000 65536"/>
                    <a:gd name="T11" fmla="*/ 0 60000 65536"/>
                    <a:gd name="T12" fmla="*/ 0 w 90"/>
                    <a:gd name="T13" fmla="*/ 0 h 91"/>
                    <a:gd name="T14" fmla="*/ 90 w 90"/>
                    <a:gd name="T15" fmla="*/ 91 h 91"/>
                  </a:gdLst>
                  <a:ahLst/>
                  <a:cxnLst>
                    <a:cxn ang="T8">
                      <a:pos x="T0" y="T1"/>
                    </a:cxn>
                    <a:cxn ang="T9">
                      <a:pos x="T2" y="T3"/>
                    </a:cxn>
                    <a:cxn ang="T10">
                      <a:pos x="T4" y="T5"/>
                    </a:cxn>
                    <a:cxn ang="T11">
                      <a:pos x="T6" y="T7"/>
                    </a:cxn>
                  </a:cxnLst>
                  <a:rect l="T12" t="T13" r="T14" b="T15"/>
                  <a:pathLst>
                    <a:path w="90" h="91">
                      <a:moveTo>
                        <a:pt x="0" y="0"/>
                      </a:moveTo>
                      <a:lnTo>
                        <a:pt x="0" y="91"/>
                      </a:lnTo>
                      <a:lnTo>
                        <a:pt x="90" y="91"/>
                      </a:lnTo>
                      <a:lnTo>
                        <a:pt x="0" y="0"/>
                      </a:lnTo>
                      <a:close/>
                    </a:path>
                  </a:pathLst>
                </a:custGeom>
                <a:solidFill>
                  <a:srgbClr val="FFFFFF"/>
                </a:solidFill>
                <a:ln w="6350">
                  <a:solidFill>
                    <a:srgbClr val="000000"/>
                  </a:solidFill>
                  <a:round/>
                  <a:headEnd/>
                  <a:tailEnd/>
                </a:ln>
              </p:spPr>
              <p:txBody>
                <a:bodyPr wrap="none" anchor="ctr"/>
                <a:lstStyle/>
                <a:p>
                  <a:pPr fontAlgn="auto">
                    <a:spcBef>
                      <a:spcPts val="0"/>
                    </a:spcBef>
                    <a:spcAft>
                      <a:spcPts val="0"/>
                    </a:spcAft>
                    <a:defRPr/>
                  </a:pPr>
                  <a:endParaRPr lang="en-US" b="0" kern="0">
                    <a:solidFill>
                      <a:sysClr val="windowText" lastClr="000000"/>
                    </a:solidFill>
                    <a:latin typeface="Arial"/>
                    <a:ea typeface="ＭＳ Ｐゴシック" pitchFamily="34" charset="-128"/>
                  </a:endParaRPr>
                </a:p>
              </p:txBody>
            </p:sp>
            <p:sp>
              <p:nvSpPr>
                <p:cNvPr id="79" name="Text Box 25"/>
                <p:cNvSpPr txBox="1">
                  <a:spLocks noChangeArrowheads="1"/>
                </p:cNvSpPr>
                <p:nvPr/>
              </p:nvSpPr>
              <p:spPr bwMode="auto">
                <a:xfrm>
                  <a:off x="3879" y="3305"/>
                  <a:ext cx="317" cy="136"/>
                </a:xfrm>
                <a:prstGeom prst="rect">
                  <a:avLst/>
                </a:prstGeom>
                <a:solidFill>
                  <a:srgbClr val="777777"/>
                </a:solidFill>
                <a:ln w="9525" algn="ctr">
                  <a:noFill/>
                  <a:miter lim="800000"/>
                  <a:headEnd/>
                  <a:tailEnd/>
                </a:ln>
              </p:spPr>
              <p:txBody>
                <a:bodyPr wrap="none" lIns="0" tIns="0" rIns="0" bIns="0" anchor="ctr" anchorCtr="1"/>
                <a:lstStyle/>
                <a:p>
                  <a:pPr algn="ctr" fontAlgn="auto">
                    <a:spcBef>
                      <a:spcPct val="50000"/>
                    </a:spcBef>
                    <a:spcAft>
                      <a:spcPts val="0"/>
                    </a:spcAft>
                    <a:defRPr/>
                  </a:pPr>
                  <a:r>
                    <a:rPr lang="en-US" sz="800" b="0" kern="0">
                      <a:solidFill>
                        <a:srgbClr val="FFFFFF"/>
                      </a:solidFill>
                      <a:latin typeface="Arial"/>
                      <a:ea typeface="ＭＳ Ｐゴシック" pitchFamily="34" charset="-128"/>
                    </a:rPr>
                    <a:t>TXT</a:t>
                  </a:r>
                </a:p>
              </p:txBody>
            </p:sp>
          </p:grpSp>
        </p:grpSp>
        <p:sp>
          <p:nvSpPr>
            <p:cNvPr id="80" name="Rectangle 22"/>
            <p:cNvSpPr>
              <a:spLocks noChangeArrowheads="1"/>
            </p:cNvSpPr>
            <p:nvPr/>
          </p:nvSpPr>
          <p:spPr bwMode="auto">
            <a:xfrm>
              <a:off x="7568649" y="4684353"/>
              <a:ext cx="1192731" cy="21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eaLnBrk="1" hangingPunct="1"/>
              <a:r>
                <a:rPr lang="en-US" altLang="en-US" sz="700" i="0" dirty="0" smtClean="0">
                  <a:solidFill>
                    <a:srgbClr val="000000"/>
                  </a:solidFill>
                  <a:latin typeface="Arial"/>
                </a:rPr>
                <a:t>FILES/DATA FEED</a:t>
              </a:r>
              <a:endParaRPr lang="en-US" altLang="en-US" sz="700" i="0" baseline="30000" dirty="0">
                <a:solidFill>
                  <a:srgbClr val="000000"/>
                </a:solidFill>
                <a:latin typeface="Arial"/>
              </a:endParaRPr>
            </a:p>
          </p:txBody>
        </p:sp>
        <p:grpSp>
          <p:nvGrpSpPr>
            <p:cNvPr id="81" name="Group 80"/>
            <p:cNvGrpSpPr/>
            <p:nvPr/>
          </p:nvGrpSpPr>
          <p:grpSpPr>
            <a:xfrm>
              <a:off x="7666859" y="3040908"/>
              <a:ext cx="771706" cy="940299"/>
              <a:chOff x="7675825" y="2357438"/>
              <a:chExt cx="1356140" cy="1611339"/>
            </a:xfrm>
          </p:grpSpPr>
          <p:sp>
            <p:nvSpPr>
              <p:cNvPr id="82" name="Rectangle 109"/>
              <p:cNvSpPr>
                <a:spLocks noChangeArrowheads="1"/>
              </p:cNvSpPr>
              <p:nvPr/>
            </p:nvSpPr>
            <p:spPr bwMode="auto">
              <a:xfrm>
                <a:off x="7676157" y="2357438"/>
                <a:ext cx="1355808" cy="1304803"/>
              </a:xfrm>
              <a:prstGeom prst="rect">
                <a:avLst/>
              </a:prstGeom>
              <a:solidFill>
                <a:srgbClr val="EAEAEA"/>
              </a:solidFill>
              <a:ln w="9525" algn="ctr">
                <a:solidFill>
                  <a:srgbClr val="FFFFFF"/>
                </a:solidFill>
                <a:round/>
                <a:headEnd/>
                <a:tailEnd/>
              </a:ln>
            </p:spPr>
            <p:txBody>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eaLnBrk="1" hangingPunct="1"/>
                <a:endParaRPr lang="en-US" altLang="en-US" b="0">
                  <a:solidFill>
                    <a:srgbClr val="000000"/>
                  </a:solidFill>
                  <a:latin typeface="Arial"/>
                </a:endParaRPr>
              </a:p>
            </p:txBody>
          </p:sp>
          <p:pic>
            <p:nvPicPr>
              <p:cNvPr id="83" name="Picture 2" descr="http://t0.gstatic.com/images?q=tbn:ANd9GcQo3B2i6cWOO5qQbMYeE80REot7oRQWzAEri0kH5wQyVPMhUya1TdraYpZmAQ"/>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7728" y="2430463"/>
                <a:ext cx="1168404"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0"/>
              <p:cNvSpPr>
                <a:spLocks noChangeArrowheads="1"/>
              </p:cNvSpPr>
              <p:nvPr/>
            </p:nvSpPr>
            <p:spPr bwMode="auto">
              <a:xfrm>
                <a:off x="7675825" y="3599034"/>
                <a:ext cx="1340071" cy="3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b="1" i="1">
                    <a:solidFill>
                      <a:schemeClr val="tx1"/>
                    </a:solidFill>
                    <a:latin typeface="Arial" pitchFamily="34" charset="0"/>
                    <a:ea typeface="MS PGothic" pitchFamily="34" charset="-128"/>
                  </a:defRPr>
                </a:lvl1pPr>
                <a:lvl2pPr marL="742950" indent="-285750" eaLnBrk="0" hangingPunct="0">
                  <a:defRPr b="1" i="1">
                    <a:solidFill>
                      <a:schemeClr val="tx1"/>
                    </a:solidFill>
                    <a:latin typeface="Arial" pitchFamily="34" charset="0"/>
                    <a:ea typeface="MS PGothic" pitchFamily="34" charset="-128"/>
                  </a:defRPr>
                </a:lvl2pPr>
                <a:lvl3pPr marL="1143000" indent="-228600" eaLnBrk="0" hangingPunct="0">
                  <a:defRPr b="1" i="1">
                    <a:solidFill>
                      <a:schemeClr val="tx1"/>
                    </a:solidFill>
                    <a:latin typeface="Arial" pitchFamily="34" charset="0"/>
                    <a:ea typeface="MS PGothic" pitchFamily="34" charset="-128"/>
                  </a:defRPr>
                </a:lvl3pPr>
                <a:lvl4pPr marL="1600200" indent="-228600" eaLnBrk="0" hangingPunct="0">
                  <a:defRPr b="1" i="1">
                    <a:solidFill>
                      <a:schemeClr val="tx1"/>
                    </a:solidFill>
                    <a:latin typeface="Arial" pitchFamily="34" charset="0"/>
                    <a:ea typeface="MS PGothic" pitchFamily="34" charset="-128"/>
                  </a:defRPr>
                </a:lvl4pPr>
                <a:lvl5pPr marL="2057400" indent="-228600" eaLnBrk="0" hangingPunct="0">
                  <a:defRPr b="1" 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b="1" 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b="1" 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b="1" 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b="1" i="1">
                    <a:solidFill>
                      <a:schemeClr val="tx1"/>
                    </a:solidFill>
                    <a:latin typeface="Arial" pitchFamily="34" charset="0"/>
                    <a:ea typeface="MS PGothic" pitchFamily="34" charset="-128"/>
                  </a:defRPr>
                </a:lvl9pPr>
              </a:lstStyle>
              <a:p>
                <a:pPr algn="r"/>
                <a:r>
                  <a:rPr lang="en-US" altLang="en-US" sz="700" i="0" dirty="0">
                    <a:solidFill>
                      <a:srgbClr val="000000"/>
                    </a:solidFill>
                    <a:latin typeface="Arial"/>
                  </a:rPr>
                  <a:t>RESEARCH</a:t>
                </a:r>
              </a:p>
            </p:txBody>
          </p:sp>
        </p:grpSp>
        <p:sp>
          <p:nvSpPr>
            <p:cNvPr id="88" name="Rounded Rectangle 87"/>
            <p:cNvSpPr/>
            <p:nvPr/>
          </p:nvSpPr>
          <p:spPr bwMode="auto">
            <a:xfrm>
              <a:off x="5640783" y="3627043"/>
              <a:ext cx="956703" cy="504803"/>
            </a:xfrm>
            <a:prstGeom prst="roundRect">
              <a:avLst>
                <a:gd name="adj" fmla="val 10000"/>
              </a:avLst>
            </a:prstGeom>
            <a:solidFill>
              <a:schemeClr val="accent1">
                <a:lumMod val="7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FFFFFF"/>
                  </a:solidFill>
                </a:rPr>
                <a:t>Attribution</a:t>
              </a:r>
              <a:endParaRPr lang="en-US" sz="900" b="0">
                <a:solidFill>
                  <a:srgbClr val="FFFFFF"/>
                </a:solidFill>
              </a:endParaRPr>
            </a:p>
          </p:txBody>
        </p:sp>
        <p:sp>
          <p:nvSpPr>
            <p:cNvPr id="89" name="Rounded Rectangle 88"/>
            <p:cNvSpPr/>
            <p:nvPr/>
          </p:nvSpPr>
          <p:spPr bwMode="auto">
            <a:xfrm>
              <a:off x="5640783" y="3022320"/>
              <a:ext cx="956703" cy="504803"/>
            </a:xfrm>
            <a:prstGeom prst="roundRect">
              <a:avLst>
                <a:gd name="adj" fmla="val 10000"/>
              </a:avLst>
            </a:prstGeom>
            <a:solidFill>
              <a:schemeClr val="accent1">
                <a:lumMod val="75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dirty="0" smtClean="0">
                  <a:solidFill>
                    <a:srgbClr val="FFFFFF"/>
                  </a:solidFill>
                </a:rPr>
                <a:t>Performance</a:t>
              </a:r>
              <a:endParaRPr lang="en-US" sz="900" b="0" dirty="0">
                <a:solidFill>
                  <a:srgbClr val="FFFFFF"/>
                </a:solidFill>
              </a:endParaRPr>
            </a:p>
          </p:txBody>
        </p:sp>
        <p:sp>
          <p:nvSpPr>
            <p:cNvPr id="90" name="TextBox 89"/>
            <p:cNvSpPr txBox="1"/>
            <p:nvPr/>
          </p:nvSpPr>
          <p:spPr>
            <a:xfrm>
              <a:off x="6114853" y="2721087"/>
              <a:ext cx="1941690" cy="315347"/>
            </a:xfrm>
            <a:prstGeom prst="rect">
              <a:avLst/>
            </a:prstGeom>
            <a:noFill/>
          </p:spPr>
          <p:txBody>
            <a:bodyPr wrap="square" rtlCol="0">
              <a:spAutoFit/>
            </a:bodyPr>
            <a:lstStyle/>
            <a:p>
              <a:pPr defTabSz="909793" eaLnBrk="0" hangingPunct="0">
                <a:spcBef>
                  <a:spcPts val="0"/>
                </a:spcBef>
                <a:spcAft>
                  <a:spcPts val="535"/>
                </a:spcAft>
                <a:buClr>
                  <a:srgbClr val="000000"/>
                </a:buClr>
                <a:defRPr/>
              </a:pPr>
              <a:r>
                <a:rPr lang="en-AU" sz="1300" b="0" dirty="0" smtClean="0">
                  <a:solidFill>
                    <a:srgbClr val="000000"/>
                  </a:solidFill>
                  <a:latin typeface="Arial"/>
                  <a:cs typeface="Calibri" pitchFamily="34" charset="0"/>
                </a:rPr>
                <a:t>SSIA - Analytics</a:t>
              </a:r>
              <a:endParaRPr lang="en-AU" sz="1300" b="0" dirty="0">
                <a:solidFill>
                  <a:srgbClr val="000000"/>
                </a:solidFill>
                <a:latin typeface="Arial"/>
                <a:cs typeface="Calibri" pitchFamily="34" charset="0"/>
              </a:endParaRPr>
            </a:p>
          </p:txBody>
        </p:sp>
      </p:grpSp>
      <p:sp>
        <p:nvSpPr>
          <p:cNvPr id="91" name="Rectangle 90"/>
          <p:cNvSpPr/>
          <p:nvPr/>
        </p:nvSpPr>
        <p:spPr bwMode="auto">
          <a:xfrm>
            <a:off x="1402303" y="4405933"/>
            <a:ext cx="7487676" cy="664035"/>
          </a:xfrm>
          <a:prstGeom prst="rect">
            <a:avLst/>
          </a:prstGeom>
          <a:solidFill>
            <a:schemeClr val="accent1"/>
          </a:solidFill>
          <a:ln w="3175">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endParaRPr lang="en-US" sz="1000" b="0">
              <a:solidFill>
                <a:srgbClr val="FFFFFF"/>
              </a:solidFill>
            </a:endParaRPr>
          </a:p>
        </p:txBody>
      </p:sp>
      <p:sp>
        <p:nvSpPr>
          <p:cNvPr id="47" name="Rounded Rectangle 46"/>
          <p:cNvSpPr/>
          <p:nvPr/>
        </p:nvSpPr>
        <p:spPr bwMode="auto">
          <a:xfrm>
            <a:off x="1575848" y="4677822"/>
            <a:ext cx="1306912" cy="333043"/>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dirty="0" smtClean="0">
                <a:solidFill>
                  <a:srgbClr val="FFFFFF"/>
                </a:solidFill>
              </a:rPr>
              <a:t>Data Interrogation </a:t>
            </a:r>
            <a:endParaRPr lang="en-US" sz="800" b="0" dirty="0">
              <a:solidFill>
                <a:srgbClr val="FFFFFF"/>
              </a:solidFill>
            </a:endParaRPr>
          </a:p>
        </p:txBody>
      </p:sp>
      <p:sp>
        <p:nvSpPr>
          <p:cNvPr id="98" name="Rounded Rectangle 97"/>
          <p:cNvSpPr/>
          <p:nvPr/>
        </p:nvSpPr>
        <p:spPr bwMode="auto">
          <a:xfrm>
            <a:off x="3006193" y="4677822"/>
            <a:ext cx="1306912" cy="333043"/>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Data Integrity &amp; Availability</a:t>
            </a:r>
            <a:endParaRPr lang="en-US" sz="800" b="0">
              <a:solidFill>
                <a:srgbClr val="FFFFFF"/>
              </a:solidFill>
            </a:endParaRPr>
          </a:p>
        </p:txBody>
      </p:sp>
      <p:sp>
        <p:nvSpPr>
          <p:cNvPr id="99" name="Rounded Rectangle 98"/>
          <p:cNvSpPr/>
          <p:nvPr/>
        </p:nvSpPr>
        <p:spPr bwMode="auto">
          <a:xfrm>
            <a:off x="4462914" y="4677822"/>
            <a:ext cx="1306912" cy="333043"/>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Reference Data Validation</a:t>
            </a:r>
            <a:endParaRPr lang="en-US" sz="800" b="0">
              <a:solidFill>
                <a:srgbClr val="FFFFFF"/>
              </a:solidFill>
            </a:endParaRPr>
          </a:p>
        </p:txBody>
      </p:sp>
      <p:sp>
        <p:nvSpPr>
          <p:cNvPr id="100" name="Rounded Rectangle 99"/>
          <p:cNvSpPr/>
          <p:nvPr/>
        </p:nvSpPr>
        <p:spPr bwMode="auto">
          <a:xfrm>
            <a:off x="5919635" y="4677822"/>
            <a:ext cx="1306912" cy="333043"/>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Tolerance &amp; Comparison Checks</a:t>
            </a:r>
            <a:endParaRPr lang="en-US" sz="800" b="0">
              <a:solidFill>
                <a:srgbClr val="FFFFFF"/>
              </a:solidFill>
            </a:endParaRPr>
          </a:p>
        </p:txBody>
      </p:sp>
      <p:sp>
        <p:nvSpPr>
          <p:cNvPr id="101" name="Rounded Rectangle 100"/>
          <p:cNvSpPr/>
          <p:nvPr/>
        </p:nvSpPr>
        <p:spPr bwMode="auto">
          <a:xfrm>
            <a:off x="7429108" y="4677822"/>
            <a:ext cx="1306912" cy="333043"/>
          </a:xfrm>
          <a:prstGeom prst="roundRect">
            <a:avLst>
              <a:gd name="adj" fmla="val 10000"/>
            </a:avLst>
          </a:prstGeom>
          <a:solidFill>
            <a:srgbClr val="E28100"/>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800" b="0" smtClean="0">
                <a:solidFill>
                  <a:srgbClr val="FFFFFF"/>
                </a:solidFill>
              </a:rPr>
              <a:t>Data Reconciliation</a:t>
            </a:r>
            <a:endParaRPr lang="en-US" sz="800" b="0">
              <a:solidFill>
                <a:srgbClr val="FFFFFF"/>
              </a:solidFill>
            </a:endParaRPr>
          </a:p>
        </p:txBody>
      </p:sp>
      <p:sp>
        <p:nvSpPr>
          <p:cNvPr id="93" name="Rounded Rectangle 92"/>
          <p:cNvSpPr/>
          <p:nvPr/>
        </p:nvSpPr>
        <p:spPr bwMode="auto">
          <a:xfrm>
            <a:off x="7640954" y="965759"/>
            <a:ext cx="1098550" cy="544513"/>
          </a:xfrm>
          <a:prstGeom prst="roundRect">
            <a:avLst>
              <a:gd name="adj" fmla="val 10000"/>
            </a:avLst>
          </a:prstGeom>
          <a:solidFill>
            <a:schemeClr val="bg1">
              <a:lumMod val="40000"/>
              <a:lumOff val="60000"/>
            </a:schemeClr>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defRPr/>
            </a:pPr>
            <a:r>
              <a:rPr lang="en-US" sz="900" b="0" smtClean="0">
                <a:solidFill>
                  <a:srgbClr val="000000"/>
                </a:solidFill>
              </a:rPr>
              <a:t>SWAP Contracts</a:t>
            </a:r>
            <a:endParaRPr lang="en-US" sz="900" b="0">
              <a:solidFill>
                <a:srgbClr val="000000"/>
              </a:solidFill>
            </a:endParaRPr>
          </a:p>
        </p:txBody>
      </p:sp>
      <p:cxnSp>
        <p:nvCxnSpPr>
          <p:cNvPr id="9" name="Straight Connector 8"/>
          <p:cNvCxnSpPr/>
          <p:nvPr/>
        </p:nvCxnSpPr>
        <p:spPr bwMode="auto">
          <a:xfrm>
            <a:off x="5502108" y="5311811"/>
            <a:ext cx="0" cy="1280109"/>
          </a:xfrm>
          <a:prstGeom prst="line">
            <a:avLst/>
          </a:prstGeom>
          <a:solidFill>
            <a:schemeClr val="accent1"/>
          </a:solidFill>
          <a:ln w="9525" cap="flat" cmpd="sng" algn="ctr">
            <a:solidFill>
              <a:schemeClr val="bg1">
                <a:lumMod val="75000"/>
              </a:schemeClr>
            </a:solidFill>
            <a:prstDash val="sysDot"/>
            <a:round/>
            <a:headEnd type="none" w="med" len="med"/>
            <a:tailEnd type="none" w="med" len="med"/>
          </a:ln>
          <a:effectLst/>
        </p:spPr>
      </p:cxnSp>
      <p:sp>
        <p:nvSpPr>
          <p:cNvPr id="12" name="TextBox 11"/>
          <p:cNvSpPr txBox="1"/>
          <p:nvPr/>
        </p:nvSpPr>
        <p:spPr>
          <a:xfrm>
            <a:off x="3842289" y="4376895"/>
            <a:ext cx="3826322" cy="276999"/>
          </a:xfrm>
          <a:prstGeom prst="rect">
            <a:avLst/>
          </a:prstGeom>
          <a:noFill/>
        </p:spPr>
        <p:txBody>
          <a:bodyPr wrap="square" rtlCol="0">
            <a:spAutoFit/>
          </a:bodyPr>
          <a:lstStyle/>
          <a:p>
            <a:r>
              <a:rPr lang="en-US" sz="1200" b="0" dirty="0" smtClean="0">
                <a:solidFill>
                  <a:srgbClr val="FFFFFF"/>
                </a:solidFill>
                <a:latin typeface="Arial"/>
              </a:rPr>
              <a:t>Enterprise Control Framework</a:t>
            </a:r>
            <a:endParaRPr lang="en-US" sz="1200" b="0" dirty="0">
              <a:solidFill>
                <a:srgbClr val="FFFFFF"/>
              </a:solidFill>
              <a:latin typeface="Arial"/>
            </a:endParaRPr>
          </a:p>
        </p:txBody>
      </p:sp>
      <p:sp>
        <p:nvSpPr>
          <p:cNvPr id="94" name="Rectangle 93"/>
          <p:cNvSpPr/>
          <p:nvPr/>
        </p:nvSpPr>
        <p:spPr>
          <a:xfrm>
            <a:off x="3402513" y="5951867"/>
            <a:ext cx="1870304" cy="228150"/>
          </a:xfrm>
          <a:prstGeom prst="rect">
            <a:avLst/>
          </a:prstGeom>
          <a:solidFill>
            <a:srgbClr val="AABC00"/>
          </a:solidFill>
          <a:ln>
            <a:headEnd/>
            <a:tailEnd/>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square" lIns="0" tIns="29152" rIns="0" bIns="29152" anchor="ctr">
            <a:spAutoFit/>
          </a:bodyPr>
          <a:lstStyle/>
          <a:p>
            <a:pPr algn="ctr">
              <a:defRPr/>
            </a:pPr>
            <a:r>
              <a:rPr lang="en-AU" sz="1100" b="0" dirty="0" smtClean="0">
                <a:solidFill>
                  <a:srgbClr val="000000"/>
                </a:solidFill>
              </a:rPr>
              <a:t>Target System B</a:t>
            </a:r>
            <a:endParaRPr lang="en-AU" sz="1100" b="0" dirty="0">
              <a:solidFill>
                <a:srgbClr val="000000"/>
              </a:solidFill>
            </a:endParaRPr>
          </a:p>
        </p:txBody>
      </p:sp>
      <p:sp>
        <p:nvSpPr>
          <p:cNvPr id="96" name="Up Arrow 95"/>
          <p:cNvSpPr/>
          <p:nvPr/>
        </p:nvSpPr>
        <p:spPr bwMode="auto">
          <a:xfrm rot="10800000">
            <a:off x="5109312" y="1749715"/>
            <a:ext cx="478454" cy="397363"/>
          </a:xfrm>
          <a:prstGeom prst="upArrow">
            <a:avLst/>
          </a:prstGeom>
          <a:solidFill>
            <a:schemeClr val="bg1">
              <a:lumMod val="5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defRPr/>
            </a:pPr>
            <a:endParaRPr lang="en-US" sz="800" b="0" dirty="0">
              <a:solidFill>
                <a:srgbClr val="000000"/>
              </a:solidFill>
            </a:endParaRPr>
          </a:p>
        </p:txBody>
      </p:sp>
      <p:sp>
        <p:nvSpPr>
          <p:cNvPr id="97" name="Up Arrow 96"/>
          <p:cNvSpPr/>
          <p:nvPr/>
        </p:nvSpPr>
        <p:spPr bwMode="auto">
          <a:xfrm rot="5400000">
            <a:off x="5527420" y="2992794"/>
            <a:ext cx="478454" cy="452556"/>
          </a:xfrm>
          <a:prstGeom prst="upArrow">
            <a:avLst/>
          </a:prstGeom>
          <a:solidFill>
            <a:schemeClr val="bg1">
              <a:lumMod val="5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defRPr/>
            </a:pPr>
            <a:endParaRPr lang="en-US" sz="800" b="0" dirty="0">
              <a:solidFill>
                <a:srgbClr val="000000"/>
              </a:solidFill>
            </a:endParaRPr>
          </a:p>
        </p:txBody>
      </p:sp>
      <p:sp>
        <p:nvSpPr>
          <p:cNvPr id="102" name="Up Arrow 101"/>
          <p:cNvSpPr/>
          <p:nvPr/>
        </p:nvSpPr>
        <p:spPr bwMode="auto">
          <a:xfrm rot="10800000">
            <a:off x="3102104" y="5364233"/>
            <a:ext cx="478454" cy="452556"/>
          </a:xfrm>
          <a:prstGeom prst="upArrow">
            <a:avLst/>
          </a:prstGeom>
          <a:solidFill>
            <a:schemeClr val="bg1">
              <a:lumMod val="5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defRPr/>
            </a:pPr>
            <a:endParaRPr lang="en-US" sz="800" b="0" dirty="0">
              <a:solidFill>
                <a:srgbClr val="000000"/>
              </a:solidFill>
            </a:endParaRPr>
          </a:p>
        </p:txBody>
      </p:sp>
      <p:sp>
        <p:nvSpPr>
          <p:cNvPr id="103" name="Up Arrow 102"/>
          <p:cNvSpPr/>
          <p:nvPr/>
        </p:nvSpPr>
        <p:spPr bwMode="auto">
          <a:xfrm rot="10800000">
            <a:off x="7233849" y="5364232"/>
            <a:ext cx="478454" cy="452556"/>
          </a:xfrm>
          <a:prstGeom prst="upArrow">
            <a:avLst/>
          </a:prstGeom>
          <a:solidFill>
            <a:schemeClr val="bg1">
              <a:lumMod val="50000"/>
            </a:schemeClr>
          </a:solidFill>
          <a:ln>
            <a:headEnd/>
            <a:tailEn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vert270" wrap="square" lIns="58304" tIns="29152" rIns="58304" bIns="29152" anchor="ctr">
            <a:spAutoFit/>
          </a:bodyPr>
          <a:lstStyle/>
          <a:p>
            <a:pPr algn="ctr">
              <a:defRPr/>
            </a:pPr>
            <a:endParaRPr lang="en-US" sz="800" b="0" dirty="0">
              <a:solidFill>
                <a:srgbClr val="000000"/>
              </a:solidFill>
            </a:endParaRPr>
          </a:p>
        </p:txBody>
      </p:sp>
      <p:sp>
        <p:nvSpPr>
          <p:cNvPr id="104" name="Rectangle 8"/>
          <p:cNvSpPr>
            <a:spLocks noChangeArrowheads="1"/>
          </p:cNvSpPr>
          <p:nvPr/>
        </p:nvSpPr>
        <p:spPr bwMode="auto">
          <a:xfrm>
            <a:off x="88032" y="3339134"/>
            <a:ext cx="800489" cy="449783"/>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a:solidFill>
                  <a:srgbClr val="FFFFFF"/>
                </a:solidFill>
                <a:latin typeface="Arial" pitchFamily="34" charset="0"/>
              </a:rPr>
              <a:t>Look </a:t>
            </a:r>
            <a:endParaRPr lang="en-US" sz="1000" dirty="0" smtClean="0">
              <a:solidFill>
                <a:srgbClr val="FFFFFF"/>
              </a:solidFill>
              <a:latin typeface="Arial" pitchFamily="34" charset="0"/>
            </a:endParaRPr>
          </a:p>
          <a:p>
            <a:pPr algn="ctr" defTabSz="816264">
              <a:defRPr/>
            </a:pPr>
            <a:r>
              <a:rPr lang="en-US" sz="1000" dirty="0" smtClean="0">
                <a:solidFill>
                  <a:srgbClr val="FFFFFF"/>
                </a:solidFill>
                <a:latin typeface="Arial" pitchFamily="34" charset="0"/>
              </a:rPr>
              <a:t>Through</a:t>
            </a:r>
            <a:endParaRPr lang="en-US" sz="1000" dirty="0">
              <a:solidFill>
                <a:srgbClr val="FFFFFF"/>
              </a:solidFill>
              <a:latin typeface="Arial" pitchFamily="34" charset="0"/>
            </a:endParaRPr>
          </a:p>
        </p:txBody>
      </p:sp>
      <p:sp>
        <p:nvSpPr>
          <p:cNvPr id="105" name="AutoShape 94"/>
          <p:cNvSpPr>
            <a:spLocks noChangeArrowheads="1"/>
          </p:cNvSpPr>
          <p:nvPr/>
        </p:nvSpPr>
        <p:spPr bwMode="auto">
          <a:xfrm rot="16200000" flipV="1">
            <a:off x="-419828" y="3486154"/>
            <a:ext cx="3009963" cy="247343"/>
          </a:xfrm>
          <a:custGeom>
            <a:avLst/>
            <a:gdLst>
              <a:gd name="T0" fmla="*/ 2147483647 w 21600"/>
              <a:gd name="T1" fmla="*/ 2953316 h 21600"/>
              <a:gd name="T2" fmla="*/ 2146587527 w 21600"/>
              <a:gd name="T3" fmla="*/ 5906633 h 21600"/>
              <a:gd name="T4" fmla="*/ 398509927 w 21600"/>
              <a:gd name="T5" fmla="*/ 2953316 h 21600"/>
              <a:gd name="T6" fmla="*/ 2146587527 w 21600"/>
              <a:gd name="T7" fmla="*/ 0 h 21600"/>
              <a:gd name="T8" fmla="*/ 0 60000 65536"/>
              <a:gd name="T9" fmla="*/ 0 60000 65536"/>
              <a:gd name="T10" fmla="*/ 0 60000 65536"/>
              <a:gd name="T11" fmla="*/ 0 60000 65536"/>
              <a:gd name="T12" fmla="*/ 3805 w 21600"/>
              <a:gd name="T13" fmla="*/ 3805 h 21600"/>
              <a:gd name="T14" fmla="*/ 17795 w 21600"/>
              <a:gd name="T15" fmla="*/ 17795 h 21600"/>
              <a:gd name="connsiteX0" fmla="*/ 0 w 21600"/>
              <a:gd name="connsiteY0" fmla="*/ 0 h 21600"/>
              <a:gd name="connsiteX1" fmla="*/ 4009 w 21600"/>
              <a:gd name="connsiteY1" fmla="*/ 21600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600"/>
              <a:gd name="connsiteX1" fmla="*/ 589 w 21600"/>
              <a:gd name="connsiteY1" fmla="*/ 21119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4130 w 21600"/>
              <a:gd name="connsiteY2" fmla="*/ 21084 h 21119"/>
              <a:gd name="connsiteX3" fmla="*/ 21600 w 21600"/>
              <a:gd name="connsiteY3" fmla="*/ 0 h 21119"/>
              <a:gd name="connsiteX4" fmla="*/ 0 w 21600"/>
              <a:gd name="connsiteY4" fmla="*/ 0 h 2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19">
                <a:moveTo>
                  <a:pt x="0" y="0"/>
                </a:moveTo>
                <a:lnTo>
                  <a:pt x="7511" y="21119"/>
                </a:lnTo>
                <a:lnTo>
                  <a:pt x="14130" y="21084"/>
                </a:lnTo>
                <a:lnTo>
                  <a:pt x="21600" y="0"/>
                </a:lnTo>
                <a:lnTo>
                  <a:pt x="0" y="0"/>
                </a:lnTo>
                <a:close/>
              </a:path>
            </a:pathLst>
          </a:custGeom>
          <a:gradFill flip="none" rotWithShape="1">
            <a:gsLst>
              <a:gs pos="0">
                <a:srgbClr val="FFFFFF"/>
              </a:gs>
              <a:gs pos="100000">
                <a:srgbClr val="B2B2B2"/>
              </a:gs>
            </a:gsLst>
            <a:lin ang="16200000" scaled="1"/>
            <a:tileRect/>
          </a:gradFill>
          <a:ln w="19050">
            <a:noFill/>
            <a:miter lim="800000"/>
            <a:headEnd/>
            <a:tailEnd/>
          </a:ln>
        </p:spPr>
        <p:txBody>
          <a:bodyPr lIns="46776" tIns="46776" rIns="46776" bIns="46776" anchor="ctr"/>
          <a:lstStyle/>
          <a:p>
            <a:pPr algn="ctr"/>
            <a:endParaRPr lang="ko-KR" altLang="en-US">
              <a:solidFill>
                <a:srgbClr val="000000"/>
              </a:solidFill>
              <a:latin typeface="Arial" pitchFamily="34" charset="0"/>
            </a:endParaRPr>
          </a:p>
        </p:txBody>
      </p:sp>
      <p:sp>
        <p:nvSpPr>
          <p:cNvPr id="106" name="Rectangle 8"/>
          <p:cNvSpPr>
            <a:spLocks noChangeArrowheads="1"/>
          </p:cNvSpPr>
          <p:nvPr/>
        </p:nvSpPr>
        <p:spPr bwMode="auto">
          <a:xfrm>
            <a:off x="69008" y="5700598"/>
            <a:ext cx="800489" cy="449783"/>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a:solidFill>
                  <a:srgbClr val="FFFFFF"/>
                </a:solidFill>
                <a:latin typeface="Arial" pitchFamily="34" charset="0"/>
              </a:rPr>
              <a:t>Information </a:t>
            </a:r>
          </a:p>
          <a:p>
            <a:pPr algn="ctr" defTabSz="816264">
              <a:defRPr/>
            </a:pPr>
            <a:r>
              <a:rPr lang="en-US" sz="1000" dirty="0">
                <a:solidFill>
                  <a:srgbClr val="FFFFFF"/>
                </a:solidFill>
                <a:latin typeface="Arial" pitchFamily="34" charset="0"/>
              </a:rPr>
              <a:t>Delivery</a:t>
            </a:r>
          </a:p>
        </p:txBody>
      </p:sp>
      <p:sp>
        <p:nvSpPr>
          <p:cNvPr id="107" name="Rectangle 8"/>
          <p:cNvSpPr>
            <a:spLocks noChangeArrowheads="1"/>
          </p:cNvSpPr>
          <p:nvPr/>
        </p:nvSpPr>
        <p:spPr bwMode="auto">
          <a:xfrm>
            <a:off x="88032" y="1113214"/>
            <a:ext cx="800489" cy="449783"/>
          </a:xfrm>
          <a:prstGeom prst="rect">
            <a:avLst/>
          </a:prstGeom>
          <a:solidFill>
            <a:srgbClr val="000000"/>
          </a:solidFill>
          <a:ln w="12700">
            <a:solidFill>
              <a:srgbClr val="FFFFFF"/>
            </a:solidFill>
            <a:miter lim="800000"/>
            <a:headEnd/>
            <a:tailEnd/>
          </a:ln>
          <a:effectLst>
            <a:outerShdw blurRad="63500" sx="102000" sy="102000" algn="ctr" rotWithShape="0">
              <a:prstClr val="black">
                <a:alpha val="40000"/>
              </a:prstClr>
            </a:outerShdw>
          </a:effectLst>
          <a:extLst/>
        </p:spPr>
        <p:txBody>
          <a:bodyPr wrap="none" anchor="ctr"/>
          <a:lstStyle/>
          <a:p>
            <a:pPr algn="ctr" defTabSz="816264">
              <a:defRPr/>
            </a:pPr>
            <a:r>
              <a:rPr lang="en-US" sz="1000" dirty="0">
                <a:solidFill>
                  <a:srgbClr val="FFFFFF"/>
                </a:solidFill>
                <a:latin typeface="Arial" pitchFamily="34" charset="0"/>
              </a:rPr>
              <a:t>Source </a:t>
            </a:r>
          </a:p>
          <a:p>
            <a:pPr algn="ctr" defTabSz="816264">
              <a:defRPr/>
            </a:pPr>
            <a:r>
              <a:rPr lang="en-US" sz="1000" dirty="0">
                <a:solidFill>
                  <a:srgbClr val="FFFFFF"/>
                </a:solidFill>
                <a:latin typeface="Arial" pitchFamily="34" charset="0"/>
              </a:rPr>
              <a:t>Data</a:t>
            </a:r>
          </a:p>
        </p:txBody>
      </p:sp>
      <p:sp>
        <p:nvSpPr>
          <p:cNvPr id="108" name="AutoShape 94"/>
          <p:cNvSpPr>
            <a:spLocks noChangeArrowheads="1"/>
          </p:cNvSpPr>
          <p:nvPr/>
        </p:nvSpPr>
        <p:spPr bwMode="auto">
          <a:xfrm rot="16200000" flipV="1">
            <a:off x="629674" y="1172728"/>
            <a:ext cx="910956" cy="247343"/>
          </a:xfrm>
          <a:custGeom>
            <a:avLst/>
            <a:gdLst>
              <a:gd name="T0" fmla="*/ 2147483647 w 21600"/>
              <a:gd name="T1" fmla="*/ 2953316 h 21600"/>
              <a:gd name="T2" fmla="*/ 2146587527 w 21600"/>
              <a:gd name="T3" fmla="*/ 5906633 h 21600"/>
              <a:gd name="T4" fmla="*/ 398509927 w 21600"/>
              <a:gd name="T5" fmla="*/ 2953316 h 21600"/>
              <a:gd name="T6" fmla="*/ 2146587527 w 21600"/>
              <a:gd name="T7" fmla="*/ 0 h 21600"/>
              <a:gd name="T8" fmla="*/ 0 60000 65536"/>
              <a:gd name="T9" fmla="*/ 0 60000 65536"/>
              <a:gd name="T10" fmla="*/ 0 60000 65536"/>
              <a:gd name="T11" fmla="*/ 0 60000 65536"/>
              <a:gd name="T12" fmla="*/ 3805 w 21600"/>
              <a:gd name="T13" fmla="*/ 3805 h 21600"/>
              <a:gd name="T14" fmla="*/ 17795 w 21600"/>
              <a:gd name="T15" fmla="*/ 17795 h 21600"/>
              <a:gd name="connsiteX0" fmla="*/ 0 w 21600"/>
              <a:gd name="connsiteY0" fmla="*/ 0 h 21600"/>
              <a:gd name="connsiteX1" fmla="*/ 4009 w 21600"/>
              <a:gd name="connsiteY1" fmla="*/ 21600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600"/>
              <a:gd name="connsiteX1" fmla="*/ 589 w 21600"/>
              <a:gd name="connsiteY1" fmla="*/ 21119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4130 w 21600"/>
              <a:gd name="connsiteY2" fmla="*/ 21084 h 21119"/>
              <a:gd name="connsiteX3" fmla="*/ 21600 w 21600"/>
              <a:gd name="connsiteY3" fmla="*/ 0 h 21119"/>
              <a:gd name="connsiteX4" fmla="*/ 0 w 21600"/>
              <a:gd name="connsiteY4" fmla="*/ 0 h 2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19">
                <a:moveTo>
                  <a:pt x="0" y="0"/>
                </a:moveTo>
                <a:lnTo>
                  <a:pt x="7511" y="21119"/>
                </a:lnTo>
                <a:lnTo>
                  <a:pt x="14130" y="21084"/>
                </a:lnTo>
                <a:lnTo>
                  <a:pt x="21600" y="0"/>
                </a:lnTo>
                <a:lnTo>
                  <a:pt x="0" y="0"/>
                </a:lnTo>
                <a:close/>
              </a:path>
            </a:pathLst>
          </a:custGeom>
          <a:gradFill flip="none" rotWithShape="1">
            <a:gsLst>
              <a:gs pos="0">
                <a:srgbClr val="FFFFFF"/>
              </a:gs>
              <a:gs pos="100000">
                <a:srgbClr val="B2B2B2"/>
              </a:gs>
            </a:gsLst>
            <a:lin ang="16200000" scaled="1"/>
            <a:tileRect/>
          </a:gradFill>
          <a:ln w="19050">
            <a:noFill/>
            <a:miter lim="800000"/>
            <a:headEnd/>
            <a:tailEnd/>
          </a:ln>
        </p:spPr>
        <p:txBody>
          <a:bodyPr lIns="46776" tIns="46776" rIns="46776" bIns="46776" anchor="ctr"/>
          <a:lstStyle/>
          <a:p>
            <a:pPr algn="ctr"/>
            <a:endParaRPr lang="ko-KR" altLang="en-US">
              <a:solidFill>
                <a:srgbClr val="000000"/>
              </a:solidFill>
              <a:latin typeface="Arial" pitchFamily="34" charset="0"/>
            </a:endParaRPr>
          </a:p>
        </p:txBody>
      </p:sp>
      <p:sp>
        <p:nvSpPr>
          <p:cNvPr id="109" name="AutoShape 94"/>
          <p:cNvSpPr>
            <a:spLocks noChangeArrowheads="1"/>
          </p:cNvSpPr>
          <p:nvPr/>
        </p:nvSpPr>
        <p:spPr bwMode="auto">
          <a:xfrm rot="16200000" flipV="1">
            <a:off x="440034" y="5833257"/>
            <a:ext cx="1290235" cy="247343"/>
          </a:xfrm>
          <a:custGeom>
            <a:avLst/>
            <a:gdLst>
              <a:gd name="T0" fmla="*/ 2147483647 w 21600"/>
              <a:gd name="T1" fmla="*/ 2953316 h 21600"/>
              <a:gd name="T2" fmla="*/ 2146587527 w 21600"/>
              <a:gd name="T3" fmla="*/ 5906633 h 21600"/>
              <a:gd name="T4" fmla="*/ 398509927 w 21600"/>
              <a:gd name="T5" fmla="*/ 2953316 h 21600"/>
              <a:gd name="T6" fmla="*/ 2146587527 w 21600"/>
              <a:gd name="T7" fmla="*/ 0 h 21600"/>
              <a:gd name="T8" fmla="*/ 0 60000 65536"/>
              <a:gd name="T9" fmla="*/ 0 60000 65536"/>
              <a:gd name="T10" fmla="*/ 0 60000 65536"/>
              <a:gd name="T11" fmla="*/ 0 60000 65536"/>
              <a:gd name="T12" fmla="*/ 3805 w 21600"/>
              <a:gd name="T13" fmla="*/ 3805 h 21600"/>
              <a:gd name="T14" fmla="*/ 17795 w 21600"/>
              <a:gd name="T15" fmla="*/ 17795 h 21600"/>
              <a:gd name="connsiteX0" fmla="*/ 0 w 21600"/>
              <a:gd name="connsiteY0" fmla="*/ 0 h 21600"/>
              <a:gd name="connsiteX1" fmla="*/ 4009 w 21600"/>
              <a:gd name="connsiteY1" fmla="*/ 21600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600"/>
              <a:gd name="connsiteX1" fmla="*/ 589 w 21600"/>
              <a:gd name="connsiteY1" fmla="*/ 21119 h 21600"/>
              <a:gd name="connsiteX2" fmla="*/ 21011 w 21600"/>
              <a:gd name="connsiteY2" fmla="*/ 21600 h 21600"/>
              <a:gd name="connsiteX3" fmla="*/ 21600 w 21600"/>
              <a:gd name="connsiteY3" fmla="*/ 0 h 21600"/>
              <a:gd name="connsiteX4" fmla="*/ 0 w 21600"/>
              <a:gd name="connsiteY4" fmla="*/ 0 h 21600"/>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589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8862 w 21600"/>
              <a:gd name="connsiteY2" fmla="*/ 21084 h 21119"/>
              <a:gd name="connsiteX3" fmla="*/ 21600 w 21600"/>
              <a:gd name="connsiteY3" fmla="*/ 0 h 21119"/>
              <a:gd name="connsiteX4" fmla="*/ 0 w 21600"/>
              <a:gd name="connsiteY4" fmla="*/ 0 h 21119"/>
              <a:gd name="connsiteX0" fmla="*/ 0 w 21600"/>
              <a:gd name="connsiteY0" fmla="*/ 0 h 21119"/>
              <a:gd name="connsiteX1" fmla="*/ 7511 w 21600"/>
              <a:gd name="connsiteY1" fmla="*/ 21119 h 21119"/>
              <a:gd name="connsiteX2" fmla="*/ 14130 w 21600"/>
              <a:gd name="connsiteY2" fmla="*/ 21084 h 21119"/>
              <a:gd name="connsiteX3" fmla="*/ 21600 w 21600"/>
              <a:gd name="connsiteY3" fmla="*/ 0 h 21119"/>
              <a:gd name="connsiteX4" fmla="*/ 0 w 21600"/>
              <a:gd name="connsiteY4" fmla="*/ 0 h 21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119">
                <a:moveTo>
                  <a:pt x="0" y="0"/>
                </a:moveTo>
                <a:lnTo>
                  <a:pt x="7511" y="21119"/>
                </a:lnTo>
                <a:lnTo>
                  <a:pt x="14130" y="21084"/>
                </a:lnTo>
                <a:lnTo>
                  <a:pt x="21600" y="0"/>
                </a:lnTo>
                <a:lnTo>
                  <a:pt x="0" y="0"/>
                </a:lnTo>
                <a:close/>
              </a:path>
            </a:pathLst>
          </a:custGeom>
          <a:gradFill flip="none" rotWithShape="1">
            <a:gsLst>
              <a:gs pos="0">
                <a:srgbClr val="FFFFFF"/>
              </a:gs>
              <a:gs pos="100000">
                <a:srgbClr val="B2B2B2"/>
              </a:gs>
            </a:gsLst>
            <a:lin ang="16200000" scaled="1"/>
            <a:tileRect/>
          </a:gradFill>
          <a:ln w="19050">
            <a:noFill/>
            <a:miter lim="800000"/>
            <a:headEnd/>
            <a:tailEnd/>
          </a:ln>
        </p:spPr>
        <p:txBody>
          <a:bodyPr lIns="46776" tIns="46776" rIns="46776" bIns="46776" anchor="ctr"/>
          <a:lstStyle/>
          <a:p>
            <a:pPr algn="ctr"/>
            <a:endParaRPr lang="ko-KR" altLang="en-US">
              <a:solidFill>
                <a:srgbClr val="000000"/>
              </a:solidFill>
              <a:latin typeface="Arial" pitchFamily="34" charset="0"/>
            </a:endParaRPr>
          </a:p>
        </p:txBody>
      </p:sp>
      <p:sp>
        <p:nvSpPr>
          <p:cNvPr id="4" name="TextBox 3"/>
          <p:cNvSpPr txBox="1"/>
          <p:nvPr/>
        </p:nvSpPr>
        <p:spPr>
          <a:xfrm>
            <a:off x="2259114" y="161362"/>
            <a:ext cx="6600689" cy="369332"/>
          </a:xfrm>
          <a:prstGeom prst="rect">
            <a:avLst/>
          </a:prstGeom>
          <a:noFill/>
        </p:spPr>
        <p:txBody>
          <a:bodyPr wrap="square" rtlCol="0">
            <a:spAutoFit/>
          </a:bodyPr>
          <a:lstStyle/>
          <a:p>
            <a:pPr algn="r"/>
            <a:r>
              <a:rPr lang="en-US" dirty="0" smtClean="0">
                <a:solidFill>
                  <a:schemeClr val="bg2"/>
                </a:solidFill>
              </a:rPr>
              <a:t>[Sample Application of Tool Set to solve problems]</a:t>
            </a:r>
            <a:endParaRPr lang="en-US" dirty="0">
              <a:solidFill>
                <a:schemeClr val="bg2"/>
              </a:solidFill>
            </a:endParaRPr>
          </a:p>
        </p:txBody>
      </p:sp>
    </p:spTree>
    <p:extLst>
      <p:ext uri="{BB962C8B-B14F-4D97-AF65-F5344CB8AC3E}">
        <p14:creationId xmlns:p14="http://schemas.microsoft.com/office/powerpoint/2010/main" val="856423692"/>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jijgnlu6k.dsx7hei.aZ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jijgnlu6k.dsx7hei.aZ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jijgnlu6k.dsx7hei.aZQ"/>
</p:tagLst>
</file>

<file path=ppt/theme/theme1.xml><?xml version="1.0" encoding="utf-8"?>
<a:theme xmlns:a="http://schemas.openxmlformats.org/drawingml/2006/main" name="Body &amp; Break">
  <a:themeElements>
    <a:clrScheme name="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Body &amp; Brea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Body &amp; Break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in Banner">
  <a:themeElements>
    <a:clrScheme name="Title in Banner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Title in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Title in Banner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Title in Banner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ver Page">
  <a:themeElements>
    <a:clrScheme name="Cover Page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Cover P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over Page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Cover Page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Body &amp; Break">
  <a:themeElements>
    <a:clrScheme name="1_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1_Body &amp; Brea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Body &amp; Break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1_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ody &amp; Break">
  <a:themeElements>
    <a:clrScheme name="2_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2_Body &amp; Brea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2_Body &amp; Break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2_Body &amp; Break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nd content">
  <a:themeElements>
    <a:clrScheme name="title and content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title and con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and content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title and content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title and content">
  <a:themeElements>
    <a:clrScheme name="title and content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fontScheme name="title and con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itle and content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
      <a:clrScheme name="title and content 2">
        <a:dk1>
          <a:srgbClr val="000000"/>
        </a:dk1>
        <a:lt1>
          <a:srgbClr val="969696"/>
        </a:lt1>
        <a:dk2>
          <a:srgbClr val="000000"/>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dy &amp; Break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themeOverride>
</file>

<file path=ppt/theme/themeOverride2.xml><?xml version="1.0" encoding="utf-8"?>
<a:themeOverride xmlns:a="http://schemas.openxmlformats.org/drawingml/2006/main">
  <a:clrScheme name="Title in Banner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themeOverride>
</file>

<file path=ppt/theme/themeOverride3.xml><?xml version="1.0" encoding="utf-8"?>
<a:themeOverride xmlns:a="http://schemas.openxmlformats.org/drawingml/2006/main">
  <a:clrScheme name="2_Body &amp; Break 1">
    <a:dk1>
      <a:srgbClr val="000000"/>
    </a:dk1>
    <a:lt1>
      <a:srgbClr val="969696"/>
    </a:lt1>
    <a:dk2>
      <a:srgbClr val="0055AD"/>
    </a:dk2>
    <a:lt2>
      <a:srgbClr val="FFFFFF"/>
    </a:lt2>
    <a:accent1>
      <a:srgbClr val="0055AD"/>
    </a:accent1>
    <a:accent2>
      <a:srgbClr val="E28100"/>
    </a:accent2>
    <a:accent3>
      <a:srgbClr val="C9C9C9"/>
    </a:accent3>
    <a:accent4>
      <a:srgbClr val="000000"/>
    </a:accent4>
    <a:accent5>
      <a:srgbClr val="AAB4D3"/>
    </a:accent5>
    <a:accent6>
      <a:srgbClr val="CD7400"/>
    </a:accent6>
    <a:hlink>
      <a:srgbClr val="AABC00"/>
    </a:hlink>
    <a:folHlink>
      <a:srgbClr val="53A5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GTagNote xmlns="19e37d67-4d27-44b5-a705-2ed4135fbabe" xsi:nil="true"/>
    <TaxCatchAll xmlns="7317504a-01d6-4d72-9a61-ead523f8c5a3">
      <Value>11</Value>
    </TaxCatchAll>
    <TaxKeywordTaxHTField xmlns="7317504a-01d6-4d72-9a61-ead523f8c5a3">
      <Terms xmlns="http://schemas.microsoft.com/office/infopath/2007/PartnerControls">
        <TermInfo xmlns="http://schemas.microsoft.com/office/infopath/2007/PartnerControls">
          <TermName xmlns="http://schemas.microsoft.com/office/infopath/2007/PartnerControls">Company Internal</TermName>
          <TermId xmlns="http://schemas.microsoft.com/office/infopath/2007/PartnerControls">a5f1c718-5809-4712-ab7c-51a921570a7b</TermId>
        </TermInfo>
      </Term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191C86B1A6EB4D82BAB593D6B5A4BB" ma:contentTypeVersion="4" ma:contentTypeDescription="Create a new document." ma:contentTypeScope="" ma:versionID="3db89fbba0b6306851ca95757abfb19f">
  <xsd:schema xmlns:xsd="http://www.w3.org/2001/XMLSchema" xmlns:xs="http://www.w3.org/2001/XMLSchema" xmlns:p="http://schemas.microsoft.com/office/2006/metadata/properties" xmlns:ns2="7317504a-01d6-4d72-9a61-ead523f8c5a3" xmlns:ns3="19e37d67-4d27-44b5-a705-2ed4135fbabe" targetNamespace="http://schemas.microsoft.com/office/2006/metadata/properties" ma:root="true" ma:fieldsID="ee8a46784556bfe6477abb479d17a486" ns2:_="" ns3:_="">
    <xsd:import namespace="7317504a-01d6-4d72-9a61-ead523f8c5a3"/>
    <xsd:import namespace="19e37d67-4d27-44b5-a705-2ed4135fbabe"/>
    <xsd:element name="properties">
      <xsd:complexType>
        <xsd:sequence>
          <xsd:element name="documentManagement">
            <xsd:complexType>
              <xsd:all>
                <xsd:element ref="ns2:TaxKeywordTaxHTField" minOccurs="0"/>
                <xsd:element ref="ns2:TaxCatchAll" minOccurs="0"/>
                <xsd:element ref="ns3:NGTagNo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7504a-01d6-4d72-9a61-ead523f8c5a3"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b2c3dcc5-9cd5-4639-82c3-1bdee01cb03f}" ma:internalName="TaxCatchAll" ma:showField="CatchAllData" ma:web="7317504a-01d6-4d72-9a61-ead523f8c5a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9e37d67-4d27-44b5-a705-2ed4135fbabe"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F1DB3E-83A9-4BA5-9569-6447AAC8572F}">
  <ds:schemaRefs>
    <ds:schemaRef ds:uri="http://schemas.microsoft.com/sharepoint/v3/contenttype/forms"/>
  </ds:schemaRefs>
</ds:datastoreItem>
</file>

<file path=customXml/itemProps2.xml><?xml version="1.0" encoding="utf-8"?>
<ds:datastoreItem xmlns:ds="http://schemas.openxmlformats.org/officeDocument/2006/customXml" ds:itemID="{91F3CBFA-2DFF-458C-A354-9F07D1093A67}">
  <ds:schemaRefs>
    <ds:schemaRef ds:uri="http://purl.org/dc/elements/1.1/"/>
    <ds:schemaRef ds:uri="http://www.w3.org/XML/1998/namespace"/>
    <ds:schemaRef ds:uri="http://schemas.microsoft.com/office/2006/documentManagement/types"/>
    <ds:schemaRef ds:uri="7317504a-01d6-4d72-9a61-ead523f8c5a3"/>
    <ds:schemaRef ds:uri="http://purl.org/dc/terms/"/>
    <ds:schemaRef ds:uri="19e37d67-4d27-44b5-a705-2ed4135fbabe"/>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CAD6DE33-B1F3-49E6-9F7B-16E2CEA265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7504a-01d6-4d72-9a61-ead523f8c5a3"/>
    <ds:schemaRef ds:uri="19e37d67-4d27-44b5-a705-2ed4135fba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61172</TotalTime>
  <Words>4878</Words>
  <Application>Microsoft Office PowerPoint</Application>
  <PresentationFormat>On-screen Show (4:3)</PresentationFormat>
  <Paragraphs>850</Paragraphs>
  <Slides>24</Slides>
  <Notes>17</Notes>
  <HiddenSlides>0</HiddenSlides>
  <MMClips>0</MMClips>
  <ScaleCrop>false</ScaleCrop>
  <HeadingPairs>
    <vt:vector size="4" baseType="variant">
      <vt:variant>
        <vt:lpstr>Theme</vt:lpstr>
      </vt:variant>
      <vt:variant>
        <vt:i4>7</vt:i4>
      </vt:variant>
      <vt:variant>
        <vt:lpstr>Slide Titles</vt:lpstr>
      </vt:variant>
      <vt:variant>
        <vt:i4>24</vt:i4>
      </vt:variant>
    </vt:vector>
  </HeadingPairs>
  <TitlesOfParts>
    <vt:vector size="31" baseType="lpstr">
      <vt:lpstr>Body &amp; Break</vt:lpstr>
      <vt:lpstr>Title in Banner</vt:lpstr>
      <vt:lpstr>Cover Page</vt:lpstr>
      <vt:lpstr>1_Body &amp; Break</vt:lpstr>
      <vt:lpstr>2_Body &amp; Break</vt:lpstr>
      <vt:lpstr>title and content</vt:lpstr>
      <vt:lpstr>1_title and content</vt:lpstr>
      <vt:lpstr>PowerPoint Presentation</vt:lpstr>
      <vt:lpstr>PowerPoint Presentation</vt:lpstr>
      <vt:lpstr>PowerPoint Presentation</vt:lpstr>
      <vt:lpstr>Transform Data into Actionable Information</vt:lpstr>
      <vt:lpstr>PowerPoint Presentation</vt:lpstr>
      <vt:lpstr>PowerPoint Presentation</vt:lpstr>
      <vt:lpstr>Data Management and Information Delivery Tool Set</vt:lpstr>
      <vt:lpstr>Data Management and Information Delivery Tool Set</vt:lpstr>
      <vt:lpstr>PowerPoint Presentation</vt:lpstr>
      <vt:lpstr>PowerPoint Presentation</vt:lpstr>
      <vt:lpstr>PowerPoint Presentation</vt:lpstr>
      <vt:lpstr>PowerPoint Presentation</vt:lpstr>
      <vt:lpstr>PowerPoint Presentation</vt:lpstr>
      <vt:lpstr>ESP Semantic (Meta-data) Layer</vt:lpstr>
      <vt:lpstr>Sample Data Mart Structures</vt:lpstr>
      <vt:lpstr>Tool Set Differentiators and Client Benefits</vt:lpstr>
      <vt:lpstr>ESP Architecture Overview</vt:lpstr>
      <vt:lpstr>Enterprise Data Control Framework</vt:lpstr>
      <vt:lpstr>PowerPoint Presentation</vt:lpstr>
      <vt:lpstr>PowerPoint Presentation</vt:lpstr>
      <vt:lpstr>Information Delivery - multiple, secure data access methods</vt:lpstr>
      <vt:lpstr>ESP Overview:  Platform Building Blocks</vt:lpstr>
      <vt:lpstr>Management and Workflow Dashboard</vt:lpstr>
      <vt:lpstr>Powerful and Flexible Control Definition</vt:lpstr>
    </vt:vector>
  </TitlesOfParts>
  <Company>State Street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t474832</dc:creator>
  <cp:keywords>Company Internal</cp:keywords>
  <cp:lastModifiedBy>Jaladi, Aditya Chowdary</cp:lastModifiedBy>
  <cp:revision>1434</cp:revision>
  <cp:lastPrinted>2014-07-28T14:58:03Z</cp:lastPrinted>
  <dcterms:created xsi:type="dcterms:W3CDTF">2009-04-27T14:28:38Z</dcterms:created>
  <dcterms:modified xsi:type="dcterms:W3CDTF">2018-09-23T21:51:08Z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0x01010081191C86B1A6EB4D82BAB593D6B5A4BB</vt:lpwstr>
  </property>
  <property fmtid="{D5CDD505-2E9C-101B-9397-08002B2CF9AE}" pid="3" name="TaxKeyword">
    <vt:lpwstr>11;#Company Internal|a5f1c718-5809-4712-ab7c-51a921570a7b</vt:lpwstr>
  </property>
  <property fmtid="{D5CDD505-2E9C-101B-9397-08002B2CF9AE}" pid="4" name="TitusGUID">
    <vt:lpwstr>3d8707d5-a299-4350-8f42-820b01883044</vt:lpwstr>
  </property>
  <property fmtid="{D5CDD505-2E9C-101B-9397-08002B2CF9AE}" pid="5" name="SSCClassification">
    <vt:lpwstr>CI</vt:lpwstr>
  </property>
  <property fmtid="{D5CDD505-2E9C-101B-9397-08002B2CF9AE}" pid="6" name="SSCVisualMarks">
    <vt:lpwstr>Y</vt:lpwstr>
  </property>
</Properties>
</file>