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7"/>
  </p:notesMasterIdLst>
  <p:sldIdLst>
    <p:sldId id="256" r:id="rId3"/>
    <p:sldId id="257" r:id="rId4"/>
    <p:sldId id="263" r:id="rId5"/>
    <p:sldId id="264" r:id="rId6"/>
    <p:sldId id="265" r:id="rId7"/>
    <p:sldId id="266" r:id="rId8"/>
    <p:sldId id="273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58" r:id="rId34"/>
    <p:sldId id="259" r:id="rId35"/>
    <p:sldId id="260" r:id="rId36"/>
    <p:sldId id="261" r:id="rId37"/>
    <p:sldId id="262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2983-B9B4-405A-91E2-747DCE7C2239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CD477-B043-4170-A2DE-22DCFEB3A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6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B08FADC6-A4EF-5A24-C5E8-65DD9034DE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2A46ED1-619C-9357-46FD-4D5D9F2B92D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1A0962E9-1AB4-EDF9-947A-1E3806FC23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73C66C3-F7AA-E729-CAB1-2282478DC3E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FDF6FB62-A72A-D878-C290-D6F6792E57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F140E0-D75B-EEE9-A4F8-56E625DC7B7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D90CE9D4-3B0B-1C95-D234-62A8016F72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D7B98CF-09B2-683F-F312-EA7A6846D77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DFCC1C8C-B58E-9D3A-E49B-B8E42239A0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6FCA71F-B247-2EAF-871B-F0D04777E76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CC5C79BC-1893-414C-2517-A38E38CCA0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3F719BF-7889-5B58-B0EF-FA088E52F60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7B1CF2B7-40A3-DB85-7DD2-CAC45159D2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E01C838-6EC8-7617-4247-40FF10CA3DB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82AD97E0-1EDB-FF71-E408-DC607A7FEA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C2995C6-F9DC-7EB3-B7CE-8A35FA73152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7C18CA14-1382-083C-939B-0A98CD1AD8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E2283D0-796E-5445-7EC6-70FCC2993F6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A579A6-4495-B7A8-8E7F-A7CCE835CF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0C8418E-3799-BEBA-E72F-4122AAB6998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30F4E6E5-B9C0-D31F-0AF9-4D4A94DF96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6167ACF-EFCC-7794-1C49-EFAFB3020EE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A099974-AC69-1225-A5EC-06E0E3558E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C5A3938-6963-5277-AB97-1FE3C61CD79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9EB7ABB5-9285-5B97-B2A6-2D36763A0D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4EF5DEE-7A69-D2D4-58C1-061EAAEB7DA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78117353-BC75-8481-7DED-D287D88304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7B81A18-6D44-FBAD-D4C4-033B79BA3E1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CB05E329-57F4-96E5-3438-AA589C04A9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B7958EA-8B65-4E6B-1B76-AB2DCC6BC58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58A17EBC-7407-001F-DE84-4D49C197D5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60D5D37-5BEB-011B-79FA-27C4FA04392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621CC1F0-D8DF-75AF-DFD6-7986868A79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62EE87C-FA79-37F9-1FCF-1D87B68DA8A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9F212B56-BD44-9174-5895-3476A705AB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351DC80-7E00-0514-9F18-D38ED17BD5E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05593C3B-2ABD-C3AE-297C-CB1FD848B7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BF4262F-4BDB-8864-E50C-5A902442BAF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F6BFA342-3E98-05CB-9AE0-738F829623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CB9CC2A-64D9-BAB3-CC4A-CEDA1A714D9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:a16="http://schemas.microsoft.com/office/drawing/2014/main" id="{13665823-BDBE-68DD-C036-0E68BBAF60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561DBCA-A50E-D7EA-EC4F-73A71C082A1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>
            <a:extLst>
              <a:ext uri="{FF2B5EF4-FFF2-40B4-BE49-F238E27FC236}">
                <a16:creationId xmlns:a16="http://schemas.microsoft.com/office/drawing/2014/main" id="{2F8C5171-2DCF-0CE8-C0D4-B52D473D1B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3DAB07D-9F4F-9705-1C55-903EA63387A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E578BA1-955F-8C6C-57BB-0281F73907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7601A11-1049-8D3F-71CE-558D2AE3924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>
            <a:extLst>
              <a:ext uri="{FF2B5EF4-FFF2-40B4-BE49-F238E27FC236}">
                <a16:creationId xmlns:a16="http://schemas.microsoft.com/office/drawing/2014/main" id="{CAB43FBD-2435-B935-2F00-5C69B1FD57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7DBDA54-BC6E-7E2B-3A0D-64D1C7DEEAC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>
            <a:extLst>
              <a:ext uri="{FF2B5EF4-FFF2-40B4-BE49-F238E27FC236}">
                <a16:creationId xmlns:a16="http://schemas.microsoft.com/office/drawing/2014/main" id="{913D0609-0EB3-6E59-55A0-6FFEEE5F71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3BDDDB8-75B0-B7FC-0B24-DBC3A503475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3F92909E-6F72-5752-9668-BC3E5FA3D9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4168DA5-C79B-669A-708C-DA81C389570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9C1C2819-A957-7218-3607-D8D4A4BD82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11586CF-FF2A-24C0-4370-836F5D7653C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8D11EA3B-96E6-E660-E752-B124AD34FD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7A3726B-C5BB-7E72-BC4C-416B45AFDC8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130A4218-3E82-9A49-1E9B-208A55CE05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3F8EF2F-C737-E8FA-7A36-8D44C865C70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36D0810E-E592-5AEA-791F-68C2E12465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D1EF66C-6F17-EF7D-3557-189F562ED77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A38A50AE-CD4A-0DED-686E-ACA0FD779C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E2D1BF5-AB6E-4F98-D221-023195F63E6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C1F1-D54C-C9F6-F089-9ADEB41F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90728-BE60-A853-AA49-0F8703F9B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DE5EF-E9CA-656E-B278-CC323A6F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A85-7BA8-4479-A830-45314F239D3D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7A3D-571E-6DAB-A550-535ECCE4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81D0-5E0D-1BB8-3A94-43933F83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A77C-C676-4BCE-B802-BE6E6203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20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1D0D-FD25-0D3D-1DEF-985A03DA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66D2A-80F9-7A8D-B05F-D197DBFE0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656D1-35F6-6D2D-945E-55716FF2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A85-7BA8-4479-A830-45314F239D3D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EA06-6BF2-13FC-F063-E6572F6D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9BBF-672D-0561-E2B8-4F1C4F8B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A77C-C676-4BCE-B802-BE6E6203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B21A0-CFA6-1B8F-FBEA-3BF4A6C35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D1A51-8305-F30B-DB18-94816BEA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B865-D198-3FD7-692E-C5B5572D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A85-7BA8-4479-A830-45314F239D3D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8AD8-09B7-0D18-B485-AE414896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23E73-484B-8423-2B59-245F52F0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A77C-C676-4BCE-B802-BE6E6203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379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17467C-F4B0-8507-E5CE-D51116469E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494A84-F1B4-3990-A5F8-31A2563F89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D8774D-D794-907A-BBD3-AFF32907A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66F01-7641-42BC-A730-ED54129ADD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446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DDC669-3233-0935-3AF7-338E2BA33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B12DE0-717A-24E6-0867-84DB6E3A78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16001C-C975-B9DC-5E4C-2A38F2B57D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CC135-2719-4639-9D66-7DD8CB929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310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289DF-AE15-14C1-FEF8-E2E63E09B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B428EA-C97E-EB30-A1F8-49D4367722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D796FE-A6BF-199B-C6D2-6BC26DB39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DE35B-E20B-4B5A-934E-9C73B6860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033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B669D-8CD1-A863-4D32-E95218135C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F9516-1178-A812-3546-AA66F98984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36A7B-B780-2E3F-9456-29D74AFAE7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80349-3ADD-4C2A-8A18-D3597587B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01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51BA9C-9D24-C9C8-326E-A6658E1BD3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61ADA4-391C-228E-5C01-474B7813BB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6B4420C-52F3-F7EE-76BE-302BDF2CAB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EE2E9-1251-43D6-AF37-9D29F041A1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394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BD3CFB-B170-A469-E90C-5FBA2CFDEC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DEDE73-EBE8-8C9B-2E36-81662704B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6135C8-0DCD-1FE9-EF64-E6B328771F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96F5E-512D-480C-AA7E-026B92307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141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8CF123-EF22-6B7C-624E-B33A181EAF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46082F-042A-F027-F55B-943BFAFEDA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0D89B5-5761-B628-E95E-B395806C00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4EF45-DC9C-4A54-AC5A-0553FA1D2B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123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A0E9-74FC-F428-A459-19A613F3F0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E99C2-FA93-C5DE-9C49-077E3393B4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CCC7F-2479-8611-1DF6-9A444AAE1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41912-5F40-4A26-B320-B597753A5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0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504B-DD78-6DB9-3F7B-C164A9FA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D4E5-3D15-2395-355B-44595B10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A789-877F-F469-0C66-E6607EF2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A85-7BA8-4479-A830-45314F239D3D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FC08-6FB1-97C6-552B-C54F3250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8756-5057-C0F2-62F9-F415118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A77C-C676-4BCE-B802-BE6E6203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33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4AF16-D60E-55E8-E7DD-DE1A42DCA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59498-AEAF-A085-468E-70E886345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BC3ED-02E1-0A48-F0FD-5C0604D451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FFFFF-0DA1-49CC-99CC-875DF9861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151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785226-1023-0573-F1E1-A5B5739D6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5C58E6-644B-0391-A367-921FEDA4E6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0AAEA3-EC0E-1D06-6947-38388D7042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67489-085D-4806-B295-8BB9A85D3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764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96FC64-1EAA-0B84-BF2D-3C3E2F7C4D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73E7DB-A845-2D10-190E-FA803856CF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2537A2-DBB1-DBD9-C637-E559827FC7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3425A-FB6F-475D-9BD2-72C2468F2D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164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09601"/>
            <a:ext cx="10361084" cy="1141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77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524D-3FE8-6853-1F32-E500911C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9E56C-7D12-8F89-B238-40488DAC2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C277-5A7B-978C-D0E2-2864AC37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A85-7BA8-4479-A830-45314F239D3D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6D16-9DBA-9F51-A144-0CE4AAB9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DB50-1888-3AB9-59EE-0DC9ACA2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A77C-C676-4BCE-B802-BE6E6203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22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65BB-1F77-8D81-9226-A9DF3839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B7E5-C78E-4DC1-517A-44AB38BA1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B7EFB-28A2-FA7C-033C-0EE99AEDD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46D24-E1BB-A0EF-9363-B94F84C0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A85-7BA8-4479-A830-45314F239D3D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99E62-8031-C60E-6038-FAFB413F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558AA-60DD-56DA-D377-E830706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A77C-C676-4BCE-B802-BE6E6203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3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ADEE-A2C2-16F1-0663-8F7A5D69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52E1-E435-612D-1BE3-6F14BB54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A1F05-AC5C-7F51-A3E9-F3E51734D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9A220-A31C-BE11-FD05-B946F8365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1195B-B539-4A7E-CE68-7A2F88A7C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11651-FBA3-3832-4937-31C8FFD3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A85-7BA8-4479-A830-45314F239D3D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8A29B-8B22-996E-1F7F-457B81FC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F77AE-6A07-A79B-1BD0-E261668A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A77C-C676-4BCE-B802-BE6E6203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27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B0FF-B35F-6B5C-0D8C-76AE1312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48EB9-628F-D458-0DDC-BBF1B219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A85-7BA8-4479-A830-45314F239D3D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2B87D-6874-B5C6-4E90-1040FB25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68E3D-C4C3-4610-6171-1558200D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A77C-C676-4BCE-B802-BE6E6203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45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191A8-F417-5DEA-2941-52FF8AE5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A85-7BA8-4479-A830-45314F239D3D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FB4AA-50BF-C4CF-A54D-2657C944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52CA8-2219-278A-9B16-B7206D97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A77C-C676-4BCE-B802-BE6E6203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0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BE26-4B2E-53FB-53F6-4B389E2D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87A2-6F04-4887-76C9-601D7566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21625-353E-698C-512D-2D0A5C8AE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54C02-016D-E6FA-00CF-D9402F25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A85-7BA8-4479-A830-45314F239D3D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DF60A-F1BB-22AD-D17E-835CD099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BC497-4391-4010-E81A-131B8719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A77C-C676-4BCE-B802-BE6E6203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76F6-DFED-C055-5245-6C1EEC20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DF1B2-85E6-E6AF-992B-8EDAC8560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9C8DE-9E3A-0890-1A95-80608318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60CCF-A9D8-A2AE-3304-AC4B9FA8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A85-7BA8-4479-A830-45314F239D3D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AE9A6-4D06-E6DA-C8E7-7FBAFD41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E7003-C5E7-204C-48F2-CC6AFC08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A77C-C676-4BCE-B802-BE6E6203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2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B4BD-FDAE-8FFD-2E8A-4EEABAC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D6A24-AD45-19D5-DD5D-805C0A5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0CC9-B9C9-A360-955E-A33FE211A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2A85-7BA8-4479-A830-45314F239D3D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9966-6A63-8F39-19A5-92B1D8C04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DFC0-BA3D-F69C-DAB8-F4F9F44AB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CA77C-C676-4BCE-B802-BE6E6203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0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5000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25E9DDC-71DA-5904-E661-5C0A252E9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9B8368F-E4FF-BAEE-D58A-5696D2A88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260E5E2-C672-836D-CEEA-98A4C69D6B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u="none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EA0E4F-BF48-761A-D9D0-90F9FE736F2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691CE65-771A-369E-1E43-A66AA79FA3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 smtClean="0"/>
            </a:lvl1pPr>
          </a:lstStyle>
          <a:p>
            <a:pPr>
              <a:defRPr/>
            </a:pPr>
            <a:fld id="{B608BC85-B594-4F8B-BB05-F3672A4AB1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5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0A3B-C929-45C4-4565-AD057A863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88772-B5BE-C2CD-F805-A414AEE18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- 1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19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CD04D944-BB93-EE02-0D60-817F8B8B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7E144410-571F-4AB3-BDF6-51397BAE3E4E}" type="slidenum">
              <a:rPr lang="en-US" altLang="en-US" sz="1400" u="none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 u="none">
              <a:solidFill>
                <a:srgbClr val="000000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26BFF6-FD91-F562-A823-58A74243D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Reasons for Evolving the Legacy Software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F1E92E0-4996-8C70-B328-B2C86A8EC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(Adaptive) Must be adapted to meet the needs of new computing environments or more modern systems, databases, or networks</a:t>
            </a:r>
          </a:p>
          <a:p>
            <a:pPr eaLnBrk="1" hangingPunct="1"/>
            <a:r>
              <a:rPr lang="en-US" altLang="en-US" sz="2000"/>
              <a:t>(Perfective) Must be enhanced to implement new business requirements</a:t>
            </a:r>
          </a:p>
          <a:p>
            <a:pPr eaLnBrk="1" hangingPunct="1"/>
            <a:r>
              <a:rPr lang="en-US" altLang="en-US" sz="2000"/>
              <a:t>(Corrective) Must be changed because of errors found in the specification, design, or implementation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69535F5D-6B6C-ECFB-57AC-471B4CBD8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6" y="5916614"/>
            <a:ext cx="792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u="none">
                <a:solidFill>
                  <a:srgbClr val="000000"/>
                </a:solidFill>
              </a:rPr>
              <a:t>(Note: These are also the three major reasons for any software maintenance)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8361DDF3-9F7E-56D1-FBFB-7F1D44F2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7E8DC4C8-0412-43FD-9A5B-6DBAE42E1B75}" type="slidenum">
              <a:rPr lang="en-US" altLang="en-US" sz="1400" u="none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400" u="none">
              <a:solidFill>
                <a:srgbClr val="000000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8E3C5E7-B535-954B-5A9F-D7156D7F8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Software Myths - Management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2CB4479-8CAE-5D60-2F2F-1C866C543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"We already have a book that is full of standards and procedures for building software.  Won't that provide my people with everything they need to know?"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Not used, not up to date, not complete, not focused on quality, time, and money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"If we get behind, we can add more programmers and catch up"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Adding people to a late software project makes it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Training time, increased communication lines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"If I decide to outsource the software project to a third party, I can just relax and let that firm build it"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Software projects need to be controlled and managed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86D5061A-C0BE-4B7C-D87D-E82237FD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822293B-9C8E-49FC-8BB0-D569C964E633}" type="slidenum">
              <a:rPr lang="en-US" altLang="en-US" sz="1400" u="none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400" u="none">
              <a:solidFill>
                <a:srgbClr val="00000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9C69221-8F91-B14C-EB0B-95FD5B24E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Myths - Customer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24CEC4F-71F2-7787-56E5-02F2C01E7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"A general statement of objectives is sufficient to begin writing programs – we can fill in the details later"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Ambiguous statement of objectives spells disaster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"Project requirements continually change, but change can be easily accommodated because software is flexible"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Impact of change depends on where and when it occurs in the software life cycle (requirements analysis, design, code, test)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0DA93E0C-34E1-08FA-8ABB-810B064B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A90BFE9-2135-48B5-BCC9-5D0A6161D017}" type="slidenum">
              <a:rPr lang="en-US" altLang="en-US" sz="1400" u="none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400" u="none">
              <a:solidFill>
                <a:srgbClr val="000000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ADCA92F-0EF8-7DA3-6EE4-6AF4A47EB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Software Myths - Practitioner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17E3E44-976E-6A37-2A16-AA3EE0024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"Once we write the program and get it to work, our job is done"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60% to 80% of all effort expended on software occurs after it is delivered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"Until I get the program running, I have no way of assessing its 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Formal technical reviews of requirements analysis documents, design documents, and source code (more effective than actual testing)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"The only deliverable work product for a successful project is the working program"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Software, documentation, test drivers, test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"Software engineering will make us create voluminous and unnecessary documentation and will invariably slow us down"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Creates quality, not documents; quality reduces rework and provides software on time and within the budget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7E010F2B-05CA-2AE6-D11E-E7815FAD4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6676" y="64008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</a:t>
            </a: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33701-3025-72DD-6930-B51F851E32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143000"/>
            <a:ext cx="7772400" cy="1143000"/>
          </a:xfrm>
        </p:spPr>
        <p:txBody>
          <a:bodyPr anchor="ctr"/>
          <a:lstStyle/>
          <a:p>
            <a:pPr eaLnBrk="1" hangingPunct="1"/>
            <a:br>
              <a:rPr lang="en-US" altLang="en-US" sz="4800">
                <a:latin typeface="Arial" panose="020B0604020202020204" pitchFamily="34" charset="0"/>
              </a:rPr>
            </a:br>
            <a:r>
              <a:rPr lang="en-US" altLang="en-US" sz="4800">
                <a:latin typeface="Arial" panose="020B0604020202020204" pitchFamily="34" charset="0"/>
              </a:rPr>
              <a:t>The Software Process</a:t>
            </a:r>
            <a:br>
              <a:rPr lang="en-US" altLang="en-US" sz="4800"/>
            </a:br>
            <a:br>
              <a:rPr lang="en-US" altLang="en-US" sz="1800">
                <a:latin typeface="Arial" panose="020B0604020202020204" pitchFamily="34" charset="0"/>
              </a:rPr>
            </a:b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9D2FF837-027F-60DA-5C45-56B19818C0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2743200"/>
            <a:ext cx="7239000" cy="1752600"/>
          </a:xfrm>
        </p:spPr>
        <p:txBody>
          <a:bodyPr/>
          <a:lstStyle/>
          <a:p>
            <a:pPr algn="l" eaLnBrk="1" hangingPunct="1">
              <a:buFontTx/>
              <a:buChar char="-"/>
            </a:pPr>
            <a:r>
              <a:rPr lang="en-US" altLang="en-US"/>
              <a:t> Software engineering defined</a:t>
            </a:r>
          </a:p>
          <a:p>
            <a:pPr algn="l" eaLnBrk="1" hangingPunct="1">
              <a:buFontTx/>
              <a:buChar char="-"/>
            </a:pPr>
            <a:r>
              <a:rPr lang="en-US" altLang="en-US"/>
              <a:t> A layered technology</a:t>
            </a:r>
          </a:p>
          <a:p>
            <a:pPr algn="l" eaLnBrk="1" hangingPunct="1">
              <a:buFontTx/>
              <a:buChar char="-"/>
            </a:pPr>
            <a:r>
              <a:rPr lang="en-US" altLang="en-US"/>
              <a:t> Process, methods, and tools</a:t>
            </a:r>
          </a:p>
          <a:p>
            <a:pPr algn="l" eaLnBrk="1" hangingPunct="1">
              <a:buFontTx/>
              <a:buChar char="-"/>
            </a:pPr>
            <a:r>
              <a:rPr lang="en-US" altLang="en-US"/>
              <a:t> Generic process framework</a:t>
            </a:r>
          </a:p>
          <a:p>
            <a:pPr algn="l" eaLnBrk="1" hangingPunct="1">
              <a:buFontTx/>
              <a:buChar char="-"/>
            </a:pPr>
            <a:r>
              <a:rPr lang="en-US" altLang="en-US"/>
              <a:t> Umbrella activities</a:t>
            </a:r>
          </a:p>
          <a:p>
            <a:pPr algn="l" eaLnBrk="1" hangingPunct="1">
              <a:buFontTx/>
              <a:buChar char="-"/>
            </a:pPr>
            <a:r>
              <a:rPr lang="en-US" altLang="en-US"/>
              <a:t> Capability Maturity Model (SW-CMM)</a:t>
            </a:r>
          </a:p>
          <a:p>
            <a:pPr algn="l" eaLnBrk="1" hangingPunct="1">
              <a:buFontTx/>
              <a:buChar char="-"/>
            </a:pPr>
            <a:endParaRPr lang="en-US" altLang="en-US"/>
          </a:p>
          <a:p>
            <a:pPr algn="l" eaLnBrk="1" hangingPunct="1">
              <a:buFontTx/>
              <a:buChar char="-"/>
            </a:pPr>
            <a:endParaRPr lang="en-US" altLang="en-US"/>
          </a:p>
          <a:p>
            <a:pPr algn="l" eaLnBrk="1" hangingPunct="1"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AECFC638-493F-B277-9F43-3DA807FC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64739-B8D2-4657-B98F-3078D10F9E0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A7AD8A9-0B3E-D893-CED3-778C410DC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Arial" panose="020B0604020202020204" pitchFamily="34" charset="0"/>
              </a:rPr>
              <a:t>Software Engineering - Defined</a:t>
            </a:r>
            <a:endParaRPr lang="en-US" altLang="en-US" sz="3200">
              <a:latin typeface="Arial" panose="020B0604020202020204" pitchFamily="34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321DB9E-DDF4-9B34-05E2-AFBA6A201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 (1969) Software engineering is the establishment and use of sound engineering principles in order to obtain economically software that is reliable and works efficiently on real machines</a:t>
            </a:r>
          </a:p>
          <a:p>
            <a:pPr eaLnBrk="1" hangingPunct="1"/>
            <a:r>
              <a:rPr lang="en-US" altLang="en-US" sz="2000"/>
              <a:t>(IEEE) The application of a systematic, disciplined, quantifiable approach to the development, operation, and maintenance of software; that is, the application of engineering to software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8909B6EB-2C52-9088-8E2C-991BC2A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C6583E-4184-49C1-84D5-22BD56A665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DA4FBB6-D5FF-7E8D-EB40-09066E77C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Software Engineering is a Layered Technology</a:t>
            </a:r>
          </a:p>
        </p:txBody>
      </p:sp>
      <p:grpSp>
        <p:nvGrpSpPr>
          <p:cNvPr id="6148" name="Group 10">
            <a:extLst>
              <a:ext uri="{FF2B5EF4-FFF2-40B4-BE49-F238E27FC236}">
                <a16:creationId xmlns:a16="http://schemas.microsoft.com/office/drawing/2014/main" id="{C7200CEF-51D7-D197-AB98-4EFD10FF532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981200"/>
            <a:ext cx="5562600" cy="4419600"/>
            <a:chOff x="1056" y="912"/>
            <a:chExt cx="3504" cy="2784"/>
          </a:xfrm>
        </p:grpSpPr>
        <p:sp>
          <p:nvSpPr>
            <p:cNvPr id="6149" name="AutoShape 6">
              <a:extLst>
                <a:ext uri="{FF2B5EF4-FFF2-40B4-BE49-F238E27FC236}">
                  <a16:creationId xmlns:a16="http://schemas.microsoft.com/office/drawing/2014/main" id="{52E065E3-B4F5-6279-50A1-E68694E7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12"/>
              <a:ext cx="3504" cy="2784"/>
            </a:xfrm>
            <a:prstGeom prst="triangle">
              <a:avLst>
                <a:gd name="adj" fmla="val 500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IN" altLang="en-US" sz="2400"/>
            </a:p>
          </p:txBody>
        </p:sp>
        <p:sp>
          <p:nvSpPr>
            <p:cNvPr id="6150" name="Text Box 5">
              <a:extLst>
                <a:ext uri="{FF2B5EF4-FFF2-40B4-BE49-F238E27FC236}">
                  <a16:creationId xmlns:a16="http://schemas.microsoft.com/office/drawing/2014/main" id="{89C114F0-7560-D0EA-39A6-CB8535F49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" y="1648"/>
              <a:ext cx="1378" cy="1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Tools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Methods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Processes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Quality Focus</a:t>
              </a:r>
            </a:p>
          </p:txBody>
        </p:sp>
        <p:sp>
          <p:nvSpPr>
            <p:cNvPr id="6151" name="Line 7">
              <a:extLst>
                <a:ext uri="{FF2B5EF4-FFF2-40B4-BE49-F238E27FC236}">
                  <a16:creationId xmlns:a16="http://schemas.microsoft.com/office/drawing/2014/main" id="{92088044-FA5F-FF91-23EA-3778A6519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6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2" name="Line 8">
              <a:extLst>
                <a:ext uri="{FF2B5EF4-FFF2-40B4-BE49-F238E27FC236}">
                  <a16:creationId xmlns:a16="http://schemas.microsoft.com/office/drawing/2014/main" id="{54EB6DD7-7AA1-3CD9-E8E4-0E7077742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64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3" name="Line 9">
              <a:extLst>
                <a:ext uri="{FF2B5EF4-FFF2-40B4-BE49-F238E27FC236}">
                  <a16:creationId xmlns:a16="http://schemas.microsoft.com/office/drawing/2014/main" id="{A7CA1AC4-DC22-597E-0CAD-8D67E6F34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68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6FEF0ACF-C5B9-6044-4EEE-91A39AC1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FEC2F7-903D-4C74-B864-277030D010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6ADF313-47AC-9E0E-8A97-FF23E2AB1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Process, Methods, and Tools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AFEFF52-AF87-9016-8D15-F87E54960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7924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Provides the glue that holds the layers together; enables rational and timely development; provides a framework for effective delivery of technology; forms the basis for management; provides the context for technical methods, work products, milestones, quality measures, and change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Provide the technical "how to" for building software; rely on a set of basic principles; encompass a broad array of tasks; include modeling activities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Provide automated or semi-automated support for the process and methods (i.e., CASE tools)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7448346D-B02C-0F0E-35EB-16850F94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706254-95F5-42B8-9109-72216D43605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D29D121-285E-0558-A9EF-9E02EDF2D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Generic Process Framework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E43A848-02C6-7E7D-1B86-BCB66B540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Involves communication among the customer and other stake holders; encompasses requirements gathering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Planning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Establishes a plan for software engineering work; addresses technical tasks, resources, work products, and work schedule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Modeling (Analyze, Design)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Encompasses the creation of models to better understand the requirements and the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Construction (Code, Test)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Combines code generation and testing to uncover errors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Deployment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Involves delivery of software to the customer for evaluation and feedback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F2B17BB1-87FF-BA76-2653-70341CE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165186-BEAF-49DE-92B0-F887598A4C2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9FED72F-74C2-490F-F1C2-839FA4621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Umbrella Activities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BBC681E-C6A2-274E-EFE3-09708F955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Software requirements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Software project planning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Software project tracking and oversight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Software quality assurance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Software configuration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Software subcontract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Formal technical reviews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Risk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Measurement – process, project,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Reusability management (component reuse)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Work product preparation and production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01AEC90-9C3E-BFF8-771C-80CAD58C28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143000"/>
            <a:ext cx="7772400" cy="1143000"/>
          </a:xfrm>
        </p:spPr>
        <p:txBody>
          <a:bodyPr anchor="ctr"/>
          <a:lstStyle/>
          <a:p>
            <a:pPr eaLnBrk="1" hangingPunct="1"/>
            <a:br>
              <a:rPr lang="en-US" altLang="en-US" sz="4800">
                <a:latin typeface="Arial" panose="020B0604020202020204" pitchFamily="34" charset="0"/>
              </a:rPr>
            </a:br>
            <a:r>
              <a:rPr lang="en-US" altLang="en-US" sz="4800">
                <a:latin typeface="Arial" panose="020B0604020202020204" pitchFamily="34" charset="0"/>
              </a:rPr>
              <a:t>Software and Software</a:t>
            </a:r>
            <a:br>
              <a:rPr lang="en-US" altLang="en-US" sz="4800">
                <a:latin typeface="Arial" panose="020B0604020202020204" pitchFamily="34" charset="0"/>
              </a:rPr>
            </a:br>
            <a:r>
              <a:rPr lang="en-US" altLang="en-US" sz="4800">
                <a:latin typeface="Arial" panose="020B0604020202020204" pitchFamily="34" charset="0"/>
              </a:rPr>
              <a:t>Engineering</a:t>
            </a:r>
            <a:br>
              <a:rPr lang="en-US" altLang="en-US" sz="4800"/>
            </a:br>
            <a:br>
              <a:rPr lang="en-US" altLang="en-US" sz="1800">
                <a:latin typeface="Arial" panose="020B0604020202020204" pitchFamily="34" charset="0"/>
              </a:rPr>
            </a:b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E0368DA7-508F-7A15-999D-EE4C5747BF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2743200"/>
            <a:ext cx="7239000" cy="1752600"/>
          </a:xfrm>
        </p:spPr>
        <p:txBody>
          <a:bodyPr/>
          <a:lstStyle/>
          <a:p>
            <a:pPr algn="l" eaLnBrk="1" hangingPunct="1">
              <a:buFontTx/>
              <a:buChar char="-"/>
            </a:pPr>
            <a:r>
              <a:rPr lang="en-US" altLang="en-US"/>
              <a:t> Dual role of software</a:t>
            </a:r>
          </a:p>
          <a:p>
            <a:pPr algn="l" eaLnBrk="1" hangingPunct="1">
              <a:buFontTx/>
              <a:buChar char="-"/>
            </a:pPr>
            <a:r>
              <a:rPr lang="en-US" altLang="en-US"/>
              <a:t> Software questions haven't changed</a:t>
            </a:r>
          </a:p>
          <a:p>
            <a:pPr algn="l" eaLnBrk="1" hangingPunct="1">
              <a:buFontTx/>
              <a:buChar char="-"/>
            </a:pPr>
            <a:r>
              <a:rPr lang="en-US" altLang="en-US"/>
              <a:t> A definition of software</a:t>
            </a:r>
          </a:p>
          <a:p>
            <a:pPr algn="l" eaLnBrk="1" hangingPunct="1">
              <a:buFontTx/>
              <a:buChar char="-"/>
            </a:pPr>
            <a:r>
              <a:rPr lang="en-US" altLang="en-US"/>
              <a:t> Differences between hardware and software</a:t>
            </a:r>
          </a:p>
          <a:p>
            <a:pPr algn="l" eaLnBrk="1" hangingPunct="1">
              <a:buFontTx/>
              <a:buChar char="-"/>
            </a:pPr>
            <a:r>
              <a:rPr lang="en-US" altLang="en-US"/>
              <a:t> Changing nature of software</a:t>
            </a:r>
          </a:p>
          <a:p>
            <a:pPr algn="l" eaLnBrk="1" hangingPunct="1">
              <a:buFontTx/>
              <a:buChar char="-"/>
            </a:pPr>
            <a:r>
              <a:rPr lang="en-US" altLang="en-US"/>
              <a:t> Dealing with legacy software</a:t>
            </a:r>
          </a:p>
          <a:p>
            <a:pPr algn="l" eaLnBrk="1" hangingPunct="1">
              <a:buFontTx/>
              <a:buChar char="-"/>
            </a:pPr>
            <a:r>
              <a:rPr lang="en-US" altLang="en-US"/>
              <a:t> Software myths</a:t>
            </a:r>
          </a:p>
          <a:p>
            <a:pPr algn="l" eaLnBrk="1" hangingPunct="1">
              <a:buFontTx/>
              <a:buChar char="-"/>
            </a:pPr>
            <a:endParaRPr lang="en-US" altLang="en-US"/>
          </a:p>
          <a:p>
            <a:pPr algn="l" eaLnBrk="1" hangingPunct="1"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D1CF6964-B971-B618-1D49-F29277A6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3B81C-C57A-414A-B9B8-BB7C72D9BDF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7BF03E8-DFA4-E4F9-909F-8A8CD3193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Process?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53D6DA3-2831-8082-527B-81F063606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(Webster) A system of operations in producing something; a series of actions, changes, or functions that achieve an end or a result</a:t>
            </a:r>
          </a:p>
          <a:p>
            <a:pPr eaLnBrk="1" hangingPunct="1"/>
            <a:r>
              <a:rPr lang="en-US" altLang="en-US" sz="2000"/>
              <a:t>(IEEE) A sequence of steps performed for a given purpose</a:t>
            </a:r>
          </a:p>
          <a:p>
            <a:pPr eaLnBrk="1" hangingPunct="1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F122329-9C8D-E245-0355-D984F183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3ABE8-9792-48A1-89C6-E14A09E537B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F37B79E-D36B-9934-AB80-D82DC591B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is a </a:t>
            </a:r>
            <a:r>
              <a:rPr lang="en-US" altLang="en-US" u="sng"/>
              <a:t>Software</a:t>
            </a:r>
            <a:r>
              <a:rPr lang="en-US" altLang="en-US"/>
              <a:t> Process?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E3B2FC4-6247-148B-9489-962BB6DB7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(SEI)  A set of activities, methods, practices, and transformations that people use to develop and maintain software and the associated products (e.g., project plans, design documents, code, test cases, and user manuals)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As an organization matures, the software process becomes better defined and more consistently implemented throughout the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Software process maturity is the extent to which a specific process is explicitly defined, managed, measured, controlled, and effective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E9DF436A-6FE0-C7FF-3E8E-567CE2AE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46DEDA-3865-47CB-B20A-366BDEEE55A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4298705-2AF7-9B9F-A935-3EBFC527E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/>
              <a:t>Capability Maturity Model </a:t>
            </a:r>
            <a:br>
              <a:rPr lang="en-US" altLang="en-US"/>
            </a:br>
            <a:r>
              <a:rPr lang="en-US" altLang="en-US"/>
              <a:t>(SW-CMM)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13713F5-51BB-62B5-2FAD-A215DFBE5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24384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Developed in 1987 by the Software Engineering Institute (SEI) at Carnegie-Mellon University under the sponsorship of DARPA</a:t>
            </a:r>
          </a:p>
          <a:p>
            <a:pPr eaLnBrk="1" hangingPunct="1"/>
            <a:r>
              <a:rPr lang="en-US" altLang="en-US" sz="2000"/>
              <a:t>Described in the book </a:t>
            </a:r>
            <a:r>
              <a:rPr lang="en-US" altLang="en-US" sz="2000" u="sng"/>
              <a:t>Managing the Software Process</a:t>
            </a:r>
            <a:r>
              <a:rPr lang="en-US" altLang="en-US" sz="2000"/>
              <a:t> in 1989 by Watts Humphrey</a:t>
            </a:r>
          </a:p>
          <a:p>
            <a:pPr eaLnBrk="1" hangingPunct="1"/>
            <a:r>
              <a:rPr lang="en-US" altLang="en-US" sz="2000"/>
              <a:t>Published as a separate document: </a:t>
            </a:r>
            <a:r>
              <a:rPr lang="en-US" altLang="en-US" sz="2000" u="sng"/>
              <a:t>Capability Maturity Model for Software</a:t>
            </a:r>
            <a:r>
              <a:rPr lang="en-US" altLang="en-US" sz="2000"/>
              <a:t> in 1991</a:t>
            </a:r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ACF208FA-2F45-91E8-3E47-1752E28C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9688FA-8D76-4CFC-8194-1BADCF71EEB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FFD2273-C5BD-126C-CA93-0DEDAC564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/>
              <a:t>Immature Software Organizations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55849B2-5A05-D8E1-91E6-5914FD41F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Software processes are generally improvised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If a process is specified, it is not rigorously followed or enforced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software organization is reactionary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Managers only focus on solving immediate (crisis) problems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Schedules and budgets are routinely exceeded because they are not based on realistic estimates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When hard deadlines are imposed, product functionality and quality are often compromised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There is no basis for judging process quality or for solving product or process problems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Activities such as reviews and testing are curtailed or eliminated when projects fall behind schedule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856D991C-4537-FC55-12DE-FFC81A4B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019953-2083-4DBF-AF2E-F37E2545964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90FC13F-20B8-44E6-AA17-9A8F970CF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Five Levels of Software Process Maturity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57DC071E-7C1D-02D5-CDCD-430D36423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0833" r="21875" b="8333"/>
          <a:stretch>
            <a:fillRect/>
          </a:stretch>
        </p:blipFill>
        <p:spPr bwMode="auto">
          <a:xfrm>
            <a:off x="3505200" y="1447800"/>
            <a:ext cx="518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1AD2DC17-14A2-E2BB-D835-4D452D0B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9BD429-FB11-48F3-9155-1D7AAAE3388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0819647-732A-BDD0-7F0B-1CF8585DE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Characteristics of Each Level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942F008-E8D2-0D0D-35B4-774A01075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Initial Level (Level 1)</a:t>
            </a:r>
          </a:p>
          <a:p>
            <a:pPr lvl="1" eaLnBrk="1" hangingPunct="1"/>
            <a:r>
              <a:rPr lang="en-US" altLang="en-US" sz="1800"/>
              <a:t>Characterized as ad hoc, and occasionally even chaotic</a:t>
            </a:r>
          </a:p>
          <a:p>
            <a:pPr lvl="1" eaLnBrk="1" hangingPunct="1"/>
            <a:r>
              <a:rPr lang="en-US" altLang="en-US" sz="1800"/>
              <a:t>Few processes are defined, and success depends on individual effort</a:t>
            </a:r>
          </a:p>
          <a:p>
            <a:pPr eaLnBrk="1" hangingPunct="1"/>
            <a:r>
              <a:rPr lang="en-US" altLang="en-US" sz="2000"/>
              <a:t>Repeatable (Level 2)</a:t>
            </a:r>
          </a:p>
          <a:p>
            <a:pPr lvl="1" eaLnBrk="1" hangingPunct="1"/>
            <a:r>
              <a:rPr lang="en-US" altLang="en-US" sz="1800"/>
              <a:t>Basic project management processes are established to track cost, schedule, and functionality</a:t>
            </a:r>
          </a:p>
          <a:p>
            <a:pPr lvl="1" eaLnBrk="1" hangingPunct="1"/>
            <a:r>
              <a:rPr lang="en-US" altLang="en-US" sz="1800"/>
              <a:t>The necessary process discipline is in place to repeat earlier successes on projects with similar applications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lvl="1" eaLnBrk="1" hangingPunct="1"/>
            <a:endParaRPr lang="en-US" altLang="en-US" sz="1800"/>
          </a:p>
          <a:p>
            <a:pPr lvl="1"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CE6EA278-7112-3D92-E915-00BE0666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60F6A-532B-4001-BD25-F803DF43D2B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01B639F-A049-2749-3F8C-E7A54E2FC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Characteristics of Each Level (continued)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D8B5FB6-40A8-E49E-C24F-1CF07DC96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Defined (Level 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software process for both management and engineering activities is documented, standardized, and integrated into a standard software process for the organization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All projects use an approved, tailored version of the organization's standard software process for developing and maintaining software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Managed (Level 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Detailed measures of the software process and product quality are collected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Both the software process and products are quantitatively understood and controlled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67E6EF9B-DFA9-E5EE-3CBB-218AD39E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8D02A7-2CCA-4F6A-A0E4-7812263688E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F197762-8170-6A63-E085-5628D8E44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Characteristics of Each Level (continued)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8B22DC1-3315-6452-18F4-ED060DF62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2286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Optimized (Level 5)</a:t>
            </a:r>
          </a:p>
          <a:p>
            <a:pPr lvl="1" eaLnBrk="1" hangingPunct="1"/>
            <a:r>
              <a:rPr lang="en-US" altLang="en-US" sz="1800"/>
              <a:t>Continuous process improvement is enabled by quantitative feedback from the process and from piloting innovative ideas and technologies</a:t>
            </a:r>
          </a:p>
          <a:p>
            <a:pPr lvl="1"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lvl="1" eaLnBrk="1" hangingPunct="1"/>
            <a:endParaRPr lang="en-US" altLang="en-US" sz="1800"/>
          </a:p>
          <a:p>
            <a:pPr lvl="1"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F9FFA78B-F0F7-F2CA-2BC2-F7B1B19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B6DC8B-7FE9-4A2D-9690-CF84EE11501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63F7C00-30AE-82E1-6922-734ACB373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CMM Structure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E8880F6F-6EAC-3D44-88E2-774F047A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9" t="18750" r="26563" b="10417"/>
          <a:stretch>
            <a:fillRect/>
          </a:stretch>
        </p:blipFill>
        <p:spPr bwMode="auto">
          <a:xfrm>
            <a:off x="4038600" y="1447800"/>
            <a:ext cx="419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16369C72-F5F2-D6D0-FB4D-DD9852BE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166635-3CCA-4092-8537-E19D21D4AA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5045D50-FD68-F4A1-B3DE-8B66495FF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Key Process Areas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F6FAECF2-5C65-DB7B-7C4D-7B44A2AC9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11458" r="21875" b="7292"/>
          <a:stretch>
            <a:fillRect/>
          </a:stretch>
        </p:blipFill>
        <p:spPr bwMode="auto">
          <a:xfrm>
            <a:off x="3581400" y="914400"/>
            <a:ext cx="5105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BCFD04C5-7F16-2E1A-F350-C7455AAA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DE192C9-8A6B-4A0D-B526-6611E01E4B87}" type="slidenum">
              <a:rPr lang="en-US" altLang="en-US" sz="1400" u="none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400" u="none">
              <a:solidFill>
                <a:srgbClr val="000000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A161B50-85E4-925B-7022-25AD6377B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Arial" panose="020B0604020202020204" pitchFamily="34" charset="0"/>
              </a:rPr>
              <a:t>Dual Role of Software</a:t>
            </a:r>
            <a:endParaRPr lang="en-US" altLang="en-US" sz="3200">
              <a:latin typeface="Arial" panose="020B0604020202020204" pitchFamily="34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6605223-E198-6500-FE41-2D1E82F2A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Both a product and a vehicle for delivering a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Product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Delivers computing potential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Produces, manages, acquires, modifies, display, or transmits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Vehicle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Supports or directly provides system functionality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Controls other programs (e.g., operating systems)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Effects communications (e.g., networking software)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Helps build other software (e.g., software tools)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9A4EAF44-8E5F-8CD2-7016-F0DEA2C03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87325"/>
            <a:ext cx="7772400" cy="30543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en-US" sz="4800" u="sng" dirty="0">
                <a:latin typeface="Arial" panose="020B0604020202020204" pitchFamily="34" charset="0"/>
              </a:rPr>
            </a:br>
            <a:r>
              <a:rPr lang="en-GB" altLang="en-US" sz="4800" dirty="0">
                <a:latin typeface="Arial" panose="020B0604020202020204" pitchFamily="34" charset="0"/>
              </a:rPr>
              <a:t>Prescriptive Process Models</a:t>
            </a:r>
            <a:br>
              <a:rPr lang="en-GB" altLang="en-US" sz="4800" dirty="0">
                <a:latin typeface="Arial" panose="020B0604020202020204" pitchFamily="34" charset="0"/>
              </a:rPr>
            </a:br>
            <a:br>
              <a:rPr lang="en-GB" altLang="en-US" sz="1800" dirty="0">
                <a:latin typeface="Arial" panose="020B0604020202020204" pitchFamily="34" charset="0"/>
              </a:rPr>
            </a:br>
            <a:br>
              <a:rPr lang="en-GB" altLang="en-US" sz="1800" dirty="0">
                <a:latin typeface="Arial" panose="020B0604020202020204" pitchFamily="34" charset="0"/>
              </a:rPr>
            </a:br>
            <a:r>
              <a:rPr lang="en-GB" altLang="en-US" sz="1800" dirty="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49D7364E-D67A-5870-33D2-E36673B5AEA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505200" y="2743201"/>
            <a:ext cx="6019800" cy="3032125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700"/>
              </a:spcBef>
              <a:buFont typeface="Times New Roman" panose="02020603050405020304" pitchFamily="18" charset="0"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/>
              <a:t> Generic process framework (revisited)</a:t>
            </a:r>
          </a:p>
          <a:p>
            <a:pPr marL="0" indent="0" eaLnBrk="1" hangingPunct="1">
              <a:spcBef>
                <a:spcPts val="700"/>
              </a:spcBef>
              <a:buFont typeface="Times New Roman" panose="02020603050405020304" pitchFamily="18" charset="0"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/>
              <a:t> Traditional process models</a:t>
            </a:r>
          </a:p>
          <a:p>
            <a:pPr marL="0" indent="0" eaLnBrk="1" hangingPunct="1">
              <a:spcBef>
                <a:spcPts val="700"/>
              </a:spcBef>
              <a:buFont typeface="Times New Roman" panose="02020603050405020304" pitchFamily="18" charset="0"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/>
              <a:t> Specialized process models</a:t>
            </a:r>
          </a:p>
          <a:p>
            <a:pPr marL="0" indent="0" eaLnBrk="1" hangingPunct="1">
              <a:spcBef>
                <a:spcPts val="700"/>
              </a:spcBef>
              <a:buFont typeface="Times New Roman" panose="02020603050405020304" pitchFamily="18" charset="0"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/>
              <a:t> The unified process</a:t>
            </a:r>
          </a:p>
          <a:p>
            <a:pPr marL="0" indent="0" eaLnBrk="1" hangingPunct="1">
              <a:spcBef>
                <a:spcPts val="7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z="2400"/>
          </a:p>
          <a:p>
            <a:pPr marL="0" indent="0" eaLnBrk="1" hangingPunct="1">
              <a:spcBef>
                <a:spcPts val="7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z="240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602F5F1C-5612-4E5E-331A-1E45BF8D5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4" y="6507164"/>
            <a:ext cx="60086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(Source: Pressman, R. </a:t>
            </a:r>
            <a:r>
              <a:rPr lang="en-US" altLang="en-US" sz="1200" i="1">
                <a:solidFill>
                  <a:schemeClr val="tx1"/>
                </a:solidFill>
              </a:rPr>
              <a:t>Software Engineering: A Practitioner’s Approach</a:t>
            </a:r>
            <a:r>
              <a:rPr lang="en-US" altLang="en-US" sz="1200">
                <a:solidFill>
                  <a:schemeClr val="tx1"/>
                </a:solidFill>
              </a:rPr>
              <a:t>.  McGraw-Hill, 2005)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D8721DF7-F664-891A-CEEB-DDBDE7098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956E386B-B3C5-4E86-8F9C-B2D4B7561C12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31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85771EB-9024-D378-A8DB-375CDD965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Generic Process Framework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2B83310-01C4-DF52-442A-CB88000BB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8610600" cy="5676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Communication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Involves communication among the customer and other stake holders; encompasses requirements gathering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Planning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Establishes a plan for software engineering work; addresses technical tasks, resources, work products, and work schedule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Modeling (Analyze, Design)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Encompasses the creation of models to better under the requirements and the design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Construction (Code, Test)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Combines code generation and testing to uncover errors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Deployment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Involves delivery of software to the customer for evaluation and feedback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8C5842BB-49EB-E648-2BAB-6DA7BDB1C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0938AFC0-C57E-4579-A94A-A155060C3235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32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171E83D-54AE-40C4-24D7-BBEAC9BFC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28614"/>
            <a:ext cx="7772400" cy="12477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/>
              <a:t>Modeling: Software Requirements Analysis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5655BA5-CF23-003B-7241-1E69B8DB4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2814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Helps software engineers to better understand the </a:t>
            </a:r>
            <a:r>
              <a:rPr lang="en-GB" altLang="en-US" sz="2000" u="sng"/>
              <a:t>problem</a:t>
            </a:r>
            <a:r>
              <a:rPr lang="en-GB" altLang="en-US" sz="2000"/>
              <a:t> they will work to solve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Encompasses the set of tasks that lead to an understanding of what the business impact of the software will be, what the customer wants, and how end-users will interact with the software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Uses a combination of text and diagrams to depict requirements for data, function, and behavior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Provides a relatively easy way to understand and review requirements for correctness, completeness and consistency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/>
          </a:p>
          <a:p>
            <a:pPr lvl="2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93AECF3A-4E68-DCC5-A40B-820E57ED8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34C09145-D8E3-4110-B162-E50165C386D8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33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6292A11-7039-3839-7609-2E1F48AAC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/>
              <a:t>Modeling: Software Design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31F2808-F803-F29C-EE9D-D882775F3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1"/>
            <a:ext cx="8686800" cy="5688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Brings together customer requirements, business needs, and technical considerations to form the “blueprint” for a product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Creates a model that provides detail about software data structures, software architecture, interfaces, and components that are necessary to implement the system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Architectural design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Represents the structure of data and program components that are required to build the software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Considers the architectural style, the structure and properties of components that constitute the system, and interrelationships that occur among all architectural components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User Interface Design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Creates an effective communication medium between a human and a computer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Identifies interface objects and actions and then creates a screen layout that forms the basis for a user interface prototype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Component-level Design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Defines the data structures, algorithms, interface characteristics, and communication mechanisms allocated to each software component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/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9AB60C2D-EF65-24DC-D40D-65FCF5185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Traditional Process Models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43F8D0F-798C-42F8-8D77-D0C99005964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895600" y="3886200"/>
            <a:ext cx="6400800" cy="17526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None/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D98CEA59-946B-FD1F-9988-7D0E092F1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F5B7DC81-8D55-49F7-A95B-D165E517A17E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35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C36FBF4-D599-DF28-B5B8-5CFD58BCD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>
                <a:latin typeface="Arial" panose="020B0604020202020204" pitchFamily="34" charset="0"/>
              </a:rPr>
              <a:t>Prescriptive Process Model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F545A5B-2137-9B15-D879-A0DC0C3D9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Defines a distinct set of activities, actions, tasks, milestones, and work products that are required to engineer high-quality software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The activities may be linear, incremental, or evolutionary </a:t>
            </a:r>
          </a:p>
          <a:p>
            <a:pPr eaLnBrk="1" hangingPunct="1"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575431E8-05C4-CC88-1434-D0EB7603D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574F91AB-1650-4A19-B151-0CF9E3B140F4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36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AF6018B-38A0-F447-A773-AD10B69DC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Waterfall Model</a:t>
            </a:r>
            <a:br>
              <a:rPr lang="en-GB" altLang="en-US"/>
            </a:br>
            <a:r>
              <a:rPr lang="en-GB" altLang="en-US"/>
              <a:t>(Diagram)</a:t>
            </a:r>
          </a:p>
        </p:txBody>
      </p:sp>
      <p:grpSp>
        <p:nvGrpSpPr>
          <p:cNvPr id="15364" name="Group 3">
            <a:extLst>
              <a:ext uri="{FF2B5EF4-FFF2-40B4-BE49-F238E27FC236}">
                <a16:creationId xmlns:a16="http://schemas.microsoft.com/office/drawing/2014/main" id="{4D8B8C81-3A1A-F3BB-DAEC-49B14F84BDCF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1752600"/>
            <a:ext cx="2360613" cy="1066800"/>
            <a:chOff x="96" y="1104"/>
            <a:chExt cx="1487" cy="575"/>
          </a:xfrm>
        </p:grpSpPr>
        <p:sp>
          <p:nvSpPr>
            <p:cNvPr id="15385" name="AutoShape 4">
              <a:extLst>
                <a:ext uri="{FF2B5EF4-FFF2-40B4-BE49-F238E27FC236}">
                  <a16:creationId xmlns:a16="http://schemas.microsoft.com/office/drawing/2014/main" id="{A10648C3-72EC-246F-B332-F367240A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solidFill>
              <a:srgbClr val="FF99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386" name="AutoShape 5">
              <a:extLst>
                <a:ext uri="{FF2B5EF4-FFF2-40B4-BE49-F238E27FC236}">
                  <a16:creationId xmlns:a16="http://schemas.microsoft.com/office/drawing/2014/main" id="{7C34BB23-2A74-C4AA-8D23-73AAC372F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Communication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Project initiation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Requirements gathering</a:t>
              </a:r>
            </a:p>
          </p:txBody>
        </p:sp>
      </p:grpSp>
      <p:grpSp>
        <p:nvGrpSpPr>
          <p:cNvPr id="15365" name="Group 6">
            <a:extLst>
              <a:ext uri="{FF2B5EF4-FFF2-40B4-BE49-F238E27FC236}">
                <a16:creationId xmlns:a16="http://schemas.microsoft.com/office/drawing/2014/main" id="{CF8C5F17-33F7-6977-B5D2-91E82D4831BF}"/>
              </a:ext>
            </a:extLst>
          </p:cNvPr>
          <p:cNvGrpSpPr>
            <a:grpSpLocks/>
          </p:cNvGrpSpPr>
          <p:nvPr/>
        </p:nvGrpSpPr>
        <p:grpSpPr bwMode="auto">
          <a:xfrm>
            <a:off x="3581401" y="2971801"/>
            <a:ext cx="1522413" cy="1141413"/>
            <a:chOff x="1296" y="1872"/>
            <a:chExt cx="959" cy="719"/>
          </a:xfrm>
        </p:grpSpPr>
        <p:sp>
          <p:nvSpPr>
            <p:cNvPr id="15383" name="AutoShape 7">
              <a:extLst>
                <a:ext uri="{FF2B5EF4-FFF2-40B4-BE49-F238E27FC236}">
                  <a16:creationId xmlns:a16="http://schemas.microsoft.com/office/drawing/2014/main" id="{D3D0487C-C0A2-01AD-B887-CBB16E140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solidFill>
              <a:srgbClr val="FFCC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384" name="AutoShape 8">
              <a:extLst>
                <a:ext uri="{FF2B5EF4-FFF2-40B4-BE49-F238E27FC236}">
                  <a16:creationId xmlns:a16="http://schemas.microsoft.com/office/drawing/2014/main" id="{5A97A46E-BF33-6C71-6B17-049B52B71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Planning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Estimating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Scheduling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Tracking</a:t>
              </a:r>
            </a:p>
          </p:txBody>
        </p:sp>
      </p:grpSp>
      <p:grpSp>
        <p:nvGrpSpPr>
          <p:cNvPr id="15366" name="Group 9">
            <a:extLst>
              <a:ext uri="{FF2B5EF4-FFF2-40B4-BE49-F238E27FC236}">
                <a16:creationId xmlns:a16="http://schemas.microsoft.com/office/drawing/2014/main" id="{F5D47303-E2A0-4D30-8952-5900FE83C032}"/>
              </a:ext>
            </a:extLst>
          </p:cNvPr>
          <p:cNvGrpSpPr>
            <a:grpSpLocks/>
          </p:cNvGrpSpPr>
          <p:nvPr/>
        </p:nvGrpSpPr>
        <p:grpSpPr bwMode="auto">
          <a:xfrm>
            <a:off x="5334001" y="3733801"/>
            <a:ext cx="1446213" cy="912813"/>
            <a:chOff x="2400" y="2352"/>
            <a:chExt cx="911" cy="575"/>
          </a:xfrm>
        </p:grpSpPr>
        <p:sp>
          <p:nvSpPr>
            <p:cNvPr id="15381" name="AutoShape 10">
              <a:extLst>
                <a:ext uri="{FF2B5EF4-FFF2-40B4-BE49-F238E27FC236}">
                  <a16:creationId xmlns:a16="http://schemas.microsoft.com/office/drawing/2014/main" id="{6023807D-CEFC-49CB-7E09-601D0E122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382" name="AutoShape 11">
              <a:extLst>
                <a:ext uri="{FF2B5EF4-FFF2-40B4-BE49-F238E27FC236}">
                  <a16:creationId xmlns:a16="http://schemas.microsoft.com/office/drawing/2014/main" id="{B6172E63-0D37-D746-F220-3235B1A3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Modeling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Analysis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Design</a:t>
              </a:r>
            </a:p>
          </p:txBody>
        </p:sp>
      </p:grpSp>
      <p:grpSp>
        <p:nvGrpSpPr>
          <p:cNvPr id="15367" name="Group 12">
            <a:extLst>
              <a:ext uri="{FF2B5EF4-FFF2-40B4-BE49-F238E27FC236}">
                <a16:creationId xmlns:a16="http://schemas.microsoft.com/office/drawing/2014/main" id="{DEEA4854-2DBA-9D94-30F5-8B3ED8DB8679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4343401"/>
            <a:ext cx="1522413" cy="912813"/>
            <a:chOff x="3456" y="2736"/>
            <a:chExt cx="959" cy="575"/>
          </a:xfrm>
        </p:grpSpPr>
        <p:sp>
          <p:nvSpPr>
            <p:cNvPr id="15379" name="AutoShape 13">
              <a:extLst>
                <a:ext uri="{FF2B5EF4-FFF2-40B4-BE49-F238E27FC236}">
                  <a16:creationId xmlns:a16="http://schemas.microsoft.com/office/drawing/2014/main" id="{2541F1B2-B6C8-43D2-E997-D4BCD2A46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solidFill>
              <a:srgbClr val="CC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380" name="AutoShape 14">
              <a:extLst>
                <a:ext uri="{FF2B5EF4-FFF2-40B4-BE49-F238E27FC236}">
                  <a16:creationId xmlns:a16="http://schemas.microsoft.com/office/drawing/2014/main" id="{31FD5C15-879C-B902-6427-FCF3948C2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Construction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Code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Test</a:t>
              </a:r>
            </a:p>
          </p:txBody>
        </p:sp>
      </p:grpSp>
      <p:grpSp>
        <p:nvGrpSpPr>
          <p:cNvPr id="15368" name="Group 15">
            <a:extLst>
              <a:ext uri="{FF2B5EF4-FFF2-40B4-BE49-F238E27FC236}">
                <a16:creationId xmlns:a16="http://schemas.microsoft.com/office/drawing/2014/main" id="{CC041D90-3D8B-4832-78AF-8BF065620011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4953001"/>
            <a:ext cx="1598613" cy="1217613"/>
            <a:chOff x="4656" y="3120"/>
            <a:chExt cx="1007" cy="767"/>
          </a:xfrm>
        </p:grpSpPr>
        <p:sp>
          <p:nvSpPr>
            <p:cNvPr id="15377" name="AutoShape 16">
              <a:extLst>
                <a:ext uri="{FF2B5EF4-FFF2-40B4-BE49-F238E27FC236}">
                  <a16:creationId xmlns:a16="http://schemas.microsoft.com/office/drawing/2014/main" id="{A83F5A01-C405-180C-2BA7-460689D3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solidFill>
              <a:srgbClr val="CC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378" name="AutoShape 17">
              <a:extLst>
                <a:ext uri="{FF2B5EF4-FFF2-40B4-BE49-F238E27FC236}">
                  <a16:creationId xmlns:a16="http://schemas.microsoft.com/office/drawing/2014/main" id="{BF18346B-0EC7-827A-B4EE-3682DBD8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Deployment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Delivery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Support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Feedback</a:t>
              </a:r>
            </a:p>
          </p:txBody>
        </p:sp>
      </p:grpSp>
      <p:sp>
        <p:nvSpPr>
          <p:cNvPr id="15369" name="Line 18">
            <a:extLst>
              <a:ext uri="{FF2B5EF4-FFF2-40B4-BE49-F238E27FC236}">
                <a16:creationId xmlns:a16="http://schemas.microsoft.com/office/drawing/2014/main" id="{09084494-2A20-DA18-A537-41445EA5A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4572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0" name="Line 19">
            <a:extLst>
              <a:ext uri="{FF2B5EF4-FFF2-40B4-BE49-F238E27FC236}">
                <a16:creationId xmlns:a16="http://schemas.microsoft.com/office/drawing/2014/main" id="{F1CA185C-E230-4D8C-EB9F-C68B7A276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209800"/>
            <a:ext cx="1588" cy="762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1" name="Line 20">
            <a:extLst>
              <a:ext uri="{FF2B5EF4-FFF2-40B4-BE49-F238E27FC236}">
                <a16:creationId xmlns:a16="http://schemas.microsoft.com/office/drawing/2014/main" id="{328E89F4-B7C5-C5ED-C36A-F4E010BEE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040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2" name="Line 21">
            <a:extLst>
              <a:ext uri="{FF2B5EF4-FFF2-40B4-BE49-F238E27FC236}">
                <a16:creationId xmlns:a16="http://schemas.microsoft.com/office/drawing/2014/main" id="{0A6C7007-A83A-10EC-D41B-FFF5D711E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2004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3" name="Line 22">
            <a:extLst>
              <a:ext uri="{FF2B5EF4-FFF2-40B4-BE49-F238E27FC236}">
                <a16:creationId xmlns:a16="http://schemas.microsoft.com/office/drawing/2014/main" id="{D1E25CA4-4474-83B0-EDCD-396CFEA9B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96240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4" name="Line 23">
            <a:extLst>
              <a:ext uri="{FF2B5EF4-FFF2-40B4-BE49-F238E27FC236}">
                <a16:creationId xmlns:a16="http://schemas.microsoft.com/office/drawing/2014/main" id="{5D7D96F1-0233-A90B-AA10-11F9B3434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9624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5" name="Line 24">
            <a:extLst>
              <a:ext uri="{FF2B5EF4-FFF2-40B4-BE49-F238E27FC236}">
                <a16:creationId xmlns:a16="http://schemas.microsoft.com/office/drawing/2014/main" id="{A4B68539-54DB-7C1C-0B6A-7A99E6A94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5720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6" name="Line 25">
            <a:extLst>
              <a:ext uri="{FF2B5EF4-FFF2-40B4-BE49-F238E27FC236}">
                <a16:creationId xmlns:a16="http://schemas.microsoft.com/office/drawing/2014/main" id="{262EC920-32E1-9D17-8C88-117448091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45720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57F4C820-405C-7195-F0AF-0395F153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12CA4F08-429C-4F6F-A7EF-C53C2831931D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37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1793561-AB71-5011-AD7C-5C2E3BF58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Waterfall Model</a:t>
            </a:r>
            <a:br>
              <a:rPr lang="en-GB" altLang="en-US"/>
            </a:br>
            <a:r>
              <a:rPr lang="en-GB" altLang="en-US"/>
              <a:t>(Description)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179D75F-A77F-9A3C-A4AE-98BAE5E9C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3820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Oldest software lifecycle model and best understood by upper management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Used when requirements are well understood and risk is low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Work flow is in a linear (i.e., sequential) fashion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Used often with well-defined adaptations or enhancements to current software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AC39A6C1-E548-BCEA-79B7-B0704ADB7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21741AD8-8AD0-4977-97F6-D4B00817FA70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38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ED4CE8A-B051-57FE-107F-A68D43EA6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Waterfall Model</a:t>
            </a:r>
            <a:br>
              <a:rPr lang="en-GB" altLang="en-US"/>
            </a:br>
            <a:r>
              <a:rPr lang="en-GB" altLang="en-US"/>
              <a:t>(Problems)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6A68997-0F78-D442-75F0-878DFD572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Doesn't support iteration, so changes can cause confusion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Difficult for customers to state all requirements explicitly and up front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Requires customer patience because a working version of the program doesn't occur until the final phase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Problems can be somewhat alleviated in the model through the addition of feedback loops (see the next slide)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7CE92A55-E1DA-998F-03F9-83DBAE964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381C4742-9B08-4EFD-A9BA-D0101FC34BF1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39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1683085-8788-ABDB-E3C2-0772345A3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Waterfall Model with Feedback</a:t>
            </a:r>
            <a:br>
              <a:rPr lang="en-GB" altLang="en-US"/>
            </a:br>
            <a:r>
              <a:rPr lang="en-GB" altLang="en-US"/>
              <a:t>(Diagram)</a:t>
            </a:r>
          </a:p>
        </p:txBody>
      </p:sp>
      <p:grpSp>
        <p:nvGrpSpPr>
          <p:cNvPr id="21508" name="Group 3">
            <a:extLst>
              <a:ext uri="{FF2B5EF4-FFF2-40B4-BE49-F238E27FC236}">
                <a16:creationId xmlns:a16="http://schemas.microsoft.com/office/drawing/2014/main" id="{08324D82-C0C5-4130-0BF1-F52BF7C93CE4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1447801"/>
            <a:ext cx="2360613" cy="1217613"/>
            <a:chOff x="96" y="1104"/>
            <a:chExt cx="1487" cy="575"/>
          </a:xfrm>
        </p:grpSpPr>
        <p:sp>
          <p:nvSpPr>
            <p:cNvPr id="21537" name="AutoShape 4">
              <a:extLst>
                <a:ext uri="{FF2B5EF4-FFF2-40B4-BE49-F238E27FC236}">
                  <a16:creationId xmlns:a16="http://schemas.microsoft.com/office/drawing/2014/main" id="{36D3D07D-59FD-3ED2-A1AE-F856F365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solidFill>
              <a:srgbClr val="FF99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538" name="AutoShape 5">
              <a:extLst>
                <a:ext uri="{FF2B5EF4-FFF2-40B4-BE49-F238E27FC236}">
                  <a16:creationId xmlns:a16="http://schemas.microsoft.com/office/drawing/2014/main" id="{70A28D8D-15FE-65DA-D77C-C4432F934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Communication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Project initiation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Requirements gathering</a:t>
              </a:r>
            </a:p>
          </p:txBody>
        </p:sp>
      </p:grpSp>
      <p:grpSp>
        <p:nvGrpSpPr>
          <p:cNvPr id="21509" name="Group 6">
            <a:extLst>
              <a:ext uri="{FF2B5EF4-FFF2-40B4-BE49-F238E27FC236}">
                <a16:creationId xmlns:a16="http://schemas.microsoft.com/office/drawing/2014/main" id="{C07D8E5D-D5D5-854E-DF8A-AB8029CB1871}"/>
              </a:ext>
            </a:extLst>
          </p:cNvPr>
          <p:cNvGrpSpPr>
            <a:grpSpLocks/>
          </p:cNvGrpSpPr>
          <p:nvPr/>
        </p:nvGrpSpPr>
        <p:grpSpPr bwMode="auto">
          <a:xfrm>
            <a:off x="3581401" y="2971801"/>
            <a:ext cx="1522413" cy="1141413"/>
            <a:chOff x="1296" y="1872"/>
            <a:chExt cx="959" cy="719"/>
          </a:xfrm>
        </p:grpSpPr>
        <p:sp>
          <p:nvSpPr>
            <p:cNvPr id="21535" name="AutoShape 7">
              <a:extLst>
                <a:ext uri="{FF2B5EF4-FFF2-40B4-BE49-F238E27FC236}">
                  <a16:creationId xmlns:a16="http://schemas.microsoft.com/office/drawing/2014/main" id="{8534047C-D43E-E148-63F5-5DDCD97F0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solidFill>
              <a:srgbClr val="FFCC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536" name="AutoShape 8">
              <a:extLst>
                <a:ext uri="{FF2B5EF4-FFF2-40B4-BE49-F238E27FC236}">
                  <a16:creationId xmlns:a16="http://schemas.microsoft.com/office/drawing/2014/main" id="{51CC28AA-15FD-CD27-9037-6C9CF3656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Planning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Estimating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Scheduling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Tracking</a:t>
              </a:r>
            </a:p>
          </p:txBody>
        </p:sp>
      </p:grpSp>
      <p:grpSp>
        <p:nvGrpSpPr>
          <p:cNvPr id="21510" name="Group 9">
            <a:extLst>
              <a:ext uri="{FF2B5EF4-FFF2-40B4-BE49-F238E27FC236}">
                <a16:creationId xmlns:a16="http://schemas.microsoft.com/office/drawing/2014/main" id="{8A3283E2-3DED-F1FF-8C30-8C161894FD6E}"/>
              </a:ext>
            </a:extLst>
          </p:cNvPr>
          <p:cNvGrpSpPr>
            <a:grpSpLocks/>
          </p:cNvGrpSpPr>
          <p:nvPr/>
        </p:nvGrpSpPr>
        <p:grpSpPr bwMode="auto">
          <a:xfrm>
            <a:off x="5334001" y="3733801"/>
            <a:ext cx="1446213" cy="912813"/>
            <a:chOff x="2400" y="2352"/>
            <a:chExt cx="911" cy="575"/>
          </a:xfrm>
        </p:grpSpPr>
        <p:sp>
          <p:nvSpPr>
            <p:cNvPr id="21533" name="AutoShape 10">
              <a:extLst>
                <a:ext uri="{FF2B5EF4-FFF2-40B4-BE49-F238E27FC236}">
                  <a16:creationId xmlns:a16="http://schemas.microsoft.com/office/drawing/2014/main" id="{34393CC8-FC5C-18E9-DA88-219ED42B0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534" name="AutoShape 11">
              <a:extLst>
                <a:ext uri="{FF2B5EF4-FFF2-40B4-BE49-F238E27FC236}">
                  <a16:creationId xmlns:a16="http://schemas.microsoft.com/office/drawing/2014/main" id="{38204943-7A3B-7734-C525-41D5E4BA6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Modeling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Analysis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Design</a:t>
              </a:r>
            </a:p>
          </p:txBody>
        </p:sp>
      </p:grpSp>
      <p:grpSp>
        <p:nvGrpSpPr>
          <p:cNvPr id="21511" name="Group 12">
            <a:extLst>
              <a:ext uri="{FF2B5EF4-FFF2-40B4-BE49-F238E27FC236}">
                <a16:creationId xmlns:a16="http://schemas.microsoft.com/office/drawing/2014/main" id="{CC089C3B-87AE-1431-2937-355D93CBFFA5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4343401"/>
            <a:ext cx="1522413" cy="912813"/>
            <a:chOff x="3456" y="2736"/>
            <a:chExt cx="959" cy="575"/>
          </a:xfrm>
        </p:grpSpPr>
        <p:sp>
          <p:nvSpPr>
            <p:cNvPr id="21531" name="AutoShape 13">
              <a:extLst>
                <a:ext uri="{FF2B5EF4-FFF2-40B4-BE49-F238E27FC236}">
                  <a16:creationId xmlns:a16="http://schemas.microsoft.com/office/drawing/2014/main" id="{3D32124F-7D9F-97E8-EABE-47918C28D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solidFill>
              <a:srgbClr val="CC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532" name="AutoShape 14">
              <a:extLst>
                <a:ext uri="{FF2B5EF4-FFF2-40B4-BE49-F238E27FC236}">
                  <a16:creationId xmlns:a16="http://schemas.microsoft.com/office/drawing/2014/main" id="{75C063CE-0352-3CB6-3E4B-7B27E401D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Construction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Code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Test</a:t>
              </a:r>
            </a:p>
          </p:txBody>
        </p:sp>
      </p:grpSp>
      <p:grpSp>
        <p:nvGrpSpPr>
          <p:cNvPr id="21512" name="Group 15">
            <a:extLst>
              <a:ext uri="{FF2B5EF4-FFF2-40B4-BE49-F238E27FC236}">
                <a16:creationId xmlns:a16="http://schemas.microsoft.com/office/drawing/2014/main" id="{3113B479-9E55-115E-5ECE-5C00DA55E966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4953001"/>
            <a:ext cx="1598613" cy="1217613"/>
            <a:chOff x="4656" y="3120"/>
            <a:chExt cx="1007" cy="767"/>
          </a:xfrm>
        </p:grpSpPr>
        <p:sp>
          <p:nvSpPr>
            <p:cNvPr id="21529" name="AutoShape 16">
              <a:extLst>
                <a:ext uri="{FF2B5EF4-FFF2-40B4-BE49-F238E27FC236}">
                  <a16:creationId xmlns:a16="http://schemas.microsoft.com/office/drawing/2014/main" id="{1581A7FB-CDDD-E30E-E17F-253C29D68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solidFill>
              <a:srgbClr val="CC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530" name="AutoShape 17">
              <a:extLst>
                <a:ext uri="{FF2B5EF4-FFF2-40B4-BE49-F238E27FC236}">
                  <a16:creationId xmlns:a16="http://schemas.microsoft.com/office/drawing/2014/main" id="{9BBFBEB8-EFA0-3E88-4EB3-71960E37A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Deployment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Delivery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Support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Feedback</a:t>
              </a:r>
            </a:p>
          </p:txBody>
        </p:sp>
      </p:grpSp>
      <p:sp>
        <p:nvSpPr>
          <p:cNvPr id="21513" name="Line 18">
            <a:extLst>
              <a:ext uri="{FF2B5EF4-FFF2-40B4-BE49-F238E27FC236}">
                <a16:creationId xmlns:a16="http://schemas.microsoft.com/office/drawing/2014/main" id="{4A82FE1A-42CF-570F-E337-D61F29EFD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4572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4" name="Line 19">
            <a:extLst>
              <a:ext uri="{FF2B5EF4-FFF2-40B4-BE49-F238E27FC236}">
                <a16:creationId xmlns:a16="http://schemas.microsoft.com/office/drawing/2014/main" id="{FF159270-7616-DC70-1B27-7928D908B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209800"/>
            <a:ext cx="1588" cy="762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5" name="Line 20">
            <a:extLst>
              <a:ext uri="{FF2B5EF4-FFF2-40B4-BE49-F238E27FC236}">
                <a16:creationId xmlns:a16="http://schemas.microsoft.com/office/drawing/2014/main" id="{70502446-AB9A-A65E-AB85-348875F0E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040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6" name="Line 21">
            <a:extLst>
              <a:ext uri="{FF2B5EF4-FFF2-40B4-BE49-F238E27FC236}">
                <a16:creationId xmlns:a16="http://schemas.microsoft.com/office/drawing/2014/main" id="{BB02745F-2690-9632-FB2B-0E412299E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2004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7" name="Line 22">
            <a:extLst>
              <a:ext uri="{FF2B5EF4-FFF2-40B4-BE49-F238E27FC236}">
                <a16:creationId xmlns:a16="http://schemas.microsoft.com/office/drawing/2014/main" id="{BAA92D32-3612-0A0E-CEAD-AF2CFEF23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96240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8" name="Line 23">
            <a:extLst>
              <a:ext uri="{FF2B5EF4-FFF2-40B4-BE49-F238E27FC236}">
                <a16:creationId xmlns:a16="http://schemas.microsoft.com/office/drawing/2014/main" id="{6D8AEC25-F715-C28F-B4FC-DB17958E2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9624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9" name="Line 24">
            <a:extLst>
              <a:ext uri="{FF2B5EF4-FFF2-40B4-BE49-F238E27FC236}">
                <a16:creationId xmlns:a16="http://schemas.microsoft.com/office/drawing/2014/main" id="{CAC9BBBC-BC3B-D25B-87E6-B79A67C20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5720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0" name="Line 25">
            <a:extLst>
              <a:ext uri="{FF2B5EF4-FFF2-40B4-BE49-F238E27FC236}">
                <a16:creationId xmlns:a16="http://schemas.microsoft.com/office/drawing/2014/main" id="{C1A25641-9B7B-1D83-EC7A-1A5AF9290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45720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1" name="Line 26">
            <a:extLst>
              <a:ext uri="{FF2B5EF4-FFF2-40B4-BE49-F238E27FC236}">
                <a16:creationId xmlns:a16="http://schemas.microsoft.com/office/drawing/2014/main" id="{328EBC43-646E-A552-759D-FF6A543D03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214" y="3581400"/>
            <a:ext cx="9937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2" name="Line 27">
            <a:extLst>
              <a:ext uri="{FF2B5EF4-FFF2-40B4-BE49-F238E27FC236}">
                <a16:creationId xmlns:a16="http://schemas.microsoft.com/office/drawing/2014/main" id="{57FD9F46-2A37-30DA-D7CD-0E5FD75378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214" y="5867400"/>
            <a:ext cx="63277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3" name="Line 28">
            <a:extLst>
              <a:ext uri="{FF2B5EF4-FFF2-40B4-BE49-F238E27FC236}">
                <a16:creationId xmlns:a16="http://schemas.microsoft.com/office/drawing/2014/main" id="{9ACBF56A-64A2-C4A4-9834-9643EF9FFA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665414"/>
            <a:ext cx="1588" cy="32035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4" name="Line 29">
            <a:extLst>
              <a:ext uri="{FF2B5EF4-FFF2-40B4-BE49-F238E27FC236}">
                <a16:creationId xmlns:a16="http://schemas.microsoft.com/office/drawing/2014/main" id="{A15FE435-6295-8EE4-C7F5-289D12EA21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214" y="4572000"/>
            <a:ext cx="27463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5" name="Line 30">
            <a:extLst>
              <a:ext uri="{FF2B5EF4-FFF2-40B4-BE49-F238E27FC236}">
                <a16:creationId xmlns:a16="http://schemas.microsoft.com/office/drawing/2014/main" id="{1E033F14-0180-D818-CDE6-D9ABE269B5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214" y="5105400"/>
            <a:ext cx="44227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6" name="Line 31">
            <a:extLst>
              <a:ext uri="{FF2B5EF4-FFF2-40B4-BE49-F238E27FC236}">
                <a16:creationId xmlns:a16="http://schemas.microsoft.com/office/drawing/2014/main" id="{DC753DE4-616A-D2CB-6452-F359504E8F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6214"/>
            <a:ext cx="1588" cy="6127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7" name="Line 32">
            <a:extLst>
              <a:ext uri="{FF2B5EF4-FFF2-40B4-BE49-F238E27FC236}">
                <a16:creationId xmlns:a16="http://schemas.microsoft.com/office/drawing/2014/main" id="{38C38111-A2EA-4DD1-7821-3E88A1766B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646614"/>
            <a:ext cx="1588" cy="4603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8" name="Line 33">
            <a:extLst>
              <a:ext uri="{FF2B5EF4-FFF2-40B4-BE49-F238E27FC236}">
                <a16:creationId xmlns:a16="http://schemas.microsoft.com/office/drawing/2014/main" id="{D93941C0-008C-2D57-A104-DEBF1AAAC5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113214"/>
            <a:ext cx="1588" cy="4603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856E68D7-7E61-0953-FAA7-09252D13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9257DC5-0B2B-4832-B8FE-1DF2B6A7A93D}" type="slidenum">
              <a:rPr lang="en-US" altLang="en-US" sz="1400" u="none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400" u="none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E720321-F94A-E87B-F37C-E9D8BE0E2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Arial" panose="020B0604020202020204" pitchFamily="34" charset="0"/>
              </a:rPr>
              <a:t>Questions About Software Haven't Changed Over the Decades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8AC5EEC-20AF-17EE-D5A0-4DA6BDB91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438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Why does it take so long to get software finished?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Why are development costs so high?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Why can't we find all errors before we give the software to our customers?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Why do we spend so much time and effort maintaining existing programs?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Why do we continue to have difficulty in measuring progress as software is being developed and maintained?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B8D87059-29C3-503F-FEA9-474626851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AC3AEA5D-A636-440C-87D5-6FC71264B504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40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C213253-F087-3B64-1ED0-FC6673706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Incremental Model</a:t>
            </a:r>
            <a:br>
              <a:rPr lang="en-GB" altLang="en-US"/>
            </a:br>
            <a:r>
              <a:rPr lang="en-GB" altLang="en-US"/>
              <a:t>(Diagram)</a:t>
            </a: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C99E3D13-F7E8-2278-1502-20C04A4A424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981201"/>
            <a:ext cx="1227138" cy="403225"/>
            <a:chOff x="144" y="1248"/>
            <a:chExt cx="773" cy="254"/>
          </a:xfrm>
        </p:grpSpPr>
        <p:sp>
          <p:nvSpPr>
            <p:cNvPr id="23614" name="AutoShape 5">
              <a:extLst>
                <a:ext uri="{FF2B5EF4-FFF2-40B4-BE49-F238E27FC236}">
                  <a16:creationId xmlns:a16="http://schemas.microsoft.com/office/drawing/2014/main" id="{132AE723-1B24-3876-E020-248A8AF56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48"/>
              <a:ext cx="774" cy="255"/>
            </a:xfrm>
            <a:prstGeom prst="roundRect">
              <a:avLst>
                <a:gd name="adj" fmla="val 394"/>
              </a:avLst>
            </a:prstGeom>
            <a:solidFill>
              <a:srgbClr val="FF99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615" name="AutoShape 6">
              <a:extLst>
                <a:ext uri="{FF2B5EF4-FFF2-40B4-BE49-F238E27FC236}">
                  <a16:creationId xmlns:a16="http://schemas.microsoft.com/office/drawing/2014/main" id="{2937E753-F5C8-2FFD-7E45-6589C8040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48"/>
              <a:ext cx="774" cy="255"/>
            </a:xfrm>
            <a:prstGeom prst="roundRect">
              <a:avLst>
                <a:gd name="adj" fmla="val 39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Communication</a:t>
              </a:r>
            </a:p>
          </p:txBody>
        </p:sp>
      </p:grpSp>
      <p:grpSp>
        <p:nvGrpSpPr>
          <p:cNvPr id="23557" name="Group 7">
            <a:extLst>
              <a:ext uri="{FF2B5EF4-FFF2-40B4-BE49-F238E27FC236}">
                <a16:creationId xmlns:a16="http://schemas.microsoft.com/office/drawing/2014/main" id="{16A5EAD8-3504-F4F1-D402-A0D8CE389B33}"/>
              </a:ext>
            </a:extLst>
          </p:cNvPr>
          <p:cNvGrpSpPr>
            <a:grpSpLocks/>
          </p:cNvGrpSpPr>
          <p:nvPr/>
        </p:nvGrpSpPr>
        <p:grpSpPr bwMode="auto">
          <a:xfrm>
            <a:off x="3273426" y="2097089"/>
            <a:ext cx="758825" cy="339725"/>
            <a:chOff x="1102" y="1321"/>
            <a:chExt cx="478" cy="214"/>
          </a:xfrm>
        </p:grpSpPr>
        <p:sp>
          <p:nvSpPr>
            <p:cNvPr id="23612" name="AutoShape 8">
              <a:extLst>
                <a:ext uri="{FF2B5EF4-FFF2-40B4-BE49-F238E27FC236}">
                  <a16:creationId xmlns:a16="http://schemas.microsoft.com/office/drawing/2014/main" id="{0A3FB119-28D6-FC73-9A00-A46111E20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1321"/>
              <a:ext cx="479" cy="215"/>
            </a:xfrm>
            <a:prstGeom prst="roundRect">
              <a:avLst>
                <a:gd name="adj" fmla="val 463"/>
              </a:avLst>
            </a:prstGeom>
            <a:solidFill>
              <a:srgbClr val="FFCC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613" name="AutoShape 9">
              <a:extLst>
                <a:ext uri="{FF2B5EF4-FFF2-40B4-BE49-F238E27FC236}">
                  <a16:creationId xmlns:a16="http://schemas.microsoft.com/office/drawing/2014/main" id="{CFDF87D8-F305-E59E-6E0A-423451BE8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1321"/>
              <a:ext cx="479" cy="215"/>
            </a:xfrm>
            <a:prstGeom prst="roundRect">
              <a:avLst>
                <a:gd name="adj" fmla="val 46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Planning</a:t>
              </a:r>
            </a:p>
          </p:txBody>
        </p:sp>
      </p:grpSp>
      <p:grpSp>
        <p:nvGrpSpPr>
          <p:cNvPr id="23558" name="Group 10">
            <a:extLst>
              <a:ext uri="{FF2B5EF4-FFF2-40B4-BE49-F238E27FC236}">
                <a16:creationId xmlns:a16="http://schemas.microsoft.com/office/drawing/2014/main" id="{E81B0ABD-3241-AD98-8BC8-8DE8DFDF3BB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209800"/>
            <a:ext cx="838200" cy="355600"/>
            <a:chOff x="1728" y="1392"/>
            <a:chExt cx="479" cy="224"/>
          </a:xfrm>
        </p:grpSpPr>
        <p:sp>
          <p:nvSpPr>
            <p:cNvPr id="23610" name="AutoShape 11">
              <a:extLst>
                <a:ext uri="{FF2B5EF4-FFF2-40B4-BE49-F238E27FC236}">
                  <a16:creationId xmlns:a16="http://schemas.microsoft.com/office/drawing/2014/main" id="{30D0BCA6-EE0E-9FCA-6765-78E4BA2E3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92"/>
              <a:ext cx="480" cy="225"/>
            </a:xfrm>
            <a:prstGeom prst="roundRect">
              <a:avLst>
                <a:gd name="adj" fmla="val 444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611" name="AutoShape 12">
              <a:extLst>
                <a:ext uri="{FF2B5EF4-FFF2-40B4-BE49-F238E27FC236}">
                  <a16:creationId xmlns:a16="http://schemas.microsoft.com/office/drawing/2014/main" id="{F2F1AB0B-B6B7-5518-42A9-B03E870E9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92"/>
              <a:ext cx="480" cy="225"/>
            </a:xfrm>
            <a:prstGeom prst="roundRect">
              <a:avLst>
                <a:gd name="adj" fmla="val 44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Modeling</a:t>
              </a:r>
            </a:p>
          </p:txBody>
        </p:sp>
      </p:grpSp>
      <p:grpSp>
        <p:nvGrpSpPr>
          <p:cNvPr id="23559" name="Group 13">
            <a:extLst>
              <a:ext uri="{FF2B5EF4-FFF2-40B4-BE49-F238E27FC236}">
                <a16:creationId xmlns:a16="http://schemas.microsoft.com/office/drawing/2014/main" id="{0207A374-AC5B-F70B-7BE2-5ED3DC7C6775}"/>
              </a:ext>
            </a:extLst>
          </p:cNvPr>
          <p:cNvGrpSpPr>
            <a:grpSpLocks/>
          </p:cNvGrpSpPr>
          <p:nvPr/>
        </p:nvGrpSpPr>
        <p:grpSpPr bwMode="auto">
          <a:xfrm>
            <a:off x="5321300" y="2362201"/>
            <a:ext cx="992188" cy="366713"/>
            <a:chOff x="2392" y="1488"/>
            <a:chExt cx="625" cy="231"/>
          </a:xfrm>
        </p:grpSpPr>
        <p:sp>
          <p:nvSpPr>
            <p:cNvPr id="23608" name="AutoShape 14">
              <a:extLst>
                <a:ext uri="{FF2B5EF4-FFF2-40B4-BE49-F238E27FC236}">
                  <a16:creationId xmlns:a16="http://schemas.microsoft.com/office/drawing/2014/main" id="{224F9C93-E4C8-9B73-BD7F-19793154B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1488"/>
              <a:ext cx="626" cy="232"/>
            </a:xfrm>
            <a:prstGeom prst="roundRect">
              <a:avLst>
                <a:gd name="adj" fmla="val 431"/>
              </a:avLst>
            </a:prstGeom>
            <a:solidFill>
              <a:srgbClr val="CC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609" name="AutoShape 15">
              <a:extLst>
                <a:ext uri="{FF2B5EF4-FFF2-40B4-BE49-F238E27FC236}">
                  <a16:creationId xmlns:a16="http://schemas.microsoft.com/office/drawing/2014/main" id="{5220E6E2-862A-7DCE-26BE-37945834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1488"/>
              <a:ext cx="626" cy="232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Construction</a:t>
              </a:r>
            </a:p>
          </p:txBody>
        </p:sp>
      </p:grpSp>
      <p:grpSp>
        <p:nvGrpSpPr>
          <p:cNvPr id="23560" name="Group 16">
            <a:extLst>
              <a:ext uri="{FF2B5EF4-FFF2-40B4-BE49-F238E27FC236}">
                <a16:creationId xmlns:a16="http://schemas.microsoft.com/office/drawing/2014/main" id="{F3EC6C3B-ECA5-B2B5-59B3-38AE0050D15A}"/>
              </a:ext>
            </a:extLst>
          </p:cNvPr>
          <p:cNvGrpSpPr>
            <a:grpSpLocks/>
          </p:cNvGrpSpPr>
          <p:nvPr/>
        </p:nvGrpSpPr>
        <p:grpSpPr bwMode="auto">
          <a:xfrm>
            <a:off x="6550025" y="2514601"/>
            <a:ext cx="992188" cy="379413"/>
            <a:chOff x="3166" y="1584"/>
            <a:chExt cx="625" cy="239"/>
          </a:xfrm>
        </p:grpSpPr>
        <p:sp>
          <p:nvSpPr>
            <p:cNvPr id="23606" name="AutoShape 17">
              <a:extLst>
                <a:ext uri="{FF2B5EF4-FFF2-40B4-BE49-F238E27FC236}">
                  <a16:creationId xmlns:a16="http://schemas.microsoft.com/office/drawing/2014/main" id="{33D86249-A809-D217-966C-12A297A94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1584"/>
              <a:ext cx="626" cy="240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607" name="AutoShape 18">
              <a:extLst>
                <a:ext uri="{FF2B5EF4-FFF2-40B4-BE49-F238E27FC236}">
                  <a16:creationId xmlns:a16="http://schemas.microsoft.com/office/drawing/2014/main" id="{07F699E8-A1EB-D2F2-5BE0-3FC0AE77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1584"/>
              <a:ext cx="626" cy="240"/>
            </a:xfrm>
            <a:prstGeom prst="roundRect">
              <a:avLst>
                <a:gd name="adj" fmla="val 41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Deployment</a:t>
              </a:r>
            </a:p>
          </p:txBody>
        </p:sp>
      </p:grpSp>
      <p:sp>
        <p:nvSpPr>
          <p:cNvPr id="23561" name="Line 19">
            <a:extLst>
              <a:ext uri="{FF2B5EF4-FFF2-40B4-BE49-F238E27FC236}">
                <a16:creationId xmlns:a16="http://schemas.microsoft.com/office/drawing/2014/main" id="{AA02D2FB-FB70-0B0A-14A0-DE9471AD7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2193925"/>
            <a:ext cx="2921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2" name="Line 20">
            <a:extLst>
              <a:ext uri="{FF2B5EF4-FFF2-40B4-BE49-F238E27FC236}">
                <a16:creationId xmlns:a16="http://schemas.microsoft.com/office/drawing/2014/main" id="{73F17DB3-C06A-ED9B-1128-42DF50945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3838" y="2286000"/>
            <a:ext cx="23336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3" name="Line 21">
            <a:extLst>
              <a:ext uri="{FF2B5EF4-FFF2-40B4-BE49-F238E27FC236}">
                <a16:creationId xmlns:a16="http://schemas.microsoft.com/office/drawing/2014/main" id="{E82365D8-101A-A0A9-9F31-E9424815E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438400"/>
            <a:ext cx="2921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4" name="Line 22">
            <a:extLst>
              <a:ext uri="{FF2B5EF4-FFF2-40B4-BE49-F238E27FC236}">
                <a16:creationId xmlns:a16="http://schemas.microsoft.com/office/drawing/2014/main" id="{4DBC9BD6-299F-03B3-463F-7A8B7E243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5075" y="2590800"/>
            <a:ext cx="23495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3565" name="Group 24">
            <a:extLst>
              <a:ext uri="{FF2B5EF4-FFF2-40B4-BE49-F238E27FC236}">
                <a16:creationId xmlns:a16="http://schemas.microsoft.com/office/drawing/2014/main" id="{13031234-899D-99EF-5FA3-B9533D755F6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429001"/>
            <a:ext cx="1227138" cy="403225"/>
            <a:chOff x="1008" y="2160"/>
            <a:chExt cx="773" cy="254"/>
          </a:xfrm>
        </p:grpSpPr>
        <p:sp>
          <p:nvSpPr>
            <p:cNvPr id="23604" name="AutoShape 25">
              <a:extLst>
                <a:ext uri="{FF2B5EF4-FFF2-40B4-BE49-F238E27FC236}">
                  <a16:creationId xmlns:a16="http://schemas.microsoft.com/office/drawing/2014/main" id="{6E8C3D4C-6E16-73D1-EF15-339819020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774" cy="255"/>
            </a:xfrm>
            <a:prstGeom prst="roundRect">
              <a:avLst>
                <a:gd name="adj" fmla="val 394"/>
              </a:avLst>
            </a:prstGeom>
            <a:solidFill>
              <a:srgbClr val="FF99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605" name="AutoShape 26">
              <a:extLst>
                <a:ext uri="{FF2B5EF4-FFF2-40B4-BE49-F238E27FC236}">
                  <a16:creationId xmlns:a16="http://schemas.microsoft.com/office/drawing/2014/main" id="{A3068F2C-4EF4-9B77-DA33-B9CD03943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774" cy="255"/>
            </a:xfrm>
            <a:prstGeom prst="roundRect">
              <a:avLst>
                <a:gd name="adj" fmla="val 39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Communication</a:t>
              </a:r>
            </a:p>
          </p:txBody>
        </p:sp>
      </p:grpSp>
      <p:grpSp>
        <p:nvGrpSpPr>
          <p:cNvPr id="23566" name="Group 27">
            <a:extLst>
              <a:ext uri="{FF2B5EF4-FFF2-40B4-BE49-F238E27FC236}">
                <a16:creationId xmlns:a16="http://schemas.microsoft.com/office/drawing/2014/main" id="{3E902692-6042-ACD3-116D-1727ECCB9C03}"/>
              </a:ext>
            </a:extLst>
          </p:cNvPr>
          <p:cNvGrpSpPr>
            <a:grpSpLocks/>
          </p:cNvGrpSpPr>
          <p:nvPr/>
        </p:nvGrpSpPr>
        <p:grpSpPr bwMode="auto">
          <a:xfrm>
            <a:off x="4645026" y="3544889"/>
            <a:ext cx="758825" cy="339725"/>
            <a:chOff x="1966" y="2233"/>
            <a:chExt cx="478" cy="214"/>
          </a:xfrm>
        </p:grpSpPr>
        <p:sp>
          <p:nvSpPr>
            <p:cNvPr id="23602" name="AutoShape 28">
              <a:extLst>
                <a:ext uri="{FF2B5EF4-FFF2-40B4-BE49-F238E27FC236}">
                  <a16:creationId xmlns:a16="http://schemas.microsoft.com/office/drawing/2014/main" id="{823BA573-9E8A-EDC0-213A-5F6A9A2BA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2233"/>
              <a:ext cx="479" cy="215"/>
            </a:xfrm>
            <a:prstGeom prst="roundRect">
              <a:avLst>
                <a:gd name="adj" fmla="val 463"/>
              </a:avLst>
            </a:prstGeom>
            <a:solidFill>
              <a:srgbClr val="FFCC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603" name="AutoShape 29">
              <a:extLst>
                <a:ext uri="{FF2B5EF4-FFF2-40B4-BE49-F238E27FC236}">
                  <a16:creationId xmlns:a16="http://schemas.microsoft.com/office/drawing/2014/main" id="{20593498-026A-AD90-BB06-7D0F78325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2233"/>
              <a:ext cx="479" cy="215"/>
            </a:xfrm>
            <a:prstGeom prst="roundRect">
              <a:avLst>
                <a:gd name="adj" fmla="val 46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Planning</a:t>
              </a:r>
            </a:p>
          </p:txBody>
        </p:sp>
      </p:grpSp>
      <p:grpSp>
        <p:nvGrpSpPr>
          <p:cNvPr id="23567" name="Group 30">
            <a:extLst>
              <a:ext uri="{FF2B5EF4-FFF2-40B4-BE49-F238E27FC236}">
                <a16:creationId xmlns:a16="http://schemas.microsoft.com/office/drawing/2014/main" id="{644285CF-173F-FDEF-EA07-4751F20ABF4F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657600"/>
            <a:ext cx="838200" cy="355600"/>
            <a:chOff x="2592" y="2304"/>
            <a:chExt cx="479" cy="224"/>
          </a:xfrm>
        </p:grpSpPr>
        <p:sp>
          <p:nvSpPr>
            <p:cNvPr id="23600" name="AutoShape 31">
              <a:extLst>
                <a:ext uri="{FF2B5EF4-FFF2-40B4-BE49-F238E27FC236}">
                  <a16:creationId xmlns:a16="http://schemas.microsoft.com/office/drawing/2014/main" id="{F02557B0-6D1E-0A91-0B58-C52984F32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480" cy="225"/>
            </a:xfrm>
            <a:prstGeom prst="roundRect">
              <a:avLst>
                <a:gd name="adj" fmla="val 444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601" name="AutoShape 32">
              <a:extLst>
                <a:ext uri="{FF2B5EF4-FFF2-40B4-BE49-F238E27FC236}">
                  <a16:creationId xmlns:a16="http://schemas.microsoft.com/office/drawing/2014/main" id="{E99A242E-F911-D71D-17B6-F86EF36A7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480" cy="225"/>
            </a:xfrm>
            <a:prstGeom prst="roundRect">
              <a:avLst>
                <a:gd name="adj" fmla="val 44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Modeling</a:t>
              </a:r>
            </a:p>
          </p:txBody>
        </p:sp>
      </p:grpSp>
      <p:grpSp>
        <p:nvGrpSpPr>
          <p:cNvPr id="23568" name="Group 33">
            <a:extLst>
              <a:ext uri="{FF2B5EF4-FFF2-40B4-BE49-F238E27FC236}">
                <a16:creationId xmlns:a16="http://schemas.microsoft.com/office/drawing/2014/main" id="{757DC2DB-B040-D399-06B2-51227CE63520}"/>
              </a:ext>
            </a:extLst>
          </p:cNvPr>
          <p:cNvGrpSpPr>
            <a:grpSpLocks/>
          </p:cNvGrpSpPr>
          <p:nvPr/>
        </p:nvGrpSpPr>
        <p:grpSpPr bwMode="auto">
          <a:xfrm>
            <a:off x="6692900" y="3810001"/>
            <a:ext cx="992188" cy="366713"/>
            <a:chOff x="3256" y="2400"/>
            <a:chExt cx="625" cy="231"/>
          </a:xfrm>
        </p:grpSpPr>
        <p:sp>
          <p:nvSpPr>
            <p:cNvPr id="23598" name="AutoShape 34">
              <a:extLst>
                <a:ext uri="{FF2B5EF4-FFF2-40B4-BE49-F238E27FC236}">
                  <a16:creationId xmlns:a16="http://schemas.microsoft.com/office/drawing/2014/main" id="{1BB7992E-A018-0E7B-6189-8A3481BD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2400"/>
              <a:ext cx="626" cy="232"/>
            </a:xfrm>
            <a:prstGeom prst="roundRect">
              <a:avLst>
                <a:gd name="adj" fmla="val 431"/>
              </a:avLst>
            </a:prstGeom>
            <a:solidFill>
              <a:srgbClr val="CC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599" name="AutoShape 35">
              <a:extLst>
                <a:ext uri="{FF2B5EF4-FFF2-40B4-BE49-F238E27FC236}">
                  <a16:creationId xmlns:a16="http://schemas.microsoft.com/office/drawing/2014/main" id="{85E7A85D-A57E-21C1-2147-167D810D6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2400"/>
              <a:ext cx="626" cy="232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Construction</a:t>
              </a:r>
            </a:p>
          </p:txBody>
        </p:sp>
      </p:grpSp>
      <p:grpSp>
        <p:nvGrpSpPr>
          <p:cNvPr id="23569" name="Group 36">
            <a:extLst>
              <a:ext uri="{FF2B5EF4-FFF2-40B4-BE49-F238E27FC236}">
                <a16:creationId xmlns:a16="http://schemas.microsoft.com/office/drawing/2014/main" id="{E52C9B16-3D18-4DC2-482D-2A7487074675}"/>
              </a:ext>
            </a:extLst>
          </p:cNvPr>
          <p:cNvGrpSpPr>
            <a:grpSpLocks/>
          </p:cNvGrpSpPr>
          <p:nvPr/>
        </p:nvGrpSpPr>
        <p:grpSpPr bwMode="auto">
          <a:xfrm>
            <a:off x="7921625" y="3962401"/>
            <a:ext cx="992188" cy="379413"/>
            <a:chOff x="4030" y="2496"/>
            <a:chExt cx="625" cy="239"/>
          </a:xfrm>
        </p:grpSpPr>
        <p:sp>
          <p:nvSpPr>
            <p:cNvPr id="23596" name="AutoShape 37">
              <a:extLst>
                <a:ext uri="{FF2B5EF4-FFF2-40B4-BE49-F238E27FC236}">
                  <a16:creationId xmlns:a16="http://schemas.microsoft.com/office/drawing/2014/main" id="{770AF33B-E7E8-B0E8-C696-D2BC9A958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2496"/>
              <a:ext cx="626" cy="240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597" name="AutoShape 38">
              <a:extLst>
                <a:ext uri="{FF2B5EF4-FFF2-40B4-BE49-F238E27FC236}">
                  <a16:creationId xmlns:a16="http://schemas.microsoft.com/office/drawing/2014/main" id="{D38C8F7D-FC23-B7BA-F68C-4FAF97B07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2496"/>
              <a:ext cx="626" cy="240"/>
            </a:xfrm>
            <a:prstGeom prst="roundRect">
              <a:avLst>
                <a:gd name="adj" fmla="val 41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Deployment</a:t>
              </a:r>
            </a:p>
          </p:txBody>
        </p:sp>
      </p:grpSp>
      <p:sp>
        <p:nvSpPr>
          <p:cNvPr id="23570" name="Line 39">
            <a:extLst>
              <a:ext uri="{FF2B5EF4-FFF2-40B4-BE49-F238E27FC236}">
                <a16:creationId xmlns:a16="http://schemas.microsoft.com/office/drawing/2014/main" id="{99113BDE-6E23-70B4-87AB-5DECC9966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2925" y="3641725"/>
            <a:ext cx="2921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1" name="Line 40">
            <a:extLst>
              <a:ext uri="{FF2B5EF4-FFF2-40B4-BE49-F238E27FC236}">
                <a16:creationId xmlns:a16="http://schemas.microsoft.com/office/drawing/2014/main" id="{31AF58FE-C613-5829-13A0-9AFEE176A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5438" y="3733800"/>
            <a:ext cx="23336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2" name="Line 41">
            <a:extLst>
              <a:ext uri="{FF2B5EF4-FFF2-40B4-BE49-F238E27FC236}">
                <a16:creationId xmlns:a16="http://schemas.microsoft.com/office/drawing/2014/main" id="{F3955E79-8450-E831-CC22-8F859F5A5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886200"/>
            <a:ext cx="2921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3" name="Line 42">
            <a:extLst>
              <a:ext uri="{FF2B5EF4-FFF2-40B4-BE49-F238E27FC236}">
                <a16:creationId xmlns:a16="http://schemas.microsoft.com/office/drawing/2014/main" id="{CF9185F3-BBF7-DFE4-28C3-0E5BB7685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6675" y="4038600"/>
            <a:ext cx="23495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3574" name="Group 44">
            <a:extLst>
              <a:ext uri="{FF2B5EF4-FFF2-40B4-BE49-F238E27FC236}">
                <a16:creationId xmlns:a16="http://schemas.microsoft.com/office/drawing/2014/main" id="{7DEFB404-2955-7AB2-F99C-2078D0C7152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029201"/>
            <a:ext cx="1227138" cy="403225"/>
            <a:chOff x="1968" y="3168"/>
            <a:chExt cx="773" cy="254"/>
          </a:xfrm>
        </p:grpSpPr>
        <p:sp>
          <p:nvSpPr>
            <p:cNvPr id="23594" name="AutoShape 45">
              <a:extLst>
                <a:ext uri="{FF2B5EF4-FFF2-40B4-BE49-F238E27FC236}">
                  <a16:creationId xmlns:a16="http://schemas.microsoft.com/office/drawing/2014/main" id="{5DB47703-3673-2333-89EE-38CD433D2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168"/>
              <a:ext cx="774" cy="255"/>
            </a:xfrm>
            <a:prstGeom prst="roundRect">
              <a:avLst>
                <a:gd name="adj" fmla="val 394"/>
              </a:avLst>
            </a:prstGeom>
            <a:solidFill>
              <a:srgbClr val="FF99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595" name="AutoShape 46">
              <a:extLst>
                <a:ext uri="{FF2B5EF4-FFF2-40B4-BE49-F238E27FC236}">
                  <a16:creationId xmlns:a16="http://schemas.microsoft.com/office/drawing/2014/main" id="{69E7E42B-3FE4-F781-3C72-F67582AE2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168"/>
              <a:ext cx="774" cy="255"/>
            </a:xfrm>
            <a:prstGeom prst="roundRect">
              <a:avLst>
                <a:gd name="adj" fmla="val 39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Communication</a:t>
              </a:r>
            </a:p>
          </p:txBody>
        </p:sp>
      </p:grpSp>
      <p:grpSp>
        <p:nvGrpSpPr>
          <p:cNvPr id="23575" name="Group 47">
            <a:extLst>
              <a:ext uri="{FF2B5EF4-FFF2-40B4-BE49-F238E27FC236}">
                <a16:creationId xmlns:a16="http://schemas.microsoft.com/office/drawing/2014/main" id="{1818E721-CA83-35DC-0FBF-115CCCF49929}"/>
              </a:ext>
            </a:extLst>
          </p:cNvPr>
          <p:cNvGrpSpPr>
            <a:grpSpLocks/>
          </p:cNvGrpSpPr>
          <p:nvPr/>
        </p:nvGrpSpPr>
        <p:grpSpPr bwMode="auto">
          <a:xfrm>
            <a:off x="6169026" y="5145089"/>
            <a:ext cx="758825" cy="339725"/>
            <a:chOff x="2926" y="3241"/>
            <a:chExt cx="478" cy="214"/>
          </a:xfrm>
        </p:grpSpPr>
        <p:sp>
          <p:nvSpPr>
            <p:cNvPr id="23592" name="AutoShape 48">
              <a:extLst>
                <a:ext uri="{FF2B5EF4-FFF2-40B4-BE49-F238E27FC236}">
                  <a16:creationId xmlns:a16="http://schemas.microsoft.com/office/drawing/2014/main" id="{F5F21FAC-978F-8B74-C43D-DA4CFE2EF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241"/>
              <a:ext cx="479" cy="215"/>
            </a:xfrm>
            <a:prstGeom prst="roundRect">
              <a:avLst>
                <a:gd name="adj" fmla="val 463"/>
              </a:avLst>
            </a:prstGeom>
            <a:solidFill>
              <a:srgbClr val="FFCC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593" name="AutoShape 49">
              <a:extLst>
                <a:ext uri="{FF2B5EF4-FFF2-40B4-BE49-F238E27FC236}">
                  <a16:creationId xmlns:a16="http://schemas.microsoft.com/office/drawing/2014/main" id="{E5999671-9673-4984-5394-9C272D0E8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241"/>
              <a:ext cx="479" cy="215"/>
            </a:xfrm>
            <a:prstGeom prst="roundRect">
              <a:avLst>
                <a:gd name="adj" fmla="val 46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Planning</a:t>
              </a:r>
            </a:p>
          </p:txBody>
        </p:sp>
      </p:grpSp>
      <p:grpSp>
        <p:nvGrpSpPr>
          <p:cNvPr id="23576" name="Group 50">
            <a:extLst>
              <a:ext uri="{FF2B5EF4-FFF2-40B4-BE49-F238E27FC236}">
                <a16:creationId xmlns:a16="http://schemas.microsoft.com/office/drawing/2014/main" id="{3494A2D0-8D51-DF6D-1EBA-EE5927A7FD47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5257800"/>
            <a:ext cx="838200" cy="355600"/>
            <a:chOff x="3552" y="3312"/>
            <a:chExt cx="479" cy="224"/>
          </a:xfrm>
        </p:grpSpPr>
        <p:sp>
          <p:nvSpPr>
            <p:cNvPr id="23590" name="AutoShape 51">
              <a:extLst>
                <a:ext uri="{FF2B5EF4-FFF2-40B4-BE49-F238E27FC236}">
                  <a16:creationId xmlns:a16="http://schemas.microsoft.com/office/drawing/2014/main" id="{79D62081-12F8-4B3F-6DFC-EE134955C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12"/>
              <a:ext cx="480" cy="225"/>
            </a:xfrm>
            <a:prstGeom prst="roundRect">
              <a:avLst>
                <a:gd name="adj" fmla="val 444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591" name="AutoShape 52">
              <a:extLst>
                <a:ext uri="{FF2B5EF4-FFF2-40B4-BE49-F238E27FC236}">
                  <a16:creationId xmlns:a16="http://schemas.microsoft.com/office/drawing/2014/main" id="{B28E283B-14D8-ACAE-8354-8E3164E4C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12"/>
              <a:ext cx="480" cy="225"/>
            </a:xfrm>
            <a:prstGeom prst="roundRect">
              <a:avLst>
                <a:gd name="adj" fmla="val 44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Modeling</a:t>
              </a:r>
            </a:p>
          </p:txBody>
        </p:sp>
      </p:grpSp>
      <p:grpSp>
        <p:nvGrpSpPr>
          <p:cNvPr id="23577" name="Group 53">
            <a:extLst>
              <a:ext uri="{FF2B5EF4-FFF2-40B4-BE49-F238E27FC236}">
                <a16:creationId xmlns:a16="http://schemas.microsoft.com/office/drawing/2014/main" id="{AAA30CA4-C0FE-D683-5271-A86C565CB5B1}"/>
              </a:ext>
            </a:extLst>
          </p:cNvPr>
          <p:cNvGrpSpPr>
            <a:grpSpLocks/>
          </p:cNvGrpSpPr>
          <p:nvPr/>
        </p:nvGrpSpPr>
        <p:grpSpPr bwMode="auto">
          <a:xfrm>
            <a:off x="8216900" y="5410201"/>
            <a:ext cx="992188" cy="366713"/>
            <a:chOff x="4216" y="3408"/>
            <a:chExt cx="625" cy="231"/>
          </a:xfrm>
        </p:grpSpPr>
        <p:sp>
          <p:nvSpPr>
            <p:cNvPr id="23588" name="AutoShape 54">
              <a:extLst>
                <a:ext uri="{FF2B5EF4-FFF2-40B4-BE49-F238E27FC236}">
                  <a16:creationId xmlns:a16="http://schemas.microsoft.com/office/drawing/2014/main" id="{1871A142-B577-42DD-2123-96180B8D0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3408"/>
              <a:ext cx="626" cy="232"/>
            </a:xfrm>
            <a:prstGeom prst="roundRect">
              <a:avLst>
                <a:gd name="adj" fmla="val 431"/>
              </a:avLst>
            </a:prstGeom>
            <a:solidFill>
              <a:srgbClr val="CC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589" name="AutoShape 55">
              <a:extLst>
                <a:ext uri="{FF2B5EF4-FFF2-40B4-BE49-F238E27FC236}">
                  <a16:creationId xmlns:a16="http://schemas.microsoft.com/office/drawing/2014/main" id="{A16B9AF3-A7C5-077C-99B8-96AA13196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3408"/>
              <a:ext cx="626" cy="232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Construction</a:t>
              </a:r>
            </a:p>
          </p:txBody>
        </p:sp>
      </p:grpSp>
      <p:grpSp>
        <p:nvGrpSpPr>
          <p:cNvPr id="23578" name="Group 56">
            <a:extLst>
              <a:ext uri="{FF2B5EF4-FFF2-40B4-BE49-F238E27FC236}">
                <a16:creationId xmlns:a16="http://schemas.microsoft.com/office/drawing/2014/main" id="{79829D13-CB0A-C062-6A67-CC97B98E1501}"/>
              </a:ext>
            </a:extLst>
          </p:cNvPr>
          <p:cNvGrpSpPr>
            <a:grpSpLocks/>
          </p:cNvGrpSpPr>
          <p:nvPr/>
        </p:nvGrpSpPr>
        <p:grpSpPr bwMode="auto">
          <a:xfrm>
            <a:off x="9445625" y="5562601"/>
            <a:ext cx="992188" cy="379413"/>
            <a:chOff x="4990" y="3504"/>
            <a:chExt cx="625" cy="239"/>
          </a:xfrm>
        </p:grpSpPr>
        <p:sp>
          <p:nvSpPr>
            <p:cNvPr id="23586" name="AutoShape 57">
              <a:extLst>
                <a:ext uri="{FF2B5EF4-FFF2-40B4-BE49-F238E27FC236}">
                  <a16:creationId xmlns:a16="http://schemas.microsoft.com/office/drawing/2014/main" id="{650A7DC3-33AE-5145-9949-42B714C79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3504"/>
              <a:ext cx="626" cy="240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587" name="AutoShape 58">
              <a:extLst>
                <a:ext uri="{FF2B5EF4-FFF2-40B4-BE49-F238E27FC236}">
                  <a16:creationId xmlns:a16="http://schemas.microsoft.com/office/drawing/2014/main" id="{21AAC4B3-5B85-BA3D-079F-EC2DF1998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3504"/>
              <a:ext cx="626" cy="240"/>
            </a:xfrm>
            <a:prstGeom prst="roundRect">
              <a:avLst>
                <a:gd name="adj" fmla="val 41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200" u="sng">
                  <a:solidFill>
                    <a:schemeClr val="tx1"/>
                  </a:solidFill>
                </a:rPr>
                <a:t>Deployment</a:t>
              </a:r>
            </a:p>
          </p:txBody>
        </p:sp>
      </p:grpSp>
      <p:sp>
        <p:nvSpPr>
          <p:cNvPr id="23579" name="Line 59">
            <a:extLst>
              <a:ext uri="{FF2B5EF4-FFF2-40B4-BE49-F238E27FC236}">
                <a16:creationId xmlns:a16="http://schemas.microsoft.com/office/drawing/2014/main" id="{EAFE920D-4C83-4C2E-64EC-71EF1C593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5241925"/>
            <a:ext cx="2921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0" name="Line 60">
            <a:extLst>
              <a:ext uri="{FF2B5EF4-FFF2-40B4-BE49-F238E27FC236}">
                <a16:creationId xmlns:a16="http://schemas.microsoft.com/office/drawing/2014/main" id="{4ED55D20-64E5-0D5C-2928-DF2DA60FC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9438" y="5334000"/>
            <a:ext cx="23336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1" name="Line 61">
            <a:extLst>
              <a:ext uri="{FF2B5EF4-FFF2-40B4-BE49-F238E27FC236}">
                <a16:creationId xmlns:a16="http://schemas.microsoft.com/office/drawing/2014/main" id="{1B63AC35-B8EF-5ECE-950A-EA742D530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486400"/>
            <a:ext cx="2921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2" name="Line 62">
            <a:extLst>
              <a:ext uri="{FF2B5EF4-FFF2-40B4-BE49-F238E27FC236}">
                <a16:creationId xmlns:a16="http://schemas.microsoft.com/office/drawing/2014/main" id="{75050483-9E39-9D5E-C006-D5ED86831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0675" y="5638800"/>
            <a:ext cx="23495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3" name="AutoShape 63">
            <a:extLst>
              <a:ext uri="{FF2B5EF4-FFF2-40B4-BE49-F238E27FC236}">
                <a16:creationId xmlns:a16="http://schemas.microsoft.com/office/drawing/2014/main" id="{6509FDE8-FF87-3D47-8199-7173C767C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508126"/>
            <a:ext cx="1528763" cy="396875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chemeClr val="tx1"/>
                </a:solidFill>
              </a:rPr>
              <a:t>Increment #1</a:t>
            </a:r>
          </a:p>
        </p:txBody>
      </p:sp>
      <p:sp>
        <p:nvSpPr>
          <p:cNvPr id="23584" name="AutoShape 64">
            <a:extLst>
              <a:ext uri="{FF2B5EF4-FFF2-40B4-BE49-F238E27FC236}">
                <a16:creationId xmlns:a16="http://schemas.microsoft.com/office/drawing/2014/main" id="{EC1FF64C-84E9-F9FB-2F27-D9C5AD925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62" y="2971801"/>
            <a:ext cx="1406452" cy="357663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</a:rPr>
              <a:t>Increment #2</a:t>
            </a:r>
          </a:p>
        </p:txBody>
      </p:sp>
      <p:sp>
        <p:nvSpPr>
          <p:cNvPr id="23585" name="AutoShape 65">
            <a:extLst>
              <a:ext uri="{FF2B5EF4-FFF2-40B4-BE49-F238E27FC236}">
                <a16:creationId xmlns:a16="http://schemas.microsoft.com/office/drawing/2014/main" id="{770CAF68-E0D5-1F39-104D-4CCE94DAE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62" y="4556126"/>
            <a:ext cx="1406452" cy="357663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</a:rPr>
              <a:t>Increment #3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33672155-1791-DACF-0EF5-A03F58950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653F868C-3F81-4CC5-ADA8-8B5C6969DCDF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41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86BAFCE-2142-3048-AE60-0FB7BE67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Incremental Model</a:t>
            </a:r>
            <a:br>
              <a:rPr lang="en-GB" altLang="en-US"/>
            </a:br>
            <a:r>
              <a:rPr lang="en-GB" altLang="en-US"/>
              <a:t>(Description)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C2D8504-2061-3EFA-F98E-B8DAC8C42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3820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Used when requirements are well understood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Multiple independent deliveries are identified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Work flow is in a linear (i.e., sequential) fashion </a:t>
            </a:r>
            <a:r>
              <a:rPr lang="en-GB" altLang="en-US" sz="2000" u="sng"/>
              <a:t>within</a:t>
            </a:r>
            <a:r>
              <a:rPr lang="en-GB" altLang="en-US" sz="2000"/>
              <a:t> an increment and is staggered </a:t>
            </a:r>
            <a:r>
              <a:rPr lang="en-GB" altLang="en-US" sz="2000" u="sng"/>
              <a:t>between</a:t>
            </a:r>
            <a:r>
              <a:rPr lang="en-GB" altLang="en-US" sz="2000"/>
              <a:t> increments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Iterative in nature; focuses on an operational product with each increment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Provides a needed set of functionality sooner while delivering optional components later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Useful also when staffing is too short for a full-scale development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13883D20-5A83-5BCC-63AB-641685F2A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1E2F47C6-2A73-41F0-ADAD-5C098EF3E0BA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42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6AC730A-E555-AF82-FEC7-EE32D2E5E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Prototyping Model</a:t>
            </a:r>
            <a:br>
              <a:rPr lang="en-GB" altLang="en-US"/>
            </a:br>
            <a:r>
              <a:rPr lang="en-GB" altLang="en-US"/>
              <a:t>(Diagram)</a:t>
            </a:r>
          </a:p>
        </p:txBody>
      </p:sp>
      <p:grpSp>
        <p:nvGrpSpPr>
          <p:cNvPr id="27652" name="Group 3">
            <a:extLst>
              <a:ext uri="{FF2B5EF4-FFF2-40B4-BE49-F238E27FC236}">
                <a16:creationId xmlns:a16="http://schemas.microsoft.com/office/drawing/2014/main" id="{6578C899-6243-FDA7-F27A-7CE71A89A49B}"/>
              </a:ext>
            </a:extLst>
          </p:cNvPr>
          <p:cNvGrpSpPr>
            <a:grpSpLocks/>
          </p:cNvGrpSpPr>
          <p:nvPr/>
        </p:nvGrpSpPr>
        <p:grpSpPr bwMode="auto">
          <a:xfrm>
            <a:off x="3048001" y="2667001"/>
            <a:ext cx="1827213" cy="455613"/>
            <a:chOff x="960" y="1680"/>
            <a:chExt cx="1151" cy="287"/>
          </a:xfrm>
        </p:grpSpPr>
        <p:sp>
          <p:nvSpPr>
            <p:cNvPr id="27672" name="AutoShape 4">
              <a:extLst>
                <a:ext uri="{FF2B5EF4-FFF2-40B4-BE49-F238E27FC236}">
                  <a16:creationId xmlns:a16="http://schemas.microsoft.com/office/drawing/2014/main" id="{7B33F58A-5E89-6E9E-4D8E-E509F7E77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152" cy="288"/>
            </a:xfrm>
            <a:prstGeom prst="roundRect">
              <a:avLst>
                <a:gd name="adj" fmla="val 347"/>
              </a:avLst>
            </a:prstGeom>
            <a:solidFill>
              <a:srgbClr val="FF99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673" name="AutoShape 5">
              <a:extLst>
                <a:ext uri="{FF2B5EF4-FFF2-40B4-BE49-F238E27FC236}">
                  <a16:creationId xmlns:a16="http://schemas.microsoft.com/office/drawing/2014/main" id="{F4672BB1-44F3-A6A6-DEF8-46A6CFEC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152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Communication</a:t>
              </a:r>
            </a:p>
          </p:txBody>
        </p:sp>
      </p:grpSp>
      <p:grpSp>
        <p:nvGrpSpPr>
          <p:cNvPr id="27653" name="Group 6">
            <a:extLst>
              <a:ext uri="{FF2B5EF4-FFF2-40B4-BE49-F238E27FC236}">
                <a16:creationId xmlns:a16="http://schemas.microsoft.com/office/drawing/2014/main" id="{9F35135A-6E2F-FB52-9C26-0278EF8DAF4E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1905000"/>
            <a:ext cx="1522413" cy="533400"/>
            <a:chOff x="3072" y="1200"/>
            <a:chExt cx="959" cy="287"/>
          </a:xfrm>
        </p:grpSpPr>
        <p:sp>
          <p:nvSpPr>
            <p:cNvPr id="27670" name="AutoShape 7">
              <a:extLst>
                <a:ext uri="{FF2B5EF4-FFF2-40B4-BE49-F238E27FC236}">
                  <a16:creationId xmlns:a16="http://schemas.microsoft.com/office/drawing/2014/main" id="{93773515-85C7-EAFF-F723-7E232550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00"/>
              <a:ext cx="960" cy="288"/>
            </a:xfrm>
            <a:prstGeom prst="roundRect">
              <a:avLst>
                <a:gd name="adj" fmla="val 347"/>
              </a:avLst>
            </a:prstGeom>
            <a:solidFill>
              <a:srgbClr val="FFCC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671" name="AutoShape 8">
              <a:extLst>
                <a:ext uri="{FF2B5EF4-FFF2-40B4-BE49-F238E27FC236}">
                  <a16:creationId xmlns:a16="http://schemas.microsoft.com/office/drawing/2014/main" id="{4B39B1AB-9C11-BB9C-9ACB-4D48D927B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00"/>
              <a:ext cx="960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Quick Planning</a:t>
              </a:r>
            </a:p>
          </p:txBody>
        </p:sp>
      </p:grpSp>
      <p:grpSp>
        <p:nvGrpSpPr>
          <p:cNvPr id="27654" name="Group 9">
            <a:extLst>
              <a:ext uri="{FF2B5EF4-FFF2-40B4-BE49-F238E27FC236}">
                <a16:creationId xmlns:a16="http://schemas.microsoft.com/office/drawing/2014/main" id="{785F5E74-1DAC-7378-32D3-CB3473F51AC6}"/>
              </a:ext>
            </a:extLst>
          </p:cNvPr>
          <p:cNvGrpSpPr>
            <a:grpSpLocks/>
          </p:cNvGrpSpPr>
          <p:nvPr/>
        </p:nvGrpSpPr>
        <p:grpSpPr bwMode="auto">
          <a:xfrm>
            <a:off x="8229601" y="3886201"/>
            <a:ext cx="1446213" cy="608013"/>
            <a:chOff x="4224" y="2448"/>
            <a:chExt cx="911" cy="383"/>
          </a:xfrm>
        </p:grpSpPr>
        <p:sp>
          <p:nvSpPr>
            <p:cNvPr id="27668" name="AutoShape 10">
              <a:extLst>
                <a:ext uri="{FF2B5EF4-FFF2-40B4-BE49-F238E27FC236}">
                  <a16:creationId xmlns:a16="http://schemas.microsoft.com/office/drawing/2014/main" id="{D07EB4AA-73B0-D74C-24CD-E33F051AC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48"/>
              <a:ext cx="912" cy="384"/>
            </a:xfrm>
            <a:prstGeom prst="roundRect">
              <a:avLst>
                <a:gd name="adj" fmla="val 259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669" name="AutoShape 11">
              <a:extLst>
                <a:ext uri="{FF2B5EF4-FFF2-40B4-BE49-F238E27FC236}">
                  <a16:creationId xmlns:a16="http://schemas.microsoft.com/office/drawing/2014/main" id="{A9CFFE04-A5D0-9F05-98BA-B1C2F4077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48"/>
              <a:ext cx="912" cy="384"/>
            </a:xfrm>
            <a:prstGeom prst="roundRect">
              <a:avLst>
                <a:gd name="adj" fmla="val 25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Modeling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chemeClr val="tx1"/>
                  </a:solidFill>
                </a:rPr>
                <a:t>Quick Design</a:t>
              </a:r>
            </a:p>
          </p:txBody>
        </p:sp>
      </p:grpSp>
      <p:grpSp>
        <p:nvGrpSpPr>
          <p:cNvPr id="27655" name="Group 12">
            <a:extLst>
              <a:ext uri="{FF2B5EF4-FFF2-40B4-BE49-F238E27FC236}">
                <a16:creationId xmlns:a16="http://schemas.microsoft.com/office/drawing/2014/main" id="{C105FF08-4E6A-F8EE-EBB3-29EE47A265E9}"/>
              </a:ext>
            </a:extLst>
          </p:cNvPr>
          <p:cNvGrpSpPr>
            <a:grpSpLocks/>
          </p:cNvGrpSpPr>
          <p:nvPr/>
        </p:nvGrpSpPr>
        <p:grpSpPr bwMode="auto">
          <a:xfrm>
            <a:off x="5867401" y="5486401"/>
            <a:ext cx="1522413" cy="684213"/>
            <a:chOff x="2736" y="3456"/>
            <a:chExt cx="959" cy="431"/>
          </a:xfrm>
        </p:grpSpPr>
        <p:sp>
          <p:nvSpPr>
            <p:cNvPr id="27666" name="AutoShape 13">
              <a:extLst>
                <a:ext uri="{FF2B5EF4-FFF2-40B4-BE49-F238E27FC236}">
                  <a16:creationId xmlns:a16="http://schemas.microsoft.com/office/drawing/2014/main" id="{B9DF49FD-2584-2CCD-D356-C48B5F35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56"/>
              <a:ext cx="960" cy="432"/>
            </a:xfrm>
            <a:prstGeom prst="roundRect">
              <a:avLst>
                <a:gd name="adj" fmla="val 231"/>
              </a:avLst>
            </a:prstGeom>
            <a:solidFill>
              <a:srgbClr val="CC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667" name="AutoShape 14">
              <a:extLst>
                <a:ext uri="{FF2B5EF4-FFF2-40B4-BE49-F238E27FC236}">
                  <a16:creationId xmlns:a16="http://schemas.microsoft.com/office/drawing/2014/main" id="{55DFD0DB-08FB-072F-5CF7-31744E074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56"/>
              <a:ext cx="960" cy="432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Construction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Of Prototype</a:t>
              </a:r>
            </a:p>
          </p:txBody>
        </p:sp>
      </p:grpSp>
      <p:grpSp>
        <p:nvGrpSpPr>
          <p:cNvPr id="27656" name="Group 15">
            <a:extLst>
              <a:ext uri="{FF2B5EF4-FFF2-40B4-BE49-F238E27FC236}">
                <a16:creationId xmlns:a16="http://schemas.microsoft.com/office/drawing/2014/main" id="{1F04B804-D230-C7C7-997A-0850CFF415D8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4191001"/>
            <a:ext cx="1598613" cy="1065213"/>
            <a:chOff x="1008" y="2640"/>
            <a:chExt cx="1007" cy="671"/>
          </a:xfrm>
        </p:grpSpPr>
        <p:sp>
          <p:nvSpPr>
            <p:cNvPr id="27664" name="AutoShape 16">
              <a:extLst>
                <a:ext uri="{FF2B5EF4-FFF2-40B4-BE49-F238E27FC236}">
                  <a16:creationId xmlns:a16="http://schemas.microsoft.com/office/drawing/2014/main" id="{770A4F12-EA76-E786-58CE-171039A5A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40"/>
              <a:ext cx="1008" cy="672"/>
            </a:xfrm>
            <a:prstGeom prst="roundRect">
              <a:avLst>
                <a:gd name="adj" fmla="val 148"/>
              </a:avLst>
            </a:prstGeom>
            <a:solidFill>
              <a:srgbClr val="CC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665" name="AutoShape 17">
              <a:extLst>
                <a:ext uri="{FF2B5EF4-FFF2-40B4-BE49-F238E27FC236}">
                  <a16:creationId xmlns:a16="http://schemas.microsoft.com/office/drawing/2014/main" id="{E3A45714-F7F7-7E02-911E-D7EE3DB07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40"/>
              <a:ext cx="1008" cy="672"/>
            </a:xfrm>
            <a:prstGeom prst="roundRect">
              <a:avLst>
                <a:gd name="adj" fmla="val 14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Deployment,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Delivery,</a:t>
              </a:r>
            </a:p>
            <a:p>
              <a:pPr algn="ctr"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en-US" sz="1800" u="sng">
                  <a:solidFill>
                    <a:schemeClr val="tx1"/>
                  </a:solidFill>
                </a:rPr>
                <a:t>and Feedback</a:t>
              </a:r>
            </a:p>
          </p:txBody>
        </p:sp>
      </p:grpSp>
      <p:sp>
        <p:nvSpPr>
          <p:cNvPr id="27657" name="Freeform 18">
            <a:extLst>
              <a:ext uri="{FF2B5EF4-FFF2-40B4-BE49-F238E27FC236}">
                <a16:creationId xmlns:a16="http://schemas.microsoft.com/office/drawing/2014/main" id="{96466EA4-2F2D-BA00-22E6-B6B7CC68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05000"/>
            <a:ext cx="2514600" cy="685800"/>
          </a:xfrm>
          <a:custGeom>
            <a:avLst/>
            <a:gdLst>
              <a:gd name="T0" fmla="*/ 0 w 6987"/>
              <a:gd name="T1" fmla="*/ 2147483646 h 1907"/>
              <a:gd name="T2" fmla="*/ 0 w 6987"/>
              <a:gd name="T3" fmla="*/ 2147483646 h 1907"/>
              <a:gd name="T4" fmla="*/ 2147483646 w 6987"/>
              <a:gd name="T5" fmla="*/ 2147483646 h 1907"/>
              <a:gd name="T6" fmla="*/ 2147483646 w 6987"/>
              <a:gd name="T7" fmla="*/ 2147483646 h 1907"/>
              <a:gd name="T8" fmla="*/ 2147483646 w 6987"/>
              <a:gd name="T9" fmla="*/ 0 h 1907"/>
              <a:gd name="T10" fmla="*/ 2147483646 w 6987"/>
              <a:gd name="T11" fmla="*/ 2147483646 h 1907"/>
              <a:gd name="T12" fmla="*/ 2147483646 w 6987"/>
              <a:gd name="T13" fmla="*/ 2147483646 h 1907"/>
              <a:gd name="T14" fmla="*/ 2147483646 w 6987"/>
              <a:gd name="T15" fmla="*/ 2147483646 h 1907"/>
              <a:gd name="T16" fmla="*/ 2147483646 w 6987"/>
              <a:gd name="T17" fmla="*/ 2147483646 h 1907"/>
              <a:gd name="T18" fmla="*/ 2147483646 w 6987"/>
              <a:gd name="T19" fmla="*/ 2147483646 h 1907"/>
              <a:gd name="T20" fmla="*/ 2147483646 w 6987"/>
              <a:gd name="T21" fmla="*/ 2147483646 h 1907"/>
              <a:gd name="T22" fmla="*/ 0 w 6987"/>
              <a:gd name="T23" fmla="*/ 2147483646 h 19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987" h="1907">
                <a:moveTo>
                  <a:pt x="0" y="1906"/>
                </a:moveTo>
                <a:lnTo>
                  <a:pt x="0" y="1073"/>
                </a:lnTo>
                <a:cubicBezTo>
                  <a:pt x="0" y="664"/>
                  <a:pt x="2009" y="255"/>
                  <a:pt x="4019" y="255"/>
                </a:cubicBezTo>
                <a:lnTo>
                  <a:pt x="4883" y="255"/>
                </a:lnTo>
                <a:lnTo>
                  <a:pt x="4883" y="0"/>
                </a:lnTo>
                <a:lnTo>
                  <a:pt x="6986" y="536"/>
                </a:lnTo>
                <a:lnTo>
                  <a:pt x="4883" y="1072"/>
                </a:lnTo>
                <a:lnTo>
                  <a:pt x="4883" y="816"/>
                </a:lnTo>
                <a:lnTo>
                  <a:pt x="4019" y="816"/>
                </a:lnTo>
                <a:cubicBezTo>
                  <a:pt x="3037" y="816"/>
                  <a:pt x="2056" y="944"/>
                  <a:pt x="2056" y="1073"/>
                </a:cubicBezTo>
                <a:lnTo>
                  <a:pt x="2056" y="1906"/>
                </a:lnTo>
                <a:lnTo>
                  <a:pt x="0" y="1906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58" name="Freeform 19">
            <a:extLst>
              <a:ext uri="{FF2B5EF4-FFF2-40B4-BE49-F238E27FC236}">
                <a16:creationId xmlns:a16="http://schemas.microsoft.com/office/drawing/2014/main" id="{08A8F101-9298-BDBC-593B-E7C761208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81200"/>
            <a:ext cx="1066800" cy="1449388"/>
          </a:xfrm>
          <a:custGeom>
            <a:avLst/>
            <a:gdLst>
              <a:gd name="T0" fmla="*/ 0 w 2965"/>
              <a:gd name="T1" fmla="*/ 0 h 4024"/>
              <a:gd name="T2" fmla="*/ 2147483646 w 2965"/>
              <a:gd name="T3" fmla="*/ 0 h 4024"/>
              <a:gd name="T4" fmla="*/ 2147483646 w 2965"/>
              <a:gd name="T5" fmla="*/ 2147483646 h 4024"/>
              <a:gd name="T6" fmla="*/ 2147483646 w 2965"/>
              <a:gd name="T7" fmla="*/ 2147483646 h 4024"/>
              <a:gd name="T8" fmla="*/ 2147483646 w 2965"/>
              <a:gd name="T9" fmla="*/ 2147483646 h 4024"/>
              <a:gd name="T10" fmla="*/ 2147483646 w 2965"/>
              <a:gd name="T11" fmla="*/ 2147483646 h 4024"/>
              <a:gd name="T12" fmla="*/ 2147483646 w 2965"/>
              <a:gd name="T13" fmla="*/ 2147483646 h 4024"/>
              <a:gd name="T14" fmla="*/ 2147483646 w 2965"/>
              <a:gd name="T15" fmla="*/ 2147483646 h 4024"/>
              <a:gd name="T16" fmla="*/ 2147483646 w 2965"/>
              <a:gd name="T17" fmla="*/ 2147483646 h 4024"/>
              <a:gd name="T18" fmla="*/ 2147483646 w 2965"/>
              <a:gd name="T19" fmla="*/ 2147483646 h 4024"/>
              <a:gd name="T20" fmla="*/ 0 w 2965"/>
              <a:gd name="T21" fmla="*/ 2147483646 h 4024"/>
              <a:gd name="T22" fmla="*/ 0 w 2965"/>
              <a:gd name="T23" fmla="*/ 0 h 402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65" h="4024">
                <a:moveTo>
                  <a:pt x="0" y="0"/>
                </a:moveTo>
                <a:lnTo>
                  <a:pt x="1296" y="0"/>
                </a:lnTo>
                <a:cubicBezTo>
                  <a:pt x="1932" y="0"/>
                  <a:pt x="2567" y="1157"/>
                  <a:pt x="2567" y="2314"/>
                </a:cubicBezTo>
                <a:lnTo>
                  <a:pt x="2567" y="2812"/>
                </a:lnTo>
                <a:lnTo>
                  <a:pt x="2964" y="2812"/>
                </a:lnTo>
                <a:lnTo>
                  <a:pt x="2130" y="4023"/>
                </a:lnTo>
                <a:lnTo>
                  <a:pt x="1296" y="2812"/>
                </a:lnTo>
                <a:lnTo>
                  <a:pt x="1694" y="2812"/>
                </a:lnTo>
                <a:lnTo>
                  <a:pt x="1694" y="2314"/>
                </a:lnTo>
                <a:cubicBezTo>
                  <a:pt x="1694" y="1749"/>
                  <a:pt x="1495" y="1184"/>
                  <a:pt x="1296" y="1184"/>
                </a:cubicBezTo>
                <a:lnTo>
                  <a:pt x="0" y="1184"/>
                </a:lnTo>
                <a:lnTo>
                  <a:pt x="0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Freeform 20">
            <a:extLst>
              <a:ext uri="{FF2B5EF4-FFF2-40B4-BE49-F238E27FC236}">
                <a16:creationId xmlns:a16="http://schemas.microsoft.com/office/drawing/2014/main" id="{52A1E32A-95D5-4881-ED93-498639D6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951413"/>
            <a:ext cx="1906588" cy="1143000"/>
          </a:xfrm>
          <a:custGeom>
            <a:avLst/>
            <a:gdLst>
              <a:gd name="T0" fmla="*/ 2147483646 w 5294"/>
              <a:gd name="T1" fmla="*/ 0 h 3177"/>
              <a:gd name="T2" fmla="*/ 2147483646 w 5294"/>
              <a:gd name="T3" fmla="*/ 2147483646 h 3177"/>
              <a:gd name="T4" fmla="*/ 2147483646 w 5294"/>
              <a:gd name="T5" fmla="*/ 2147483646 h 3177"/>
              <a:gd name="T6" fmla="*/ 2147483646 w 5294"/>
              <a:gd name="T7" fmla="*/ 2147483646 h 3177"/>
              <a:gd name="T8" fmla="*/ 2147483646 w 5294"/>
              <a:gd name="T9" fmla="*/ 2147483646 h 3177"/>
              <a:gd name="T10" fmla="*/ 0 w 5294"/>
              <a:gd name="T11" fmla="*/ 2147483646 h 3177"/>
              <a:gd name="T12" fmla="*/ 2147483646 w 5294"/>
              <a:gd name="T13" fmla="*/ 2147483646 h 3177"/>
              <a:gd name="T14" fmla="*/ 2147483646 w 5294"/>
              <a:gd name="T15" fmla="*/ 2147483646 h 3177"/>
              <a:gd name="T16" fmla="*/ 2147483646 w 5294"/>
              <a:gd name="T17" fmla="*/ 2147483646 h 3177"/>
              <a:gd name="T18" fmla="*/ 2147483646 w 5294"/>
              <a:gd name="T19" fmla="*/ 2147483646 h 3177"/>
              <a:gd name="T20" fmla="*/ 2147483646 w 5294"/>
              <a:gd name="T21" fmla="*/ 0 h 3177"/>
              <a:gd name="T22" fmla="*/ 2147483646 w 5294"/>
              <a:gd name="T23" fmla="*/ 0 h 31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294" h="3177">
                <a:moveTo>
                  <a:pt x="5293" y="0"/>
                </a:moveTo>
                <a:lnTo>
                  <a:pt x="5293" y="1389"/>
                </a:lnTo>
                <a:cubicBezTo>
                  <a:pt x="5293" y="2070"/>
                  <a:pt x="3771" y="2750"/>
                  <a:pt x="2248" y="2750"/>
                </a:cubicBezTo>
                <a:lnTo>
                  <a:pt x="1593" y="2750"/>
                </a:lnTo>
                <a:lnTo>
                  <a:pt x="1593" y="3176"/>
                </a:lnTo>
                <a:lnTo>
                  <a:pt x="0" y="2283"/>
                </a:lnTo>
                <a:lnTo>
                  <a:pt x="1593" y="1389"/>
                </a:lnTo>
                <a:lnTo>
                  <a:pt x="1593" y="1815"/>
                </a:lnTo>
                <a:lnTo>
                  <a:pt x="2248" y="1815"/>
                </a:lnTo>
                <a:cubicBezTo>
                  <a:pt x="2992" y="1815"/>
                  <a:pt x="3735" y="1602"/>
                  <a:pt x="3735" y="1389"/>
                </a:cubicBezTo>
                <a:lnTo>
                  <a:pt x="3735" y="0"/>
                </a:lnTo>
                <a:lnTo>
                  <a:pt x="5293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Freeform 21">
            <a:extLst>
              <a:ext uri="{FF2B5EF4-FFF2-40B4-BE49-F238E27FC236}">
                <a16:creationId xmlns:a16="http://schemas.microsoft.com/office/drawing/2014/main" id="{6833F351-FFE3-C599-6BD9-7FEB99A03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2363788" cy="838200"/>
          </a:xfrm>
          <a:custGeom>
            <a:avLst/>
            <a:gdLst>
              <a:gd name="T0" fmla="*/ 2147483646 w 6564"/>
              <a:gd name="T1" fmla="*/ 2147483646 h 2330"/>
              <a:gd name="T2" fmla="*/ 2147483646 w 6564"/>
              <a:gd name="T3" fmla="*/ 2147483646 h 2330"/>
              <a:gd name="T4" fmla="*/ 2147483646 w 6564"/>
              <a:gd name="T5" fmla="*/ 2147483646 h 2330"/>
              <a:gd name="T6" fmla="*/ 2147483646 w 6564"/>
              <a:gd name="T7" fmla="*/ 2147483646 h 2330"/>
              <a:gd name="T8" fmla="*/ 0 w 6564"/>
              <a:gd name="T9" fmla="*/ 2147483646 h 2330"/>
              <a:gd name="T10" fmla="*/ 2147483646 w 6564"/>
              <a:gd name="T11" fmla="*/ 0 h 2330"/>
              <a:gd name="T12" fmla="*/ 2147483646 w 6564"/>
              <a:gd name="T13" fmla="*/ 2147483646 h 2330"/>
              <a:gd name="T14" fmla="*/ 2147483646 w 6564"/>
              <a:gd name="T15" fmla="*/ 2147483646 h 2330"/>
              <a:gd name="T16" fmla="*/ 2147483646 w 6564"/>
              <a:gd name="T17" fmla="*/ 2147483646 h 2330"/>
              <a:gd name="T18" fmla="*/ 2147483646 w 6564"/>
              <a:gd name="T19" fmla="*/ 2147483646 h 2330"/>
              <a:gd name="T20" fmla="*/ 2147483646 w 6564"/>
              <a:gd name="T21" fmla="*/ 2147483646 h 2330"/>
              <a:gd name="T22" fmla="*/ 2147483646 w 6564"/>
              <a:gd name="T23" fmla="*/ 2147483646 h 23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564" h="2330">
                <a:moveTo>
                  <a:pt x="6563" y="2329"/>
                </a:moveTo>
                <a:lnTo>
                  <a:pt x="3694" y="2329"/>
                </a:lnTo>
                <a:cubicBezTo>
                  <a:pt x="2287" y="2329"/>
                  <a:pt x="881" y="1660"/>
                  <a:pt x="881" y="990"/>
                </a:cubicBezTo>
                <a:lnTo>
                  <a:pt x="881" y="701"/>
                </a:lnTo>
                <a:lnTo>
                  <a:pt x="0" y="701"/>
                </a:lnTo>
                <a:lnTo>
                  <a:pt x="1847" y="0"/>
                </a:lnTo>
                <a:lnTo>
                  <a:pt x="3694" y="701"/>
                </a:lnTo>
                <a:lnTo>
                  <a:pt x="2812" y="701"/>
                </a:lnTo>
                <a:lnTo>
                  <a:pt x="2812" y="990"/>
                </a:lnTo>
                <a:cubicBezTo>
                  <a:pt x="2812" y="1317"/>
                  <a:pt x="3253" y="1644"/>
                  <a:pt x="3694" y="1644"/>
                </a:cubicBezTo>
                <a:lnTo>
                  <a:pt x="6563" y="1644"/>
                </a:lnTo>
                <a:lnTo>
                  <a:pt x="6563" y="2329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Freeform 22">
            <a:extLst>
              <a:ext uri="{FF2B5EF4-FFF2-40B4-BE49-F238E27FC236}">
                <a16:creationId xmlns:a16="http://schemas.microsoft.com/office/drawing/2014/main" id="{DE32AF9E-EFBA-B1D4-C8A6-423E9C827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00400"/>
            <a:ext cx="609600" cy="838200"/>
          </a:xfrm>
          <a:custGeom>
            <a:avLst/>
            <a:gdLst>
              <a:gd name="T0" fmla="*/ 2147483646 w 1695"/>
              <a:gd name="T1" fmla="*/ 2147483646 h 2330"/>
              <a:gd name="T2" fmla="*/ 2147483646 w 1695"/>
              <a:gd name="T3" fmla="*/ 2147483646 h 2330"/>
              <a:gd name="T4" fmla="*/ 0 w 1695"/>
              <a:gd name="T5" fmla="*/ 2147483646 h 2330"/>
              <a:gd name="T6" fmla="*/ 2147483646 w 1695"/>
              <a:gd name="T7" fmla="*/ 0 h 2330"/>
              <a:gd name="T8" fmla="*/ 2147483646 w 1695"/>
              <a:gd name="T9" fmla="*/ 2147483646 h 2330"/>
              <a:gd name="T10" fmla="*/ 2147483646 w 1695"/>
              <a:gd name="T11" fmla="*/ 2147483646 h 2330"/>
              <a:gd name="T12" fmla="*/ 2147483646 w 1695"/>
              <a:gd name="T13" fmla="*/ 2147483646 h 2330"/>
              <a:gd name="T14" fmla="*/ 2147483646 w 1695"/>
              <a:gd name="T15" fmla="*/ 2147483646 h 23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95" h="2330">
                <a:moveTo>
                  <a:pt x="423" y="2329"/>
                </a:moveTo>
                <a:lnTo>
                  <a:pt x="423" y="582"/>
                </a:lnTo>
                <a:lnTo>
                  <a:pt x="0" y="582"/>
                </a:lnTo>
                <a:lnTo>
                  <a:pt x="847" y="0"/>
                </a:lnTo>
                <a:lnTo>
                  <a:pt x="1694" y="582"/>
                </a:lnTo>
                <a:lnTo>
                  <a:pt x="1270" y="582"/>
                </a:lnTo>
                <a:lnTo>
                  <a:pt x="1270" y="2329"/>
                </a:lnTo>
                <a:lnTo>
                  <a:pt x="423" y="2329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AutoShape 23">
            <a:extLst>
              <a:ext uri="{FF2B5EF4-FFF2-40B4-BE49-F238E27FC236}">
                <a16:creationId xmlns:a16="http://schemas.microsoft.com/office/drawing/2014/main" id="{331A894B-62F9-D447-8AA7-9DDDD9979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2971800"/>
            <a:ext cx="75882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240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663" name="Line 24">
            <a:extLst>
              <a:ext uri="{FF2B5EF4-FFF2-40B4-BE49-F238E27FC236}">
                <a16:creationId xmlns:a16="http://schemas.microsoft.com/office/drawing/2014/main" id="{61593189-6E1B-2367-C667-C492DE8457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046414"/>
            <a:ext cx="381000" cy="1555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6A07BE85-2812-69D9-C3A3-5DCDDDF26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0334CBD2-2573-4318-8F9B-E731A19FB6D6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43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DBE6AA0-1896-0658-BC76-4817A43FE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Prototyping Model</a:t>
            </a:r>
            <a:br>
              <a:rPr lang="en-GB" altLang="en-US"/>
            </a:br>
            <a:r>
              <a:rPr lang="en-GB" altLang="en-US"/>
              <a:t>(Description)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00C937F-5B7A-359E-63C2-D314F563F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3820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Follows an evolutionary and iterative approach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Used when requirements are </a:t>
            </a:r>
            <a:r>
              <a:rPr lang="en-GB" altLang="en-US" sz="2000" u="sng"/>
              <a:t>not</a:t>
            </a:r>
            <a:r>
              <a:rPr lang="en-GB" altLang="en-US" sz="2000"/>
              <a:t> well understood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Serves as a mechanism for identifying software requirements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Focuses on those aspects of the software that are visible to the customer/user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Feedback is used to refine the prototype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D72C5EA6-13F1-3F48-8A40-5A0225E5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6FEA1F61-A158-4A60-89BA-60FF6406FF55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44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0EB68FD-3880-ED12-A1A3-EE27336E6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Prototyping Model</a:t>
            </a:r>
            <a:br>
              <a:rPr lang="en-GB" altLang="en-US"/>
            </a:br>
            <a:r>
              <a:rPr lang="en-GB" altLang="en-US"/>
              <a:t>(Potential Problems)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B35F7DA-EE40-F9C6-EF5C-97F3BC834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The customer sees a "working version" of the software, wants to stop all development and then buy the prototype after a "few fixes" are made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Developers often make implementation compromises to get the software running quickly (e.g., language choice, user interface, operating system choice, inefficient algorithms)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Lesson learned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Define the rules up front on the final disposition of the prototype before it is built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In most circumstances, plan to discard the prototype and engineer the actual production software with a goal toward quality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F585D0F7-5A6A-43C4-EAE7-426F2977B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F7CFF502-01B0-459D-8A25-60CB0305A053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45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8E053BF-0141-5006-A2AD-61E8B09DD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Spiral Model</a:t>
            </a:r>
            <a:br>
              <a:rPr lang="en-GB" altLang="en-US"/>
            </a:br>
            <a:r>
              <a:rPr lang="en-GB" altLang="en-US"/>
              <a:t>(Diagram)</a:t>
            </a:r>
          </a:p>
        </p:txBody>
      </p:sp>
      <p:sp>
        <p:nvSpPr>
          <p:cNvPr id="33796" name="Freeform 14">
            <a:extLst>
              <a:ext uri="{FF2B5EF4-FFF2-40B4-BE49-F238E27FC236}">
                <a16:creationId xmlns:a16="http://schemas.microsoft.com/office/drawing/2014/main" id="{AE95F8E8-269D-19D0-7DC8-C5D359684E42}"/>
              </a:ext>
            </a:extLst>
          </p:cNvPr>
          <p:cNvSpPr>
            <a:spLocks/>
          </p:cNvSpPr>
          <p:nvPr/>
        </p:nvSpPr>
        <p:spPr bwMode="auto">
          <a:xfrm>
            <a:off x="4316413" y="2095500"/>
            <a:ext cx="3746500" cy="3441700"/>
          </a:xfrm>
          <a:custGeom>
            <a:avLst/>
            <a:gdLst>
              <a:gd name="T0" fmla="*/ 2147483646 w 2360"/>
              <a:gd name="T1" fmla="*/ 2147483646 h 2168"/>
              <a:gd name="T2" fmla="*/ 2147483646 w 2360"/>
              <a:gd name="T3" fmla="*/ 2147483646 h 2168"/>
              <a:gd name="T4" fmla="*/ 2147483646 w 2360"/>
              <a:gd name="T5" fmla="*/ 2147483646 h 2168"/>
              <a:gd name="T6" fmla="*/ 2147483646 w 2360"/>
              <a:gd name="T7" fmla="*/ 2147483646 h 2168"/>
              <a:gd name="T8" fmla="*/ 2147483646 w 2360"/>
              <a:gd name="T9" fmla="*/ 2147483646 h 2168"/>
              <a:gd name="T10" fmla="*/ 2147483646 w 2360"/>
              <a:gd name="T11" fmla="*/ 2147483646 h 2168"/>
              <a:gd name="T12" fmla="*/ 2147483646 w 2360"/>
              <a:gd name="T13" fmla="*/ 2147483646 h 2168"/>
              <a:gd name="T14" fmla="*/ 2147483646 w 2360"/>
              <a:gd name="T15" fmla="*/ 2147483646 h 2168"/>
              <a:gd name="T16" fmla="*/ 2147483646 w 2360"/>
              <a:gd name="T17" fmla="*/ 2147483646 h 2168"/>
              <a:gd name="T18" fmla="*/ 2147483646 w 2360"/>
              <a:gd name="T19" fmla="*/ 2147483646 h 2168"/>
              <a:gd name="T20" fmla="*/ 2147483646 w 2360"/>
              <a:gd name="T21" fmla="*/ 2147483646 h 2168"/>
              <a:gd name="T22" fmla="*/ 2147483646 w 2360"/>
              <a:gd name="T23" fmla="*/ 2147483646 h 2168"/>
              <a:gd name="T24" fmla="*/ 2147483646 w 2360"/>
              <a:gd name="T25" fmla="*/ 2147483646 h 2168"/>
              <a:gd name="T26" fmla="*/ 2147483646 w 2360"/>
              <a:gd name="T27" fmla="*/ 2147483646 h 2168"/>
              <a:gd name="T28" fmla="*/ 2147483646 w 2360"/>
              <a:gd name="T29" fmla="*/ 2147483646 h 2168"/>
              <a:gd name="T30" fmla="*/ 2147483646 w 2360"/>
              <a:gd name="T31" fmla="*/ 2147483646 h 2168"/>
              <a:gd name="T32" fmla="*/ 2147483646 w 2360"/>
              <a:gd name="T33" fmla="*/ 2147483646 h 2168"/>
              <a:gd name="T34" fmla="*/ 2147483646 w 2360"/>
              <a:gd name="T35" fmla="*/ 2147483646 h 2168"/>
              <a:gd name="T36" fmla="*/ 2147483646 w 2360"/>
              <a:gd name="T37" fmla="*/ 2147483646 h 2168"/>
              <a:gd name="T38" fmla="*/ 2147483646 w 2360"/>
              <a:gd name="T39" fmla="*/ 2147483646 h 2168"/>
              <a:gd name="T40" fmla="*/ 2147483646 w 2360"/>
              <a:gd name="T41" fmla="*/ 2147483646 h 2168"/>
              <a:gd name="T42" fmla="*/ 2147483646 w 2360"/>
              <a:gd name="T43" fmla="*/ 2147483646 h 2168"/>
              <a:gd name="T44" fmla="*/ 2147483646 w 2360"/>
              <a:gd name="T45" fmla="*/ 2147483646 h 2168"/>
              <a:gd name="T46" fmla="*/ 2147483646 w 2360"/>
              <a:gd name="T47" fmla="*/ 2147483646 h 2168"/>
              <a:gd name="T48" fmla="*/ 2147483646 w 2360"/>
              <a:gd name="T49" fmla="*/ 2147483646 h 2168"/>
              <a:gd name="T50" fmla="*/ 2147483646 w 2360"/>
              <a:gd name="T51" fmla="*/ 2147483646 h 2168"/>
              <a:gd name="T52" fmla="*/ 2147483646 w 2360"/>
              <a:gd name="T53" fmla="*/ 2147483646 h 2168"/>
              <a:gd name="T54" fmla="*/ 2147483646 w 2360"/>
              <a:gd name="T55" fmla="*/ 2147483646 h 2168"/>
              <a:gd name="T56" fmla="*/ 2147483646 w 2360"/>
              <a:gd name="T57" fmla="*/ 2147483646 h 2168"/>
              <a:gd name="T58" fmla="*/ 2147483646 w 2360"/>
              <a:gd name="T59" fmla="*/ 2147483646 h 2168"/>
              <a:gd name="T60" fmla="*/ 2147483646 w 2360"/>
              <a:gd name="T61" fmla="*/ 2147483646 h 2168"/>
              <a:gd name="T62" fmla="*/ 2147483646 w 2360"/>
              <a:gd name="T63" fmla="*/ 2147483646 h 2168"/>
              <a:gd name="T64" fmla="*/ 2147483646 w 2360"/>
              <a:gd name="T65" fmla="*/ 2147483646 h 2168"/>
              <a:gd name="T66" fmla="*/ 2147483646 w 2360"/>
              <a:gd name="T67" fmla="*/ 2147483646 h 2168"/>
              <a:gd name="T68" fmla="*/ 2147483646 w 2360"/>
              <a:gd name="T69" fmla="*/ 2147483646 h 2168"/>
              <a:gd name="T70" fmla="*/ 2147483646 w 2360"/>
              <a:gd name="T71" fmla="*/ 2147483646 h 2168"/>
              <a:gd name="T72" fmla="*/ 2147483646 w 2360"/>
              <a:gd name="T73" fmla="*/ 2147483646 h 2168"/>
              <a:gd name="T74" fmla="*/ 2147483646 w 2360"/>
              <a:gd name="T75" fmla="*/ 2147483646 h 2168"/>
              <a:gd name="T76" fmla="*/ 2147483646 w 2360"/>
              <a:gd name="T77" fmla="*/ 2147483646 h 2168"/>
              <a:gd name="T78" fmla="*/ 2147483646 w 2360"/>
              <a:gd name="T79" fmla="*/ 2147483646 h 2168"/>
              <a:gd name="T80" fmla="*/ 2147483646 w 2360"/>
              <a:gd name="T81" fmla="*/ 2147483646 h 2168"/>
              <a:gd name="T82" fmla="*/ 2147483646 w 2360"/>
              <a:gd name="T83" fmla="*/ 2147483646 h 2168"/>
              <a:gd name="T84" fmla="*/ 2147483646 w 2360"/>
              <a:gd name="T85" fmla="*/ 2147483646 h 2168"/>
              <a:gd name="T86" fmla="*/ 2147483646 w 2360"/>
              <a:gd name="T87" fmla="*/ 2147483646 h 2168"/>
              <a:gd name="T88" fmla="*/ 2147483646 w 2360"/>
              <a:gd name="T89" fmla="*/ 2147483646 h 2168"/>
              <a:gd name="T90" fmla="*/ 2147483646 w 2360"/>
              <a:gd name="T91" fmla="*/ 2147483646 h 2168"/>
              <a:gd name="T92" fmla="*/ 2147483646 w 2360"/>
              <a:gd name="T93" fmla="*/ 2147483646 h 2168"/>
              <a:gd name="T94" fmla="*/ 2147483646 w 2360"/>
              <a:gd name="T95" fmla="*/ 2147483646 h 2168"/>
              <a:gd name="T96" fmla="*/ 2147483646 w 2360"/>
              <a:gd name="T97" fmla="*/ 2147483646 h 2168"/>
              <a:gd name="T98" fmla="*/ 2147483646 w 2360"/>
              <a:gd name="T99" fmla="*/ 2147483646 h 2168"/>
              <a:gd name="T100" fmla="*/ 2147483646 w 2360"/>
              <a:gd name="T101" fmla="*/ 2147483646 h 2168"/>
              <a:gd name="T102" fmla="*/ 2147483646 w 2360"/>
              <a:gd name="T103" fmla="*/ 2147483646 h 2168"/>
              <a:gd name="T104" fmla="*/ 2147483646 w 2360"/>
              <a:gd name="T105" fmla="*/ 2147483646 h 2168"/>
              <a:gd name="T106" fmla="*/ 2147483646 w 2360"/>
              <a:gd name="T107" fmla="*/ 2147483646 h 2168"/>
              <a:gd name="T108" fmla="*/ 2147483646 w 2360"/>
              <a:gd name="T109" fmla="*/ 2147483646 h 2168"/>
              <a:gd name="T110" fmla="*/ 2147483646 w 2360"/>
              <a:gd name="T111" fmla="*/ 2147483646 h 2168"/>
              <a:gd name="T112" fmla="*/ 2147483646 w 2360"/>
              <a:gd name="T113" fmla="*/ 2147483646 h 2168"/>
              <a:gd name="T114" fmla="*/ 2147483646 w 2360"/>
              <a:gd name="T115" fmla="*/ 2147483646 h 2168"/>
              <a:gd name="T116" fmla="*/ 2147483646 w 2360"/>
              <a:gd name="T117" fmla="*/ 2147483646 h 2168"/>
              <a:gd name="T118" fmla="*/ 2147483646 w 2360"/>
              <a:gd name="T119" fmla="*/ 2147483646 h 2168"/>
              <a:gd name="T120" fmla="*/ 2147483646 w 2360"/>
              <a:gd name="T121" fmla="*/ 2147483646 h 2168"/>
              <a:gd name="T122" fmla="*/ 2147483646 w 2360"/>
              <a:gd name="T123" fmla="*/ 2147483646 h 2168"/>
              <a:gd name="T124" fmla="*/ 0 w 2360"/>
              <a:gd name="T125" fmla="*/ 2147483646 h 216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60" h="2168">
                <a:moveTo>
                  <a:pt x="1200" y="1176"/>
                </a:moveTo>
                <a:cubicBezTo>
                  <a:pt x="1156" y="1124"/>
                  <a:pt x="1112" y="1072"/>
                  <a:pt x="1104" y="1032"/>
                </a:cubicBezTo>
                <a:cubicBezTo>
                  <a:pt x="1096" y="992"/>
                  <a:pt x="1112" y="960"/>
                  <a:pt x="1152" y="936"/>
                </a:cubicBezTo>
                <a:cubicBezTo>
                  <a:pt x="1192" y="912"/>
                  <a:pt x="1296" y="888"/>
                  <a:pt x="1344" y="888"/>
                </a:cubicBezTo>
                <a:cubicBezTo>
                  <a:pt x="1392" y="888"/>
                  <a:pt x="1416" y="904"/>
                  <a:pt x="1440" y="936"/>
                </a:cubicBezTo>
                <a:cubicBezTo>
                  <a:pt x="1464" y="968"/>
                  <a:pt x="1480" y="1040"/>
                  <a:pt x="1488" y="1080"/>
                </a:cubicBezTo>
                <a:cubicBezTo>
                  <a:pt x="1496" y="1120"/>
                  <a:pt x="1504" y="1144"/>
                  <a:pt x="1488" y="1176"/>
                </a:cubicBezTo>
                <a:cubicBezTo>
                  <a:pt x="1472" y="1208"/>
                  <a:pt x="1440" y="1248"/>
                  <a:pt x="1392" y="1272"/>
                </a:cubicBezTo>
                <a:cubicBezTo>
                  <a:pt x="1344" y="1296"/>
                  <a:pt x="1256" y="1328"/>
                  <a:pt x="1200" y="1320"/>
                </a:cubicBezTo>
                <a:cubicBezTo>
                  <a:pt x="1144" y="1312"/>
                  <a:pt x="1096" y="1256"/>
                  <a:pt x="1056" y="1224"/>
                </a:cubicBezTo>
                <a:cubicBezTo>
                  <a:pt x="1016" y="1192"/>
                  <a:pt x="976" y="1176"/>
                  <a:pt x="960" y="1128"/>
                </a:cubicBezTo>
                <a:cubicBezTo>
                  <a:pt x="944" y="1080"/>
                  <a:pt x="944" y="992"/>
                  <a:pt x="960" y="936"/>
                </a:cubicBezTo>
                <a:cubicBezTo>
                  <a:pt x="976" y="880"/>
                  <a:pt x="1008" y="824"/>
                  <a:pt x="1056" y="792"/>
                </a:cubicBezTo>
                <a:cubicBezTo>
                  <a:pt x="1104" y="760"/>
                  <a:pt x="1176" y="752"/>
                  <a:pt x="1248" y="744"/>
                </a:cubicBezTo>
                <a:cubicBezTo>
                  <a:pt x="1320" y="736"/>
                  <a:pt x="1440" y="736"/>
                  <a:pt x="1488" y="744"/>
                </a:cubicBezTo>
                <a:cubicBezTo>
                  <a:pt x="1536" y="752"/>
                  <a:pt x="1512" y="752"/>
                  <a:pt x="1536" y="792"/>
                </a:cubicBezTo>
                <a:cubicBezTo>
                  <a:pt x="1560" y="832"/>
                  <a:pt x="1616" y="920"/>
                  <a:pt x="1632" y="984"/>
                </a:cubicBezTo>
                <a:cubicBezTo>
                  <a:pt x="1648" y="1048"/>
                  <a:pt x="1632" y="1120"/>
                  <a:pt x="1632" y="1176"/>
                </a:cubicBezTo>
                <a:cubicBezTo>
                  <a:pt x="1632" y="1232"/>
                  <a:pt x="1672" y="1272"/>
                  <a:pt x="1632" y="1320"/>
                </a:cubicBezTo>
                <a:cubicBezTo>
                  <a:pt x="1592" y="1368"/>
                  <a:pt x="1488" y="1440"/>
                  <a:pt x="1392" y="1464"/>
                </a:cubicBezTo>
                <a:cubicBezTo>
                  <a:pt x="1296" y="1488"/>
                  <a:pt x="1152" y="1488"/>
                  <a:pt x="1056" y="1464"/>
                </a:cubicBezTo>
                <a:cubicBezTo>
                  <a:pt x="960" y="1440"/>
                  <a:pt x="872" y="1400"/>
                  <a:pt x="816" y="1320"/>
                </a:cubicBezTo>
                <a:cubicBezTo>
                  <a:pt x="760" y="1240"/>
                  <a:pt x="728" y="1080"/>
                  <a:pt x="720" y="984"/>
                </a:cubicBezTo>
                <a:cubicBezTo>
                  <a:pt x="712" y="888"/>
                  <a:pt x="736" y="808"/>
                  <a:pt x="768" y="744"/>
                </a:cubicBezTo>
                <a:cubicBezTo>
                  <a:pt x="800" y="680"/>
                  <a:pt x="848" y="632"/>
                  <a:pt x="912" y="600"/>
                </a:cubicBezTo>
                <a:cubicBezTo>
                  <a:pt x="976" y="568"/>
                  <a:pt x="1064" y="568"/>
                  <a:pt x="1152" y="552"/>
                </a:cubicBezTo>
                <a:cubicBezTo>
                  <a:pt x="1240" y="536"/>
                  <a:pt x="1360" y="488"/>
                  <a:pt x="1440" y="504"/>
                </a:cubicBezTo>
                <a:cubicBezTo>
                  <a:pt x="1520" y="520"/>
                  <a:pt x="1576" y="576"/>
                  <a:pt x="1632" y="648"/>
                </a:cubicBezTo>
                <a:cubicBezTo>
                  <a:pt x="1688" y="720"/>
                  <a:pt x="1736" y="840"/>
                  <a:pt x="1776" y="936"/>
                </a:cubicBezTo>
                <a:cubicBezTo>
                  <a:pt x="1816" y="1032"/>
                  <a:pt x="1872" y="1128"/>
                  <a:pt x="1872" y="1224"/>
                </a:cubicBezTo>
                <a:cubicBezTo>
                  <a:pt x="1872" y="1320"/>
                  <a:pt x="1856" y="1440"/>
                  <a:pt x="1776" y="1512"/>
                </a:cubicBezTo>
                <a:cubicBezTo>
                  <a:pt x="1696" y="1584"/>
                  <a:pt x="1512" y="1632"/>
                  <a:pt x="1392" y="1656"/>
                </a:cubicBezTo>
                <a:cubicBezTo>
                  <a:pt x="1272" y="1680"/>
                  <a:pt x="1160" y="1664"/>
                  <a:pt x="1056" y="1656"/>
                </a:cubicBezTo>
                <a:cubicBezTo>
                  <a:pt x="952" y="1648"/>
                  <a:pt x="856" y="1664"/>
                  <a:pt x="768" y="1608"/>
                </a:cubicBezTo>
                <a:cubicBezTo>
                  <a:pt x="680" y="1552"/>
                  <a:pt x="576" y="1424"/>
                  <a:pt x="528" y="1320"/>
                </a:cubicBezTo>
                <a:cubicBezTo>
                  <a:pt x="480" y="1216"/>
                  <a:pt x="488" y="1048"/>
                  <a:pt x="480" y="984"/>
                </a:cubicBezTo>
                <a:cubicBezTo>
                  <a:pt x="472" y="920"/>
                  <a:pt x="480" y="976"/>
                  <a:pt x="480" y="936"/>
                </a:cubicBezTo>
                <a:cubicBezTo>
                  <a:pt x="480" y="896"/>
                  <a:pt x="440" y="816"/>
                  <a:pt x="480" y="744"/>
                </a:cubicBezTo>
                <a:cubicBezTo>
                  <a:pt x="520" y="672"/>
                  <a:pt x="640" y="568"/>
                  <a:pt x="720" y="504"/>
                </a:cubicBezTo>
                <a:cubicBezTo>
                  <a:pt x="800" y="440"/>
                  <a:pt x="848" y="392"/>
                  <a:pt x="960" y="360"/>
                </a:cubicBezTo>
                <a:cubicBezTo>
                  <a:pt x="1072" y="328"/>
                  <a:pt x="1256" y="296"/>
                  <a:pt x="1392" y="312"/>
                </a:cubicBezTo>
                <a:cubicBezTo>
                  <a:pt x="1528" y="328"/>
                  <a:pt x="1680" y="384"/>
                  <a:pt x="1776" y="456"/>
                </a:cubicBezTo>
                <a:cubicBezTo>
                  <a:pt x="1872" y="528"/>
                  <a:pt x="1928" y="648"/>
                  <a:pt x="1968" y="744"/>
                </a:cubicBezTo>
                <a:cubicBezTo>
                  <a:pt x="2008" y="840"/>
                  <a:pt x="2000" y="912"/>
                  <a:pt x="2016" y="1032"/>
                </a:cubicBezTo>
                <a:cubicBezTo>
                  <a:pt x="2032" y="1152"/>
                  <a:pt x="2088" y="1352"/>
                  <a:pt x="2064" y="1464"/>
                </a:cubicBezTo>
                <a:cubicBezTo>
                  <a:pt x="2040" y="1576"/>
                  <a:pt x="1912" y="1664"/>
                  <a:pt x="1872" y="1704"/>
                </a:cubicBezTo>
                <a:cubicBezTo>
                  <a:pt x="1832" y="1744"/>
                  <a:pt x="1888" y="1688"/>
                  <a:pt x="1824" y="1704"/>
                </a:cubicBezTo>
                <a:cubicBezTo>
                  <a:pt x="1760" y="1720"/>
                  <a:pt x="1632" y="1776"/>
                  <a:pt x="1488" y="1800"/>
                </a:cubicBezTo>
                <a:cubicBezTo>
                  <a:pt x="1344" y="1824"/>
                  <a:pt x="1120" y="1856"/>
                  <a:pt x="960" y="1848"/>
                </a:cubicBezTo>
                <a:cubicBezTo>
                  <a:pt x="800" y="1840"/>
                  <a:pt x="640" y="1840"/>
                  <a:pt x="528" y="1752"/>
                </a:cubicBezTo>
                <a:cubicBezTo>
                  <a:pt x="416" y="1664"/>
                  <a:pt x="328" y="1488"/>
                  <a:pt x="288" y="1320"/>
                </a:cubicBezTo>
                <a:cubicBezTo>
                  <a:pt x="248" y="1152"/>
                  <a:pt x="248" y="912"/>
                  <a:pt x="288" y="744"/>
                </a:cubicBezTo>
                <a:cubicBezTo>
                  <a:pt x="328" y="576"/>
                  <a:pt x="392" y="424"/>
                  <a:pt x="528" y="312"/>
                </a:cubicBezTo>
                <a:cubicBezTo>
                  <a:pt x="664" y="200"/>
                  <a:pt x="880" y="104"/>
                  <a:pt x="1104" y="72"/>
                </a:cubicBezTo>
                <a:cubicBezTo>
                  <a:pt x="1328" y="40"/>
                  <a:pt x="1688" y="0"/>
                  <a:pt x="1872" y="120"/>
                </a:cubicBezTo>
                <a:cubicBezTo>
                  <a:pt x="2056" y="240"/>
                  <a:pt x="2128" y="576"/>
                  <a:pt x="2208" y="792"/>
                </a:cubicBezTo>
                <a:cubicBezTo>
                  <a:pt x="2288" y="1008"/>
                  <a:pt x="2360" y="1232"/>
                  <a:pt x="2352" y="1416"/>
                </a:cubicBezTo>
                <a:cubicBezTo>
                  <a:pt x="2344" y="1600"/>
                  <a:pt x="2296" y="1784"/>
                  <a:pt x="2160" y="1896"/>
                </a:cubicBezTo>
                <a:cubicBezTo>
                  <a:pt x="2024" y="2008"/>
                  <a:pt x="1744" y="2048"/>
                  <a:pt x="1536" y="2088"/>
                </a:cubicBezTo>
                <a:cubicBezTo>
                  <a:pt x="1328" y="2128"/>
                  <a:pt x="1088" y="2136"/>
                  <a:pt x="912" y="2136"/>
                </a:cubicBezTo>
                <a:cubicBezTo>
                  <a:pt x="736" y="2136"/>
                  <a:pt x="616" y="2168"/>
                  <a:pt x="480" y="2088"/>
                </a:cubicBezTo>
                <a:cubicBezTo>
                  <a:pt x="344" y="2008"/>
                  <a:pt x="176" y="1784"/>
                  <a:pt x="96" y="1656"/>
                </a:cubicBezTo>
                <a:cubicBezTo>
                  <a:pt x="16" y="1528"/>
                  <a:pt x="8" y="1424"/>
                  <a:pt x="0" y="13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797" name="Line 15">
            <a:extLst>
              <a:ext uri="{FF2B5EF4-FFF2-40B4-BE49-F238E27FC236}">
                <a16:creationId xmlns:a16="http://schemas.microsoft.com/office/drawing/2014/main" id="{2204EA20-1844-F654-741E-C60CF09017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9213" y="38862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798" name="Line 16">
            <a:extLst>
              <a:ext uri="{FF2B5EF4-FFF2-40B4-BE49-F238E27FC236}">
                <a16:creationId xmlns:a16="http://schemas.microsoft.com/office/drawing/2014/main" id="{B508C911-4B59-4F94-178D-1BA53267C1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35613" y="2057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799" name="Line 17">
            <a:extLst>
              <a:ext uri="{FF2B5EF4-FFF2-40B4-BE49-F238E27FC236}">
                <a16:creationId xmlns:a16="http://schemas.microsoft.com/office/drawing/2014/main" id="{5CE1AE26-A160-D5C8-5FE7-C94B593AAB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3813" y="2362200"/>
            <a:ext cx="1828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00" name="Line 18">
            <a:extLst>
              <a:ext uri="{FF2B5EF4-FFF2-40B4-BE49-F238E27FC236}">
                <a16:creationId xmlns:a16="http://schemas.microsoft.com/office/drawing/2014/main" id="{B192C49C-2CBC-FBDA-8BB1-96A069208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813" y="3886200"/>
            <a:ext cx="2057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01" name="Line 19">
            <a:extLst>
              <a:ext uri="{FF2B5EF4-FFF2-40B4-BE49-F238E27FC236}">
                <a16:creationId xmlns:a16="http://schemas.microsoft.com/office/drawing/2014/main" id="{B4F1F418-BB30-D110-CBF6-769A59F6EA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9013" y="3886200"/>
            <a:ext cx="304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02" name="Text Box 20">
            <a:extLst>
              <a:ext uri="{FF2B5EF4-FFF2-40B4-BE49-F238E27FC236}">
                <a16:creationId xmlns:a16="http://schemas.microsoft.com/office/drawing/2014/main" id="{BBC0B775-850D-57FD-7548-B5FA7C4AF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9" y="4686301"/>
            <a:ext cx="777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3803" name="Text Box 22">
            <a:extLst>
              <a:ext uri="{FF2B5EF4-FFF2-40B4-BE49-F238E27FC236}">
                <a16:creationId xmlns:a16="http://schemas.microsoft.com/office/drawing/2014/main" id="{65BE201A-5247-981D-5ED0-36C558BC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4290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3804" name="Line 23">
            <a:extLst>
              <a:ext uri="{FF2B5EF4-FFF2-40B4-BE49-F238E27FC236}">
                <a16:creationId xmlns:a16="http://schemas.microsoft.com/office/drawing/2014/main" id="{C605D964-47EB-1525-3642-9757D14D0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657600"/>
            <a:ext cx="26670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05" name="Text Box 24">
            <a:extLst>
              <a:ext uri="{FF2B5EF4-FFF2-40B4-BE49-F238E27FC236}">
                <a16:creationId xmlns:a16="http://schemas.microsoft.com/office/drawing/2014/main" id="{480E3C4E-2E45-712B-75F0-B06F74116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4" y="2335214"/>
            <a:ext cx="1817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3806" name="Text Box 25">
            <a:extLst>
              <a:ext uri="{FF2B5EF4-FFF2-40B4-BE49-F238E27FC236}">
                <a16:creationId xmlns:a16="http://schemas.microsoft.com/office/drawing/2014/main" id="{F0A4D108-C45C-2175-B56D-F949E556F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013" y="1600201"/>
            <a:ext cx="108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33807" name="Text Box 26">
            <a:extLst>
              <a:ext uri="{FF2B5EF4-FFF2-40B4-BE49-F238E27FC236}">
                <a16:creationId xmlns:a16="http://schemas.microsoft.com/office/drawing/2014/main" id="{096F8952-79DC-A9DC-3696-D096CCC2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7414" y="3352801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33808" name="Text Box 27">
            <a:extLst>
              <a:ext uri="{FF2B5EF4-FFF2-40B4-BE49-F238E27FC236}">
                <a16:creationId xmlns:a16="http://schemas.microsoft.com/office/drawing/2014/main" id="{1FFEC5BA-364D-2563-9F95-9304AA5A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4" y="5638801"/>
            <a:ext cx="1493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Construction</a:t>
            </a:r>
          </a:p>
        </p:txBody>
      </p:sp>
      <p:sp>
        <p:nvSpPr>
          <p:cNvPr id="33809" name="Text Box 28">
            <a:extLst>
              <a:ext uri="{FF2B5EF4-FFF2-40B4-BE49-F238E27FC236}">
                <a16:creationId xmlns:a16="http://schemas.microsoft.com/office/drawing/2014/main" id="{30928BB3-E5CD-FEAF-9F8B-0C6311124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4" y="5638801"/>
            <a:ext cx="143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Deployment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80062365-8A36-1A22-751C-E60BBFCA4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70DE9A0A-F95B-4650-A47E-84EC4EB3D763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46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E8E82E0-4D16-7B85-69FD-305815DBB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Spiral Model</a:t>
            </a:r>
            <a:br>
              <a:rPr lang="en-GB" altLang="en-US"/>
            </a:br>
            <a:r>
              <a:rPr lang="en-GB" altLang="en-US"/>
              <a:t>(Description)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9C3AF8C-61F4-7199-E100-1CBBBC507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2057400"/>
            <a:ext cx="8763000" cy="4552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Invented by Dr. Barry Boehm in 1988 while working at TRW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Follows an evolutionary approach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Used when requirements are </a:t>
            </a:r>
            <a:r>
              <a:rPr lang="en-GB" altLang="en-US" sz="2000" u="sng"/>
              <a:t>not</a:t>
            </a:r>
            <a:r>
              <a:rPr lang="en-GB" altLang="en-US" sz="2000"/>
              <a:t> well understood and risks are high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Inner spirals focus on identifying software requirements and project risks; may also incorporate prototyping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Outer spirals take on a classical waterfall approach after requirements have been defined, but permit iterative growth of the software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Operates as a risk-driven model…a go/no-go decision occurs after each complete spiral in order to react to risk determinations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Requires considerable expertise in risk assessment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Serves as a realistic model for large-scale software development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D689641F-E630-9EA8-1706-023F20F4E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2B193461-1F84-49EE-9791-9731B29DB4E1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47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80A0CA9-AF46-0E2E-6147-76ACF8CAC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00064"/>
            <a:ext cx="7772400" cy="1362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General Weaknesses of Evolutionary Process Models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2DD9D92-C6F7-CE3C-CBC1-609C29541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1"/>
            <a:ext cx="8153400" cy="4157663"/>
          </a:xfrm>
        </p:spPr>
        <p:txBody>
          <a:bodyPr/>
          <a:lstStyle/>
          <a:p>
            <a:pPr marL="531813" indent="-531813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AutoNum type="arabicParenR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sz="2000"/>
              <a:t>Prototyping poses a problem to project planning because of the uncertain number of iterations required to construct the product</a:t>
            </a:r>
          </a:p>
          <a:p>
            <a:pPr marL="531813" indent="-531813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AutoNum type="arabicParenR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sz="2000"/>
              <a:t>Evolutionary software processes do not establish the maximum speed of the evolution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sz="1800"/>
              <a:t>If too fast, the process will fall into chaos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sz="1800"/>
              <a:t>If too slow, productivity could be affected</a:t>
            </a:r>
          </a:p>
          <a:p>
            <a:pPr marL="531813" indent="-531813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AutoNum type="arabicParenR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sz="2000"/>
              <a:t>Software processes should focus first on flexibility and extensibility, and second on high quality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sz="1800"/>
              <a:t>We should prioritize the speed of the development over zero defects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sz="1800"/>
              <a:t>Extending the development in order to reach higher quality could result in late delivery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771C8542-7A16-E474-B334-619F81EC7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Specialized Process Models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839A4B4-51CA-84A4-B32D-3A70BDECC71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895600" y="3886200"/>
            <a:ext cx="6400800" cy="17526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None/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127202FF-0BD4-86AC-24FA-170C9C4A4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CCFF8A58-8362-4DD3-99C2-D45E36946C5D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49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75F6D68-4190-3668-6CA9-E79D15030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87630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/>
              <a:t>Component-based Development Model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B3EED18-207D-F1A9-DA7F-F3891B7E5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Consists of the following process steps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Available component-based products are researched and evaluated for the application domain in question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Component integration issues are considered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A software architecture is designed to accommodate the components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Components are integrated into the architecture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Comprehensive testing is conducted to ensure proper functionality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Relies on a robust component library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Capitalizes on software reuse, which leads to documented savings in project cost and time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0A76778E-FC58-D6E9-C3AB-65B59719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1D33E8A-6356-45E4-8379-0113122EA059}" type="slidenum">
              <a:rPr lang="en-US" altLang="en-US" sz="1400" u="none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400" u="none">
              <a:solidFill>
                <a:srgbClr val="000000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0E523ED-1AFA-59A6-293A-6571ABF5D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Definition of Software </a:t>
            </a:r>
            <a:br>
              <a:rPr lang="en-US" altLang="en-US"/>
            </a:br>
            <a:r>
              <a:rPr lang="en-US" altLang="en-US"/>
              <a:t>(all inclusive)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C495546-A715-E8D5-397D-DB864C832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590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 b="1"/>
              <a:t>Instructions</a:t>
            </a:r>
            <a:r>
              <a:rPr lang="en-US" altLang="en-US" sz="2000"/>
              <a:t> (computer programs) that when executed provide desired features, function, and performance</a:t>
            </a:r>
          </a:p>
          <a:p>
            <a:pPr eaLnBrk="1" hangingPunct="1"/>
            <a:r>
              <a:rPr lang="en-US" altLang="en-US" sz="2000" b="1"/>
              <a:t>Data structures</a:t>
            </a:r>
            <a:r>
              <a:rPr lang="en-US" altLang="en-US" sz="2000"/>
              <a:t> that enable the programs to adequately manipulate information</a:t>
            </a:r>
          </a:p>
          <a:p>
            <a:pPr eaLnBrk="1" hangingPunct="1"/>
            <a:r>
              <a:rPr lang="en-US" altLang="en-US" sz="2000" b="1"/>
              <a:t>Documents</a:t>
            </a:r>
            <a:r>
              <a:rPr lang="en-US" altLang="en-US" sz="2000"/>
              <a:t> that describe the operation and use of the programs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AF845A9D-AF57-D2B9-863B-21E667DE7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E80811CB-62AD-42D1-801C-18B18A02E0CA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50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F2EB236-B5AB-4944-3729-18355A227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19064"/>
            <a:ext cx="7772400" cy="1362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Formal Methods Model</a:t>
            </a:r>
            <a:br>
              <a:rPr lang="en-GB" altLang="en-US"/>
            </a:br>
            <a:r>
              <a:rPr lang="en-GB" altLang="en-US"/>
              <a:t>(Description)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449C9A3-CD15-18E5-3814-2804E9335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Encompasses a set of activities that leads to formal mathematical specification of computer software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Enables a software engineer to specify, develop, and verify a computer-based system by applying a rigorous, mathematical notation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Ambiguity, incompleteness, and inconsistency can be discovered and corrected more easily through mathematical analysis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Offers the promise of defect-free software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Used often when building safety-critical systems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B2F514C1-1552-CD48-9E0D-03CBB5A2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5D22AD84-D70F-4958-B593-713EC58FA0AA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51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5CF1A75-EBD6-5F0C-8167-CB90DA83E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19064"/>
            <a:ext cx="7772400" cy="1362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Formal Methods Model</a:t>
            </a:r>
            <a:br>
              <a:rPr lang="en-GB" altLang="en-US"/>
            </a:br>
            <a:r>
              <a:rPr lang="en-GB" altLang="en-US"/>
              <a:t>(Challenges)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67FFBCC-CEA0-02A7-342D-2B0F08EBC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Development of formal methods is currently quite time-consuming and expensive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Because few software developers have the necessary background to apply formal methods, extensive training is required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It is difficult to use the models as a communication mechanism for technically unsophisticated customers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52179D0D-10D8-4597-6F3A-A0CD24B07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The Unified Process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AF8A081-1E04-19CE-0826-14D563E21E8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895600" y="3886200"/>
            <a:ext cx="6400800" cy="17526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None/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>
            <a:extLst>
              <a:ext uri="{FF2B5EF4-FFF2-40B4-BE49-F238E27FC236}">
                <a16:creationId xmlns:a16="http://schemas.microsoft.com/office/drawing/2014/main" id="{225F6E7A-2272-F434-E29D-8D93016FB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508FA360-50A2-4256-9EA9-B17008501BC9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53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476185A-75D6-82D7-3FA6-E30367756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6106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Background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5ECF6CB-013D-5077-D8E9-134706525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Birthed during the late 1980's and early 1990s when object-oriented languages were gaining wide-spread use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Many object-oriented analysis and design methods were proposed; three top authors were Grady Booch, Ivar Jacobson, and James Rumbaugh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They eventually worked together on a unified method, called the Unified Modeling Language (UML)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UML is a robust notation for the modeling and development of object-oriented systems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UML became an industry standard in 1997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However, UML does not provide the process framework, only the necessary technology for object-oriented development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B9661647-DA20-9865-65FF-8E34C8008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F3647B8E-25BF-4FE7-9F40-80B95C942A71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54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DED912A-6F61-F212-38BF-C1DB23FAB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6106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Background (continued)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1E4D679-84E0-A16E-35F7-E20D15462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Booch, Jacobson, and Rumbaugh later developed the </a:t>
            </a:r>
            <a:r>
              <a:rPr lang="en-GB" altLang="en-US" sz="2000" u="sng"/>
              <a:t>unified process</a:t>
            </a:r>
            <a:r>
              <a:rPr lang="en-GB" altLang="en-US" sz="2000"/>
              <a:t>, </a:t>
            </a:r>
            <a:r>
              <a:rPr lang="en-GB" altLang="en-US" sz="2000" b="1"/>
              <a:t>which is a framework for object-oriented software engineering </a:t>
            </a:r>
            <a:r>
              <a:rPr lang="en-GB" altLang="en-US" sz="2000"/>
              <a:t>using UML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Draws on the best features and characteristics of conventional software process models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Emphasizes the important role of software architecture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Consists of a process flow that is iterative and incremental, thereby providing an evolutionary feel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Consists of five phases: inception, elaboration, construction, transition, and production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B25E99C2-1ECB-C359-69D4-FD5D994B7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E6B36E98-191F-401F-8531-216B0B116D78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55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02A7736-52E3-BE0F-D345-098B41C3E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Phases of the Unified Process</a:t>
            </a:r>
          </a:p>
        </p:txBody>
      </p:sp>
      <p:sp>
        <p:nvSpPr>
          <p:cNvPr id="54276" name="AutoShape 6">
            <a:extLst>
              <a:ext uri="{FF2B5EF4-FFF2-40B4-BE49-F238E27FC236}">
                <a16:creationId xmlns:a16="http://schemas.microsoft.com/office/drawing/2014/main" id="{98AC1A4E-7415-1A97-64C6-3D940E1FD7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16288" y="1508125"/>
            <a:ext cx="55499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54277" name="AutoShape 10">
            <a:extLst>
              <a:ext uri="{FF2B5EF4-FFF2-40B4-BE49-F238E27FC236}">
                <a16:creationId xmlns:a16="http://schemas.microsoft.com/office/drawing/2014/main" id="{AF10A51E-FBF4-6456-A56F-3624663D0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1495426"/>
            <a:ext cx="1465262" cy="282575"/>
          </a:xfrm>
          <a:prstGeom prst="roundRect">
            <a:avLst>
              <a:gd name="adj" fmla="val 56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54278" name="Rectangle 15">
            <a:extLst>
              <a:ext uri="{FF2B5EF4-FFF2-40B4-BE49-F238E27FC236}">
                <a16:creationId xmlns:a16="http://schemas.microsoft.com/office/drawing/2014/main" id="{F3205C19-91FF-7BCD-9A8A-57129A0CE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429000"/>
            <a:ext cx="18288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54279" name="Rectangle 16">
            <a:extLst>
              <a:ext uri="{FF2B5EF4-FFF2-40B4-BE49-F238E27FC236}">
                <a16:creationId xmlns:a16="http://schemas.microsoft.com/office/drawing/2014/main" id="{7808EF37-0C3C-20B5-4575-822261EBF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1828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54280" name="Rectangle 17">
            <a:extLst>
              <a:ext uri="{FF2B5EF4-FFF2-40B4-BE49-F238E27FC236}">
                <a16:creationId xmlns:a16="http://schemas.microsoft.com/office/drawing/2014/main" id="{433F73B2-683C-BB0D-0F37-692D3926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76600"/>
            <a:ext cx="1828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54281" name="Rectangle 18">
            <a:extLst>
              <a:ext uri="{FF2B5EF4-FFF2-40B4-BE49-F238E27FC236}">
                <a16:creationId xmlns:a16="http://schemas.microsoft.com/office/drawing/2014/main" id="{B6BB40A6-AD8E-1E40-BD94-1775B5A6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419600"/>
            <a:ext cx="18288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construction</a:t>
            </a:r>
          </a:p>
        </p:txBody>
      </p:sp>
      <p:sp>
        <p:nvSpPr>
          <p:cNvPr id="54282" name="Rectangle 19">
            <a:extLst>
              <a:ext uri="{FF2B5EF4-FFF2-40B4-BE49-F238E27FC236}">
                <a16:creationId xmlns:a16="http://schemas.microsoft.com/office/drawing/2014/main" id="{A5651BCA-A34F-F769-71DB-8657CECB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578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54283" name="AutoShape 20">
            <a:extLst>
              <a:ext uri="{FF2B5EF4-FFF2-40B4-BE49-F238E27FC236}">
                <a16:creationId xmlns:a16="http://schemas.microsoft.com/office/drawing/2014/main" id="{8D9D2672-F576-9799-AEE2-EC6091AAF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362200"/>
            <a:ext cx="990600" cy="685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4" name="AutoShape 21">
            <a:extLst>
              <a:ext uri="{FF2B5EF4-FFF2-40B4-BE49-F238E27FC236}">
                <a16:creationId xmlns:a16="http://schemas.microsoft.com/office/drawing/2014/main" id="{42DCEE65-B474-D96F-00D4-C236765F51C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48500" y="2247900"/>
            <a:ext cx="838200" cy="1066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5" name="AutoShape 22">
            <a:extLst>
              <a:ext uri="{FF2B5EF4-FFF2-40B4-BE49-F238E27FC236}">
                <a16:creationId xmlns:a16="http://schemas.microsoft.com/office/drawing/2014/main" id="{F757693E-603F-4317-14AE-72B36B22D80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248400" y="4953000"/>
            <a:ext cx="1219200" cy="762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6" name="AutoShape 23">
            <a:extLst>
              <a:ext uri="{FF2B5EF4-FFF2-40B4-BE49-F238E27FC236}">
                <a16:creationId xmlns:a16="http://schemas.microsoft.com/office/drawing/2014/main" id="{64A6FF62-D747-70AA-ED67-DA92BE079EC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781300" y="4533900"/>
            <a:ext cx="1600200" cy="762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7" name="AutoShape 24">
            <a:extLst>
              <a:ext uri="{FF2B5EF4-FFF2-40B4-BE49-F238E27FC236}">
                <a16:creationId xmlns:a16="http://schemas.microsoft.com/office/drawing/2014/main" id="{64B43F64-1E77-7E79-3A38-8D67BE380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886200"/>
            <a:ext cx="6858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54288" name="Text Box 25">
            <a:extLst>
              <a:ext uri="{FF2B5EF4-FFF2-40B4-BE49-F238E27FC236}">
                <a16:creationId xmlns:a16="http://schemas.microsoft.com/office/drawing/2014/main" id="{907EE769-6530-C887-C7FB-DEC46A1BA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447800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Inception</a:t>
            </a:r>
          </a:p>
        </p:txBody>
      </p:sp>
      <p:sp>
        <p:nvSpPr>
          <p:cNvPr id="54289" name="Text Box 26">
            <a:extLst>
              <a:ext uri="{FF2B5EF4-FFF2-40B4-BE49-F238E27FC236}">
                <a16:creationId xmlns:a16="http://schemas.microsoft.com/office/drawing/2014/main" id="{EC4EAEBF-706A-2682-2151-AC2D215B5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1371600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Elaboration</a:t>
            </a:r>
          </a:p>
        </p:txBody>
      </p:sp>
      <p:sp>
        <p:nvSpPr>
          <p:cNvPr id="54290" name="Text Box 27">
            <a:extLst>
              <a:ext uri="{FF2B5EF4-FFF2-40B4-BE49-F238E27FC236}">
                <a16:creationId xmlns:a16="http://schemas.microsoft.com/office/drawing/2014/main" id="{7CDCDBE2-3072-6DAF-D7BE-1C70FA6CE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4724400"/>
            <a:ext cx="175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Construction</a:t>
            </a:r>
          </a:p>
        </p:txBody>
      </p:sp>
      <p:sp>
        <p:nvSpPr>
          <p:cNvPr id="54291" name="Text Box 28">
            <a:extLst>
              <a:ext uri="{FF2B5EF4-FFF2-40B4-BE49-F238E27FC236}">
                <a16:creationId xmlns:a16="http://schemas.microsoft.com/office/drawing/2014/main" id="{D390424E-7FB5-83EA-7C6B-90D1811B0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6019800"/>
            <a:ext cx="143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Transition</a:t>
            </a:r>
          </a:p>
        </p:txBody>
      </p:sp>
      <p:sp>
        <p:nvSpPr>
          <p:cNvPr id="54292" name="Text Box 29">
            <a:extLst>
              <a:ext uri="{FF2B5EF4-FFF2-40B4-BE49-F238E27FC236}">
                <a16:creationId xmlns:a16="http://schemas.microsoft.com/office/drawing/2014/main" id="{6A6F69FA-2125-F577-3497-230D9B246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6096000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Production</a:t>
            </a:r>
          </a:p>
        </p:txBody>
      </p:sp>
      <p:sp>
        <p:nvSpPr>
          <p:cNvPr id="54293" name="Line 30">
            <a:extLst>
              <a:ext uri="{FF2B5EF4-FFF2-40B4-BE49-F238E27FC236}">
                <a16:creationId xmlns:a16="http://schemas.microsoft.com/office/drawing/2014/main" id="{621253C7-8758-1FD4-8468-13124F122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9812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4" name="Line 31">
            <a:extLst>
              <a:ext uri="{FF2B5EF4-FFF2-40B4-BE49-F238E27FC236}">
                <a16:creationId xmlns:a16="http://schemas.microsoft.com/office/drawing/2014/main" id="{9DEC59B4-7DA4-251B-C315-AC99ECD3B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8288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5" name="Line 32">
            <a:extLst>
              <a:ext uri="{FF2B5EF4-FFF2-40B4-BE49-F238E27FC236}">
                <a16:creationId xmlns:a16="http://schemas.microsoft.com/office/drawing/2014/main" id="{951DCF43-A2F5-17E0-4B86-622BD55F07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18288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6" name="Line 33">
            <a:extLst>
              <a:ext uri="{FF2B5EF4-FFF2-40B4-BE49-F238E27FC236}">
                <a16:creationId xmlns:a16="http://schemas.microsoft.com/office/drawing/2014/main" id="{9C002AFA-6C03-CC9D-9D50-304078EC0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905000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7" name="Line 34">
            <a:extLst>
              <a:ext uri="{FF2B5EF4-FFF2-40B4-BE49-F238E27FC236}">
                <a16:creationId xmlns:a16="http://schemas.microsoft.com/office/drawing/2014/main" id="{C33A530D-54CC-FC3A-3176-960A8ACFB3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200" y="4800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8" name="Line 35">
            <a:extLst>
              <a:ext uri="{FF2B5EF4-FFF2-40B4-BE49-F238E27FC236}">
                <a16:creationId xmlns:a16="http://schemas.microsoft.com/office/drawing/2014/main" id="{4F7CC4D0-6105-CDE0-9F32-32449CEB70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0" y="50292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9" name="Line 36">
            <a:extLst>
              <a:ext uri="{FF2B5EF4-FFF2-40B4-BE49-F238E27FC236}">
                <a16:creationId xmlns:a16="http://schemas.microsoft.com/office/drawing/2014/main" id="{DFFDA6E4-95FC-ADEA-8794-A10AC26490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57912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300" name="Line 37">
            <a:extLst>
              <a:ext uri="{FF2B5EF4-FFF2-40B4-BE49-F238E27FC236}">
                <a16:creationId xmlns:a16="http://schemas.microsoft.com/office/drawing/2014/main" id="{873B5A8E-4C2D-D172-1D1E-DC80056B3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791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E3BEA1F1-4042-1EE8-4FEE-F2E669EAD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 Workflow Produced in Unified Processes</a:t>
            </a:r>
            <a:endParaRPr lang="en-IN" altLang="en-US"/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A96FACF4-7BF1-4584-5953-6F14834B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41107" r="5000" b="11462"/>
          <a:stretch>
            <a:fillRect/>
          </a:stretch>
        </p:blipFill>
        <p:spPr bwMode="auto">
          <a:xfrm>
            <a:off x="1447801" y="2209800"/>
            <a:ext cx="92503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>
            <a:extLst>
              <a:ext uri="{FF2B5EF4-FFF2-40B4-BE49-F238E27FC236}">
                <a16:creationId xmlns:a16="http://schemas.microsoft.com/office/drawing/2014/main" id="{AA71F201-C405-13E8-3385-406F4196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8EA3E998-6228-46B8-962D-32871A2AC90B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57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CCCF5F7-A005-C361-988D-9386524D0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Inception Phase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028DA3A-1B4F-EE39-36EE-389AE82A2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3058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Encompasses both customer communication and planning activities of the generic process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Business requirements for the software are identified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A rough architecture for the system is proposed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A plan is created for an incremental, iterative development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Fundamental business requirements are described through preliminary use cases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A use case describes a sequence of actions that are performed by a user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AC5F02F2-DBA5-2F95-AC61-EEE1B015C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2AD7B770-58D5-43A4-910D-CDE070232948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58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0D4EEF3-A893-7D37-40E8-47DB54D2C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Elaboration Phase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A9890BE-9FF9-50EE-507D-5D6E8FBD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763000" cy="469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Encompasses both the planning and modeling activities of the generic process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Refines and expands the preliminary use cases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Expands the architectural representation to include five views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Use-case model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Analysis model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Design model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Implementation model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Deployment model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Often results in an executable architectural baseline that represents a first cut executable system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The baseline demonstrates the viability of the architecture but does not provide all features and functions required to use the system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870FFB0E-3094-000D-62A0-6FB0FD5F8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D588F36E-0F90-461E-BD20-8D201BC7FD68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59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490305B-7265-0814-8C08-DE6B99573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Construction Phase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FE175C5-8F1A-98FF-40B3-03B4C2A1D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87630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Encompasses the construction activity of the generic process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Uses the architectural model from the elaboration phase as input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Develops or acquires the software components that make each use-case operational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Analysis and design models from the previous phase are completed to reflect the final version of the increment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Use cases are used to derive a set of acceptance tests that are executed prior to the next phase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6F1659C9-01CA-FD90-4372-A334D8DC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FC65620-ECC6-4CCA-B822-9E516B73F1C2}" type="slidenum">
              <a:rPr lang="en-US" altLang="en-US" sz="1400" u="none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400" u="none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5B9B443-2834-9E8A-DD6F-760AE6457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Differences between Software and Hardware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B268065-EB31-1319-B744-FD3D58311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514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Software is developed or engineered; it is not manufactured in the classical sense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Impacts the management of software projects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Software doesn't wear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Hardware bathtub curve compared to the software ascending spiked curve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Although the industry is moving toward component-based construction, most software continues to be custom built  (it is still complex to build)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>
            <a:extLst>
              <a:ext uri="{FF2B5EF4-FFF2-40B4-BE49-F238E27FC236}">
                <a16:creationId xmlns:a16="http://schemas.microsoft.com/office/drawing/2014/main" id="{BE9B69A6-D227-FCA8-1124-2ABBF7CF7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25BB9D6D-9B7F-40B1-B3A2-A791539FEE0F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60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8574502C-989F-0D54-37FD-105714978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Transition Phase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9CFD066-1121-6C2C-B406-202C6081F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87630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Encompasses the last part of the construction activity and the first part of the deployment activity of the generic process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Software is given to end users for beta testing and user feedback reports on defects and necessary changes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The software teams create necessary support documentation (user manuals, trouble-shooting guides, installation procedures)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At the conclusion of this phase, the software increment becomes a usable software release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>
            <a:extLst>
              <a:ext uri="{FF2B5EF4-FFF2-40B4-BE49-F238E27FC236}">
                <a16:creationId xmlns:a16="http://schemas.microsoft.com/office/drawing/2014/main" id="{1F0B0749-EF16-D449-3DA4-DF79F991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fld id="{0B92436C-FD8C-40D2-807E-2E64989C65B9}" type="slidenum">
              <a:rPr lang="en-GB" altLang="en-US" sz="1400">
                <a:solidFill>
                  <a:schemeClr val="tx1"/>
                </a:solidFill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t>61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584EF93-FB22-693F-0637-E8CC9491D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Production Phase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D8596E7-29D4-4BC1-30BE-CDCC94579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7630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Encompasses the last part of the deployment activity of the generic process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On-going use of the software is monitored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Support for the operating environment (infrastructure) is provided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Defect reports and requests for changes are submitted and evaluated 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93D8BCFA-F4E3-D319-E0AB-5D0DC405B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Agile Process Model</a:t>
            </a:r>
            <a:endParaRPr lang="en-IN" altLang="en-US"/>
          </a:p>
        </p:txBody>
      </p:sp>
      <p:pic>
        <p:nvPicPr>
          <p:cNvPr id="67587" name="Picture 2" descr="The agile umbrella">
            <a:extLst>
              <a:ext uri="{FF2B5EF4-FFF2-40B4-BE49-F238E27FC236}">
                <a16:creationId xmlns:a16="http://schemas.microsoft.com/office/drawing/2014/main" id="{C009FB0A-590B-5C14-F0AC-76466AFF49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33876" y="2481264"/>
            <a:ext cx="3522663" cy="3113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2A45CA51-EE36-D107-27C7-8B50C2CEF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F4061F7F-F9FB-B9F6-958F-F42485C326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Agile is an umbrella term for a set of methods and practices based on the values and principles expressed in the Agile Manifesto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5738EC6D-DF8C-6093-EA9A-B60FF3727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Agile Manifesto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5323-6AED-91EC-00A7-52A59491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We are uncovering better ways of developing software by doing it and helping others do it. Through this work we have come to value:</a:t>
            </a:r>
            <a:endParaRPr lang="en-IN" sz="2400" dirty="0"/>
          </a:p>
          <a:p>
            <a:pPr>
              <a:defRPr/>
            </a:pPr>
            <a:r>
              <a:rPr lang="en-US" sz="2400" b="1" dirty="0"/>
              <a:t>Individuals and interactions </a:t>
            </a:r>
            <a:r>
              <a:rPr lang="en-US" sz="2400" dirty="0"/>
              <a:t>over </a:t>
            </a:r>
            <a:r>
              <a:rPr lang="en-US" sz="2400" b="1" dirty="0"/>
              <a:t>processes and tools</a:t>
            </a:r>
          </a:p>
          <a:p>
            <a:pPr>
              <a:defRPr/>
            </a:pPr>
            <a:r>
              <a:rPr lang="en-US" sz="2400" b="1" dirty="0"/>
              <a:t>Working software </a:t>
            </a:r>
            <a:r>
              <a:rPr lang="en-US" sz="2400" dirty="0"/>
              <a:t>over </a:t>
            </a:r>
            <a:r>
              <a:rPr lang="en-US" sz="2400" b="1" dirty="0"/>
              <a:t>comprehensive documentation</a:t>
            </a:r>
          </a:p>
          <a:p>
            <a:pPr>
              <a:defRPr/>
            </a:pPr>
            <a:r>
              <a:rPr lang="en-US" sz="2400" b="1" dirty="0"/>
              <a:t>Customer collaboration </a:t>
            </a:r>
            <a:r>
              <a:rPr lang="en-US" sz="2400" dirty="0"/>
              <a:t>over </a:t>
            </a:r>
            <a:r>
              <a:rPr lang="en-US" sz="2400" b="1" dirty="0"/>
              <a:t>contract negotiation</a:t>
            </a:r>
          </a:p>
          <a:p>
            <a:pPr>
              <a:defRPr/>
            </a:pPr>
            <a:r>
              <a:rPr lang="en-US" sz="2400" b="1" dirty="0"/>
              <a:t>Responding to change </a:t>
            </a:r>
            <a:r>
              <a:rPr lang="en-US" sz="2400" dirty="0"/>
              <a:t>over following a </a:t>
            </a:r>
            <a:r>
              <a:rPr lang="en-US" sz="2400" b="1" dirty="0"/>
              <a:t>plan</a:t>
            </a:r>
          </a:p>
          <a:p>
            <a:pPr>
              <a:defRPr/>
            </a:pPr>
            <a:r>
              <a:rPr lang="en-US" sz="2400" dirty="0"/>
              <a:t>That is, while there is </a:t>
            </a:r>
            <a:r>
              <a:rPr lang="en-US" sz="2400" b="1" dirty="0"/>
              <a:t>value </a:t>
            </a:r>
            <a:r>
              <a:rPr lang="en-US" sz="2400" dirty="0"/>
              <a:t>in the items on the right, we </a:t>
            </a:r>
            <a:r>
              <a:rPr lang="en-US" sz="2400" b="1" dirty="0"/>
              <a:t>value the items on the left more</a:t>
            </a:r>
            <a:r>
              <a:rPr lang="en-US" sz="2400" dirty="0"/>
              <a:t>.</a:t>
            </a:r>
            <a:endParaRPr lang="en-IN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EFFA9C09-C9F3-6CA1-8D5F-4543C2419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12 Principles Behind Manifesto</a:t>
            </a:r>
            <a:endParaRPr lang="en-IN" altLang="en-US"/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330CC20-12AA-3E53-3518-1EDAD1E39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1" y="1981200"/>
            <a:ext cx="7770813" cy="4876800"/>
          </a:xfrm>
        </p:spPr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000"/>
              <a:t>Our highest priority is to satisfy the customer through early and continuous delivery of valuable software.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000"/>
              <a:t>Welcome changing requirements, even late in development. Agile processes harness change for the customer’s competitive advantage.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000"/>
              <a:t>Deliver working software frequently, from a couple of weeks to a couple of months, with a preference to the shorter timescale.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000"/>
              <a:t>Business people and developers must work together daily throughout the project.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000"/>
              <a:t>Build projects around motivated individuals. Give them the environment and support they need, and trust them to get the job done.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000"/>
              <a:t>The most efficient and effective method of conveying information to and within a development team is face-to-face conversation.</a:t>
            </a:r>
            <a:endParaRPr lang="en-IN" altLang="en-US"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D7856273-A428-765F-C821-DC23CF770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  <a:endParaRPr lang="en-IN" altLang="en-US"/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F1C60150-47C0-A96C-E08E-1F738E164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en-US" sz="2000"/>
              <a:t>Working software is the primary measure of progress.</a:t>
            </a:r>
          </a:p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en-US" sz="2000"/>
              <a:t>Agile processes promote sustainable development. The sponsors, developers, and users should be able to maintain a constant pace indefinitely.</a:t>
            </a:r>
          </a:p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en-US" sz="2000"/>
              <a:t>Continuous attention to technical excellence and good design enhances agility.</a:t>
            </a:r>
          </a:p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en-US" sz="2000"/>
              <a:t> Simplicity–the art of maximizing the amount of work not done–is essential.</a:t>
            </a:r>
          </a:p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en-US" sz="2000"/>
              <a:t> The best architectures, requirements, and designs emerge from self-organizing teams.</a:t>
            </a:r>
          </a:p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en-US" sz="2000"/>
              <a:t> At regular intervals, the team reflects on how to become more effective, then tunes and adjusts its behavior accordingly.</a:t>
            </a:r>
            <a:endParaRPr lang="en-IN" altLang="en-US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0B181ACE-D570-B32A-CB75-E8879E578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BF9D71FE-DC47-4390-7975-C30AF8F7A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two dominant Agile approaches are Scrum and eXtreme Programming (XP).</a:t>
            </a:r>
          </a:p>
          <a:p>
            <a:pPr eaLnBrk="1" hangingPunct="1"/>
            <a:r>
              <a:rPr lang="en-US" altLang="en-US"/>
              <a:t>XP was arguably the first method deemed to be “Agile”.  </a:t>
            </a:r>
          </a:p>
          <a:p>
            <a:pPr eaLnBrk="1" hangingPunct="1"/>
            <a:r>
              <a:rPr lang="en-US" altLang="en-US"/>
              <a:t>We will start with Scrum – very popular and in very wide use today!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918ECF3B-6C37-ECA9-2343-A82B49FDE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Scrum Terminology 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0C312A8A-9A81-047D-9F8E-E89CE52810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914400"/>
            <a:ext cx="9144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	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b="1"/>
              <a:t>Product Owner</a:t>
            </a:r>
            <a:r>
              <a:rPr lang="en-US" altLang="en-US"/>
              <a:t>:   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endParaRPr lang="en-US" altLang="en-US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b="1"/>
              <a:t>Scrum Master</a:t>
            </a:r>
            <a:r>
              <a:rPr lang="en-US" altLang="en-US"/>
              <a:t>:  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endParaRPr lang="en-US" altLang="en-US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b="1"/>
              <a:t>Scrum/Development Team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endParaRPr lang="en-US" altLang="en-US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b="1"/>
              <a:t>Product Backlog 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endParaRPr lang="en-US" altLang="en-US" b="1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b="1"/>
              <a:t>Sprint Backlog 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endParaRPr lang="en-US" altLang="en-US" b="1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b="1"/>
              <a:t>Sprint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F59355F1-7102-19DF-A574-D0B47C279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Project Management Emphasis based on a Standard 30-day Sprint</a:t>
            </a:r>
            <a:endParaRPr lang="en-IN" altLang="en-US" sz="3600"/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DC85ABD0-0641-AEFB-D7C2-CB80A1800C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/>
              <a:t>Scrum:</a:t>
            </a:r>
            <a:r>
              <a:rPr lang="en-US" altLang="en-US" sz="2400"/>
              <a:t> a definite project management emphasis.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/>
              <a:t>Scrum Master</a:t>
            </a:r>
            <a:r>
              <a:rPr lang="en-US" altLang="en-US" sz="2400"/>
              <a:t>:  A </a:t>
            </a:r>
            <a:r>
              <a:rPr lang="en-US" altLang="en-US" sz="2400" b="1"/>
              <a:t>Scrum project</a:t>
            </a:r>
            <a:r>
              <a:rPr lang="en-US" altLang="en-US" sz="2400"/>
              <a:t> Is managed by a Scrum Master, who can be considered as much a </a:t>
            </a:r>
            <a:r>
              <a:rPr lang="en-US" altLang="en-US" sz="2400" u="sng"/>
              <a:t>consultant or coach as a manager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 b="1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/>
              <a:t>Sprint</a:t>
            </a:r>
            <a:r>
              <a:rPr lang="en-US" altLang="en-US" sz="2400"/>
              <a:t>.  Scrum has a fundamental 30-day development cycle called a </a:t>
            </a:r>
            <a:r>
              <a:rPr lang="en-US" altLang="en-US" sz="2400" b="1"/>
              <a:t>Sprint</a:t>
            </a:r>
            <a:r>
              <a:rPr lang="en-US" altLang="en-US" sz="2400"/>
              <a:t>, preceded by 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sz="2000" b="1"/>
              <a:t>pre-Sprint</a:t>
            </a:r>
            <a:r>
              <a:rPr lang="en-US" altLang="en-US" sz="2000"/>
              <a:t> activities and </a:t>
            </a:r>
            <a:r>
              <a:rPr lang="en-US" altLang="en-US" sz="2000" b="1"/>
              <a:t>post-Sprint</a:t>
            </a:r>
            <a:r>
              <a:rPr lang="en-US" altLang="en-US" sz="2000"/>
              <a:t> activities.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/>
              <a:t>Daily Scrum</a:t>
            </a:r>
            <a:r>
              <a:rPr lang="en-US" altLang="en-US" sz="2400"/>
              <a:t>:  A short (less than 30 minutes) daily Scrum Meeting allows the team to monitor status and communicate problems.</a:t>
            </a:r>
          </a:p>
          <a:p>
            <a:endParaRPr lang="en-I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A0AE4ECC-64CE-47EC-704D-2E5003ED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D442463-0AC6-4B73-BF35-D0FAC9E0B1BE}" type="slidenum">
              <a:rPr lang="en-US" altLang="en-US" sz="1400" u="none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400" u="none">
              <a:solidFill>
                <a:srgbClr val="000000"/>
              </a:solidFill>
            </a:endParaRP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4E7D13DD-0FD9-D040-D741-4A26B8E7B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Software Failure Curve</a:t>
            </a:r>
          </a:p>
        </p:txBody>
      </p:sp>
      <p:grpSp>
        <p:nvGrpSpPr>
          <p:cNvPr id="9220" name="Group 7">
            <a:extLst>
              <a:ext uri="{FF2B5EF4-FFF2-40B4-BE49-F238E27FC236}">
                <a16:creationId xmlns:a16="http://schemas.microsoft.com/office/drawing/2014/main" id="{63D33CBE-92C9-A91C-46A4-E064BF0450B7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828800"/>
            <a:ext cx="7162800" cy="4419600"/>
            <a:chOff x="624" y="1152"/>
            <a:chExt cx="4512" cy="2784"/>
          </a:xfrm>
        </p:grpSpPr>
        <p:sp>
          <p:nvSpPr>
            <p:cNvPr id="9221" name="Rectangle 5">
              <a:extLst>
                <a:ext uri="{FF2B5EF4-FFF2-40B4-BE49-F238E27FC236}">
                  <a16:creationId xmlns:a16="http://schemas.microsoft.com/office/drawing/2014/main" id="{19F57DB1-78EB-CFA1-4CC5-31A47C0FE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152"/>
              <a:ext cx="4512" cy="2784"/>
            </a:xfrm>
            <a:prstGeom prst="rect">
              <a:avLst/>
            </a:prstGeom>
            <a:solidFill>
              <a:srgbClr val="96E3FE"/>
            </a:solidFill>
            <a:ln>
              <a:noFill/>
            </a:ln>
            <a:effectLst>
              <a:outerShdw dist="7184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pic>
          <p:nvPicPr>
            <p:cNvPr id="9222" name="Picture 6">
              <a:extLst>
                <a:ext uri="{FF2B5EF4-FFF2-40B4-BE49-F238E27FC236}">
                  <a16:creationId xmlns:a16="http://schemas.microsoft.com/office/drawing/2014/main" id="{86318EBE-6E1C-D269-25E6-566C463690F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200"/>
              <a:ext cx="4392" cy="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E5277D46-688B-A48C-A1E2-1358F4222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Product Backlog for Planning</a:t>
            </a:r>
            <a:endParaRPr lang="en-IN" altLang="en-US"/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DE904139-C97A-52D8-D33E-55D67BA466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 b="1"/>
              <a:t>Project planning</a:t>
            </a:r>
            <a:r>
              <a:rPr lang="en-US" altLang="en-US" sz="3000"/>
              <a:t> is based on a </a:t>
            </a:r>
            <a:r>
              <a:rPr lang="en-US" altLang="en-US" sz="3000" b="1"/>
              <a:t>Product Backlog</a:t>
            </a:r>
            <a:r>
              <a:rPr lang="en-US" altLang="en-US" sz="3000"/>
              <a:t>, which contains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/>
              <a:t>functions 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/>
              <a:t>technology enhancements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/>
              <a:t>envisioned for the project.</a:t>
            </a:r>
          </a:p>
          <a:p>
            <a:pPr eaLnBrk="1" hangingPunct="1">
              <a:lnSpc>
                <a:spcPct val="80000"/>
              </a:lnSpc>
            </a:pPr>
            <a:endParaRPr lang="en-US" altLang="en-US" sz="3000"/>
          </a:p>
          <a:p>
            <a:pPr eaLnBrk="1" hangingPunct="1">
              <a:lnSpc>
                <a:spcPct val="80000"/>
              </a:lnSpc>
            </a:pPr>
            <a:r>
              <a:rPr lang="en-US" altLang="en-US" sz="3000"/>
              <a:t>Two meetings are held –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/>
              <a:t>one to decide the </a:t>
            </a:r>
            <a:r>
              <a:rPr lang="en-US" altLang="en-US" sz="2600" b="1"/>
              <a:t>features</a:t>
            </a:r>
            <a:r>
              <a:rPr lang="en-US" altLang="en-US" sz="2600"/>
              <a:t> </a:t>
            </a:r>
            <a:r>
              <a:rPr lang="en-US" altLang="en-US" sz="2600" b="1"/>
              <a:t>for the next Sprint</a:t>
            </a:r>
            <a:r>
              <a:rPr lang="en-US" altLang="en-US" sz="2600"/>
              <a:t> 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/>
              <a:t>the other to </a:t>
            </a:r>
            <a:r>
              <a:rPr lang="en-US" altLang="en-US" sz="2600" b="1"/>
              <a:t>plan out the work</a:t>
            </a:r>
            <a:r>
              <a:rPr lang="en-US" altLang="en-US" sz="2600"/>
              <a:t>.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5C2644-5627-2615-C306-0A187C809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Core Roles – </a:t>
            </a:r>
            <a:r>
              <a:rPr lang="en-US" altLang="en-US" b="1"/>
              <a:t>Product Owner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6AE13733-8F13-2D56-800E-739A7579CD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990600"/>
            <a:ext cx="86868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/>
              <a:t>The Product Owner represents </a:t>
            </a:r>
            <a:r>
              <a:rPr lang="en-US" altLang="en-US" sz="3000" b="1"/>
              <a:t>stakeholders</a:t>
            </a:r>
            <a:r>
              <a:rPr lang="en-US" altLang="en-US" sz="3000"/>
              <a:t> and is the </a:t>
            </a:r>
            <a:r>
              <a:rPr lang="en-US" altLang="en-US" sz="3000" b="1"/>
              <a:t>voice of the customer</a:t>
            </a:r>
            <a:r>
              <a:rPr lang="en-US" altLang="en-US" sz="300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/>
              <a:t>Product Owner is </a:t>
            </a:r>
            <a:r>
              <a:rPr lang="en-US" altLang="en-US" sz="3000" b="1"/>
              <a:t>accountable</a:t>
            </a:r>
            <a:r>
              <a:rPr lang="en-US" altLang="en-US" sz="3000"/>
              <a:t> for ensuring that the team </a:t>
            </a:r>
            <a:r>
              <a:rPr lang="en-US" altLang="en-US" sz="3000" b="1"/>
              <a:t>delivers value</a:t>
            </a:r>
            <a:r>
              <a:rPr lang="en-US" altLang="en-US" sz="3000"/>
              <a:t> to the business.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b="1"/>
              <a:t>Product Owner</a:t>
            </a:r>
            <a:r>
              <a:rPr lang="en-US" altLang="en-US" sz="30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b="1"/>
              <a:t>writes</a:t>
            </a:r>
            <a:r>
              <a:rPr lang="en-US" altLang="en-US" sz="2600"/>
              <a:t> customer-centric items (typically </a:t>
            </a:r>
            <a:r>
              <a:rPr lang="en-US" altLang="en-US" sz="3000" b="1"/>
              <a:t>user stories</a:t>
            </a:r>
            <a:r>
              <a:rPr lang="en-US" altLang="en-US" sz="2600"/>
              <a:t>),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b="1"/>
              <a:t>prioritizes</a:t>
            </a:r>
            <a:r>
              <a:rPr lang="en-US" altLang="en-US" sz="2600"/>
              <a:t> them, 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b="1"/>
              <a:t>adds</a:t>
            </a:r>
            <a:r>
              <a:rPr lang="en-US" altLang="en-US" sz="2600"/>
              <a:t> them to the </a:t>
            </a:r>
            <a:r>
              <a:rPr lang="en-US" altLang="en-US" sz="3000" b="1"/>
              <a:t>product backlog</a:t>
            </a:r>
            <a:r>
              <a:rPr lang="en-US" altLang="en-US" sz="2600"/>
              <a:t>.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30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3000"/>
              <a:t>Note: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/>
              <a:t>Scrum teams should have </a:t>
            </a:r>
            <a:r>
              <a:rPr lang="en-US" altLang="en-US" sz="3000" b="1"/>
              <a:t>one</a:t>
            </a:r>
            <a:r>
              <a:rPr lang="en-US" altLang="en-US" sz="3000"/>
              <a:t> </a:t>
            </a:r>
            <a:r>
              <a:rPr lang="en-US" altLang="en-US" sz="3000" b="1"/>
              <a:t>Product Owner</a:t>
            </a:r>
            <a:r>
              <a:rPr lang="en-US" altLang="en-US" sz="30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/>
              <a:t>May also be a member of the development team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/>
              <a:t>Not recommend this person be Scrum Master.  </a:t>
            </a:r>
            <a:endParaRPr lang="en-US" altLang="en-US" sz="3000" baseline="30000">
              <a:solidFill>
                <a:srgbClr val="0B008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1E5D8893-17CF-5C13-00AA-9E22627D9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Core Roles – </a:t>
            </a:r>
            <a:r>
              <a:rPr lang="en-US" altLang="en-US" b="1"/>
              <a:t>Development/Scrum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EDF4-E576-9713-117F-B933B701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3000"/>
              <a:t>The Development Team is responsible for </a:t>
            </a:r>
            <a:r>
              <a:rPr lang="en-US" sz="3000" b="1"/>
              <a:t>delivering</a:t>
            </a:r>
            <a:r>
              <a:rPr lang="en-US" sz="3000"/>
              <a:t> </a:t>
            </a:r>
            <a:r>
              <a:rPr lang="en-US" sz="3000" b="1"/>
              <a:t>potentially shippable product</a:t>
            </a:r>
            <a:r>
              <a:rPr lang="en-US" sz="3000"/>
              <a:t> </a:t>
            </a:r>
            <a:r>
              <a:rPr lang="en-US" sz="3000" b="1"/>
              <a:t>increments</a:t>
            </a:r>
            <a:r>
              <a:rPr lang="en-US" sz="3000"/>
              <a:t> at end of each Sprint. 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US" sz="3000"/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3000"/>
              <a:t>Team = 3–9 people with cross-functional skills.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3000"/>
              <a:t>Team does actual work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2600"/>
              <a:t>(analyze, design, develop, test, technical communication, document, etc.). 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US" sz="3000"/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3000"/>
              <a:t>Team is </a:t>
            </a:r>
            <a:r>
              <a:rPr lang="en-US" sz="3400" b="1" u="sng"/>
              <a:t>self-organizing</a:t>
            </a:r>
            <a:r>
              <a:rPr lang="en-US" sz="3000"/>
              <a:t>, even though they may interface with project management organizations (PMOs).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US" sz="3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2C15BE24-A9A9-9E6D-0996-2C1D167A9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Core Roles – </a:t>
            </a:r>
            <a:r>
              <a:rPr lang="en-US" altLang="en-US" b="1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182B-AEEE-15E6-A781-B472119E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556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3300" b="1"/>
              <a:t>Scrum</a:t>
            </a:r>
            <a:r>
              <a:rPr lang="en-US" sz="3300"/>
              <a:t> is facilitated by a Scrum Master –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3300"/>
              <a:t>Accountable for </a:t>
            </a:r>
            <a:r>
              <a:rPr lang="en-US" sz="3300" b="1"/>
              <a:t>removing</a:t>
            </a:r>
            <a:r>
              <a:rPr lang="en-US" sz="3300"/>
              <a:t> </a:t>
            </a:r>
            <a:r>
              <a:rPr lang="en-US" sz="3300" b="1"/>
              <a:t>impediments</a:t>
            </a:r>
            <a:r>
              <a:rPr lang="en-US" sz="3300"/>
              <a:t> for team to deliver sprint goal / deliverables. 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3300" b="1"/>
              <a:t>Scrum Master is not the team leader,</a:t>
            </a:r>
            <a:r>
              <a:rPr lang="en-US" sz="3300"/>
              <a:t> but acts as a </a:t>
            </a:r>
            <a:r>
              <a:rPr lang="en-US" sz="3300" b="1"/>
              <a:t>buffer</a:t>
            </a:r>
            <a:r>
              <a:rPr lang="en-US" sz="3300"/>
              <a:t> between the team and any distracting influences. 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US" sz="3300"/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3300"/>
              <a:t>Scrum Master ensures </a:t>
            </a:r>
            <a:r>
              <a:rPr lang="en-US" sz="3700" b="1" u="sng"/>
              <a:t>process</a:t>
            </a:r>
            <a:r>
              <a:rPr lang="en-US" sz="3300"/>
              <a:t> is used as intended. 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3300"/>
              <a:t>Scrum Master is the </a:t>
            </a:r>
            <a:r>
              <a:rPr lang="en-US" sz="3300" b="1"/>
              <a:t>enforcer of rules</a:t>
            </a:r>
            <a:r>
              <a:rPr lang="en-US" sz="3300"/>
              <a:t>. 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3300"/>
              <a:t>Scrum Master’s role: </a:t>
            </a:r>
            <a:r>
              <a:rPr lang="en-US" sz="3700" b="1"/>
              <a:t>protect</a:t>
            </a:r>
            <a:r>
              <a:rPr lang="en-US" sz="3300"/>
              <a:t> the Team and keep it </a:t>
            </a:r>
            <a:r>
              <a:rPr lang="en-US" sz="3700" b="1"/>
              <a:t>focused</a:t>
            </a:r>
            <a:r>
              <a:rPr lang="en-US" sz="3300"/>
              <a:t> on the tasks at hand. 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US" sz="3300"/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US" sz="33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319644BC-9813-23A7-3B2F-0302B96EB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9EEF2C37-E694-7DA1-9BE5-4BA949BC1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79876" name="Picture 2">
            <a:extLst>
              <a:ext uri="{FF2B5EF4-FFF2-40B4-BE49-F238E27FC236}">
                <a16:creationId xmlns:a16="http://schemas.microsoft.com/office/drawing/2014/main" id="{497E87BC-A5A6-A733-0817-2A0621BE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"/>
            <a:ext cx="8991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F460B8E7-C10C-9855-FB9B-7959E8FE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67ED04B-9626-41CA-B37A-C8BC3A2279C1}" type="slidenum">
              <a:rPr lang="en-US" altLang="en-US" sz="1400" u="none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 u="none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340106B-97AA-2B7F-EC0C-0DCEEC246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Changing Nature of Software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746D6AE-9DC3-B42C-6DC6-1A4769679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System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Application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Engineering/scientific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Embedded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Product-line software (e.g., inventory control, word processing, multimedia)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Web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Artificial intelligence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Ubiquitous computing (small, wireless devices)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Netsourcing (net-wide computing)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Open source (operating systems, databases, development environments)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".com" marketing applications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27C1A65A-030E-EB38-31D3-8814FBC7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9175DDE-2D6F-4AA5-95A3-D3FC8F9038DA}" type="slidenum">
              <a:rPr lang="en-US" altLang="en-US" sz="1400" u="none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400" u="none">
              <a:solidFill>
                <a:srgbClr val="000000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939629D-6B96-28A9-C461-13F5AD813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Legacy Software - Characteristics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8524795-E19A-FD7F-C1BC-0103E4307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286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Support core business functions</a:t>
            </a:r>
          </a:p>
          <a:p>
            <a:pPr eaLnBrk="1" hangingPunct="1"/>
            <a:r>
              <a:rPr lang="en-US" altLang="en-US" sz="2000"/>
              <a:t>Have longevity and business criticality</a:t>
            </a:r>
          </a:p>
          <a:p>
            <a:pPr eaLnBrk="1" hangingPunct="1"/>
            <a:r>
              <a:rPr lang="en-US" altLang="en-US" sz="2000"/>
              <a:t>Exhibit poor quality</a:t>
            </a:r>
          </a:p>
          <a:p>
            <a:pPr lvl="1" eaLnBrk="1" hangingPunct="1"/>
            <a:r>
              <a:rPr lang="en-US" altLang="en-US" sz="1800"/>
              <a:t>Convoluted code, poor documentation, poor testing, poor change management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4164</Words>
  <Application>Microsoft Office PowerPoint</Application>
  <PresentationFormat>Widescreen</PresentationFormat>
  <Paragraphs>552</Paragraphs>
  <Slides>74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Times New Roman</vt:lpstr>
      <vt:lpstr>Office Theme</vt:lpstr>
      <vt:lpstr>Default Design</vt:lpstr>
      <vt:lpstr>Software Engineering</vt:lpstr>
      <vt:lpstr> Software and Software Engineering     </vt:lpstr>
      <vt:lpstr>Dual Role of Software</vt:lpstr>
      <vt:lpstr>Questions About Software Haven't Changed Over the Decades</vt:lpstr>
      <vt:lpstr>A Definition of Software  (all inclusive)</vt:lpstr>
      <vt:lpstr>Differences between Software and Hardware</vt:lpstr>
      <vt:lpstr>Software Failure Curve</vt:lpstr>
      <vt:lpstr>Changing Nature of Software</vt:lpstr>
      <vt:lpstr>Legacy Software - Characteristics</vt:lpstr>
      <vt:lpstr>Reasons for Evolving the Legacy Software</vt:lpstr>
      <vt:lpstr>Software Myths - Management</vt:lpstr>
      <vt:lpstr>Software Myths - Customer</vt:lpstr>
      <vt:lpstr>Software Myths - Practitioner</vt:lpstr>
      <vt:lpstr> The Software Process     </vt:lpstr>
      <vt:lpstr>Software Engineering - Defined</vt:lpstr>
      <vt:lpstr>Software Engineering is a Layered Technology</vt:lpstr>
      <vt:lpstr>Process, Methods, and Tools</vt:lpstr>
      <vt:lpstr>Generic Process Framework</vt:lpstr>
      <vt:lpstr>Umbrella Activities</vt:lpstr>
      <vt:lpstr>What is a Process?</vt:lpstr>
      <vt:lpstr>What is a Software Process?</vt:lpstr>
      <vt:lpstr>Capability Maturity Model  (SW-CMM)</vt:lpstr>
      <vt:lpstr>Immature Software Organizations</vt:lpstr>
      <vt:lpstr>Five Levels of Software Process Maturity</vt:lpstr>
      <vt:lpstr>Characteristics of Each Level</vt:lpstr>
      <vt:lpstr>Characteristics of Each Level (continued)</vt:lpstr>
      <vt:lpstr>Characteristics of Each Level (continued)</vt:lpstr>
      <vt:lpstr>The CMM Structure</vt:lpstr>
      <vt:lpstr>Key Process Areas</vt:lpstr>
      <vt:lpstr> Prescriptive Process Models     </vt:lpstr>
      <vt:lpstr>Generic Process Framework</vt:lpstr>
      <vt:lpstr>Modeling: Software Requirements Analysis</vt:lpstr>
      <vt:lpstr>Modeling: Software Design</vt:lpstr>
      <vt:lpstr>Traditional Process Models</vt:lpstr>
      <vt:lpstr>Prescriptive Process Model</vt:lpstr>
      <vt:lpstr>Waterfall Model (Diagram)</vt:lpstr>
      <vt:lpstr>Waterfall Model (Description)</vt:lpstr>
      <vt:lpstr>Waterfall Model (Problems)</vt:lpstr>
      <vt:lpstr>Waterfall Model with Feedback (Diagram)</vt:lpstr>
      <vt:lpstr>Incremental Model (Diagram)</vt:lpstr>
      <vt:lpstr>Incremental Model (Description)</vt:lpstr>
      <vt:lpstr>Prototyping Model (Diagram)</vt:lpstr>
      <vt:lpstr>Prototyping Model (Description)</vt:lpstr>
      <vt:lpstr>Prototyping Model (Potential Problems)</vt:lpstr>
      <vt:lpstr>Spiral Model (Diagram)</vt:lpstr>
      <vt:lpstr>Spiral Model (Description)</vt:lpstr>
      <vt:lpstr>General Weaknesses of Evolutionary Process Models</vt:lpstr>
      <vt:lpstr>Specialized Process Models</vt:lpstr>
      <vt:lpstr>Component-based Development Model</vt:lpstr>
      <vt:lpstr>Formal Methods Model (Description)</vt:lpstr>
      <vt:lpstr>Formal Methods Model (Challenges)</vt:lpstr>
      <vt:lpstr>The Unified Process</vt:lpstr>
      <vt:lpstr>Background</vt:lpstr>
      <vt:lpstr>Background (continued)</vt:lpstr>
      <vt:lpstr>Phases of the Unified Process</vt:lpstr>
      <vt:lpstr>Major Workflow Produced in Unified Processes</vt:lpstr>
      <vt:lpstr>Inception Phase</vt:lpstr>
      <vt:lpstr>Elaboration Phase</vt:lpstr>
      <vt:lpstr>Construction Phase</vt:lpstr>
      <vt:lpstr>Transition Phase</vt:lpstr>
      <vt:lpstr>Production Phase</vt:lpstr>
      <vt:lpstr>Agile Process Model</vt:lpstr>
      <vt:lpstr>PowerPoint Presentation</vt:lpstr>
      <vt:lpstr>The Agile Manifesto</vt:lpstr>
      <vt:lpstr>12 Principles Behind Manifesto</vt:lpstr>
      <vt:lpstr>Continue..</vt:lpstr>
      <vt:lpstr>PowerPoint Presentation</vt:lpstr>
      <vt:lpstr>Scrum Terminology </vt:lpstr>
      <vt:lpstr>Project Management Emphasis based on a Standard 30-day Sprint</vt:lpstr>
      <vt:lpstr>Product Backlog for Planning</vt:lpstr>
      <vt:lpstr>Core Roles – Product Owner</vt:lpstr>
      <vt:lpstr>Core Roles – Development/Scrum Team</vt:lpstr>
      <vt:lpstr>Core Roles – Scrum Master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Prashant Pathak</dc:creator>
  <cp:lastModifiedBy>Prashant Pathak</cp:lastModifiedBy>
  <cp:revision>1</cp:revision>
  <dcterms:created xsi:type="dcterms:W3CDTF">2022-09-01T06:36:22Z</dcterms:created>
  <dcterms:modified xsi:type="dcterms:W3CDTF">2022-09-01T06:39:21Z</dcterms:modified>
</cp:coreProperties>
</file>