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1"/>
  </p:notesMasterIdLst>
  <p:sldIdLst>
    <p:sldId id="256" r:id="rId4"/>
    <p:sldId id="266" r:id="rId5"/>
    <p:sldId id="265" r:id="rId6"/>
    <p:sldId id="267" r:id="rId7"/>
    <p:sldId id="269" r:id="rId8"/>
    <p:sldId id="271" r:id="rId9"/>
    <p:sldId id="276" r:id="rId10"/>
    <p:sldId id="272" r:id="rId11"/>
    <p:sldId id="277" r:id="rId12"/>
    <p:sldId id="278" r:id="rId13"/>
    <p:sldId id="273" r:id="rId14"/>
    <p:sldId id="279" r:id="rId15"/>
    <p:sldId id="280" r:id="rId16"/>
    <p:sldId id="274" r:id="rId17"/>
    <p:sldId id="282" r:id="rId18"/>
    <p:sldId id="281" r:id="rId19"/>
    <p:sldId id="283" r:id="rId20"/>
    <p:sldId id="284" r:id="rId21"/>
    <p:sldId id="286" r:id="rId22"/>
    <p:sldId id="275" r:id="rId23"/>
    <p:sldId id="285" r:id="rId24"/>
    <p:sldId id="287" r:id="rId25"/>
    <p:sldId id="288" r:id="rId26"/>
    <p:sldId id="289" r:id="rId27"/>
    <p:sldId id="301" r:id="rId28"/>
    <p:sldId id="302" r:id="rId29"/>
    <p:sldId id="303" r:id="rId30"/>
    <p:sldId id="304" r:id="rId31"/>
    <p:sldId id="305" r:id="rId32"/>
    <p:sldId id="299" r:id="rId33"/>
    <p:sldId id="292" r:id="rId34"/>
    <p:sldId id="268" r:id="rId35"/>
    <p:sldId id="306" r:id="rId36"/>
    <p:sldId id="307" r:id="rId37"/>
    <p:sldId id="308" r:id="rId38"/>
    <p:sldId id="293" r:id="rId39"/>
    <p:sldId id="309" r:id="rId40"/>
    <p:sldId id="310" r:id="rId41"/>
    <p:sldId id="311" r:id="rId42"/>
    <p:sldId id="300" r:id="rId43"/>
    <p:sldId id="312" r:id="rId44"/>
    <p:sldId id="298" r:id="rId45"/>
    <p:sldId id="313" r:id="rId46"/>
    <p:sldId id="270" r:id="rId47"/>
    <p:sldId id="314" r:id="rId48"/>
    <p:sldId id="315" r:id="rId49"/>
    <p:sldId id="316" r:id="rId50"/>
    <p:sldId id="294" r:id="rId51"/>
    <p:sldId id="317" r:id="rId52"/>
    <p:sldId id="318" r:id="rId53"/>
    <p:sldId id="295" r:id="rId54"/>
    <p:sldId id="319" r:id="rId55"/>
    <p:sldId id="290" r:id="rId56"/>
    <p:sldId id="296" r:id="rId57"/>
    <p:sldId id="320" r:id="rId58"/>
    <p:sldId id="321" r:id="rId59"/>
    <p:sldId id="322" r:id="rId60"/>
    <p:sldId id="297" r:id="rId61"/>
    <p:sldId id="323" r:id="rId62"/>
    <p:sldId id="291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AC219-A6C7-441A-BF97-B45EDB094F4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50AC-A1F1-42A1-BCA9-77FC54314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2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9BF0A8-8544-684E-2F29-23738F44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ED4F9-6093-4D7F-ADD5-5DFA954254BF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AB77CE0-D27B-3A0A-954E-4D8338D61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1180842D-3C90-D973-AA47-247941520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7688A3-7827-0086-F237-BDCF689CF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98D294-DAF5-415C-9852-03F636AB847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CE33C682-1AE1-2F7A-1208-CA152B69E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288C00A4-2D40-9676-2CB5-E421059206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FF1A06-30D1-B279-242E-84A3C3D10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809291-3A3A-4CB8-9388-C8AA34090B7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CF92D4DA-30DA-546B-6519-D61106FE6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625B867C-A312-BB1C-6541-CBA74CF806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6EF30A-1FAF-4A26-FE6C-9B29D641F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B8DE7-2D4A-4B3F-8575-60790A9B7A24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19170BCE-7CB7-0ABC-55BA-BA8EE9D56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1216F8D0-0A2A-6B89-1BF8-D95312121F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93974E-96C6-A4C5-267D-272676F0D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73ADB-8558-46B7-8A34-294BD845A0E6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B3470E70-E4FE-7951-E813-71A4AC84B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CE135F49-ABDD-7599-8DF3-DD6BD95223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C50F-E018-A873-6061-15602258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DB5FE-899C-8CFD-3D8D-3282739D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760-8277-C783-92B0-B445A06D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0BA8-9668-BDAD-E347-752E8566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1CC7-6F0C-F046-B6D7-A3D4DA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30E0-D54C-59EA-2F09-4FD011D7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0352-9020-B045-309A-5554745E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D500-1718-93C6-7374-AC6102F9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E123-F3D2-9CE9-3141-AFF1E793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1DF0-ACBF-54D7-45CD-11D2D7D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E937D-7D57-B6D0-7E78-90AE6B11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05922-AC43-8FF8-A01D-03772519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9C83-AC0D-3F83-7D21-A300905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3CA3-6925-DFA6-3708-FB9B15A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1FA-1256-2593-25E5-75D3FB5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7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1FDA-B15A-8E64-1F5C-D24CAABB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9770-1C70-7056-7246-4207BCC7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6BE1-AAFA-C8F1-C7C7-E9184B95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DAF9-E6A0-CC28-B07C-017D0118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05E-CE4E-A2D2-E24C-5117A0E3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F932-2A62-46CD-8899-AE82D39DB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4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ECC0-CE04-C3D2-1FC0-CFBD0995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6CA5-6AAB-D329-6ACD-A5FB7DB9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2822-E4CC-409B-1717-266D1001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AB69-0BE3-5F50-781E-8017869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EDD0-5032-40D6-5CEB-902FB06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AA9BF-6FE1-4DAD-8A88-5D5D69801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C653-4E68-E3A6-EA9B-D650E648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B9F7-2CF8-AB8A-07F7-FB01701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7654-F67D-BF91-6FAC-4992574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E4D7-FC85-14AE-F93F-C63C671E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4051-B6CB-F510-09FF-5341012F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C1A7-53A3-4F46-BE03-073253EFD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7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2EF1-454D-C769-2D2C-DFB5ACF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B69B-402C-553E-4860-773CCEA8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EAE8F-436F-35A6-9EAA-8BA57B854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2E8D0-3607-CE4A-0047-D3604825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A26DE-BF75-AFAC-32B6-777347B1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3205-12CF-D87E-F2DD-09B4F526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82AAE-161E-43E4-9D5D-13E696B431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49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1738-0C04-3333-2FCF-EA77C256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FD28-9A89-3332-248A-AA884178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7A5-9BBB-3748-5934-33ECF699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2C41-2E3E-C909-4F9F-315005CE8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94CC-B176-D426-890C-655DD50FA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4642E-6DF4-9CEC-FC1A-E0543302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6961-B56A-29F6-42B9-B74FDF3B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7B33-4609-4D57-5FFB-AE55820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620A5-E46F-4519-BB35-777A06094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9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2D28-30D2-F13A-7860-72C27CC6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AD9E-506D-37B0-A023-053F78D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08D31-8530-C73E-06B4-65A202C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54E45-060B-65C3-D080-6DD5521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2E58E-78BD-4F99-8354-0EE2FC4AB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90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7BF4A-58C2-0629-B0C9-2543C861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E4CA-C9F5-D85C-685C-2694AF0B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52671-CF21-1436-DD4E-37A575BB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4FB3-96A6-4FF1-8E4F-64CA32757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97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A098-581C-20AE-F955-084303A6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AB90-6732-BFFD-FD84-B3A01AB7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42C5B-BFAC-3EA8-16B0-427A41C7E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403C0-74E4-E198-6C96-DCD0CD4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BCB3-6530-7B08-5E86-2178E0B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A492-B249-80F6-5015-553824E7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FB484-162F-4D8E-B2A5-57186E4371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0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D7E2-7254-50E4-1E11-2C4A0B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DD54-568F-8C88-50C0-AFD27624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6FAC-1529-8B25-97EF-6A056470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E0CC-281E-8CC9-3BE2-A2C1F16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9DDA-7450-B8B4-75D8-E03AADA8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77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136E-E771-23BF-20DB-E1FBD90F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9272-0142-6771-1EC1-1C3F8CE79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2433-0094-5B10-1C65-BE2D9549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D752A-1326-B7F9-A2D0-DEBF9161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24E0-756D-E2CC-87BF-7E7C6FE5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8D51-FC22-4089-C29E-58966ECF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FFC1C-56B9-4351-9CD6-841056D95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761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7DA6-E470-6886-EB23-BF6C1EB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6FCCF-C06E-92ED-D5AC-3BEFE3F0E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F8BF-D0B8-443E-235C-7A8967F0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734E-D22F-0736-1590-182E16A0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6BC1-0551-0483-E811-EF90261F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0D55E-33A9-4E8E-BD9E-E8C66958F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112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63A41-B27F-CE78-C7E1-0A9FD72C1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2902-841D-7C14-8E46-2FA8F3E9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2D2-9BA6-8154-5642-4873917A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D5D6-6CF5-F2D2-0FA0-C788102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A171-EBF5-4997-5FA5-049B7EDD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C4E99-F64A-419B-9BFD-60221D187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5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AFBB6-E7FC-A9BA-6D9E-E8F1D8DB3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43E76B-7E39-3F0C-64B2-708E0BFF0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3069F6-A64D-66D1-795D-B232B3078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AD60-92B7-4B69-851E-B0B92F68C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67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D821C9-DA2A-AD37-30A5-1A27303F6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C4F4C-83C1-BCD2-BAC6-BE6A89E6F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8C5C2D-2B42-10CD-B197-8222D5BCB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69002-B4F8-427F-AAC1-68E347F98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39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10CC2F-553F-2DC6-281D-B86B378F0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3C6360-E8EC-30D1-6F97-1280B9B90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F8C97-BCEF-20D7-C2C9-A43BE2D45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638C4-1A03-4E2A-AB9F-B3A7893D9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8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F1148-B497-157C-35BF-8E916DCC1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CA1F8-75B2-3335-0B24-208D6CC62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E3FAE-A1FA-5916-1833-B54A0F371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5A1C-0AB6-48FE-AD41-920E7FFD06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350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F8BA82-B7D5-43AF-DB8D-602008A0B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4A4A8B-0913-E116-E494-D76A5C6CD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F95EFC-6C9C-F3D6-F38A-91465A1A9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A0B9-921A-40E7-83FE-666D3A444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30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D54C6C-52A2-EC2B-9222-AB532099B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30D164-9EDC-1329-D83F-DCFC3D0C9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6E283C-E9C5-41C8-9F19-7401985821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6099-DDBE-4185-BBAE-E33DAA58A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046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6C4A6B-2C72-BC42-BC88-B5341AB20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64481B-E2B0-048E-543A-DC58B3BA6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42DB4E-CD73-D1DF-9811-95CC36FE2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9D03-B77A-4223-A6D6-194C955C7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40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CFCA-5728-4E86-75DA-7859B52B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FAFF-5451-08FD-66D1-1BAAB18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326E-DC7C-DE6C-BA35-D948BA68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B399-9DBF-B520-856E-65F53025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0BB1-FFBD-CDDC-EA20-241850FF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56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7B116-8F24-5581-FBC9-E1A04C123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3C007-3547-5B7A-373B-382EF6DAA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46648-04A6-8BEC-56ED-565E837F3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D3698-564A-4141-AC1C-399CF2BC2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017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20D60-C6C7-AC79-867A-904592D76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A3A10-878A-356E-57FF-8022C8839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E5CC8-C643-C6BB-3794-C078206F3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712EE-86E0-4696-936A-392B51E61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813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539DA6-E398-BED7-22A2-A243117CF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6EC3FA-50F4-F365-C638-7599BE7B17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B9F717-AE5C-3AC0-3406-AD493BE77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F6ED-9EC6-4CC2-8D7E-62368EF47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61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B1B8FC-D1BA-6F5D-746E-99828A46FD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A71E85-EE26-1E0E-77F0-C1C4D230D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A246B-2700-264F-C72E-CD71A08F4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C3CD3-7EDF-432A-A28F-63A5F0D89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3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FB1-A994-1858-3CD3-A37EAA74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E4EB-42E1-1D61-41DA-ADDF0921B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1B1A3-464D-C13B-F642-17554233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6306-48CF-91DA-7E6B-AB194E7F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7CF7-9436-2277-0A13-F13A41A2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EC3A3-66BE-BBE9-CB3D-09E517CF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FD7-5052-070E-F939-033FD1E4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9E0F-AEC1-57F0-CBE3-D9A74424C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6A316-0C03-9319-16BE-F13662B9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FF20F-965E-DDF6-6982-23D87B2BC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C55E1-E719-5112-9B62-7315B2691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1EAD7-FF11-8F19-7270-152520B7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E869E-1480-E5BE-3713-F300040D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2553-07F5-77F5-3DCF-89868419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94A-66A4-B630-A8B6-74CF4836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89D5-E60D-B710-EC01-808B32DC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3F148-7131-2977-916C-F774E27D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231CB-3795-C332-7B4A-9C9D1C5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8617C-1250-509C-E341-E4D85253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FD147-6FDB-ABFB-B717-4A6AD887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59815-5B58-2E31-FA6B-D4B1C94D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5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BF3-7DE9-4040-07E2-BC85DD0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C054-A4C6-97A1-3EAE-90F20031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52ED-D3D6-FB28-4F7E-347FBEEA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6626-B494-7E35-6286-891EA431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7899-6057-C700-9C34-3775B0F8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073F-4FE6-E2E1-A3D3-9AB32C97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8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78EC-6CF9-A330-0A5F-01E5DB61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C7C55-BD47-9849-9142-2F7F21144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D167C-3901-6AF9-2199-A15F099F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2DD3-6942-4EFD-A0D1-EA2802BC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83A-1EFC-B3F4-A825-228A15B3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A2E9-511A-989B-3756-CB20B31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F24FA-CEB4-2A28-EAB3-8B1A1F08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ED2D-33FF-3E24-E409-4C18AE9F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C986-0640-E5E8-CD21-C5A65F4E4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DDE2-2F19-4EF3-8B8A-AA87D9A6F29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3DED-1F58-AA3C-5183-DB247CEA0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B82A-0933-0DAC-F189-B0406914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FEBA-5C5B-4E38-88BF-2E940FCE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5000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9C9F65-32D9-08F1-56E2-9681D5788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452CCB-6D59-6D8E-3D3F-C8BDCD03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6B7BBF-D0AB-5FD4-79B9-6205DA7F97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83A78C-131C-7C3A-FB0B-EFBA40A152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BF424E-8922-D57A-B769-060DAB5312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B42D66CB-E500-4D7D-8B1E-98A32C506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5000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58545B-8509-7DC9-C8E7-0B8D97515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F6322F-0644-E7D3-41A6-DF090BD6E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76F875-7D53-DF0F-9ACD-1D05626858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64844C-2BD0-4E37-EB84-383C48F761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BD7F50-BBE1-C52B-6856-8E380C15F1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 smtClean="0"/>
            </a:lvl1pPr>
          </a:lstStyle>
          <a:p>
            <a:pPr>
              <a:defRPr/>
            </a:pPr>
            <a:fld id="{8A8ECDD4-2C67-4BAD-88F3-4734956E1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11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811CAA-6D72-C94C-1794-D95360F90C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143000"/>
            <a:ext cx="8153400" cy="1143000"/>
          </a:xfrm>
        </p:spPr>
        <p:txBody>
          <a:bodyPr anchor="ctr"/>
          <a:lstStyle/>
          <a:p>
            <a:br>
              <a:rPr lang="en-US" altLang="en-US" sz="4800" dirty="0">
                <a:latin typeface="Arial" panose="020B0604020202020204" pitchFamily="34" charset="0"/>
              </a:rPr>
            </a:br>
            <a:r>
              <a:rPr lang="en-US" altLang="en-US" sz="4800" dirty="0">
                <a:latin typeface="Arial" panose="020B0604020202020204" pitchFamily="34" charset="0"/>
              </a:rPr>
              <a:t>Software Engineering Practice</a:t>
            </a:r>
            <a:br>
              <a:rPr lang="en-US" altLang="en-US" sz="4800" dirty="0"/>
            </a:b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DE31B56-EE18-5039-A7C1-C3777CFCD0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33800" y="2743200"/>
            <a:ext cx="7239000" cy="17526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en-US"/>
              <a:t> Software engineering practice</a:t>
            </a:r>
          </a:p>
          <a:p>
            <a:pPr algn="l">
              <a:buFontTx/>
              <a:buChar char="-"/>
            </a:pPr>
            <a:r>
              <a:rPr lang="en-US" altLang="en-US"/>
              <a:t> Communication practices</a:t>
            </a:r>
          </a:p>
          <a:p>
            <a:pPr algn="l">
              <a:buFontTx/>
              <a:buChar char="-"/>
            </a:pPr>
            <a:r>
              <a:rPr lang="en-US" altLang="en-US"/>
              <a:t> Planning practices</a:t>
            </a:r>
          </a:p>
          <a:p>
            <a:pPr algn="l">
              <a:buFontTx/>
              <a:buChar char="-"/>
            </a:pPr>
            <a:r>
              <a:rPr lang="en-US" altLang="en-US"/>
              <a:t> Analysis modeling practices</a:t>
            </a:r>
          </a:p>
          <a:p>
            <a:pPr algn="l">
              <a:buFontTx/>
              <a:buChar char="-"/>
            </a:pPr>
            <a:r>
              <a:rPr lang="en-US" altLang="en-US"/>
              <a:t> Design modeling practices</a:t>
            </a:r>
          </a:p>
          <a:p>
            <a:pPr algn="l">
              <a:buFontTx/>
              <a:buChar char="-"/>
            </a:pPr>
            <a:r>
              <a:rPr lang="en-US" altLang="en-US"/>
              <a:t> Construction practices</a:t>
            </a:r>
          </a:p>
          <a:p>
            <a:pPr algn="l">
              <a:buFontTx/>
              <a:buChar char="-"/>
            </a:pPr>
            <a:r>
              <a:rPr lang="en-US" altLang="en-US"/>
              <a:t> Deployment practices  </a:t>
            </a:r>
          </a:p>
          <a:p>
            <a:pPr algn="l">
              <a:buFontTx/>
              <a:buChar char="-"/>
            </a:pPr>
            <a:endParaRPr lang="en-US" altLang="en-US"/>
          </a:p>
          <a:p>
            <a:pPr algn="l">
              <a:buFontTx/>
              <a:buChar char="-"/>
            </a:pPr>
            <a:endParaRPr lang="en-US" altLang="en-US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9715361-77CF-C795-4464-CEE5F25C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4" y="6507164"/>
            <a:ext cx="6008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(Source: Pressman, R. </a:t>
            </a:r>
            <a:r>
              <a:rPr lang="en-US" altLang="en-US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Software Engineering: A Practitioner’s Approach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.  McGraw-Hill, 2005)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2567110-A8E6-1FF2-E6F7-5D7C868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770B90-616C-4D96-9F43-5E21EFB2123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FE1234D3-0C55-A5C1-ACAB-850B9FC7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Barry Boehm’s W</a:t>
            </a:r>
            <a:r>
              <a:rPr lang="en-US" altLang="en-US" baseline="30000"/>
              <a:t>5</a:t>
            </a:r>
            <a:r>
              <a:rPr lang="en-US" altLang="en-US"/>
              <a:t>HH Principle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7D0C25FD-91ED-286E-DDE3-47BD75BC6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Why is the system being developed?</a:t>
            </a:r>
          </a:p>
          <a:p>
            <a:r>
              <a:rPr lang="en-US" altLang="en-US" sz="2000"/>
              <a:t>What will be done?</a:t>
            </a:r>
          </a:p>
          <a:p>
            <a:r>
              <a:rPr lang="en-US" altLang="en-US" sz="2000"/>
              <a:t>When will it be accomplished?</a:t>
            </a:r>
          </a:p>
          <a:p>
            <a:r>
              <a:rPr lang="en-US" altLang="en-US" sz="2000"/>
              <a:t>Who is responsible for each function?</a:t>
            </a:r>
          </a:p>
          <a:p>
            <a:r>
              <a:rPr lang="en-US" altLang="en-US" sz="2000"/>
              <a:t>Where are they organizationally located?</a:t>
            </a:r>
          </a:p>
          <a:p>
            <a:r>
              <a:rPr lang="en-US" altLang="en-US" sz="2000"/>
              <a:t>How will the job be done technically and managerially?</a:t>
            </a:r>
          </a:p>
          <a:p>
            <a:r>
              <a:rPr lang="en-US" altLang="en-US" sz="2000"/>
              <a:t>How much of each resource is needed?</a:t>
            </a:r>
          </a:p>
        </p:txBody>
      </p:sp>
      <p:sp>
        <p:nvSpPr>
          <p:cNvPr id="315397" name="Text Box 5">
            <a:extLst>
              <a:ext uri="{FF2B5EF4-FFF2-40B4-BE49-F238E27FC236}">
                <a16:creationId xmlns:a16="http://schemas.microsoft.com/office/drawing/2014/main" id="{1F7BF82F-8B83-75E4-EFF6-0B1CBCE5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334000"/>
            <a:ext cx="60737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The answers to these questions lead to a definition of key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project characteristics and the resultant project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79444CC-3941-74A9-780D-ED7F741F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71A89C-26C1-47D7-8741-999AD7936A5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2" name="Text Box 2">
            <a:extLst>
              <a:ext uri="{FF2B5EF4-FFF2-40B4-BE49-F238E27FC236}">
                <a16:creationId xmlns:a16="http://schemas.microsoft.com/office/drawing/2014/main" id="{42ED12C3-8D9C-A59F-0F61-E16A24CA1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55499B8B-F7C0-4906-8188-CDA9FC135CEA}" type="slidenum">
              <a:rPr lang="en-GB" altLang="en-US" sz="1400">
                <a:solidFill>
                  <a:srgbClr val="000000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11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837135CF-2D70-C69B-D45F-3DC269832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Modeling Practices</a:t>
            </a:r>
            <a:br>
              <a:rPr lang="en-GB" altLang="en-US"/>
            </a:br>
            <a:r>
              <a:rPr lang="en-GB" altLang="en-US"/>
              <a:t>(</a:t>
            </a:r>
            <a:r>
              <a:rPr lang="en-GB" altLang="en-US" sz="3200"/>
              <a:t>Analysis and Design)</a:t>
            </a:r>
          </a:p>
        </p:txBody>
      </p:sp>
      <p:grpSp>
        <p:nvGrpSpPr>
          <p:cNvPr id="307204" name="Group 4">
            <a:extLst>
              <a:ext uri="{FF2B5EF4-FFF2-40B4-BE49-F238E27FC236}">
                <a16:creationId xmlns:a16="http://schemas.microsoft.com/office/drawing/2014/main" id="{F4EE3CFB-4910-E96D-F866-5FAFA2D51CBD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307205" name="AutoShape 5">
              <a:extLst>
                <a:ext uri="{FF2B5EF4-FFF2-40B4-BE49-F238E27FC236}">
                  <a16:creationId xmlns:a16="http://schemas.microsoft.com/office/drawing/2014/main" id="{B023AA02-5431-4B7E-81AC-C64552FB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06" name="AutoShape 6">
              <a:extLst>
                <a:ext uri="{FF2B5EF4-FFF2-40B4-BE49-F238E27FC236}">
                  <a16:creationId xmlns:a16="http://schemas.microsoft.com/office/drawing/2014/main" id="{B30B9893-F915-9644-1568-3FCAD370B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Communication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Project initiation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Requirements gathering</a:t>
              </a:r>
            </a:p>
          </p:txBody>
        </p:sp>
      </p:grpSp>
      <p:grpSp>
        <p:nvGrpSpPr>
          <p:cNvPr id="307207" name="Group 7">
            <a:extLst>
              <a:ext uri="{FF2B5EF4-FFF2-40B4-BE49-F238E27FC236}">
                <a16:creationId xmlns:a16="http://schemas.microsoft.com/office/drawing/2014/main" id="{D41011C9-727F-0084-04CC-CF00305FB715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307208" name="AutoShape 8">
              <a:extLst>
                <a:ext uri="{FF2B5EF4-FFF2-40B4-BE49-F238E27FC236}">
                  <a16:creationId xmlns:a16="http://schemas.microsoft.com/office/drawing/2014/main" id="{7EEA6993-DD7E-A352-8453-ED0C9AB8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09" name="AutoShape 9">
              <a:extLst>
                <a:ext uri="{FF2B5EF4-FFF2-40B4-BE49-F238E27FC236}">
                  <a16:creationId xmlns:a16="http://schemas.microsoft.com/office/drawing/2014/main" id="{8C053199-35BD-6EBA-CC1E-99AD25FF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Planning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Estimating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Scheduling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307210" name="Group 10">
            <a:extLst>
              <a:ext uri="{FF2B5EF4-FFF2-40B4-BE49-F238E27FC236}">
                <a16:creationId xmlns:a16="http://schemas.microsoft.com/office/drawing/2014/main" id="{3469BAE4-E9CE-D2E7-0C76-B350A5225778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307211" name="AutoShape 11">
              <a:extLst>
                <a:ext uri="{FF2B5EF4-FFF2-40B4-BE49-F238E27FC236}">
                  <a16:creationId xmlns:a16="http://schemas.microsoft.com/office/drawing/2014/main" id="{030F9DB4-1CFD-4053-E0DA-0B5FEE041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12" name="AutoShape 12">
              <a:extLst>
                <a:ext uri="{FF2B5EF4-FFF2-40B4-BE49-F238E27FC236}">
                  <a16:creationId xmlns:a16="http://schemas.microsoft.com/office/drawing/2014/main" id="{D30FE4F4-ACF8-5C53-01EB-5379F9921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Modeling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Analysis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Design</a:t>
              </a:r>
            </a:p>
          </p:txBody>
        </p:sp>
      </p:grpSp>
      <p:grpSp>
        <p:nvGrpSpPr>
          <p:cNvPr id="307213" name="Group 13">
            <a:extLst>
              <a:ext uri="{FF2B5EF4-FFF2-40B4-BE49-F238E27FC236}">
                <a16:creationId xmlns:a16="http://schemas.microsoft.com/office/drawing/2014/main" id="{49833418-8405-C811-CE04-D8EB79DE9CBD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307214" name="AutoShape 14">
              <a:extLst>
                <a:ext uri="{FF2B5EF4-FFF2-40B4-BE49-F238E27FC236}">
                  <a16:creationId xmlns:a16="http://schemas.microsoft.com/office/drawing/2014/main" id="{13285F75-4D50-DA85-1F72-902D7902F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15" name="AutoShape 15">
              <a:extLst>
                <a:ext uri="{FF2B5EF4-FFF2-40B4-BE49-F238E27FC236}">
                  <a16:creationId xmlns:a16="http://schemas.microsoft.com/office/drawing/2014/main" id="{5E76C477-A1D1-F13C-49FC-AFABC0CE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Test</a:t>
              </a:r>
            </a:p>
          </p:txBody>
        </p:sp>
      </p:grpSp>
      <p:grpSp>
        <p:nvGrpSpPr>
          <p:cNvPr id="307216" name="Group 16">
            <a:extLst>
              <a:ext uri="{FF2B5EF4-FFF2-40B4-BE49-F238E27FC236}">
                <a16:creationId xmlns:a16="http://schemas.microsoft.com/office/drawing/2014/main" id="{03BCA777-0077-C1B1-6689-2D3EF6E17054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307217" name="AutoShape 17">
              <a:extLst>
                <a:ext uri="{FF2B5EF4-FFF2-40B4-BE49-F238E27FC236}">
                  <a16:creationId xmlns:a16="http://schemas.microsoft.com/office/drawing/2014/main" id="{DAA7CDA1-551D-EFD9-6624-035D9CB73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18" name="AutoShape 18">
              <a:extLst>
                <a:ext uri="{FF2B5EF4-FFF2-40B4-BE49-F238E27FC236}">
                  <a16:creationId xmlns:a16="http://schemas.microsoft.com/office/drawing/2014/main" id="{CFE80A3D-5028-00E0-9196-3B450AA2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Deployment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Support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Feedback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B2E25D4-F2AB-F366-B425-CDD5DA8C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866755-D1B6-4934-A784-F819DFEC01E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B9DADEB7-D5B5-5400-8DBA-5973BEBF7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Modeling Principles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A413503-6C37-15A1-2FA6-E8D338242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The </a:t>
            </a:r>
            <a:r>
              <a:rPr lang="en-US" altLang="en-US" sz="2000" u="sng"/>
              <a:t>information domain</a:t>
            </a:r>
            <a:r>
              <a:rPr lang="en-US" altLang="en-US" sz="2000"/>
              <a:t> of a problem (the data that flows in and out of a system) must be represented and understood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The </a:t>
            </a:r>
            <a:r>
              <a:rPr lang="en-US" altLang="en-US" sz="2000" u="sng"/>
              <a:t>functions</a:t>
            </a:r>
            <a:r>
              <a:rPr lang="en-US" altLang="en-US" sz="2000"/>
              <a:t> that the software performs must be defined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The </a:t>
            </a:r>
            <a:r>
              <a:rPr lang="en-US" altLang="en-US" sz="2000" u="sng"/>
              <a:t>behavior</a:t>
            </a:r>
            <a:r>
              <a:rPr lang="en-US" altLang="en-US" sz="2000"/>
              <a:t> of the software (as a consequence of external events) must be represented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The models that depict information, function, and behavior must be partitioned in a manner that uncovers detail in a layered (or hierarchical) fashion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The analysis task should move from essential information toward implementation detail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8738C63-244A-EC9C-25B5-4E533168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4F3061-28F2-4892-8314-1464428CC46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3727A2C7-FBCB-C856-5B01-F707931CA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Design Modeling Principles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1EA5EA8-E98B-5A6F-C518-6111D8F24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41148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The design should be traceable to the analysis model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Always consider the software architecture of the system to be built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Design of data is as important as design of processing functions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Interfaces (both internal and external) must be designed with care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User interface design should be tuned to the needs of the end-user and should stress ease of use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Component-level design should be functionally independent (high cohesion)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Components should be loosely coupled to one another and to the external environment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Design representations (models) should be easily understandable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The design should be developed iteratively; with each iteration, the designer should strive for greater simplicity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77464ED4-9464-338B-207B-095EDCDB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8534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External quality factors: those properties that can be readily observed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Internal quality factors: those properties that lead to a high-quality design from a technical perspective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444807A-BE70-1720-3629-BBCDFD3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2A0CA9-CF92-4D19-891F-4C0A966121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250" name="Text Box 2">
            <a:extLst>
              <a:ext uri="{FF2B5EF4-FFF2-40B4-BE49-F238E27FC236}">
                <a16:creationId xmlns:a16="http://schemas.microsoft.com/office/drawing/2014/main" id="{4F5CB191-4E95-8D00-FF5B-04A06F48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A0772B4A-C6F3-488E-8CA6-26771B38BCBA}" type="slidenum">
              <a:rPr lang="en-GB" altLang="en-US" sz="1400">
                <a:solidFill>
                  <a:srgbClr val="000000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14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63F15287-29E6-2177-BF4A-BF50F8D6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Construction Practices</a:t>
            </a:r>
            <a:br>
              <a:rPr lang="en-GB" altLang="en-US"/>
            </a:br>
            <a:r>
              <a:rPr lang="en-GB" altLang="en-US"/>
              <a:t> </a:t>
            </a:r>
            <a:endParaRPr lang="en-GB" altLang="en-US" sz="3200"/>
          </a:p>
        </p:txBody>
      </p:sp>
      <p:grpSp>
        <p:nvGrpSpPr>
          <p:cNvPr id="309252" name="Group 4">
            <a:extLst>
              <a:ext uri="{FF2B5EF4-FFF2-40B4-BE49-F238E27FC236}">
                <a16:creationId xmlns:a16="http://schemas.microsoft.com/office/drawing/2014/main" id="{638EECB7-C524-DCDE-0B55-7E13B2CD7FCC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309253" name="AutoShape 5">
              <a:extLst>
                <a:ext uri="{FF2B5EF4-FFF2-40B4-BE49-F238E27FC236}">
                  <a16:creationId xmlns:a16="http://schemas.microsoft.com/office/drawing/2014/main" id="{C498648D-0701-9FD6-C424-3B7497A9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54" name="AutoShape 6">
              <a:extLst>
                <a:ext uri="{FF2B5EF4-FFF2-40B4-BE49-F238E27FC236}">
                  <a16:creationId xmlns:a16="http://schemas.microsoft.com/office/drawing/2014/main" id="{7DA763B3-4635-3584-EE58-DA2EFB8D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Communication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Project initiation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Requirements gathering</a:t>
              </a:r>
            </a:p>
          </p:txBody>
        </p:sp>
      </p:grpSp>
      <p:grpSp>
        <p:nvGrpSpPr>
          <p:cNvPr id="309255" name="Group 7">
            <a:extLst>
              <a:ext uri="{FF2B5EF4-FFF2-40B4-BE49-F238E27FC236}">
                <a16:creationId xmlns:a16="http://schemas.microsoft.com/office/drawing/2014/main" id="{77A35BBB-25BE-337A-F24D-D4B9A6BD6CEA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309256" name="AutoShape 8">
              <a:extLst>
                <a:ext uri="{FF2B5EF4-FFF2-40B4-BE49-F238E27FC236}">
                  <a16:creationId xmlns:a16="http://schemas.microsoft.com/office/drawing/2014/main" id="{9EFD5FB9-510A-2DDE-01A2-23BC2A45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57" name="AutoShape 9">
              <a:extLst>
                <a:ext uri="{FF2B5EF4-FFF2-40B4-BE49-F238E27FC236}">
                  <a16:creationId xmlns:a16="http://schemas.microsoft.com/office/drawing/2014/main" id="{BAEB2DC9-9D2F-1B7A-FB5E-D9F2D4D5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Planning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Estimating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Scheduling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309258" name="Group 10">
            <a:extLst>
              <a:ext uri="{FF2B5EF4-FFF2-40B4-BE49-F238E27FC236}">
                <a16:creationId xmlns:a16="http://schemas.microsoft.com/office/drawing/2014/main" id="{3803860D-40CA-FE3A-F38B-B071F2182C8B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309259" name="AutoShape 11">
              <a:extLst>
                <a:ext uri="{FF2B5EF4-FFF2-40B4-BE49-F238E27FC236}">
                  <a16:creationId xmlns:a16="http://schemas.microsoft.com/office/drawing/2014/main" id="{DA4C28E4-C1C6-F525-5743-F9A46A4E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60" name="AutoShape 12">
              <a:extLst>
                <a:ext uri="{FF2B5EF4-FFF2-40B4-BE49-F238E27FC236}">
                  <a16:creationId xmlns:a16="http://schemas.microsoft.com/office/drawing/2014/main" id="{AC10810B-91BC-C133-6C39-35D80258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Modeling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Analysis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Design</a:t>
              </a:r>
            </a:p>
          </p:txBody>
        </p:sp>
      </p:grpSp>
      <p:grpSp>
        <p:nvGrpSpPr>
          <p:cNvPr id="309261" name="Group 13">
            <a:extLst>
              <a:ext uri="{FF2B5EF4-FFF2-40B4-BE49-F238E27FC236}">
                <a16:creationId xmlns:a16="http://schemas.microsoft.com/office/drawing/2014/main" id="{39E6E332-E548-9B43-9EAE-E43AA83D9A0D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309262" name="AutoShape 14">
              <a:extLst>
                <a:ext uri="{FF2B5EF4-FFF2-40B4-BE49-F238E27FC236}">
                  <a16:creationId xmlns:a16="http://schemas.microsoft.com/office/drawing/2014/main" id="{17554198-7FA2-75D9-D2EF-BB08D3CB9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63" name="AutoShape 15">
              <a:extLst>
                <a:ext uri="{FF2B5EF4-FFF2-40B4-BE49-F238E27FC236}">
                  <a16:creationId xmlns:a16="http://schemas.microsoft.com/office/drawing/2014/main" id="{9736E85F-E5EB-5CD9-DE61-966B48FE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Test</a:t>
              </a:r>
            </a:p>
          </p:txBody>
        </p:sp>
      </p:grpSp>
      <p:grpSp>
        <p:nvGrpSpPr>
          <p:cNvPr id="309264" name="Group 16">
            <a:extLst>
              <a:ext uri="{FF2B5EF4-FFF2-40B4-BE49-F238E27FC236}">
                <a16:creationId xmlns:a16="http://schemas.microsoft.com/office/drawing/2014/main" id="{4A07B0AE-72ED-D8FB-81BA-A3061A2D5CF9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309265" name="AutoShape 17">
              <a:extLst>
                <a:ext uri="{FF2B5EF4-FFF2-40B4-BE49-F238E27FC236}">
                  <a16:creationId xmlns:a16="http://schemas.microsoft.com/office/drawing/2014/main" id="{7675D80A-62EF-0E5F-2E93-EA5BF7B6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266" name="AutoShape 18">
              <a:extLst>
                <a:ext uri="{FF2B5EF4-FFF2-40B4-BE49-F238E27FC236}">
                  <a16:creationId xmlns:a16="http://schemas.microsoft.com/office/drawing/2014/main" id="{04390A6B-3D6C-6EB3-4FEA-3323F120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Deployment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Support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Feedback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BFDE196-5CA0-9D7A-27BB-AC097100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734617-64B9-4F2D-8E40-7F35A27003B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505F19EF-CC46-73CF-D8C6-04BC1556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/>
              <a:t>Coding Principles</a:t>
            </a:r>
            <a:br>
              <a:rPr lang="en-US" altLang="en-US" sz="4000"/>
            </a:br>
            <a:r>
              <a:rPr lang="en-US" altLang="en-US" sz="3200"/>
              <a:t>(Preparation before coding)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058218B-9FB1-519E-A129-80672ADA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Understand the problem you are trying to solve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Understand basic design principles and concepts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Pick a programming language that meets the needs of the software to be built and the environment in which it will operate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Select a programming environment that provides tools that will make your work easier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Create a set of unit tests that will be applied once the component you code is completed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2BE66D1-3ACE-6A5C-41CD-CF99EC9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CB8C50-06A7-4AF9-91D1-1BC5DDBBA04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442D2A89-83A8-6B3D-C5F3-C8763E5EF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/>
              <a:t>Coding Principles</a:t>
            </a:r>
            <a:br>
              <a:rPr lang="en-US" altLang="en-US" sz="4000"/>
            </a:br>
            <a:r>
              <a:rPr lang="en-US" altLang="en-US" sz="3200"/>
              <a:t>(As you begin coding)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101F2E4-A489-DBB2-BB04-16560BF6C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Constrain your algorithms by following structured programming practices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Select data structures that will meet the needs of the design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Understand the software architecture and create interfaces that are consistent with it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Keep conditional logic as simple as possible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Create nested loops in a way that makes them easily testable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Select meaningful variable names and follow other local coding standards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Write code that is self-documenting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Create a visual layout (e.g., indentation and blank lines) that aids code understanding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41197D7-52A8-4C34-5489-AF6D361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D78DD8-CF0B-48D2-AC34-8942F830AF1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A50744B7-A99B-5065-09E7-95CDFF843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/>
              <a:t>Coding Principles</a:t>
            </a:r>
            <a:br>
              <a:rPr lang="en-US" altLang="en-US" sz="4000"/>
            </a:br>
            <a:r>
              <a:rPr lang="en-US" altLang="en-US" sz="3200"/>
              <a:t>(After completing the first round of code)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99AD84CE-FF18-5158-1F1E-5A7912C3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Conduct a code walkthrough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Perform unit tests (black-box and white-box) and correct errors you have uncovered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Refactor the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4E124C9-195F-42BB-4ECA-DD3CC65C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DC0CD7-53A3-4432-B3DD-BDCFCD2A263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0B46ED27-17A9-29E1-0A2E-4426D0EA6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/>
              <a:t>Testing Principles</a:t>
            </a:r>
            <a:br>
              <a:rPr lang="en-US" altLang="en-US" sz="4000"/>
            </a:br>
            <a:endParaRPr lang="en-US" altLang="en-US" sz="3200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36CD0B99-42FC-641A-8F68-6B1744A5E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All tests should be traceable to the software requirements</a:t>
            </a:r>
          </a:p>
          <a:p>
            <a:pPr marL="533400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Tests should be planned long before testing begins</a:t>
            </a:r>
          </a:p>
          <a:p>
            <a:pPr marL="533400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The Pareto principle applies to software testing</a:t>
            </a:r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en-US" sz="1800"/>
              <a:t>80% of the uncovered errors are in 20% of the code</a:t>
            </a:r>
          </a:p>
          <a:p>
            <a:pPr marL="533400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Testing should begin “in the small” and progress toward testing “in the large”</a:t>
            </a:r>
          </a:p>
          <a:p>
            <a:pPr marL="914400" lvl="1" indent="-457200">
              <a:lnSpc>
                <a:spcPct val="80000"/>
              </a:lnSpc>
              <a:buFontTx/>
              <a:buChar char="•"/>
            </a:pPr>
            <a:r>
              <a:rPr lang="en-US" altLang="en-US" sz="1800"/>
              <a:t>Unit testing --&gt; integration testing --&gt; validation testing --&gt; system testing</a:t>
            </a:r>
          </a:p>
          <a:p>
            <a:pPr marL="533400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Exhaustive testing is not possible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0278EC-6D8F-BCAC-8DFB-BB3F9C41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149E60-1616-405C-B784-F7D3AEA1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B0AE5C36-6A0E-A5C4-78DA-AD9CF7C2D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/>
              <a:t>Test Objectives</a:t>
            </a:r>
            <a:br>
              <a:rPr lang="en-US" altLang="en-US" sz="4000"/>
            </a:br>
            <a:endParaRPr lang="en-US" altLang="en-US" sz="3200"/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F154D570-8BF0-5948-0E54-968217FCD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Testing is a process of executing a program with the intent of finding an error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A good test case is one that has a high probability of finding an as-yet undiscovered error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A successful test is one that uncovers an as-yet undiscovered error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08B7190-0C69-852F-3E42-E05931D6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3623D9-A982-4C9B-8AA5-8A1862A640E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23BAD5CF-D5D6-89E3-2041-C0E0B8F76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Engineering Practice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0E0279F5-631A-43CC-6137-215934371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Consists of a collection of concepts, principles, methods, and tools that a software engineer calls upon on a daily basis</a:t>
            </a:r>
          </a:p>
          <a:p>
            <a:r>
              <a:rPr lang="en-US" altLang="en-US" sz="2000"/>
              <a:t>Equips managers to manage software projects and software engineers to build computer programs</a:t>
            </a:r>
          </a:p>
          <a:p>
            <a:r>
              <a:rPr lang="en-US" altLang="en-US" sz="2000"/>
              <a:t>Provides necessary technical and management how to’s in getting the job done</a:t>
            </a:r>
          </a:p>
          <a:p>
            <a:r>
              <a:rPr lang="en-US" altLang="en-US" sz="2000"/>
              <a:t>Transforms a haphazard unfocused approach into something that is more organized, more effective, and more likely to achieve success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20A8752-92E0-DD9A-0C4D-828F02B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53A612-0426-4728-AE55-24C76A88CCF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298" name="Text Box 2">
            <a:extLst>
              <a:ext uri="{FF2B5EF4-FFF2-40B4-BE49-F238E27FC236}">
                <a16:creationId xmlns:a16="http://schemas.microsoft.com/office/drawing/2014/main" id="{567BC770-E586-8AC5-C7C7-8902C4CD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92346EB8-5A65-4C90-B290-3FF9A3024D39}" type="slidenum">
              <a:rPr lang="en-GB" altLang="en-US" sz="1400">
                <a:solidFill>
                  <a:srgbClr val="000000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20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3C5159F1-725A-D8F6-2DBB-89A7C355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Deployment Practices</a:t>
            </a:r>
            <a:br>
              <a:rPr lang="en-GB" altLang="en-US"/>
            </a:br>
            <a:endParaRPr lang="en-GB" altLang="en-US" sz="3200"/>
          </a:p>
        </p:txBody>
      </p:sp>
      <p:grpSp>
        <p:nvGrpSpPr>
          <p:cNvPr id="311300" name="Group 4">
            <a:extLst>
              <a:ext uri="{FF2B5EF4-FFF2-40B4-BE49-F238E27FC236}">
                <a16:creationId xmlns:a16="http://schemas.microsoft.com/office/drawing/2014/main" id="{FC872AD5-257C-E81E-2586-E2349CDE9AEC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311301" name="AutoShape 5">
              <a:extLst>
                <a:ext uri="{FF2B5EF4-FFF2-40B4-BE49-F238E27FC236}">
                  <a16:creationId xmlns:a16="http://schemas.microsoft.com/office/drawing/2014/main" id="{8F382521-ED7A-6BDB-1EA6-C12C9CB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02" name="AutoShape 6">
              <a:extLst>
                <a:ext uri="{FF2B5EF4-FFF2-40B4-BE49-F238E27FC236}">
                  <a16:creationId xmlns:a16="http://schemas.microsoft.com/office/drawing/2014/main" id="{FE235501-5F03-D8D0-1EF0-603CB7E1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Communication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Project initiation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Requirements gathering</a:t>
              </a:r>
            </a:p>
          </p:txBody>
        </p:sp>
      </p:grpSp>
      <p:grpSp>
        <p:nvGrpSpPr>
          <p:cNvPr id="311303" name="Group 7">
            <a:extLst>
              <a:ext uri="{FF2B5EF4-FFF2-40B4-BE49-F238E27FC236}">
                <a16:creationId xmlns:a16="http://schemas.microsoft.com/office/drawing/2014/main" id="{7D48A779-7C21-FF5D-0FBF-0B9D29D082B1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311304" name="AutoShape 8">
              <a:extLst>
                <a:ext uri="{FF2B5EF4-FFF2-40B4-BE49-F238E27FC236}">
                  <a16:creationId xmlns:a16="http://schemas.microsoft.com/office/drawing/2014/main" id="{E35A28E2-D54D-96D5-6A77-A073EFB3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05" name="AutoShape 9">
              <a:extLst>
                <a:ext uri="{FF2B5EF4-FFF2-40B4-BE49-F238E27FC236}">
                  <a16:creationId xmlns:a16="http://schemas.microsoft.com/office/drawing/2014/main" id="{D9CEB3F8-96A1-6DAC-E5BE-0EBEBDB19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Planning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Estimating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Scheduling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311306" name="Group 10">
            <a:extLst>
              <a:ext uri="{FF2B5EF4-FFF2-40B4-BE49-F238E27FC236}">
                <a16:creationId xmlns:a16="http://schemas.microsoft.com/office/drawing/2014/main" id="{E41772CB-FCD8-0914-F70B-739EFD8A7254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311307" name="AutoShape 11">
              <a:extLst>
                <a:ext uri="{FF2B5EF4-FFF2-40B4-BE49-F238E27FC236}">
                  <a16:creationId xmlns:a16="http://schemas.microsoft.com/office/drawing/2014/main" id="{37320FE6-09F0-BC92-B481-A927B19D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08" name="AutoShape 12">
              <a:extLst>
                <a:ext uri="{FF2B5EF4-FFF2-40B4-BE49-F238E27FC236}">
                  <a16:creationId xmlns:a16="http://schemas.microsoft.com/office/drawing/2014/main" id="{A396C92A-8F29-237A-3379-91AA60B74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Modeling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Analysis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Design</a:t>
              </a:r>
            </a:p>
          </p:txBody>
        </p:sp>
      </p:grpSp>
      <p:grpSp>
        <p:nvGrpSpPr>
          <p:cNvPr id="311309" name="Group 13">
            <a:extLst>
              <a:ext uri="{FF2B5EF4-FFF2-40B4-BE49-F238E27FC236}">
                <a16:creationId xmlns:a16="http://schemas.microsoft.com/office/drawing/2014/main" id="{92163AC9-6BAD-0C60-E6B9-6F371A4E38FC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311310" name="AutoShape 14">
              <a:extLst>
                <a:ext uri="{FF2B5EF4-FFF2-40B4-BE49-F238E27FC236}">
                  <a16:creationId xmlns:a16="http://schemas.microsoft.com/office/drawing/2014/main" id="{79FDC0A2-BA95-5FD5-E44D-9962EABB5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11" name="AutoShape 15">
              <a:extLst>
                <a:ext uri="{FF2B5EF4-FFF2-40B4-BE49-F238E27FC236}">
                  <a16:creationId xmlns:a16="http://schemas.microsoft.com/office/drawing/2014/main" id="{144EB0BD-6FC4-06C8-4CBD-06C74F4E5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Test</a:t>
              </a:r>
            </a:p>
          </p:txBody>
        </p:sp>
      </p:grpSp>
      <p:grpSp>
        <p:nvGrpSpPr>
          <p:cNvPr id="311312" name="Group 16">
            <a:extLst>
              <a:ext uri="{FF2B5EF4-FFF2-40B4-BE49-F238E27FC236}">
                <a16:creationId xmlns:a16="http://schemas.microsoft.com/office/drawing/2014/main" id="{DA8DCB69-CA84-2727-2CEC-7B94E66D5A54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311313" name="AutoShape 17">
              <a:extLst>
                <a:ext uri="{FF2B5EF4-FFF2-40B4-BE49-F238E27FC236}">
                  <a16:creationId xmlns:a16="http://schemas.microsoft.com/office/drawing/2014/main" id="{4C7777ED-0E5D-9998-31DF-DCB4CC89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1314" name="AutoShape 18">
              <a:extLst>
                <a:ext uri="{FF2B5EF4-FFF2-40B4-BE49-F238E27FC236}">
                  <a16:creationId xmlns:a16="http://schemas.microsoft.com/office/drawing/2014/main" id="{64542B69-E45D-CEDD-9723-EB152B7B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Deployment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Support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Feedback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EB3EA8-F7F1-E388-6B68-99A42FD0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B4F098-5F44-4F47-89B4-F20A27202AC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A2998B21-FDFC-496C-1232-AF291A90B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Deployment Principles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82A6F7FB-BBEB-2640-1204-E84F1B49D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772400" cy="4114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Customer expectations for the software must be managed</a:t>
            </a:r>
          </a:p>
          <a:p>
            <a:pPr marL="838200" lvl="1" indent="-381000">
              <a:lnSpc>
                <a:spcPct val="90000"/>
              </a:lnSpc>
              <a:buFontTx/>
              <a:buChar char="•"/>
            </a:pPr>
            <a:r>
              <a:rPr lang="en-US" altLang="en-US" sz="1800"/>
              <a:t>Be careful not to promise too much or to mislead the user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A complete delivery package should be assembled and tested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A support regime must be established </a:t>
            </a:r>
            <a:r>
              <a:rPr lang="en-US" altLang="en-US" sz="2000" u="sng"/>
              <a:t>before</a:t>
            </a:r>
            <a:r>
              <a:rPr lang="en-US" altLang="en-US" sz="2000"/>
              <a:t> the software is delivered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Appropriate instructional materials must be provided to end users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altLang="en-US" sz="2000"/>
              <a:t>Buggy software should be fixed first, delivered later</a:t>
            </a:r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8177A9C9-3480-50F0-C5E1-3E08B0CF4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1" y="63246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u="sng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2400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0C45FD-FEE0-3EFA-2E05-0ED3D3C419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609600"/>
            <a:ext cx="8153400" cy="1143000"/>
          </a:xfrm>
        </p:spPr>
        <p:txBody>
          <a:bodyPr/>
          <a:lstStyle/>
          <a:p>
            <a:pPr eaLnBrk="1" hangingPunct="1"/>
            <a:br>
              <a:rPr lang="en-US" altLang="en-US" sz="4800">
                <a:latin typeface="Arial" panose="020B0604020202020204" pitchFamily="34" charset="0"/>
              </a:rPr>
            </a:br>
            <a:r>
              <a:rPr lang="en-US" altLang="en-US" sz="4800">
                <a:latin typeface="Arial" panose="020B0604020202020204" pitchFamily="34" charset="0"/>
              </a:rPr>
              <a:t>Requirements Engineering</a:t>
            </a:r>
            <a:br>
              <a:rPr lang="en-US" altLang="en-US" sz="4800"/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7AAF13BD-1523-2E00-9F6F-3CBC0FF44B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24200" y="1905000"/>
            <a:ext cx="7239000" cy="17526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en-US" sz="2000"/>
              <a:t> Problems with requirements practices 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Requirements engineering tasks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Inception 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Elicitation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Elaboration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Negotiation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Specification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Validation</a:t>
            </a:r>
          </a:p>
          <a:p>
            <a:pPr algn="l" eaLnBrk="1" hangingPunct="1">
              <a:buFontTx/>
              <a:buChar char="-"/>
            </a:pPr>
            <a:r>
              <a:rPr lang="en-US" altLang="en-US" sz="2000"/>
              <a:t> Requirements management</a:t>
            </a:r>
          </a:p>
          <a:p>
            <a:pPr algn="l" eaLnBrk="1" hangingPunct="1">
              <a:buFontTx/>
              <a:buChar char="-"/>
            </a:pPr>
            <a:endParaRPr lang="en-US" altLang="en-US" sz="2000"/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5CE16591-E519-A1C9-5527-914ADA162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4" y="6507164"/>
            <a:ext cx="6008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(Source: Pressman, R. </a:t>
            </a:r>
            <a:r>
              <a:rPr lang="en-US" altLang="en-US" sz="1200" i="1"/>
              <a:t>Software Engineering: A Practitioner’s Approach</a:t>
            </a:r>
            <a:r>
              <a:rPr lang="en-US" altLang="en-US" sz="1200"/>
              <a:t>.  McGraw-Hill, 2005)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42FBD81-022D-A173-272A-81C63FB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4986B-D40B-41C3-9873-66884F7CBB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8434253-E505-1073-92F1-1A5CAEC81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Problems with our Requirements Practices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377FDB-5C88-19AD-D251-1D68D8635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We have trouble understanding the requirements that we do acquire from the customer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We often record requirements in a disorganized manner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We spend far too </a:t>
            </a:r>
            <a:r>
              <a:rPr lang="en-US" altLang="en-US" sz="2000" u="sng"/>
              <a:t>little</a:t>
            </a:r>
            <a:r>
              <a:rPr lang="en-US" altLang="en-US" sz="2000"/>
              <a:t> time verifying what we do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We allow change to control us, rather than establishing mechanisms to control 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Most importantly, we fail to establish a solid foundation for the system or software that the user wants built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9B97DB96-B1B2-2C31-517F-F58E4E7A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15001"/>
            <a:ext cx="203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(more on next slide)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1C189026-A8C7-11F9-FD38-324A99C1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52834-5B13-4611-9D78-BC5F68D499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A34A52A-7337-06BB-8425-9A7B6C9B4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Problems with our Requirements Practices (continued)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13C18BF-004E-419F-B023-C2C5934F2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Many software developers argue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Building software is so compelling that we want to jump right in (before having a clear understanding of what is needed)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Things will become clear as we build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Project stakeholders will be able to better understand what they need only after examining early iterations of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Things change so rapidly that requirements engineering is a waste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bottom line is producing a working program and that all else is secondary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of these arguments contain some truth, especially for small projects that take less than one month to complete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However, as software grows in size and complexity, these arguments begin to break down and can lead to a failed software project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F9F9D1D-695E-17DD-9195-C2BFF07A8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Requirement Engineering &amp; Management</a:t>
            </a:r>
            <a:br>
              <a:rPr lang="en-IN" altLang="en-US"/>
            </a:br>
            <a:br>
              <a:rPr lang="en-IN" altLang="en-US"/>
            </a:br>
            <a:endParaRPr lang="en-IN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FCF8993-8984-6316-8D22-40912A834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altLang="en-US" sz="1800">
                <a:ea typeface="Times New Roman" panose="02020603050405020304" pitchFamily="18" charset="0"/>
                <a:cs typeface="Mangal" panose="02040503050203030202" pitchFamily="18" charset="0"/>
              </a:rPr>
              <a:t>Feasibility Study</a:t>
            </a:r>
            <a:endParaRPr lang="en-IN" altLang="en-US" sz="180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altLang="en-US" sz="1800">
                <a:ea typeface="Times New Roman" panose="02020603050405020304" pitchFamily="18" charset="0"/>
                <a:cs typeface="Mangal" panose="02040503050203030202" pitchFamily="18" charset="0"/>
              </a:rPr>
              <a:t>Requirement Gathering</a:t>
            </a:r>
            <a:endParaRPr lang="en-IN" altLang="en-US" sz="180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altLang="en-US" sz="1800">
                <a:ea typeface="Times New Roman" panose="02020603050405020304" pitchFamily="18" charset="0"/>
                <a:cs typeface="Mangal" panose="02040503050203030202" pitchFamily="18" charset="0"/>
              </a:rPr>
              <a:t>Software Requirement Specification</a:t>
            </a:r>
            <a:endParaRPr lang="en-IN" altLang="en-US" sz="180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altLang="en-US" sz="1800">
                <a:ea typeface="Times New Roman" panose="02020603050405020304" pitchFamily="18" charset="0"/>
                <a:cs typeface="Mangal" panose="02040503050203030202" pitchFamily="18" charset="0"/>
              </a:rPr>
              <a:t>Software Requirement Validation </a:t>
            </a:r>
            <a:endParaRPr lang="en-IN" altLang="en-US" sz="180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tabLst>
                <a:tab pos="457200" algn="l"/>
              </a:tabLst>
            </a:pPr>
            <a:endParaRPr lang="en-IN" altLang="en-US"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FE4FE7F-6C56-E88F-D86D-CEEACDCF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E6210-25F4-4D0D-AFE0-5190225A95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333765A-6A02-B1B0-10FC-980A07718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Software Requirements Characteristics</a:t>
            </a:r>
            <a:br>
              <a:rPr lang="en-IN" altLang="en-US" sz="3600"/>
            </a:b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1DC-7128-FB27-B06D-BA00379D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9862279" cy="472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dirty="0"/>
              <a:t>Gathering software requirements is the foundation of the entire software development project. Hence they must be clear, correct and well-defined.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30F58CE-280B-1751-647D-6F5CA21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84359-DEC1-482D-A977-08DCE03108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562141-A5BB-1D4D-8F89-6BB8212C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83171"/>
              </p:ext>
            </p:extLst>
          </p:nvPr>
        </p:nvGraphicFramePr>
        <p:xfrm>
          <a:off x="1027657" y="3166364"/>
          <a:ext cx="9749022" cy="321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511">
                  <a:extLst>
                    <a:ext uri="{9D8B030D-6E8A-4147-A177-3AD203B41FA5}">
                      <a16:colId xmlns:a16="http://schemas.microsoft.com/office/drawing/2014/main" val="1203563402"/>
                    </a:ext>
                  </a:extLst>
                </a:gridCol>
                <a:gridCol w="4874511">
                  <a:extLst>
                    <a:ext uri="{9D8B030D-6E8A-4147-A177-3AD203B41FA5}">
                      <a16:colId xmlns:a16="http://schemas.microsoft.com/office/drawing/2014/main" val="3238016283"/>
                    </a:ext>
                  </a:extLst>
                </a:gridCol>
              </a:tblGrid>
              <a:tr h="32194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Correct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Consistent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Coherent (Logical &amp; Consistent)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Traceable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Credible source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dirty="0"/>
                        <a:t>Comprehensible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dirty="0"/>
                        <a:t>Modifiable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dirty="0"/>
                        <a:t>Verifiable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dirty="0"/>
                        <a:t>Prioritized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IN" dirty="0"/>
                        <a:t>Unambiguous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66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45EF040-0398-31E7-94EB-B8B53183D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DBC908E-EE01-188A-032C-309CC9DFF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/>
              <a:t>Requirements are categorized logically as </a:t>
            </a: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altLang="en-US" sz="2400" dirty="0"/>
              <a:t>Must Have : Software cannot be said operational without them.</a:t>
            </a: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altLang="en-US" sz="2400" dirty="0"/>
              <a:t>Should have : Enhancing the functionality of software.</a:t>
            </a: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altLang="en-US" sz="2400" dirty="0"/>
              <a:t>Could have : Software can still properly function with these requirements.</a:t>
            </a:r>
          </a:p>
          <a:p>
            <a:pPr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altLang="en-US" sz="2400" dirty="0"/>
              <a:t>Wish list : These requirements do not map to any objectives of software.</a:t>
            </a:r>
          </a:p>
          <a:p>
            <a:endParaRPr lang="en-IN" altLang="en-US" sz="24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470D1B2-ADDE-7A38-E978-703B6571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ACCBF5-892F-4D7B-9F7E-25EC45025D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842BBD5-76B2-B775-05D7-243BCA52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F7E9BF-40DB-4BB5-9D07-6ADCAD0E0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D30C7B3-8D06-9EEE-135D-06307088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Solution: Requirements Engineering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7DC18A4-E4CE-99B7-9BBB-209AD9AAE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Begins during the communication activity and continues into the modeling activity</a:t>
            </a:r>
          </a:p>
          <a:p>
            <a:pPr eaLnBrk="1" hangingPunct="1"/>
            <a:r>
              <a:rPr lang="en-US" altLang="en-US" sz="2000" dirty="0"/>
              <a:t>Builds a bridge from the system requirements into software design and construction</a:t>
            </a:r>
          </a:p>
          <a:p>
            <a:pPr eaLnBrk="1" hangingPunct="1"/>
            <a:r>
              <a:rPr lang="en-US" altLang="en-US" sz="2000" dirty="0"/>
              <a:t>Allows  the requirements engineer to examine</a:t>
            </a:r>
          </a:p>
          <a:p>
            <a:pPr lvl="1" eaLnBrk="1" hangingPunct="1"/>
            <a:r>
              <a:rPr lang="en-US" altLang="en-US" sz="1800" dirty="0"/>
              <a:t>the context of the software work to be performed</a:t>
            </a:r>
          </a:p>
          <a:p>
            <a:pPr lvl="1" eaLnBrk="1" hangingPunct="1"/>
            <a:r>
              <a:rPr lang="en-US" altLang="en-US" sz="1800" dirty="0"/>
              <a:t>the specific needs that design and construction must address</a:t>
            </a:r>
          </a:p>
          <a:p>
            <a:pPr lvl="1" eaLnBrk="1" hangingPunct="1"/>
            <a:r>
              <a:rPr lang="en-US" altLang="en-US" sz="1800" dirty="0"/>
              <a:t>the priorities that guide the order in which work is to be completed</a:t>
            </a:r>
          </a:p>
          <a:p>
            <a:pPr lvl="1" eaLnBrk="1" hangingPunct="1"/>
            <a:r>
              <a:rPr lang="en-US" altLang="en-US" sz="1800" dirty="0"/>
              <a:t>the information, function, and behavior that will have a profound impact on the resultant design</a:t>
            </a:r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C5EECFAE-471B-11A4-3FC6-3E86858E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3E848-A249-484D-B495-F974FFE379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9AF40-8703-F640-233D-CCD85C658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Requirements Engineering Tasks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04CF79F-B81C-FFF5-AE27-7156F0A6B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Seven distinct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Negotiation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Requirements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Some of these tasks may occur in parallel and all are adapted to the needs of the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strive to define what the customer wants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serve to establish a solid foundation for the design and construction of the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CB87BCE-7A02-B589-C6E8-B02799CA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7728A0-66D6-4EF7-A753-CC710CB14FF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FBACF820-CA37-DAD9-733A-67965A30D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The Essence of Problem Solving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ABCFE87-BB7F-7334-6C05-EEF62FB9F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sz="2000"/>
              <a:t>Understand the problem (communication and analysis)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Who has a stake in the solution to the problem?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What are the unknowns (data, function, behavior)?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Can the problem be compartmentalized?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Can the problem be represented graphically?</a:t>
            </a:r>
          </a:p>
          <a:p>
            <a:pPr marL="609600" indent="-609600">
              <a:buFontTx/>
              <a:buAutoNum type="arabicParenR"/>
            </a:pPr>
            <a:r>
              <a:rPr lang="en-US" altLang="en-US" sz="2000"/>
              <a:t>Plan a solution (planning, modeling and software design)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Have you seen similar problems like this before?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Has a similar problem been solved and is the solution reusable?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Can subproblems be defined and are solutions available for the subproblems?</a:t>
            </a:r>
          </a:p>
          <a:p>
            <a:pPr marL="609600" indent="-609600">
              <a:buFontTx/>
              <a:buAutoNum type="arabicParenR"/>
            </a:pPr>
            <a:endParaRPr lang="en-US" altLang="en-US" sz="2000"/>
          </a:p>
          <a:p>
            <a:pPr marL="609600" indent="-609600"/>
            <a:endParaRPr lang="en-US" altLang="en-US" sz="2000"/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8D0D2FE5-AF4A-014A-4AD6-BF782B92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6019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C6C14271-D63F-4A40-05F6-D9541215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6" y="5840414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(more on next slide)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385F241-4983-EECC-BC05-82904663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7E160-2E10-49BF-8ED7-AEA3C11A00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0E8F2C1-F4C6-3C72-DC74-05BEA28AD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Project: Campus Information Access Kiosk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A415924-EDC5-A672-0E7F-24223A177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Both podium-high and desk-high terminals located throughout the campus in all classroom buildings, admin buildings, labs, and dormitories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Hand/Palm-login and logout (seamlessly)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Voice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Optional audio/visual or just visual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Immediate access to all campus information 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E-mail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Cell phone voice messaging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01588756-3CE0-A192-8AF6-E5611015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DE9640-0714-4651-B682-E61CBB97E9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902512D-E662-31E7-DB48-45B6E157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DA1119E-01CF-D2AA-888F-7D5B4B5A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CF4F52A-7235-3463-7A0F-8CB5C3ED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849904C1-8DDF-63D2-6234-AD7D79B8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014DC39-F662-FC21-FA3F-D19EE37A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87A98AD8-7380-F3CA-EA94-7D8CCB9B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81518022-5511-2180-AFDF-5773820F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FB96DB5B-4DBA-6636-7A9C-DFA0EE41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5E6C0-8763-4860-83C9-000948364F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0699456-465B-BFDF-8D6B-9EE6A36AD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Inception Task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3378E71-C8C1-FA6D-5808-9ED9B6780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During inception, the requirements engineer asks a set of questions to establish…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basic understanding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people who want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nature of the solution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effectiveness of preliminary communication and collaboration between the customer and the developer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Through these questions, the requirements engineer needs to…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Identify the stakeholders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Recognize multiple viewpoints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Work toward collaboration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Break the ice and initiate the communication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56EC9F8B-E584-8800-9645-C3B79F5A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29A72-6002-4149-83BB-A5ABDF63D9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8DDC670-2089-BE85-FA3F-4ABFAC472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First Set of Questions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A9432F7-9521-EC80-88C2-3831475C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819400"/>
            <a:ext cx="7239000" cy="2667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/>
              <a:t>Who is behind the request for this work?</a:t>
            </a:r>
          </a:p>
          <a:p>
            <a:pPr eaLnBrk="1" hangingPunct="1"/>
            <a:r>
              <a:rPr lang="en-US" altLang="en-US" sz="2000"/>
              <a:t>Who will use the solution?</a:t>
            </a:r>
          </a:p>
          <a:p>
            <a:pPr eaLnBrk="1" hangingPunct="1"/>
            <a:r>
              <a:rPr lang="en-US" altLang="en-US" sz="2000"/>
              <a:t>What will be the economic benefit of a successful solution?</a:t>
            </a:r>
          </a:p>
          <a:p>
            <a:pPr eaLnBrk="1" hangingPunct="1"/>
            <a:r>
              <a:rPr lang="en-US" altLang="en-US" sz="2000"/>
              <a:t>Is there another source for the solution that you need?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D6EF20CA-F672-39D0-D3E7-4EFB2EC1D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71600"/>
            <a:ext cx="74803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These questions focus on the customer, other stakeholders, the overall goals, and the benefits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CCB670C-9DB2-AB4E-72FB-25D68BC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A6E9B-2E38-4235-B566-A02531B0D2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22EAA89-5AD2-A015-53B6-144CDF307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Next Set of Questions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FA6B1E3-63BA-5263-AD24-6AAB4F774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8956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en-US" sz="2000"/>
              <a:t>How would you characterize "good" output that would be generated by a successful solution?</a:t>
            </a:r>
          </a:p>
          <a:p>
            <a:pPr eaLnBrk="1" hangingPunct="1"/>
            <a:r>
              <a:rPr lang="en-US" altLang="en-US" sz="2000"/>
              <a:t>What problem(s) will this solution address?</a:t>
            </a:r>
          </a:p>
          <a:p>
            <a:pPr eaLnBrk="1" hangingPunct="1"/>
            <a:r>
              <a:rPr lang="en-US" altLang="en-US" sz="2000"/>
              <a:t>Can you show me (or describe) the business environment in which the solution will be used?</a:t>
            </a:r>
          </a:p>
          <a:p>
            <a:pPr eaLnBrk="1" hangingPunct="1"/>
            <a:r>
              <a:rPr lang="en-US" altLang="en-US" sz="2000"/>
              <a:t>Will special performance issues or constraints affect the way the solution is approached?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34A86F2-555D-E6D4-A52F-9617DEFD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4803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These questions enable the requirements engineer to gain a better understanding of the problem and allow the customer to voice his or her perceptions about a solution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9C38C60-8CD9-3509-EA8E-C946224C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491BE-C823-458E-8336-816D4EDEB9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414373F-8080-B6F0-388C-FAAE5C8A4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Final Set of Questions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4E08AAE-681C-4389-BE7A-D523978EC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819400"/>
            <a:ext cx="7772400" cy="3352800"/>
          </a:xfrm>
        </p:spPr>
        <p:txBody>
          <a:bodyPr/>
          <a:lstStyle/>
          <a:p>
            <a:pPr eaLnBrk="1" hangingPunct="1"/>
            <a:r>
              <a:rPr lang="en-US" altLang="en-US" sz="2000"/>
              <a:t>Are you the right person to answer these questions?  Are your answers "official"?</a:t>
            </a:r>
          </a:p>
          <a:p>
            <a:pPr eaLnBrk="1" hangingPunct="1"/>
            <a:r>
              <a:rPr lang="en-US" altLang="en-US" sz="2000"/>
              <a:t>Are my questions relevant to the problem that you have?</a:t>
            </a:r>
          </a:p>
          <a:p>
            <a:pPr eaLnBrk="1" hangingPunct="1"/>
            <a:r>
              <a:rPr lang="en-US" altLang="en-US" sz="2000"/>
              <a:t>Am I asking too many questions?</a:t>
            </a:r>
          </a:p>
          <a:p>
            <a:pPr eaLnBrk="1" hangingPunct="1"/>
            <a:r>
              <a:rPr lang="en-US" altLang="en-US" sz="2000"/>
              <a:t>Can anyone else provide additional information?</a:t>
            </a:r>
          </a:p>
          <a:p>
            <a:pPr eaLnBrk="1" hangingPunct="1"/>
            <a:r>
              <a:rPr lang="en-US" altLang="en-US" sz="2000"/>
              <a:t>Should I be asking you anything else?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3B374C8-3F17-C816-B38F-7C0DBF4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62484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These questions focus on the effectiveness of the communication activity itself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0EF4263C-D898-76FF-DB98-5CDD130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53922-7511-4770-9D8F-E6882CD7C3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60E076B-3B94-08D0-42F8-753FE13D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018FF80-66B9-C2E3-BDB1-0E984FFD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4E3921B1-284F-454B-0EAD-EFDB0724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6A82AB98-C6D0-8BDE-54B6-14470106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D59B8B9C-7277-C421-C52A-B86209CC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B8DE887B-6C93-6555-6B71-DD9B9448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85DCC83F-586F-18FC-000D-9B7DF7A9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2F92734-3DB5-4F3D-5817-F29459A3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8ED32-3634-4625-B4BE-F291D1D582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6FF19D5-7280-3F59-F82D-97C6F06B2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Elicitation Task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B6874B0-76AB-1559-B288-A5BB928F7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Eliciting requirements is difficult because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Problems of scope</a:t>
            </a:r>
            <a:r>
              <a:rPr lang="en-US" altLang="en-US" sz="1800"/>
              <a:t> in identifying the boundaries of the system or specifying too much technical detail rather than overall system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Problems of understanding</a:t>
            </a:r>
            <a:r>
              <a:rPr lang="en-US" altLang="en-US" sz="1800"/>
              <a:t> what is wanted, what the problem domain is, and what the computing environment can handle (Information that is believed to be "obvious" is often omitted)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Problems of volatility</a:t>
            </a:r>
            <a:r>
              <a:rPr lang="en-US" altLang="en-US" sz="1800"/>
              <a:t> because the requirements change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Elicitation may be accomplished through two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Collaborative requirements gathering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Quality function deployment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7CE2EF8-5E35-3141-6871-39BD429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1F79C-3CF2-4E47-94A7-69AA2B44B1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A18B55B-25B2-941D-90CC-36FC397C3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Guidelines of Collaborative Requirements Gathering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94A6314-F2A2-92D3-04A1-82FA54B94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Meetings are conducted and attended by both software engineers, customers, and other interested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Rules for preparation and participation are established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agenda is suggested that is formal enough to cover all important points but informal enough to encourage the free flow of ideas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"facilitator" (customer, developer, or outsider) controls the meeting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"definition mechanism" is used such as work sheets, flip charts, wall stickers, electronic bulletin board, chat room, or some other virtual forum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goal is to identify the problem, propose elements of the solution, negotiate different approaches, and specify a preliminary set of solution requirements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90F8ED59-E57B-DA26-C8DA-8911C0F9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B75CB-8FDA-431C-8C41-AAB5D8E09B2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8BAB978-CDC0-78C1-9611-01AACCF4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Quality Function Deployment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B367E6-04C9-4E3D-5BCF-CBF7DD10D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is a technique that translates the needs of the customer into technical requirements for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emphasizes an understanding of what is valuable to the customer and then deploys these values throughout the engineering process through functions, information, and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identifies three types of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Normal requirements</a:t>
            </a:r>
            <a:r>
              <a:rPr lang="en-US" altLang="en-US" sz="1800"/>
              <a:t>: These requirements are the objectives and goals stated for a product or system during meetings with the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Expected requirements</a:t>
            </a:r>
            <a:r>
              <a:rPr lang="en-US" altLang="en-US" sz="1800"/>
              <a:t>:  These requirements are implicit to the product or system and may be so fundamental that the customer does not explicitly state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/>
              <a:t>Exciting requirements</a:t>
            </a:r>
            <a:r>
              <a:rPr lang="en-US" altLang="en-US" sz="1800"/>
              <a:t>: These requirements are for features that go beyond the customer's expectations and prove to be very satisfying when present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DCF5B35-0F1E-CE99-EDE1-F14610BC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FA1436-4B9C-4337-81C6-025F6E55097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7CDBA97E-C7F7-E817-9CB0-5BF986ACE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The Essence of Problem Solving (continued)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3F748EFF-82FE-3A83-F435-101DD50AD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arenR" startAt="3"/>
            </a:pPr>
            <a:r>
              <a:rPr lang="en-US" altLang="en-US" sz="2000"/>
              <a:t>Carry out the plan (construction; code generation)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Does the solution conform to the plan? Is the source code traceable back to the design?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Is each component of the solution correct? Has the design and code been reviewed?</a:t>
            </a:r>
          </a:p>
          <a:p>
            <a:pPr marL="609600" indent="-609600">
              <a:buFontTx/>
              <a:buAutoNum type="arabicParenR" startAt="3"/>
            </a:pPr>
            <a:r>
              <a:rPr lang="en-US" altLang="en-US" sz="2000"/>
              <a:t>Examine the results for accuracy (testing and quality assurance) 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Is it possible to test each component of the solution?</a:t>
            </a:r>
          </a:p>
          <a:p>
            <a:pPr marL="990600" lvl="1" indent="-533400">
              <a:buFontTx/>
              <a:buChar char="•"/>
            </a:pPr>
            <a:r>
              <a:rPr lang="en-US" altLang="en-US" sz="1800"/>
              <a:t>Does the solution produce results that conform to the data, function, and behavior that are required?</a:t>
            </a:r>
          </a:p>
          <a:p>
            <a:pPr marL="990600" lvl="1" indent="-533400">
              <a:buFontTx/>
              <a:buAutoNum type="arabicParenR"/>
            </a:pPr>
            <a:endParaRPr lang="en-US" altLang="en-US" sz="1800"/>
          </a:p>
        </p:txBody>
      </p:sp>
      <p:sp>
        <p:nvSpPr>
          <p:cNvPr id="296964" name="Text Box 4">
            <a:extLst>
              <a:ext uri="{FF2B5EF4-FFF2-40B4-BE49-F238E27FC236}">
                <a16:creationId xmlns:a16="http://schemas.microsoft.com/office/drawing/2014/main" id="{3E6B43F5-A558-D7CB-83B2-71FFF89E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6019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C7115D8-E1ED-6790-BBDF-8CFB657C4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Requirement Elicitation Techniques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6BDA46C-F295-F13A-5813-18EA90159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/>
              <a:t>Interviews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IN" altLang="en-US" sz="2400"/>
              <a:t>Surveys</a:t>
            </a:r>
          </a:p>
          <a:p>
            <a:r>
              <a:rPr lang="en-IN" altLang="en-US" sz="2400"/>
              <a:t>Questionnaires</a:t>
            </a:r>
          </a:p>
          <a:p>
            <a:r>
              <a:rPr lang="en-IN" altLang="en-US" sz="2400"/>
              <a:t>Task analysis</a:t>
            </a:r>
          </a:p>
          <a:p>
            <a:r>
              <a:rPr lang="en-IN" altLang="en-US" sz="2400"/>
              <a:t>Domain Analysis</a:t>
            </a:r>
          </a:p>
          <a:p>
            <a:r>
              <a:rPr lang="en-IN" altLang="en-US" sz="2400"/>
              <a:t>Brainstorming</a:t>
            </a:r>
          </a:p>
          <a:p>
            <a:r>
              <a:rPr lang="en-IN" altLang="en-US" sz="2400"/>
              <a:t>Prototyping</a:t>
            </a:r>
          </a:p>
          <a:p>
            <a:r>
              <a:rPr lang="en-IN" altLang="en-US" sz="2400"/>
              <a:t>Observation</a:t>
            </a:r>
          </a:p>
          <a:p>
            <a:endParaRPr lang="en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8BEF3CF3-CEF3-5CD9-7303-D95DE692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26DAB-1E37-4CDD-88F9-7AA78A9ECC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5A04D481-70DA-AF39-DDA9-7967194A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E2732-1141-4624-852B-B225B75910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8131E39-0CDF-8055-6C3C-78B314CD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Elicitation Work Products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34B6595-A036-054B-E696-6683E7F2B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statement of need and feasibility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bounded statement of scope for the system 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list of customers, users, and other stakeholders who participated in requirements elicitation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description of the system's technical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list of requirements (organized by function) and the domain constraints that apply to each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set of preliminary </a:t>
            </a:r>
            <a:r>
              <a:rPr lang="en-US" altLang="en-US" sz="2000" u="sng"/>
              <a:t>usage scenarios</a:t>
            </a:r>
            <a:r>
              <a:rPr lang="en-US" altLang="en-US" sz="2000"/>
              <a:t> (in the form of use cases) that provide insight into the use of the system or product under different operating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Any </a:t>
            </a:r>
            <a:r>
              <a:rPr lang="en-US" altLang="en-US" sz="2000" u="sng"/>
              <a:t>prototypes</a:t>
            </a:r>
            <a:r>
              <a:rPr lang="en-US" altLang="en-US" sz="2000"/>
              <a:t> developed to better define requirements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4A431B20-A6B2-1E8E-817F-21CC920F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49350"/>
            <a:ext cx="69342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work products will vary depending on the system, but should include one or more of the following items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CCD30100-9CD8-CC5C-6EBD-8BF3D5F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90FA2-B37E-41DE-8095-1EA950502E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8ECD2F8-5235-A638-B888-E6F94E22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3E86ECF-40DF-4300-01EA-25A02E51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DE3B602-AE9B-F94E-7468-90729FE6A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B819B979-61AF-E345-6692-F7907912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1EE1B400-0C9A-3711-1F9F-A3F2C075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27CD93F0-03F9-2CAF-A8DF-A0A19D1B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1C61E345-C03F-9AB3-86D0-DD0ECCF0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3E6D8BE-E120-5B3A-E386-3282F4A1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2CD79-8A43-401A-98C4-82D62167D55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9A4DCCF-A70F-0251-2693-FDF8519BF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Elaboration Task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9EDB286-F57A-A1DD-DE6A-25B9330FC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During elaboration, the software engineer takes the information obtained during inception and elicitation and begins to expand and refine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Elaboration focuses on developing a refined technical model of software functions, features, and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is an analysis modeling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cases are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Domain classes are identified along with their attributes and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State machine diagrams are used to capture the life on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end result is an analysis model that defines the functional, informational, and behavioral domains of the problem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A228A46C-B394-4995-6271-57490798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343A4-1269-414B-9B78-B9619C932F6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7BC1286-AFF4-C701-9D76-7C0974F27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Developing Use Cases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FB38183-1127-A1E2-AA96-65BAF8824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Step One – Define the set of actors that will be involved in the story</a:t>
            </a:r>
          </a:p>
          <a:p>
            <a:pPr lvl="1" eaLnBrk="1" hangingPunct="1"/>
            <a:r>
              <a:rPr lang="en-US" altLang="en-US" sz="1800"/>
              <a:t>Actors are people, devices, or other systems that use the system or product within the context of the function and behavior that is to be described</a:t>
            </a:r>
          </a:p>
          <a:p>
            <a:pPr lvl="1" eaLnBrk="1" hangingPunct="1"/>
            <a:r>
              <a:rPr lang="en-US" altLang="en-US" sz="1800"/>
              <a:t>Actors are anything that communicate with the system or product and that are external to the system itself</a:t>
            </a:r>
          </a:p>
          <a:p>
            <a:pPr eaLnBrk="1" hangingPunct="1"/>
            <a:r>
              <a:rPr lang="en-US" altLang="en-US" sz="2000"/>
              <a:t>Step Two – Develop use cases, where each one answers a set of questions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E3847BC4-BEBC-DFA4-16A7-30D63439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722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(More on next slide)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7FC36C-5AD3-2844-AA68-4F24B1A9A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977DD691-86E3-5CC6-6687-512FFB84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1A648-4F41-4428-A5B6-E58DFA0E2B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pic>
        <p:nvPicPr>
          <p:cNvPr id="27652" name="Content Placeholder 4" descr="UML Use Case Diagram">
            <a:extLst>
              <a:ext uri="{FF2B5EF4-FFF2-40B4-BE49-F238E27FC236}">
                <a16:creationId xmlns:a16="http://schemas.microsoft.com/office/drawing/2014/main" id="{93FCE48D-2A47-8914-A1BF-C196889247F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746250"/>
            <a:ext cx="5911850" cy="4281488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32451D5-B815-23D2-24D4-5E297A88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E3655-7410-44C2-BA22-45B3F1D8BE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59A7466-56C2-2DD5-30B6-F6A325972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Questions Commonly Answered by a Use Case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EA05067-670C-ABB7-81FC-FF27454F5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Who is the primary actor(s), the secondary actor(s)?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are the actor’s goals?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preconditions should exist before the scenario begins?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main tasks or functions are performed by the actor?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exceptions might be considered as the scenario is described?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variations in the actor’s interaction are possible?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system information will the actor acquire, produce, or change?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Will the actor have to inform the system about changes in the external environment?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What information does the actor desire from the system?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Does the actor wish to be informed about unexpected changes?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626E286-C462-CA88-C658-C7522C76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376CB-DFB4-4CB0-A99C-F24059666D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BEE8E15-7CA2-512D-A532-DE4660ED6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Elements of the Analysis Model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43F4E3B-F113-EC43-394F-ACD954EC0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Scenario-based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Describe the system from the user's point of view using scenarios that are depicted in use cases and activity diagrams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Class-based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Identify the domain classes for the objects manipulated by the actors, the attributes of these classes, and how they interact with one another; they utilize class diagrams to do this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Behavioral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state diagrams to represent the state of the system, the events that cause the system to change state, and the actions that are taken as a result of a particular event; can also be applied to each class in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Flow-oriented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data flow diagrams to show the input data that comes into a system, what functions are applied to that data to do transformations, and what resulting output data are produced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01BEE20E-7EBB-C1A0-41EE-FC9929CE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35794-4732-4387-B98F-B195EE470C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9D4626F-3CC9-ACC3-9CA2-C44E009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609641D-14DF-5139-8C97-88136AD6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AF46C626-DB42-B848-6F18-292F6C96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5AEDC0AA-56BD-5160-0CCD-41453D3D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A92E473A-EE92-E0A6-AF1A-987A7D7A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6D113E65-4300-F93E-F045-04702A26B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5D61661C-C5F0-E00D-FABF-FB5F2A8E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D1EC8F6D-899B-3204-201A-9E3D73F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FC24A-0F8A-4D24-BA83-0171B74292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EFF9007-112F-9C2A-02F0-FBDDEA34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Negotiation Task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350A3E5-F981-CCD4-D325-7E276CDF3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During negotiation, the software engineer reconciles the conflicts between what the customer wants and what can be achieved given limited business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Requirements are ranked (i.e., prioritized) by the customers, users, and other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Risks associated with each requirement are identified and analyzed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Rough guesses of development effort are made and used to assess the impact of each requirement on project cost and delivery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Using an iterative approach, requirements are eliminated, combined and/or modified so that each party achieves some measure of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D14A4E9-F28D-6449-EB72-2B59F3A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AAE10-BDFA-4A25-BA85-7384B7EF4A0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9674CB3B-9E31-0166-7D62-6DC742137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z="4000"/>
              <a:t>Seven Core Principles for Software Engineering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BB37F675-8D48-2327-F945-E971EAE08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Remember the reason that the software exists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The software should provide value to its users and satisfy the requirements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Keep it simple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All design and implementation should be as simple as possible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Maintain the vision of the project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A clear vision is essential to the project’s success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Others will consume what you produce 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Always specify, design, and implement knowing that someone else will later have to understand and modify what you did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Be open to the future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Never design yourself into a corner; build software that can be easily changed and adapted 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Plan ahead for software reuse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Reuse of software reduces the long-term cost and increases the value of the program and the reusable components</a:t>
            </a:r>
          </a:p>
          <a:p>
            <a:pPr>
              <a:lnSpc>
                <a:spcPct val="80000"/>
              </a:lnSpc>
              <a:buFontTx/>
              <a:buAutoNum type="arabicParenR"/>
            </a:pPr>
            <a:r>
              <a:rPr lang="en-US" altLang="en-US" sz="2000" dirty="0"/>
              <a:t>Think, then act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en-US" sz="1800" dirty="0"/>
              <a:t>Placing clear, complete thought before action will almost always produce better results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BC8D387-38FB-CF07-EDFE-C40BBFD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DD1A5-F2EA-4FE8-978D-7F7247F5E5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5D4DF16-038E-42EE-ABFB-E425868C4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Art of Negotiation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E0131CC-2AFC-3730-AC2B-70F56C39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2286000"/>
            <a:ext cx="65532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Recognize that it is not competition</a:t>
            </a:r>
          </a:p>
          <a:p>
            <a:pPr eaLnBrk="1" hangingPunct="1"/>
            <a:r>
              <a:rPr lang="en-US" altLang="en-US" sz="2000"/>
              <a:t>Map out a strategy</a:t>
            </a:r>
          </a:p>
          <a:p>
            <a:pPr eaLnBrk="1" hangingPunct="1"/>
            <a:r>
              <a:rPr lang="en-US" altLang="en-US" sz="2000"/>
              <a:t>Listen actively</a:t>
            </a:r>
          </a:p>
          <a:p>
            <a:pPr eaLnBrk="1" hangingPunct="1"/>
            <a:r>
              <a:rPr lang="en-US" altLang="en-US" sz="2000"/>
              <a:t>Focus on the other party’s interests</a:t>
            </a:r>
          </a:p>
          <a:p>
            <a:pPr eaLnBrk="1" hangingPunct="1"/>
            <a:r>
              <a:rPr lang="en-US" altLang="en-US" sz="2000"/>
              <a:t>Don’t let it get personal</a:t>
            </a:r>
          </a:p>
          <a:p>
            <a:pPr eaLnBrk="1" hangingPunct="1"/>
            <a:r>
              <a:rPr lang="en-US" altLang="en-US" sz="2000"/>
              <a:t>Be creative</a:t>
            </a:r>
          </a:p>
          <a:p>
            <a:pPr eaLnBrk="1" hangingPunct="1"/>
            <a:r>
              <a:rPr lang="en-US" altLang="en-US" sz="2000"/>
              <a:t>Be ready to commit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D7D4FA9C-AE0E-2D06-4C3B-95B99B9A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BC9EC-A3F9-44B4-875F-C58FEFBEE2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5D7066C-4215-DFB3-B723-02F81B1D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EF05A4D-ED6B-132B-B1E8-77E37536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ABDF39EB-6B75-9C02-EBAC-1DDED59B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DCCC2C80-BFE7-501A-44CC-97237D59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9F3869ED-6C8E-6C11-7DC8-779AD3D3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7A5C8DD5-AFBC-64CE-E067-58497715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8C0FAB70-B056-79F7-0EBD-C3E4F4A4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0AECBAD-0C48-7174-7BD1-4DBD00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5B6D6-B49B-432E-B3C1-DBC4431194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0F4C46E-77EA-E291-A883-4A14DB638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Specification Task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A4411F7-E1AE-1656-67AF-912295AE5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specification is the final work product produced by the requirements engineer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is normally in the form of a software requirements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serves as the foundation for subsequent software engineering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describes the function and performance of a computer-based system and the constraints that will govern its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formalizes the </a:t>
            </a:r>
            <a:r>
              <a:rPr lang="en-US" altLang="en-US" sz="2000" u="sng"/>
              <a:t>informational</a:t>
            </a:r>
            <a:r>
              <a:rPr lang="en-US" altLang="en-US" sz="2000"/>
              <a:t>, </a:t>
            </a:r>
            <a:r>
              <a:rPr lang="en-US" altLang="en-US" sz="2000" u="sng"/>
              <a:t>functional</a:t>
            </a:r>
            <a:r>
              <a:rPr lang="en-US" altLang="en-US" sz="2000"/>
              <a:t>, and </a:t>
            </a:r>
            <a:r>
              <a:rPr lang="en-US" altLang="en-US" sz="2000" u="sng"/>
              <a:t>behavioral</a:t>
            </a:r>
            <a:r>
              <a:rPr lang="en-US" altLang="en-US" sz="2000"/>
              <a:t> requirements of the proposed software in both a graphical and textual format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1C07956-3EB0-3548-F255-1BB0D0F8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2828B-9961-4C52-B5D3-D3DC10E1752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D24E39-7BF9-9A9D-71E4-22E4C8134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Typical Contents of a Software Requirements Specification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40794D8-5FEF-8C07-941D-F6A5178C1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Required states and modes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Software requirements grouped by capabilities (i.e., functions, objects)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Software external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Software internal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Software internal data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Other software requirements (safety, security, privacy, environment, hardware, software, communications, quality, personnel, training, logistics,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Design and implementation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Qualification provisions to ensure each requirement has been met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Demonstration, test, analysis, inspection,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Requirements traceability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Trace back to the system or subsystem where each requirement applies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F7B73ED7-A087-79EA-E834-33BB615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CF682-B108-4142-9D63-0A453FE44C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1919B32-E06D-C628-60C3-71364D17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3D1BD3-C214-5A7D-048E-BA2EF1BF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6C046D7-1A68-608C-C382-A3B91B16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1E38C059-4BF3-0CC1-16C4-24F8D43A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6BAC120D-AED2-CC72-2200-B364553B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3A3ADBA3-DF36-00BF-859B-95DE0C67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A248F837-F444-B3C3-E5D7-BF7287C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E19CBBD-6F5C-6B10-49E8-E7E0D4F4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5FA16-C7AC-4C84-87E9-309445E54B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B757DD-89EC-D94A-1DE6-818B43DA2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Validation Task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843A0FD-B9C0-B529-CB9F-C987FC50B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During validation, the work products produced as a result of requirements engineering are assessed for quality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specification is examined to ensure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software requirements have been stated unambiguously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inconsistencies, omissions, and errors have been detected and corrected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work products conform to the standards established for the process, the project, and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formal technical review serves as the primary requirements validation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Members include software engineers, customers, users, and other stakeholders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9E06EB9-0A7B-AE20-4728-7BC09E70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639C77-D97B-434F-850A-D696CB8602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6301B0C-611E-0D60-B579-10BC6C4CC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Questions to ask when Validating Requirements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6E257D8-4400-F312-615F-2C5B24EC2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Is each requirement consistent with the overall objective for the system/product?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Have all requirements been specified at the proper level of abstraction? That is, do some requirements provide a level of technical detail that is inappropriate at this stage?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Is the requirement really necessary or does it represent an add-on feature that may not be essential to the objective of the system?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Is each requirement bounded and unambiguous?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Does each requirement have attribution? That is, is a source (generally, a specific individual) noted for each requirement?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217965A2-D9A2-57C6-2A2B-6F878E26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248401"/>
            <a:ext cx="203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(more on next slide)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B99A22ED-962A-A452-ED5C-7B006760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D89C6-0A6B-4AE5-9171-72A55A8305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8FF6E6-0D57-0BF9-33AF-38C080A2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Questions to ask when Validating Requirements</a:t>
            </a:r>
            <a:r>
              <a:rPr lang="en-US" altLang="en-US" sz="4000"/>
              <a:t> (continued)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419D425-188F-0A87-2661-3C732D662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Do any requirements conflict with other requirements?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Is each requirement achievable in the technical environment that will house the system or product?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Is each requirement testable, once implemented?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Approaches: Demonstration, actual test, analysis, or inspection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Does the requirements model properly reflect the information, function, and behavior of the system to be built?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Has the requirements model been “partitioned” in a way that exposes progressively more detailed information about the system?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DCD5380D-915E-317A-BE8C-5B1CEA5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A996E3-7022-4497-A9BD-C62A56FC14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713609-D809-F7F8-CCF6-F96BD31B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F96BB19-12A9-13B3-0B45-E94726F6F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8C7EE376-12E9-3C04-023B-31696B5D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F0793C5C-1B5F-5FFB-8C69-7DA0A814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87CA4B03-C151-1424-7B38-E53F1762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8F9F22A2-FC61-1087-187D-5C8B83CF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91269C01-649A-09D2-D45C-ECEBDDC5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A9A79FC1-BB9F-179A-A126-BBFECFCC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BE106-CDAC-4465-B0C1-0F32FB0BDF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CF32760-544F-AF64-0D04-400FCB721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Requirements Management Task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8E1FB8F-81EF-4F27-9822-45397CD99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During requirements management, the project team performs a set of activities to identify, control, and track requirements and changes to the requirements at any time as the project proceeds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Each requirement is assigned a unique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requirements are then placed into one or more traceability tables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These tables may be stored in a database that relate features, sources, dependencies, subsystems, and interfaces to the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requirements traceability table is also placed at the end of the software requirements specification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1B379C5-1020-52BC-1BA6-756E9048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C6D11E-05FD-46D5-B9DE-6316BB7847D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06" name="Text Box 2">
            <a:extLst>
              <a:ext uri="{FF2B5EF4-FFF2-40B4-BE49-F238E27FC236}">
                <a16:creationId xmlns:a16="http://schemas.microsoft.com/office/drawing/2014/main" id="{03D8726E-8585-A754-7AAD-009D9162A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02D00888-6E2A-4493-85B8-48EDC9430D7B}" type="slidenum">
              <a:rPr lang="en-GB" altLang="en-US" sz="1400">
                <a:solidFill>
                  <a:srgbClr val="000000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6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EBE82B94-E023-B6D3-F549-328D082A3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Communication Practices</a:t>
            </a:r>
            <a:br>
              <a:rPr lang="en-GB" altLang="en-US"/>
            </a:br>
            <a:r>
              <a:rPr lang="en-GB" altLang="en-US" sz="3200"/>
              <a:t>(Requirements Elicitation)</a:t>
            </a:r>
          </a:p>
        </p:txBody>
      </p:sp>
      <p:grpSp>
        <p:nvGrpSpPr>
          <p:cNvPr id="303108" name="Group 4">
            <a:extLst>
              <a:ext uri="{FF2B5EF4-FFF2-40B4-BE49-F238E27FC236}">
                <a16:creationId xmlns:a16="http://schemas.microsoft.com/office/drawing/2014/main" id="{EC439022-692E-7281-FF82-01F2C3717C92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303109" name="AutoShape 5">
              <a:extLst>
                <a:ext uri="{FF2B5EF4-FFF2-40B4-BE49-F238E27FC236}">
                  <a16:creationId xmlns:a16="http://schemas.microsoft.com/office/drawing/2014/main" id="{15B903DC-8574-9E7C-4171-AC8569CAA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3110" name="AutoShape 6">
              <a:extLst>
                <a:ext uri="{FF2B5EF4-FFF2-40B4-BE49-F238E27FC236}">
                  <a16:creationId xmlns:a16="http://schemas.microsoft.com/office/drawing/2014/main" id="{DA604163-F60D-6DD6-7958-AFCFBF9F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Communication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Project initiation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Requirements gathering</a:t>
              </a:r>
            </a:p>
          </p:txBody>
        </p:sp>
      </p:grpSp>
      <p:grpSp>
        <p:nvGrpSpPr>
          <p:cNvPr id="303111" name="Group 7">
            <a:extLst>
              <a:ext uri="{FF2B5EF4-FFF2-40B4-BE49-F238E27FC236}">
                <a16:creationId xmlns:a16="http://schemas.microsoft.com/office/drawing/2014/main" id="{7836B2F1-447A-F976-181B-ED2CF075FD92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303112" name="AutoShape 8">
              <a:extLst>
                <a:ext uri="{FF2B5EF4-FFF2-40B4-BE49-F238E27FC236}">
                  <a16:creationId xmlns:a16="http://schemas.microsoft.com/office/drawing/2014/main" id="{70F70F74-D371-F76A-9C65-0DCD702F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3113" name="AutoShape 9">
              <a:extLst>
                <a:ext uri="{FF2B5EF4-FFF2-40B4-BE49-F238E27FC236}">
                  <a16:creationId xmlns:a16="http://schemas.microsoft.com/office/drawing/2014/main" id="{B77BB904-2D2F-D7F9-37B3-0BD67D3A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Planning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Estimating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Scheduling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303114" name="Group 10">
            <a:extLst>
              <a:ext uri="{FF2B5EF4-FFF2-40B4-BE49-F238E27FC236}">
                <a16:creationId xmlns:a16="http://schemas.microsoft.com/office/drawing/2014/main" id="{467960E3-28D9-CBA3-DE62-004C993529D0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303115" name="AutoShape 11">
              <a:extLst>
                <a:ext uri="{FF2B5EF4-FFF2-40B4-BE49-F238E27FC236}">
                  <a16:creationId xmlns:a16="http://schemas.microsoft.com/office/drawing/2014/main" id="{A06DD454-6DC5-BF3A-8BB6-B3B1E8F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3116" name="AutoShape 12">
              <a:extLst>
                <a:ext uri="{FF2B5EF4-FFF2-40B4-BE49-F238E27FC236}">
                  <a16:creationId xmlns:a16="http://schemas.microsoft.com/office/drawing/2014/main" id="{80896637-F9B8-7AB0-7992-675DF445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Modeling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Analysis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Design</a:t>
              </a:r>
            </a:p>
          </p:txBody>
        </p:sp>
      </p:grpSp>
      <p:grpSp>
        <p:nvGrpSpPr>
          <p:cNvPr id="303117" name="Group 13">
            <a:extLst>
              <a:ext uri="{FF2B5EF4-FFF2-40B4-BE49-F238E27FC236}">
                <a16:creationId xmlns:a16="http://schemas.microsoft.com/office/drawing/2014/main" id="{C727521E-79D1-4EF0-E0F2-084560DB6E71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303118" name="AutoShape 14">
              <a:extLst>
                <a:ext uri="{FF2B5EF4-FFF2-40B4-BE49-F238E27FC236}">
                  <a16:creationId xmlns:a16="http://schemas.microsoft.com/office/drawing/2014/main" id="{34952ABD-2F09-0C00-7D13-F6136483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3119" name="AutoShape 15">
              <a:extLst>
                <a:ext uri="{FF2B5EF4-FFF2-40B4-BE49-F238E27FC236}">
                  <a16:creationId xmlns:a16="http://schemas.microsoft.com/office/drawing/2014/main" id="{01217768-3EAB-0F7F-F920-3E88CB96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Test</a:t>
              </a:r>
            </a:p>
          </p:txBody>
        </p:sp>
      </p:grpSp>
      <p:grpSp>
        <p:nvGrpSpPr>
          <p:cNvPr id="303120" name="Group 16">
            <a:extLst>
              <a:ext uri="{FF2B5EF4-FFF2-40B4-BE49-F238E27FC236}">
                <a16:creationId xmlns:a16="http://schemas.microsoft.com/office/drawing/2014/main" id="{42E5F3B9-D28A-2B0E-45CB-C8E7FD4D5C14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303121" name="AutoShape 17">
              <a:extLst>
                <a:ext uri="{FF2B5EF4-FFF2-40B4-BE49-F238E27FC236}">
                  <a16:creationId xmlns:a16="http://schemas.microsoft.com/office/drawing/2014/main" id="{194EFF06-6F7E-225C-DE1B-6D0B9059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3122" name="AutoShape 18">
              <a:extLst>
                <a:ext uri="{FF2B5EF4-FFF2-40B4-BE49-F238E27FC236}">
                  <a16:creationId xmlns:a16="http://schemas.microsoft.com/office/drawing/2014/main" id="{7D1C7CCF-BDDB-0106-F0FA-C65B20B76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Deployment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Support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Feedback</a:t>
              </a:r>
            </a:p>
          </p:txBody>
        </p:sp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107251DE-45F7-F6C4-9547-0115FAF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254FF-2B0B-40B0-AD33-B4116E0CC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EA3B23A9-D4C8-D3E7-E641-9BA6C109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9D2E347E-2685-12FC-A2DD-87DF5B4C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8674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Management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3BF2BD9B-1CDF-9DE0-F499-7B11AD66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Validation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300FCFF7-6BED-F13A-4656-C2878781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Inception</a:t>
            </a:r>
          </a:p>
        </p:txBody>
      </p:sp>
      <p:sp>
        <p:nvSpPr>
          <p:cNvPr id="43015" name="Rectangle 8">
            <a:extLst>
              <a:ext uri="{FF2B5EF4-FFF2-40B4-BE49-F238E27FC236}">
                <a16:creationId xmlns:a16="http://schemas.microsoft.com/office/drawing/2014/main" id="{E6CB29AC-7523-240D-E8FC-83CEDA7E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Elicitation</a:t>
            </a:r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CFDFC01E-0130-BD9C-6D11-566793A9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24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Elaboration</a:t>
            </a: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12BE30E8-7E4F-8640-96C1-318EB000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Negotiation</a:t>
            </a:r>
          </a:p>
        </p:txBody>
      </p:sp>
      <p:sp>
        <p:nvSpPr>
          <p:cNvPr id="43018" name="Rectangle 11">
            <a:extLst>
              <a:ext uri="{FF2B5EF4-FFF2-40B4-BE49-F238E27FC236}">
                <a16:creationId xmlns:a16="http://schemas.microsoft.com/office/drawing/2014/main" id="{F45A3BB6-3390-0F76-CB95-135F53907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958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Specification</a:t>
            </a:r>
          </a:p>
        </p:txBody>
      </p:sp>
      <p:sp>
        <p:nvSpPr>
          <p:cNvPr id="43019" name="Text Box 12">
            <a:extLst>
              <a:ext uri="{FF2B5EF4-FFF2-40B4-BE49-F238E27FC236}">
                <a16:creationId xmlns:a16="http://schemas.microsoft.com/office/drawing/2014/main" id="{05B2219B-88F7-B800-1909-F527BB00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6324601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</a:t>
            </a:r>
            <a:endParaRPr lang="en-US" altLang="en-US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F31452-7B8D-4F8F-AF98-F0BE7ADD62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143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800" u="sng">
                <a:latin typeface="Arial" panose="020B0604020202020204" pitchFamily="34" charset="0"/>
              </a:rPr>
              <a:t>Chapter 8</a:t>
            </a:r>
            <a:br>
              <a:rPr lang="en-US" altLang="en-US" sz="4800">
                <a:latin typeface="Arial" panose="020B0604020202020204" pitchFamily="34" charset="0"/>
              </a:rPr>
            </a:br>
            <a:br>
              <a:rPr lang="en-US" altLang="en-US" sz="4800">
                <a:latin typeface="Arial" panose="020B0604020202020204" pitchFamily="34" charset="0"/>
              </a:rPr>
            </a:br>
            <a:r>
              <a:rPr lang="en-US" altLang="en-US" sz="4800">
                <a:latin typeface="Arial" panose="020B0604020202020204" pitchFamily="34" charset="0"/>
              </a:rPr>
              <a:t>Analysis Modeling</a:t>
            </a:r>
            <a:br>
              <a:rPr lang="en-US" altLang="en-US" sz="4800"/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C3836A91-9113-3EE6-CB1B-4AA11921A2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19400"/>
            <a:ext cx="5105400" cy="24384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en-US" sz="2400"/>
              <a:t> Requirements analysis</a:t>
            </a:r>
          </a:p>
          <a:p>
            <a:pPr algn="l" eaLnBrk="1" hangingPunct="1">
              <a:buFontTx/>
              <a:buChar char="-"/>
            </a:pPr>
            <a:r>
              <a:rPr lang="en-US" altLang="en-US" sz="2400"/>
              <a:t> Scenario-based modeling</a:t>
            </a:r>
          </a:p>
          <a:p>
            <a:pPr algn="l" eaLnBrk="1" hangingPunct="1">
              <a:buFontTx/>
              <a:buChar char="-"/>
            </a:pPr>
            <a:r>
              <a:rPr lang="en-US" altLang="en-US" sz="2400"/>
              <a:t> Class-based modeling</a:t>
            </a:r>
          </a:p>
          <a:p>
            <a:pPr algn="l" eaLnBrk="1" hangingPunct="1">
              <a:buFontTx/>
              <a:buChar char="-"/>
            </a:pPr>
            <a:r>
              <a:rPr lang="en-US" altLang="en-US" sz="2400"/>
              <a:t> Flow-oriented modeling</a:t>
            </a:r>
          </a:p>
          <a:p>
            <a:pPr algn="l" eaLnBrk="1" hangingPunct="1">
              <a:buFontTx/>
              <a:buChar char="-"/>
            </a:pPr>
            <a:r>
              <a:rPr lang="en-US" altLang="en-US" sz="2400"/>
              <a:t> Behavioral modeling </a:t>
            </a:r>
          </a:p>
          <a:p>
            <a:pPr algn="l" eaLnBrk="1" hangingPunct="1">
              <a:buFontTx/>
              <a:buChar char="-"/>
            </a:pPr>
            <a:endParaRPr lang="en-US" alt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292C9FDF-0B5A-0004-30A9-F82CF18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AFD54B8-5AD6-44E9-9F92-E1538899AB3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CDAE01B-A152-0C7F-2128-9E0CA17D4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 of Analysis Modeling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D29AA1E-318E-D471-994D-99D4AB994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Provides the first technical representation of a system</a:t>
            </a:r>
          </a:p>
          <a:p>
            <a:pPr eaLnBrk="1" hangingPunct="1"/>
            <a:r>
              <a:rPr lang="en-US" altLang="en-US" sz="2000"/>
              <a:t>Is easy to understand and maintain</a:t>
            </a:r>
          </a:p>
          <a:p>
            <a:pPr eaLnBrk="1" hangingPunct="1"/>
            <a:r>
              <a:rPr lang="en-US" altLang="en-US" sz="2000"/>
              <a:t>Deals with the problem of size by partitioning the system</a:t>
            </a:r>
          </a:p>
          <a:p>
            <a:pPr eaLnBrk="1" hangingPunct="1"/>
            <a:r>
              <a:rPr lang="en-US" altLang="en-US" sz="2000"/>
              <a:t>Uses graphics whenever possible</a:t>
            </a:r>
          </a:p>
          <a:p>
            <a:pPr eaLnBrk="1" hangingPunct="1"/>
            <a:r>
              <a:rPr lang="en-US" altLang="en-US" sz="2000"/>
              <a:t>Differentiates between </a:t>
            </a:r>
            <a:r>
              <a:rPr lang="en-US" altLang="en-US" sz="2000" u="sng"/>
              <a:t>essential</a:t>
            </a:r>
            <a:r>
              <a:rPr lang="en-US" altLang="en-US" sz="2000"/>
              <a:t> information versus </a:t>
            </a:r>
            <a:r>
              <a:rPr lang="en-US" altLang="en-US" sz="2000" u="sng"/>
              <a:t>implementation</a:t>
            </a:r>
            <a:r>
              <a:rPr lang="en-US" altLang="en-US" sz="2000"/>
              <a:t> information</a:t>
            </a:r>
          </a:p>
          <a:p>
            <a:pPr eaLnBrk="1" hangingPunct="1"/>
            <a:r>
              <a:rPr lang="en-US" altLang="en-US" sz="2000"/>
              <a:t>Helps in the tracking and evaluation of interfaces</a:t>
            </a:r>
          </a:p>
          <a:p>
            <a:pPr eaLnBrk="1" hangingPunct="1"/>
            <a:r>
              <a:rPr lang="en-US" altLang="en-US" sz="2000"/>
              <a:t>Provides tools other than narrative text to describe software logic and policy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E466375C-D71F-744E-0C46-032D15B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C06F566-0C92-4AEE-93A6-AC4496E5BE2B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DCD0AD6-DE0D-09FE-87DE-D40344663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Set of Models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0FDE60A-D314-D424-81A1-6198A4181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Scenario-based modeling</a:t>
            </a:r>
            <a:r>
              <a:rPr lang="en-US" altLang="en-US" sz="2000"/>
              <a:t> – represents the system from the user's point of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Class-based modeling</a:t>
            </a:r>
            <a:r>
              <a:rPr lang="en-US" altLang="en-US" sz="2000"/>
              <a:t> – defines objects, attributes, and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Flow-oriented modeling</a:t>
            </a:r>
            <a:r>
              <a:rPr lang="en-US" altLang="en-US" sz="2000"/>
              <a:t> – provides an indication of how data objects are transformed by a set of processing functions</a:t>
            </a:r>
            <a:r>
              <a:rPr lang="en-US" altLang="en-US" sz="2000" b="1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Behavioral modeling</a:t>
            </a:r>
            <a:r>
              <a:rPr lang="en-US" altLang="en-US" sz="2000"/>
              <a:t> – depicts the states of the  classes and the impact of events on these states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A1E2C7-F54D-0012-9A65-5D7F81D791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Requirements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E10E8C-424A-BFE1-1426-93F939B2E5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273BCAA-16AA-F8D6-F0DC-E00EA7AF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5DBCF14-C427-404E-A45C-C36EB26ECB3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47A1EF-DAFC-3DAD-7D0E-EEB2C89B8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Purpose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C4D7C0B-89E3-202A-A42B-0966768F0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Specifies the software's operational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Indicates the software's interfaces with other system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Establishes constraints that the software must meet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Provides the software designer with a representation of information, function, and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This is later translated into architectural, interface, class/data and component-level designs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Provides the developer and customer with the means to assess quality once the software is built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ACD3A4EB-11AD-11FB-9748-00559B5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902259A-259C-419C-B622-015BFD121A3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80CE207-8275-6883-68F6-F4D78750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Overall Objectives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6667FDA-109D-2F56-EDB5-88EC9DC25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Three primary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To describe what the customer requires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To establish a basis for the creation of a software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To define a set of requirements that can be validated once the software is built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elements of an analysis model are directly traceable to parts of the design model, and some parts overlap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5D8E183A-3565-B0B8-07CC-13B9406F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3738353-9CBD-4B17-8277-4BADD6E21D92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286B98A-A398-2C35-AD19-AA3177ADB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Rules of Thumb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F91680-6CC2-25C3-DB95-C251991F3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analysis model should focus on requirements that are </a:t>
            </a:r>
            <a:r>
              <a:rPr lang="en-US" altLang="en-US" sz="2000" u="sng"/>
              <a:t>visible</a:t>
            </a:r>
            <a:r>
              <a:rPr lang="en-US" altLang="en-US" sz="2000"/>
              <a:t> within the problem or business domain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level of abstraction should be relatively high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Each element of the analysis model should add to an overall understanding of software requirements and provide insight into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Information domain, function, and behavior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model should delay the consideration of infrastructure and other non-functional models until the design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First complete the analysis of the problem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model should minimize </a:t>
            </a:r>
            <a:r>
              <a:rPr lang="en-US" altLang="en-US" sz="2000" u="sng"/>
              <a:t>coupling</a:t>
            </a:r>
            <a:r>
              <a:rPr lang="en-US" altLang="en-US" sz="2000"/>
              <a:t> throughout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Reduce the level of interconnectedness among functions and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model should provide value to all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model should be kept as simple as can be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8993CDC-DB29-9CAA-0326-4A4B5BD1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13B9B87-2E88-435F-BEDE-ADE150C7202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CA2E97F-F8D2-E5F3-83EE-5A8B96B38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Domain Analysis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762EDD-719F-035A-0E9A-D7E20864A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610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identification, analysis, and specification of common, reusable capabilities within a specific </a:t>
            </a:r>
            <a:r>
              <a:rPr lang="en-US" altLang="en-US" sz="1800" u="sng"/>
              <a:t>application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Do this in terms of common objects, classes, subassemblies, and frameworks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Sources of domain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Technical literature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Existing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Customer surveys and expert advice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Current/future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Outcome of domain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Class taxonomies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Reuse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Functional and behavioral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Domain languages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9B5A066-D0E5-71AF-47D7-BA25526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42B1160-66B7-4463-A8A6-2C9E691EE32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8BEAC7F-7239-7F41-E824-A3B724158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Modeling Approaches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8CEC69C-8DDB-5C7C-7B00-0FEBD6AD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Structured analysis</a:t>
            </a:r>
          </a:p>
          <a:p>
            <a:pPr lvl="1" eaLnBrk="1" hangingPunct="1"/>
            <a:r>
              <a:rPr lang="en-US" altLang="en-US" sz="1800"/>
              <a:t>Considers data and the processes that transform the data as separate entities</a:t>
            </a:r>
          </a:p>
          <a:p>
            <a:pPr lvl="1" eaLnBrk="1" hangingPunct="1"/>
            <a:r>
              <a:rPr lang="en-US" altLang="en-US" sz="1800"/>
              <a:t>Data is modeled in terms of only attributes and relationships (but no operations)</a:t>
            </a:r>
          </a:p>
          <a:p>
            <a:pPr lvl="1" eaLnBrk="1" hangingPunct="1"/>
            <a:r>
              <a:rPr lang="en-US" altLang="en-US" sz="1800"/>
              <a:t>Processes  are modeled to show the 1) input data, 2) the transformation that occurs on that data, and 3) the resulting output data</a:t>
            </a:r>
          </a:p>
          <a:p>
            <a:pPr eaLnBrk="1" hangingPunct="1"/>
            <a:r>
              <a:rPr lang="en-US" altLang="en-US" sz="2000"/>
              <a:t>Object-oriented analysis</a:t>
            </a:r>
          </a:p>
          <a:p>
            <a:pPr lvl="1" eaLnBrk="1" hangingPunct="1"/>
            <a:r>
              <a:rPr lang="en-US" altLang="en-US" sz="1800"/>
              <a:t>Focuses on the definition of classes and the manner in which they collaborate with one another to fulfill customer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1AEC329-3D51-B37D-4CE8-9D8F433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1A40EE-6A75-48EC-A61B-33306BB2B79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92F5D077-A9F9-8078-4560-BDCC65B11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/>
              <a:t>Communication Principles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301CA581-E847-F545-4CCF-1E73FE41C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229600" cy="4114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Listen to the speaker and concentrate on what is being said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Prepare before you meet by researching and understanding the problem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Someone should facility the meeting and have an agenda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Face-to-face communication is best, but also have a document or presentation to focus the discussion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Take notes and document decisions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Strive for collaboration and consensus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Stay focused on a topic; modularize your discussion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If something is unclear, draw a picture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Move on to the next topic a) after you agree to something, b) if you cannot agree to something, or c) if a feature or function is unclear and cannot be clarified at the moment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Negotiation is not a contest or a game; it works best when both parties win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91656F8B-14FD-D0E0-16CC-C2DC36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C7C04CC-74B1-4923-82D8-35A74189A1A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B9BFE68-71E4-149E-0B59-EF3322ECD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Elements of the Analysis Model</a:t>
            </a:r>
          </a:p>
        </p:txBody>
      </p:sp>
      <p:grpSp>
        <p:nvGrpSpPr>
          <p:cNvPr id="13316" name="Group 12">
            <a:extLst>
              <a:ext uri="{FF2B5EF4-FFF2-40B4-BE49-F238E27FC236}">
                <a16:creationId xmlns:a16="http://schemas.microsoft.com/office/drawing/2014/main" id="{50BDB568-5FA3-6F89-07C7-3121EF76ECC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09800"/>
            <a:ext cx="2057400" cy="1676400"/>
            <a:chOff x="624" y="1344"/>
            <a:chExt cx="1296" cy="1056"/>
          </a:xfrm>
        </p:grpSpPr>
        <p:sp>
          <p:nvSpPr>
            <p:cNvPr id="13335" name="Rectangle 3">
              <a:extLst>
                <a:ext uri="{FF2B5EF4-FFF2-40B4-BE49-F238E27FC236}">
                  <a16:creationId xmlns:a16="http://schemas.microsoft.com/office/drawing/2014/main" id="{D6F36AF3-9787-064D-9BDE-C70EF00B0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Use case text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Use case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Activity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Swim lane diagrams</a:t>
              </a:r>
            </a:p>
          </p:txBody>
        </p:sp>
        <p:sp>
          <p:nvSpPr>
            <p:cNvPr id="13336" name="Rectangle 4">
              <a:extLst>
                <a:ext uri="{FF2B5EF4-FFF2-40B4-BE49-F238E27FC236}">
                  <a16:creationId xmlns:a16="http://schemas.microsoft.com/office/drawing/2014/main" id="{68AB0C91-83B9-E6A6-529B-76321023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Scenario-based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13317" name="Group 11">
            <a:extLst>
              <a:ext uri="{FF2B5EF4-FFF2-40B4-BE49-F238E27FC236}">
                <a16:creationId xmlns:a16="http://schemas.microsoft.com/office/drawing/2014/main" id="{0D1C03BB-1AA0-A408-1E61-D5544E62F36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72000"/>
            <a:ext cx="2057400" cy="1676400"/>
            <a:chOff x="576" y="3072"/>
            <a:chExt cx="1296" cy="1056"/>
          </a:xfrm>
        </p:grpSpPr>
        <p:sp>
          <p:nvSpPr>
            <p:cNvPr id="13333" name="Rectangle 5">
              <a:extLst>
                <a:ext uri="{FF2B5EF4-FFF2-40B4-BE49-F238E27FC236}">
                  <a16:creationId xmlns:a16="http://schemas.microsoft.com/office/drawing/2014/main" id="{8754BC69-4C27-F202-F624-BDDCFC8F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Class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Analysis packages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CRC models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Collaboration diagrams</a:t>
              </a:r>
            </a:p>
          </p:txBody>
        </p:sp>
        <p:sp>
          <p:nvSpPr>
            <p:cNvPr id="13334" name="Rectangle 6">
              <a:extLst>
                <a:ext uri="{FF2B5EF4-FFF2-40B4-BE49-F238E27FC236}">
                  <a16:creationId xmlns:a16="http://schemas.microsoft.com/office/drawing/2014/main" id="{976CC322-1925-422E-D592-A4166BDC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Class-based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13318" name="Group 13">
            <a:extLst>
              <a:ext uri="{FF2B5EF4-FFF2-40B4-BE49-F238E27FC236}">
                <a16:creationId xmlns:a16="http://schemas.microsoft.com/office/drawing/2014/main" id="{7CCBEF94-B7D2-E23E-5671-99C5B47D7ECF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209800"/>
            <a:ext cx="2057400" cy="1676400"/>
            <a:chOff x="3264" y="1344"/>
            <a:chExt cx="1296" cy="1056"/>
          </a:xfrm>
        </p:grpSpPr>
        <p:sp>
          <p:nvSpPr>
            <p:cNvPr id="13331" name="Rectangle 7">
              <a:extLst>
                <a:ext uri="{FF2B5EF4-FFF2-40B4-BE49-F238E27FC236}">
                  <a16:creationId xmlns:a16="http://schemas.microsoft.com/office/drawing/2014/main" id="{DB2C1E08-0970-6F64-409C-346852923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Data structure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Data flow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Control-flow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Processing narratives</a:t>
              </a:r>
            </a:p>
          </p:txBody>
        </p:sp>
        <p:sp>
          <p:nvSpPr>
            <p:cNvPr id="13332" name="Rectangle 8">
              <a:extLst>
                <a:ext uri="{FF2B5EF4-FFF2-40B4-BE49-F238E27FC236}">
                  <a16:creationId xmlns:a16="http://schemas.microsoft.com/office/drawing/2014/main" id="{BF84653A-89E4-2D7F-59B2-9D5CA632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Flow-oriented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13319" name="Group 14">
            <a:extLst>
              <a:ext uri="{FF2B5EF4-FFF2-40B4-BE49-F238E27FC236}">
                <a16:creationId xmlns:a16="http://schemas.microsoft.com/office/drawing/2014/main" id="{A942DFEA-0861-1FA2-455A-67E0911AE2A0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4572000"/>
            <a:ext cx="2057400" cy="1676400"/>
            <a:chOff x="3408" y="2880"/>
            <a:chExt cx="1296" cy="1056"/>
          </a:xfrm>
        </p:grpSpPr>
        <p:sp>
          <p:nvSpPr>
            <p:cNvPr id="13329" name="Rectangle 9">
              <a:extLst>
                <a:ext uri="{FF2B5EF4-FFF2-40B4-BE49-F238E27FC236}">
                  <a16:creationId xmlns:a16="http://schemas.microsoft.com/office/drawing/2014/main" id="{2A7C1701-1E05-0026-55AE-974F6107C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State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Sequence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13330" name="Rectangle 10">
              <a:extLst>
                <a:ext uri="{FF2B5EF4-FFF2-40B4-BE49-F238E27FC236}">
                  <a16:creationId xmlns:a16="http://schemas.microsoft.com/office/drawing/2014/main" id="{3B7CB1B5-4C37-4A1C-46F6-94B1E62B3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Behavioral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sp>
        <p:nvSpPr>
          <p:cNvPr id="13320" name="Rectangle 17">
            <a:extLst>
              <a:ext uri="{FF2B5EF4-FFF2-40B4-BE49-F238E27FC236}">
                <a16:creationId xmlns:a16="http://schemas.microsoft.com/office/drawing/2014/main" id="{B5876E8A-1C4C-1D46-FF3D-49FFE2EC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13321" name="Text Box 18">
            <a:extLst>
              <a:ext uri="{FF2B5EF4-FFF2-40B4-BE49-F238E27FC236}">
                <a16:creationId xmlns:a16="http://schemas.microsoft.com/office/drawing/2014/main" id="{57FB9C98-E5A6-AB39-464A-FF250A27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1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Structured Analysis</a:t>
            </a:r>
          </a:p>
        </p:txBody>
      </p:sp>
      <p:sp>
        <p:nvSpPr>
          <p:cNvPr id="13322" name="Line 19">
            <a:extLst>
              <a:ext uri="{FF2B5EF4-FFF2-40B4-BE49-F238E27FC236}">
                <a16:creationId xmlns:a16="http://schemas.microsoft.com/office/drawing/2014/main" id="{21BB9386-DE50-886C-C9C7-126862132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Line 20">
            <a:extLst>
              <a:ext uri="{FF2B5EF4-FFF2-40B4-BE49-F238E27FC236}">
                <a16:creationId xmlns:a16="http://schemas.microsoft.com/office/drawing/2014/main" id="{839FF877-A482-4F65-F487-070244B89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Line 21">
            <a:extLst>
              <a:ext uri="{FF2B5EF4-FFF2-40B4-BE49-F238E27FC236}">
                <a16:creationId xmlns:a16="http://schemas.microsoft.com/office/drawing/2014/main" id="{422DA952-1B1E-90F5-BD85-1EC224BC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Line 22">
            <a:extLst>
              <a:ext uri="{FF2B5EF4-FFF2-40B4-BE49-F238E27FC236}">
                <a16:creationId xmlns:a16="http://schemas.microsoft.com/office/drawing/2014/main" id="{D121D3A3-F4DE-3CCE-FB29-925E0F79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Line 23">
            <a:extLst>
              <a:ext uri="{FF2B5EF4-FFF2-40B4-BE49-F238E27FC236}">
                <a16:creationId xmlns:a16="http://schemas.microsoft.com/office/drawing/2014/main" id="{196BF7A6-66E1-F4BA-D087-37D3E273F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7" name="Line 24">
            <a:extLst>
              <a:ext uri="{FF2B5EF4-FFF2-40B4-BE49-F238E27FC236}">
                <a16:creationId xmlns:a16="http://schemas.microsoft.com/office/drawing/2014/main" id="{F3946C31-D602-CF72-FA85-0DA065ECD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8" name="Text Box 25">
            <a:extLst>
              <a:ext uri="{FF2B5EF4-FFF2-40B4-BE49-F238E27FC236}">
                <a16:creationId xmlns:a16="http://schemas.microsoft.com/office/drawing/2014/main" id="{7AE5E8D9-D3A7-A41F-8B6E-CB1AE45C7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600201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Object-oriented Analysis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6E96D49-5622-1953-1A9C-BA3E99F9EC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Scenario-based Modeling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EB2D44D-CF73-DEE3-B1D8-C2C3B28FEB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56BC7E4-1805-5CF7-10CF-4A508714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72FADA0-E2B3-4865-9B32-499183DF381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A70E8A9-E277-82B3-D578-00F8154B8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Writing Use Cases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AD13B02-D541-BF87-0CE0-C90E214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Writing of use cases was previously described in </a:t>
            </a:r>
            <a:br>
              <a:rPr lang="en-US" altLang="en-US" sz="2000"/>
            </a:br>
            <a:r>
              <a:rPr lang="en-US" altLang="en-US" sz="2000"/>
              <a:t>Chapter 7 – Requirements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is effective to use the first person “I” to describe how the actor interacts with the software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Format of the text part of a use case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578B687-48A8-46C3-7529-DEF20EB4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6221414"/>
            <a:ext cx="559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(See examples in Pressman textbook on pp. 188-189)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630E5E76-C5BA-66A9-FB2C-B1E366DD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52800"/>
            <a:ext cx="56388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Use-case title: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Actor: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Description:  I …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773BBA88-3536-4858-070A-259B7094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FA42FB7-6DAB-4C02-B704-E349F4512E5D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C22BFE1-D96C-FAFB-A82B-A3A9302A8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Use Case Diagram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E719B4D-CE70-3451-E62D-245FFF8F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35814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8C5B9CE7-4442-1CB3-67EE-584BB8FE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2895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Make automated menu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selections</a:t>
            </a:r>
          </a:p>
        </p:txBody>
      </p:sp>
      <p:sp>
        <p:nvSpPr>
          <p:cNvPr id="16390" name="Oval 5">
            <a:extLst>
              <a:ext uri="{FF2B5EF4-FFF2-40B4-BE49-F238E27FC236}">
                <a16:creationId xmlns:a16="http://schemas.microsoft.com/office/drawing/2014/main" id="{EDB0B6D4-5C3D-88C2-DCEA-4A049916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2895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Order food and drink</a:t>
            </a:r>
          </a:p>
        </p:txBody>
      </p:sp>
      <p:sp>
        <p:nvSpPr>
          <p:cNvPr id="16391" name="Oval 6">
            <a:extLst>
              <a:ext uri="{FF2B5EF4-FFF2-40B4-BE49-F238E27FC236}">
                <a16:creationId xmlns:a16="http://schemas.microsoft.com/office/drawing/2014/main" id="{83AD25FB-856B-4848-278E-46F1DED0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2895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Pay for food and drink</a:t>
            </a:r>
          </a:p>
        </p:txBody>
      </p:sp>
      <p:sp>
        <p:nvSpPr>
          <p:cNvPr id="16392" name="Oval 26">
            <a:extLst>
              <a:ext uri="{FF2B5EF4-FFF2-40B4-BE49-F238E27FC236}">
                <a16:creationId xmlns:a16="http://schemas.microsoft.com/office/drawing/2014/main" id="{4C00BB80-4992-1CB3-6FBD-D0C9791E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43400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Notify customer that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food and drink are ready</a:t>
            </a:r>
          </a:p>
        </p:txBody>
      </p:sp>
      <p:grpSp>
        <p:nvGrpSpPr>
          <p:cNvPr id="16393" name="Group 40">
            <a:extLst>
              <a:ext uri="{FF2B5EF4-FFF2-40B4-BE49-F238E27FC236}">
                <a16:creationId xmlns:a16="http://schemas.microsoft.com/office/drawing/2014/main" id="{DC1DFFE0-33D1-AF04-3243-D50432B58954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4800600"/>
            <a:ext cx="381000" cy="838200"/>
            <a:chOff x="5040" y="2976"/>
            <a:chExt cx="288" cy="672"/>
          </a:xfrm>
        </p:grpSpPr>
        <p:sp>
          <p:nvSpPr>
            <p:cNvPr id="16424" name="Oval 28">
              <a:extLst>
                <a:ext uri="{FF2B5EF4-FFF2-40B4-BE49-F238E27FC236}">
                  <a16:creationId xmlns:a16="http://schemas.microsoft.com/office/drawing/2014/main" id="{6DECCE93-B33C-6B11-C114-A64AB76A2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16425" name="Line 29">
              <a:extLst>
                <a:ext uri="{FF2B5EF4-FFF2-40B4-BE49-F238E27FC236}">
                  <a16:creationId xmlns:a16="http://schemas.microsoft.com/office/drawing/2014/main" id="{D2D94D68-8991-ED38-5183-731F452E8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6" name="Line 30">
              <a:extLst>
                <a:ext uri="{FF2B5EF4-FFF2-40B4-BE49-F238E27FC236}">
                  <a16:creationId xmlns:a16="http://schemas.microsoft.com/office/drawing/2014/main" id="{D6D351EA-6E43-DC80-3D90-6B85919E4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7" name="Line 31">
              <a:extLst>
                <a:ext uri="{FF2B5EF4-FFF2-40B4-BE49-F238E27FC236}">
                  <a16:creationId xmlns:a16="http://schemas.microsoft.com/office/drawing/2014/main" id="{197EDCEA-ED95-6835-661B-8BD857C5E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8" name="Line 32">
              <a:extLst>
                <a:ext uri="{FF2B5EF4-FFF2-40B4-BE49-F238E27FC236}">
                  <a16:creationId xmlns:a16="http://schemas.microsoft.com/office/drawing/2014/main" id="{5DDC4213-F913-D575-6EFD-EA80CEABE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394" name="Line 33">
            <a:extLst>
              <a:ext uri="{FF2B5EF4-FFF2-40B4-BE49-F238E27FC236}">
                <a16:creationId xmlns:a16="http://schemas.microsoft.com/office/drawing/2014/main" id="{0820F30F-D0EE-E2AA-3548-5EB1725C5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36576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Line 34">
            <a:extLst>
              <a:ext uri="{FF2B5EF4-FFF2-40B4-BE49-F238E27FC236}">
                <a16:creationId xmlns:a16="http://schemas.microsoft.com/office/drawing/2014/main" id="{E86A888C-96C3-37CA-33C1-734CD57EF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5908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Line 37">
            <a:extLst>
              <a:ext uri="{FF2B5EF4-FFF2-40B4-BE49-F238E27FC236}">
                <a16:creationId xmlns:a16="http://schemas.microsoft.com/office/drawing/2014/main" id="{5CA517E9-7D84-1020-54AD-ECBE7FAD3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6482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39">
            <a:extLst>
              <a:ext uri="{FF2B5EF4-FFF2-40B4-BE49-F238E27FC236}">
                <a16:creationId xmlns:a16="http://schemas.microsoft.com/office/drawing/2014/main" id="{B6ED7DB9-76AA-C0F9-AA2F-CA445A9B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Customer</a:t>
            </a:r>
          </a:p>
        </p:txBody>
      </p:sp>
      <p:grpSp>
        <p:nvGrpSpPr>
          <p:cNvPr id="16398" name="Group 41">
            <a:extLst>
              <a:ext uri="{FF2B5EF4-FFF2-40B4-BE49-F238E27FC236}">
                <a16:creationId xmlns:a16="http://schemas.microsoft.com/office/drawing/2014/main" id="{93912FC7-D1EB-1A4C-E00F-4C91A84AE61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38600"/>
            <a:ext cx="381000" cy="838200"/>
            <a:chOff x="5040" y="2976"/>
            <a:chExt cx="288" cy="672"/>
          </a:xfrm>
        </p:grpSpPr>
        <p:sp>
          <p:nvSpPr>
            <p:cNvPr id="16419" name="Oval 42">
              <a:extLst>
                <a:ext uri="{FF2B5EF4-FFF2-40B4-BE49-F238E27FC236}">
                  <a16:creationId xmlns:a16="http://schemas.microsoft.com/office/drawing/2014/main" id="{B19157F4-DA98-34FA-3DCD-6BC22B37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16420" name="Line 43">
              <a:extLst>
                <a:ext uri="{FF2B5EF4-FFF2-40B4-BE49-F238E27FC236}">
                  <a16:creationId xmlns:a16="http://schemas.microsoft.com/office/drawing/2014/main" id="{11FDCD97-9D35-0E5B-247C-C5C9BC653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1" name="Line 44">
              <a:extLst>
                <a:ext uri="{FF2B5EF4-FFF2-40B4-BE49-F238E27FC236}">
                  <a16:creationId xmlns:a16="http://schemas.microsoft.com/office/drawing/2014/main" id="{CD2E99B3-4EB7-0CC9-66CB-E99B61128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2" name="Line 45">
              <a:extLst>
                <a:ext uri="{FF2B5EF4-FFF2-40B4-BE49-F238E27FC236}">
                  <a16:creationId xmlns:a16="http://schemas.microsoft.com/office/drawing/2014/main" id="{C9ECC865-BDA2-D935-1C08-B46B6D2B3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3" name="Line 46">
              <a:extLst>
                <a:ext uri="{FF2B5EF4-FFF2-40B4-BE49-F238E27FC236}">
                  <a16:creationId xmlns:a16="http://schemas.microsoft.com/office/drawing/2014/main" id="{E6F86F8C-C0AA-7268-83AF-E4C70C904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9" name="Group 47">
            <a:extLst>
              <a:ext uri="{FF2B5EF4-FFF2-40B4-BE49-F238E27FC236}">
                <a16:creationId xmlns:a16="http://schemas.microsoft.com/office/drawing/2014/main" id="{E27E4D25-AC5A-1F38-9422-9873287D63C4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3352801"/>
            <a:ext cx="311150" cy="866775"/>
            <a:chOff x="5040" y="2976"/>
            <a:chExt cx="288" cy="672"/>
          </a:xfrm>
        </p:grpSpPr>
        <p:sp>
          <p:nvSpPr>
            <p:cNvPr id="16414" name="Oval 48">
              <a:extLst>
                <a:ext uri="{FF2B5EF4-FFF2-40B4-BE49-F238E27FC236}">
                  <a16:creationId xmlns:a16="http://schemas.microsoft.com/office/drawing/2014/main" id="{1C8DD7E9-8D48-4207-3DE8-8BFE963AA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16415" name="Line 49">
              <a:extLst>
                <a:ext uri="{FF2B5EF4-FFF2-40B4-BE49-F238E27FC236}">
                  <a16:creationId xmlns:a16="http://schemas.microsoft.com/office/drawing/2014/main" id="{CFC28FD8-6D67-36C8-40CE-504FBEC57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Line 50">
              <a:extLst>
                <a:ext uri="{FF2B5EF4-FFF2-40B4-BE49-F238E27FC236}">
                  <a16:creationId xmlns:a16="http://schemas.microsoft.com/office/drawing/2014/main" id="{517395CC-25A4-8D90-111B-383747363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Line 51">
              <a:extLst>
                <a:ext uri="{FF2B5EF4-FFF2-40B4-BE49-F238E27FC236}">
                  <a16:creationId xmlns:a16="http://schemas.microsoft.com/office/drawing/2014/main" id="{8E1EB49A-DF42-35E4-9061-78AE87726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8" name="Line 52">
              <a:extLst>
                <a:ext uri="{FF2B5EF4-FFF2-40B4-BE49-F238E27FC236}">
                  <a16:creationId xmlns:a16="http://schemas.microsoft.com/office/drawing/2014/main" id="{B8C8A78E-94F8-9918-40B5-F2476E7BA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00" name="Text Box 53">
            <a:extLst>
              <a:ext uri="{FF2B5EF4-FFF2-40B4-BE49-F238E27FC236}">
                <a16:creationId xmlns:a16="http://schemas.microsoft.com/office/drawing/2014/main" id="{8623D93F-6AE3-5361-5CAC-96DC5AB8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950" y="428148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Cook</a:t>
            </a:r>
          </a:p>
        </p:txBody>
      </p:sp>
      <p:sp>
        <p:nvSpPr>
          <p:cNvPr id="16401" name="Text Box 54">
            <a:extLst>
              <a:ext uri="{FF2B5EF4-FFF2-40B4-BE49-F238E27FC236}">
                <a16:creationId xmlns:a16="http://schemas.microsoft.com/office/drawing/2014/main" id="{0AAB29B0-0546-7B3C-05F1-637C1701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475" y="5638801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Payment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16402" name="Line 55">
            <a:extLst>
              <a:ext uri="{FF2B5EF4-FFF2-40B4-BE49-F238E27FC236}">
                <a16:creationId xmlns:a16="http://schemas.microsoft.com/office/drawing/2014/main" id="{686782AC-082A-2E4A-541A-40564643B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5334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403" name="Group 56">
            <a:extLst>
              <a:ext uri="{FF2B5EF4-FFF2-40B4-BE49-F238E27FC236}">
                <a16:creationId xmlns:a16="http://schemas.microsoft.com/office/drawing/2014/main" id="{63F18FAD-5331-62FF-BE03-90A29CC3A933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1447801"/>
            <a:ext cx="311150" cy="866775"/>
            <a:chOff x="5040" y="2976"/>
            <a:chExt cx="288" cy="672"/>
          </a:xfrm>
        </p:grpSpPr>
        <p:sp>
          <p:nvSpPr>
            <p:cNvPr id="16409" name="Oval 57">
              <a:extLst>
                <a:ext uri="{FF2B5EF4-FFF2-40B4-BE49-F238E27FC236}">
                  <a16:creationId xmlns:a16="http://schemas.microsoft.com/office/drawing/2014/main" id="{E5F3BA5D-0B58-9758-F44B-2EA0A539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16410" name="Line 58">
              <a:extLst>
                <a:ext uri="{FF2B5EF4-FFF2-40B4-BE49-F238E27FC236}">
                  <a16:creationId xmlns:a16="http://schemas.microsoft.com/office/drawing/2014/main" id="{E750CB11-FC36-D9EF-C2FB-44CA13853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1" name="Line 59">
              <a:extLst>
                <a:ext uri="{FF2B5EF4-FFF2-40B4-BE49-F238E27FC236}">
                  <a16:creationId xmlns:a16="http://schemas.microsoft.com/office/drawing/2014/main" id="{4F6791D1-E5D7-1027-55EB-68303A98D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2" name="Line 60">
              <a:extLst>
                <a:ext uri="{FF2B5EF4-FFF2-40B4-BE49-F238E27FC236}">
                  <a16:creationId xmlns:a16="http://schemas.microsoft.com/office/drawing/2014/main" id="{FAFF8944-0B13-A2FD-58D5-0F421E829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Line 61">
              <a:extLst>
                <a:ext uri="{FF2B5EF4-FFF2-40B4-BE49-F238E27FC236}">
                  <a16:creationId xmlns:a16="http://schemas.microsoft.com/office/drawing/2014/main" id="{BB7A9EE5-3B31-178F-E0F8-97A4D5EEB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04" name="Text Box 62">
            <a:extLst>
              <a:ext uri="{FF2B5EF4-FFF2-40B4-BE49-F238E27FC236}">
                <a16:creationId xmlns:a16="http://schemas.microsoft.com/office/drawing/2014/main" id="{27C99064-4757-02C9-DB3D-4BCF4A02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2362200"/>
            <a:ext cx="138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Expert Menu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16405" name="Line 63">
            <a:extLst>
              <a:ext uri="{FF2B5EF4-FFF2-40B4-BE49-F238E27FC236}">
                <a16:creationId xmlns:a16="http://schemas.microsoft.com/office/drawing/2014/main" id="{82FF1029-2167-1DFB-FA9A-626A18DEB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1336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6" name="Line 64">
            <a:extLst>
              <a:ext uri="{FF2B5EF4-FFF2-40B4-BE49-F238E27FC236}">
                <a16:creationId xmlns:a16="http://schemas.microsoft.com/office/drawing/2014/main" id="{F7529A70-BC1F-15F8-29C9-8DD0F09708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1148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7" name="Line 33">
            <a:extLst>
              <a:ext uri="{FF2B5EF4-FFF2-40B4-BE49-F238E27FC236}">
                <a16:creationId xmlns:a16="http://schemas.microsoft.com/office/drawing/2014/main" id="{73247E91-65D1-40F9-CF9A-3138414E3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2667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8" name="Line 37">
            <a:extLst>
              <a:ext uri="{FF2B5EF4-FFF2-40B4-BE49-F238E27FC236}">
                <a16:creationId xmlns:a16="http://schemas.microsoft.com/office/drawing/2014/main" id="{103E89D4-AC3D-5B81-8C99-1E46C89EE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337F5F9-8D8E-AC27-2870-9977C970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F1BAC3E-5595-4A06-895F-F081DA15BF6C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5F02FDB-639B-7A1E-C423-3545F423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Activity Diagrams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9CC5D5F-6152-21D0-EFEC-08492A44A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Supplements the use case by providing a graphical representation of the flow of interaction within a specific scenario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Uses flowchart-like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Rounded rectangle</a:t>
            </a:r>
            <a:r>
              <a:rPr lang="en-US" altLang="en-US" sz="1800"/>
              <a:t> - represent a specific system function/action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Arrow</a:t>
            </a:r>
            <a:r>
              <a:rPr lang="en-US" altLang="en-US" sz="1800"/>
              <a:t> - represents the flow of control from one function/action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Diamond</a:t>
            </a:r>
            <a:r>
              <a:rPr lang="en-US" altLang="en-US" sz="1800"/>
              <a:t> - represents a branching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Solid bar</a:t>
            </a:r>
            <a:r>
              <a:rPr lang="en-US" altLang="en-US" sz="1800"/>
              <a:t> – represents the fork and join of parallel activities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9FE49C04-46C0-D91B-4AC5-0E007392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3BBCCA7-A2DA-4063-BBFE-F354E982821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A3595BF-A471-D3B6-A940-020E97FB5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Activity Diagram</a:t>
            </a:r>
          </a:p>
        </p:txBody>
      </p:sp>
      <p:sp>
        <p:nvSpPr>
          <p:cNvPr id="18436" name="AutoShape 3">
            <a:extLst>
              <a:ext uri="{FF2B5EF4-FFF2-40B4-BE49-F238E27FC236}">
                <a16:creationId xmlns:a16="http://schemas.microsoft.com/office/drawing/2014/main" id="{5B328562-6D1F-23F8-96FA-8A371731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295400"/>
            <a:ext cx="3124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Set counter = positive 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Set accumulator = initial value</a:t>
            </a: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1112630C-1A6C-A5F0-FA70-0CE21B0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10668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n &gt; 1</a:t>
            </a:r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D18834F8-CE1C-4BA6-AF91-4DCC76201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E0DEAE01-0440-78C8-E992-39CF027D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5052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Set accumulator = accumulator * 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Set n = n - 1 </a:t>
            </a:r>
          </a:p>
        </p:txBody>
      </p:sp>
      <p:sp>
        <p:nvSpPr>
          <p:cNvPr id="18440" name="Line 7">
            <a:extLst>
              <a:ext uri="{FF2B5EF4-FFF2-40B4-BE49-F238E27FC236}">
                <a16:creationId xmlns:a16="http://schemas.microsoft.com/office/drawing/2014/main" id="{F29DC593-065A-890D-172A-CD3172A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4ADD9176-C3B8-871C-F980-67B02F87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10668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442" name="Text Box 9">
            <a:extLst>
              <a:ext uri="{FF2B5EF4-FFF2-40B4-BE49-F238E27FC236}">
                <a16:creationId xmlns:a16="http://schemas.microsoft.com/office/drawing/2014/main" id="{62C76174-C838-90EC-BCF7-DFAE37CF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114801"/>
            <a:ext cx="157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(n mod 5) == 0</a:t>
            </a:r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E14BE228-E5AE-6A8E-D387-B4E1F8DD2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267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Line 11">
            <a:extLst>
              <a:ext uri="{FF2B5EF4-FFF2-40B4-BE49-F238E27FC236}">
                <a16:creationId xmlns:a16="http://schemas.microsoft.com/office/drawing/2014/main" id="{CC818713-2E00-26DB-9169-AC52511F7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5" name="AutoShape 12">
            <a:extLst>
              <a:ext uri="{FF2B5EF4-FFF2-40B4-BE49-F238E27FC236}">
                <a16:creationId xmlns:a16="http://schemas.microsoft.com/office/drawing/2014/main" id="{18B5CBAF-1E44-75AB-9E37-AE9BBBFA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2667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Display accumulator value </a:t>
            </a:r>
          </a:p>
        </p:txBody>
      </p:sp>
      <p:sp>
        <p:nvSpPr>
          <p:cNvPr id="18446" name="Line 13">
            <a:extLst>
              <a:ext uri="{FF2B5EF4-FFF2-40B4-BE49-F238E27FC236}">
                <a16:creationId xmlns:a16="http://schemas.microsoft.com/office/drawing/2014/main" id="{7E96D4DE-DD42-E321-5E14-43C7D4F8D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7" name="AutoShape 14">
            <a:extLst>
              <a:ext uri="{FF2B5EF4-FFF2-40B4-BE49-F238E27FC236}">
                <a16:creationId xmlns:a16="http://schemas.microsoft.com/office/drawing/2014/main" id="{ADBAB6E7-69C0-5F29-831F-FC782238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2667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Return accumulator value </a:t>
            </a:r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9F6213C9-6954-F1F5-2265-D64CD4963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E048C7B2-0024-6F45-EDF1-C853921D9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667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0" name="Line 17">
            <a:extLst>
              <a:ext uri="{FF2B5EF4-FFF2-40B4-BE49-F238E27FC236}">
                <a16:creationId xmlns:a16="http://schemas.microsoft.com/office/drawing/2014/main" id="{E9E725E4-BC0D-D054-5EF6-FC394E5DC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1" name="Line 18">
            <a:extLst>
              <a:ext uri="{FF2B5EF4-FFF2-40B4-BE49-F238E27FC236}">
                <a16:creationId xmlns:a16="http://schemas.microsoft.com/office/drawing/2014/main" id="{C3883F92-4922-2178-D97A-47630B922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Line 19">
            <a:extLst>
              <a:ext uri="{FF2B5EF4-FFF2-40B4-BE49-F238E27FC236}">
                <a16:creationId xmlns:a16="http://schemas.microsoft.com/office/drawing/2014/main" id="{B4A6D69E-FF64-4A11-B280-787D2EFD0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124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3" name="Line 20">
            <a:extLst>
              <a:ext uri="{FF2B5EF4-FFF2-40B4-BE49-F238E27FC236}">
                <a16:creationId xmlns:a16="http://schemas.microsoft.com/office/drawing/2014/main" id="{8EF359F5-4F6C-E224-87A4-EC2B67DFD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743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4" name="Line 21">
            <a:extLst>
              <a:ext uri="{FF2B5EF4-FFF2-40B4-BE49-F238E27FC236}">
                <a16:creationId xmlns:a16="http://schemas.microsoft.com/office/drawing/2014/main" id="{2030E6E8-98D8-F7F7-080F-4ED38EF26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5" name="Line 22">
            <a:extLst>
              <a:ext uri="{FF2B5EF4-FFF2-40B4-BE49-F238E27FC236}">
                <a16:creationId xmlns:a16="http://schemas.microsoft.com/office/drawing/2014/main" id="{4EC64ADA-487E-B30F-E872-FF70F5AA4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6" name="Line 23">
            <a:extLst>
              <a:ext uri="{FF2B5EF4-FFF2-40B4-BE49-F238E27FC236}">
                <a16:creationId xmlns:a16="http://schemas.microsoft.com/office/drawing/2014/main" id="{37D18642-9D93-EF5A-3DAD-B8876EB36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7" name="Line 24">
            <a:extLst>
              <a:ext uri="{FF2B5EF4-FFF2-40B4-BE49-F238E27FC236}">
                <a16:creationId xmlns:a16="http://schemas.microsoft.com/office/drawing/2014/main" id="{C09231B0-C0D2-D6FA-84E4-6EC2D0632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Text Box 25">
            <a:extLst>
              <a:ext uri="{FF2B5EF4-FFF2-40B4-BE49-F238E27FC236}">
                <a16:creationId xmlns:a16="http://schemas.microsoft.com/office/drawing/2014/main" id="{016727A1-1B4E-19EC-D28A-0E30C1E62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895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8459" name="Text Box 26">
            <a:extLst>
              <a:ext uri="{FF2B5EF4-FFF2-40B4-BE49-F238E27FC236}">
                <a16:creationId xmlns:a16="http://schemas.microsoft.com/office/drawing/2014/main" id="{00B7D17B-44CF-E151-3112-C8636221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2286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60" name="Text Box 27">
            <a:extLst>
              <a:ext uri="{FF2B5EF4-FFF2-40B4-BE49-F238E27FC236}">
                <a16:creationId xmlns:a16="http://schemas.microsoft.com/office/drawing/2014/main" id="{82EF7BA9-2B29-8C84-F7F3-CE13595B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4814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8461" name="Text Box 28">
            <a:extLst>
              <a:ext uri="{FF2B5EF4-FFF2-40B4-BE49-F238E27FC236}">
                <a16:creationId xmlns:a16="http://schemas.microsoft.com/office/drawing/2014/main" id="{0094ACB6-5EA8-8DA3-ED17-75D90FF4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DC05851-4B76-1801-7DAB-016A078C6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8AA84D40-ADF8-7C26-3C90-FFD472967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CB7AB0C-B2D6-4649-A875-3340E1F719D9}" type="slidenum">
              <a:rPr lang="en-US" altLang="en-US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 altLang="en-US" u="none">
              <a:solidFill>
                <a:srgbClr val="000000"/>
              </a:solidFill>
            </a:endParaRPr>
          </a:p>
        </p:txBody>
      </p:sp>
      <p:pic>
        <p:nvPicPr>
          <p:cNvPr id="19460" name="Picture 4" descr="A Entity Relationship Diagram showing ER diagram for pharmacy. You ...">
            <a:extLst>
              <a:ext uri="{FF2B5EF4-FFF2-40B4-BE49-F238E27FC236}">
                <a16:creationId xmlns:a16="http://schemas.microsoft.com/office/drawing/2014/main" id="{2EAB7CC1-BA5B-0BBB-AC74-AD48AF4A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03275"/>
            <a:ext cx="91440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DA82C5-D126-9EC2-FDD3-C5C6E9D51C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Class-based Modeling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217006-2AC5-EC67-5395-246D610850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61EC9CB-D5B8-9AED-3805-7071DDCC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616984-3E9E-4F01-A1EC-F449786CB38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7E64B5B-29B9-92FA-84B7-D415F845B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Identifying Analysis Classes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DEF115B-3D6D-503F-DFD1-0CE23F59C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Perform a </a:t>
            </a:r>
            <a:r>
              <a:rPr lang="en-US" altLang="en-US" sz="2000" u="sng"/>
              <a:t>grammatical parse</a:t>
            </a:r>
            <a:r>
              <a:rPr lang="en-US" altLang="en-US" sz="2000"/>
              <a:t> of the problem statement or use cases 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Classes are determined by underlining each noun or noun clause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A class required to </a:t>
            </a:r>
            <a:r>
              <a:rPr lang="en-US" altLang="en-US" sz="2000" u="sng"/>
              <a:t>implement</a:t>
            </a:r>
            <a:r>
              <a:rPr lang="en-US" altLang="en-US" sz="2000"/>
              <a:t> a solution is part of the </a:t>
            </a:r>
            <a:r>
              <a:rPr lang="en-US" altLang="en-US" sz="2000" u="sng"/>
              <a:t>solution space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A class necessary only to </a:t>
            </a:r>
            <a:r>
              <a:rPr lang="en-US" altLang="en-US" sz="2000" u="sng"/>
              <a:t>describe</a:t>
            </a:r>
            <a:r>
              <a:rPr lang="en-US" altLang="en-US" sz="2000"/>
              <a:t> a solution is part of the </a:t>
            </a:r>
            <a:r>
              <a:rPr lang="en-US" altLang="en-US" sz="2000" u="sng"/>
              <a:t>problem space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A class should NOT have an imperative </a:t>
            </a:r>
            <a:r>
              <a:rPr lang="en-US" altLang="en-US" sz="2000" u="sng"/>
              <a:t>procedural</a:t>
            </a:r>
            <a:r>
              <a:rPr lang="en-US" altLang="en-US" sz="2000"/>
              <a:t> name (i.e., a verb)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List the potential class names in a table and "classify" each class according to some taxonomy and class selection characteristics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A potential class should satisfy nearly all (or all) of the selection characteristics to be considered a legitimate problem domain class</a:t>
            </a:r>
          </a:p>
          <a:p>
            <a:pPr marL="609600" indent="-609600" eaLnBrk="1" hangingPunct="1"/>
            <a:endParaRPr lang="en-US" altLang="en-US" sz="1800"/>
          </a:p>
          <a:p>
            <a:pPr marL="609600" indent="-609600" eaLnBrk="1" hangingPunct="1"/>
            <a:endParaRPr lang="en-US" altLang="en-US" sz="2000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81A4ED89-1DD8-2AD7-F6A3-0DF297CA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3388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(More on next slide)</a:t>
            </a:r>
          </a:p>
        </p:txBody>
      </p:sp>
      <p:graphicFrame>
        <p:nvGraphicFramePr>
          <p:cNvPr id="367652" name="Group 36">
            <a:extLst>
              <a:ext uri="{FF2B5EF4-FFF2-40B4-BE49-F238E27FC236}">
                <a16:creationId xmlns:a16="http://schemas.microsoft.com/office/drawing/2014/main" id="{8289BB52-DF0B-5DF9-FA68-0CA41B3E7F98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4953000"/>
          <a:ext cx="6705600" cy="120015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Potential classes</a:t>
                      </a: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General classification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Selection Characteristics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CD41905D-FFB9-67D2-F69D-0C18BC5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83C818C-4709-47AB-8D49-DE8E90231244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329273-DEA1-31D7-1967-855DAB199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General classifications for a potential class</a:t>
            </a:r>
          </a:p>
          <a:p>
            <a:pPr lvl="1" eaLnBrk="1" hangingPunct="1"/>
            <a:r>
              <a:rPr lang="en-US" altLang="en-US" sz="1800"/>
              <a:t>External entity (e.g., another system, a device, a person)</a:t>
            </a:r>
          </a:p>
          <a:p>
            <a:pPr lvl="1" eaLnBrk="1" hangingPunct="1"/>
            <a:r>
              <a:rPr lang="en-US" altLang="en-US" sz="1800"/>
              <a:t>Thing (e.g., report, screen display)</a:t>
            </a:r>
          </a:p>
          <a:p>
            <a:pPr lvl="1" eaLnBrk="1" hangingPunct="1"/>
            <a:r>
              <a:rPr lang="en-US" altLang="en-US" sz="1800"/>
              <a:t>Occurrence or event (e.g., movement, completion)</a:t>
            </a:r>
          </a:p>
          <a:p>
            <a:pPr lvl="1" eaLnBrk="1" hangingPunct="1"/>
            <a:r>
              <a:rPr lang="en-US" altLang="en-US" sz="1800"/>
              <a:t>Role (e.g., manager, engineer, salesperson)</a:t>
            </a:r>
          </a:p>
          <a:p>
            <a:pPr lvl="1" eaLnBrk="1" hangingPunct="1"/>
            <a:r>
              <a:rPr lang="en-US" altLang="en-US" sz="1800"/>
              <a:t>Organizational unit (e.g., division, group, team)</a:t>
            </a:r>
          </a:p>
          <a:p>
            <a:pPr lvl="1" eaLnBrk="1" hangingPunct="1"/>
            <a:r>
              <a:rPr lang="en-US" altLang="en-US" sz="1800"/>
              <a:t>Place (e.g., manufacturing floor, loading dock)</a:t>
            </a:r>
          </a:p>
          <a:p>
            <a:pPr lvl="1" eaLnBrk="1" hangingPunct="1"/>
            <a:r>
              <a:rPr lang="en-US" altLang="en-US" sz="1800"/>
              <a:t>Structure (e.g., sensor, vehicle, computer)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DEEED7D0-E97A-23E2-4246-98176618A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Identifying Analysis Classes</a:t>
            </a:r>
            <a:br>
              <a:rPr lang="en-US" altLang="en-US"/>
            </a:br>
            <a:r>
              <a:rPr lang="en-US" altLang="en-US"/>
              <a:t>(continued)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2B637D3B-C9C7-868D-F776-C9D3283A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1722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(More on next slide)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047BEC7-F84F-5D33-40E0-ACD771B9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02EF85-6C5B-439F-AE09-33436CE282F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54" name="Text Box 2">
            <a:extLst>
              <a:ext uri="{FF2B5EF4-FFF2-40B4-BE49-F238E27FC236}">
                <a16:creationId xmlns:a16="http://schemas.microsoft.com/office/drawing/2014/main" id="{A85A69EF-355C-5661-089A-53649B2D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1C37CE7A-3222-497D-B75C-454A5DE8E36A}" type="slidenum">
              <a:rPr lang="en-GB" altLang="en-US" sz="1400">
                <a:solidFill>
                  <a:srgbClr val="000000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8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6AFCCD51-3FA0-8CD9-83E7-ABB3C3BB0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864"/>
            <a:ext cx="7772400" cy="1362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Planning Practices</a:t>
            </a:r>
            <a:br>
              <a:rPr lang="en-GB" altLang="en-US"/>
            </a:br>
            <a:r>
              <a:rPr lang="en-GB" altLang="en-US"/>
              <a:t>(</a:t>
            </a:r>
            <a:r>
              <a:rPr lang="en-GB" altLang="en-US" sz="3200"/>
              <a:t>Defining a Road Map)</a:t>
            </a:r>
          </a:p>
        </p:txBody>
      </p:sp>
      <p:grpSp>
        <p:nvGrpSpPr>
          <p:cNvPr id="305156" name="Group 4">
            <a:extLst>
              <a:ext uri="{FF2B5EF4-FFF2-40B4-BE49-F238E27FC236}">
                <a16:creationId xmlns:a16="http://schemas.microsoft.com/office/drawing/2014/main" id="{D071BC42-C1A3-2F3A-9876-A9CEF08F90E6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752600"/>
            <a:ext cx="2360613" cy="1066800"/>
            <a:chOff x="96" y="1104"/>
            <a:chExt cx="1487" cy="575"/>
          </a:xfrm>
        </p:grpSpPr>
        <p:sp>
          <p:nvSpPr>
            <p:cNvPr id="305157" name="AutoShape 5">
              <a:extLst>
                <a:ext uri="{FF2B5EF4-FFF2-40B4-BE49-F238E27FC236}">
                  <a16:creationId xmlns:a16="http://schemas.microsoft.com/office/drawing/2014/main" id="{2A58A365-E05D-81FA-8E92-C366996DE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5158" name="AutoShape 6">
              <a:extLst>
                <a:ext uri="{FF2B5EF4-FFF2-40B4-BE49-F238E27FC236}">
                  <a16:creationId xmlns:a16="http://schemas.microsoft.com/office/drawing/2014/main" id="{2E6DE673-886F-8710-C914-212BB5B8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Communication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Project initiation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Requirements gathering</a:t>
              </a:r>
            </a:p>
          </p:txBody>
        </p:sp>
      </p:grpSp>
      <p:grpSp>
        <p:nvGrpSpPr>
          <p:cNvPr id="305159" name="Group 7">
            <a:extLst>
              <a:ext uri="{FF2B5EF4-FFF2-40B4-BE49-F238E27FC236}">
                <a16:creationId xmlns:a16="http://schemas.microsoft.com/office/drawing/2014/main" id="{BD110D7B-4854-D93D-C737-C5164D91E813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2971801"/>
            <a:ext cx="1522413" cy="1141413"/>
            <a:chOff x="1296" y="1872"/>
            <a:chExt cx="959" cy="719"/>
          </a:xfrm>
        </p:grpSpPr>
        <p:sp>
          <p:nvSpPr>
            <p:cNvPr id="305160" name="AutoShape 8">
              <a:extLst>
                <a:ext uri="{FF2B5EF4-FFF2-40B4-BE49-F238E27FC236}">
                  <a16:creationId xmlns:a16="http://schemas.microsoft.com/office/drawing/2014/main" id="{6080E239-1ED5-24F3-3DE0-7F3C48E89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5161" name="AutoShape 9">
              <a:extLst>
                <a:ext uri="{FF2B5EF4-FFF2-40B4-BE49-F238E27FC236}">
                  <a16:creationId xmlns:a16="http://schemas.microsoft.com/office/drawing/2014/main" id="{5CF5B6FA-D159-2E52-129F-4BBB9B0B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Planning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Estimating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Scheduling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305162" name="Group 10">
            <a:extLst>
              <a:ext uri="{FF2B5EF4-FFF2-40B4-BE49-F238E27FC236}">
                <a16:creationId xmlns:a16="http://schemas.microsoft.com/office/drawing/2014/main" id="{6E3D16AB-51B3-C6BF-1C74-473D1C26CC63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733801"/>
            <a:ext cx="1446213" cy="912813"/>
            <a:chOff x="2400" y="2352"/>
            <a:chExt cx="911" cy="575"/>
          </a:xfrm>
        </p:grpSpPr>
        <p:sp>
          <p:nvSpPr>
            <p:cNvPr id="305163" name="AutoShape 11">
              <a:extLst>
                <a:ext uri="{FF2B5EF4-FFF2-40B4-BE49-F238E27FC236}">
                  <a16:creationId xmlns:a16="http://schemas.microsoft.com/office/drawing/2014/main" id="{FA8B86FE-0A42-1DA1-C457-6B4A7ED2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5164" name="AutoShape 12">
              <a:extLst>
                <a:ext uri="{FF2B5EF4-FFF2-40B4-BE49-F238E27FC236}">
                  <a16:creationId xmlns:a16="http://schemas.microsoft.com/office/drawing/2014/main" id="{CCA018EB-6741-AC4B-388E-9084BA696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Modeling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Analysis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Design</a:t>
              </a:r>
            </a:p>
          </p:txBody>
        </p:sp>
      </p:grpSp>
      <p:grpSp>
        <p:nvGrpSpPr>
          <p:cNvPr id="305165" name="Group 13">
            <a:extLst>
              <a:ext uri="{FF2B5EF4-FFF2-40B4-BE49-F238E27FC236}">
                <a16:creationId xmlns:a16="http://schemas.microsoft.com/office/drawing/2014/main" id="{F8B8E9C7-E186-7403-CC6D-2F77904E742D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343401"/>
            <a:ext cx="1522413" cy="912813"/>
            <a:chOff x="3456" y="2736"/>
            <a:chExt cx="959" cy="575"/>
          </a:xfrm>
        </p:grpSpPr>
        <p:sp>
          <p:nvSpPr>
            <p:cNvPr id="305166" name="AutoShape 14">
              <a:extLst>
                <a:ext uri="{FF2B5EF4-FFF2-40B4-BE49-F238E27FC236}">
                  <a16:creationId xmlns:a16="http://schemas.microsoft.com/office/drawing/2014/main" id="{CF15F1FA-CD5A-FC70-58AB-28B9692F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5167" name="AutoShape 15">
              <a:extLst>
                <a:ext uri="{FF2B5EF4-FFF2-40B4-BE49-F238E27FC236}">
                  <a16:creationId xmlns:a16="http://schemas.microsoft.com/office/drawing/2014/main" id="{6ABBAC12-7B08-EE64-B282-8357C4EF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Construction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Code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Test</a:t>
              </a:r>
            </a:p>
          </p:txBody>
        </p:sp>
      </p:grpSp>
      <p:grpSp>
        <p:nvGrpSpPr>
          <p:cNvPr id="305168" name="Group 16">
            <a:extLst>
              <a:ext uri="{FF2B5EF4-FFF2-40B4-BE49-F238E27FC236}">
                <a16:creationId xmlns:a16="http://schemas.microsoft.com/office/drawing/2014/main" id="{27D2CA9F-B41E-429E-119D-10A148B50860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4953001"/>
            <a:ext cx="1598613" cy="1217613"/>
            <a:chOff x="4656" y="3120"/>
            <a:chExt cx="1007" cy="767"/>
          </a:xfrm>
        </p:grpSpPr>
        <p:sp>
          <p:nvSpPr>
            <p:cNvPr id="305169" name="AutoShape 17">
              <a:extLst>
                <a:ext uri="{FF2B5EF4-FFF2-40B4-BE49-F238E27FC236}">
                  <a16:creationId xmlns:a16="http://schemas.microsoft.com/office/drawing/2014/main" id="{9514A6B1-F966-7B6D-E4CE-DA5324F5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5170" name="AutoShape 18">
              <a:extLst>
                <a:ext uri="{FF2B5EF4-FFF2-40B4-BE49-F238E27FC236}">
                  <a16:creationId xmlns:a16="http://schemas.microsoft.com/office/drawing/2014/main" id="{1B17DEE6-FDC2-14D6-D606-0B8418676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 u="sng">
                  <a:solidFill>
                    <a:srgbClr val="000000"/>
                  </a:solidFill>
                </a:rPr>
                <a:t>Deployment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Support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sz="1800">
                  <a:solidFill>
                    <a:srgbClr val="000000"/>
                  </a:solidFill>
                </a:rPr>
                <a:t>Feedback</a:t>
              </a:r>
            </a:p>
          </p:txBody>
        </p:sp>
      </p:grp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BD3E3041-6244-3E87-D2DA-9F069EFF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54F5289-3ADA-437D-88B9-689C5AB50A9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528F6AA-576C-3DC3-8561-D574B5D7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Identifying Analysis Classes (continued)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BB142EE-1162-41EF-4B39-D58E6D95B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3820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/>
              <a:t>Six class selection characteristics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Retained information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Information must be remembered about the system over time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Needed services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Set of operations that can change the attributes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Multiple attributes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Whereas, a </a:t>
            </a:r>
            <a:r>
              <a:rPr lang="en-US" altLang="en-US" sz="1600" u="sng"/>
              <a:t>single</a:t>
            </a:r>
            <a:r>
              <a:rPr lang="en-US" altLang="en-US" sz="1600"/>
              <a:t> attribute may denote an atomic variable rather than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Common attributes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A set of attributes apply to all instances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Common operations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A set of operations apply to all instances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800"/>
              <a:t>Essential requirements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600"/>
              <a:t>Entities that produce or consume information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2D48D08-0692-8FAD-3908-990EA9FE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42CD24C-3B17-4077-AC6F-FF46BF9A8810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93323FB-7993-2468-7660-BEB436248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Defining Attributes of a Class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6869B8E-CF10-162D-E630-4D2E449B1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Attributes of a class are those nouns from the grammatical parse that reasonably belong to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Attributes hold the values that describe the current properties or state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attribute may also appear initially as a potential class that is later rejected because of the class selection criteria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 identifying attributes, the following question should be answered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What data items (composite and/or elementary) will fully define a specific class in the context of the problem at hand?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Usually an item is not an attribute if </a:t>
            </a:r>
            <a:r>
              <a:rPr lang="en-US" altLang="en-US" sz="2000" u="sng"/>
              <a:t>more than one</a:t>
            </a:r>
            <a:r>
              <a:rPr lang="en-US" altLang="en-US" sz="2000"/>
              <a:t> of them is to be associated with a class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EE3B46A-B15B-B072-00A8-1D02CB0C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713820D-05F8-4A45-8FA8-5D2EF38C2630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86B9725-DC34-28B9-1C48-AFFF85B9C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Defining Operations of a Class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BD118C2-77F5-2417-2F01-0E06ACE02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Operations define the behavior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Four categories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Operations that manipulate data in some way to </a:t>
            </a:r>
            <a:r>
              <a:rPr lang="en-US" altLang="en-US" sz="1800" u="sng"/>
              <a:t>change the state</a:t>
            </a:r>
            <a:r>
              <a:rPr lang="en-US" altLang="en-US" sz="1800"/>
              <a:t> of an object (e.g., add, delete, modify)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Operations that </a:t>
            </a:r>
            <a:r>
              <a:rPr lang="en-US" altLang="en-US" sz="1800" u="sng"/>
              <a:t>perform a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Operations that </a:t>
            </a:r>
            <a:r>
              <a:rPr lang="en-US" altLang="en-US" sz="1800" u="sng"/>
              <a:t>inquire about the state</a:t>
            </a:r>
            <a:r>
              <a:rPr lang="en-US" altLang="en-US" sz="1800"/>
              <a:t>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Operations that </a:t>
            </a:r>
            <a:r>
              <a:rPr lang="en-US" altLang="en-US" sz="1800" u="sng"/>
              <a:t>monitor </a:t>
            </a:r>
            <a:r>
              <a:rPr lang="en-US" altLang="en-US" sz="1800"/>
              <a:t>an object </a:t>
            </a:r>
            <a:r>
              <a:rPr lang="en-US" altLang="en-US" sz="1800" u="sng"/>
              <a:t>for</a:t>
            </a:r>
            <a:r>
              <a:rPr lang="en-US" altLang="en-US" sz="1800"/>
              <a:t> the occurrence of </a:t>
            </a:r>
            <a:r>
              <a:rPr lang="en-US" altLang="en-US" sz="1800" u="sng"/>
              <a:t>a controlling event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operation has knowledge about the </a:t>
            </a:r>
            <a:r>
              <a:rPr lang="en-US" altLang="en-US" sz="2000" u="sng"/>
              <a:t>state</a:t>
            </a:r>
            <a:r>
              <a:rPr lang="en-US" altLang="en-US" sz="2000"/>
              <a:t> of a class and the nature of its </a:t>
            </a:r>
            <a:r>
              <a:rPr lang="en-US" altLang="en-US" sz="2000" u="sng"/>
              <a:t>associations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action performed by an operation is based on the current values of the attributes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Using a grammatical parse again, circle the verbs; then select the verbs that relate to the problem domain classes that were previously identified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E65FF751-E942-F093-6EBD-B6573CE7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37BC60A-4BF5-48FA-BA58-2B42478B814D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6A44790-8845-AC8F-3792-0696DE56E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Class Box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CD792325-2F69-8B3E-0FC6-223162A446E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048000" cy="4038600"/>
            <a:chOff x="1872" y="1344"/>
            <a:chExt cx="1920" cy="2544"/>
          </a:xfrm>
        </p:grpSpPr>
        <p:sp>
          <p:nvSpPr>
            <p:cNvPr id="26632" name="Rectangle 3">
              <a:extLst>
                <a:ext uri="{FF2B5EF4-FFF2-40B4-BE49-F238E27FC236}">
                  <a16:creationId xmlns:a16="http://schemas.microsoft.com/office/drawing/2014/main" id="{C7FE05A6-64F0-1606-7346-68485BFDC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44"/>
              <a:ext cx="19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Component</a:t>
              </a:r>
            </a:p>
          </p:txBody>
        </p:sp>
        <p:sp>
          <p:nvSpPr>
            <p:cNvPr id="26633" name="Rectangle 4">
              <a:extLst>
                <a:ext uri="{FF2B5EF4-FFF2-40B4-BE49-F238E27FC236}">
                  <a16:creationId xmlns:a16="http://schemas.microsoft.com/office/drawing/2014/main" id="{CECFAFC5-D2F1-4866-EDBD-6BCBB92B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1920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componentID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telephoneNumber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componentStatus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delayTime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masterPassword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numberOfTries</a:t>
              </a:r>
            </a:p>
          </p:txBody>
        </p:sp>
        <p:sp>
          <p:nvSpPr>
            <p:cNvPr id="26634" name="Rectangle 5">
              <a:extLst>
                <a:ext uri="{FF2B5EF4-FFF2-40B4-BE49-F238E27FC236}">
                  <a16:creationId xmlns:a16="http://schemas.microsoft.com/office/drawing/2014/main" id="{03807883-7D62-DD90-B4E2-B1059A97B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1920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program()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display()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reset()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query()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- modify()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call()</a:t>
              </a:r>
            </a:p>
          </p:txBody>
        </p:sp>
      </p:grpSp>
      <p:sp>
        <p:nvSpPr>
          <p:cNvPr id="26629" name="Text Box 7">
            <a:extLst>
              <a:ext uri="{FF2B5EF4-FFF2-40B4-BE49-F238E27FC236}">
                <a16:creationId xmlns:a16="http://schemas.microsoft.com/office/drawing/2014/main" id="{8DB8CF56-4E38-3142-BF89-E391F9F4A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2185989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Class Name</a:t>
            </a: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B0D4A2AE-BFBC-4C78-101D-6AD5C81C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3252789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Attributes</a:t>
            </a:r>
          </a:p>
        </p:txBody>
      </p:sp>
      <p:sp>
        <p:nvSpPr>
          <p:cNvPr id="26631" name="Text Box 9">
            <a:extLst>
              <a:ext uri="{FF2B5EF4-FFF2-40B4-BE49-F238E27FC236}">
                <a16:creationId xmlns:a16="http://schemas.microsoft.com/office/drawing/2014/main" id="{76DF7056-02EB-EAB1-5D62-CFBAA60C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5005389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Operations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A719C28-9C93-9DF1-0BCC-A87146E3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B1C4DC8-4AC6-4583-820F-574F9A1A2BDE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5812B66-A46B-1485-85D0-0B0DAD327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Association, Generalization and Dependency (Ref: Fowler)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478D356-1919-4158-D105-F2F2BEA8A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Represented by a </a:t>
            </a:r>
            <a:r>
              <a:rPr lang="en-US" altLang="en-US" sz="1800" b="1" dirty="0"/>
              <a:t>solid line between two classes directed </a:t>
            </a:r>
            <a:r>
              <a:rPr lang="en-US" altLang="en-US" sz="1800" dirty="0"/>
              <a:t>from the source class to the target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Used for representing (i.e., pointing to) object types for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May also be a </a:t>
            </a:r>
            <a:r>
              <a:rPr lang="en-US" altLang="en-US" sz="1800" u="sng" dirty="0"/>
              <a:t>part-of</a:t>
            </a:r>
            <a:r>
              <a:rPr lang="en-US" altLang="en-US" sz="1800" dirty="0"/>
              <a:t> relationship (i.e., </a:t>
            </a:r>
            <a:r>
              <a:rPr lang="en-US" altLang="en-US" sz="1800" u="sng" dirty="0"/>
              <a:t>aggregation)</a:t>
            </a:r>
            <a:r>
              <a:rPr lang="en-US" altLang="en-US" sz="1800" dirty="0"/>
              <a:t>, which is represented by </a:t>
            </a:r>
            <a:r>
              <a:rPr lang="en-US" altLang="en-US" sz="1800" b="1" dirty="0"/>
              <a:t>a diamond-arrow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Generalization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Portrays inheritance between a super class and a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Is represented by </a:t>
            </a:r>
            <a:r>
              <a:rPr lang="en-US" altLang="en-US" sz="1800" b="1" dirty="0"/>
              <a:t>a line with a triangle at the target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Dependency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dependency exists between two elements if changes to the definition of one element (i.e., the source or supplier) may cause changes to the other element (i.e., the client)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Examples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One class calls a method of another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One class utilizes another class as a parameter of a method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9E85D69-7D21-F5C2-82A4-CF95D179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2F3E7C9-760E-4964-BB08-A95DA776E133}" type="slidenum">
              <a:rPr lang="en-US" alt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C8D1139-C9E9-3446-F5E3-4F66ACDCF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Class Diagram</a:t>
            </a:r>
          </a:p>
        </p:txBody>
      </p:sp>
      <p:sp>
        <p:nvSpPr>
          <p:cNvPr id="28676" name="Line 14">
            <a:extLst>
              <a:ext uri="{FF2B5EF4-FFF2-40B4-BE49-F238E27FC236}">
                <a16:creationId xmlns:a16="http://schemas.microsoft.com/office/drawing/2014/main" id="{C0EDC741-65D0-34F7-4417-FA334C109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24000"/>
            <a:ext cx="14478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Line 15">
            <a:extLst>
              <a:ext uri="{FF2B5EF4-FFF2-40B4-BE49-F238E27FC236}">
                <a16:creationId xmlns:a16="http://schemas.microsoft.com/office/drawing/2014/main" id="{52AD18E8-1785-887F-1A3B-084FB1FA8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676400"/>
            <a:ext cx="14478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Line 16">
            <a:extLst>
              <a:ext uri="{FF2B5EF4-FFF2-40B4-BE49-F238E27FC236}">
                <a16:creationId xmlns:a16="http://schemas.microsoft.com/office/drawing/2014/main" id="{FAD1B818-20AF-9390-278C-87EDE58A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Line 19">
            <a:extLst>
              <a:ext uri="{FF2B5EF4-FFF2-40B4-BE49-F238E27FC236}">
                <a16:creationId xmlns:a16="http://schemas.microsoft.com/office/drawing/2014/main" id="{1E34A828-EC79-EE6A-1AEA-38BA10A07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3657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Line 27">
            <a:extLst>
              <a:ext uri="{FF2B5EF4-FFF2-40B4-BE49-F238E27FC236}">
                <a16:creationId xmlns:a16="http://schemas.microsoft.com/office/drawing/2014/main" id="{62DFB71D-5447-00F5-D040-D75F25AF6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048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AutoShape 30">
            <a:extLst>
              <a:ext uri="{FF2B5EF4-FFF2-40B4-BE49-F238E27FC236}">
                <a16:creationId xmlns:a16="http://schemas.microsoft.com/office/drawing/2014/main" id="{E602F798-2316-5CC9-2923-B8798A52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u="sng">
              <a:solidFill>
                <a:srgbClr val="000000"/>
              </a:solidFill>
            </a:endParaRPr>
          </a:p>
        </p:txBody>
      </p:sp>
      <p:sp>
        <p:nvSpPr>
          <p:cNvPr id="28682" name="Line 31">
            <a:extLst>
              <a:ext uri="{FF2B5EF4-FFF2-40B4-BE49-F238E27FC236}">
                <a16:creationId xmlns:a16="http://schemas.microsoft.com/office/drawing/2014/main" id="{E80A11EE-77FD-5FBC-30E5-B448636D5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5814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Line 34">
            <a:extLst>
              <a:ext uri="{FF2B5EF4-FFF2-40B4-BE49-F238E27FC236}">
                <a16:creationId xmlns:a16="http://schemas.microsoft.com/office/drawing/2014/main" id="{81F362F2-26C5-33FC-448F-852E9078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4" name="Line 35">
            <a:extLst>
              <a:ext uri="{FF2B5EF4-FFF2-40B4-BE49-F238E27FC236}">
                <a16:creationId xmlns:a16="http://schemas.microsoft.com/office/drawing/2014/main" id="{0A9DE71F-C39D-9EBA-47D7-5477937CC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5" name="Line 36">
            <a:extLst>
              <a:ext uri="{FF2B5EF4-FFF2-40B4-BE49-F238E27FC236}">
                <a16:creationId xmlns:a16="http://schemas.microsoft.com/office/drawing/2014/main" id="{2B67770C-0E03-5F63-A268-E3A08692E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6" name="Line 37">
            <a:extLst>
              <a:ext uri="{FF2B5EF4-FFF2-40B4-BE49-F238E27FC236}">
                <a16:creationId xmlns:a16="http://schemas.microsoft.com/office/drawing/2014/main" id="{FE0C71C9-142E-54E2-4C94-DE9167379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7" name="AutoShape 38">
            <a:extLst>
              <a:ext uri="{FF2B5EF4-FFF2-40B4-BE49-F238E27FC236}">
                <a16:creationId xmlns:a16="http://schemas.microsoft.com/office/drawing/2014/main" id="{3974E6AB-F7A1-710B-C38D-5013D82B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768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u="sng">
              <a:solidFill>
                <a:srgbClr val="000000"/>
              </a:solidFill>
            </a:endParaRPr>
          </a:p>
        </p:txBody>
      </p:sp>
      <p:sp>
        <p:nvSpPr>
          <p:cNvPr id="28688" name="Text Box 39">
            <a:extLst>
              <a:ext uri="{FF2B5EF4-FFF2-40B4-BE49-F238E27FC236}">
                <a16:creationId xmlns:a16="http://schemas.microsoft.com/office/drawing/2014/main" id="{A884AC2D-ADA9-D0A2-9907-030113EE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4" y="4586289"/>
            <a:ext cx="492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1..n</a:t>
            </a:r>
          </a:p>
        </p:txBody>
      </p:sp>
      <p:grpSp>
        <p:nvGrpSpPr>
          <p:cNvPr id="28689" name="Group 45">
            <a:extLst>
              <a:ext uri="{FF2B5EF4-FFF2-40B4-BE49-F238E27FC236}">
                <a16:creationId xmlns:a16="http://schemas.microsoft.com/office/drawing/2014/main" id="{0ACAF2B7-94F3-DF7A-ABD9-C94BE8E553D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14600"/>
            <a:ext cx="1066800" cy="1117600"/>
            <a:chOff x="2112" y="2256"/>
            <a:chExt cx="624" cy="704"/>
          </a:xfrm>
        </p:grpSpPr>
        <p:sp>
          <p:nvSpPr>
            <p:cNvPr id="28759" name="Rectangle 42">
              <a:extLst>
                <a:ext uri="{FF2B5EF4-FFF2-40B4-BE49-F238E27FC236}">
                  <a16:creationId xmlns:a16="http://schemas.microsoft.com/office/drawing/2014/main" id="{24CE221E-8202-7AF0-9CCF-6DDCCF78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Production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28760" name="Rectangle 43">
              <a:extLst>
                <a:ext uri="{FF2B5EF4-FFF2-40B4-BE49-F238E27FC236}">
                  <a16:creationId xmlns:a16="http://schemas.microsoft.com/office/drawing/2014/main" id="{F5DA5B63-64A3-E2DD-3BC8-1732B81D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61" name="Rectangle 44">
              <a:extLst>
                <a:ext uri="{FF2B5EF4-FFF2-40B4-BE49-F238E27FC236}">
                  <a16:creationId xmlns:a16="http://schemas.microsoft.com/office/drawing/2014/main" id="{B348F3C2-C5A3-9EB1-BB7E-F07926D6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0" name="Group 46">
            <a:extLst>
              <a:ext uri="{FF2B5EF4-FFF2-40B4-BE49-F238E27FC236}">
                <a16:creationId xmlns:a16="http://schemas.microsoft.com/office/drawing/2014/main" id="{D71D3681-E299-CCBD-C1C3-7F7F46B69CF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066800"/>
            <a:ext cx="1066800" cy="1117600"/>
            <a:chOff x="2112" y="2256"/>
            <a:chExt cx="624" cy="704"/>
          </a:xfrm>
        </p:grpSpPr>
        <p:sp>
          <p:nvSpPr>
            <p:cNvPr id="28756" name="Rectangle 47">
              <a:extLst>
                <a:ext uri="{FF2B5EF4-FFF2-40B4-BE49-F238E27FC236}">
                  <a16:creationId xmlns:a16="http://schemas.microsoft.com/office/drawing/2014/main" id="{9AE6D641-F86E-81E2-4BD8-ED960A8E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Auditor</a:t>
              </a:r>
            </a:p>
          </p:txBody>
        </p:sp>
        <p:sp>
          <p:nvSpPr>
            <p:cNvPr id="28757" name="Rectangle 48">
              <a:extLst>
                <a:ext uri="{FF2B5EF4-FFF2-40B4-BE49-F238E27FC236}">
                  <a16:creationId xmlns:a16="http://schemas.microsoft.com/office/drawing/2014/main" id="{37A0C454-0C7A-24D6-0C49-EEBD5968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58" name="Rectangle 49">
              <a:extLst>
                <a:ext uri="{FF2B5EF4-FFF2-40B4-BE49-F238E27FC236}">
                  <a16:creationId xmlns:a16="http://schemas.microsoft.com/office/drawing/2014/main" id="{22004AB4-53D1-4BFE-BA05-4005A283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1" name="Group 50">
            <a:extLst>
              <a:ext uri="{FF2B5EF4-FFF2-40B4-BE49-F238E27FC236}">
                <a16:creationId xmlns:a16="http://schemas.microsoft.com/office/drawing/2014/main" id="{FCA6966E-9EF9-8644-6B03-30B38E07C8F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143000"/>
            <a:ext cx="1066800" cy="990600"/>
            <a:chOff x="2112" y="2256"/>
            <a:chExt cx="624" cy="704"/>
          </a:xfrm>
        </p:grpSpPr>
        <p:sp>
          <p:nvSpPr>
            <p:cNvPr id="28753" name="Rectangle 51">
              <a:extLst>
                <a:ext uri="{FF2B5EF4-FFF2-40B4-BE49-F238E27FC236}">
                  <a16:creationId xmlns:a16="http://schemas.microsoft.com/office/drawing/2014/main" id="{D7C4CBB4-68DA-D408-0386-D6130907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Record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Keeper</a:t>
              </a:r>
            </a:p>
          </p:txBody>
        </p:sp>
        <p:sp>
          <p:nvSpPr>
            <p:cNvPr id="28754" name="Rectangle 52">
              <a:extLst>
                <a:ext uri="{FF2B5EF4-FFF2-40B4-BE49-F238E27FC236}">
                  <a16:creationId xmlns:a16="http://schemas.microsoft.com/office/drawing/2014/main" id="{68B3A30C-0952-536D-69D5-3AF02CC22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  <p:sp>
          <p:nvSpPr>
            <p:cNvPr id="28755" name="Rectangle 53">
              <a:extLst>
                <a:ext uri="{FF2B5EF4-FFF2-40B4-BE49-F238E27FC236}">
                  <a16:creationId xmlns:a16="http://schemas.microsoft.com/office/drawing/2014/main" id="{C5B0C74C-9A8E-7D33-208F-C7AE6AA3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2" name="Group 54">
            <a:extLst>
              <a:ext uri="{FF2B5EF4-FFF2-40B4-BE49-F238E27FC236}">
                <a16:creationId xmlns:a16="http://schemas.microsoft.com/office/drawing/2014/main" id="{E661222C-92DB-2AAA-751E-53D2A404B90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1066800" cy="1041400"/>
            <a:chOff x="2112" y="2256"/>
            <a:chExt cx="624" cy="704"/>
          </a:xfrm>
        </p:grpSpPr>
        <p:sp>
          <p:nvSpPr>
            <p:cNvPr id="28750" name="Rectangle 55">
              <a:extLst>
                <a:ext uri="{FF2B5EF4-FFF2-40B4-BE49-F238E27FC236}">
                  <a16:creationId xmlns:a16="http://schemas.microsoft.com/office/drawing/2014/main" id="{F06ECA63-3A40-EEA0-D04B-D426B6BA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Report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Generator</a:t>
              </a:r>
            </a:p>
          </p:txBody>
        </p:sp>
        <p:sp>
          <p:nvSpPr>
            <p:cNvPr id="28751" name="Rectangle 56">
              <a:extLst>
                <a:ext uri="{FF2B5EF4-FFF2-40B4-BE49-F238E27FC236}">
                  <a16:creationId xmlns:a16="http://schemas.microsoft.com/office/drawing/2014/main" id="{370B5A01-B453-05CA-06C9-86E4C83D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52" name="Rectangle 57">
              <a:extLst>
                <a:ext uri="{FF2B5EF4-FFF2-40B4-BE49-F238E27FC236}">
                  <a16:creationId xmlns:a16="http://schemas.microsoft.com/office/drawing/2014/main" id="{975C8564-3BD5-8D0F-011C-F05E9E5E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3" name="Group 58">
            <a:extLst>
              <a:ext uri="{FF2B5EF4-FFF2-40B4-BE49-F238E27FC236}">
                <a16:creationId xmlns:a16="http://schemas.microsoft.com/office/drawing/2014/main" id="{D4A025B9-0C08-0754-2DD5-B9D9FB7970C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590800"/>
            <a:ext cx="1066800" cy="990600"/>
            <a:chOff x="2112" y="2256"/>
            <a:chExt cx="624" cy="704"/>
          </a:xfrm>
        </p:grpSpPr>
        <p:sp>
          <p:nvSpPr>
            <p:cNvPr id="28747" name="Rectangle 59">
              <a:extLst>
                <a:ext uri="{FF2B5EF4-FFF2-40B4-BE49-F238E27FC236}">
                  <a16:creationId xmlns:a16="http://schemas.microsoft.com/office/drawing/2014/main" id="{F124D285-2BF0-33A1-2B24-57FAD67E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Transaction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28748" name="Rectangle 60">
              <a:extLst>
                <a:ext uri="{FF2B5EF4-FFF2-40B4-BE49-F238E27FC236}">
                  <a16:creationId xmlns:a16="http://schemas.microsoft.com/office/drawing/2014/main" id="{F29BED6C-1E9A-435D-006A-599AAB425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49" name="Rectangle 61">
              <a:extLst>
                <a:ext uri="{FF2B5EF4-FFF2-40B4-BE49-F238E27FC236}">
                  <a16:creationId xmlns:a16="http://schemas.microsoft.com/office/drawing/2014/main" id="{79FE2F01-7C52-C1ED-40ED-2C572A244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4" name="Group 62">
            <a:extLst>
              <a:ext uri="{FF2B5EF4-FFF2-40B4-BE49-F238E27FC236}">
                <a16:creationId xmlns:a16="http://schemas.microsoft.com/office/drawing/2014/main" id="{A321A563-5AAB-4D1D-D06F-95B99889398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1066800" cy="762000"/>
            <a:chOff x="2112" y="2256"/>
            <a:chExt cx="624" cy="704"/>
          </a:xfrm>
        </p:grpSpPr>
        <p:sp>
          <p:nvSpPr>
            <p:cNvPr id="28744" name="Rectangle 63">
              <a:extLst>
                <a:ext uri="{FF2B5EF4-FFF2-40B4-BE49-F238E27FC236}">
                  <a16:creationId xmlns:a16="http://schemas.microsoft.com/office/drawing/2014/main" id="{853BE3EA-C5EF-4BB0-1072-9D9510CC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Account</a:t>
              </a:r>
            </a:p>
          </p:txBody>
        </p:sp>
        <p:sp>
          <p:nvSpPr>
            <p:cNvPr id="28745" name="Rectangle 64">
              <a:extLst>
                <a:ext uri="{FF2B5EF4-FFF2-40B4-BE49-F238E27FC236}">
                  <a16:creationId xmlns:a16="http://schemas.microsoft.com/office/drawing/2014/main" id="{1A8DF012-B7E0-9378-E22C-AC37EBE4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46" name="Rectangle 65">
              <a:extLst>
                <a:ext uri="{FF2B5EF4-FFF2-40B4-BE49-F238E27FC236}">
                  <a16:creationId xmlns:a16="http://schemas.microsoft.com/office/drawing/2014/main" id="{9B33697C-97A5-17D6-1211-EB694E92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5" name="Group 66">
            <a:extLst>
              <a:ext uri="{FF2B5EF4-FFF2-40B4-BE49-F238E27FC236}">
                <a16:creationId xmlns:a16="http://schemas.microsoft.com/office/drawing/2014/main" id="{0E1AB393-4466-C780-8126-213DBADA2F22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638800"/>
            <a:ext cx="1066800" cy="1066800"/>
            <a:chOff x="2112" y="2256"/>
            <a:chExt cx="624" cy="704"/>
          </a:xfrm>
        </p:grpSpPr>
        <p:sp>
          <p:nvSpPr>
            <p:cNvPr id="28741" name="Rectangle 67">
              <a:extLst>
                <a:ext uri="{FF2B5EF4-FFF2-40B4-BE49-F238E27FC236}">
                  <a16:creationId xmlns:a16="http://schemas.microsoft.com/office/drawing/2014/main" id="{1001C74F-B696-7262-234D-8B9AA47C8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Accounts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Payable</a:t>
              </a:r>
            </a:p>
          </p:txBody>
        </p:sp>
        <p:sp>
          <p:nvSpPr>
            <p:cNvPr id="28742" name="Rectangle 68">
              <a:extLst>
                <a:ext uri="{FF2B5EF4-FFF2-40B4-BE49-F238E27FC236}">
                  <a16:creationId xmlns:a16="http://schemas.microsoft.com/office/drawing/2014/main" id="{172FBD15-684B-90F0-DB28-D149A80D4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  <p:sp>
          <p:nvSpPr>
            <p:cNvPr id="28743" name="Rectangle 69">
              <a:extLst>
                <a:ext uri="{FF2B5EF4-FFF2-40B4-BE49-F238E27FC236}">
                  <a16:creationId xmlns:a16="http://schemas.microsoft.com/office/drawing/2014/main" id="{B057ACCA-C7C5-7696-BE06-3C9449A6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696" name="Group 70">
            <a:extLst>
              <a:ext uri="{FF2B5EF4-FFF2-40B4-BE49-F238E27FC236}">
                <a16:creationId xmlns:a16="http://schemas.microsoft.com/office/drawing/2014/main" id="{5A673437-B15D-B651-2414-DEDE34A6CF2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638800"/>
            <a:ext cx="1066800" cy="990600"/>
            <a:chOff x="2112" y="2256"/>
            <a:chExt cx="624" cy="704"/>
          </a:xfrm>
        </p:grpSpPr>
        <p:sp>
          <p:nvSpPr>
            <p:cNvPr id="28738" name="Rectangle 71">
              <a:extLst>
                <a:ext uri="{FF2B5EF4-FFF2-40B4-BE49-F238E27FC236}">
                  <a16:creationId xmlns:a16="http://schemas.microsoft.com/office/drawing/2014/main" id="{F0316811-573D-D5A0-6DDC-5A78F9E0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Accounts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Receivable</a:t>
              </a:r>
            </a:p>
          </p:txBody>
        </p:sp>
        <p:sp>
          <p:nvSpPr>
            <p:cNvPr id="28739" name="Rectangle 72">
              <a:extLst>
                <a:ext uri="{FF2B5EF4-FFF2-40B4-BE49-F238E27FC236}">
                  <a16:creationId xmlns:a16="http://schemas.microsoft.com/office/drawing/2014/main" id="{A3BE00A9-5A0F-4911-5053-9E8E786BA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  <p:sp>
          <p:nvSpPr>
            <p:cNvPr id="28740" name="Rectangle 73">
              <a:extLst>
                <a:ext uri="{FF2B5EF4-FFF2-40B4-BE49-F238E27FC236}">
                  <a16:creationId xmlns:a16="http://schemas.microsoft.com/office/drawing/2014/main" id="{26F75128-EEBE-2C32-F20A-E8FC8D8B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</p:grpSp>
      <p:sp>
        <p:nvSpPr>
          <p:cNvPr id="28697" name="Line 74">
            <a:extLst>
              <a:ext uri="{FF2B5EF4-FFF2-40B4-BE49-F238E27FC236}">
                <a16:creationId xmlns:a16="http://schemas.microsoft.com/office/drawing/2014/main" id="{D9FC02BF-BA88-AF94-D3DA-2D7595D1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81400"/>
            <a:ext cx="1600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Line 75">
            <a:extLst>
              <a:ext uri="{FF2B5EF4-FFF2-40B4-BE49-F238E27FC236}">
                <a16:creationId xmlns:a16="http://schemas.microsoft.com/office/drawing/2014/main" id="{87EDAC84-BFDD-8B7A-9CC2-EF91ECD45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41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9" name="Line 76">
            <a:extLst>
              <a:ext uri="{FF2B5EF4-FFF2-40B4-BE49-F238E27FC236}">
                <a16:creationId xmlns:a16="http://schemas.microsoft.com/office/drawing/2014/main" id="{02B3AAC0-C75D-C021-762F-58B41AB31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0" name="Line 77">
            <a:extLst>
              <a:ext uri="{FF2B5EF4-FFF2-40B4-BE49-F238E27FC236}">
                <a16:creationId xmlns:a16="http://schemas.microsoft.com/office/drawing/2014/main" id="{7AB8D6FF-B668-519F-8578-9F52B3853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1" name="Line 78">
            <a:extLst>
              <a:ext uri="{FF2B5EF4-FFF2-40B4-BE49-F238E27FC236}">
                <a16:creationId xmlns:a16="http://schemas.microsoft.com/office/drawing/2014/main" id="{74DDF1B5-9EB0-1F5F-C083-97916C1A0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702" name="Group 80">
            <a:extLst>
              <a:ext uri="{FF2B5EF4-FFF2-40B4-BE49-F238E27FC236}">
                <a16:creationId xmlns:a16="http://schemas.microsoft.com/office/drawing/2014/main" id="{A2219091-27CD-A6A8-57FC-989331C913A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14600"/>
            <a:ext cx="1066800" cy="1117600"/>
            <a:chOff x="2112" y="2256"/>
            <a:chExt cx="624" cy="704"/>
          </a:xfrm>
        </p:grpSpPr>
        <p:sp>
          <p:nvSpPr>
            <p:cNvPr id="28735" name="Rectangle 81">
              <a:extLst>
                <a:ext uri="{FF2B5EF4-FFF2-40B4-BE49-F238E27FC236}">
                  <a16:creationId xmlns:a16="http://schemas.microsoft.com/office/drawing/2014/main" id="{35716D88-8A33-2308-D35A-1C089E1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Input</a:t>
              </a:r>
              <a:b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Verifier</a:t>
              </a:r>
            </a:p>
          </p:txBody>
        </p:sp>
        <p:sp>
          <p:nvSpPr>
            <p:cNvPr id="28736" name="Rectangle 82">
              <a:extLst>
                <a:ext uri="{FF2B5EF4-FFF2-40B4-BE49-F238E27FC236}">
                  <a16:creationId xmlns:a16="http://schemas.microsoft.com/office/drawing/2014/main" id="{596B4AD5-A97F-E899-9CF8-554E6959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37" name="Rectangle 83">
              <a:extLst>
                <a:ext uri="{FF2B5EF4-FFF2-40B4-BE49-F238E27FC236}">
                  <a16:creationId xmlns:a16="http://schemas.microsoft.com/office/drawing/2014/main" id="{756913F4-CDD4-9B0C-80F8-F592793B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703" name="Group 84">
            <a:extLst>
              <a:ext uri="{FF2B5EF4-FFF2-40B4-BE49-F238E27FC236}">
                <a16:creationId xmlns:a16="http://schemas.microsoft.com/office/drawing/2014/main" id="{DA9D5900-53ED-0AE8-C1B5-81B2A02D44E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038600"/>
            <a:ext cx="1066800" cy="838200"/>
            <a:chOff x="2112" y="2256"/>
            <a:chExt cx="624" cy="704"/>
          </a:xfrm>
        </p:grpSpPr>
        <p:sp>
          <p:nvSpPr>
            <p:cNvPr id="28732" name="Rectangle 85">
              <a:extLst>
                <a:ext uri="{FF2B5EF4-FFF2-40B4-BE49-F238E27FC236}">
                  <a16:creationId xmlns:a16="http://schemas.microsoft.com/office/drawing/2014/main" id="{D9FE8E4A-76CE-E36C-64C5-3DB84ACE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Error Log</a:t>
              </a:r>
            </a:p>
          </p:txBody>
        </p:sp>
        <p:sp>
          <p:nvSpPr>
            <p:cNvPr id="28733" name="Rectangle 86">
              <a:extLst>
                <a:ext uri="{FF2B5EF4-FFF2-40B4-BE49-F238E27FC236}">
                  <a16:creationId xmlns:a16="http://schemas.microsoft.com/office/drawing/2014/main" id="{0AEAE83B-DDF8-B08E-C746-586D4C46F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34" name="Rectangle 87">
              <a:extLst>
                <a:ext uri="{FF2B5EF4-FFF2-40B4-BE49-F238E27FC236}">
                  <a16:creationId xmlns:a16="http://schemas.microsoft.com/office/drawing/2014/main" id="{13B96DD2-FE29-4928-591A-85308D73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704" name="Group 88">
            <a:extLst>
              <a:ext uri="{FF2B5EF4-FFF2-40B4-BE49-F238E27FC236}">
                <a16:creationId xmlns:a16="http://schemas.microsoft.com/office/drawing/2014/main" id="{80D0761E-A9AB-CD75-E489-F7359C369DA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038600"/>
            <a:ext cx="1219200" cy="838200"/>
            <a:chOff x="2112" y="2256"/>
            <a:chExt cx="624" cy="704"/>
          </a:xfrm>
        </p:grpSpPr>
        <p:sp>
          <p:nvSpPr>
            <p:cNvPr id="28729" name="Rectangle 89">
              <a:extLst>
                <a:ext uri="{FF2B5EF4-FFF2-40B4-BE49-F238E27FC236}">
                  <a16:creationId xmlns:a16="http://schemas.microsoft.com/office/drawing/2014/main" id="{AC592A17-5555-16EE-0758-663EA11A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Input Handler</a:t>
              </a:r>
            </a:p>
          </p:txBody>
        </p:sp>
        <p:sp>
          <p:nvSpPr>
            <p:cNvPr id="28730" name="Rectangle 90">
              <a:extLst>
                <a:ext uri="{FF2B5EF4-FFF2-40B4-BE49-F238E27FC236}">
                  <a16:creationId xmlns:a16="http://schemas.microsoft.com/office/drawing/2014/main" id="{058890EC-E87E-EE17-741A-50E79A3D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31" name="Rectangle 91">
              <a:extLst>
                <a:ext uri="{FF2B5EF4-FFF2-40B4-BE49-F238E27FC236}">
                  <a16:creationId xmlns:a16="http://schemas.microsoft.com/office/drawing/2014/main" id="{C91CD653-E7CB-40EA-3635-E60D8253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sp>
        <p:nvSpPr>
          <p:cNvPr id="28705" name="Line 92">
            <a:extLst>
              <a:ext uri="{FF2B5EF4-FFF2-40B4-BE49-F238E27FC236}">
                <a16:creationId xmlns:a16="http://schemas.microsoft.com/office/drawing/2014/main" id="{C7180DB9-7849-8E3B-0288-C0AD2DD0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657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706" name="Group 93">
            <a:extLst>
              <a:ext uri="{FF2B5EF4-FFF2-40B4-BE49-F238E27FC236}">
                <a16:creationId xmlns:a16="http://schemas.microsoft.com/office/drawing/2014/main" id="{40354DB9-DA67-5D4B-BE6C-CBE8103932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638800"/>
            <a:ext cx="1066800" cy="990600"/>
            <a:chOff x="2112" y="2256"/>
            <a:chExt cx="624" cy="704"/>
          </a:xfrm>
        </p:grpSpPr>
        <p:sp>
          <p:nvSpPr>
            <p:cNvPr id="28726" name="Rectangle 94">
              <a:extLst>
                <a:ext uri="{FF2B5EF4-FFF2-40B4-BE49-F238E27FC236}">
                  <a16:creationId xmlns:a16="http://schemas.microsoft.com/office/drawing/2014/main" id="{D13560D2-ACA7-4E08-3279-CB1A29C0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Local File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Handler</a:t>
              </a:r>
            </a:p>
          </p:txBody>
        </p:sp>
        <p:sp>
          <p:nvSpPr>
            <p:cNvPr id="28727" name="Rectangle 95">
              <a:extLst>
                <a:ext uri="{FF2B5EF4-FFF2-40B4-BE49-F238E27FC236}">
                  <a16:creationId xmlns:a16="http://schemas.microsoft.com/office/drawing/2014/main" id="{C9E635B1-58FA-F880-815B-7D8B297A6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  <p:sp>
          <p:nvSpPr>
            <p:cNvPr id="28728" name="Rectangle 96">
              <a:extLst>
                <a:ext uri="{FF2B5EF4-FFF2-40B4-BE49-F238E27FC236}">
                  <a16:creationId xmlns:a16="http://schemas.microsoft.com/office/drawing/2014/main" id="{CF359EAD-CE3D-9F3C-68BE-8FB7E27C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4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707" name="Group 97">
            <a:extLst>
              <a:ext uri="{FF2B5EF4-FFF2-40B4-BE49-F238E27FC236}">
                <a16:creationId xmlns:a16="http://schemas.microsoft.com/office/drawing/2014/main" id="{DB30F75A-AD10-597B-D48B-1520A1EB108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638800"/>
            <a:ext cx="1066800" cy="990600"/>
            <a:chOff x="2112" y="2256"/>
            <a:chExt cx="624" cy="704"/>
          </a:xfrm>
        </p:grpSpPr>
        <p:sp>
          <p:nvSpPr>
            <p:cNvPr id="28723" name="Rectangle 98">
              <a:extLst>
                <a:ext uri="{FF2B5EF4-FFF2-40B4-BE49-F238E27FC236}">
                  <a16:creationId xmlns:a16="http://schemas.microsoft.com/office/drawing/2014/main" id="{B79D691E-01E9-D289-9719-7F09D77F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Remote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File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Handler</a:t>
              </a:r>
            </a:p>
          </p:txBody>
        </p:sp>
        <p:sp>
          <p:nvSpPr>
            <p:cNvPr id="28724" name="Rectangle 99">
              <a:extLst>
                <a:ext uri="{FF2B5EF4-FFF2-40B4-BE49-F238E27FC236}">
                  <a16:creationId xmlns:a16="http://schemas.microsoft.com/office/drawing/2014/main" id="{55469EED-A85C-3675-2EA7-F9A8BE55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25" name="Rectangle 100">
              <a:extLst>
                <a:ext uri="{FF2B5EF4-FFF2-40B4-BE49-F238E27FC236}">
                  <a16:creationId xmlns:a16="http://schemas.microsoft.com/office/drawing/2014/main" id="{F7F91EAD-53B0-C7AB-424A-922730E6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28708" name="Group 101">
            <a:extLst>
              <a:ext uri="{FF2B5EF4-FFF2-40B4-BE49-F238E27FC236}">
                <a16:creationId xmlns:a16="http://schemas.microsoft.com/office/drawing/2014/main" id="{041FAA8D-448A-23B2-869D-CA984B6E6F2B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4038600"/>
            <a:ext cx="1295400" cy="762000"/>
            <a:chOff x="2112" y="2256"/>
            <a:chExt cx="624" cy="704"/>
          </a:xfrm>
        </p:grpSpPr>
        <p:sp>
          <p:nvSpPr>
            <p:cNvPr id="28720" name="Rectangle 102">
              <a:extLst>
                <a:ext uri="{FF2B5EF4-FFF2-40B4-BE49-F238E27FC236}">
                  <a16:creationId xmlns:a16="http://schemas.microsoft.com/office/drawing/2014/main" id="{BE6E9CE2-2F75-9534-4D89-CA6FD9E9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Account List</a:t>
              </a:r>
            </a:p>
          </p:txBody>
        </p:sp>
        <p:sp>
          <p:nvSpPr>
            <p:cNvPr id="28721" name="Rectangle 103">
              <a:extLst>
                <a:ext uri="{FF2B5EF4-FFF2-40B4-BE49-F238E27FC236}">
                  <a16:creationId xmlns:a16="http://schemas.microsoft.com/office/drawing/2014/main" id="{9E8AE081-EDCF-DA90-7220-3E6C8FC3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  <p:sp>
          <p:nvSpPr>
            <p:cNvPr id="28722" name="Rectangle 104">
              <a:extLst>
                <a:ext uri="{FF2B5EF4-FFF2-40B4-BE49-F238E27FC236}">
                  <a16:creationId xmlns:a16="http://schemas.microsoft.com/office/drawing/2014/main" id="{30D29DFB-AA40-30D7-5039-85B854F4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 u="sng">
                <a:solidFill>
                  <a:srgbClr val="000000"/>
                </a:solidFill>
              </a:endParaRPr>
            </a:p>
          </p:txBody>
        </p:sp>
      </p:grpSp>
      <p:sp>
        <p:nvSpPr>
          <p:cNvPr id="28709" name="Line 105">
            <a:extLst>
              <a:ext uri="{FF2B5EF4-FFF2-40B4-BE49-F238E27FC236}">
                <a16:creationId xmlns:a16="http://schemas.microsoft.com/office/drawing/2014/main" id="{9B2F0231-10A6-4D8F-E360-B3A310D93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339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0" name="AutoShape 106">
            <a:extLst>
              <a:ext uri="{FF2B5EF4-FFF2-40B4-BE49-F238E27FC236}">
                <a16:creationId xmlns:a16="http://schemas.microsoft.com/office/drawing/2014/main" id="{246B9E1C-4181-19AE-C079-D49EC7855F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34400" y="4419600"/>
            <a:ext cx="457200" cy="228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u="sng">
              <a:solidFill>
                <a:srgbClr val="000000"/>
              </a:solidFill>
            </a:endParaRPr>
          </a:p>
        </p:txBody>
      </p:sp>
      <p:sp>
        <p:nvSpPr>
          <p:cNvPr id="28711" name="AutoShape 106">
            <a:extLst>
              <a:ext uri="{FF2B5EF4-FFF2-40B4-BE49-F238E27FC236}">
                <a16:creationId xmlns:a16="http://schemas.microsoft.com/office/drawing/2014/main" id="{BF6BB039-AD91-8CE1-0A3A-F06F777DD52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34400" y="2133600"/>
            <a:ext cx="304800" cy="381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u="sng">
              <a:solidFill>
                <a:srgbClr val="000000"/>
              </a:solidFill>
            </a:endParaRPr>
          </a:p>
        </p:txBody>
      </p:sp>
      <p:sp>
        <p:nvSpPr>
          <p:cNvPr id="28712" name="Line 74">
            <a:extLst>
              <a:ext uri="{FF2B5EF4-FFF2-40B4-BE49-F238E27FC236}">
                <a16:creationId xmlns:a16="http://schemas.microsoft.com/office/drawing/2014/main" id="{05D5C1FB-9BB3-267A-D837-99AAD7512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3" name="Line 74">
            <a:extLst>
              <a:ext uri="{FF2B5EF4-FFF2-40B4-BE49-F238E27FC236}">
                <a16:creationId xmlns:a16="http://schemas.microsoft.com/office/drawing/2014/main" id="{1EB0E31B-34D6-775A-8BE2-8DF3122E8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4" name="Line 74">
            <a:extLst>
              <a:ext uri="{FF2B5EF4-FFF2-40B4-BE49-F238E27FC236}">
                <a16:creationId xmlns:a16="http://schemas.microsoft.com/office/drawing/2014/main" id="{664263A6-D754-7696-D442-F28005086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74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5" name="Line 74">
            <a:extLst>
              <a:ext uri="{FF2B5EF4-FFF2-40B4-BE49-F238E27FC236}">
                <a16:creationId xmlns:a16="http://schemas.microsoft.com/office/drawing/2014/main" id="{07E1144D-E4F9-3EF5-02FC-6B1376DCD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1524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716" name="Group 46">
            <a:extLst>
              <a:ext uri="{FF2B5EF4-FFF2-40B4-BE49-F238E27FC236}">
                <a16:creationId xmlns:a16="http://schemas.microsoft.com/office/drawing/2014/main" id="{0FAA6344-1A44-39AB-692E-54C87344FF9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90600"/>
            <a:ext cx="1066800" cy="1117600"/>
            <a:chOff x="2112" y="2256"/>
            <a:chExt cx="624" cy="704"/>
          </a:xfrm>
        </p:grpSpPr>
        <p:sp>
          <p:nvSpPr>
            <p:cNvPr id="28717" name="Rectangle 47">
              <a:extLst>
                <a:ext uri="{FF2B5EF4-FFF2-40B4-BE49-F238E27FC236}">
                  <a16:creationId xmlns:a16="http://schemas.microsoft.com/office/drawing/2014/main" id="{19B698AF-C109-D8D1-90B0-566A0305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Accountant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18" name="Rectangle 48">
              <a:extLst>
                <a:ext uri="{FF2B5EF4-FFF2-40B4-BE49-F238E27FC236}">
                  <a16:creationId xmlns:a16="http://schemas.microsoft.com/office/drawing/2014/main" id="{5E140249-273B-B6B3-4630-F3C535F7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28719" name="Rectangle 49">
              <a:extLst>
                <a:ext uri="{FF2B5EF4-FFF2-40B4-BE49-F238E27FC236}">
                  <a16:creationId xmlns:a16="http://schemas.microsoft.com/office/drawing/2014/main" id="{952E0368-6398-5371-CECC-FF90BDA1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u="sng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23C8728-18FF-03DF-256D-34CC44209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3A34499F-B822-DF76-4E60-77C298A23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75DACFE-14EB-47F3-ABE6-36D0FA151995}" type="slidenum">
              <a:rPr lang="en-US" altLang="en-US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en-US" u="none">
              <a:solidFill>
                <a:srgbClr val="000000"/>
              </a:solidFill>
            </a:endParaRPr>
          </a:p>
        </p:txBody>
      </p:sp>
      <p:pic>
        <p:nvPicPr>
          <p:cNvPr id="29700" name="Picture 2" descr="Class diagram to showcase Hospital Management structure. Use ...">
            <a:extLst>
              <a:ext uri="{FF2B5EF4-FFF2-40B4-BE49-F238E27FC236}">
                <a16:creationId xmlns:a16="http://schemas.microsoft.com/office/drawing/2014/main" id="{AE060348-65AC-418A-F21B-15E7E3E18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876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0AD98AC-BD49-E438-13A6-52FE642DE6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Flow-oriented Modeling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299BDB3-1F9A-9A87-5BB3-C93F2B6A32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E7227265-E7F4-C875-DEB9-2691D136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BB2AA1F-F819-4496-8BCD-4D39E46AE96C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25A4EF2-CC2A-B3DB-2F75-BFD965DEC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Data Modeling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5D90288-D0FE-C3E5-FCE7-E878F2DED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0" y="1752600"/>
            <a:ext cx="5867400" cy="2895600"/>
          </a:xfrm>
        </p:spPr>
        <p:txBody>
          <a:bodyPr/>
          <a:lstStyle/>
          <a:p>
            <a:pPr eaLnBrk="1" hangingPunct="1"/>
            <a:r>
              <a:rPr lang="en-US" altLang="en-US" sz="2000"/>
              <a:t>Identify the following items</a:t>
            </a:r>
          </a:p>
          <a:p>
            <a:pPr lvl="1" eaLnBrk="1" hangingPunct="1"/>
            <a:r>
              <a:rPr lang="en-US" altLang="en-US" sz="1800"/>
              <a:t>Data objects (Entities)</a:t>
            </a:r>
          </a:p>
          <a:p>
            <a:pPr lvl="1" eaLnBrk="1" hangingPunct="1"/>
            <a:r>
              <a:rPr lang="en-US" altLang="en-US" sz="1800"/>
              <a:t>Data attributes</a:t>
            </a:r>
          </a:p>
          <a:p>
            <a:pPr lvl="1" eaLnBrk="1" hangingPunct="1"/>
            <a:r>
              <a:rPr lang="en-US" altLang="en-US" sz="1800"/>
              <a:t>Relationships</a:t>
            </a:r>
          </a:p>
          <a:p>
            <a:pPr lvl="1" eaLnBrk="1" hangingPunct="1"/>
            <a:r>
              <a:rPr lang="en-US" altLang="en-US" sz="1800"/>
              <a:t>Cardinality (number of occurrences)</a:t>
            </a:r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C4019CB-E10C-D717-269A-B5DD987C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CC85D093-7699-B1A5-39D5-85621780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1751" name="AutoShape 6">
            <a:extLst>
              <a:ext uri="{FF2B5EF4-FFF2-40B4-BE49-F238E27FC236}">
                <a16:creationId xmlns:a16="http://schemas.microsoft.com/office/drawing/2014/main" id="{75095E27-97F9-2F69-B162-6C676749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533400" cy="3048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1752" name="Line 7">
            <a:extLst>
              <a:ext uri="{FF2B5EF4-FFF2-40B4-BE49-F238E27FC236}">
                <a16:creationId xmlns:a16="http://schemas.microsoft.com/office/drawing/2014/main" id="{BC675BAA-6ABA-84A5-3D63-64802E440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1D82E8FD-1F44-A01C-869A-45A5F0CA5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82B49667-C81E-F495-C996-2B84A1A6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0198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1755" name="AutoShape 11">
            <a:extLst>
              <a:ext uri="{FF2B5EF4-FFF2-40B4-BE49-F238E27FC236}">
                <a16:creationId xmlns:a16="http://schemas.microsoft.com/office/drawing/2014/main" id="{5725E4A1-4A64-067F-B8F4-BB8A15F4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257800"/>
            <a:ext cx="533400" cy="3048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D2746880-9E99-6B3B-0D52-644DF771D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73643B1D-0416-B449-89FB-1077077CF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9EA04DFA-4C62-CCE9-C811-A92BBC21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9315C05-6C11-46C2-AB91-972D841A2CBF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69F40B4-42D6-41B4-4B17-63D78B8F8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Data Flow and Control Flow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2764C50-4216-0512-6D8C-ED8A530AC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5600" y="2133600"/>
            <a:ext cx="66294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Data Flow Diagram</a:t>
            </a:r>
          </a:p>
          <a:p>
            <a:pPr lvl="1" eaLnBrk="1" hangingPunct="1"/>
            <a:r>
              <a:rPr lang="en-US" altLang="en-US" sz="1800"/>
              <a:t>Depicts how input is transformed into output as data objects move through a system</a:t>
            </a:r>
          </a:p>
          <a:p>
            <a:pPr eaLnBrk="1" hangingPunct="1"/>
            <a:r>
              <a:rPr lang="en-US" altLang="en-US" sz="2000"/>
              <a:t>Process Specification</a:t>
            </a:r>
          </a:p>
          <a:p>
            <a:pPr lvl="1" eaLnBrk="1" hangingPunct="1"/>
            <a:r>
              <a:rPr lang="en-US" altLang="en-US" sz="1800"/>
              <a:t>Describes data flow processing at the lowest level of refinement in the data flow diagrams</a:t>
            </a:r>
          </a:p>
          <a:p>
            <a:pPr eaLnBrk="1" hangingPunct="1"/>
            <a:r>
              <a:rPr lang="en-US" altLang="en-US" sz="2000"/>
              <a:t>Control Flow Diagram</a:t>
            </a:r>
          </a:p>
          <a:p>
            <a:pPr lvl="1" eaLnBrk="1" hangingPunct="1"/>
            <a:r>
              <a:rPr lang="en-US" altLang="en-US" sz="1800"/>
              <a:t>Illustrates how events affect the behavior of a system through the use of state diagrams 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27995C-2864-B88A-0A85-0707E901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03698A-6DC7-489F-B795-D8BF2F5D0AA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09012D25-BAB7-2CA4-D525-40D0B4068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en-US"/>
              <a:t>Planning Principles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C0F1A92B-1ABF-A981-7BDC-FA5EE7FEB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Understand the scope of the project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Involve the customer in the planning activity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Recognize that planning is iterative; things will change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Estimate based only on what you know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Consider risk as you define the plan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Be realistic on how much can be done each day by each person and how well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Adjust granularity as you define the plan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Define how you intend to ensure quality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Describe how you intend to accommodate change</a:t>
            </a:r>
          </a:p>
          <a:p>
            <a:pPr marL="381000" indent="-381000">
              <a:lnSpc>
                <a:spcPct val="80000"/>
              </a:lnSpc>
              <a:buFontTx/>
              <a:buAutoNum type="arabicParenR"/>
            </a:pPr>
            <a:r>
              <a:rPr lang="en-US" altLang="en-US" sz="2000"/>
              <a:t>Track the plan frequently and make adjustments as required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7889E96-2AC3-30E3-3A3D-C72D4523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77AF8ED-87D8-41BE-9289-FCA0FCCA2908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3795" name="Line 65">
            <a:extLst>
              <a:ext uri="{FF2B5EF4-FFF2-40B4-BE49-F238E27FC236}">
                <a16:creationId xmlns:a16="http://schemas.microsoft.com/office/drawing/2014/main" id="{35D406DF-2B55-9500-ED69-97F9D90F88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724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Line 66">
            <a:extLst>
              <a:ext uri="{FF2B5EF4-FFF2-40B4-BE49-F238E27FC236}">
                <a16:creationId xmlns:a16="http://schemas.microsoft.com/office/drawing/2014/main" id="{A7F9A728-B7CC-1EE2-78EE-23DBF96E4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724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AutoShape 19">
            <a:extLst>
              <a:ext uri="{FF2B5EF4-FFF2-40B4-BE49-F238E27FC236}">
                <a16:creationId xmlns:a16="http://schemas.microsoft.com/office/drawing/2014/main" id="{1CFEA955-9430-13ED-2131-719753EB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67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798" name="Line 64">
            <a:extLst>
              <a:ext uri="{FF2B5EF4-FFF2-40B4-BE49-F238E27FC236}">
                <a16:creationId xmlns:a16="http://schemas.microsoft.com/office/drawing/2014/main" id="{FA0AA17A-8A8D-6C39-9BAC-DBC8622C7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Line 62">
            <a:extLst>
              <a:ext uri="{FF2B5EF4-FFF2-40B4-BE49-F238E27FC236}">
                <a16:creationId xmlns:a16="http://schemas.microsoft.com/office/drawing/2014/main" id="{876299D1-01E4-34D5-3276-D131775A9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Line 63">
            <a:extLst>
              <a:ext uri="{FF2B5EF4-FFF2-40B4-BE49-F238E27FC236}">
                <a16:creationId xmlns:a16="http://schemas.microsoft.com/office/drawing/2014/main" id="{BE72AA66-D0B6-1217-60C5-F8DFBFB92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5814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Line 59">
            <a:extLst>
              <a:ext uri="{FF2B5EF4-FFF2-40B4-BE49-F238E27FC236}">
                <a16:creationId xmlns:a16="http://schemas.microsoft.com/office/drawing/2014/main" id="{7D7CA2F0-B5D5-A038-391B-8CA4A3376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7338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AutoShape 9">
            <a:extLst>
              <a:ext uri="{FF2B5EF4-FFF2-40B4-BE49-F238E27FC236}">
                <a16:creationId xmlns:a16="http://schemas.microsoft.com/office/drawing/2014/main" id="{C6D3EB26-3CFF-FDA2-15F4-E9F3E5FC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03" name="Line 56">
            <a:extLst>
              <a:ext uri="{FF2B5EF4-FFF2-40B4-BE49-F238E27FC236}">
                <a16:creationId xmlns:a16="http://schemas.microsoft.com/office/drawing/2014/main" id="{80D99D58-56FC-A604-710F-AA77675E6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Line 55">
            <a:extLst>
              <a:ext uri="{FF2B5EF4-FFF2-40B4-BE49-F238E27FC236}">
                <a16:creationId xmlns:a16="http://schemas.microsoft.com/office/drawing/2014/main" id="{3A27180C-48F1-4568-3294-B3E85C3D6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67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Line 58">
            <a:extLst>
              <a:ext uri="{FF2B5EF4-FFF2-40B4-BE49-F238E27FC236}">
                <a16:creationId xmlns:a16="http://schemas.microsoft.com/office/drawing/2014/main" id="{2A6408F9-D844-608A-FA05-2BCE2055A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2514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Line 57">
            <a:extLst>
              <a:ext uri="{FF2B5EF4-FFF2-40B4-BE49-F238E27FC236}">
                <a16:creationId xmlns:a16="http://schemas.microsoft.com/office/drawing/2014/main" id="{1E9715E6-60DA-179B-BAC4-213268BFE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438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Rectangle 2">
            <a:extLst>
              <a:ext uri="{FF2B5EF4-FFF2-40B4-BE49-F238E27FC236}">
                <a16:creationId xmlns:a16="http://schemas.microsoft.com/office/drawing/2014/main" id="{E4A495DE-0381-8D2E-3F35-8248383CF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Diagram Layering and Process Refinement</a:t>
            </a:r>
          </a:p>
        </p:txBody>
      </p:sp>
      <p:sp>
        <p:nvSpPr>
          <p:cNvPr id="33808" name="AutoShape 3">
            <a:extLst>
              <a:ext uri="{FF2B5EF4-FFF2-40B4-BE49-F238E27FC236}">
                <a16:creationId xmlns:a16="http://schemas.microsoft.com/office/drawing/2014/main" id="{589AB353-4623-26BA-36CE-3C76957B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09" name="Oval 5">
            <a:extLst>
              <a:ext uri="{FF2B5EF4-FFF2-40B4-BE49-F238E27FC236}">
                <a16:creationId xmlns:a16="http://schemas.microsoft.com/office/drawing/2014/main" id="{3540875E-F29C-DCF4-0CC9-713AF125865E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410200" y="2362200"/>
            <a:ext cx="7620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10" name="Line 6">
            <a:extLst>
              <a:ext uri="{FF2B5EF4-FFF2-40B4-BE49-F238E27FC236}">
                <a16:creationId xmlns:a16="http://schemas.microsoft.com/office/drawing/2014/main" id="{310C283C-9DD6-0656-AA8D-7B0F5D3B4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362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1" name="Line 7">
            <a:extLst>
              <a:ext uri="{FF2B5EF4-FFF2-40B4-BE49-F238E27FC236}">
                <a16:creationId xmlns:a16="http://schemas.microsoft.com/office/drawing/2014/main" id="{F587D0FB-37D1-3681-8D2D-5B76E9DE5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667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2" name="Line 8">
            <a:extLst>
              <a:ext uri="{FF2B5EF4-FFF2-40B4-BE49-F238E27FC236}">
                <a16:creationId xmlns:a16="http://schemas.microsoft.com/office/drawing/2014/main" id="{51FCAA7F-041A-872C-D8C6-B68E2D0E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3" name="Oval 10">
            <a:extLst>
              <a:ext uri="{FF2B5EF4-FFF2-40B4-BE49-F238E27FC236}">
                <a16:creationId xmlns:a16="http://schemas.microsoft.com/office/drawing/2014/main" id="{7C068F58-7703-F939-D2FA-CD7C0C511ECF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029200" y="3513138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14" name="Line 11">
            <a:extLst>
              <a:ext uri="{FF2B5EF4-FFF2-40B4-BE49-F238E27FC236}">
                <a16:creationId xmlns:a16="http://schemas.microsoft.com/office/drawing/2014/main" id="{CD9E565A-D440-D502-C37E-D3F6493D6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5" name="Line 12">
            <a:extLst>
              <a:ext uri="{FF2B5EF4-FFF2-40B4-BE49-F238E27FC236}">
                <a16:creationId xmlns:a16="http://schemas.microsoft.com/office/drawing/2014/main" id="{110B803E-574A-5977-51AA-D62D80CFE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657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6" name="Line 13">
            <a:extLst>
              <a:ext uri="{FF2B5EF4-FFF2-40B4-BE49-F238E27FC236}">
                <a16:creationId xmlns:a16="http://schemas.microsoft.com/office/drawing/2014/main" id="{FB6B081E-2DFA-3B06-CF6C-C54697026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7" name="Oval 15">
            <a:extLst>
              <a:ext uri="{FF2B5EF4-FFF2-40B4-BE49-F238E27FC236}">
                <a16:creationId xmlns:a16="http://schemas.microsoft.com/office/drawing/2014/main" id="{2C316A04-13CC-7927-0D7E-2BFA56F0E7CC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334000" y="32004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18" name="Oval 16">
            <a:extLst>
              <a:ext uri="{FF2B5EF4-FFF2-40B4-BE49-F238E27FC236}">
                <a16:creationId xmlns:a16="http://schemas.microsoft.com/office/drawing/2014/main" id="{FD6301AD-8364-3919-78BC-817C5F84221A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791200" y="33528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19" name="Line 17">
            <a:extLst>
              <a:ext uri="{FF2B5EF4-FFF2-40B4-BE49-F238E27FC236}">
                <a16:creationId xmlns:a16="http://schemas.microsoft.com/office/drawing/2014/main" id="{F6213F3A-2B5B-56DC-E388-7C4CEEF6C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505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Line 18">
            <a:extLst>
              <a:ext uri="{FF2B5EF4-FFF2-40B4-BE49-F238E27FC236}">
                <a16:creationId xmlns:a16="http://schemas.microsoft.com/office/drawing/2014/main" id="{435B5290-9E53-CB6A-805F-708E048EB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Oval 20">
            <a:extLst>
              <a:ext uri="{FF2B5EF4-FFF2-40B4-BE49-F238E27FC236}">
                <a16:creationId xmlns:a16="http://schemas.microsoft.com/office/drawing/2014/main" id="{158E3373-E1DA-8A2F-DF8D-C351F0C94A1F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2667000" y="4495800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22" name="Line 22">
            <a:extLst>
              <a:ext uri="{FF2B5EF4-FFF2-40B4-BE49-F238E27FC236}">
                <a16:creationId xmlns:a16="http://schemas.microsoft.com/office/drawing/2014/main" id="{AABE14CE-43C9-899D-67A5-E0439B74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Line 23">
            <a:extLst>
              <a:ext uri="{FF2B5EF4-FFF2-40B4-BE49-F238E27FC236}">
                <a16:creationId xmlns:a16="http://schemas.microsoft.com/office/drawing/2014/main" id="{D03AE53A-D791-C816-4B5F-8583C7D7D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4" name="Oval 25">
            <a:extLst>
              <a:ext uri="{FF2B5EF4-FFF2-40B4-BE49-F238E27FC236}">
                <a16:creationId xmlns:a16="http://schemas.microsoft.com/office/drawing/2014/main" id="{BDFD692E-AB6E-590E-0470-B82652370A5C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3429000" y="4495800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25" name="Line 26">
            <a:extLst>
              <a:ext uri="{FF2B5EF4-FFF2-40B4-BE49-F238E27FC236}">
                <a16:creationId xmlns:a16="http://schemas.microsoft.com/office/drawing/2014/main" id="{F4E3936C-D38D-938D-08B9-F18C4231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6" name="AutoShape 28">
            <a:extLst>
              <a:ext uri="{FF2B5EF4-FFF2-40B4-BE49-F238E27FC236}">
                <a16:creationId xmlns:a16="http://schemas.microsoft.com/office/drawing/2014/main" id="{F6C147F4-7B40-7BBB-E8AA-CDA198B2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27" name="Oval 29">
            <a:extLst>
              <a:ext uri="{FF2B5EF4-FFF2-40B4-BE49-F238E27FC236}">
                <a16:creationId xmlns:a16="http://schemas.microsoft.com/office/drawing/2014/main" id="{CD2F98B7-437E-B333-33DE-027FF40B8BD9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105400" y="44958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28" name="Line 30">
            <a:extLst>
              <a:ext uri="{FF2B5EF4-FFF2-40B4-BE49-F238E27FC236}">
                <a16:creationId xmlns:a16="http://schemas.microsoft.com/office/drawing/2014/main" id="{55BB0615-54FA-8CBD-B79C-3AFEA5B0D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9" name="Line 31">
            <a:extLst>
              <a:ext uri="{FF2B5EF4-FFF2-40B4-BE49-F238E27FC236}">
                <a16:creationId xmlns:a16="http://schemas.microsoft.com/office/drawing/2014/main" id="{8B3BE0FE-1263-1DF2-7EFB-8061C4FEF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0" name="Oval 32">
            <a:extLst>
              <a:ext uri="{FF2B5EF4-FFF2-40B4-BE49-F238E27FC236}">
                <a16:creationId xmlns:a16="http://schemas.microsoft.com/office/drawing/2014/main" id="{BB726C5E-C3CD-0058-E94A-332646361E13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5867400" y="44958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31" name="Line 33">
            <a:extLst>
              <a:ext uri="{FF2B5EF4-FFF2-40B4-BE49-F238E27FC236}">
                <a16:creationId xmlns:a16="http://schemas.microsoft.com/office/drawing/2014/main" id="{B8F4C8FA-B44F-D570-3589-4CE7B32C3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2" name="AutoShape 34">
            <a:extLst>
              <a:ext uri="{FF2B5EF4-FFF2-40B4-BE49-F238E27FC236}">
                <a16:creationId xmlns:a16="http://schemas.microsoft.com/office/drawing/2014/main" id="{2C277434-CFB6-AAAD-27AF-39F57FCB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2743200" cy="685800"/>
          </a:xfrm>
          <a:prstGeom prst="parallelogram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33" name="Oval 35">
            <a:extLst>
              <a:ext uri="{FF2B5EF4-FFF2-40B4-BE49-F238E27FC236}">
                <a16:creationId xmlns:a16="http://schemas.microsoft.com/office/drawing/2014/main" id="{71AD2FF0-D1C4-15B2-5363-0D2F14DD67BE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7467600" y="44958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34" name="Line 36">
            <a:extLst>
              <a:ext uri="{FF2B5EF4-FFF2-40B4-BE49-F238E27FC236}">
                <a16:creationId xmlns:a16="http://schemas.microsoft.com/office/drawing/2014/main" id="{147ABE30-69E2-8FAE-6CD7-DDA6AD8F2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5" name="Line 37">
            <a:extLst>
              <a:ext uri="{FF2B5EF4-FFF2-40B4-BE49-F238E27FC236}">
                <a16:creationId xmlns:a16="http://schemas.microsoft.com/office/drawing/2014/main" id="{C3C3C94C-435E-4761-924B-EE940F49FB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495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6" name="Oval 38">
            <a:extLst>
              <a:ext uri="{FF2B5EF4-FFF2-40B4-BE49-F238E27FC236}">
                <a16:creationId xmlns:a16="http://schemas.microsoft.com/office/drawing/2014/main" id="{A5541044-9182-32AB-56F3-C9309A1E5CF4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8077200" y="43434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37" name="Line 39">
            <a:extLst>
              <a:ext uri="{FF2B5EF4-FFF2-40B4-BE49-F238E27FC236}">
                <a16:creationId xmlns:a16="http://schemas.microsoft.com/office/drawing/2014/main" id="{5A366834-5605-23F4-1346-3A6348624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38" name="Oval 40">
            <a:extLst>
              <a:ext uri="{FF2B5EF4-FFF2-40B4-BE49-F238E27FC236}">
                <a16:creationId xmlns:a16="http://schemas.microsoft.com/office/drawing/2014/main" id="{A41A9280-9D4E-C0CE-BE6C-D037066C2DC4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8001000" y="46482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39" name="Oval 41">
            <a:extLst>
              <a:ext uri="{FF2B5EF4-FFF2-40B4-BE49-F238E27FC236}">
                <a16:creationId xmlns:a16="http://schemas.microsoft.com/office/drawing/2014/main" id="{57746BC6-6E9E-02B3-A1B0-C7545E7D7602}"/>
              </a:ext>
            </a:extLst>
          </p:cNvPr>
          <p:cNvSpPr>
            <a:spLocks noChangeArrowheads="1"/>
          </p:cNvSpPr>
          <p:nvPr/>
        </p:nvSpPr>
        <p:spPr bwMode="auto">
          <a:xfrm rot="20800187">
            <a:off x="8610600" y="44196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0" name="Line 42">
            <a:extLst>
              <a:ext uri="{FF2B5EF4-FFF2-40B4-BE49-F238E27FC236}">
                <a16:creationId xmlns:a16="http://schemas.microsoft.com/office/drawing/2014/main" id="{16395F9E-6772-058A-E8AA-B29D11C0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1" name="Line 43">
            <a:extLst>
              <a:ext uri="{FF2B5EF4-FFF2-40B4-BE49-F238E27FC236}">
                <a16:creationId xmlns:a16="http://schemas.microsoft.com/office/drawing/2014/main" id="{7A0CF7A0-C768-AA7E-956C-11EE1DE8EE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4648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2" name="Line 44">
            <a:extLst>
              <a:ext uri="{FF2B5EF4-FFF2-40B4-BE49-F238E27FC236}">
                <a16:creationId xmlns:a16="http://schemas.microsoft.com/office/drawing/2014/main" id="{E6E9167D-2AAE-238C-853A-5D285B8E6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495800"/>
            <a:ext cx="152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3" name="Line 45">
            <a:extLst>
              <a:ext uri="{FF2B5EF4-FFF2-40B4-BE49-F238E27FC236}">
                <a16:creationId xmlns:a16="http://schemas.microsoft.com/office/drawing/2014/main" id="{F28D309F-A6AE-C6E4-7F13-D0903A0EB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572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4" name="AutoShape 47">
            <a:extLst>
              <a:ext uri="{FF2B5EF4-FFF2-40B4-BE49-F238E27FC236}">
                <a16:creationId xmlns:a16="http://schemas.microsoft.com/office/drawing/2014/main" id="{E243EC06-08B6-84F3-0137-79C44F31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5" name="AutoShape 48">
            <a:extLst>
              <a:ext uri="{FF2B5EF4-FFF2-40B4-BE49-F238E27FC236}">
                <a16:creationId xmlns:a16="http://schemas.microsoft.com/office/drawing/2014/main" id="{6B52B2AA-682E-C598-C4AF-3BA5852B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6" name="AutoShape 49">
            <a:extLst>
              <a:ext uri="{FF2B5EF4-FFF2-40B4-BE49-F238E27FC236}">
                <a16:creationId xmlns:a16="http://schemas.microsoft.com/office/drawing/2014/main" id="{8E5A4C39-3936-85CA-A529-35DE52CF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7" name="AutoShape 50">
            <a:extLst>
              <a:ext uri="{FF2B5EF4-FFF2-40B4-BE49-F238E27FC236}">
                <a16:creationId xmlns:a16="http://schemas.microsoft.com/office/drawing/2014/main" id="{618AB27D-800A-6B3C-3BCC-B8DCAA0E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8" name="AutoShape 51">
            <a:extLst>
              <a:ext uri="{FF2B5EF4-FFF2-40B4-BE49-F238E27FC236}">
                <a16:creationId xmlns:a16="http://schemas.microsoft.com/office/drawing/2014/main" id="{65F0F57A-0F23-F785-C054-F4DF301D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49" name="AutoShape 52">
            <a:extLst>
              <a:ext uri="{FF2B5EF4-FFF2-40B4-BE49-F238E27FC236}">
                <a16:creationId xmlns:a16="http://schemas.microsoft.com/office/drawing/2014/main" id="{7ADAB1E7-FA37-B3CE-2A51-761C28EA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50" name="AutoShape 53">
            <a:extLst>
              <a:ext uri="{FF2B5EF4-FFF2-40B4-BE49-F238E27FC236}">
                <a16:creationId xmlns:a16="http://schemas.microsoft.com/office/drawing/2014/main" id="{5DA27533-CBC6-9410-2A0C-33B42DE1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51" name="AutoShape 54">
            <a:extLst>
              <a:ext uri="{FF2B5EF4-FFF2-40B4-BE49-F238E27FC236}">
                <a16:creationId xmlns:a16="http://schemas.microsoft.com/office/drawing/2014/main" id="{C94C2226-7386-D25C-33DC-1FF84EB1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52" name="Text Box 67">
            <a:extLst>
              <a:ext uri="{FF2B5EF4-FFF2-40B4-BE49-F238E27FC236}">
                <a16:creationId xmlns:a16="http://schemas.microsoft.com/office/drawing/2014/main" id="{F6B47603-6F9B-583B-363C-B0093581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2286001"/>
            <a:ext cx="223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Context-level diagram</a:t>
            </a:r>
          </a:p>
        </p:txBody>
      </p:sp>
      <p:sp>
        <p:nvSpPr>
          <p:cNvPr id="33853" name="AutoShape 69">
            <a:extLst>
              <a:ext uri="{FF2B5EF4-FFF2-40B4-BE49-F238E27FC236}">
                <a16:creationId xmlns:a16="http://schemas.microsoft.com/office/drawing/2014/main" id="{603FCCAD-A3B5-1B83-B6D6-166166536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3622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54" name="Text Box 70">
            <a:extLst>
              <a:ext uri="{FF2B5EF4-FFF2-40B4-BE49-F238E27FC236}">
                <a16:creationId xmlns:a16="http://schemas.microsoft.com/office/drawing/2014/main" id="{EAB6E6B7-9055-7395-AFEF-FF5A2544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329088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Level 1 diagram</a:t>
            </a:r>
          </a:p>
        </p:txBody>
      </p:sp>
      <p:sp>
        <p:nvSpPr>
          <p:cNvPr id="33855" name="AutoShape 71">
            <a:extLst>
              <a:ext uri="{FF2B5EF4-FFF2-40B4-BE49-F238E27FC236}">
                <a16:creationId xmlns:a16="http://schemas.microsoft.com/office/drawing/2014/main" id="{1D3900DC-3375-E091-55F4-FF015DFB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67088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3856" name="Text Box 72">
            <a:extLst>
              <a:ext uri="{FF2B5EF4-FFF2-40B4-BE49-F238E27FC236}">
                <a16:creationId xmlns:a16="http://schemas.microsoft.com/office/drawing/2014/main" id="{FDC8FB7E-0521-34E8-C082-F708C775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1"/>
            <a:ext cx="214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Process Specification</a:t>
            </a:r>
          </a:p>
        </p:txBody>
      </p:sp>
      <p:sp>
        <p:nvSpPr>
          <p:cNvPr id="33857" name="AutoShape 73">
            <a:extLst>
              <a:ext uri="{FF2B5EF4-FFF2-40B4-BE49-F238E27FC236}">
                <a16:creationId xmlns:a16="http://schemas.microsoft.com/office/drawing/2014/main" id="{D21FB518-86EB-02E0-BFAC-5ECD014EFCE8}"/>
              </a:ext>
            </a:extLst>
          </p:cNvPr>
          <p:cNvSpPr>
            <a:spLocks noChangeArrowheads="1"/>
          </p:cNvSpPr>
          <p:nvPr/>
        </p:nvSpPr>
        <p:spPr bwMode="auto">
          <a:xfrm rot="2325312">
            <a:off x="3352800" y="62484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02BECD4-78E3-44D6-0E1C-AF124AF15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1857D70B-7083-15B0-5877-576B4D09E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C1B08C2-D9C2-4B7B-B0A3-43A67368038A}" type="slidenum">
              <a:rPr lang="en-US" altLang="en-US" u="none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 altLang="en-US" u="none">
              <a:solidFill>
                <a:srgbClr val="000000"/>
              </a:solidFill>
            </a:endParaRPr>
          </a:p>
        </p:txBody>
      </p:sp>
      <p:pic>
        <p:nvPicPr>
          <p:cNvPr id="34820" name="Picture 2" descr="CSE1IS: Information Systems - Mercy Hospital Pharmacy - Case Study ...">
            <a:extLst>
              <a:ext uri="{FF2B5EF4-FFF2-40B4-BE49-F238E27FC236}">
                <a16:creationId xmlns:a16="http://schemas.microsoft.com/office/drawing/2014/main" id="{63683EF8-814D-355F-CF9B-B51081DF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81000"/>
            <a:ext cx="81137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DFBA45-6190-B5A1-16C5-1C262CDDB9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Behavioral Modeling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7F57043-E763-488A-E1C8-5C85329643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C4C602BE-8B28-0605-A2E7-C9BDFFBD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A022307-EB54-440F-B014-79CDBFB3C13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DF87C9C-A083-10F6-DC8D-7C9833E19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Behavioral Model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3CF1D48-B114-DC20-AD59-28E393ABF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Identify events found within the use cases and implied by the attributes in the class diagrams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000"/>
              <a:t>Build a state diagram for each class, and if useful, for the whole software system</a:t>
            </a:r>
          </a:p>
          <a:p>
            <a:pPr marL="609600" indent="-609600" eaLnBrk="1" hangingPunct="1">
              <a:buFontTx/>
              <a:buAutoNum type="arabicParenR"/>
            </a:pPr>
            <a:endParaRPr lang="en-US" altLang="en-US"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22B33698-BDA2-223A-0C55-85B8CACF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71E714D-85E9-4D04-A729-6CF54E0F795B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1A12191-A802-14FF-1B30-E7689C8BA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Events in Use Cases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4813801-1F29-7441-8FE2-875DCDCBD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An event occurs whenever an actor and the system exchange information</a:t>
            </a:r>
          </a:p>
          <a:p>
            <a:pPr eaLnBrk="1" hangingPunct="1"/>
            <a:r>
              <a:rPr lang="en-US" altLang="en-US" sz="2000"/>
              <a:t>An event is NOT the information that is exchanged, but rather the fact that information has been exchanged</a:t>
            </a:r>
          </a:p>
          <a:p>
            <a:pPr eaLnBrk="1" hangingPunct="1"/>
            <a:r>
              <a:rPr lang="en-US" altLang="en-US" sz="2000"/>
              <a:t>Some events have an explicit impact on the flow of control, while others do not</a:t>
            </a:r>
          </a:p>
          <a:p>
            <a:pPr lvl="1" eaLnBrk="1" hangingPunct="1"/>
            <a:r>
              <a:rPr lang="en-US" altLang="en-US" sz="1800"/>
              <a:t>An example is the reading of a data item from the user versus comparing the data item to some possible value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E476D9B2-8B13-FAFA-3E84-F735923B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BF3CBB3-4515-4B09-A900-80FD01BA2DE2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D4E9B0C-E430-2C37-E48F-9E4A009D5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State Diagram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8D2F161-45A4-D310-F6C0-64C8CEEF9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state is represented by a rounded rectangle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transition (i.e., event) is represented by a labeled arrow leading from one state to another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Syntax: trigger-signature [guard]/activity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u="sng"/>
              <a:t>active state</a:t>
            </a:r>
            <a:r>
              <a:rPr lang="en-US" altLang="en-US" sz="2000"/>
              <a:t> of an object indicates the current overall status of the object as is goes through transformation or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state name represents one of the possible active states of an object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u="sng"/>
              <a:t>passive state</a:t>
            </a:r>
            <a:r>
              <a:rPr lang="en-US" altLang="en-US" sz="2000"/>
              <a:t> of an object is the current value of all of an object's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guard in a transition may contain the checking of the passive state of an object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ECF61373-AB64-35D0-F27A-745AA17E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74FECE5-569D-4424-9E8F-1D5F6F91FFC1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D45984-DBE9-4A2D-36E1-6D01446B8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State Diagram</a:t>
            </a:r>
          </a:p>
        </p:txBody>
      </p:sp>
      <p:sp>
        <p:nvSpPr>
          <p:cNvPr id="39940" name="AutoShape 3">
            <a:extLst>
              <a:ext uri="{FF2B5EF4-FFF2-40B4-BE49-F238E27FC236}">
                <a16:creationId xmlns:a16="http://schemas.microsoft.com/office/drawing/2014/main" id="{D4481E97-30B9-4D0B-6735-C43C4B79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3622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Empty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39941" name="AutoShape 4">
            <a:extLst>
              <a:ext uri="{FF2B5EF4-FFF2-40B4-BE49-F238E27FC236}">
                <a16:creationId xmlns:a16="http://schemas.microsoft.com/office/drawing/2014/main" id="{7DBBAC56-E6E4-AA89-3A74-A43AEB82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23622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Partially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Filled Stack</a:t>
            </a:r>
          </a:p>
        </p:txBody>
      </p:sp>
      <p:sp>
        <p:nvSpPr>
          <p:cNvPr id="39942" name="AutoShape 5">
            <a:extLst>
              <a:ext uri="{FF2B5EF4-FFF2-40B4-BE49-F238E27FC236}">
                <a16:creationId xmlns:a16="http://schemas.microsoft.com/office/drawing/2014/main" id="{8999AC34-8B4F-898C-D948-CD1B2B35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5720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Full Stack</a:t>
            </a:r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E2624880-C60D-FA52-FEAE-8E83437A3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2514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4C1C716A-9CB3-94F0-27C8-AB9FDB23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2819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3AB50735-4688-E6A2-C66A-50D70222C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9463" y="2971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92D6822E-22F0-2FE6-61FF-3DE46C962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6663" y="2971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7" name="Text Box 10">
            <a:extLst>
              <a:ext uri="{FF2B5EF4-FFF2-40B4-BE49-F238E27FC236}">
                <a16:creationId xmlns:a16="http://schemas.microsoft.com/office/drawing/2014/main" id="{B059A923-B188-6CCD-A6E1-B75C2C9F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133601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push [n = 0]</a:t>
            </a:r>
          </a:p>
        </p:txBody>
      </p:sp>
      <p:sp>
        <p:nvSpPr>
          <p:cNvPr id="39948" name="Text Box 11">
            <a:extLst>
              <a:ext uri="{FF2B5EF4-FFF2-40B4-BE49-F238E27FC236}">
                <a16:creationId xmlns:a16="http://schemas.microsoft.com/office/drawing/2014/main" id="{62CE8E9E-127A-15E1-9217-8C37EF9F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2895601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pop [n = 1]</a:t>
            </a:r>
          </a:p>
        </p:txBody>
      </p:sp>
      <p:sp>
        <p:nvSpPr>
          <p:cNvPr id="39949" name="Text Box 12">
            <a:extLst>
              <a:ext uri="{FF2B5EF4-FFF2-40B4-BE49-F238E27FC236}">
                <a16:creationId xmlns:a16="http://schemas.microsoft.com/office/drawing/2014/main" id="{2D6E644B-1224-0D15-447D-0B773D61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414" y="3595688"/>
            <a:ext cx="1881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push [n - 1 = max]</a:t>
            </a:r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19A28898-B19B-79B8-5BD6-4697ADCD4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7063" y="1981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163E1AE4-E71B-3051-FC83-F8C5D6916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7063" y="1981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2" name="Line 15">
            <a:extLst>
              <a:ext uri="{FF2B5EF4-FFF2-40B4-BE49-F238E27FC236}">
                <a16:creationId xmlns:a16="http://schemas.microsoft.com/office/drawing/2014/main" id="{5AA884D1-9197-A282-0F22-52B456CC5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1981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3" name="Line 16">
            <a:extLst>
              <a:ext uri="{FF2B5EF4-FFF2-40B4-BE49-F238E27FC236}">
                <a16:creationId xmlns:a16="http://schemas.microsoft.com/office/drawing/2014/main" id="{B86CB140-1FB0-A482-1AA4-64CCF502E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2514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4" name="Line 17">
            <a:extLst>
              <a:ext uri="{FF2B5EF4-FFF2-40B4-BE49-F238E27FC236}">
                <a16:creationId xmlns:a16="http://schemas.microsoft.com/office/drawing/2014/main" id="{C254C25E-9877-22FB-34A5-F03F6C9AA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2819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5" name="Line 18">
            <a:extLst>
              <a:ext uri="{FF2B5EF4-FFF2-40B4-BE49-F238E27FC236}">
                <a16:creationId xmlns:a16="http://schemas.microsoft.com/office/drawing/2014/main" id="{E6038C74-17DC-1A04-E5E2-0143CB323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8663" y="2514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6" name="Text Box 19">
            <a:extLst>
              <a:ext uri="{FF2B5EF4-FFF2-40B4-BE49-F238E27FC236}">
                <a16:creationId xmlns:a16="http://schemas.microsoft.com/office/drawing/2014/main" id="{84C6DA62-71CD-AAD3-E472-998093FA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1462088"/>
            <a:ext cx="1919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push [n – 2 &lt; max]</a:t>
            </a:r>
          </a:p>
        </p:txBody>
      </p:sp>
      <p:sp>
        <p:nvSpPr>
          <p:cNvPr id="39957" name="Text Box 20">
            <a:extLst>
              <a:ext uri="{FF2B5EF4-FFF2-40B4-BE49-F238E27FC236}">
                <a16:creationId xmlns:a16="http://schemas.microsoft.com/office/drawing/2014/main" id="{12BEEEA0-DA63-D6DC-6D05-1131144F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514" y="2452688"/>
            <a:ext cx="1208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pop [n &gt; 1]</a:t>
            </a:r>
          </a:p>
        </p:txBody>
      </p:sp>
      <p:sp>
        <p:nvSpPr>
          <p:cNvPr id="39958" name="Text Box 21">
            <a:extLst>
              <a:ext uri="{FF2B5EF4-FFF2-40B4-BE49-F238E27FC236}">
                <a16:creationId xmlns:a16="http://schemas.microsoft.com/office/drawing/2014/main" id="{69535B57-8AED-D5CA-08C3-BEF393AE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4" y="3581401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pop [n = max]</a:t>
            </a:r>
          </a:p>
        </p:txBody>
      </p:sp>
      <p:sp>
        <p:nvSpPr>
          <p:cNvPr id="39959" name="Line 22">
            <a:extLst>
              <a:ext uri="{FF2B5EF4-FFF2-40B4-BE49-F238E27FC236}">
                <a16:creationId xmlns:a16="http://schemas.microsoft.com/office/drawing/2014/main" id="{FD457D51-C189-7A7F-4060-ACC11F711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8063" y="2057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0" name="Line 23">
            <a:extLst>
              <a:ext uri="{FF2B5EF4-FFF2-40B4-BE49-F238E27FC236}">
                <a16:creationId xmlns:a16="http://schemas.microsoft.com/office/drawing/2014/main" id="{553C0FA8-7EF7-400E-BF49-F7D344885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663" y="2057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1" name="Line 24">
            <a:extLst>
              <a:ext uri="{FF2B5EF4-FFF2-40B4-BE49-F238E27FC236}">
                <a16:creationId xmlns:a16="http://schemas.microsoft.com/office/drawing/2014/main" id="{6FA9D263-90CA-AC70-DB0B-13783E640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057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2" name="Text Box 25">
            <a:extLst>
              <a:ext uri="{FF2B5EF4-FFF2-40B4-BE49-F238E27FC236}">
                <a16:creationId xmlns:a16="http://schemas.microsoft.com/office/drawing/2014/main" id="{BE2DF128-D995-EC10-76CF-784ACB0A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1538288"/>
            <a:ext cx="270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pop / set n to 0; return error</a:t>
            </a:r>
          </a:p>
        </p:txBody>
      </p:sp>
      <p:sp>
        <p:nvSpPr>
          <p:cNvPr id="39963" name="Line 26">
            <a:extLst>
              <a:ext uri="{FF2B5EF4-FFF2-40B4-BE49-F238E27FC236}">
                <a16:creationId xmlns:a16="http://schemas.microsoft.com/office/drawing/2014/main" id="{24FBDE79-F42B-60C7-68FE-191E66D4D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5181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4" name="Line 27">
            <a:extLst>
              <a:ext uri="{FF2B5EF4-FFF2-40B4-BE49-F238E27FC236}">
                <a16:creationId xmlns:a16="http://schemas.microsoft.com/office/drawing/2014/main" id="{5F14661B-7C8E-AF41-3B4B-0BEF62795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5181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5" name="Line 28">
            <a:extLst>
              <a:ext uri="{FF2B5EF4-FFF2-40B4-BE49-F238E27FC236}">
                <a16:creationId xmlns:a16="http://schemas.microsoft.com/office/drawing/2014/main" id="{CC5B8C91-DF7B-6977-68E1-EDE812850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5562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6" name="Text Box 29">
            <a:extLst>
              <a:ext uri="{FF2B5EF4-FFF2-40B4-BE49-F238E27FC236}">
                <a16:creationId xmlns:a16="http://schemas.microsoft.com/office/drawing/2014/main" id="{7DFDCD7B-4867-7D3D-1638-52154360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5715001"/>
            <a:ext cx="307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push / set n to max; return error</a:t>
            </a:r>
          </a:p>
        </p:txBody>
      </p:sp>
      <p:sp>
        <p:nvSpPr>
          <p:cNvPr id="39967" name="Oval 30">
            <a:extLst>
              <a:ext uri="{FF2B5EF4-FFF2-40B4-BE49-F238E27FC236}">
                <a16:creationId xmlns:a16="http://schemas.microsoft.com/office/drawing/2014/main" id="{F3D83E27-1679-7723-86EE-475F51D8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39968" name="Line 31">
            <a:extLst>
              <a:ext uri="{FF2B5EF4-FFF2-40B4-BE49-F238E27FC236}">
                <a16:creationId xmlns:a16="http://schemas.microsoft.com/office/drawing/2014/main" id="{D6E33894-49F3-E43E-87AE-99FC5B87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67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0DB802DB-646D-88F2-95E0-32733BCF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CF9AFCB-ACB1-4BC8-B5FC-F5B55EA8D2C3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4C50B12-E647-51B3-1284-BC8FD77FE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Summary:</a:t>
            </a:r>
            <a:br>
              <a:rPr lang="en-US" altLang="en-US"/>
            </a:br>
            <a:r>
              <a:rPr lang="en-US" altLang="en-US"/>
              <a:t>Elements of the Analysis Model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2A4340FC-D969-7946-8CBB-97F66BD7E2A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09800"/>
            <a:ext cx="2057400" cy="1676400"/>
            <a:chOff x="624" y="1344"/>
            <a:chExt cx="1296" cy="1056"/>
          </a:xfrm>
        </p:grpSpPr>
        <p:sp>
          <p:nvSpPr>
            <p:cNvPr id="40984" name="Rectangle 4">
              <a:extLst>
                <a:ext uri="{FF2B5EF4-FFF2-40B4-BE49-F238E27FC236}">
                  <a16:creationId xmlns:a16="http://schemas.microsoft.com/office/drawing/2014/main" id="{A6ECF63C-5AF3-21FF-DC63-30486CBA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Use case text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Use case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Activity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Swim lane diagrams</a:t>
              </a:r>
            </a:p>
          </p:txBody>
        </p:sp>
        <p:sp>
          <p:nvSpPr>
            <p:cNvPr id="40985" name="Rectangle 5">
              <a:extLst>
                <a:ext uri="{FF2B5EF4-FFF2-40B4-BE49-F238E27FC236}">
                  <a16:creationId xmlns:a16="http://schemas.microsoft.com/office/drawing/2014/main" id="{0307B781-DE6E-1B01-DC2D-9A0AE9309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Scenario-based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40965" name="Group 6">
            <a:extLst>
              <a:ext uri="{FF2B5EF4-FFF2-40B4-BE49-F238E27FC236}">
                <a16:creationId xmlns:a16="http://schemas.microsoft.com/office/drawing/2014/main" id="{8EC7993E-163C-4C57-2EA5-9B3B4642A0B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572000"/>
            <a:ext cx="2057400" cy="1676400"/>
            <a:chOff x="576" y="3072"/>
            <a:chExt cx="1296" cy="1056"/>
          </a:xfrm>
        </p:grpSpPr>
        <p:sp>
          <p:nvSpPr>
            <p:cNvPr id="40982" name="Rectangle 7">
              <a:extLst>
                <a:ext uri="{FF2B5EF4-FFF2-40B4-BE49-F238E27FC236}">
                  <a16:creationId xmlns:a16="http://schemas.microsoft.com/office/drawing/2014/main" id="{56064950-DDB6-DBC2-1AF2-882DE4B1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Class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Analysis packages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CRC models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Collaboration diagrams</a:t>
              </a:r>
            </a:p>
          </p:txBody>
        </p:sp>
        <p:sp>
          <p:nvSpPr>
            <p:cNvPr id="40983" name="Rectangle 8">
              <a:extLst>
                <a:ext uri="{FF2B5EF4-FFF2-40B4-BE49-F238E27FC236}">
                  <a16:creationId xmlns:a16="http://schemas.microsoft.com/office/drawing/2014/main" id="{E190AEEE-D5CD-CCA2-F875-A9FFE231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Class-based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40966" name="Group 9">
            <a:extLst>
              <a:ext uri="{FF2B5EF4-FFF2-40B4-BE49-F238E27FC236}">
                <a16:creationId xmlns:a16="http://schemas.microsoft.com/office/drawing/2014/main" id="{99A70D38-49E5-2AD8-A462-3FB9EF472064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209800"/>
            <a:ext cx="2057400" cy="1676400"/>
            <a:chOff x="3264" y="1344"/>
            <a:chExt cx="1296" cy="1056"/>
          </a:xfrm>
        </p:grpSpPr>
        <p:sp>
          <p:nvSpPr>
            <p:cNvPr id="40980" name="Rectangle 10">
              <a:extLst>
                <a:ext uri="{FF2B5EF4-FFF2-40B4-BE49-F238E27FC236}">
                  <a16:creationId xmlns:a16="http://schemas.microsoft.com/office/drawing/2014/main" id="{DCC2E390-879E-24A8-A648-5E72FBAA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Data flow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Control-flow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Processing narratives</a:t>
              </a:r>
            </a:p>
          </p:txBody>
        </p:sp>
        <p:sp>
          <p:nvSpPr>
            <p:cNvPr id="40981" name="Rectangle 11">
              <a:extLst>
                <a:ext uri="{FF2B5EF4-FFF2-40B4-BE49-F238E27FC236}">
                  <a16:creationId xmlns:a16="http://schemas.microsoft.com/office/drawing/2014/main" id="{43203830-8FEE-8E2C-E2E8-8D3D95584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Flow-oriented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grpSp>
        <p:nvGrpSpPr>
          <p:cNvPr id="40967" name="Group 12">
            <a:extLst>
              <a:ext uri="{FF2B5EF4-FFF2-40B4-BE49-F238E27FC236}">
                <a16:creationId xmlns:a16="http://schemas.microsoft.com/office/drawing/2014/main" id="{DF0F2609-9837-0959-78B8-DA87D70BC1CF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4572000"/>
            <a:ext cx="2057400" cy="1676400"/>
            <a:chOff x="3408" y="2880"/>
            <a:chExt cx="1296" cy="1056"/>
          </a:xfrm>
        </p:grpSpPr>
        <p:sp>
          <p:nvSpPr>
            <p:cNvPr id="40978" name="Rectangle 13">
              <a:extLst>
                <a:ext uri="{FF2B5EF4-FFF2-40B4-BE49-F238E27FC236}">
                  <a16:creationId xmlns:a16="http://schemas.microsoft.com/office/drawing/2014/main" id="{DFDCD80D-EACC-1AAE-807A-165F56BE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State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Sequence diagrams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0979" name="Rectangle 14">
              <a:extLst>
                <a:ext uri="{FF2B5EF4-FFF2-40B4-BE49-F238E27FC236}">
                  <a16:creationId xmlns:a16="http://schemas.microsoft.com/office/drawing/2014/main" id="{7DAD4251-70D6-84D1-79FA-3C6DAC77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Behavioral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modeling</a:t>
              </a:r>
            </a:p>
          </p:txBody>
        </p:sp>
      </p:grpSp>
      <p:sp>
        <p:nvSpPr>
          <p:cNvPr id="40968" name="Rectangle 15">
            <a:extLst>
              <a:ext uri="{FF2B5EF4-FFF2-40B4-BE49-F238E27FC236}">
                <a16:creationId xmlns:a16="http://schemas.microsoft.com/office/drawing/2014/main" id="{E4140400-3C4E-D70C-2B96-3EAC6495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u="sng">
              <a:solidFill>
                <a:srgbClr val="000000"/>
              </a:solidFill>
            </a:endParaRPr>
          </a:p>
        </p:txBody>
      </p:sp>
      <p:sp>
        <p:nvSpPr>
          <p:cNvPr id="40969" name="Text Box 16">
            <a:extLst>
              <a:ext uri="{FF2B5EF4-FFF2-40B4-BE49-F238E27FC236}">
                <a16:creationId xmlns:a16="http://schemas.microsoft.com/office/drawing/2014/main" id="{25257717-54AD-F73F-B679-487FEFCD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1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Structured Analysis</a:t>
            </a:r>
          </a:p>
        </p:txBody>
      </p:sp>
      <p:sp>
        <p:nvSpPr>
          <p:cNvPr id="40970" name="Line 17">
            <a:extLst>
              <a:ext uri="{FF2B5EF4-FFF2-40B4-BE49-F238E27FC236}">
                <a16:creationId xmlns:a16="http://schemas.microsoft.com/office/drawing/2014/main" id="{10E106AD-521D-CCD5-735D-7F573034D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Line 18">
            <a:extLst>
              <a:ext uri="{FF2B5EF4-FFF2-40B4-BE49-F238E27FC236}">
                <a16:creationId xmlns:a16="http://schemas.microsoft.com/office/drawing/2014/main" id="{F26B7635-9C2D-A568-857E-488BFD4E8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Line 19">
            <a:extLst>
              <a:ext uri="{FF2B5EF4-FFF2-40B4-BE49-F238E27FC236}">
                <a16:creationId xmlns:a16="http://schemas.microsoft.com/office/drawing/2014/main" id="{2792EF5B-3BC0-7048-AE64-3720CB09B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3" name="Line 20">
            <a:extLst>
              <a:ext uri="{FF2B5EF4-FFF2-40B4-BE49-F238E27FC236}">
                <a16:creationId xmlns:a16="http://schemas.microsoft.com/office/drawing/2014/main" id="{E6C70E94-C4D1-FC1A-BCF3-9A39B2594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4" name="Line 21">
            <a:extLst>
              <a:ext uri="{FF2B5EF4-FFF2-40B4-BE49-F238E27FC236}">
                <a16:creationId xmlns:a16="http://schemas.microsoft.com/office/drawing/2014/main" id="{D184F992-B5E8-194A-E9EF-96632EC07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5" name="Line 22">
            <a:extLst>
              <a:ext uri="{FF2B5EF4-FFF2-40B4-BE49-F238E27FC236}">
                <a16:creationId xmlns:a16="http://schemas.microsoft.com/office/drawing/2014/main" id="{E0378DD9-78C0-43BE-42D6-B296440A8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6" name="Text Box 23">
            <a:extLst>
              <a:ext uri="{FF2B5EF4-FFF2-40B4-BE49-F238E27FC236}">
                <a16:creationId xmlns:a16="http://schemas.microsoft.com/office/drawing/2014/main" id="{48B5F7FF-FA39-FF4E-9FA0-2B1A5180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600201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Object-oriented Analysis</a:t>
            </a:r>
          </a:p>
        </p:txBody>
      </p:sp>
      <p:sp>
        <p:nvSpPr>
          <p:cNvPr id="40977" name="Text Box 24">
            <a:extLst>
              <a:ext uri="{FF2B5EF4-FFF2-40B4-BE49-F238E27FC236}">
                <a16:creationId xmlns:a16="http://schemas.microsoft.com/office/drawing/2014/main" id="{D618E266-F957-E875-8EDA-2BD3AF7F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564" y="6400801"/>
            <a:ext cx="37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u="sng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endParaRPr lang="en-US" altLang="en-US" sz="18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6079</Words>
  <Application>Microsoft Office PowerPoint</Application>
  <PresentationFormat>Widescreen</PresentationFormat>
  <Paragraphs>962</Paragraphs>
  <Slides>97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Default Design</vt:lpstr>
      <vt:lpstr>1_Default Design</vt:lpstr>
      <vt:lpstr> Software Engineering Practice     </vt:lpstr>
      <vt:lpstr>Software Engineering Practice</vt:lpstr>
      <vt:lpstr>The Essence of Problem Solving</vt:lpstr>
      <vt:lpstr>The Essence of Problem Solving (continued)</vt:lpstr>
      <vt:lpstr>Seven Core Principles for Software Engineering</vt:lpstr>
      <vt:lpstr>Communication Practices (Requirements Elicitation)</vt:lpstr>
      <vt:lpstr>Communication Principles</vt:lpstr>
      <vt:lpstr>Planning Practices (Defining a Road Map)</vt:lpstr>
      <vt:lpstr>Planning Principles</vt:lpstr>
      <vt:lpstr>Barry Boehm’s W5HH Principle</vt:lpstr>
      <vt:lpstr>Modeling Practices (Analysis and Design)</vt:lpstr>
      <vt:lpstr>Analysis Modeling Principles</vt:lpstr>
      <vt:lpstr>Design Modeling Principles</vt:lpstr>
      <vt:lpstr>Construction Practices  </vt:lpstr>
      <vt:lpstr>Coding Principles (Preparation before coding)</vt:lpstr>
      <vt:lpstr>Coding Principles (As you begin coding)</vt:lpstr>
      <vt:lpstr>Coding Principles (After completing the first round of code)</vt:lpstr>
      <vt:lpstr>Testing Principles </vt:lpstr>
      <vt:lpstr>Test Objectives </vt:lpstr>
      <vt:lpstr>Deployment Practices </vt:lpstr>
      <vt:lpstr>Deployment Principles</vt:lpstr>
      <vt:lpstr> Requirements Engineering     </vt:lpstr>
      <vt:lpstr>The Problems with our Requirements Practices</vt:lpstr>
      <vt:lpstr>The Problems with our Requirements Practices (continued)</vt:lpstr>
      <vt:lpstr>Requirement Engineering &amp; Management  </vt:lpstr>
      <vt:lpstr>Software Requirements Characteristics </vt:lpstr>
      <vt:lpstr>PowerPoint Presentation</vt:lpstr>
      <vt:lpstr>A Solution: Requirements Engineering</vt:lpstr>
      <vt:lpstr>Requirements Engineering Tasks</vt:lpstr>
      <vt:lpstr>Example Project: Campus Information Access Kiosk</vt:lpstr>
      <vt:lpstr>PowerPoint Presentation</vt:lpstr>
      <vt:lpstr>Inception Task</vt:lpstr>
      <vt:lpstr>The First Set of Questions</vt:lpstr>
      <vt:lpstr>The Next Set of Questions</vt:lpstr>
      <vt:lpstr>The Final Set of Questions</vt:lpstr>
      <vt:lpstr>PowerPoint Presentation</vt:lpstr>
      <vt:lpstr>Elicitation Task</vt:lpstr>
      <vt:lpstr>Basic Guidelines of Collaborative Requirements Gathering</vt:lpstr>
      <vt:lpstr>Quality Function Deployment</vt:lpstr>
      <vt:lpstr>Requirement Elicitation Techniques</vt:lpstr>
      <vt:lpstr>Elicitation Work Products</vt:lpstr>
      <vt:lpstr>PowerPoint Presentation</vt:lpstr>
      <vt:lpstr>Elaboration Task</vt:lpstr>
      <vt:lpstr>Developing Use Cases</vt:lpstr>
      <vt:lpstr>PowerPoint Presentation</vt:lpstr>
      <vt:lpstr>Questions Commonly Answered by a Use Case</vt:lpstr>
      <vt:lpstr>Elements of the Analysis Model</vt:lpstr>
      <vt:lpstr>PowerPoint Presentation</vt:lpstr>
      <vt:lpstr>Negotiation Task</vt:lpstr>
      <vt:lpstr>The Art of Negotiation</vt:lpstr>
      <vt:lpstr>PowerPoint Presentation</vt:lpstr>
      <vt:lpstr>Specification Task</vt:lpstr>
      <vt:lpstr>Typical Contents of a Software Requirements Specification</vt:lpstr>
      <vt:lpstr>PowerPoint Presentation</vt:lpstr>
      <vt:lpstr>Validation Task</vt:lpstr>
      <vt:lpstr>Questions to ask when Validating Requirements</vt:lpstr>
      <vt:lpstr>Questions to ask when Validating Requirements (continued)</vt:lpstr>
      <vt:lpstr>PowerPoint Presentation</vt:lpstr>
      <vt:lpstr>Requirements Management Task</vt:lpstr>
      <vt:lpstr>Summary</vt:lpstr>
      <vt:lpstr>Chapter 8  Analysis Modeling     </vt:lpstr>
      <vt:lpstr>Goals of Analysis Modeling</vt:lpstr>
      <vt:lpstr>A Set of Models</vt:lpstr>
      <vt:lpstr>Requirements Analysis</vt:lpstr>
      <vt:lpstr>Purpose</vt:lpstr>
      <vt:lpstr>Overall Objectives</vt:lpstr>
      <vt:lpstr>Analysis Rules of Thumb</vt:lpstr>
      <vt:lpstr>Domain Analysis</vt:lpstr>
      <vt:lpstr>Analysis Modeling Approaches</vt:lpstr>
      <vt:lpstr>Elements of the Analysis Model</vt:lpstr>
      <vt:lpstr>Scenario-based Modeling</vt:lpstr>
      <vt:lpstr>Writing Use Cases</vt:lpstr>
      <vt:lpstr>Example Use Case Diagram</vt:lpstr>
      <vt:lpstr>Activity Diagrams</vt:lpstr>
      <vt:lpstr>Example Activity Diagram</vt:lpstr>
      <vt:lpstr>PowerPoint Presentation</vt:lpstr>
      <vt:lpstr>Class-based Modeling</vt:lpstr>
      <vt:lpstr>Identifying Analysis Classes</vt:lpstr>
      <vt:lpstr>Identifying Analysis Classes (continued)</vt:lpstr>
      <vt:lpstr>Identifying Analysis Classes (continued)</vt:lpstr>
      <vt:lpstr>Defining Attributes of a Class</vt:lpstr>
      <vt:lpstr>Defining Operations of a Class</vt:lpstr>
      <vt:lpstr>Example Class Box</vt:lpstr>
      <vt:lpstr>Association, Generalization and Dependency (Ref: Fowler)</vt:lpstr>
      <vt:lpstr>Example Class Diagram</vt:lpstr>
      <vt:lpstr>PowerPoint Presentation</vt:lpstr>
      <vt:lpstr>Flow-oriented Modeling</vt:lpstr>
      <vt:lpstr>Data Modeling</vt:lpstr>
      <vt:lpstr>Data Flow and Control Flow</vt:lpstr>
      <vt:lpstr>Diagram Layering and Process Refinement</vt:lpstr>
      <vt:lpstr>PowerPoint Presentation</vt:lpstr>
      <vt:lpstr>Behavioral Modeling</vt:lpstr>
      <vt:lpstr>Creating a Behavioral Model</vt:lpstr>
      <vt:lpstr>Identifying Events in Use Cases</vt:lpstr>
      <vt:lpstr>Building a State Diagram</vt:lpstr>
      <vt:lpstr>Example State Diagram</vt:lpstr>
      <vt:lpstr>Summary: Elements of the Analysis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Engineering Practice     </dc:title>
  <dc:creator>Prashant Pathak</dc:creator>
  <cp:lastModifiedBy>Prashant Pathak</cp:lastModifiedBy>
  <cp:revision>3</cp:revision>
  <dcterms:created xsi:type="dcterms:W3CDTF">2022-09-01T06:42:55Z</dcterms:created>
  <dcterms:modified xsi:type="dcterms:W3CDTF">2022-09-13T09:04:25Z</dcterms:modified>
</cp:coreProperties>
</file>