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5" r:id="rId3"/>
    <p:sldId id="264" r:id="rId4"/>
    <p:sldId id="263" r:id="rId5"/>
    <p:sldId id="266" r:id="rId6"/>
    <p:sldId id="267" r:id="rId7"/>
    <p:sldId id="268" r:id="rId8"/>
    <p:sldId id="269" r:id="rId9"/>
    <p:sldId id="270" r:id="rId10"/>
    <p:sldId id="271" r:id="rId11"/>
    <p:sldId id="309" r:id="rId12"/>
    <p:sldId id="310" r:id="rId13"/>
    <p:sldId id="311" r:id="rId14"/>
    <p:sldId id="272" r:id="rId15"/>
    <p:sldId id="312" r:id="rId16"/>
    <p:sldId id="367" r:id="rId17"/>
    <p:sldId id="357" r:id="rId18"/>
    <p:sldId id="351" r:id="rId19"/>
    <p:sldId id="370" r:id="rId20"/>
    <p:sldId id="376" r:id="rId21"/>
    <p:sldId id="368" r:id="rId22"/>
    <p:sldId id="354" r:id="rId23"/>
    <p:sldId id="369" r:id="rId24"/>
    <p:sldId id="378" r:id="rId25"/>
    <p:sldId id="273" r:id="rId26"/>
    <p:sldId id="274" r:id="rId27"/>
    <p:sldId id="278" r:id="rId28"/>
    <p:sldId id="279" r:id="rId29"/>
    <p:sldId id="280" r:id="rId30"/>
    <p:sldId id="281" r:id="rId31"/>
    <p:sldId id="282" r:id="rId32"/>
    <p:sldId id="283" r:id="rId33"/>
    <p:sldId id="284" r:id="rId34"/>
    <p:sldId id="285" r:id="rId35"/>
    <p:sldId id="286" r:id="rId36"/>
    <p:sldId id="287" r:id="rId37"/>
    <p:sldId id="288" r:id="rId38"/>
    <p:sldId id="291" r:id="rId39"/>
    <p:sldId id="289" r:id="rId40"/>
    <p:sldId id="292" r:id="rId41"/>
    <p:sldId id="294" r:id="rId42"/>
    <p:sldId id="308" r:id="rId43"/>
    <p:sldId id="293" r:id="rId44"/>
    <p:sldId id="295" r:id="rId45"/>
    <p:sldId id="275" r:id="rId46"/>
    <p:sldId id="296" r:id="rId47"/>
    <p:sldId id="297" r:id="rId48"/>
    <p:sldId id="276" r:id="rId49"/>
    <p:sldId id="299" r:id="rId50"/>
    <p:sldId id="277" r:id="rId51"/>
    <p:sldId id="300" r:id="rId52"/>
    <p:sldId id="379" r:id="rId53"/>
    <p:sldId id="301" r:id="rId54"/>
    <p:sldId id="302" r:id="rId55"/>
    <p:sldId id="303" r:id="rId56"/>
    <p:sldId id="304" r:id="rId57"/>
    <p:sldId id="305" r:id="rId58"/>
    <p:sldId id="306" r:id="rId59"/>
    <p:sldId id="380" r:id="rId60"/>
    <p:sldId id="381" r:id="rId61"/>
    <p:sldId id="307" r:id="rId62"/>
    <p:sldId id="256" r:id="rId63"/>
    <p:sldId id="382" r:id="rId64"/>
    <p:sldId id="383" r:id="rId65"/>
    <p:sldId id="384" r:id="rId66"/>
    <p:sldId id="385" r:id="rId67"/>
    <p:sldId id="386" r:id="rId68"/>
    <p:sldId id="387" r:id="rId69"/>
    <p:sldId id="388" r:id="rId70"/>
    <p:sldId id="389" r:id="rId71"/>
    <p:sldId id="390" r:id="rId72"/>
    <p:sldId id="391" r:id="rId73"/>
    <p:sldId id="392" r:id="rId74"/>
    <p:sldId id="393" r:id="rId75"/>
    <p:sldId id="394" r:id="rId76"/>
    <p:sldId id="395" r:id="rId77"/>
    <p:sldId id="396" r:id="rId78"/>
    <p:sldId id="397" r:id="rId79"/>
    <p:sldId id="398" r:id="rId80"/>
    <p:sldId id="399" r:id="rId81"/>
    <p:sldId id="400" r:id="rId82"/>
    <p:sldId id="401" r:id="rId83"/>
    <p:sldId id="402" r:id="rId84"/>
    <p:sldId id="403" r:id="rId85"/>
    <p:sldId id="404" r:id="rId86"/>
    <p:sldId id="405" r:id="rId87"/>
    <p:sldId id="406" r:id="rId88"/>
    <p:sldId id="407" r:id="rId89"/>
    <p:sldId id="290" r:id="rId90"/>
    <p:sldId id="408" r:id="rId91"/>
    <p:sldId id="409" r:id="rId92"/>
    <p:sldId id="410" r:id="rId93"/>
    <p:sldId id="411" r:id="rId94"/>
    <p:sldId id="412" r:id="rId95"/>
    <p:sldId id="413" r:id="rId96"/>
    <p:sldId id="414" r:id="rId97"/>
    <p:sldId id="415" r:id="rId98"/>
    <p:sldId id="298" r:id="rId99"/>
    <p:sldId id="416" r:id="rId100"/>
    <p:sldId id="417" r:id="rId101"/>
    <p:sldId id="418" r:id="rId102"/>
    <p:sldId id="419" r:id="rId103"/>
    <p:sldId id="420"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4">
            <a:extLst>
              <a:ext uri="{FF2B5EF4-FFF2-40B4-BE49-F238E27FC236}">
                <a16:creationId xmlns:a16="http://schemas.microsoft.com/office/drawing/2014/main" id="{66736D7B-97E5-080A-7B2D-53029249223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55EDE578-C7AF-5BEA-8F94-A21F1A01F03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9AFE23BD-1939-0D33-FE10-DF54654AE5B9}"/>
              </a:ext>
            </a:extLst>
          </p:cNvPr>
          <p:cNvSpPr>
            <a:spLocks noGrp="1" noChangeArrowheads="1"/>
          </p:cNvSpPr>
          <p:nvPr>
            <p:ph type="sldNum" sz="quarter" idx="12"/>
          </p:nvPr>
        </p:nvSpPr>
        <p:spPr>
          <a:ln/>
        </p:spPr>
        <p:txBody>
          <a:bodyPr/>
          <a:lstStyle>
            <a:lvl1pPr>
              <a:defRPr/>
            </a:lvl1pPr>
          </a:lstStyle>
          <a:p>
            <a:pPr>
              <a:defRPr/>
            </a:pPr>
            <a:fld id="{7209643F-CED9-457F-BD56-269B5B60A719}" type="slidenum">
              <a:rPr lang="en-US" altLang="en-US"/>
              <a:pPr>
                <a:defRPr/>
              </a:pPr>
              <a:t>‹#›</a:t>
            </a:fld>
            <a:endParaRPr lang="en-US" altLang="en-US"/>
          </a:p>
        </p:txBody>
      </p:sp>
    </p:spTree>
    <p:extLst>
      <p:ext uri="{BB962C8B-B14F-4D97-AF65-F5344CB8AC3E}">
        <p14:creationId xmlns:p14="http://schemas.microsoft.com/office/powerpoint/2010/main" val="3008568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5200B723-49A8-A111-EAF2-43A0D09C151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7DB27366-F0F3-A1DC-7473-C2220DD51E5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ECCB64D-3EBE-668F-2E6D-0FE5F0D8CD05}"/>
              </a:ext>
            </a:extLst>
          </p:cNvPr>
          <p:cNvSpPr>
            <a:spLocks noGrp="1" noChangeArrowheads="1"/>
          </p:cNvSpPr>
          <p:nvPr>
            <p:ph type="sldNum" sz="quarter" idx="12"/>
          </p:nvPr>
        </p:nvSpPr>
        <p:spPr>
          <a:ln/>
        </p:spPr>
        <p:txBody>
          <a:bodyPr/>
          <a:lstStyle>
            <a:lvl1pPr>
              <a:defRPr/>
            </a:lvl1pPr>
          </a:lstStyle>
          <a:p>
            <a:pPr>
              <a:defRPr/>
            </a:pPr>
            <a:fld id="{2CE78F18-FC83-4E4E-A094-648D23472545}" type="slidenum">
              <a:rPr lang="en-US" altLang="en-US"/>
              <a:pPr>
                <a:defRPr/>
              </a:pPr>
              <a:t>‹#›</a:t>
            </a:fld>
            <a:endParaRPr lang="en-US" altLang="en-US"/>
          </a:p>
        </p:txBody>
      </p:sp>
    </p:spTree>
    <p:extLst>
      <p:ext uri="{BB962C8B-B14F-4D97-AF65-F5344CB8AC3E}">
        <p14:creationId xmlns:p14="http://schemas.microsoft.com/office/powerpoint/2010/main" val="1371356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5BE3EC95-1E95-EB5B-0A88-51DEF7E1387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E5C2C65D-2BB9-2988-C203-7832DA90EE4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22C31F2-0DF0-6B07-D5CD-CD35492EBD21}"/>
              </a:ext>
            </a:extLst>
          </p:cNvPr>
          <p:cNvSpPr>
            <a:spLocks noGrp="1" noChangeArrowheads="1"/>
          </p:cNvSpPr>
          <p:nvPr>
            <p:ph type="sldNum" sz="quarter" idx="12"/>
          </p:nvPr>
        </p:nvSpPr>
        <p:spPr>
          <a:ln/>
        </p:spPr>
        <p:txBody>
          <a:bodyPr/>
          <a:lstStyle>
            <a:lvl1pPr>
              <a:defRPr/>
            </a:lvl1pPr>
          </a:lstStyle>
          <a:p>
            <a:pPr>
              <a:defRPr/>
            </a:pPr>
            <a:fld id="{286DD233-54BD-45E4-9572-EE143A8720AF}" type="slidenum">
              <a:rPr lang="en-US" altLang="en-US"/>
              <a:pPr>
                <a:defRPr/>
              </a:pPr>
              <a:t>‹#›</a:t>
            </a:fld>
            <a:endParaRPr lang="en-US" altLang="en-US"/>
          </a:p>
        </p:txBody>
      </p:sp>
    </p:spTree>
    <p:extLst>
      <p:ext uri="{BB962C8B-B14F-4D97-AF65-F5344CB8AC3E}">
        <p14:creationId xmlns:p14="http://schemas.microsoft.com/office/powerpoint/2010/main" val="346075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72D75463-3EDB-FF32-996A-09DE807245A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9916790D-9BA7-6691-C84F-87B879C8FA1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DF0BE39-7FAB-2D69-F2A9-E31C61081D07}"/>
              </a:ext>
            </a:extLst>
          </p:cNvPr>
          <p:cNvSpPr>
            <a:spLocks noGrp="1" noChangeArrowheads="1"/>
          </p:cNvSpPr>
          <p:nvPr>
            <p:ph type="sldNum" sz="quarter" idx="12"/>
          </p:nvPr>
        </p:nvSpPr>
        <p:spPr>
          <a:ln/>
        </p:spPr>
        <p:txBody>
          <a:bodyPr/>
          <a:lstStyle>
            <a:lvl1pPr>
              <a:defRPr/>
            </a:lvl1pPr>
          </a:lstStyle>
          <a:p>
            <a:pPr>
              <a:defRPr/>
            </a:pPr>
            <a:fld id="{190DD644-2834-4629-9BCF-2BA9945E41FE}" type="slidenum">
              <a:rPr lang="en-US" altLang="en-US"/>
              <a:pPr>
                <a:defRPr/>
              </a:pPr>
              <a:t>‹#›</a:t>
            </a:fld>
            <a:endParaRPr lang="en-US" altLang="en-US"/>
          </a:p>
        </p:txBody>
      </p:sp>
    </p:spTree>
    <p:extLst>
      <p:ext uri="{BB962C8B-B14F-4D97-AF65-F5344CB8AC3E}">
        <p14:creationId xmlns:p14="http://schemas.microsoft.com/office/powerpoint/2010/main" val="2271558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AECE7C06-90EC-6950-DD73-D3064C69E0E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66F8F22E-A5C9-FE04-EDBE-473294C4C87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34241E9B-342C-0F90-5E80-527CE4FA3D08}"/>
              </a:ext>
            </a:extLst>
          </p:cNvPr>
          <p:cNvSpPr>
            <a:spLocks noGrp="1" noChangeArrowheads="1"/>
          </p:cNvSpPr>
          <p:nvPr>
            <p:ph type="sldNum" sz="quarter" idx="12"/>
          </p:nvPr>
        </p:nvSpPr>
        <p:spPr>
          <a:ln/>
        </p:spPr>
        <p:txBody>
          <a:bodyPr/>
          <a:lstStyle>
            <a:lvl1pPr>
              <a:defRPr/>
            </a:lvl1pPr>
          </a:lstStyle>
          <a:p>
            <a:pPr>
              <a:defRPr/>
            </a:pPr>
            <a:fld id="{A05F28D3-C1E6-4BF1-B83E-792C7DBB4F9D}" type="slidenum">
              <a:rPr lang="en-US" altLang="en-US"/>
              <a:pPr>
                <a:defRPr/>
              </a:pPr>
              <a:t>‹#›</a:t>
            </a:fld>
            <a:endParaRPr lang="en-US" altLang="en-US"/>
          </a:p>
        </p:txBody>
      </p:sp>
    </p:spTree>
    <p:extLst>
      <p:ext uri="{BB962C8B-B14F-4D97-AF65-F5344CB8AC3E}">
        <p14:creationId xmlns:p14="http://schemas.microsoft.com/office/powerpoint/2010/main" val="6143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a:extLst>
              <a:ext uri="{FF2B5EF4-FFF2-40B4-BE49-F238E27FC236}">
                <a16:creationId xmlns:a16="http://schemas.microsoft.com/office/drawing/2014/main" id="{80AD9D59-44AA-14C1-5820-AF81D8659B3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AC4A2C2-4F16-7C41-BB65-F0539BA5218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B7AE4053-C593-AD35-81D5-6424E4375A4D}"/>
              </a:ext>
            </a:extLst>
          </p:cNvPr>
          <p:cNvSpPr>
            <a:spLocks noGrp="1" noChangeArrowheads="1"/>
          </p:cNvSpPr>
          <p:nvPr>
            <p:ph type="sldNum" sz="quarter" idx="12"/>
          </p:nvPr>
        </p:nvSpPr>
        <p:spPr>
          <a:ln/>
        </p:spPr>
        <p:txBody>
          <a:bodyPr/>
          <a:lstStyle>
            <a:lvl1pPr>
              <a:defRPr/>
            </a:lvl1pPr>
          </a:lstStyle>
          <a:p>
            <a:pPr>
              <a:defRPr/>
            </a:pPr>
            <a:fld id="{EFFBD790-C426-43E0-B26E-3F91EE63C296}" type="slidenum">
              <a:rPr lang="en-US" altLang="en-US"/>
              <a:pPr>
                <a:defRPr/>
              </a:pPr>
              <a:t>‹#›</a:t>
            </a:fld>
            <a:endParaRPr lang="en-US" altLang="en-US"/>
          </a:p>
        </p:txBody>
      </p:sp>
    </p:spTree>
    <p:extLst>
      <p:ext uri="{BB962C8B-B14F-4D97-AF65-F5344CB8AC3E}">
        <p14:creationId xmlns:p14="http://schemas.microsoft.com/office/powerpoint/2010/main" val="2284588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a:extLst>
              <a:ext uri="{FF2B5EF4-FFF2-40B4-BE49-F238E27FC236}">
                <a16:creationId xmlns:a16="http://schemas.microsoft.com/office/drawing/2014/main" id="{A2A36114-DBC4-F5B0-D75C-FB8A8E3BCD5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79A666E5-0BF7-2264-63BA-7B30801F16A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12755654-D193-2008-7287-94B68D7E0B33}"/>
              </a:ext>
            </a:extLst>
          </p:cNvPr>
          <p:cNvSpPr>
            <a:spLocks noGrp="1" noChangeArrowheads="1"/>
          </p:cNvSpPr>
          <p:nvPr>
            <p:ph type="sldNum" sz="quarter" idx="12"/>
          </p:nvPr>
        </p:nvSpPr>
        <p:spPr>
          <a:ln/>
        </p:spPr>
        <p:txBody>
          <a:bodyPr/>
          <a:lstStyle>
            <a:lvl1pPr>
              <a:defRPr/>
            </a:lvl1pPr>
          </a:lstStyle>
          <a:p>
            <a:pPr>
              <a:defRPr/>
            </a:pPr>
            <a:fld id="{547AC9AD-326F-434E-8D9A-A35E77A8C430}" type="slidenum">
              <a:rPr lang="en-US" altLang="en-US"/>
              <a:pPr>
                <a:defRPr/>
              </a:pPr>
              <a:t>‹#›</a:t>
            </a:fld>
            <a:endParaRPr lang="en-US" altLang="en-US"/>
          </a:p>
        </p:txBody>
      </p:sp>
    </p:spTree>
    <p:extLst>
      <p:ext uri="{BB962C8B-B14F-4D97-AF65-F5344CB8AC3E}">
        <p14:creationId xmlns:p14="http://schemas.microsoft.com/office/powerpoint/2010/main" val="3045556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a:extLst>
              <a:ext uri="{FF2B5EF4-FFF2-40B4-BE49-F238E27FC236}">
                <a16:creationId xmlns:a16="http://schemas.microsoft.com/office/drawing/2014/main" id="{456DC662-ECC3-0E9D-2019-A732207F1F4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CB0306B7-DA34-3A6A-2B1E-53434F27C08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84A8EB75-5EBC-28AD-F85F-84B49BBADF50}"/>
              </a:ext>
            </a:extLst>
          </p:cNvPr>
          <p:cNvSpPr>
            <a:spLocks noGrp="1" noChangeArrowheads="1"/>
          </p:cNvSpPr>
          <p:nvPr>
            <p:ph type="sldNum" sz="quarter" idx="12"/>
          </p:nvPr>
        </p:nvSpPr>
        <p:spPr>
          <a:ln/>
        </p:spPr>
        <p:txBody>
          <a:bodyPr/>
          <a:lstStyle>
            <a:lvl1pPr>
              <a:defRPr/>
            </a:lvl1pPr>
          </a:lstStyle>
          <a:p>
            <a:pPr>
              <a:defRPr/>
            </a:pPr>
            <a:fld id="{1E4AB560-A8EF-4950-8B48-7218BDBD9BF5}" type="slidenum">
              <a:rPr lang="en-US" altLang="en-US"/>
              <a:pPr>
                <a:defRPr/>
              </a:pPr>
              <a:t>‹#›</a:t>
            </a:fld>
            <a:endParaRPr lang="en-US" altLang="en-US"/>
          </a:p>
        </p:txBody>
      </p:sp>
    </p:spTree>
    <p:extLst>
      <p:ext uri="{BB962C8B-B14F-4D97-AF65-F5344CB8AC3E}">
        <p14:creationId xmlns:p14="http://schemas.microsoft.com/office/powerpoint/2010/main" val="3250905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C719D49-F6AB-E392-63C5-51DCF1DF53A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34BE6D73-30C8-1F62-BD59-4B3AC58B0C2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1180E25A-7E90-10F6-5AD4-423B2BC168A8}"/>
              </a:ext>
            </a:extLst>
          </p:cNvPr>
          <p:cNvSpPr>
            <a:spLocks noGrp="1" noChangeArrowheads="1"/>
          </p:cNvSpPr>
          <p:nvPr>
            <p:ph type="sldNum" sz="quarter" idx="12"/>
          </p:nvPr>
        </p:nvSpPr>
        <p:spPr>
          <a:ln/>
        </p:spPr>
        <p:txBody>
          <a:bodyPr/>
          <a:lstStyle>
            <a:lvl1pPr>
              <a:defRPr/>
            </a:lvl1pPr>
          </a:lstStyle>
          <a:p>
            <a:pPr>
              <a:defRPr/>
            </a:pPr>
            <a:fld id="{CD6A3E71-DB86-4BEC-BF2D-65C4FA8A7C2E}" type="slidenum">
              <a:rPr lang="en-US" altLang="en-US"/>
              <a:pPr>
                <a:defRPr/>
              </a:pPr>
              <a:t>‹#›</a:t>
            </a:fld>
            <a:endParaRPr lang="en-US" altLang="en-US"/>
          </a:p>
        </p:txBody>
      </p:sp>
    </p:spTree>
    <p:extLst>
      <p:ext uri="{BB962C8B-B14F-4D97-AF65-F5344CB8AC3E}">
        <p14:creationId xmlns:p14="http://schemas.microsoft.com/office/powerpoint/2010/main" val="3731934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934ED1BF-E135-5D13-5227-7BF2E900FD5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09523490-CCB1-EDC1-6A96-43AE96412E1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1FC29927-0C36-C91E-C101-400FEFFFB09A}"/>
              </a:ext>
            </a:extLst>
          </p:cNvPr>
          <p:cNvSpPr>
            <a:spLocks noGrp="1" noChangeArrowheads="1"/>
          </p:cNvSpPr>
          <p:nvPr>
            <p:ph type="sldNum" sz="quarter" idx="12"/>
          </p:nvPr>
        </p:nvSpPr>
        <p:spPr>
          <a:ln/>
        </p:spPr>
        <p:txBody>
          <a:bodyPr/>
          <a:lstStyle>
            <a:lvl1pPr>
              <a:defRPr/>
            </a:lvl1pPr>
          </a:lstStyle>
          <a:p>
            <a:pPr>
              <a:defRPr/>
            </a:pPr>
            <a:fld id="{1053EDD8-F7B1-4572-A92C-219E4EC9F64B}" type="slidenum">
              <a:rPr lang="en-US" altLang="en-US"/>
              <a:pPr>
                <a:defRPr/>
              </a:pPr>
              <a:t>‹#›</a:t>
            </a:fld>
            <a:endParaRPr lang="en-US" altLang="en-US"/>
          </a:p>
        </p:txBody>
      </p:sp>
    </p:spTree>
    <p:extLst>
      <p:ext uri="{BB962C8B-B14F-4D97-AF65-F5344CB8AC3E}">
        <p14:creationId xmlns:p14="http://schemas.microsoft.com/office/powerpoint/2010/main" val="1490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0FBB111F-E1E3-9526-C8FA-E6B78E1CF05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442E78A9-B475-ECCE-BB7F-1469189F471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D2148365-9B18-A763-F7EB-729260C96184}"/>
              </a:ext>
            </a:extLst>
          </p:cNvPr>
          <p:cNvSpPr>
            <a:spLocks noGrp="1" noChangeArrowheads="1"/>
          </p:cNvSpPr>
          <p:nvPr>
            <p:ph type="sldNum" sz="quarter" idx="12"/>
          </p:nvPr>
        </p:nvSpPr>
        <p:spPr>
          <a:ln/>
        </p:spPr>
        <p:txBody>
          <a:bodyPr/>
          <a:lstStyle>
            <a:lvl1pPr>
              <a:defRPr/>
            </a:lvl1pPr>
          </a:lstStyle>
          <a:p>
            <a:pPr>
              <a:defRPr/>
            </a:pPr>
            <a:fld id="{9270261F-4541-4587-9061-CF7FE10108C2}" type="slidenum">
              <a:rPr lang="en-US" altLang="en-US"/>
              <a:pPr>
                <a:defRPr/>
              </a:pPr>
              <a:t>‹#›</a:t>
            </a:fld>
            <a:endParaRPr lang="en-US" altLang="en-US"/>
          </a:p>
        </p:txBody>
      </p:sp>
    </p:spTree>
    <p:extLst>
      <p:ext uri="{BB962C8B-B14F-4D97-AF65-F5344CB8AC3E}">
        <p14:creationId xmlns:p14="http://schemas.microsoft.com/office/powerpoint/2010/main" val="600146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hlink"/>
            </a:gs>
            <a:gs pos="50000">
              <a:schemeClr val="bg1"/>
            </a:gs>
            <a:gs pos="100000">
              <a:schemeClr val="hlink"/>
            </a:gs>
          </a:gsLst>
          <a:lin ang="27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C53D8B7-F7D8-18D8-A4F3-E90479505D3D}"/>
              </a:ext>
            </a:extLst>
          </p:cNvPr>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CEEC008F-D0CE-3766-74CE-193EB2E11B79}"/>
              </a:ext>
            </a:extLst>
          </p:cNvPr>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3A7E3A8-2F09-4797-811F-C49171B37078}"/>
              </a:ext>
            </a:extLst>
          </p:cNvPr>
          <p:cNvSpPr>
            <a:spLocks noGrp="1" noChangeArrowheads="1"/>
          </p:cNvSpPr>
          <p:nvPr>
            <p:ph type="dt" sz="half" idx="2"/>
          </p:nvPr>
        </p:nvSpPr>
        <p:spPr bwMode="auto">
          <a:xfrm>
            <a:off x="914400" y="6248400"/>
            <a:ext cx="2540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400" u="none"/>
            </a:lvl1pPr>
          </a:lstStyle>
          <a:p>
            <a:pPr>
              <a:defRPr/>
            </a:pPr>
            <a:endParaRPr lang="en-US" altLang="en-US"/>
          </a:p>
        </p:txBody>
      </p:sp>
      <p:sp>
        <p:nvSpPr>
          <p:cNvPr id="1029" name="Rectangle 5">
            <a:extLst>
              <a:ext uri="{FF2B5EF4-FFF2-40B4-BE49-F238E27FC236}">
                <a16:creationId xmlns:a16="http://schemas.microsoft.com/office/drawing/2014/main" id="{7137AF60-76EC-8C9D-9D1F-B35D8C5E027E}"/>
              </a:ext>
            </a:extLst>
          </p:cNvPr>
          <p:cNvSpPr>
            <a:spLocks noGrp="1" noChangeArrowheads="1"/>
          </p:cNvSpPr>
          <p:nvPr>
            <p:ph type="ftr" sz="quarter" idx="3"/>
          </p:nvPr>
        </p:nvSpPr>
        <p:spPr bwMode="auto">
          <a:xfrm>
            <a:off x="4165600" y="6248400"/>
            <a:ext cx="3860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u="none"/>
            </a:lvl1pPr>
          </a:lstStyle>
          <a:p>
            <a:pPr>
              <a:defRPr/>
            </a:pPr>
            <a:endParaRPr lang="en-US" altLang="en-US"/>
          </a:p>
        </p:txBody>
      </p:sp>
      <p:sp>
        <p:nvSpPr>
          <p:cNvPr id="1030" name="Rectangle 6">
            <a:extLst>
              <a:ext uri="{FF2B5EF4-FFF2-40B4-BE49-F238E27FC236}">
                <a16:creationId xmlns:a16="http://schemas.microsoft.com/office/drawing/2014/main" id="{4CF4B389-1A54-7943-19DA-2BC474D989B9}"/>
              </a:ext>
            </a:extLst>
          </p:cNvPr>
          <p:cNvSpPr>
            <a:spLocks noGrp="1" noChangeArrowheads="1"/>
          </p:cNvSpPr>
          <p:nvPr>
            <p:ph type="sldNum" sz="quarter" idx="4"/>
          </p:nvPr>
        </p:nvSpPr>
        <p:spPr bwMode="auto">
          <a:xfrm>
            <a:off x="8737600" y="6248400"/>
            <a:ext cx="2540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u="none"/>
            </a:lvl1pPr>
          </a:lstStyle>
          <a:p>
            <a:pPr>
              <a:defRPr/>
            </a:pPr>
            <a:fld id="{0596FF20-4C66-4C9E-98FA-F8A7607A125F}" type="slidenum">
              <a:rPr lang="en-US" altLang="en-US"/>
              <a:pPr>
                <a:defRPr/>
              </a:pPr>
              <a:t>‹#›</a:t>
            </a:fld>
            <a:endParaRPr lang="en-US" altLang="en-US"/>
          </a:p>
        </p:txBody>
      </p:sp>
    </p:spTree>
    <p:extLst>
      <p:ext uri="{BB962C8B-B14F-4D97-AF65-F5344CB8AC3E}">
        <p14:creationId xmlns:p14="http://schemas.microsoft.com/office/powerpoint/2010/main" val="23311225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2BF2ACA-006E-C63F-5F0C-581755C3746D}"/>
              </a:ext>
            </a:extLst>
          </p:cNvPr>
          <p:cNvSpPr>
            <a:spLocks noGrp="1" noChangeArrowheads="1"/>
          </p:cNvSpPr>
          <p:nvPr>
            <p:ph type="ctrTitle"/>
          </p:nvPr>
        </p:nvSpPr>
        <p:spPr>
          <a:xfrm>
            <a:off x="2133600" y="1143000"/>
            <a:ext cx="7772400" cy="1143000"/>
          </a:xfrm>
        </p:spPr>
        <p:txBody>
          <a:bodyPr anchor="ctr"/>
          <a:lstStyle/>
          <a:p>
            <a:pPr eaLnBrk="1" hangingPunct="1"/>
            <a:br>
              <a:rPr lang="en-US" altLang="en-US" sz="4800" dirty="0">
                <a:latin typeface="Arial" panose="020B0604020202020204" pitchFamily="34" charset="0"/>
              </a:rPr>
            </a:br>
            <a:r>
              <a:rPr lang="en-US" altLang="en-US" sz="4800" dirty="0">
                <a:latin typeface="Arial" panose="020B0604020202020204" pitchFamily="34" charset="0"/>
              </a:rPr>
              <a:t>Software Testing Strategies</a:t>
            </a:r>
            <a:br>
              <a:rPr lang="en-US" altLang="en-US" sz="4800" dirty="0"/>
            </a:br>
            <a:br>
              <a:rPr lang="en-US" altLang="en-US" sz="1800" dirty="0">
                <a:latin typeface="Arial" panose="020B0604020202020204" pitchFamily="34" charset="0"/>
              </a:rPr>
            </a:br>
            <a:br>
              <a:rPr lang="en-US" altLang="en-US" sz="1800" dirty="0">
                <a:latin typeface="Arial" panose="020B0604020202020204" pitchFamily="34" charset="0"/>
              </a:rPr>
            </a:br>
            <a:r>
              <a:rPr lang="en-US" altLang="en-US" sz="1800" dirty="0">
                <a:latin typeface="Arial" panose="020B0604020202020204" pitchFamily="34" charset="0"/>
              </a:rPr>
              <a:t>  </a:t>
            </a:r>
          </a:p>
        </p:txBody>
      </p:sp>
      <p:sp>
        <p:nvSpPr>
          <p:cNvPr id="4099" name="Rectangle 4">
            <a:extLst>
              <a:ext uri="{FF2B5EF4-FFF2-40B4-BE49-F238E27FC236}">
                <a16:creationId xmlns:a16="http://schemas.microsoft.com/office/drawing/2014/main" id="{5D1241DF-0E3C-1B1D-5A5C-33340BB6F4D9}"/>
              </a:ext>
            </a:extLst>
          </p:cNvPr>
          <p:cNvSpPr>
            <a:spLocks noGrp="1" noChangeArrowheads="1"/>
          </p:cNvSpPr>
          <p:nvPr>
            <p:ph type="subTitle" idx="1"/>
          </p:nvPr>
        </p:nvSpPr>
        <p:spPr>
          <a:xfrm>
            <a:off x="2895600" y="2743200"/>
            <a:ext cx="7239000" cy="1752600"/>
          </a:xfrm>
        </p:spPr>
        <p:txBody>
          <a:bodyPr/>
          <a:lstStyle/>
          <a:p>
            <a:pPr algn="l" eaLnBrk="1" hangingPunct="1">
              <a:buFontTx/>
              <a:buChar char="-"/>
            </a:pPr>
            <a:r>
              <a:rPr lang="en-US" altLang="en-US" dirty="0"/>
              <a:t> A strategic approach to testing</a:t>
            </a:r>
          </a:p>
          <a:p>
            <a:pPr algn="l" eaLnBrk="1" hangingPunct="1">
              <a:buFontTx/>
              <a:buChar char="-"/>
            </a:pPr>
            <a:r>
              <a:rPr lang="en-US" altLang="en-US" dirty="0"/>
              <a:t> Test strategies for conventional software</a:t>
            </a:r>
          </a:p>
          <a:p>
            <a:pPr algn="l" eaLnBrk="1" hangingPunct="1">
              <a:buFontTx/>
              <a:buChar char="-"/>
            </a:pPr>
            <a:r>
              <a:rPr lang="en-US" altLang="en-US" dirty="0"/>
              <a:t> Test strategies for object-oriented software</a:t>
            </a:r>
          </a:p>
          <a:p>
            <a:pPr algn="l" eaLnBrk="1" hangingPunct="1">
              <a:buFontTx/>
              <a:buChar char="-"/>
            </a:pPr>
            <a:r>
              <a:rPr lang="en-US" altLang="en-US" dirty="0"/>
              <a:t> Validation testing</a:t>
            </a:r>
          </a:p>
          <a:p>
            <a:pPr algn="l" eaLnBrk="1" hangingPunct="1">
              <a:buFontTx/>
              <a:buChar char="-"/>
            </a:pPr>
            <a:r>
              <a:rPr lang="en-US" altLang="en-US" dirty="0"/>
              <a:t> System testing</a:t>
            </a:r>
          </a:p>
          <a:p>
            <a:pPr algn="l" eaLnBrk="1" hangingPunct="1">
              <a:buFontTx/>
              <a:buChar char="-"/>
            </a:pPr>
            <a:r>
              <a:rPr lang="en-US" altLang="en-US" dirty="0"/>
              <a:t> The art of debugging</a:t>
            </a:r>
          </a:p>
          <a:p>
            <a:pPr algn="l" eaLnBrk="1" hangingPunct="1">
              <a:buFontTx/>
              <a:buChar char="-"/>
            </a:pPr>
            <a:endParaRPr lang="en-US" altLang="en-US" dirty="0"/>
          </a:p>
          <a:p>
            <a:pPr algn="l" eaLnBrk="1" hangingPunct="1">
              <a:buFontTx/>
              <a:buChar char="-"/>
            </a:pP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37486738-4805-D4FC-AF89-E91FB34F0A7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50C18689-93BB-4292-965F-A0411CC099A3}" type="slidenum">
              <a:rPr lang="en-US" altLang="en-US" sz="1400">
                <a:solidFill>
                  <a:srgbClr val="000000"/>
                </a:solidFill>
              </a:rPr>
              <a:pPr fontAlgn="base">
                <a:spcBef>
                  <a:spcPct val="0"/>
                </a:spcBef>
                <a:spcAft>
                  <a:spcPct val="0"/>
                </a:spcAft>
                <a:buNone/>
              </a:pPr>
              <a:t>10</a:t>
            </a:fld>
            <a:endParaRPr lang="en-US" altLang="en-US" sz="1400">
              <a:solidFill>
                <a:srgbClr val="000000"/>
              </a:solidFill>
            </a:endParaRPr>
          </a:p>
        </p:txBody>
      </p:sp>
      <p:sp>
        <p:nvSpPr>
          <p:cNvPr id="13315" name="Rectangle 2">
            <a:extLst>
              <a:ext uri="{FF2B5EF4-FFF2-40B4-BE49-F238E27FC236}">
                <a16:creationId xmlns:a16="http://schemas.microsoft.com/office/drawing/2014/main" id="{9C90DBD2-1D33-3890-7AA8-A5294A81658F}"/>
              </a:ext>
            </a:extLst>
          </p:cNvPr>
          <p:cNvSpPr>
            <a:spLocks noGrp="1" noChangeArrowheads="1"/>
          </p:cNvSpPr>
          <p:nvPr>
            <p:ph type="title"/>
          </p:nvPr>
        </p:nvSpPr>
        <p:spPr>
          <a:xfrm>
            <a:off x="2209800" y="381000"/>
            <a:ext cx="7772400" cy="1143000"/>
          </a:xfrm>
        </p:spPr>
        <p:txBody>
          <a:bodyPr/>
          <a:lstStyle/>
          <a:p>
            <a:pPr eaLnBrk="1" hangingPunct="1"/>
            <a:r>
              <a:rPr lang="en-US" altLang="en-US"/>
              <a:t>Testing Strategy applied to Object-Oriented Software</a:t>
            </a:r>
          </a:p>
        </p:txBody>
      </p:sp>
      <p:sp>
        <p:nvSpPr>
          <p:cNvPr id="13316" name="Rectangle 3">
            <a:extLst>
              <a:ext uri="{FF2B5EF4-FFF2-40B4-BE49-F238E27FC236}">
                <a16:creationId xmlns:a16="http://schemas.microsoft.com/office/drawing/2014/main" id="{620D4069-39A4-1D5E-9499-5C6C7970CD2F}"/>
              </a:ext>
            </a:extLst>
          </p:cNvPr>
          <p:cNvSpPr>
            <a:spLocks noGrp="1" noChangeArrowheads="1"/>
          </p:cNvSpPr>
          <p:nvPr>
            <p:ph type="body" idx="1"/>
          </p:nvPr>
        </p:nvSpPr>
        <p:spPr>
          <a:xfrm>
            <a:off x="2209800" y="2057400"/>
            <a:ext cx="8229600" cy="4114800"/>
          </a:xfrm>
        </p:spPr>
        <p:txBody>
          <a:bodyPr/>
          <a:lstStyle/>
          <a:p>
            <a:pPr eaLnBrk="1" hangingPunct="1">
              <a:lnSpc>
                <a:spcPct val="90000"/>
              </a:lnSpc>
            </a:pPr>
            <a:r>
              <a:rPr lang="en-US" altLang="en-US" sz="2000"/>
              <a:t>Testing classes is a </a:t>
            </a:r>
            <a:r>
              <a:rPr lang="en-US" altLang="en-US" sz="2000" b="1"/>
              <a:t>fundamentally different problem </a:t>
            </a:r>
            <a:r>
              <a:rPr lang="en-US" altLang="en-US" sz="2000"/>
              <a:t>than testing functions. A function (or a procedure) has a clearly defined </a:t>
            </a:r>
            <a:r>
              <a:rPr lang="en-US" altLang="en-US" sz="2000" b="1"/>
              <a:t>input-output behavior</a:t>
            </a:r>
            <a:r>
              <a:rPr lang="en-US" altLang="en-US" sz="2000"/>
              <a:t>, while a class does not have an input-output behavior specification. We can test a method of a class using approaches for testing functions, but we cannot test the class using these approaches. Must broaden testing to include detections of errors in analysis and design models</a:t>
            </a:r>
          </a:p>
          <a:p>
            <a:pPr eaLnBrk="1" hangingPunct="1">
              <a:lnSpc>
                <a:spcPct val="90000"/>
              </a:lnSpc>
            </a:pPr>
            <a:r>
              <a:rPr lang="en-US" altLang="en-US" sz="2000"/>
              <a:t>Unit testing loses some of its meaning and integration testing changes significantly</a:t>
            </a:r>
          </a:p>
          <a:p>
            <a:pPr eaLnBrk="1" hangingPunct="1">
              <a:lnSpc>
                <a:spcPct val="90000"/>
              </a:lnSpc>
            </a:pPr>
            <a:r>
              <a:rPr lang="en-US" altLang="en-US" sz="2000"/>
              <a:t>Use the same philosophy but different approach as in conventional software testing</a:t>
            </a:r>
          </a:p>
          <a:p>
            <a:pPr eaLnBrk="1" hangingPunct="1">
              <a:lnSpc>
                <a:spcPct val="90000"/>
              </a:lnSpc>
            </a:pPr>
            <a:r>
              <a:rPr lang="en-US" altLang="en-US" sz="2000"/>
              <a:t>Test "in the small" and then work out to testing "in the large"</a:t>
            </a:r>
          </a:p>
          <a:p>
            <a:pPr lvl="1" eaLnBrk="1" hangingPunct="1">
              <a:lnSpc>
                <a:spcPct val="90000"/>
              </a:lnSpc>
            </a:pPr>
            <a:r>
              <a:rPr lang="en-US" altLang="en-US" sz="1800"/>
              <a:t>Testing in the small involves class attributes and operations; the main focus is on communication and collaboration within the class</a:t>
            </a:r>
          </a:p>
          <a:p>
            <a:pPr lvl="1" eaLnBrk="1" hangingPunct="1">
              <a:lnSpc>
                <a:spcPct val="90000"/>
              </a:lnSpc>
            </a:pPr>
            <a:r>
              <a:rPr lang="en-US" altLang="en-US" sz="1800"/>
              <a:t>Testing in the large involves a series of regression tests to uncover errors due to communication and collaboration among classes </a:t>
            </a:r>
          </a:p>
          <a:p>
            <a:pPr eaLnBrk="1" hangingPunct="1">
              <a:lnSpc>
                <a:spcPct val="90000"/>
              </a:lnSpc>
            </a:pPr>
            <a:r>
              <a:rPr lang="en-US" altLang="en-US" sz="2000"/>
              <a:t>Finally, the system as a whole is tested to detect errors in fulfilling requirements  	</a:t>
            </a:r>
          </a:p>
          <a:p>
            <a:pPr eaLnBrk="1" hangingPunct="1">
              <a:lnSpc>
                <a:spcPct val="90000"/>
              </a:lnSpc>
            </a:pPr>
            <a:endParaRPr lang="en-US" altLang="en-US" sz="200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id="{6C212B9F-FF70-3566-EA98-9E5DCB014C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5143AB3-89D1-42EE-9C80-D18352D0491F}" type="slidenum">
              <a:rPr lang="en-US" altLang="en-US" sz="1400"/>
              <a:pPr>
                <a:spcBef>
                  <a:spcPct val="0"/>
                </a:spcBef>
                <a:buFontTx/>
                <a:buNone/>
              </a:pPr>
              <a:t>100</a:t>
            </a:fld>
            <a:endParaRPr lang="en-US" altLang="en-US" sz="1400"/>
          </a:p>
        </p:txBody>
      </p:sp>
      <p:sp>
        <p:nvSpPr>
          <p:cNvPr id="43011" name="Rectangle 2">
            <a:extLst>
              <a:ext uri="{FF2B5EF4-FFF2-40B4-BE49-F238E27FC236}">
                <a16:creationId xmlns:a16="http://schemas.microsoft.com/office/drawing/2014/main" id="{04CD38BD-0F8D-1C62-4A5E-B139A70DBA74}"/>
              </a:ext>
            </a:extLst>
          </p:cNvPr>
          <p:cNvSpPr>
            <a:spLocks noGrp="1" noChangeArrowheads="1"/>
          </p:cNvSpPr>
          <p:nvPr>
            <p:ph type="title"/>
          </p:nvPr>
        </p:nvSpPr>
        <p:spPr>
          <a:xfrm>
            <a:off x="1828800" y="228600"/>
            <a:ext cx="8534400" cy="1143000"/>
          </a:xfrm>
        </p:spPr>
        <p:txBody>
          <a:bodyPr/>
          <a:lstStyle/>
          <a:p>
            <a:pPr eaLnBrk="1" hangingPunct="1"/>
            <a:r>
              <a:rPr lang="en-US" altLang="en-US"/>
              <a:t>Random Order Testing </a:t>
            </a:r>
            <a:br>
              <a:rPr lang="en-US" altLang="en-US"/>
            </a:br>
            <a:r>
              <a:rPr lang="en-US" altLang="en-US"/>
              <a:t>(at the Class Level)</a:t>
            </a:r>
          </a:p>
        </p:txBody>
      </p:sp>
      <p:sp>
        <p:nvSpPr>
          <p:cNvPr id="43012" name="Rectangle 3">
            <a:extLst>
              <a:ext uri="{FF2B5EF4-FFF2-40B4-BE49-F238E27FC236}">
                <a16:creationId xmlns:a16="http://schemas.microsoft.com/office/drawing/2014/main" id="{4E9A35CF-D16C-36F9-2B63-D20D7FE98F69}"/>
              </a:ext>
            </a:extLst>
          </p:cNvPr>
          <p:cNvSpPr>
            <a:spLocks noGrp="1" noChangeArrowheads="1"/>
          </p:cNvSpPr>
          <p:nvPr>
            <p:ph type="body" idx="1"/>
          </p:nvPr>
        </p:nvSpPr>
        <p:spPr>
          <a:xfrm>
            <a:off x="2209800" y="1676400"/>
            <a:ext cx="8001000" cy="4114800"/>
          </a:xfrm>
        </p:spPr>
        <p:txBody>
          <a:bodyPr/>
          <a:lstStyle/>
          <a:p>
            <a:pPr eaLnBrk="1" hangingPunct="1"/>
            <a:r>
              <a:rPr lang="en-US" altLang="en-US" sz="2000"/>
              <a:t>Certain methods in a class may constitute a minimum </a:t>
            </a:r>
            <a:r>
              <a:rPr lang="en-US" altLang="en-US" sz="2000" u="sng"/>
              <a:t>behavioral life history</a:t>
            </a:r>
            <a:r>
              <a:rPr lang="en-US" altLang="en-US" sz="2000"/>
              <a:t> of an object (e.g., open, seek, read, close); consequently, they may have implicit order dependencies or expectations designed into them</a:t>
            </a:r>
          </a:p>
          <a:p>
            <a:pPr eaLnBrk="1" hangingPunct="1"/>
            <a:r>
              <a:rPr lang="en-US" altLang="en-US" sz="2000"/>
              <a:t>Using the methods for a class, a variety of method sequences are generated randomly and then executed</a:t>
            </a:r>
          </a:p>
          <a:p>
            <a:pPr eaLnBrk="1" hangingPunct="1"/>
            <a:r>
              <a:rPr lang="en-US" altLang="en-US" sz="2000"/>
              <a:t>The goal is to detect these order dependencies or expectations and make appropriate adjustments to the design of the methods</a:t>
            </a:r>
          </a:p>
          <a:p>
            <a:pPr eaLnBrk="1" hangingPunct="1">
              <a:buFontTx/>
              <a:buNone/>
            </a:pPr>
            <a:endParaRPr lang="en-US" altLang="en-US" sz="2000"/>
          </a:p>
          <a:p>
            <a:pPr eaLnBrk="1" hangingPunct="1"/>
            <a:endParaRPr lang="en-US" altLang="en-US" sz="20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a:extLst>
              <a:ext uri="{FF2B5EF4-FFF2-40B4-BE49-F238E27FC236}">
                <a16:creationId xmlns:a16="http://schemas.microsoft.com/office/drawing/2014/main" id="{E238CE55-886C-60B9-2DD7-87CB8F6BA29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270759E-95FA-412B-9C73-5CFF9698CAA5}" type="slidenum">
              <a:rPr lang="en-US" altLang="en-US" sz="1400"/>
              <a:pPr>
                <a:spcBef>
                  <a:spcPct val="0"/>
                </a:spcBef>
                <a:buFontTx/>
                <a:buNone/>
              </a:pPr>
              <a:t>101</a:t>
            </a:fld>
            <a:endParaRPr lang="en-US" altLang="en-US" sz="1400"/>
          </a:p>
        </p:txBody>
      </p:sp>
      <p:sp>
        <p:nvSpPr>
          <p:cNvPr id="44035" name="Rectangle 2">
            <a:extLst>
              <a:ext uri="{FF2B5EF4-FFF2-40B4-BE49-F238E27FC236}">
                <a16:creationId xmlns:a16="http://schemas.microsoft.com/office/drawing/2014/main" id="{D4366EFE-EA29-E05A-2DC4-230232C5947B}"/>
              </a:ext>
            </a:extLst>
          </p:cNvPr>
          <p:cNvSpPr>
            <a:spLocks noGrp="1" noChangeArrowheads="1"/>
          </p:cNvSpPr>
          <p:nvPr>
            <p:ph type="title"/>
          </p:nvPr>
        </p:nvSpPr>
        <p:spPr>
          <a:xfrm>
            <a:off x="1905000" y="0"/>
            <a:ext cx="8458200" cy="1143000"/>
          </a:xfrm>
        </p:spPr>
        <p:txBody>
          <a:bodyPr/>
          <a:lstStyle/>
          <a:p>
            <a:pPr eaLnBrk="1" hangingPunct="1"/>
            <a:r>
              <a:rPr lang="en-US" altLang="en-US"/>
              <a:t>Partition Testing (at the Class Level)</a:t>
            </a:r>
          </a:p>
        </p:txBody>
      </p:sp>
      <p:sp>
        <p:nvSpPr>
          <p:cNvPr id="44036" name="Rectangle 3">
            <a:extLst>
              <a:ext uri="{FF2B5EF4-FFF2-40B4-BE49-F238E27FC236}">
                <a16:creationId xmlns:a16="http://schemas.microsoft.com/office/drawing/2014/main" id="{D373FF8F-D33A-1417-4B6B-DAF9C3166918}"/>
              </a:ext>
            </a:extLst>
          </p:cNvPr>
          <p:cNvSpPr>
            <a:spLocks noGrp="1" noChangeArrowheads="1"/>
          </p:cNvSpPr>
          <p:nvPr>
            <p:ph type="body" idx="1"/>
          </p:nvPr>
        </p:nvSpPr>
        <p:spPr>
          <a:xfrm>
            <a:off x="1905000" y="1219200"/>
            <a:ext cx="8534400" cy="4114800"/>
          </a:xfrm>
        </p:spPr>
        <p:txBody>
          <a:bodyPr/>
          <a:lstStyle/>
          <a:p>
            <a:pPr eaLnBrk="1" hangingPunct="1">
              <a:lnSpc>
                <a:spcPct val="90000"/>
              </a:lnSpc>
            </a:pPr>
            <a:r>
              <a:rPr lang="en-US" altLang="en-US" sz="2000"/>
              <a:t>Similar to equivalence partitioning for conventional software</a:t>
            </a:r>
          </a:p>
          <a:p>
            <a:pPr eaLnBrk="1" hangingPunct="1">
              <a:lnSpc>
                <a:spcPct val="90000"/>
              </a:lnSpc>
            </a:pPr>
            <a:r>
              <a:rPr lang="en-US" altLang="en-US" sz="2000"/>
              <a:t>Methods are grouped based on one of three partitioning approaches</a:t>
            </a:r>
          </a:p>
          <a:p>
            <a:pPr eaLnBrk="1" hangingPunct="1">
              <a:lnSpc>
                <a:spcPct val="90000"/>
              </a:lnSpc>
            </a:pPr>
            <a:r>
              <a:rPr lang="en-US" altLang="en-US" sz="2000" u="sng"/>
              <a:t>State-based</a:t>
            </a:r>
            <a:r>
              <a:rPr lang="en-US" altLang="en-US" sz="2000"/>
              <a:t> partitioning categorizes class methods based on their ability to change the state of the class</a:t>
            </a:r>
          </a:p>
          <a:p>
            <a:pPr lvl="1" eaLnBrk="1" hangingPunct="1">
              <a:lnSpc>
                <a:spcPct val="90000"/>
              </a:lnSpc>
            </a:pPr>
            <a:r>
              <a:rPr lang="en-US" altLang="en-US" sz="1800"/>
              <a:t>Tests are designed in a way that exercise methods that change state and those that do not change state</a:t>
            </a:r>
          </a:p>
          <a:p>
            <a:pPr eaLnBrk="1" hangingPunct="1">
              <a:lnSpc>
                <a:spcPct val="90000"/>
              </a:lnSpc>
            </a:pPr>
            <a:r>
              <a:rPr lang="en-US" altLang="en-US" sz="2000" u="sng"/>
              <a:t>Attribute-based</a:t>
            </a:r>
            <a:r>
              <a:rPr lang="en-US" altLang="en-US" sz="2000"/>
              <a:t> partitioning categorizes class methods based on the attributes that they use</a:t>
            </a:r>
          </a:p>
          <a:p>
            <a:pPr lvl="1" eaLnBrk="1" hangingPunct="1">
              <a:lnSpc>
                <a:spcPct val="90000"/>
              </a:lnSpc>
            </a:pPr>
            <a:r>
              <a:rPr lang="en-US" altLang="en-US" sz="1800"/>
              <a:t>Methods are partitioned into those that read an attribute, modify an attribute, or do not reference the attribute at all</a:t>
            </a:r>
          </a:p>
          <a:p>
            <a:pPr eaLnBrk="1" hangingPunct="1">
              <a:lnSpc>
                <a:spcPct val="90000"/>
              </a:lnSpc>
            </a:pPr>
            <a:r>
              <a:rPr lang="en-US" altLang="en-US" sz="2000" u="sng"/>
              <a:t>Category-based</a:t>
            </a:r>
            <a:r>
              <a:rPr lang="en-US" altLang="en-US" sz="2000"/>
              <a:t> partitioning categorizes class methods based on the generic function that each performs</a:t>
            </a:r>
          </a:p>
          <a:p>
            <a:pPr lvl="1" eaLnBrk="1" hangingPunct="1">
              <a:lnSpc>
                <a:spcPct val="90000"/>
              </a:lnSpc>
            </a:pPr>
            <a:r>
              <a:rPr lang="en-US" altLang="en-US" sz="1800"/>
              <a:t>Example categories are initialization methods, computational methods, and termination methods</a:t>
            </a:r>
          </a:p>
          <a:p>
            <a:pPr eaLnBrk="1" hangingPunct="1">
              <a:lnSpc>
                <a:spcPct val="90000"/>
              </a:lnSpc>
            </a:pPr>
            <a:endParaRPr lang="en-US" altLang="en-US" sz="2000"/>
          </a:p>
          <a:p>
            <a:pPr eaLnBrk="1" hangingPunct="1">
              <a:lnSpc>
                <a:spcPct val="90000"/>
              </a:lnSpc>
            </a:pPr>
            <a:endParaRPr lang="en-US" altLang="en-US" sz="20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AE70A2DE-1053-37DA-D2E9-85061C899D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41C1BAD-C942-48BF-B848-4BAC3E9F1A67}" type="slidenum">
              <a:rPr lang="en-US" altLang="en-US" sz="1400"/>
              <a:pPr>
                <a:spcBef>
                  <a:spcPct val="0"/>
                </a:spcBef>
                <a:buFontTx/>
                <a:buNone/>
              </a:pPr>
              <a:t>102</a:t>
            </a:fld>
            <a:endParaRPr lang="en-US" altLang="en-US" sz="1400"/>
          </a:p>
        </p:txBody>
      </p:sp>
      <p:sp>
        <p:nvSpPr>
          <p:cNvPr id="45059" name="Rectangle 2">
            <a:extLst>
              <a:ext uri="{FF2B5EF4-FFF2-40B4-BE49-F238E27FC236}">
                <a16:creationId xmlns:a16="http://schemas.microsoft.com/office/drawing/2014/main" id="{BC7965B1-C9F0-89E5-0D1E-31D36869A0C8}"/>
              </a:ext>
            </a:extLst>
          </p:cNvPr>
          <p:cNvSpPr>
            <a:spLocks noGrp="1" noChangeArrowheads="1"/>
          </p:cNvSpPr>
          <p:nvPr>
            <p:ph type="title"/>
          </p:nvPr>
        </p:nvSpPr>
        <p:spPr>
          <a:xfrm>
            <a:off x="2286000" y="152400"/>
            <a:ext cx="7772400" cy="1143000"/>
          </a:xfrm>
        </p:spPr>
        <p:txBody>
          <a:bodyPr/>
          <a:lstStyle/>
          <a:p>
            <a:pPr eaLnBrk="1" hangingPunct="1"/>
            <a:r>
              <a:rPr lang="en-US" altLang="en-US"/>
              <a:t>Multiple Class Testing</a:t>
            </a:r>
          </a:p>
        </p:txBody>
      </p:sp>
      <p:sp>
        <p:nvSpPr>
          <p:cNvPr id="45060" name="Rectangle 3">
            <a:extLst>
              <a:ext uri="{FF2B5EF4-FFF2-40B4-BE49-F238E27FC236}">
                <a16:creationId xmlns:a16="http://schemas.microsoft.com/office/drawing/2014/main" id="{D68DE825-B7CE-F604-5210-168C9D407682}"/>
              </a:ext>
            </a:extLst>
          </p:cNvPr>
          <p:cNvSpPr>
            <a:spLocks noGrp="1" noChangeArrowheads="1"/>
          </p:cNvSpPr>
          <p:nvPr>
            <p:ph type="body" idx="1"/>
          </p:nvPr>
        </p:nvSpPr>
        <p:spPr>
          <a:xfrm>
            <a:off x="2209800" y="1295400"/>
            <a:ext cx="7772400" cy="4114800"/>
          </a:xfrm>
        </p:spPr>
        <p:txBody>
          <a:bodyPr/>
          <a:lstStyle/>
          <a:p>
            <a:pPr marL="533400" indent="-533400" eaLnBrk="1" hangingPunct="1">
              <a:lnSpc>
                <a:spcPct val="90000"/>
              </a:lnSpc>
            </a:pPr>
            <a:r>
              <a:rPr lang="en-US" altLang="en-US" sz="2000" u="sng"/>
              <a:t>Class collaboration testing</a:t>
            </a:r>
            <a:r>
              <a:rPr lang="en-US" altLang="en-US" sz="2000"/>
              <a:t> can be accomplished by applying random testing, partition testing, scenario-based testing and behavioral testing</a:t>
            </a:r>
          </a:p>
          <a:p>
            <a:pPr marL="533400" indent="-533400" eaLnBrk="1" hangingPunct="1">
              <a:lnSpc>
                <a:spcPct val="90000"/>
              </a:lnSpc>
            </a:pPr>
            <a:r>
              <a:rPr lang="en-US" altLang="en-US" sz="2000"/>
              <a:t>The following sequence of steps can be used to generate multiple class random test cases</a:t>
            </a:r>
          </a:p>
          <a:p>
            <a:pPr marL="914400" lvl="1" indent="-457200" eaLnBrk="1" hangingPunct="1">
              <a:lnSpc>
                <a:spcPct val="90000"/>
              </a:lnSpc>
              <a:buFontTx/>
              <a:buAutoNum type="arabicParenR"/>
            </a:pPr>
            <a:r>
              <a:rPr lang="en-US" altLang="en-US" sz="1800"/>
              <a:t>For each client class, use the list of class methods to generate a series of random test sequences; use these methods to send messages to server classes</a:t>
            </a:r>
          </a:p>
          <a:p>
            <a:pPr marL="914400" lvl="1" indent="-457200" eaLnBrk="1" hangingPunct="1">
              <a:lnSpc>
                <a:spcPct val="90000"/>
              </a:lnSpc>
              <a:buFontTx/>
              <a:buAutoNum type="arabicParenR"/>
            </a:pPr>
            <a:r>
              <a:rPr lang="en-US" altLang="en-US" sz="1800"/>
              <a:t>For each message that is generated, determine the collaborator class and the corresponding method in the server object</a:t>
            </a:r>
          </a:p>
          <a:p>
            <a:pPr marL="914400" lvl="1" indent="-457200" eaLnBrk="1" hangingPunct="1">
              <a:lnSpc>
                <a:spcPct val="90000"/>
              </a:lnSpc>
              <a:buFontTx/>
              <a:buAutoNum type="arabicParenR"/>
            </a:pPr>
            <a:r>
              <a:rPr lang="en-US" altLang="en-US" sz="1800"/>
              <a:t>For each method in the server object (invoked by messages from the client object), determine the messages that it transmits</a:t>
            </a:r>
          </a:p>
          <a:p>
            <a:pPr marL="914400" lvl="1" indent="-457200" eaLnBrk="1" hangingPunct="1">
              <a:lnSpc>
                <a:spcPct val="90000"/>
              </a:lnSpc>
              <a:buFontTx/>
              <a:buAutoNum type="arabicParenR"/>
            </a:pPr>
            <a:r>
              <a:rPr lang="en-US" altLang="en-US" sz="1800"/>
              <a:t>For each of these messages, determine the next level of methods that are invoked and incorporate these into the test sequence</a:t>
            </a:r>
          </a:p>
          <a:p>
            <a:pPr marL="914400" lvl="1" indent="-457200" eaLnBrk="1" hangingPunct="1">
              <a:lnSpc>
                <a:spcPct val="90000"/>
              </a:lnSpc>
            </a:pPr>
            <a:endParaRPr lang="en-US" altLang="en-US" sz="18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a:extLst>
              <a:ext uri="{FF2B5EF4-FFF2-40B4-BE49-F238E27FC236}">
                <a16:creationId xmlns:a16="http://schemas.microsoft.com/office/drawing/2014/main" id="{AFFF44EC-59C5-569E-7274-6D18383FA7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F89489F-4E35-4BC8-981A-C1AC5FCEC974}" type="slidenum">
              <a:rPr lang="en-US" altLang="en-US" sz="1400"/>
              <a:pPr>
                <a:spcBef>
                  <a:spcPct val="0"/>
                </a:spcBef>
                <a:buFontTx/>
                <a:buNone/>
              </a:pPr>
              <a:t>103</a:t>
            </a:fld>
            <a:endParaRPr lang="en-US" altLang="en-US" sz="1400"/>
          </a:p>
        </p:txBody>
      </p:sp>
      <p:sp>
        <p:nvSpPr>
          <p:cNvPr id="46083" name="Rectangle 2">
            <a:extLst>
              <a:ext uri="{FF2B5EF4-FFF2-40B4-BE49-F238E27FC236}">
                <a16:creationId xmlns:a16="http://schemas.microsoft.com/office/drawing/2014/main" id="{DC1246A8-A52E-4CDF-9E35-C9FEE4256EF8}"/>
              </a:ext>
            </a:extLst>
          </p:cNvPr>
          <p:cNvSpPr>
            <a:spLocks noGrp="1" noChangeArrowheads="1"/>
          </p:cNvSpPr>
          <p:nvPr>
            <p:ph type="title"/>
          </p:nvPr>
        </p:nvSpPr>
        <p:spPr>
          <a:xfrm>
            <a:off x="1905000" y="152400"/>
            <a:ext cx="8458200" cy="1143000"/>
          </a:xfrm>
        </p:spPr>
        <p:txBody>
          <a:bodyPr/>
          <a:lstStyle/>
          <a:p>
            <a:pPr eaLnBrk="1" hangingPunct="1"/>
            <a:r>
              <a:rPr lang="en-US" altLang="en-US"/>
              <a:t>Tests Derived from </a:t>
            </a:r>
            <a:br>
              <a:rPr lang="en-US" altLang="en-US"/>
            </a:br>
            <a:r>
              <a:rPr lang="en-US" altLang="en-US"/>
              <a:t>Behavior Models</a:t>
            </a:r>
          </a:p>
        </p:txBody>
      </p:sp>
      <p:sp>
        <p:nvSpPr>
          <p:cNvPr id="46084" name="Rectangle 3">
            <a:extLst>
              <a:ext uri="{FF2B5EF4-FFF2-40B4-BE49-F238E27FC236}">
                <a16:creationId xmlns:a16="http://schemas.microsoft.com/office/drawing/2014/main" id="{FB569553-F289-F70F-2276-057B17472FEB}"/>
              </a:ext>
            </a:extLst>
          </p:cNvPr>
          <p:cNvSpPr>
            <a:spLocks noGrp="1" noChangeArrowheads="1"/>
          </p:cNvSpPr>
          <p:nvPr>
            <p:ph type="body" idx="1"/>
          </p:nvPr>
        </p:nvSpPr>
        <p:spPr>
          <a:xfrm>
            <a:off x="2133600" y="1600200"/>
            <a:ext cx="8153400" cy="4114800"/>
          </a:xfrm>
        </p:spPr>
        <p:txBody>
          <a:bodyPr/>
          <a:lstStyle/>
          <a:p>
            <a:pPr eaLnBrk="1" hangingPunct="1">
              <a:lnSpc>
                <a:spcPct val="90000"/>
              </a:lnSpc>
            </a:pPr>
            <a:r>
              <a:rPr lang="en-US" altLang="en-US" sz="2000"/>
              <a:t>The </a:t>
            </a:r>
            <a:r>
              <a:rPr lang="en-US" altLang="en-US" sz="2000" u="sng"/>
              <a:t>state diagram</a:t>
            </a:r>
            <a:r>
              <a:rPr lang="en-US" altLang="en-US" sz="2000"/>
              <a:t> for a class can be used to derive a sequence of tests that will exercise the </a:t>
            </a:r>
            <a:r>
              <a:rPr lang="en-US" altLang="en-US" sz="2000" u="sng"/>
              <a:t>dynamic behavior</a:t>
            </a:r>
            <a:r>
              <a:rPr lang="en-US" altLang="en-US" sz="2000"/>
              <a:t> of the class and the classes that collaborate with it</a:t>
            </a:r>
          </a:p>
          <a:p>
            <a:pPr eaLnBrk="1" hangingPunct="1">
              <a:lnSpc>
                <a:spcPct val="90000"/>
              </a:lnSpc>
            </a:pPr>
            <a:r>
              <a:rPr lang="en-US" altLang="en-US" sz="2000"/>
              <a:t>The test cases should be designed to achieve coverage of </a:t>
            </a:r>
            <a:r>
              <a:rPr lang="en-US" altLang="en-US" sz="2000" u="sng"/>
              <a:t>all</a:t>
            </a:r>
            <a:r>
              <a:rPr lang="en-US" altLang="en-US" sz="2000"/>
              <a:t> states</a:t>
            </a:r>
          </a:p>
          <a:p>
            <a:pPr lvl="1" eaLnBrk="1" hangingPunct="1">
              <a:lnSpc>
                <a:spcPct val="90000"/>
              </a:lnSpc>
            </a:pPr>
            <a:r>
              <a:rPr lang="en-US" altLang="en-US" sz="1800"/>
              <a:t>Method sequences should cause the object to transition through all allowable states</a:t>
            </a:r>
          </a:p>
          <a:p>
            <a:pPr eaLnBrk="1" hangingPunct="1">
              <a:lnSpc>
                <a:spcPct val="90000"/>
              </a:lnSpc>
            </a:pPr>
            <a:r>
              <a:rPr lang="en-US" altLang="en-US" sz="2000"/>
              <a:t>More test cases should be derived to ensure that all behaviors for the class have been exercised based on the behavior life history of the object</a:t>
            </a:r>
          </a:p>
          <a:p>
            <a:pPr eaLnBrk="1" hangingPunct="1">
              <a:lnSpc>
                <a:spcPct val="90000"/>
              </a:lnSpc>
            </a:pPr>
            <a:r>
              <a:rPr lang="en-US" altLang="en-US" sz="2000"/>
              <a:t>The state diagram can be traversed in a "breadth-first" approach by exercising only a single transition at a time</a:t>
            </a:r>
          </a:p>
          <a:p>
            <a:pPr lvl="1" eaLnBrk="1" hangingPunct="1">
              <a:lnSpc>
                <a:spcPct val="90000"/>
              </a:lnSpc>
            </a:pPr>
            <a:r>
              <a:rPr lang="en-US" altLang="en-US" sz="1800"/>
              <a:t>When a new transition is to be tested, only previously tested transitions are used </a:t>
            </a:r>
          </a:p>
        </p:txBody>
      </p:sp>
      <p:sp>
        <p:nvSpPr>
          <p:cNvPr id="46085" name="Text Box 4">
            <a:extLst>
              <a:ext uri="{FF2B5EF4-FFF2-40B4-BE49-F238E27FC236}">
                <a16:creationId xmlns:a16="http://schemas.microsoft.com/office/drawing/2014/main" id="{2166BD76-3ACF-3F56-8D41-3CA22B44BA10}"/>
              </a:ext>
            </a:extLst>
          </p:cNvPr>
          <p:cNvSpPr txBox="1">
            <a:spLocks noChangeArrowheads="1"/>
          </p:cNvSpPr>
          <p:nvPr/>
        </p:nvSpPr>
        <p:spPr bwMode="auto">
          <a:xfrm>
            <a:off x="10150476" y="6324600"/>
            <a:ext cx="441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ym typeface="Wingdings" panose="05000000000000000000" pitchFamily="2" charset="2"/>
              </a:rPr>
              <a:t></a:t>
            </a:r>
            <a:endParaRPr lang="en-US"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5FA66168-449B-7981-495F-2B0834BED544}"/>
              </a:ext>
            </a:extLst>
          </p:cNvPr>
          <p:cNvSpPr>
            <a:spLocks noGrp="1" noChangeArrowheads="1"/>
          </p:cNvSpPr>
          <p:nvPr>
            <p:ph type="title"/>
          </p:nvPr>
        </p:nvSpPr>
        <p:spPr/>
        <p:txBody>
          <a:bodyPr/>
          <a:lstStyle/>
          <a:p>
            <a:pPr eaLnBrk="1" hangingPunct="1"/>
            <a:r>
              <a:rPr lang="en-US" altLang="en-US">
                <a:latin typeface="Roboto" panose="02000000000000000000" pitchFamily="2" charset="0"/>
              </a:rPr>
              <a:t>Techniques of object-oriented testing are as follows:</a:t>
            </a:r>
            <a:endParaRPr lang="en-IN" altLang="en-US"/>
          </a:p>
        </p:txBody>
      </p:sp>
      <p:sp>
        <p:nvSpPr>
          <p:cNvPr id="14339" name="Content Placeholder 2">
            <a:extLst>
              <a:ext uri="{FF2B5EF4-FFF2-40B4-BE49-F238E27FC236}">
                <a16:creationId xmlns:a16="http://schemas.microsoft.com/office/drawing/2014/main" id="{6F23C473-F957-567D-CB9D-2163B3B3DAD0}"/>
              </a:ext>
            </a:extLst>
          </p:cNvPr>
          <p:cNvSpPr>
            <a:spLocks noGrp="1" noChangeArrowheads="1"/>
          </p:cNvSpPr>
          <p:nvPr>
            <p:ph idx="1"/>
          </p:nvPr>
        </p:nvSpPr>
        <p:spPr/>
        <p:txBody>
          <a:bodyPr/>
          <a:lstStyle/>
          <a:p>
            <a:pPr eaLnBrk="1" hangingPunct="1"/>
            <a:r>
              <a:rPr lang="en-US" altLang="en-US" sz="1800" b="1"/>
              <a:t>Fault Based Testing:</a:t>
            </a:r>
          </a:p>
          <a:p>
            <a:pPr eaLnBrk="1" hangingPunct="1"/>
            <a:r>
              <a:rPr lang="en-US" altLang="en-US" sz="1800"/>
              <a:t>This type of checking permits for coming up with test cases supported the consumer specification or the code or both. It tries to identify possible faults (areas of design or code that may lead to errors.). For all of these faults, a test case is developed to “flush” the errors out. These tests also force each time of code to be executed.</a:t>
            </a:r>
          </a:p>
          <a:p>
            <a:pPr eaLnBrk="1" hangingPunct="1"/>
            <a:r>
              <a:rPr lang="en-US" altLang="en-US" sz="1800"/>
              <a:t>This method of testing does not find all types of errors. However, incorrect specification and interface errors can be missed. These types of errors can be uncovered by function testing in the traditional testing model. In the object-oriented model, interaction errors can be uncovered by scenario-based testing. This form of Object oriented-testing can only test against the client’s specifications, so interface errors are still missed.</a:t>
            </a:r>
            <a:endParaRPr lang="en-IN" altLang="en-US" sz="1800"/>
          </a:p>
        </p:txBody>
      </p:sp>
      <p:sp>
        <p:nvSpPr>
          <p:cNvPr id="14340" name="Slide Number Placeholder 3">
            <a:extLst>
              <a:ext uri="{FF2B5EF4-FFF2-40B4-BE49-F238E27FC236}">
                <a16:creationId xmlns:a16="http://schemas.microsoft.com/office/drawing/2014/main" id="{85C4C211-BEB2-56FE-DE6D-6152FAAA009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0D3703A8-D884-4F6F-A7D7-9890517A27BB}" type="slidenum">
              <a:rPr lang="en-US" altLang="en-US" sz="1400">
                <a:solidFill>
                  <a:srgbClr val="000000"/>
                </a:solidFill>
              </a:rPr>
              <a:pPr fontAlgn="base">
                <a:spcBef>
                  <a:spcPct val="0"/>
                </a:spcBef>
                <a:spcAft>
                  <a:spcPct val="0"/>
                </a:spcAft>
                <a:buNone/>
              </a:pPr>
              <a:t>11</a:t>
            </a:fld>
            <a:endParaRPr lang="en-US" altLang="en-US" sz="14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266F256F-78A9-2282-6514-88DBBC509642}"/>
              </a:ext>
            </a:extLst>
          </p:cNvPr>
          <p:cNvSpPr>
            <a:spLocks noGrp="1" noChangeArrowheads="1"/>
          </p:cNvSpPr>
          <p:nvPr>
            <p:ph type="title"/>
          </p:nvPr>
        </p:nvSpPr>
        <p:spPr/>
        <p:txBody>
          <a:bodyPr/>
          <a:lstStyle/>
          <a:p>
            <a:pPr eaLnBrk="1" hangingPunct="1"/>
            <a:endParaRPr lang="en-IN" altLang="en-US"/>
          </a:p>
        </p:txBody>
      </p:sp>
      <p:sp>
        <p:nvSpPr>
          <p:cNvPr id="15363" name="Content Placeholder 2">
            <a:extLst>
              <a:ext uri="{FF2B5EF4-FFF2-40B4-BE49-F238E27FC236}">
                <a16:creationId xmlns:a16="http://schemas.microsoft.com/office/drawing/2014/main" id="{77F911AC-44F3-69EF-BF33-CCAE61BEAEE3}"/>
              </a:ext>
            </a:extLst>
          </p:cNvPr>
          <p:cNvSpPr>
            <a:spLocks noGrp="1" noChangeArrowheads="1"/>
          </p:cNvSpPr>
          <p:nvPr>
            <p:ph idx="1"/>
          </p:nvPr>
        </p:nvSpPr>
        <p:spPr/>
        <p:txBody>
          <a:bodyPr/>
          <a:lstStyle/>
          <a:p>
            <a:pPr eaLnBrk="1" hangingPunct="1"/>
            <a:r>
              <a:rPr lang="en-US" altLang="en-US" sz="2800" b="1">
                <a:latin typeface="Roboto" panose="02000000000000000000" pitchFamily="2" charset="0"/>
              </a:rPr>
              <a:t>Class Testing Based on Method Testing</a:t>
            </a:r>
            <a:br>
              <a:rPr lang="en-US" altLang="en-US" sz="2800">
                <a:latin typeface="Roboto" panose="02000000000000000000" pitchFamily="2" charset="0"/>
              </a:rPr>
            </a:br>
            <a:r>
              <a:rPr lang="en-US" altLang="en-US" sz="2800">
                <a:latin typeface="Roboto" panose="02000000000000000000" pitchFamily="2" charset="0"/>
              </a:rPr>
              <a:t>This approach is the simplest approach to test classes. Each method of the class performs a well defined cohesive function and can, therefore, be related to unit testing of the traditional testing techniques. Therefore all the methods of a class can be involved at least once to test the class.</a:t>
            </a:r>
          </a:p>
          <a:p>
            <a:pPr eaLnBrk="1" hangingPunct="1"/>
            <a:endParaRPr lang="en-IN" altLang="en-US" sz="2800"/>
          </a:p>
        </p:txBody>
      </p:sp>
      <p:sp>
        <p:nvSpPr>
          <p:cNvPr id="15364" name="Slide Number Placeholder 3">
            <a:extLst>
              <a:ext uri="{FF2B5EF4-FFF2-40B4-BE49-F238E27FC236}">
                <a16:creationId xmlns:a16="http://schemas.microsoft.com/office/drawing/2014/main" id="{5B2B1E46-9AE0-1D9F-7211-B0CB10504F2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7BF57F7F-5581-4424-ACEB-9249BCD46902}" type="slidenum">
              <a:rPr lang="en-US" altLang="en-US" sz="1400">
                <a:solidFill>
                  <a:srgbClr val="000000"/>
                </a:solidFill>
              </a:rPr>
              <a:pPr fontAlgn="base">
                <a:spcBef>
                  <a:spcPct val="0"/>
                </a:spcBef>
                <a:spcAft>
                  <a:spcPct val="0"/>
                </a:spcAft>
                <a:buNone/>
              </a:pPr>
              <a:t>12</a:t>
            </a:fld>
            <a:endParaRPr lang="en-US" altLang="en-US" sz="14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64EC8E7C-D37C-5743-E2E0-AC0D84F84C60}"/>
              </a:ext>
            </a:extLst>
          </p:cNvPr>
          <p:cNvSpPr>
            <a:spLocks noGrp="1" noChangeArrowheads="1"/>
          </p:cNvSpPr>
          <p:nvPr>
            <p:ph type="title"/>
          </p:nvPr>
        </p:nvSpPr>
        <p:spPr/>
        <p:txBody>
          <a:bodyPr/>
          <a:lstStyle/>
          <a:p>
            <a:pPr eaLnBrk="1" hangingPunct="1"/>
            <a:endParaRPr lang="en-IN" altLang="en-US"/>
          </a:p>
        </p:txBody>
      </p:sp>
      <p:sp>
        <p:nvSpPr>
          <p:cNvPr id="16387" name="Content Placeholder 2">
            <a:extLst>
              <a:ext uri="{FF2B5EF4-FFF2-40B4-BE49-F238E27FC236}">
                <a16:creationId xmlns:a16="http://schemas.microsoft.com/office/drawing/2014/main" id="{EC3C1498-B607-62E8-FD85-2C4EEB6DDA87}"/>
              </a:ext>
            </a:extLst>
          </p:cNvPr>
          <p:cNvSpPr>
            <a:spLocks noGrp="1" noChangeArrowheads="1"/>
          </p:cNvSpPr>
          <p:nvPr>
            <p:ph idx="1"/>
          </p:nvPr>
        </p:nvSpPr>
        <p:spPr/>
        <p:txBody>
          <a:bodyPr/>
          <a:lstStyle/>
          <a:p>
            <a:pPr eaLnBrk="1" hangingPunct="1">
              <a:buFont typeface="Times New Roman" panose="02020603050405020304" pitchFamily="18" charset="0"/>
              <a:buAutoNum type="arabicPeriod"/>
            </a:pPr>
            <a:r>
              <a:rPr lang="en-US" altLang="en-US" sz="2000" b="1">
                <a:latin typeface="Roboto" panose="02000000000000000000" pitchFamily="2" charset="0"/>
              </a:rPr>
              <a:t>Random Testing:</a:t>
            </a:r>
            <a:br>
              <a:rPr lang="en-US" altLang="en-US" sz="2000">
                <a:latin typeface="Roboto" panose="02000000000000000000" pitchFamily="2" charset="0"/>
              </a:rPr>
            </a:br>
            <a:r>
              <a:rPr lang="en-US" altLang="en-US" sz="2000">
                <a:latin typeface="Roboto" panose="02000000000000000000" pitchFamily="2" charset="0"/>
              </a:rPr>
              <a:t>It is supported by developing a random test sequence that tries the minimum variety of operations typical to the behavior of the categories</a:t>
            </a:r>
          </a:p>
          <a:p>
            <a:pPr eaLnBrk="1" hangingPunct="1">
              <a:buFont typeface="Times New Roman" panose="02020603050405020304" pitchFamily="18" charset="0"/>
              <a:buAutoNum type="arabicPeriod"/>
            </a:pPr>
            <a:r>
              <a:rPr lang="en-US" altLang="en-US" sz="2000" b="1">
                <a:latin typeface="Roboto" panose="02000000000000000000" pitchFamily="2" charset="0"/>
              </a:rPr>
              <a:t>Partition Testing:</a:t>
            </a:r>
            <a:br>
              <a:rPr lang="en-US" altLang="en-US" sz="2000">
                <a:latin typeface="Roboto" panose="02000000000000000000" pitchFamily="2" charset="0"/>
              </a:rPr>
            </a:br>
            <a:r>
              <a:rPr lang="en-US" altLang="en-US" sz="2000">
                <a:latin typeface="Roboto" panose="02000000000000000000" pitchFamily="2" charset="0"/>
              </a:rPr>
              <a:t>This methodology categorizes the inputs and outputs of a category so as to check them severely. This minimizes the number of cases that have to be designed.</a:t>
            </a:r>
          </a:p>
          <a:p>
            <a:pPr eaLnBrk="1" hangingPunct="1">
              <a:buFont typeface="Times New Roman" panose="02020603050405020304" pitchFamily="18" charset="0"/>
              <a:buAutoNum type="arabicPeriod"/>
            </a:pPr>
            <a:r>
              <a:rPr lang="en-US" altLang="en-US" sz="2000" b="1">
                <a:latin typeface="Roboto" panose="02000000000000000000" pitchFamily="2" charset="0"/>
              </a:rPr>
              <a:t>Scenario-based Testing:</a:t>
            </a:r>
            <a:br>
              <a:rPr lang="en-US" altLang="en-US" sz="2000">
                <a:latin typeface="Roboto" panose="02000000000000000000" pitchFamily="2" charset="0"/>
              </a:rPr>
            </a:br>
            <a:r>
              <a:rPr lang="en-US" altLang="en-US" sz="2000">
                <a:latin typeface="Roboto" panose="02000000000000000000" pitchFamily="2" charset="0"/>
              </a:rPr>
              <a:t>It primarily involves capturing the user actions then stimulating them to similar actions throughout the test.</a:t>
            </a:r>
            <a:br>
              <a:rPr lang="en-US" altLang="en-US" sz="2000">
                <a:latin typeface="Roboto" panose="02000000000000000000" pitchFamily="2" charset="0"/>
              </a:rPr>
            </a:br>
            <a:r>
              <a:rPr lang="en-US" altLang="en-US" sz="2000">
                <a:latin typeface="Roboto" panose="02000000000000000000" pitchFamily="2" charset="0"/>
              </a:rPr>
              <a:t>These tests tend to search out interaction form of error.</a:t>
            </a:r>
          </a:p>
          <a:p>
            <a:pPr eaLnBrk="1" hangingPunct="1"/>
            <a:endParaRPr lang="en-IN" altLang="en-US" sz="2000"/>
          </a:p>
        </p:txBody>
      </p:sp>
      <p:sp>
        <p:nvSpPr>
          <p:cNvPr id="16388" name="Slide Number Placeholder 3">
            <a:extLst>
              <a:ext uri="{FF2B5EF4-FFF2-40B4-BE49-F238E27FC236}">
                <a16:creationId xmlns:a16="http://schemas.microsoft.com/office/drawing/2014/main" id="{A1C9AE23-CE99-A40C-3A2C-7E6F80878F3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EFA8B5A1-E685-4398-A30F-19DA0839A004}" type="slidenum">
              <a:rPr lang="en-US" altLang="en-US" sz="1400">
                <a:solidFill>
                  <a:srgbClr val="000000"/>
                </a:solidFill>
              </a:rPr>
              <a:pPr fontAlgn="base">
                <a:spcBef>
                  <a:spcPct val="0"/>
                </a:spcBef>
                <a:spcAft>
                  <a:spcPct val="0"/>
                </a:spcAft>
                <a:buNone/>
              </a:pPr>
              <a:t>13</a:t>
            </a:fld>
            <a:endParaRPr lang="en-US" altLang="en-US" sz="14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5A20FE1A-71DC-2378-83F9-28057DDE10F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E1E5DF5C-797E-48CD-8080-636C121BC87D}" type="slidenum">
              <a:rPr lang="en-US" altLang="en-US" sz="1400">
                <a:solidFill>
                  <a:srgbClr val="000000"/>
                </a:solidFill>
              </a:rPr>
              <a:pPr fontAlgn="base">
                <a:spcBef>
                  <a:spcPct val="0"/>
                </a:spcBef>
                <a:spcAft>
                  <a:spcPct val="0"/>
                </a:spcAft>
                <a:buNone/>
              </a:pPr>
              <a:t>14</a:t>
            </a:fld>
            <a:endParaRPr lang="en-US" altLang="en-US" sz="1400">
              <a:solidFill>
                <a:srgbClr val="000000"/>
              </a:solidFill>
            </a:endParaRPr>
          </a:p>
        </p:txBody>
      </p:sp>
      <p:sp>
        <p:nvSpPr>
          <p:cNvPr id="17411" name="Rectangle 2">
            <a:extLst>
              <a:ext uri="{FF2B5EF4-FFF2-40B4-BE49-F238E27FC236}">
                <a16:creationId xmlns:a16="http://schemas.microsoft.com/office/drawing/2014/main" id="{6DB9EBA0-9A2F-14E2-2EF3-AD586D10B6F4}"/>
              </a:ext>
            </a:extLst>
          </p:cNvPr>
          <p:cNvSpPr>
            <a:spLocks noGrp="1" noChangeArrowheads="1"/>
          </p:cNvSpPr>
          <p:nvPr>
            <p:ph type="title"/>
          </p:nvPr>
        </p:nvSpPr>
        <p:spPr/>
        <p:txBody>
          <a:bodyPr/>
          <a:lstStyle/>
          <a:p>
            <a:pPr eaLnBrk="1" hangingPunct="1"/>
            <a:r>
              <a:rPr lang="en-US" altLang="en-US"/>
              <a:t>When is Testing Complete?</a:t>
            </a:r>
          </a:p>
        </p:txBody>
      </p:sp>
      <p:sp>
        <p:nvSpPr>
          <p:cNvPr id="17412" name="Rectangle 3">
            <a:extLst>
              <a:ext uri="{FF2B5EF4-FFF2-40B4-BE49-F238E27FC236}">
                <a16:creationId xmlns:a16="http://schemas.microsoft.com/office/drawing/2014/main" id="{9338AB6D-C185-896C-3890-180AE384A7FB}"/>
              </a:ext>
            </a:extLst>
          </p:cNvPr>
          <p:cNvSpPr>
            <a:spLocks noGrp="1" noChangeArrowheads="1"/>
          </p:cNvSpPr>
          <p:nvPr>
            <p:ph type="body" idx="1"/>
          </p:nvPr>
        </p:nvSpPr>
        <p:spPr/>
        <p:txBody>
          <a:bodyPr/>
          <a:lstStyle/>
          <a:p>
            <a:pPr eaLnBrk="1" hangingPunct="1"/>
            <a:r>
              <a:rPr lang="en-US" altLang="en-US" sz="2000"/>
              <a:t>There is no definitive answer to this question</a:t>
            </a:r>
          </a:p>
          <a:p>
            <a:pPr eaLnBrk="1" hangingPunct="1"/>
            <a:r>
              <a:rPr lang="en-US" altLang="en-US" sz="2000"/>
              <a:t>Every time a user executes the software, the program is being tested</a:t>
            </a:r>
          </a:p>
          <a:p>
            <a:pPr eaLnBrk="1" hangingPunct="1"/>
            <a:r>
              <a:rPr lang="en-US" altLang="en-US" sz="2000"/>
              <a:t>Sadly, testing usually stops when a project is running out of time, money, or both</a:t>
            </a:r>
          </a:p>
          <a:p>
            <a:pPr eaLnBrk="1" hangingPunct="1"/>
            <a:r>
              <a:rPr lang="en-US" altLang="en-US" sz="2000"/>
              <a:t>One approach is to divide the test results into various severity levels</a:t>
            </a:r>
          </a:p>
          <a:p>
            <a:pPr lvl="1" eaLnBrk="1" hangingPunct="1"/>
            <a:r>
              <a:rPr lang="en-US" altLang="en-US" sz="1800"/>
              <a:t>Then consider testing to be complete when certain levels of errors no longer occur or have been repaired or eliminated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337351BB-42A2-D682-A6E2-96AC082DB9B4}"/>
              </a:ext>
            </a:extLst>
          </p:cNvPr>
          <p:cNvSpPr>
            <a:spLocks noGrp="1" noChangeArrowheads="1"/>
          </p:cNvSpPr>
          <p:nvPr>
            <p:ph type="title"/>
          </p:nvPr>
        </p:nvSpPr>
        <p:spPr/>
        <p:txBody>
          <a:bodyPr/>
          <a:lstStyle/>
          <a:p>
            <a:pPr eaLnBrk="1" hangingPunct="1"/>
            <a:r>
              <a:rPr lang="en-US" altLang="en-US"/>
              <a:t>The Bug Curve</a:t>
            </a:r>
            <a:endParaRPr lang="en-IN" altLang="en-US"/>
          </a:p>
        </p:txBody>
      </p:sp>
      <p:sp>
        <p:nvSpPr>
          <p:cNvPr id="18435" name="Content Placeholder 2">
            <a:extLst>
              <a:ext uri="{FF2B5EF4-FFF2-40B4-BE49-F238E27FC236}">
                <a16:creationId xmlns:a16="http://schemas.microsoft.com/office/drawing/2014/main" id="{B029DC19-179E-21FE-A42F-DB535C4294B2}"/>
              </a:ext>
            </a:extLst>
          </p:cNvPr>
          <p:cNvSpPr>
            <a:spLocks noGrp="1" noChangeArrowheads="1"/>
          </p:cNvSpPr>
          <p:nvPr>
            <p:ph idx="1"/>
          </p:nvPr>
        </p:nvSpPr>
        <p:spPr/>
        <p:txBody>
          <a:bodyPr/>
          <a:lstStyle/>
          <a:p>
            <a:pPr eaLnBrk="1" hangingPunct="1"/>
            <a:endParaRPr lang="en-IN" altLang="en-US"/>
          </a:p>
        </p:txBody>
      </p:sp>
      <p:sp>
        <p:nvSpPr>
          <p:cNvPr id="18436" name="Slide Number Placeholder 3">
            <a:extLst>
              <a:ext uri="{FF2B5EF4-FFF2-40B4-BE49-F238E27FC236}">
                <a16:creationId xmlns:a16="http://schemas.microsoft.com/office/drawing/2014/main" id="{2861BDAD-C318-0BB5-40AA-C4801152778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4BF2061D-6A69-44C0-82F1-C725CB41DBAA}" type="slidenum">
              <a:rPr lang="en-US" altLang="en-US" sz="1400">
                <a:solidFill>
                  <a:srgbClr val="000000"/>
                </a:solidFill>
              </a:rPr>
              <a:pPr fontAlgn="base">
                <a:spcBef>
                  <a:spcPct val="0"/>
                </a:spcBef>
                <a:spcAft>
                  <a:spcPct val="0"/>
                </a:spcAft>
                <a:buNone/>
              </a:pPr>
              <a:t>15</a:t>
            </a:fld>
            <a:endParaRPr lang="en-US" altLang="en-US" sz="1400">
              <a:solidFill>
                <a:srgbClr val="000000"/>
              </a:solidFill>
            </a:endParaRPr>
          </a:p>
        </p:txBody>
      </p:sp>
      <p:pic>
        <p:nvPicPr>
          <p:cNvPr id="18437" name="Picture 7">
            <a:extLst>
              <a:ext uri="{FF2B5EF4-FFF2-40B4-BE49-F238E27FC236}">
                <a16:creationId xmlns:a16="http://schemas.microsoft.com/office/drawing/2014/main" id="{3B5C415C-73F3-785F-4122-CBE2568C4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863" y="1752600"/>
            <a:ext cx="8001000" cy="490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3058" name="Rectangle 2">
            <a:extLst>
              <a:ext uri="{FF2B5EF4-FFF2-40B4-BE49-F238E27FC236}">
                <a16:creationId xmlns:a16="http://schemas.microsoft.com/office/drawing/2014/main" id="{0D238C40-3876-B9AF-27D3-D90F4C1D7175}"/>
              </a:ext>
            </a:extLst>
          </p:cNvPr>
          <p:cNvSpPr>
            <a:spLocks noGrp="1" noChangeArrowheads="1"/>
          </p:cNvSpPr>
          <p:nvPr>
            <p:ph type="title"/>
          </p:nvPr>
        </p:nvSpPr>
        <p:spPr/>
        <p:txBody>
          <a:bodyPr/>
          <a:lstStyle/>
          <a:p>
            <a:pPr eaLnBrk="1" hangingPunct="1"/>
            <a:r>
              <a:rPr lang="en-US" altLang="en-US"/>
              <a:t>[1] Class (Unit) Testing</a:t>
            </a:r>
          </a:p>
        </p:txBody>
      </p:sp>
      <p:sp>
        <p:nvSpPr>
          <p:cNvPr id="813059" name="Rectangle 3">
            <a:extLst>
              <a:ext uri="{FF2B5EF4-FFF2-40B4-BE49-F238E27FC236}">
                <a16:creationId xmlns:a16="http://schemas.microsoft.com/office/drawing/2014/main" id="{408D730B-8096-2428-30AF-502508CD0DED}"/>
              </a:ext>
            </a:extLst>
          </p:cNvPr>
          <p:cNvSpPr>
            <a:spLocks noGrp="1" noChangeArrowheads="1"/>
          </p:cNvSpPr>
          <p:nvPr>
            <p:ph type="body" idx="1"/>
          </p:nvPr>
        </p:nvSpPr>
        <p:spPr/>
        <p:txBody>
          <a:bodyPr/>
          <a:lstStyle/>
          <a:p>
            <a:pPr eaLnBrk="1" hangingPunct="1">
              <a:defRPr/>
            </a:pPr>
            <a:r>
              <a:rPr lang="en-US" altLang="en-US" sz="2216" dirty="0"/>
              <a:t>Smallest testable unit is the encapsulated class</a:t>
            </a:r>
          </a:p>
          <a:p>
            <a:pPr eaLnBrk="1" hangingPunct="1">
              <a:defRPr/>
            </a:pPr>
            <a:r>
              <a:rPr lang="en-US" altLang="en-US" sz="2216" dirty="0"/>
              <a:t>Test each operation as part of a class hierarchy </a:t>
            </a:r>
            <a:br>
              <a:rPr lang="en-US" altLang="en-US" sz="2216" dirty="0"/>
            </a:br>
            <a:r>
              <a:rPr lang="en-US" altLang="en-US" sz="2216" dirty="0"/>
              <a:t>because its class hierarchy defines its context of use</a:t>
            </a:r>
          </a:p>
          <a:p>
            <a:pPr eaLnBrk="1" hangingPunct="1">
              <a:defRPr/>
            </a:pPr>
            <a:r>
              <a:rPr lang="en-US" altLang="en-US" sz="2216" dirty="0"/>
              <a:t>Approach:</a:t>
            </a:r>
          </a:p>
          <a:p>
            <a:pPr lvl="1" eaLnBrk="1" hangingPunct="1">
              <a:buFont typeface="Symbol" panose="05050102010706020507" pitchFamily="18" charset="2"/>
              <a:buChar char="-"/>
              <a:defRPr/>
            </a:pPr>
            <a:r>
              <a:rPr lang="en-US" altLang="en-US" sz="1847" dirty="0"/>
              <a:t>Test each method (and constructor) within a class</a:t>
            </a:r>
          </a:p>
          <a:p>
            <a:pPr lvl="1" eaLnBrk="1" hangingPunct="1">
              <a:buFont typeface="Symbol" panose="05050102010706020507" pitchFamily="18" charset="2"/>
              <a:buChar char="-"/>
              <a:defRPr/>
            </a:pPr>
            <a:r>
              <a:rPr lang="en-US" altLang="en-US" sz="1847" dirty="0"/>
              <a:t>Test the state behavior (attributes) of the class between methods</a:t>
            </a:r>
          </a:p>
          <a:p>
            <a:pPr eaLnBrk="1" hangingPunct="1">
              <a:defRPr/>
            </a:pPr>
            <a:r>
              <a:rPr lang="en-US" altLang="en-US" sz="2216" i="1" dirty="0"/>
              <a:t>How is class testing different from conventional testing?</a:t>
            </a:r>
          </a:p>
          <a:p>
            <a:pPr eaLnBrk="1" hangingPunct="1">
              <a:defRPr/>
            </a:pPr>
            <a:r>
              <a:rPr lang="en-US" altLang="en-US" sz="2216" dirty="0"/>
              <a:t>Conventional testing focuses on input-process-output, </a:t>
            </a:r>
            <a:br>
              <a:rPr lang="en-US" altLang="en-US" sz="2216" dirty="0"/>
            </a:br>
            <a:r>
              <a:rPr lang="en-US" altLang="en-US" sz="2216" dirty="0"/>
              <a:t>whereas class testing focuses on each method, then designing sequences of methods to exercise states of a class</a:t>
            </a:r>
          </a:p>
          <a:p>
            <a:pPr eaLnBrk="1" hangingPunct="1">
              <a:defRPr/>
            </a:pPr>
            <a:r>
              <a:rPr lang="en-US" altLang="en-US" sz="2216" dirty="0"/>
              <a:t>But white-box testing can still be applied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813058"/>
                                        </p:tgtEl>
                                        <p:attrNameLst>
                                          <p:attrName>style.visibility</p:attrName>
                                        </p:attrNameLst>
                                      </p:cBhvr>
                                      <p:to>
                                        <p:strVal val="visible"/>
                                      </p:to>
                                    </p:set>
                                    <p:anim calcmode="lin" valueType="num">
                                      <p:cBhvr>
                                        <p:cTn id="7" dur="500" fill="hold"/>
                                        <p:tgtEl>
                                          <p:spTgt spid="813058"/>
                                        </p:tgtEl>
                                        <p:attrNameLst>
                                          <p:attrName>ppt_w</p:attrName>
                                        </p:attrNameLst>
                                      </p:cBhvr>
                                      <p:tavLst>
                                        <p:tav tm="0">
                                          <p:val>
                                            <p:fltVal val="0"/>
                                          </p:val>
                                        </p:tav>
                                        <p:tav tm="100000">
                                          <p:val>
                                            <p:strVal val="#ppt_w"/>
                                          </p:val>
                                        </p:tav>
                                      </p:tavLst>
                                    </p:anim>
                                    <p:anim calcmode="lin" valueType="num">
                                      <p:cBhvr>
                                        <p:cTn id="8" dur="500" fill="hold"/>
                                        <p:tgtEl>
                                          <p:spTgt spid="813058"/>
                                        </p:tgtEl>
                                        <p:attrNameLst>
                                          <p:attrName>ppt_h</p:attrName>
                                        </p:attrNameLst>
                                      </p:cBhvr>
                                      <p:tavLst>
                                        <p:tav tm="0">
                                          <p:val>
                                            <p:fltVal val="0"/>
                                          </p:val>
                                        </p:tav>
                                        <p:tav tm="100000">
                                          <p:val>
                                            <p:strVal val="#ppt_h"/>
                                          </p:val>
                                        </p:tav>
                                      </p:tavLst>
                                    </p:anim>
                                    <p:animEffect transition="in" filter="fade">
                                      <p:cBhvr>
                                        <p:cTn id="9" dur="500"/>
                                        <p:tgtEl>
                                          <p:spTgt spid="813058"/>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13059">
                                            <p:txEl>
                                              <p:pRg st="0" end="0"/>
                                            </p:txEl>
                                          </p:spTgt>
                                        </p:tgtEl>
                                        <p:attrNameLst>
                                          <p:attrName>style.visibility</p:attrName>
                                        </p:attrNameLst>
                                      </p:cBhvr>
                                      <p:to>
                                        <p:strVal val="visible"/>
                                      </p:to>
                                    </p:set>
                                    <p:animEffect transition="in" filter="fade">
                                      <p:cBhvr>
                                        <p:cTn id="13" dur="500">
                                          <p:stCondLst>
                                            <p:cond delay="0"/>
                                          </p:stCondLst>
                                        </p:cTn>
                                        <p:tgtEl>
                                          <p:spTgt spid="81305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13059">
                                            <p:txEl>
                                              <p:pRg st="1" end="1"/>
                                            </p:txEl>
                                          </p:spTgt>
                                        </p:tgtEl>
                                        <p:attrNameLst>
                                          <p:attrName>style.visibility</p:attrName>
                                        </p:attrNameLst>
                                      </p:cBhvr>
                                      <p:to>
                                        <p:strVal val="visible"/>
                                      </p:to>
                                    </p:set>
                                    <p:animEffect transition="in" filter="fade">
                                      <p:cBhvr>
                                        <p:cTn id="18" dur="500">
                                          <p:stCondLst>
                                            <p:cond delay="0"/>
                                          </p:stCondLst>
                                        </p:cTn>
                                        <p:tgtEl>
                                          <p:spTgt spid="813059">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13059">
                                            <p:txEl>
                                              <p:pRg st="2" end="2"/>
                                            </p:txEl>
                                          </p:spTgt>
                                        </p:tgtEl>
                                        <p:attrNameLst>
                                          <p:attrName>style.visibility</p:attrName>
                                        </p:attrNameLst>
                                      </p:cBhvr>
                                      <p:to>
                                        <p:strVal val="visible"/>
                                      </p:to>
                                    </p:set>
                                    <p:animEffect transition="in" filter="fade">
                                      <p:cBhvr>
                                        <p:cTn id="23" dur="500">
                                          <p:stCondLst>
                                            <p:cond delay="0"/>
                                          </p:stCondLst>
                                        </p:cTn>
                                        <p:tgtEl>
                                          <p:spTgt spid="813059">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13059">
                                            <p:txEl>
                                              <p:pRg st="3" end="3"/>
                                            </p:txEl>
                                          </p:spTgt>
                                        </p:tgtEl>
                                        <p:attrNameLst>
                                          <p:attrName>style.visibility</p:attrName>
                                        </p:attrNameLst>
                                      </p:cBhvr>
                                      <p:to>
                                        <p:strVal val="visible"/>
                                      </p:to>
                                    </p:set>
                                    <p:animEffect transition="in" filter="fade">
                                      <p:cBhvr>
                                        <p:cTn id="26" dur="500">
                                          <p:stCondLst>
                                            <p:cond delay="0"/>
                                          </p:stCondLst>
                                        </p:cTn>
                                        <p:tgtEl>
                                          <p:spTgt spid="813059">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13059">
                                            <p:txEl>
                                              <p:pRg st="4" end="4"/>
                                            </p:txEl>
                                          </p:spTgt>
                                        </p:tgtEl>
                                        <p:attrNameLst>
                                          <p:attrName>style.visibility</p:attrName>
                                        </p:attrNameLst>
                                      </p:cBhvr>
                                      <p:to>
                                        <p:strVal val="visible"/>
                                      </p:to>
                                    </p:set>
                                    <p:animEffect transition="in" filter="fade">
                                      <p:cBhvr>
                                        <p:cTn id="29" dur="500">
                                          <p:stCondLst>
                                            <p:cond delay="0"/>
                                          </p:stCondLst>
                                        </p:cTn>
                                        <p:tgtEl>
                                          <p:spTgt spid="813059">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13059">
                                            <p:txEl>
                                              <p:pRg st="5" end="5"/>
                                            </p:txEl>
                                          </p:spTgt>
                                        </p:tgtEl>
                                        <p:attrNameLst>
                                          <p:attrName>style.visibility</p:attrName>
                                        </p:attrNameLst>
                                      </p:cBhvr>
                                      <p:to>
                                        <p:strVal val="visible"/>
                                      </p:to>
                                    </p:set>
                                    <p:animEffect transition="in" filter="fade">
                                      <p:cBhvr>
                                        <p:cTn id="34" dur="500">
                                          <p:stCondLst>
                                            <p:cond delay="0"/>
                                          </p:stCondLst>
                                        </p:cTn>
                                        <p:tgtEl>
                                          <p:spTgt spid="813059">
                                            <p:txEl>
                                              <p:pRg st="5" end="5"/>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13059">
                                            <p:txEl>
                                              <p:pRg st="6" end="6"/>
                                            </p:txEl>
                                          </p:spTgt>
                                        </p:tgtEl>
                                        <p:attrNameLst>
                                          <p:attrName>style.visibility</p:attrName>
                                        </p:attrNameLst>
                                      </p:cBhvr>
                                      <p:to>
                                        <p:strVal val="visible"/>
                                      </p:to>
                                    </p:set>
                                    <p:animEffect transition="in" filter="fade">
                                      <p:cBhvr>
                                        <p:cTn id="39" dur="500">
                                          <p:stCondLst>
                                            <p:cond delay="0"/>
                                          </p:stCondLst>
                                        </p:cTn>
                                        <p:tgtEl>
                                          <p:spTgt spid="813059">
                                            <p:txEl>
                                              <p:pRg st="6" end="6"/>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13059">
                                            <p:txEl>
                                              <p:pRg st="7" end="7"/>
                                            </p:txEl>
                                          </p:spTgt>
                                        </p:tgtEl>
                                        <p:attrNameLst>
                                          <p:attrName>style.visibility</p:attrName>
                                        </p:attrNameLst>
                                      </p:cBhvr>
                                      <p:to>
                                        <p:strVal val="visible"/>
                                      </p:to>
                                    </p:set>
                                    <p:animEffect transition="in" filter="fade">
                                      <p:cBhvr>
                                        <p:cTn id="44" dur="500">
                                          <p:stCondLst>
                                            <p:cond delay="0"/>
                                          </p:stCondLst>
                                        </p:cTn>
                                        <p:tgtEl>
                                          <p:spTgt spid="8130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058" grpId="0"/>
      <p:bldP spid="813059"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31" name="Rectangle 15">
            <a:extLst>
              <a:ext uri="{FF2B5EF4-FFF2-40B4-BE49-F238E27FC236}">
                <a16:creationId xmlns:a16="http://schemas.microsoft.com/office/drawing/2014/main" id="{B1BF35FA-6232-F354-45F4-48FCF79E69D8}"/>
              </a:ext>
            </a:extLst>
          </p:cNvPr>
          <p:cNvSpPr>
            <a:spLocks noGrp="1" noChangeArrowheads="1"/>
          </p:cNvSpPr>
          <p:nvPr>
            <p:ph type="title"/>
          </p:nvPr>
        </p:nvSpPr>
        <p:spPr/>
        <p:txBody>
          <a:bodyPr/>
          <a:lstStyle/>
          <a:p>
            <a:pPr eaLnBrk="1" hangingPunct="1"/>
            <a:r>
              <a:rPr lang="en-US" altLang="en-US"/>
              <a:t>Class Testing Process</a:t>
            </a:r>
          </a:p>
        </p:txBody>
      </p:sp>
      <p:pic>
        <p:nvPicPr>
          <p:cNvPr id="802819" name="Picture 3">
            <a:extLst>
              <a:ext uri="{FF2B5EF4-FFF2-40B4-BE49-F238E27FC236}">
                <a16:creationId xmlns:a16="http://schemas.microsoft.com/office/drawing/2014/main" id="{F324E8AE-95AF-1EB3-5854-B6CCD5D1D8D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326" y="1744664"/>
            <a:ext cx="2320925" cy="22637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pic>
        <p:nvPicPr>
          <p:cNvPr id="802820" name="Picture 4">
            <a:extLst>
              <a:ext uri="{FF2B5EF4-FFF2-40B4-BE49-F238E27FC236}">
                <a16:creationId xmlns:a16="http://schemas.microsoft.com/office/drawing/2014/main" id="{F4E5EFC0-10C9-5B13-E0FA-B5335C284F9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5688" y="2046289"/>
            <a:ext cx="2298700" cy="15017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pic>
        <p:nvPicPr>
          <p:cNvPr id="802821" name="Picture 5">
            <a:extLst>
              <a:ext uri="{FF2B5EF4-FFF2-40B4-BE49-F238E27FC236}">
                <a16:creationId xmlns:a16="http://schemas.microsoft.com/office/drawing/2014/main" id="{1F1640EC-82CA-FAB4-9DD5-C758CE4C986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9438" y="3954464"/>
            <a:ext cx="1219200" cy="17224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802822" name="Rectangle 6">
            <a:extLst>
              <a:ext uri="{FF2B5EF4-FFF2-40B4-BE49-F238E27FC236}">
                <a16:creationId xmlns:a16="http://schemas.microsoft.com/office/drawing/2014/main" id="{C3C48191-56A0-F1AE-3638-5B756D163B29}"/>
              </a:ext>
            </a:extLst>
          </p:cNvPr>
          <p:cNvSpPr>
            <a:spLocks noChangeArrowheads="1"/>
          </p:cNvSpPr>
          <p:nvPr/>
        </p:nvSpPr>
        <p:spPr bwMode="auto">
          <a:xfrm>
            <a:off x="5759450" y="2341563"/>
            <a:ext cx="1447800" cy="976312"/>
          </a:xfrm>
          <a:prstGeom prst="rect">
            <a:avLst/>
          </a:prstGeom>
          <a:solidFill>
            <a:schemeClr val="accent2"/>
          </a:solidFill>
          <a:ln w="12700">
            <a:solidFill>
              <a:schemeClr val="tx1"/>
            </a:solidFill>
            <a:miter lim="800000"/>
            <a:headEnd/>
            <a:tailEnd/>
          </a:ln>
          <a:effectLst>
            <a:outerShdw dist="107763" dir="2700000" algn="ctr" rotWithShape="0">
              <a:schemeClr val="bg2"/>
            </a:outerShdw>
          </a:effectLst>
        </p:spPr>
        <p:txBody>
          <a:bodyPr wrap="none" anchor="ctr"/>
          <a:lstStyle/>
          <a:p>
            <a:pPr algn="ctr" fontAlgn="base">
              <a:spcBef>
                <a:spcPct val="0"/>
              </a:spcBef>
              <a:spcAft>
                <a:spcPct val="0"/>
              </a:spcAft>
              <a:defRPr/>
            </a:pPr>
            <a:endParaRPr lang="en-IN" sz="2216" u="sng">
              <a:solidFill>
                <a:srgbClr val="000000"/>
              </a:solidFill>
              <a:latin typeface="Times New Roman" panose="02020603050405020304" pitchFamily="18" charset="0"/>
            </a:endParaRPr>
          </a:p>
        </p:txBody>
      </p:sp>
      <p:sp>
        <p:nvSpPr>
          <p:cNvPr id="802823" name="Rectangle 7">
            <a:extLst>
              <a:ext uri="{FF2B5EF4-FFF2-40B4-BE49-F238E27FC236}">
                <a16:creationId xmlns:a16="http://schemas.microsoft.com/office/drawing/2014/main" id="{7F61DD69-DC6C-46D5-3245-A25A625265A5}"/>
              </a:ext>
            </a:extLst>
          </p:cNvPr>
          <p:cNvSpPr>
            <a:spLocks noChangeArrowheads="1"/>
          </p:cNvSpPr>
          <p:nvPr/>
        </p:nvSpPr>
        <p:spPr bwMode="auto">
          <a:xfrm>
            <a:off x="5949950" y="2376489"/>
            <a:ext cx="1093788" cy="923925"/>
          </a:xfrm>
          <a:prstGeom prst="rect">
            <a:avLst/>
          </a:prstGeom>
          <a:noFill/>
          <a:ln>
            <a:noFill/>
          </a:ln>
          <a:effectLst/>
        </p:spPr>
        <p:txBody>
          <a:bodyPr wrap="none" lIns="91884" tIns="45136" rIns="91884" bIns="45136">
            <a:spAutoFit/>
          </a:bodyPr>
          <a:lstStyle>
            <a:lvl1pPr defTabSz="1004888">
              <a:defRPr sz="2400">
                <a:solidFill>
                  <a:schemeClr val="tx1"/>
                </a:solidFill>
                <a:latin typeface="Times New Roman" panose="02020603050405020304" pitchFamily="18" charset="0"/>
              </a:defRPr>
            </a:lvl1pPr>
            <a:lvl2pPr marL="503238" defTabSz="1004888">
              <a:defRPr sz="2400">
                <a:solidFill>
                  <a:schemeClr val="tx1"/>
                </a:solidFill>
                <a:latin typeface="Times New Roman" panose="02020603050405020304" pitchFamily="18" charset="0"/>
              </a:defRPr>
            </a:lvl2pPr>
            <a:lvl3pPr marL="1004888" defTabSz="1004888">
              <a:defRPr sz="2400">
                <a:solidFill>
                  <a:schemeClr val="tx1"/>
                </a:solidFill>
                <a:latin typeface="Times New Roman" panose="02020603050405020304" pitchFamily="18" charset="0"/>
              </a:defRPr>
            </a:lvl3pPr>
            <a:lvl4pPr marL="1508125" defTabSz="1004888">
              <a:defRPr sz="2400">
                <a:solidFill>
                  <a:schemeClr val="tx1"/>
                </a:solidFill>
                <a:latin typeface="Times New Roman" panose="02020603050405020304" pitchFamily="18" charset="0"/>
              </a:defRPr>
            </a:lvl4pPr>
            <a:lvl5pPr marL="2011363" defTabSz="1004888">
              <a:defRPr sz="2400">
                <a:solidFill>
                  <a:schemeClr val="tx1"/>
                </a:solidFill>
                <a:latin typeface="Times New Roman" panose="02020603050405020304" pitchFamily="18" charset="0"/>
              </a:defRPr>
            </a:lvl5pPr>
            <a:lvl6pPr marL="2468563" defTabSz="1004888" eaLnBrk="0" fontAlgn="base" hangingPunct="0">
              <a:spcBef>
                <a:spcPct val="0"/>
              </a:spcBef>
              <a:spcAft>
                <a:spcPct val="0"/>
              </a:spcAft>
              <a:defRPr sz="2400">
                <a:solidFill>
                  <a:schemeClr val="tx1"/>
                </a:solidFill>
                <a:latin typeface="Times New Roman" panose="02020603050405020304" pitchFamily="18" charset="0"/>
              </a:defRPr>
            </a:lvl6pPr>
            <a:lvl7pPr marL="2925763" defTabSz="1004888" eaLnBrk="0" fontAlgn="base" hangingPunct="0">
              <a:spcBef>
                <a:spcPct val="0"/>
              </a:spcBef>
              <a:spcAft>
                <a:spcPct val="0"/>
              </a:spcAft>
              <a:defRPr sz="2400">
                <a:solidFill>
                  <a:schemeClr val="tx1"/>
                </a:solidFill>
                <a:latin typeface="Times New Roman" panose="02020603050405020304" pitchFamily="18" charset="0"/>
              </a:defRPr>
            </a:lvl7pPr>
            <a:lvl8pPr marL="3382963" defTabSz="1004888" eaLnBrk="0" fontAlgn="base" hangingPunct="0">
              <a:spcBef>
                <a:spcPct val="0"/>
              </a:spcBef>
              <a:spcAft>
                <a:spcPct val="0"/>
              </a:spcAft>
              <a:defRPr sz="2400">
                <a:solidFill>
                  <a:schemeClr val="tx1"/>
                </a:solidFill>
                <a:latin typeface="Times New Roman" panose="02020603050405020304" pitchFamily="18" charset="0"/>
              </a:defRPr>
            </a:lvl8pPr>
            <a:lvl9pPr marL="3840163" defTabSz="1004888"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base">
              <a:lnSpc>
                <a:spcPct val="75000"/>
              </a:lnSpc>
              <a:spcBef>
                <a:spcPct val="0"/>
              </a:spcBef>
              <a:spcAft>
                <a:spcPct val="0"/>
              </a:spcAft>
              <a:defRPr/>
            </a:pPr>
            <a:r>
              <a:rPr lang="en-US" altLang="en-US" sz="2401" b="1" u="sng">
                <a:solidFill>
                  <a:srgbClr val="000000"/>
                </a:solidFill>
                <a:effectLst>
                  <a:outerShdw blurRad="38100" dist="38100" dir="2700000" algn="tl">
                    <a:srgbClr val="C0C0C0"/>
                  </a:outerShdw>
                </a:effectLst>
                <a:latin typeface="Helvetica" panose="020B0604020202020204" pitchFamily="34" charset="0"/>
              </a:rPr>
              <a:t>class</a:t>
            </a:r>
          </a:p>
          <a:p>
            <a:pPr algn="ctr" fontAlgn="base">
              <a:lnSpc>
                <a:spcPct val="75000"/>
              </a:lnSpc>
              <a:spcBef>
                <a:spcPct val="0"/>
              </a:spcBef>
              <a:spcAft>
                <a:spcPct val="0"/>
              </a:spcAft>
              <a:defRPr/>
            </a:pPr>
            <a:r>
              <a:rPr lang="en-US" altLang="en-US" sz="2401" b="1" u="sng">
                <a:solidFill>
                  <a:srgbClr val="000000"/>
                </a:solidFill>
                <a:effectLst>
                  <a:outerShdw blurRad="38100" dist="38100" dir="2700000" algn="tl">
                    <a:srgbClr val="C0C0C0"/>
                  </a:outerShdw>
                </a:effectLst>
                <a:latin typeface="Helvetica" panose="020B0604020202020204" pitchFamily="34" charset="0"/>
              </a:rPr>
              <a:t>to be</a:t>
            </a:r>
          </a:p>
          <a:p>
            <a:pPr algn="ctr" fontAlgn="base">
              <a:lnSpc>
                <a:spcPct val="75000"/>
              </a:lnSpc>
              <a:spcBef>
                <a:spcPct val="0"/>
              </a:spcBef>
              <a:spcAft>
                <a:spcPct val="0"/>
              </a:spcAft>
              <a:defRPr/>
            </a:pPr>
            <a:r>
              <a:rPr lang="en-US" altLang="en-US" sz="2401" b="1" u="sng">
                <a:solidFill>
                  <a:srgbClr val="000000"/>
                </a:solidFill>
                <a:effectLst>
                  <a:outerShdw blurRad="38100" dist="38100" dir="2700000" algn="tl">
                    <a:srgbClr val="C0C0C0"/>
                  </a:outerShdw>
                </a:effectLst>
                <a:latin typeface="Helvetica" panose="020B0604020202020204" pitchFamily="34" charset="0"/>
              </a:rPr>
              <a:t>tested</a:t>
            </a:r>
          </a:p>
        </p:txBody>
      </p:sp>
      <p:sp>
        <p:nvSpPr>
          <p:cNvPr id="802824" name="Rectangle 8">
            <a:extLst>
              <a:ext uri="{FF2B5EF4-FFF2-40B4-BE49-F238E27FC236}">
                <a16:creationId xmlns:a16="http://schemas.microsoft.com/office/drawing/2014/main" id="{BDB4072D-C322-D79A-61DC-C5434CB4160D}"/>
              </a:ext>
            </a:extLst>
          </p:cNvPr>
          <p:cNvSpPr>
            <a:spLocks noChangeArrowheads="1"/>
          </p:cNvSpPr>
          <p:nvPr/>
        </p:nvSpPr>
        <p:spPr bwMode="auto">
          <a:xfrm>
            <a:off x="6938963" y="4456114"/>
            <a:ext cx="1390650" cy="460375"/>
          </a:xfrm>
          <a:prstGeom prst="rect">
            <a:avLst/>
          </a:prstGeom>
          <a:noFill/>
          <a:ln>
            <a:noFill/>
          </a:ln>
          <a:effectLst/>
        </p:spPr>
        <p:txBody>
          <a:bodyPr wrap="none" lIns="91884" tIns="45136" rIns="91884" bIns="45136">
            <a:spAutoFit/>
          </a:bodyPr>
          <a:lstStyle>
            <a:lvl1pPr defTabSz="1004888">
              <a:defRPr sz="2400">
                <a:solidFill>
                  <a:schemeClr val="tx1"/>
                </a:solidFill>
                <a:latin typeface="Times New Roman" panose="02020603050405020304" pitchFamily="18" charset="0"/>
              </a:defRPr>
            </a:lvl1pPr>
            <a:lvl2pPr marL="503238" defTabSz="1004888">
              <a:defRPr sz="2400">
                <a:solidFill>
                  <a:schemeClr val="tx1"/>
                </a:solidFill>
                <a:latin typeface="Times New Roman" panose="02020603050405020304" pitchFamily="18" charset="0"/>
              </a:defRPr>
            </a:lvl2pPr>
            <a:lvl3pPr marL="1004888" defTabSz="1004888">
              <a:defRPr sz="2400">
                <a:solidFill>
                  <a:schemeClr val="tx1"/>
                </a:solidFill>
                <a:latin typeface="Times New Roman" panose="02020603050405020304" pitchFamily="18" charset="0"/>
              </a:defRPr>
            </a:lvl3pPr>
            <a:lvl4pPr marL="1508125" defTabSz="1004888">
              <a:defRPr sz="2400">
                <a:solidFill>
                  <a:schemeClr val="tx1"/>
                </a:solidFill>
                <a:latin typeface="Times New Roman" panose="02020603050405020304" pitchFamily="18" charset="0"/>
              </a:defRPr>
            </a:lvl4pPr>
            <a:lvl5pPr marL="2011363" defTabSz="1004888">
              <a:defRPr sz="2400">
                <a:solidFill>
                  <a:schemeClr val="tx1"/>
                </a:solidFill>
                <a:latin typeface="Times New Roman" panose="02020603050405020304" pitchFamily="18" charset="0"/>
              </a:defRPr>
            </a:lvl5pPr>
            <a:lvl6pPr marL="2468563" defTabSz="1004888" eaLnBrk="0" fontAlgn="base" hangingPunct="0">
              <a:spcBef>
                <a:spcPct val="0"/>
              </a:spcBef>
              <a:spcAft>
                <a:spcPct val="0"/>
              </a:spcAft>
              <a:defRPr sz="2400">
                <a:solidFill>
                  <a:schemeClr val="tx1"/>
                </a:solidFill>
                <a:latin typeface="Times New Roman" panose="02020603050405020304" pitchFamily="18" charset="0"/>
              </a:defRPr>
            </a:lvl6pPr>
            <a:lvl7pPr marL="2925763" defTabSz="1004888" eaLnBrk="0" fontAlgn="base" hangingPunct="0">
              <a:spcBef>
                <a:spcPct val="0"/>
              </a:spcBef>
              <a:spcAft>
                <a:spcPct val="0"/>
              </a:spcAft>
              <a:defRPr sz="2400">
                <a:solidFill>
                  <a:schemeClr val="tx1"/>
                </a:solidFill>
                <a:latin typeface="Times New Roman" panose="02020603050405020304" pitchFamily="18" charset="0"/>
              </a:defRPr>
            </a:lvl7pPr>
            <a:lvl8pPr marL="3382963" defTabSz="1004888" eaLnBrk="0" fontAlgn="base" hangingPunct="0">
              <a:spcBef>
                <a:spcPct val="0"/>
              </a:spcBef>
              <a:spcAft>
                <a:spcPct val="0"/>
              </a:spcAft>
              <a:defRPr sz="2400">
                <a:solidFill>
                  <a:schemeClr val="tx1"/>
                </a:solidFill>
                <a:latin typeface="Times New Roman" panose="02020603050405020304" pitchFamily="18" charset="0"/>
              </a:defRPr>
            </a:lvl8pPr>
            <a:lvl9pPr marL="3840163" defTabSz="1004888"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base">
              <a:spcBef>
                <a:spcPct val="0"/>
              </a:spcBef>
              <a:spcAft>
                <a:spcPct val="0"/>
              </a:spcAft>
              <a:defRPr/>
            </a:pPr>
            <a:r>
              <a:rPr lang="en-US" altLang="en-US" sz="2401" b="1" u="sng">
                <a:solidFill>
                  <a:srgbClr val="000000"/>
                </a:solidFill>
                <a:effectLst>
                  <a:outerShdw blurRad="38100" dist="38100" dir="2700000" algn="tl">
                    <a:srgbClr val="C0C0C0"/>
                  </a:outerShdw>
                </a:effectLst>
              </a:rPr>
              <a:t>test cases</a:t>
            </a:r>
          </a:p>
        </p:txBody>
      </p:sp>
      <p:sp>
        <p:nvSpPr>
          <p:cNvPr id="802825" name="AutoShape 9">
            <a:extLst>
              <a:ext uri="{FF2B5EF4-FFF2-40B4-BE49-F238E27FC236}">
                <a16:creationId xmlns:a16="http://schemas.microsoft.com/office/drawing/2014/main" id="{1424E1EF-B5A1-1775-4DBE-1F498652A950}"/>
              </a:ext>
            </a:extLst>
          </p:cNvPr>
          <p:cNvSpPr>
            <a:spLocks noChangeArrowheads="1"/>
          </p:cNvSpPr>
          <p:nvPr/>
        </p:nvSpPr>
        <p:spPr bwMode="auto">
          <a:xfrm>
            <a:off x="5276850" y="2789238"/>
            <a:ext cx="419100" cy="342900"/>
          </a:xfrm>
          <a:prstGeom prst="rightArrow">
            <a:avLst>
              <a:gd name="adj1" fmla="val 50000"/>
              <a:gd name="adj2" fmla="val 61117"/>
            </a:avLst>
          </a:prstGeom>
          <a:solidFill>
            <a:schemeClr val="tx2"/>
          </a:solidFill>
          <a:ln w="12700">
            <a:solidFill>
              <a:schemeClr val="tx1"/>
            </a:solidFill>
            <a:miter lim="800000"/>
            <a:headEnd/>
            <a:tailEnd/>
          </a:ln>
          <a:effectLst/>
        </p:spPr>
        <p:txBody>
          <a:bodyPr wrap="none" anchor="ctr"/>
          <a:lstStyle/>
          <a:p>
            <a:pPr algn="ctr" fontAlgn="base">
              <a:spcBef>
                <a:spcPct val="0"/>
              </a:spcBef>
              <a:spcAft>
                <a:spcPct val="0"/>
              </a:spcAft>
              <a:defRPr/>
            </a:pPr>
            <a:endParaRPr lang="en-IN" sz="2216" u="sng">
              <a:solidFill>
                <a:srgbClr val="000000"/>
              </a:solidFill>
              <a:latin typeface="Times New Roman" panose="02020603050405020304" pitchFamily="18" charset="0"/>
            </a:endParaRPr>
          </a:p>
        </p:txBody>
      </p:sp>
      <p:sp>
        <p:nvSpPr>
          <p:cNvPr id="802826" name="AutoShape 10">
            <a:extLst>
              <a:ext uri="{FF2B5EF4-FFF2-40B4-BE49-F238E27FC236}">
                <a16:creationId xmlns:a16="http://schemas.microsoft.com/office/drawing/2014/main" id="{EBC0481D-AFAB-3569-580B-CCCC6EF37679}"/>
              </a:ext>
            </a:extLst>
          </p:cNvPr>
          <p:cNvSpPr>
            <a:spLocks noChangeArrowheads="1"/>
          </p:cNvSpPr>
          <p:nvPr/>
        </p:nvSpPr>
        <p:spPr bwMode="auto">
          <a:xfrm>
            <a:off x="7397750" y="2763838"/>
            <a:ext cx="660400" cy="342900"/>
          </a:xfrm>
          <a:prstGeom prst="rightArrow">
            <a:avLst>
              <a:gd name="adj1" fmla="val 50000"/>
              <a:gd name="adj2" fmla="val 96376"/>
            </a:avLst>
          </a:prstGeom>
          <a:solidFill>
            <a:schemeClr val="tx2"/>
          </a:solidFill>
          <a:ln w="12700">
            <a:solidFill>
              <a:schemeClr val="tx1"/>
            </a:solidFill>
            <a:miter lim="800000"/>
            <a:headEnd/>
            <a:tailEnd/>
          </a:ln>
          <a:effectLst/>
        </p:spPr>
        <p:txBody>
          <a:bodyPr wrap="none" anchor="ctr"/>
          <a:lstStyle/>
          <a:p>
            <a:pPr algn="ctr" fontAlgn="base">
              <a:spcBef>
                <a:spcPct val="0"/>
              </a:spcBef>
              <a:spcAft>
                <a:spcPct val="0"/>
              </a:spcAft>
              <a:defRPr/>
            </a:pPr>
            <a:endParaRPr lang="en-IN" sz="2216" u="sng">
              <a:solidFill>
                <a:srgbClr val="000000"/>
              </a:solidFill>
              <a:latin typeface="Times New Roman" panose="02020603050405020304" pitchFamily="18" charset="0"/>
            </a:endParaRPr>
          </a:p>
        </p:txBody>
      </p:sp>
      <p:sp>
        <p:nvSpPr>
          <p:cNvPr id="802827" name="Rectangle 11">
            <a:extLst>
              <a:ext uri="{FF2B5EF4-FFF2-40B4-BE49-F238E27FC236}">
                <a16:creationId xmlns:a16="http://schemas.microsoft.com/office/drawing/2014/main" id="{CB8E352C-628F-087F-04E5-CF76968ED30B}"/>
              </a:ext>
            </a:extLst>
          </p:cNvPr>
          <p:cNvSpPr>
            <a:spLocks noChangeArrowheads="1"/>
          </p:cNvSpPr>
          <p:nvPr/>
        </p:nvSpPr>
        <p:spPr bwMode="auto">
          <a:xfrm>
            <a:off x="8594726" y="3546476"/>
            <a:ext cx="1052513" cy="460375"/>
          </a:xfrm>
          <a:prstGeom prst="rect">
            <a:avLst/>
          </a:prstGeom>
          <a:noFill/>
          <a:ln>
            <a:noFill/>
          </a:ln>
          <a:effectLst/>
        </p:spPr>
        <p:txBody>
          <a:bodyPr wrap="none" lIns="91884" tIns="45136" rIns="91884" bIns="45136">
            <a:spAutoFit/>
          </a:bodyPr>
          <a:lstStyle>
            <a:lvl1pPr defTabSz="1004888">
              <a:defRPr sz="2400">
                <a:solidFill>
                  <a:schemeClr val="tx1"/>
                </a:solidFill>
                <a:latin typeface="Times New Roman" panose="02020603050405020304" pitchFamily="18" charset="0"/>
              </a:defRPr>
            </a:lvl1pPr>
            <a:lvl2pPr marL="503238" defTabSz="1004888">
              <a:defRPr sz="2400">
                <a:solidFill>
                  <a:schemeClr val="tx1"/>
                </a:solidFill>
                <a:latin typeface="Times New Roman" panose="02020603050405020304" pitchFamily="18" charset="0"/>
              </a:defRPr>
            </a:lvl2pPr>
            <a:lvl3pPr marL="1004888" defTabSz="1004888">
              <a:defRPr sz="2400">
                <a:solidFill>
                  <a:schemeClr val="tx1"/>
                </a:solidFill>
                <a:latin typeface="Times New Roman" panose="02020603050405020304" pitchFamily="18" charset="0"/>
              </a:defRPr>
            </a:lvl3pPr>
            <a:lvl4pPr marL="1508125" defTabSz="1004888">
              <a:defRPr sz="2400">
                <a:solidFill>
                  <a:schemeClr val="tx1"/>
                </a:solidFill>
                <a:latin typeface="Times New Roman" panose="02020603050405020304" pitchFamily="18" charset="0"/>
              </a:defRPr>
            </a:lvl4pPr>
            <a:lvl5pPr marL="2011363" defTabSz="1004888">
              <a:defRPr sz="2400">
                <a:solidFill>
                  <a:schemeClr val="tx1"/>
                </a:solidFill>
                <a:latin typeface="Times New Roman" panose="02020603050405020304" pitchFamily="18" charset="0"/>
              </a:defRPr>
            </a:lvl5pPr>
            <a:lvl6pPr marL="2468563" defTabSz="1004888" eaLnBrk="0" fontAlgn="base" hangingPunct="0">
              <a:spcBef>
                <a:spcPct val="0"/>
              </a:spcBef>
              <a:spcAft>
                <a:spcPct val="0"/>
              </a:spcAft>
              <a:defRPr sz="2400">
                <a:solidFill>
                  <a:schemeClr val="tx1"/>
                </a:solidFill>
                <a:latin typeface="Times New Roman" panose="02020603050405020304" pitchFamily="18" charset="0"/>
              </a:defRPr>
            </a:lvl6pPr>
            <a:lvl7pPr marL="2925763" defTabSz="1004888" eaLnBrk="0" fontAlgn="base" hangingPunct="0">
              <a:spcBef>
                <a:spcPct val="0"/>
              </a:spcBef>
              <a:spcAft>
                <a:spcPct val="0"/>
              </a:spcAft>
              <a:defRPr sz="2400">
                <a:solidFill>
                  <a:schemeClr val="tx1"/>
                </a:solidFill>
                <a:latin typeface="Times New Roman" panose="02020603050405020304" pitchFamily="18" charset="0"/>
              </a:defRPr>
            </a:lvl7pPr>
            <a:lvl8pPr marL="3382963" defTabSz="1004888" eaLnBrk="0" fontAlgn="base" hangingPunct="0">
              <a:spcBef>
                <a:spcPct val="0"/>
              </a:spcBef>
              <a:spcAft>
                <a:spcPct val="0"/>
              </a:spcAft>
              <a:defRPr sz="2400">
                <a:solidFill>
                  <a:schemeClr val="tx1"/>
                </a:solidFill>
                <a:latin typeface="Times New Roman" panose="02020603050405020304" pitchFamily="18" charset="0"/>
              </a:defRPr>
            </a:lvl8pPr>
            <a:lvl9pPr marL="3840163" defTabSz="1004888"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base">
              <a:spcBef>
                <a:spcPct val="0"/>
              </a:spcBef>
              <a:spcAft>
                <a:spcPct val="0"/>
              </a:spcAft>
              <a:defRPr/>
            </a:pPr>
            <a:r>
              <a:rPr lang="en-US" altLang="en-US" sz="2401" b="1" u="sng">
                <a:solidFill>
                  <a:srgbClr val="000000"/>
                </a:solidFill>
                <a:effectLst>
                  <a:outerShdw blurRad="38100" dist="38100" dir="2700000" algn="tl">
                    <a:srgbClr val="C0C0C0"/>
                  </a:outerShdw>
                </a:effectLst>
              </a:rPr>
              <a:t>results</a:t>
            </a:r>
          </a:p>
        </p:txBody>
      </p:sp>
      <p:sp>
        <p:nvSpPr>
          <p:cNvPr id="802828" name="AutoShape 12">
            <a:extLst>
              <a:ext uri="{FF2B5EF4-FFF2-40B4-BE49-F238E27FC236}">
                <a16:creationId xmlns:a16="http://schemas.microsoft.com/office/drawing/2014/main" id="{1CD43F4D-59E5-56F1-00D6-7932C6CAAE83}"/>
              </a:ext>
            </a:extLst>
          </p:cNvPr>
          <p:cNvSpPr>
            <a:spLocks noChangeArrowheads="1"/>
          </p:cNvSpPr>
          <p:nvPr/>
        </p:nvSpPr>
        <p:spPr bwMode="auto">
          <a:xfrm rot="16200000">
            <a:off x="6121400" y="3470275"/>
            <a:ext cx="330200" cy="368300"/>
          </a:xfrm>
          <a:prstGeom prst="rightArrow">
            <a:avLst>
              <a:gd name="adj1" fmla="val 50000"/>
              <a:gd name="adj2" fmla="val 50005"/>
            </a:avLst>
          </a:prstGeom>
          <a:solidFill>
            <a:schemeClr val="tx2"/>
          </a:solidFill>
          <a:ln w="12700">
            <a:solidFill>
              <a:schemeClr val="tx1"/>
            </a:solidFill>
            <a:miter lim="800000"/>
            <a:headEnd/>
            <a:tailEnd/>
          </a:ln>
          <a:effectLst/>
        </p:spPr>
        <p:txBody>
          <a:bodyPr wrap="none" anchor="ctr"/>
          <a:lstStyle/>
          <a:p>
            <a:pPr algn="ctr" fontAlgn="base">
              <a:spcBef>
                <a:spcPct val="0"/>
              </a:spcBef>
              <a:spcAft>
                <a:spcPct val="0"/>
              </a:spcAft>
              <a:defRPr/>
            </a:pPr>
            <a:endParaRPr lang="en-IN" sz="2216" u="sng">
              <a:solidFill>
                <a:srgbClr val="000000"/>
              </a:solidFill>
              <a:latin typeface="Times New Roman" panose="02020603050405020304" pitchFamily="18" charset="0"/>
            </a:endParaRPr>
          </a:p>
        </p:txBody>
      </p:sp>
      <p:sp>
        <p:nvSpPr>
          <p:cNvPr id="802829" name="Rectangle 13">
            <a:extLst>
              <a:ext uri="{FF2B5EF4-FFF2-40B4-BE49-F238E27FC236}">
                <a16:creationId xmlns:a16="http://schemas.microsoft.com/office/drawing/2014/main" id="{C883E3D2-ADC1-D25C-43E0-64C58E98CB18}"/>
              </a:ext>
            </a:extLst>
          </p:cNvPr>
          <p:cNvSpPr>
            <a:spLocks noChangeArrowheads="1"/>
          </p:cNvSpPr>
          <p:nvPr/>
        </p:nvSpPr>
        <p:spPr bwMode="auto">
          <a:xfrm>
            <a:off x="3371851" y="4117976"/>
            <a:ext cx="1311275" cy="682625"/>
          </a:xfrm>
          <a:prstGeom prst="rect">
            <a:avLst/>
          </a:prstGeom>
          <a:noFill/>
          <a:ln>
            <a:noFill/>
          </a:ln>
          <a:effectLst/>
        </p:spPr>
        <p:txBody>
          <a:bodyPr wrap="none" lIns="91884" tIns="45136" rIns="91884" bIns="45136">
            <a:spAutoFit/>
          </a:bodyPr>
          <a:lstStyle>
            <a:lvl1pPr defTabSz="1004888">
              <a:defRPr sz="2400">
                <a:solidFill>
                  <a:schemeClr val="tx1"/>
                </a:solidFill>
                <a:latin typeface="Times New Roman" panose="02020603050405020304" pitchFamily="18" charset="0"/>
              </a:defRPr>
            </a:lvl1pPr>
            <a:lvl2pPr marL="503238" defTabSz="1004888">
              <a:defRPr sz="2400">
                <a:solidFill>
                  <a:schemeClr val="tx1"/>
                </a:solidFill>
                <a:latin typeface="Times New Roman" panose="02020603050405020304" pitchFamily="18" charset="0"/>
              </a:defRPr>
            </a:lvl2pPr>
            <a:lvl3pPr marL="1004888" defTabSz="1004888">
              <a:defRPr sz="2400">
                <a:solidFill>
                  <a:schemeClr val="tx1"/>
                </a:solidFill>
                <a:latin typeface="Times New Roman" panose="02020603050405020304" pitchFamily="18" charset="0"/>
              </a:defRPr>
            </a:lvl3pPr>
            <a:lvl4pPr marL="1508125" defTabSz="1004888">
              <a:defRPr sz="2400">
                <a:solidFill>
                  <a:schemeClr val="tx1"/>
                </a:solidFill>
                <a:latin typeface="Times New Roman" panose="02020603050405020304" pitchFamily="18" charset="0"/>
              </a:defRPr>
            </a:lvl4pPr>
            <a:lvl5pPr marL="2011363" defTabSz="1004888">
              <a:defRPr sz="2400">
                <a:solidFill>
                  <a:schemeClr val="tx1"/>
                </a:solidFill>
                <a:latin typeface="Times New Roman" panose="02020603050405020304" pitchFamily="18" charset="0"/>
              </a:defRPr>
            </a:lvl5pPr>
            <a:lvl6pPr marL="2468563" defTabSz="1004888" eaLnBrk="0" fontAlgn="base" hangingPunct="0">
              <a:spcBef>
                <a:spcPct val="0"/>
              </a:spcBef>
              <a:spcAft>
                <a:spcPct val="0"/>
              </a:spcAft>
              <a:defRPr sz="2400">
                <a:solidFill>
                  <a:schemeClr val="tx1"/>
                </a:solidFill>
                <a:latin typeface="Times New Roman" panose="02020603050405020304" pitchFamily="18" charset="0"/>
              </a:defRPr>
            </a:lvl6pPr>
            <a:lvl7pPr marL="2925763" defTabSz="1004888" eaLnBrk="0" fontAlgn="base" hangingPunct="0">
              <a:spcBef>
                <a:spcPct val="0"/>
              </a:spcBef>
              <a:spcAft>
                <a:spcPct val="0"/>
              </a:spcAft>
              <a:defRPr sz="2400">
                <a:solidFill>
                  <a:schemeClr val="tx1"/>
                </a:solidFill>
                <a:latin typeface="Times New Roman" panose="02020603050405020304" pitchFamily="18" charset="0"/>
              </a:defRPr>
            </a:lvl7pPr>
            <a:lvl8pPr marL="3382963" defTabSz="1004888" eaLnBrk="0" fontAlgn="base" hangingPunct="0">
              <a:spcBef>
                <a:spcPct val="0"/>
              </a:spcBef>
              <a:spcAft>
                <a:spcPct val="0"/>
              </a:spcAft>
              <a:defRPr sz="2400">
                <a:solidFill>
                  <a:schemeClr val="tx1"/>
                </a:solidFill>
                <a:latin typeface="Times New Roman" panose="02020603050405020304" pitchFamily="18" charset="0"/>
              </a:defRPr>
            </a:lvl8pPr>
            <a:lvl9pPr marL="3840163" defTabSz="1004888"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base">
              <a:lnSpc>
                <a:spcPct val="80000"/>
              </a:lnSpc>
              <a:spcBef>
                <a:spcPct val="0"/>
              </a:spcBef>
              <a:spcAft>
                <a:spcPct val="0"/>
              </a:spcAft>
              <a:defRPr/>
            </a:pPr>
            <a:r>
              <a:rPr lang="en-US" altLang="en-US" sz="2401" b="1" u="sng">
                <a:solidFill>
                  <a:srgbClr val="000000"/>
                </a:solidFill>
                <a:effectLst>
                  <a:outerShdw blurRad="38100" dist="38100" dir="2700000" algn="tl">
                    <a:srgbClr val="C0C0C0"/>
                  </a:outerShdw>
                </a:effectLst>
              </a:rPr>
              <a:t>software</a:t>
            </a:r>
          </a:p>
          <a:p>
            <a:pPr algn="ctr" fontAlgn="base">
              <a:lnSpc>
                <a:spcPct val="80000"/>
              </a:lnSpc>
              <a:spcBef>
                <a:spcPct val="0"/>
              </a:spcBef>
              <a:spcAft>
                <a:spcPct val="0"/>
              </a:spcAft>
              <a:defRPr/>
            </a:pPr>
            <a:r>
              <a:rPr lang="en-US" altLang="en-US" sz="2401" b="1" u="sng">
                <a:solidFill>
                  <a:srgbClr val="000000"/>
                </a:solidFill>
                <a:effectLst>
                  <a:outerShdw blurRad="38100" dist="38100" dir="2700000" algn="tl">
                    <a:srgbClr val="C0C0C0"/>
                  </a:outerShdw>
                </a:effectLst>
              </a:rPr>
              <a:t>engineer</a:t>
            </a:r>
          </a:p>
        </p:txBody>
      </p:sp>
      <p:sp>
        <p:nvSpPr>
          <p:cNvPr id="802830" name="AutoShape 14">
            <a:extLst>
              <a:ext uri="{FF2B5EF4-FFF2-40B4-BE49-F238E27FC236}">
                <a16:creationId xmlns:a16="http://schemas.microsoft.com/office/drawing/2014/main" id="{1E5E0A64-4CD4-4906-B77B-BA63E3B204F6}"/>
              </a:ext>
            </a:extLst>
          </p:cNvPr>
          <p:cNvSpPr>
            <a:spLocks noChangeArrowheads="1"/>
          </p:cNvSpPr>
          <p:nvPr/>
        </p:nvSpPr>
        <p:spPr bwMode="auto">
          <a:xfrm rot="8345476">
            <a:off x="8110538" y="4132263"/>
            <a:ext cx="660400" cy="342900"/>
          </a:xfrm>
          <a:prstGeom prst="rightArrow">
            <a:avLst>
              <a:gd name="adj1" fmla="val 50000"/>
              <a:gd name="adj2" fmla="val 96376"/>
            </a:avLst>
          </a:prstGeom>
          <a:solidFill>
            <a:schemeClr val="tx2"/>
          </a:solidFill>
          <a:ln w="12700">
            <a:solidFill>
              <a:schemeClr val="tx1"/>
            </a:solidFill>
            <a:miter lim="800000"/>
            <a:headEnd/>
            <a:tailEnd/>
          </a:ln>
          <a:effectLst/>
        </p:spPr>
        <p:txBody>
          <a:bodyPr wrap="none" anchor="ctr"/>
          <a:lstStyle/>
          <a:p>
            <a:pPr algn="ctr" fontAlgn="base">
              <a:spcBef>
                <a:spcPct val="0"/>
              </a:spcBef>
              <a:spcAft>
                <a:spcPct val="0"/>
              </a:spcAft>
              <a:defRPr/>
            </a:pPr>
            <a:endParaRPr lang="en-IN" sz="2216" u="sng">
              <a:solidFill>
                <a:srgbClr val="000000"/>
              </a:solidFill>
              <a:latin typeface="Times New Roman" panose="02020603050405020304" pitchFamily="18" charset="0"/>
            </a:endParaRPr>
          </a:p>
        </p:txBody>
      </p:sp>
      <p:sp>
        <p:nvSpPr>
          <p:cNvPr id="802834" name="Rectangle 18">
            <a:extLst>
              <a:ext uri="{FF2B5EF4-FFF2-40B4-BE49-F238E27FC236}">
                <a16:creationId xmlns:a16="http://schemas.microsoft.com/office/drawing/2014/main" id="{2119DFBF-C7C2-D651-00AE-71FBE285A7DA}"/>
              </a:ext>
            </a:extLst>
          </p:cNvPr>
          <p:cNvSpPr>
            <a:spLocks noChangeArrowheads="1"/>
          </p:cNvSpPr>
          <p:nvPr/>
        </p:nvSpPr>
        <p:spPr bwMode="auto">
          <a:xfrm>
            <a:off x="5594351" y="1881189"/>
            <a:ext cx="1827213" cy="460375"/>
          </a:xfrm>
          <a:prstGeom prst="rect">
            <a:avLst/>
          </a:prstGeom>
          <a:noFill/>
          <a:ln>
            <a:noFill/>
          </a:ln>
          <a:effectLst/>
        </p:spPr>
        <p:txBody>
          <a:bodyPr wrap="none" lIns="91884" tIns="45136" rIns="91884" bIns="45136">
            <a:spAutoFit/>
          </a:bodyPr>
          <a:lstStyle>
            <a:lvl1pPr defTabSz="1004888">
              <a:defRPr sz="2400">
                <a:solidFill>
                  <a:schemeClr val="tx1"/>
                </a:solidFill>
                <a:latin typeface="Times New Roman" panose="02020603050405020304" pitchFamily="18" charset="0"/>
              </a:defRPr>
            </a:lvl1pPr>
            <a:lvl2pPr marL="503238" defTabSz="1004888">
              <a:defRPr sz="2400">
                <a:solidFill>
                  <a:schemeClr val="tx1"/>
                </a:solidFill>
                <a:latin typeface="Times New Roman" panose="02020603050405020304" pitchFamily="18" charset="0"/>
              </a:defRPr>
            </a:lvl2pPr>
            <a:lvl3pPr marL="1004888" defTabSz="1004888">
              <a:defRPr sz="2400">
                <a:solidFill>
                  <a:schemeClr val="tx1"/>
                </a:solidFill>
                <a:latin typeface="Times New Roman" panose="02020603050405020304" pitchFamily="18" charset="0"/>
              </a:defRPr>
            </a:lvl3pPr>
            <a:lvl4pPr marL="1508125" defTabSz="1004888">
              <a:defRPr sz="2400">
                <a:solidFill>
                  <a:schemeClr val="tx1"/>
                </a:solidFill>
                <a:latin typeface="Times New Roman" panose="02020603050405020304" pitchFamily="18" charset="0"/>
              </a:defRPr>
            </a:lvl4pPr>
            <a:lvl5pPr marL="2011363" defTabSz="1004888">
              <a:defRPr sz="2400">
                <a:solidFill>
                  <a:schemeClr val="tx1"/>
                </a:solidFill>
                <a:latin typeface="Times New Roman" panose="02020603050405020304" pitchFamily="18" charset="0"/>
              </a:defRPr>
            </a:lvl5pPr>
            <a:lvl6pPr marL="2468563" defTabSz="1004888" eaLnBrk="0" fontAlgn="base" hangingPunct="0">
              <a:spcBef>
                <a:spcPct val="0"/>
              </a:spcBef>
              <a:spcAft>
                <a:spcPct val="0"/>
              </a:spcAft>
              <a:defRPr sz="2400">
                <a:solidFill>
                  <a:schemeClr val="tx1"/>
                </a:solidFill>
                <a:latin typeface="Times New Roman" panose="02020603050405020304" pitchFamily="18" charset="0"/>
              </a:defRPr>
            </a:lvl6pPr>
            <a:lvl7pPr marL="2925763" defTabSz="1004888" eaLnBrk="0" fontAlgn="base" hangingPunct="0">
              <a:spcBef>
                <a:spcPct val="0"/>
              </a:spcBef>
              <a:spcAft>
                <a:spcPct val="0"/>
              </a:spcAft>
              <a:defRPr sz="2400">
                <a:solidFill>
                  <a:schemeClr val="tx1"/>
                </a:solidFill>
                <a:latin typeface="Times New Roman" panose="02020603050405020304" pitchFamily="18" charset="0"/>
              </a:defRPr>
            </a:lvl7pPr>
            <a:lvl8pPr marL="3382963" defTabSz="1004888" eaLnBrk="0" fontAlgn="base" hangingPunct="0">
              <a:spcBef>
                <a:spcPct val="0"/>
              </a:spcBef>
              <a:spcAft>
                <a:spcPct val="0"/>
              </a:spcAft>
              <a:defRPr sz="2400">
                <a:solidFill>
                  <a:schemeClr val="tx1"/>
                </a:solidFill>
                <a:latin typeface="Times New Roman" panose="02020603050405020304" pitchFamily="18" charset="0"/>
              </a:defRPr>
            </a:lvl8pPr>
            <a:lvl9pPr marL="3840163" defTabSz="1004888"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base">
              <a:spcBef>
                <a:spcPct val="0"/>
              </a:spcBef>
              <a:spcAft>
                <a:spcPct val="0"/>
              </a:spcAft>
              <a:defRPr/>
            </a:pPr>
            <a:r>
              <a:rPr lang="en-US" altLang="en-US" sz="2401" b="1" u="sng">
                <a:solidFill>
                  <a:srgbClr val="000000"/>
                </a:solidFill>
                <a:effectLst>
                  <a:outerShdw blurRad="38100" dist="38100" dir="2700000" algn="tl">
                    <a:srgbClr val="C0C0C0"/>
                  </a:outerShdw>
                </a:effectLst>
              </a:rPr>
              <a:t>How to test?</a:t>
            </a:r>
          </a:p>
        </p:txBody>
      </p:sp>
      <p:sp>
        <p:nvSpPr>
          <p:cNvPr id="802835" name="Rectangle 19">
            <a:extLst>
              <a:ext uri="{FF2B5EF4-FFF2-40B4-BE49-F238E27FC236}">
                <a16:creationId xmlns:a16="http://schemas.microsoft.com/office/drawing/2014/main" id="{E2D779EB-5929-7260-1952-FBFB7540B130}"/>
              </a:ext>
            </a:extLst>
          </p:cNvPr>
          <p:cNvSpPr>
            <a:spLocks noChangeArrowheads="1"/>
          </p:cNvSpPr>
          <p:nvPr/>
        </p:nvSpPr>
        <p:spPr bwMode="auto">
          <a:xfrm>
            <a:off x="8488363" y="4554539"/>
            <a:ext cx="1828800" cy="460375"/>
          </a:xfrm>
          <a:prstGeom prst="rect">
            <a:avLst/>
          </a:prstGeom>
          <a:noFill/>
          <a:ln>
            <a:noFill/>
          </a:ln>
          <a:effectLst/>
        </p:spPr>
        <p:txBody>
          <a:bodyPr lIns="91884" tIns="45136" rIns="91884" bIns="45136">
            <a:spAutoFit/>
          </a:bodyPr>
          <a:lstStyle>
            <a:lvl1pPr defTabSz="1004888">
              <a:defRPr sz="2400">
                <a:solidFill>
                  <a:schemeClr val="tx1"/>
                </a:solidFill>
                <a:latin typeface="Times New Roman" panose="02020603050405020304" pitchFamily="18" charset="0"/>
              </a:defRPr>
            </a:lvl1pPr>
            <a:lvl2pPr marL="503238" defTabSz="1004888">
              <a:defRPr sz="2400">
                <a:solidFill>
                  <a:schemeClr val="tx1"/>
                </a:solidFill>
                <a:latin typeface="Times New Roman" panose="02020603050405020304" pitchFamily="18" charset="0"/>
              </a:defRPr>
            </a:lvl2pPr>
            <a:lvl3pPr marL="1004888" defTabSz="1004888">
              <a:defRPr sz="2400">
                <a:solidFill>
                  <a:schemeClr val="tx1"/>
                </a:solidFill>
                <a:latin typeface="Times New Roman" panose="02020603050405020304" pitchFamily="18" charset="0"/>
              </a:defRPr>
            </a:lvl3pPr>
            <a:lvl4pPr marL="1508125" defTabSz="1004888">
              <a:defRPr sz="2400">
                <a:solidFill>
                  <a:schemeClr val="tx1"/>
                </a:solidFill>
                <a:latin typeface="Times New Roman" panose="02020603050405020304" pitchFamily="18" charset="0"/>
              </a:defRPr>
            </a:lvl4pPr>
            <a:lvl5pPr marL="2011363" defTabSz="1004888">
              <a:defRPr sz="2400">
                <a:solidFill>
                  <a:schemeClr val="tx1"/>
                </a:solidFill>
                <a:latin typeface="Times New Roman" panose="02020603050405020304" pitchFamily="18" charset="0"/>
              </a:defRPr>
            </a:lvl5pPr>
            <a:lvl6pPr marL="2468563" defTabSz="1004888" eaLnBrk="0" fontAlgn="base" hangingPunct="0">
              <a:spcBef>
                <a:spcPct val="0"/>
              </a:spcBef>
              <a:spcAft>
                <a:spcPct val="0"/>
              </a:spcAft>
              <a:defRPr sz="2400">
                <a:solidFill>
                  <a:schemeClr val="tx1"/>
                </a:solidFill>
                <a:latin typeface="Times New Roman" panose="02020603050405020304" pitchFamily="18" charset="0"/>
              </a:defRPr>
            </a:lvl6pPr>
            <a:lvl7pPr marL="2925763" defTabSz="1004888" eaLnBrk="0" fontAlgn="base" hangingPunct="0">
              <a:spcBef>
                <a:spcPct val="0"/>
              </a:spcBef>
              <a:spcAft>
                <a:spcPct val="0"/>
              </a:spcAft>
              <a:defRPr sz="2400">
                <a:solidFill>
                  <a:schemeClr val="tx1"/>
                </a:solidFill>
                <a:latin typeface="Times New Roman" panose="02020603050405020304" pitchFamily="18" charset="0"/>
              </a:defRPr>
            </a:lvl7pPr>
            <a:lvl8pPr marL="3382963" defTabSz="1004888" eaLnBrk="0" fontAlgn="base" hangingPunct="0">
              <a:spcBef>
                <a:spcPct val="0"/>
              </a:spcBef>
              <a:spcAft>
                <a:spcPct val="0"/>
              </a:spcAft>
              <a:defRPr sz="2400">
                <a:solidFill>
                  <a:schemeClr val="tx1"/>
                </a:solidFill>
                <a:latin typeface="Times New Roman" panose="02020603050405020304" pitchFamily="18" charset="0"/>
              </a:defRPr>
            </a:lvl8pPr>
            <a:lvl9pPr marL="3840163" defTabSz="1004888"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base">
              <a:spcBef>
                <a:spcPct val="0"/>
              </a:spcBef>
              <a:spcAft>
                <a:spcPct val="0"/>
              </a:spcAft>
              <a:defRPr/>
            </a:pPr>
            <a:r>
              <a:rPr lang="en-US" altLang="en-US" sz="2401" b="1" u="sng">
                <a:solidFill>
                  <a:srgbClr val="000000"/>
                </a:solidFill>
                <a:effectLst>
                  <a:outerShdw blurRad="38100" dist="38100" dir="2700000" algn="tl">
                    <a:srgbClr val="C0C0C0"/>
                  </a:outerShdw>
                </a:effectLst>
              </a:rPr>
              <a:t>Why a loop?</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802831"/>
                                        </p:tgtEl>
                                        <p:attrNameLst>
                                          <p:attrName>style.visibility</p:attrName>
                                        </p:attrNameLst>
                                      </p:cBhvr>
                                      <p:to>
                                        <p:strVal val="visible"/>
                                      </p:to>
                                    </p:set>
                                    <p:anim calcmode="lin" valueType="num">
                                      <p:cBhvr>
                                        <p:cTn id="7" dur="500" fill="hold"/>
                                        <p:tgtEl>
                                          <p:spTgt spid="802831"/>
                                        </p:tgtEl>
                                        <p:attrNameLst>
                                          <p:attrName>ppt_w</p:attrName>
                                        </p:attrNameLst>
                                      </p:cBhvr>
                                      <p:tavLst>
                                        <p:tav tm="0">
                                          <p:val>
                                            <p:fltVal val="0"/>
                                          </p:val>
                                        </p:tav>
                                        <p:tav tm="100000">
                                          <p:val>
                                            <p:strVal val="#ppt_w"/>
                                          </p:val>
                                        </p:tav>
                                      </p:tavLst>
                                    </p:anim>
                                    <p:anim calcmode="lin" valueType="num">
                                      <p:cBhvr>
                                        <p:cTn id="8" dur="500" fill="hold"/>
                                        <p:tgtEl>
                                          <p:spTgt spid="802831"/>
                                        </p:tgtEl>
                                        <p:attrNameLst>
                                          <p:attrName>ppt_h</p:attrName>
                                        </p:attrNameLst>
                                      </p:cBhvr>
                                      <p:tavLst>
                                        <p:tav tm="0">
                                          <p:val>
                                            <p:fltVal val="0"/>
                                          </p:val>
                                        </p:tav>
                                        <p:tav tm="100000">
                                          <p:val>
                                            <p:strVal val="#ppt_h"/>
                                          </p:val>
                                        </p:tav>
                                      </p:tavLst>
                                    </p:anim>
                                    <p:animEffect transition="in" filter="fade">
                                      <p:cBhvr>
                                        <p:cTn id="9" dur="500"/>
                                        <p:tgtEl>
                                          <p:spTgt spid="802831"/>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02829"/>
                                        </p:tgtEl>
                                        <p:attrNameLst>
                                          <p:attrName>style.visibility</p:attrName>
                                        </p:attrNameLst>
                                      </p:cBhvr>
                                      <p:to>
                                        <p:strVal val="visible"/>
                                      </p:to>
                                    </p:set>
                                    <p:animEffect transition="in" filter="fade">
                                      <p:cBhvr>
                                        <p:cTn id="13" dur="500"/>
                                        <p:tgtEl>
                                          <p:spTgt spid="802829"/>
                                        </p:tgtEl>
                                      </p:cBhvr>
                                    </p:animEffect>
                                  </p:childTnLst>
                                </p:cTn>
                              </p:par>
                              <p:par>
                                <p:cTn id="14" presetID="10" presetClass="entr" presetSubtype="0" fill="hold" nodeType="withEffect">
                                  <p:stCondLst>
                                    <p:cond delay="0"/>
                                  </p:stCondLst>
                                  <p:childTnLst>
                                    <p:set>
                                      <p:cBhvr>
                                        <p:cTn id="15" dur="1" fill="hold">
                                          <p:stCondLst>
                                            <p:cond delay="0"/>
                                          </p:stCondLst>
                                        </p:cTn>
                                        <p:tgtEl>
                                          <p:spTgt spid="802819"/>
                                        </p:tgtEl>
                                        <p:attrNameLst>
                                          <p:attrName>style.visibility</p:attrName>
                                        </p:attrNameLst>
                                      </p:cBhvr>
                                      <p:to>
                                        <p:strVal val="visible"/>
                                      </p:to>
                                    </p:set>
                                    <p:animEffect transition="in" filter="fade">
                                      <p:cBhvr>
                                        <p:cTn id="16" dur="500"/>
                                        <p:tgtEl>
                                          <p:spTgt spid="802819"/>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802825"/>
                                        </p:tgtEl>
                                        <p:attrNameLst>
                                          <p:attrName>style.visibility</p:attrName>
                                        </p:attrNameLst>
                                      </p:cBhvr>
                                      <p:to>
                                        <p:strVal val="visible"/>
                                      </p:to>
                                    </p:set>
                                    <p:animEffect transition="in" filter="wipe(left)">
                                      <p:cBhvr>
                                        <p:cTn id="20" dur="500"/>
                                        <p:tgtEl>
                                          <p:spTgt spid="802825"/>
                                        </p:tgtEl>
                                      </p:cBhvr>
                                    </p:animEffect>
                                  </p:childTnLst>
                                </p:cTn>
                              </p:par>
                            </p:childTnLst>
                          </p:cTn>
                        </p:par>
                        <p:par>
                          <p:cTn id="21" fill="hold" nodeType="afterGroup">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802823"/>
                                        </p:tgtEl>
                                        <p:attrNameLst>
                                          <p:attrName>style.visibility</p:attrName>
                                        </p:attrNameLst>
                                      </p:cBhvr>
                                      <p:to>
                                        <p:strVal val="visible"/>
                                      </p:to>
                                    </p:set>
                                    <p:animEffect transition="in" filter="dissolve">
                                      <p:cBhvr>
                                        <p:cTn id="24" dur="500"/>
                                        <p:tgtEl>
                                          <p:spTgt spid="802823"/>
                                        </p:tgtEl>
                                      </p:cBhvr>
                                    </p:animEffect>
                                  </p:childTnLst>
                                </p:cTn>
                              </p:par>
                              <p:par>
                                <p:cTn id="25" presetID="9" presetClass="entr" presetSubtype="0" fill="hold" nodeType="withEffect">
                                  <p:stCondLst>
                                    <p:cond delay="0"/>
                                  </p:stCondLst>
                                  <p:childTnLst>
                                    <p:set>
                                      <p:cBhvr>
                                        <p:cTn id="26" dur="1" fill="hold">
                                          <p:stCondLst>
                                            <p:cond delay="0"/>
                                          </p:stCondLst>
                                        </p:cTn>
                                        <p:tgtEl>
                                          <p:spTgt spid="802822"/>
                                        </p:tgtEl>
                                        <p:attrNameLst>
                                          <p:attrName>style.visibility</p:attrName>
                                        </p:attrNameLst>
                                      </p:cBhvr>
                                      <p:to>
                                        <p:strVal val="visible"/>
                                      </p:to>
                                    </p:set>
                                    <p:animEffect transition="in" filter="dissolve">
                                      <p:cBhvr>
                                        <p:cTn id="27" dur="500"/>
                                        <p:tgtEl>
                                          <p:spTgt spid="802822"/>
                                        </p:tgtEl>
                                      </p:cBhvr>
                                    </p:animEffect>
                                  </p:childTnLst>
                                </p:cTn>
                              </p:par>
                            </p:childTnLst>
                          </p:cTn>
                        </p:par>
                        <p:par>
                          <p:cTn id="28" fill="hold" nodeType="afterGroup">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802834"/>
                                        </p:tgtEl>
                                        <p:attrNameLst>
                                          <p:attrName>style.visibility</p:attrName>
                                        </p:attrNameLst>
                                      </p:cBhvr>
                                      <p:to>
                                        <p:strVal val="visible"/>
                                      </p:to>
                                    </p:set>
                                    <p:animEffect transition="in" filter="wipe(left)">
                                      <p:cBhvr>
                                        <p:cTn id="31" dur="500"/>
                                        <p:tgtEl>
                                          <p:spTgt spid="80283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7" presetClass="entr" presetSubtype="4" fill="hold" nodeType="clickEffect">
                                  <p:stCondLst>
                                    <p:cond delay="0"/>
                                  </p:stCondLst>
                                  <p:childTnLst>
                                    <p:set>
                                      <p:cBhvr>
                                        <p:cTn id="35" dur="1" fill="hold">
                                          <p:stCondLst>
                                            <p:cond delay="0"/>
                                          </p:stCondLst>
                                        </p:cTn>
                                        <p:tgtEl>
                                          <p:spTgt spid="802821"/>
                                        </p:tgtEl>
                                        <p:attrNameLst>
                                          <p:attrName>style.visibility</p:attrName>
                                        </p:attrNameLst>
                                      </p:cBhvr>
                                      <p:to>
                                        <p:strVal val="visible"/>
                                      </p:to>
                                    </p:set>
                                    <p:anim calcmode="lin" valueType="num">
                                      <p:cBhvr additive="base">
                                        <p:cTn id="36" dur="500" fill="hold"/>
                                        <p:tgtEl>
                                          <p:spTgt spid="802821"/>
                                        </p:tgtEl>
                                        <p:attrNameLst>
                                          <p:attrName>ppt_x</p:attrName>
                                        </p:attrNameLst>
                                      </p:cBhvr>
                                      <p:tavLst>
                                        <p:tav tm="0">
                                          <p:val>
                                            <p:strVal val="#ppt_x"/>
                                          </p:val>
                                        </p:tav>
                                        <p:tav tm="100000">
                                          <p:val>
                                            <p:strVal val="#ppt_x"/>
                                          </p:val>
                                        </p:tav>
                                      </p:tavLst>
                                    </p:anim>
                                    <p:anim calcmode="lin" valueType="num">
                                      <p:cBhvr additive="base">
                                        <p:cTn id="37" dur="500" fill="hold"/>
                                        <p:tgtEl>
                                          <p:spTgt spid="802821"/>
                                        </p:tgtEl>
                                        <p:attrNameLst>
                                          <p:attrName>ppt_y</p:attrName>
                                        </p:attrNameLst>
                                      </p:cBhvr>
                                      <p:tavLst>
                                        <p:tav tm="0">
                                          <p:val>
                                            <p:strVal val="1+#ppt_h/2"/>
                                          </p:val>
                                        </p:tav>
                                        <p:tav tm="100000">
                                          <p:val>
                                            <p:strVal val="#ppt_y"/>
                                          </p:val>
                                        </p:tav>
                                      </p:tavLst>
                                    </p:anim>
                                  </p:childTnLst>
                                </p:cTn>
                              </p:par>
                              <p:par>
                                <p:cTn id="38" presetID="7" presetClass="entr" presetSubtype="4" fill="hold" grpId="0" nodeType="withEffect">
                                  <p:stCondLst>
                                    <p:cond delay="0"/>
                                  </p:stCondLst>
                                  <p:childTnLst>
                                    <p:set>
                                      <p:cBhvr>
                                        <p:cTn id="39" dur="1" fill="hold">
                                          <p:stCondLst>
                                            <p:cond delay="0"/>
                                          </p:stCondLst>
                                        </p:cTn>
                                        <p:tgtEl>
                                          <p:spTgt spid="802824"/>
                                        </p:tgtEl>
                                        <p:attrNameLst>
                                          <p:attrName>style.visibility</p:attrName>
                                        </p:attrNameLst>
                                      </p:cBhvr>
                                      <p:to>
                                        <p:strVal val="visible"/>
                                      </p:to>
                                    </p:set>
                                    <p:anim calcmode="lin" valueType="num">
                                      <p:cBhvr additive="base">
                                        <p:cTn id="40" dur="500" fill="hold"/>
                                        <p:tgtEl>
                                          <p:spTgt spid="802824"/>
                                        </p:tgtEl>
                                        <p:attrNameLst>
                                          <p:attrName>ppt_x</p:attrName>
                                        </p:attrNameLst>
                                      </p:cBhvr>
                                      <p:tavLst>
                                        <p:tav tm="0">
                                          <p:val>
                                            <p:strVal val="#ppt_x"/>
                                          </p:val>
                                        </p:tav>
                                        <p:tav tm="100000">
                                          <p:val>
                                            <p:strVal val="#ppt_x"/>
                                          </p:val>
                                        </p:tav>
                                      </p:tavLst>
                                    </p:anim>
                                    <p:anim calcmode="lin" valueType="num">
                                      <p:cBhvr additive="base">
                                        <p:cTn id="41" dur="500" fill="hold"/>
                                        <p:tgtEl>
                                          <p:spTgt spid="802824"/>
                                        </p:tgtEl>
                                        <p:attrNameLst>
                                          <p:attrName>ppt_y</p:attrName>
                                        </p:attrNameLst>
                                      </p:cBhvr>
                                      <p:tavLst>
                                        <p:tav tm="0">
                                          <p:val>
                                            <p:strVal val="1+#ppt_h/2"/>
                                          </p:val>
                                        </p:tav>
                                        <p:tav tm="100000">
                                          <p:val>
                                            <p:strVal val="#ppt_y"/>
                                          </p:val>
                                        </p:tav>
                                      </p:tavLst>
                                    </p:anim>
                                  </p:childTnLst>
                                </p:cTn>
                              </p:par>
                            </p:childTnLst>
                          </p:cTn>
                        </p:par>
                        <p:par>
                          <p:cTn id="42" fill="hold" nodeType="afterGroup">
                            <p:stCondLst>
                              <p:cond delay="500"/>
                            </p:stCondLst>
                            <p:childTnLst>
                              <p:par>
                                <p:cTn id="43" presetID="22" presetClass="entr" presetSubtype="4" fill="hold" nodeType="afterEffect">
                                  <p:stCondLst>
                                    <p:cond delay="0"/>
                                  </p:stCondLst>
                                  <p:childTnLst>
                                    <p:set>
                                      <p:cBhvr>
                                        <p:cTn id="44" dur="1" fill="hold">
                                          <p:stCondLst>
                                            <p:cond delay="0"/>
                                          </p:stCondLst>
                                        </p:cTn>
                                        <p:tgtEl>
                                          <p:spTgt spid="802828"/>
                                        </p:tgtEl>
                                        <p:attrNameLst>
                                          <p:attrName>style.visibility</p:attrName>
                                        </p:attrNameLst>
                                      </p:cBhvr>
                                      <p:to>
                                        <p:strVal val="visible"/>
                                      </p:to>
                                    </p:set>
                                    <p:animEffect transition="in" filter="wipe(down)">
                                      <p:cBhvr>
                                        <p:cTn id="45" dur="500"/>
                                        <p:tgtEl>
                                          <p:spTgt spid="80282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802826"/>
                                        </p:tgtEl>
                                        <p:attrNameLst>
                                          <p:attrName>style.visibility</p:attrName>
                                        </p:attrNameLst>
                                      </p:cBhvr>
                                      <p:to>
                                        <p:strVal val="visible"/>
                                      </p:to>
                                    </p:set>
                                    <p:animEffect transition="in" filter="wipe(left)">
                                      <p:cBhvr>
                                        <p:cTn id="50" dur="500"/>
                                        <p:tgtEl>
                                          <p:spTgt spid="802826"/>
                                        </p:tgtEl>
                                      </p:cBhvr>
                                    </p:animEffec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802820"/>
                                        </p:tgtEl>
                                        <p:attrNameLst>
                                          <p:attrName>style.visibility</p:attrName>
                                        </p:attrNameLst>
                                      </p:cBhvr>
                                      <p:to>
                                        <p:strVal val="visible"/>
                                      </p:to>
                                    </p:set>
                                    <p:animEffect transition="in" filter="wipe(left)">
                                      <p:cBhvr>
                                        <p:cTn id="54" dur="500"/>
                                        <p:tgtEl>
                                          <p:spTgt spid="802820"/>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802827"/>
                                        </p:tgtEl>
                                        <p:attrNameLst>
                                          <p:attrName>style.visibility</p:attrName>
                                        </p:attrNameLst>
                                      </p:cBhvr>
                                      <p:to>
                                        <p:strVal val="visible"/>
                                      </p:to>
                                    </p:set>
                                    <p:animEffect transition="in" filter="wipe(left)">
                                      <p:cBhvr>
                                        <p:cTn id="57" dur="500"/>
                                        <p:tgtEl>
                                          <p:spTgt spid="80282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nodeType="clickEffect">
                                  <p:stCondLst>
                                    <p:cond delay="0"/>
                                  </p:stCondLst>
                                  <p:childTnLst>
                                    <p:set>
                                      <p:cBhvr>
                                        <p:cTn id="61" dur="1" fill="hold">
                                          <p:stCondLst>
                                            <p:cond delay="0"/>
                                          </p:stCondLst>
                                        </p:cTn>
                                        <p:tgtEl>
                                          <p:spTgt spid="802830"/>
                                        </p:tgtEl>
                                        <p:attrNameLst>
                                          <p:attrName>style.visibility</p:attrName>
                                        </p:attrNameLst>
                                      </p:cBhvr>
                                      <p:to>
                                        <p:strVal val="visible"/>
                                      </p:to>
                                    </p:set>
                                    <p:animEffect transition="in" filter="wipe(right)">
                                      <p:cBhvr>
                                        <p:cTn id="62" dur="500"/>
                                        <p:tgtEl>
                                          <p:spTgt spid="802830"/>
                                        </p:tgtEl>
                                      </p:cBhvr>
                                    </p:animEffect>
                                  </p:childTnLst>
                                </p:cTn>
                              </p:par>
                            </p:childTnLst>
                          </p:cTn>
                        </p:par>
                        <p:par>
                          <p:cTn id="63" fill="hold" nodeType="afterGroup">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802835"/>
                                        </p:tgtEl>
                                        <p:attrNameLst>
                                          <p:attrName>style.visibility</p:attrName>
                                        </p:attrNameLst>
                                      </p:cBhvr>
                                      <p:to>
                                        <p:strVal val="visible"/>
                                      </p:to>
                                    </p:set>
                                    <p:animEffect transition="in" filter="wipe(left)">
                                      <p:cBhvr>
                                        <p:cTn id="66" dur="500"/>
                                        <p:tgtEl>
                                          <p:spTgt spid="802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31" grpId="0"/>
      <p:bldP spid="802823" grpId="0"/>
      <p:bldP spid="802824" grpId="0"/>
      <p:bldP spid="802827" grpId="0"/>
      <p:bldP spid="802829" grpId="0"/>
      <p:bldP spid="802834" grpId="0"/>
      <p:bldP spid="802835"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9" name="Rectangle 7">
            <a:extLst>
              <a:ext uri="{FF2B5EF4-FFF2-40B4-BE49-F238E27FC236}">
                <a16:creationId xmlns:a16="http://schemas.microsoft.com/office/drawing/2014/main" id="{68F22DD7-E4FD-893C-9430-E7D697BE7B21}"/>
              </a:ext>
            </a:extLst>
          </p:cNvPr>
          <p:cNvSpPr>
            <a:spLocks noGrp="1" noChangeArrowheads="1"/>
          </p:cNvSpPr>
          <p:nvPr>
            <p:ph type="title"/>
          </p:nvPr>
        </p:nvSpPr>
        <p:spPr/>
        <p:txBody>
          <a:bodyPr/>
          <a:lstStyle/>
          <a:p>
            <a:pPr eaLnBrk="1" hangingPunct="1"/>
            <a:r>
              <a:rPr lang="en-US" altLang="en-US"/>
              <a:t>Class Test Case Design</a:t>
            </a:r>
          </a:p>
        </p:txBody>
      </p:sp>
      <p:sp>
        <p:nvSpPr>
          <p:cNvPr id="796680" name="Rectangle 8">
            <a:extLst>
              <a:ext uri="{FF2B5EF4-FFF2-40B4-BE49-F238E27FC236}">
                <a16:creationId xmlns:a16="http://schemas.microsoft.com/office/drawing/2014/main" id="{D96D1321-0906-7DE1-0F0C-7E7B7E79F03E}"/>
              </a:ext>
            </a:extLst>
          </p:cNvPr>
          <p:cNvSpPr>
            <a:spLocks noGrp="1" noChangeArrowheads="1"/>
          </p:cNvSpPr>
          <p:nvPr>
            <p:ph type="body" idx="1"/>
          </p:nvPr>
        </p:nvSpPr>
        <p:spPr/>
        <p:txBody>
          <a:bodyPr/>
          <a:lstStyle/>
          <a:p>
            <a:pPr eaLnBrk="1" hangingPunct="1">
              <a:lnSpc>
                <a:spcPct val="90000"/>
              </a:lnSpc>
              <a:buFont typeface="Monotype Sorts" pitchFamily="2" charset="2"/>
              <a:buAutoNum type="arabicPeriod"/>
              <a:defRPr/>
            </a:pPr>
            <a:r>
              <a:rPr lang="en-US" altLang="en-US" sz="2216" dirty="0"/>
              <a:t>Identify each test case uniquely  </a:t>
            </a:r>
            <a:br>
              <a:rPr lang="en-US" altLang="en-US" sz="2216" dirty="0"/>
            </a:br>
            <a:r>
              <a:rPr lang="en-US" altLang="en-US" sz="2216" dirty="0"/>
              <a:t>- </a:t>
            </a:r>
            <a:r>
              <a:rPr lang="en-US" altLang="en-US" sz="1847" dirty="0"/>
              <a:t>Associate test case explicitly with the class and/or method to be tested</a:t>
            </a:r>
          </a:p>
          <a:p>
            <a:pPr eaLnBrk="1" hangingPunct="1">
              <a:lnSpc>
                <a:spcPct val="90000"/>
              </a:lnSpc>
              <a:buFont typeface="Monotype Sorts" pitchFamily="2" charset="2"/>
              <a:buAutoNum type="arabicPeriod"/>
              <a:defRPr/>
            </a:pPr>
            <a:r>
              <a:rPr lang="en-US" altLang="en-US" sz="2216" dirty="0"/>
              <a:t>State the purpose of the test </a:t>
            </a:r>
          </a:p>
          <a:p>
            <a:pPr eaLnBrk="1" hangingPunct="1">
              <a:lnSpc>
                <a:spcPct val="90000"/>
              </a:lnSpc>
              <a:buFont typeface="Monotype Sorts" pitchFamily="2" charset="2"/>
              <a:buAutoNum type="arabicPeriod"/>
              <a:defRPr/>
            </a:pPr>
            <a:r>
              <a:rPr lang="en-US" altLang="en-US" sz="2216" dirty="0"/>
              <a:t>Each test case should contain:</a:t>
            </a:r>
          </a:p>
          <a:p>
            <a:pPr marL="879539" lvl="1" indent="-351815" eaLnBrk="1" hangingPunct="1">
              <a:lnSpc>
                <a:spcPct val="90000"/>
              </a:lnSpc>
              <a:buFont typeface="Symbol" panose="05050102010706020507" pitchFamily="18" charset="2"/>
              <a:buAutoNum type="alphaLcPeriod"/>
              <a:defRPr/>
            </a:pPr>
            <a:r>
              <a:rPr lang="en-US" altLang="en-US" sz="1847" dirty="0"/>
              <a:t>A list of messages and operations that will be exercised as a consequence of the test</a:t>
            </a:r>
          </a:p>
          <a:p>
            <a:pPr marL="879539" lvl="1" indent="-351815" eaLnBrk="1" hangingPunct="1">
              <a:lnSpc>
                <a:spcPct val="90000"/>
              </a:lnSpc>
              <a:buFont typeface="Symbol" panose="05050102010706020507" pitchFamily="18" charset="2"/>
              <a:buAutoNum type="alphaLcPeriod"/>
              <a:defRPr/>
            </a:pPr>
            <a:r>
              <a:rPr lang="en-US" altLang="en-US" sz="1847" dirty="0"/>
              <a:t>A list of exceptions that may occur as the object is tested</a:t>
            </a:r>
          </a:p>
          <a:p>
            <a:pPr marL="879539" lvl="1" indent="-351815" eaLnBrk="1" hangingPunct="1">
              <a:lnSpc>
                <a:spcPct val="90000"/>
              </a:lnSpc>
              <a:buFont typeface="Symbol" panose="05050102010706020507" pitchFamily="18" charset="2"/>
              <a:buAutoNum type="alphaLcPeriod"/>
              <a:defRPr/>
            </a:pPr>
            <a:r>
              <a:rPr lang="en-US" altLang="en-US" sz="1847" dirty="0"/>
              <a:t>A list of external conditions for setup (i.e., changes in the environment external to the software that must exist in order to properly conduct the test)</a:t>
            </a:r>
          </a:p>
          <a:p>
            <a:pPr marL="879539" lvl="1" indent="-351815" eaLnBrk="1" hangingPunct="1">
              <a:lnSpc>
                <a:spcPct val="90000"/>
              </a:lnSpc>
              <a:buFont typeface="Symbol" panose="05050102010706020507" pitchFamily="18" charset="2"/>
              <a:buAutoNum type="alphaLcPeriod"/>
              <a:defRPr/>
            </a:pPr>
            <a:r>
              <a:rPr lang="en-US" altLang="en-US" sz="1847" dirty="0"/>
              <a:t>Supplementary information that will aid in understanding or implementing the test</a:t>
            </a:r>
          </a:p>
          <a:p>
            <a:pPr eaLnBrk="1" hangingPunct="1">
              <a:lnSpc>
                <a:spcPct val="90000"/>
              </a:lnSpc>
              <a:buFont typeface="Symbol" panose="05050102010706020507" pitchFamily="18" charset="2"/>
              <a:buChar char="-"/>
              <a:defRPr/>
            </a:pPr>
            <a:r>
              <a:rPr lang="en-US" altLang="en-US" sz="2216" dirty="0"/>
              <a:t>Automated unit testing tools facilitate these requirements</a:t>
            </a:r>
          </a:p>
          <a:p>
            <a:pPr eaLnBrk="1" hangingPunct="1">
              <a:lnSpc>
                <a:spcPct val="90000"/>
              </a:lnSpc>
              <a:defRPr/>
            </a:pPr>
            <a:endParaRPr lang="en-US" altLang="en-US" sz="2216"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96679"/>
                                        </p:tgtEl>
                                        <p:attrNameLst>
                                          <p:attrName>style.visibility</p:attrName>
                                        </p:attrNameLst>
                                      </p:cBhvr>
                                      <p:to>
                                        <p:strVal val="visible"/>
                                      </p:to>
                                    </p:set>
                                    <p:anim calcmode="lin" valueType="num">
                                      <p:cBhvr>
                                        <p:cTn id="7" dur="500" fill="hold"/>
                                        <p:tgtEl>
                                          <p:spTgt spid="796679"/>
                                        </p:tgtEl>
                                        <p:attrNameLst>
                                          <p:attrName>ppt_w</p:attrName>
                                        </p:attrNameLst>
                                      </p:cBhvr>
                                      <p:tavLst>
                                        <p:tav tm="0">
                                          <p:val>
                                            <p:fltVal val="0"/>
                                          </p:val>
                                        </p:tav>
                                        <p:tav tm="100000">
                                          <p:val>
                                            <p:strVal val="#ppt_w"/>
                                          </p:val>
                                        </p:tav>
                                      </p:tavLst>
                                    </p:anim>
                                    <p:anim calcmode="lin" valueType="num">
                                      <p:cBhvr>
                                        <p:cTn id="8" dur="500" fill="hold"/>
                                        <p:tgtEl>
                                          <p:spTgt spid="796679"/>
                                        </p:tgtEl>
                                        <p:attrNameLst>
                                          <p:attrName>ppt_h</p:attrName>
                                        </p:attrNameLst>
                                      </p:cBhvr>
                                      <p:tavLst>
                                        <p:tav tm="0">
                                          <p:val>
                                            <p:fltVal val="0"/>
                                          </p:val>
                                        </p:tav>
                                        <p:tav tm="100000">
                                          <p:val>
                                            <p:strVal val="#ppt_h"/>
                                          </p:val>
                                        </p:tav>
                                      </p:tavLst>
                                    </p:anim>
                                    <p:animEffect transition="in" filter="fade">
                                      <p:cBhvr>
                                        <p:cTn id="9" dur="500"/>
                                        <p:tgtEl>
                                          <p:spTgt spid="796679"/>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96680">
                                            <p:txEl>
                                              <p:pRg st="0" end="0"/>
                                            </p:txEl>
                                          </p:spTgt>
                                        </p:tgtEl>
                                        <p:attrNameLst>
                                          <p:attrName>style.visibility</p:attrName>
                                        </p:attrNameLst>
                                      </p:cBhvr>
                                      <p:to>
                                        <p:strVal val="visible"/>
                                      </p:to>
                                    </p:set>
                                    <p:animEffect transition="in" filter="fade">
                                      <p:cBhvr>
                                        <p:cTn id="13" dur="500">
                                          <p:stCondLst>
                                            <p:cond delay="0"/>
                                          </p:stCondLst>
                                        </p:cTn>
                                        <p:tgtEl>
                                          <p:spTgt spid="796680">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96680">
                                            <p:txEl>
                                              <p:pRg st="1" end="1"/>
                                            </p:txEl>
                                          </p:spTgt>
                                        </p:tgtEl>
                                        <p:attrNameLst>
                                          <p:attrName>style.visibility</p:attrName>
                                        </p:attrNameLst>
                                      </p:cBhvr>
                                      <p:to>
                                        <p:strVal val="visible"/>
                                      </p:to>
                                    </p:set>
                                    <p:animEffect transition="in" filter="fade">
                                      <p:cBhvr>
                                        <p:cTn id="18" dur="500">
                                          <p:stCondLst>
                                            <p:cond delay="0"/>
                                          </p:stCondLst>
                                        </p:cTn>
                                        <p:tgtEl>
                                          <p:spTgt spid="796680">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96680">
                                            <p:txEl>
                                              <p:pRg st="2" end="2"/>
                                            </p:txEl>
                                          </p:spTgt>
                                        </p:tgtEl>
                                        <p:attrNameLst>
                                          <p:attrName>style.visibility</p:attrName>
                                        </p:attrNameLst>
                                      </p:cBhvr>
                                      <p:to>
                                        <p:strVal val="visible"/>
                                      </p:to>
                                    </p:set>
                                    <p:animEffect transition="in" filter="fade">
                                      <p:cBhvr>
                                        <p:cTn id="23" dur="500">
                                          <p:stCondLst>
                                            <p:cond delay="0"/>
                                          </p:stCondLst>
                                        </p:cTn>
                                        <p:tgtEl>
                                          <p:spTgt spid="796680">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96680">
                                            <p:txEl>
                                              <p:pRg st="3" end="3"/>
                                            </p:txEl>
                                          </p:spTgt>
                                        </p:tgtEl>
                                        <p:attrNameLst>
                                          <p:attrName>style.visibility</p:attrName>
                                        </p:attrNameLst>
                                      </p:cBhvr>
                                      <p:to>
                                        <p:strVal val="visible"/>
                                      </p:to>
                                    </p:set>
                                    <p:animEffect transition="in" filter="fade">
                                      <p:cBhvr>
                                        <p:cTn id="26" dur="500">
                                          <p:stCondLst>
                                            <p:cond delay="0"/>
                                          </p:stCondLst>
                                        </p:cTn>
                                        <p:tgtEl>
                                          <p:spTgt spid="796680">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96680">
                                            <p:txEl>
                                              <p:pRg st="4" end="4"/>
                                            </p:txEl>
                                          </p:spTgt>
                                        </p:tgtEl>
                                        <p:attrNameLst>
                                          <p:attrName>style.visibility</p:attrName>
                                        </p:attrNameLst>
                                      </p:cBhvr>
                                      <p:to>
                                        <p:strVal val="visible"/>
                                      </p:to>
                                    </p:set>
                                    <p:animEffect transition="in" filter="fade">
                                      <p:cBhvr>
                                        <p:cTn id="29" dur="500">
                                          <p:stCondLst>
                                            <p:cond delay="0"/>
                                          </p:stCondLst>
                                        </p:cTn>
                                        <p:tgtEl>
                                          <p:spTgt spid="796680">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96680">
                                            <p:txEl>
                                              <p:pRg st="5" end="5"/>
                                            </p:txEl>
                                          </p:spTgt>
                                        </p:tgtEl>
                                        <p:attrNameLst>
                                          <p:attrName>style.visibility</p:attrName>
                                        </p:attrNameLst>
                                      </p:cBhvr>
                                      <p:to>
                                        <p:strVal val="visible"/>
                                      </p:to>
                                    </p:set>
                                    <p:animEffect transition="in" filter="fade">
                                      <p:cBhvr>
                                        <p:cTn id="32" dur="500">
                                          <p:stCondLst>
                                            <p:cond delay="0"/>
                                          </p:stCondLst>
                                        </p:cTn>
                                        <p:tgtEl>
                                          <p:spTgt spid="796680">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96680">
                                            <p:txEl>
                                              <p:pRg st="6" end="6"/>
                                            </p:txEl>
                                          </p:spTgt>
                                        </p:tgtEl>
                                        <p:attrNameLst>
                                          <p:attrName>style.visibility</p:attrName>
                                        </p:attrNameLst>
                                      </p:cBhvr>
                                      <p:to>
                                        <p:strVal val="visible"/>
                                      </p:to>
                                    </p:set>
                                    <p:animEffect transition="in" filter="fade">
                                      <p:cBhvr>
                                        <p:cTn id="35" dur="500">
                                          <p:stCondLst>
                                            <p:cond delay="0"/>
                                          </p:stCondLst>
                                        </p:cTn>
                                        <p:tgtEl>
                                          <p:spTgt spid="796680">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96680">
                                            <p:txEl>
                                              <p:pRg st="7" end="7"/>
                                            </p:txEl>
                                          </p:spTgt>
                                        </p:tgtEl>
                                        <p:attrNameLst>
                                          <p:attrName>style.visibility</p:attrName>
                                        </p:attrNameLst>
                                      </p:cBhvr>
                                      <p:to>
                                        <p:strVal val="visible"/>
                                      </p:to>
                                    </p:set>
                                    <p:animEffect transition="in" filter="fade">
                                      <p:cBhvr>
                                        <p:cTn id="40" dur="500">
                                          <p:stCondLst>
                                            <p:cond delay="0"/>
                                          </p:stCondLst>
                                        </p:cTn>
                                        <p:tgtEl>
                                          <p:spTgt spid="79668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9" grpId="0"/>
      <p:bldP spid="796680"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6130" name="Rectangle 2">
            <a:extLst>
              <a:ext uri="{FF2B5EF4-FFF2-40B4-BE49-F238E27FC236}">
                <a16:creationId xmlns:a16="http://schemas.microsoft.com/office/drawing/2014/main" id="{F043B46B-C592-A3DB-151B-FDE371649EBC}"/>
              </a:ext>
            </a:extLst>
          </p:cNvPr>
          <p:cNvSpPr>
            <a:spLocks noGrp="1" noChangeArrowheads="1"/>
          </p:cNvSpPr>
          <p:nvPr>
            <p:ph type="title"/>
          </p:nvPr>
        </p:nvSpPr>
        <p:spPr/>
        <p:txBody>
          <a:bodyPr/>
          <a:lstStyle/>
          <a:p>
            <a:pPr eaLnBrk="1" hangingPunct="1"/>
            <a:r>
              <a:rPr lang="en-US" altLang="en-US"/>
              <a:t>Challenges of Class Testing</a:t>
            </a:r>
          </a:p>
        </p:txBody>
      </p:sp>
      <p:sp>
        <p:nvSpPr>
          <p:cNvPr id="816131" name="Rectangle 3">
            <a:extLst>
              <a:ext uri="{FF2B5EF4-FFF2-40B4-BE49-F238E27FC236}">
                <a16:creationId xmlns:a16="http://schemas.microsoft.com/office/drawing/2014/main" id="{64AC587B-0F01-52B1-DF9E-01C594842D08}"/>
              </a:ext>
            </a:extLst>
          </p:cNvPr>
          <p:cNvSpPr>
            <a:spLocks noGrp="1" noChangeArrowheads="1"/>
          </p:cNvSpPr>
          <p:nvPr>
            <p:ph type="body" idx="1"/>
          </p:nvPr>
        </p:nvSpPr>
        <p:spPr/>
        <p:txBody>
          <a:bodyPr/>
          <a:lstStyle/>
          <a:p>
            <a:pPr eaLnBrk="1" hangingPunct="1">
              <a:defRPr/>
            </a:pPr>
            <a:r>
              <a:rPr lang="en-US" altLang="en-US" sz="2216" dirty="0"/>
              <a:t>Encapsulation: </a:t>
            </a:r>
          </a:p>
          <a:p>
            <a:pPr lvl="1" eaLnBrk="1" hangingPunct="1">
              <a:buFont typeface="Symbol" panose="05050102010706020507" pitchFamily="18" charset="2"/>
              <a:buChar char="-"/>
              <a:defRPr/>
            </a:pPr>
            <a:r>
              <a:rPr lang="en-US" altLang="en-US" sz="1847" dirty="0"/>
              <a:t>Difficult to obtain a snapshot of a class without building extra methods which display the classes’ state</a:t>
            </a:r>
          </a:p>
          <a:p>
            <a:pPr eaLnBrk="1" hangingPunct="1">
              <a:defRPr/>
            </a:pPr>
            <a:r>
              <a:rPr lang="en-US" altLang="en-US" sz="2216" dirty="0"/>
              <a:t>Inheritance and polymorphism: </a:t>
            </a:r>
          </a:p>
          <a:p>
            <a:pPr lvl="1" eaLnBrk="1" hangingPunct="1">
              <a:buFont typeface="Symbol" panose="05050102010706020507" pitchFamily="18" charset="2"/>
              <a:buChar char="-"/>
              <a:defRPr/>
            </a:pPr>
            <a:r>
              <a:rPr lang="en-US" altLang="en-US" sz="1847" dirty="0"/>
              <a:t>Each new context of use (subclass) requires re-testing because a method may be implemented differently (polymorphism). </a:t>
            </a:r>
          </a:p>
          <a:p>
            <a:pPr lvl="1" eaLnBrk="1" hangingPunct="1">
              <a:buFont typeface="Symbol" panose="05050102010706020507" pitchFamily="18" charset="2"/>
              <a:buChar char="-"/>
              <a:defRPr/>
            </a:pPr>
            <a:r>
              <a:rPr lang="en-US" altLang="en-US" sz="1847" dirty="0"/>
              <a:t>Other unaltered methods within the subclass may use the redefined method and need to be tested</a:t>
            </a:r>
          </a:p>
          <a:p>
            <a:pPr eaLnBrk="1" hangingPunct="1">
              <a:defRPr/>
            </a:pPr>
            <a:r>
              <a:rPr lang="en-US" altLang="en-US" sz="2216" dirty="0"/>
              <a:t>White box tests: </a:t>
            </a:r>
          </a:p>
          <a:p>
            <a:pPr lvl="1" eaLnBrk="1" hangingPunct="1">
              <a:buFont typeface="Symbol" panose="05050102010706020507" pitchFamily="18" charset="2"/>
              <a:buChar char="-"/>
              <a:defRPr/>
            </a:pPr>
            <a:r>
              <a:rPr lang="en-US" altLang="en-US" sz="1847" dirty="0"/>
              <a:t>Basis path, condition, data flow and loop tests can all apply to individual methods, but don’t test interactions between methods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816130"/>
                                        </p:tgtEl>
                                        <p:attrNameLst>
                                          <p:attrName>style.visibility</p:attrName>
                                        </p:attrNameLst>
                                      </p:cBhvr>
                                      <p:to>
                                        <p:strVal val="visible"/>
                                      </p:to>
                                    </p:set>
                                    <p:anim calcmode="lin" valueType="num">
                                      <p:cBhvr>
                                        <p:cTn id="7" dur="500" fill="hold"/>
                                        <p:tgtEl>
                                          <p:spTgt spid="816130"/>
                                        </p:tgtEl>
                                        <p:attrNameLst>
                                          <p:attrName>ppt_w</p:attrName>
                                        </p:attrNameLst>
                                      </p:cBhvr>
                                      <p:tavLst>
                                        <p:tav tm="0">
                                          <p:val>
                                            <p:fltVal val="0"/>
                                          </p:val>
                                        </p:tav>
                                        <p:tav tm="100000">
                                          <p:val>
                                            <p:strVal val="#ppt_w"/>
                                          </p:val>
                                        </p:tav>
                                      </p:tavLst>
                                    </p:anim>
                                    <p:anim calcmode="lin" valueType="num">
                                      <p:cBhvr>
                                        <p:cTn id="8" dur="500" fill="hold"/>
                                        <p:tgtEl>
                                          <p:spTgt spid="816130"/>
                                        </p:tgtEl>
                                        <p:attrNameLst>
                                          <p:attrName>ppt_h</p:attrName>
                                        </p:attrNameLst>
                                      </p:cBhvr>
                                      <p:tavLst>
                                        <p:tav tm="0">
                                          <p:val>
                                            <p:fltVal val="0"/>
                                          </p:val>
                                        </p:tav>
                                        <p:tav tm="100000">
                                          <p:val>
                                            <p:strVal val="#ppt_h"/>
                                          </p:val>
                                        </p:tav>
                                      </p:tavLst>
                                    </p:anim>
                                    <p:animEffect transition="in" filter="fade">
                                      <p:cBhvr>
                                        <p:cTn id="9" dur="500"/>
                                        <p:tgtEl>
                                          <p:spTgt spid="816130"/>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16131">
                                            <p:txEl>
                                              <p:pRg st="0" end="0"/>
                                            </p:txEl>
                                          </p:spTgt>
                                        </p:tgtEl>
                                        <p:attrNameLst>
                                          <p:attrName>style.visibility</p:attrName>
                                        </p:attrNameLst>
                                      </p:cBhvr>
                                      <p:to>
                                        <p:strVal val="visible"/>
                                      </p:to>
                                    </p:set>
                                    <p:animEffect transition="in" filter="fade">
                                      <p:cBhvr>
                                        <p:cTn id="13" dur="500">
                                          <p:stCondLst>
                                            <p:cond delay="0"/>
                                          </p:stCondLst>
                                        </p:cTn>
                                        <p:tgtEl>
                                          <p:spTgt spid="81613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16131">
                                            <p:txEl>
                                              <p:pRg st="1" end="1"/>
                                            </p:txEl>
                                          </p:spTgt>
                                        </p:tgtEl>
                                        <p:attrNameLst>
                                          <p:attrName>style.visibility</p:attrName>
                                        </p:attrNameLst>
                                      </p:cBhvr>
                                      <p:to>
                                        <p:strVal val="visible"/>
                                      </p:to>
                                    </p:set>
                                    <p:animEffect transition="in" filter="fade">
                                      <p:cBhvr>
                                        <p:cTn id="18" dur="500">
                                          <p:stCondLst>
                                            <p:cond delay="0"/>
                                          </p:stCondLst>
                                        </p:cTn>
                                        <p:tgtEl>
                                          <p:spTgt spid="816131">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16131">
                                            <p:txEl>
                                              <p:pRg st="2" end="2"/>
                                            </p:txEl>
                                          </p:spTgt>
                                        </p:tgtEl>
                                        <p:attrNameLst>
                                          <p:attrName>style.visibility</p:attrName>
                                        </p:attrNameLst>
                                      </p:cBhvr>
                                      <p:to>
                                        <p:strVal val="visible"/>
                                      </p:to>
                                    </p:set>
                                    <p:animEffect transition="in" filter="fade">
                                      <p:cBhvr>
                                        <p:cTn id="23" dur="500">
                                          <p:stCondLst>
                                            <p:cond delay="0"/>
                                          </p:stCondLst>
                                        </p:cTn>
                                        <p:tgtEl>
                                          <p:spTgt spid="816131">
                                            <p:txEl>
                                              <p:pRg st="2" end="2"/>
                                            </p:txEl>
                                          </p:spTgt>
                                        </p:tgtEl>
                                      </p:cBhvr>
                                    </p:animEffect>
                                  </p:childTnLst>
                                </p:cTn>
                              </p:par>
                            </p:childTnLst>
                          </p:cTn>
                        </p:par>
                        <p:par>
                          <p:cTn id="24" fill="hold" nodeType="afterGroup">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816131">
                                            <p:txEl>
                                              <p:pRg st="3" end="3"/>
                                            </p:txEl>
                                          </p:spTgt>
                                        </p:tgtEl>
                                        <p:attrNameLst>
                                          <p:attrName>style.visibility</p:attrName>
                                        </p:attrNameLst>
                                      </p:cBhvr>
                                      <p:to>
                                        <p:strVal val="visible"/>
                                      </p:to>
                                    </p:set>
                                    <p:animEffect transition="in" filter="fade">
                                      <p:cBhvr>
                                        <p:cTn id="27" dur="500">
                                          <p:stCondLst>
                                            <p:cond delay="0"/>
                                          </p:stCondLst>
                                        </p:cTn>
                                        <p:tgtEl>
                                          <p:spTgt spid="816131">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16131">
                                            <p:txEl>
                                              <p:pRg st="4" end="4"/>
                                            </p:txEl>
                                          </p:spTgt>
                                        </p:tgtEl>
                                        <p:attrNameLst>
                                          <p:attrName>style.visibility</p:attrName>
                                        </p:attrNameLst>
                                      </p:cBhvr>
                                      <p:to>
                                        <p:strVal val="visible"/>
                                      </p:to>
                                    </p:set>
                                    <p:animEffect transition="in" filter="fade">
                                      <p:cBhvr>
                                        <p:cTn id="30" dur="500">
                                          <p:stCondLst>
                                            <p:cond delay="0"/>
                                          </p:stCondLst>
                                        </p:cTn>
                                        <p:tgtEl>
                                          <p:spTgt spid="816131">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16131">
                                            <p:txEl>
                                              <p:pRg st="5" end="5"/>
                                            </p:txEl>
                                          </p:spTgt>
                                        </p:tgtEl>
                                        <p:attrNameLst>
                                          <p:attrName>style.visibility</p:attrName>
                                        </p:attrNameLst>
                                      </p:cBhvr>
                                      <p:to>
                                        <p:strVal val="visible"/>
                                      </p:to>
                                    </p:set>
                                    <p:animEffect transition="in" filter="fade">
                                      <p:cBhvr>
                                        <p:cTn id="35" dur="500">
                                          <p:stCondLst>
                                            <p:cond delay="0"/>
                                          </p:stCondLst>
                                        </p:cTn>
                                        <p:tgtEl>
                                          <p:spTgt spid="816131">
                                            <p:txEl>
                                              <p:pRg st="5" end="5"/>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16131">
                                            <p:txEl>
                                              <p:pRg st="6" end="6"/>
                                            </p:txEl>
                                          </p:spTgt>
                                        </p:tgtEl>
                                        <p:attrNameLst>
                                          <p:attrName>style.visibility</p:attrName>
                                        </p:attrNameLst>
                                      </p:cBhvr>
                                      <p:to>
                                        <p:strVal val="visible"/>
                                      </p:to>
                                    </p:set>
                                    <p:animEffect transition="in" filter="fade">
                                      <p:cBhvr>
                                        <p:cTn id="38" dur="500">
                                          <p:stCondLst>
                                            <p:cond delay="0"/>
                                          </p:stCondLst>
                                        </p:cTn>
                                        <p:tgtEl>
                                          <p:spTgt spid="8161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0" grpId="0"/>
      <p:bldP spid="816131"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a:extLst>
              <a:ext uri="{FF2B5EF4-FFF2-40B4-BE49-F238E27FC236}">
                <a16:creationId xmlns:a16="http://schemas.microsoft.com/office/drawing/2014/main" id="{554AF3A5-A027-8A90-FD8A-74B2D8F7726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D0292034-74B8-403D-B2D9-910B75745C81}" type="slidenum">
              <a:rPr lang="en-US" altLang="en-US" sz="1400">
                <a:solidFill>
                  <a:srgbClr val="000000"/>
                </a:solidFill>
              </a:rPr>
              <a:pPr fontAlgn="base">
                <a:spcBef>
                  <a:spcPct val="0"/>
                </a:spcBef>
                <a:spcAft>
                  <a:spcPct val="0"/>
                </a:spcAft>
                <a:buNone/>
              </a:pPr>
              <a:t>2</a:t>
            </a:fld>
            <a:endParaRPr lang="en-US" altLang="en-US" sz="1400">
              <a:solidFill>
                <a:srgbClr val="000000"/>
              </a:solidFill>
            </a:endParaRPr>
          </a:p>
        </p:txBody>
      </p:sp>
      <p:sp>
        <p:nvSpPr>
          <p:cNvPr id="5123" name="Rectangle 2">
            <a:extLst>
              <a:ext uri="{FF2B5EF4-FFF2-40B4-BE49-F238E27FC236}">
                <a16:creationId xmlns:a16="http://schemas.microsoft.com/office/drawing/2014/main" id="{0ACB5C06-5C54-161B-3932-5BF93E8F977E}"/>
              </a:ext>
            </a:extLst>
          </p:cNvPr>
          <p:cNvSpPr>
            <a:spLocks noGrp="1" noChangeArrowheads="1"/>
          </p:cNvSpPr>
          <p:nvPr>
            <p:ph type="title"/>
          </p:nvPr>
        </p:nvSpPr>
        <p:spPr/>
        <p:txBody>
          <a:bodyPr/>
          <a:lstStyle/>
          <a:p>
            <a:pPr eaLnBrk="1" hangingPunct="1"/>
            <a:r>
              <a:rPr lang="en-US" altLang="en-US"/>
              <a:t>Introduction</a:t>
            </a:r>
          </a:p>
        </p:txBody>
      </p:sp>
      <p:sp>
        <p:nvSpPr>
          <p:cNvPr id="5124" name="Rectangle 3">
            <a:extLst>
              <a:ext uri="{FF2B5EF4-FFF2-40B4-BE49-F238E27FC236}">
                <a16:creationId xmlns:a16="http://schemas.microsoft.com/office/drawing/2014/main" id="{6AEDFCC7-9F71-3EB0-A87E-F8351EFC1DC8}"/>
              </a:ext>
            </a:extLst>
          </p:cNvPr>
          <p:cNvSpPr>
            <a:spLocks noGrp="1" noChangeArrowheads="1"/>
          </p:cNvSpPr>
          <p:nvPr>
            <p:ph type="body" idx="1"/>
          </p:nvPr>
        </p:nvSpPr>
        <p:spPr/>
        <p:txBody>
          <a:bodyPr/>
          <a:lstStyle/>
          <a:p>
            <a:pPr eaLnBrk="1" hangingPunct="1">
              <a:lnSpc>
                <a:spcPct val="90000"/>
              </a:lnSpc>
            </a:pPr>
            <a:r>
              <a:rPr lang="en-US" altLang="en-US" sz="2000"/>
              <a:t>A strategy for software testing integrates the design of software test cases into a well-planned series of steps that result in successful development of the software</a:t>
            </a:r>
          </a:p>
          <a:p>
            <a:pPr eaLnBrk="1" hangingPunct="1">
              <a:lnSpc>
                <a:spcPct val="90000"/>
              </a:lnSpc>
            </a:pPr>
            <a:r>
              <a:rPr lang="en-US" altLang="en-US" sz="2000"/>
              <a:t>The strategy provides a road map that describes the steps to be taken, when, and how much effort, time, and resources will be required</a:t>
            </a:r>
          </a:p>
          <a:p>
            <a:pPr eaLnBrk="1" hangingPunct="1">
              <a:lnSpc>
                <a:spcPct val="90000"/>
              </a:lnSpc>
            </a:pPr>
            <a:r>
              <a:rPr lang="en-US" altLang="en-US" sz="2000"/>
              <a:t>The strategy incorporates test planning, test case design, test execution, and test result collection and evaluation</a:t>
            </a:r>
          </a:p>
          <a:p>
            <a:pPr eaLnBrk="1" hangingPunct="1">
              <a:lnSpc>
                <a:spcPct val="90000"/>
              </a:lnSpc>
            </a:pPr>
            <a:r>
              <a:rPr lang="en-US" altLang="en-US" sz="2000"/>
              <a:t>The strategy provides guidance for the practitioner and a set of milestones for the manager</a:t>
            </a:r>
          </a:p>
          <a:p>
            <a:pPr eaLnBrk="1" hangingPunct="1">
              <a:lnSpc>
                <a:spcPct val="90000"/>
              </a:lnSpc>
            </a:pPr>
            <a:r>
              <a:rPr lang="en-US" altLang="en-US" sz="2000"/>
              <a:t>Because of time pressures, progress must be measurable and problems must surface as early as possible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2274" name="Rectangle 1026">
            <a:extLst>
              <a:ext uri="{FF2B5EF4-FFF2-40B4-BE49-F238E27FC236}">
                <a16:creationId xmlns:a16="http://schemas.microsoft.com/office/drawing/2014/main" id="{BDE9917D-5D9B-F346-1364-5F0B831E6DF3}"/>
              </a:ext>
            </a:extLst>
          </p:cNvPr>
          <p:cNvSpPr>
            <a:spLocks noGrp="1" noChangeArrowheads="1"/>
          </p:cNvSpPr>
          <p:nvPr>
            <p:ph type="title"/>
          </p:nvPr>
        </p:nvSpPr>
        <p:spPr/>
        <p:txBody>
          <a:bodyPr/>
          <a:lstStyle/>
          <a:p>
            <a:pPr eaLnBrk="1" hangingPunct="1"/>
            <a:r>
              <a:rPr lang="en-US" altLang="en-US"/>
              <a:t>Random Class Testing</a:t>
            </a:r>
          </a:p>
        </p:txBody>
      </p:sp>
      <p:sp>
        <p:nvSpPr>
          <p:cNvPr id="822275" name="Rectangle 1027">
            <a:extLst>
              <a:ext uri="{FF2B5EF4-FFF2-40B4-BE49-F238E27FC236}">
                <a16:creationId xmlns:a16="http://schemas.microsoft.com/office/drawing/2014/main" id="{8EFF34DA-63A5-D22D-8AD3-17160B697CAB}"/>
              </a:ext>
            </a:extLst>
          </p:cNvPr>
          <p:cNvSpPr>
            <a:spLocks noGrp="1" noChangeArrowheads="1"/>
          </p:cNvSpPr>
          <p:nvPr>
            <p:ph type="body" idx="1"/>
          </p:nvPr>
        </p:nvSpPr>
        <p:spPr/>
        <p:txBody>
          <a:bodyPr/>
          <a:lstStyle/>
          <a:p>
            <a:pPr marL="492542" indent="-492542" eaLnBrk="1" hangingPunct="1">
              <a:lnSpc>
                <a:spcPct val="90000"/>
              </a:lnSpc>
              <a:buFont typeface="Times" panose="02020603050405020304" pitchFamily="18" charset="0"/>
              <a:buAutoNum type="arabicPeriod"/>
              <a:defRPr/>
            </a:pPr>
            <a:r>
              <a:rPr lang="en-US" altLang="en-US" sz="2216" dirty="0"/>
              <a:t>Identify methods applicable to a class</a:t>
            </a:r>
          </a:p>
          <a:p>
            <a:pPr marL="492542" indent="-492542" eaLnBrk="1" hangingPunct="1">
              <a:lnSpc>
                <a:spcPct val="90000"/>
              </a:lnSpc>
              <a:buFont typeface="Times" panose="02020603050405020304" pitchFamily="18" charset="0"/>
              <a:buAutoNum type="arabicPeriod"/>
              <a:defRPr/>
            </a:pPr>
            <a:r>
              <a:rPr lang="en-US" altLang="en-US" sz="2216" dirty="0"/>
              <a:t>Define constraints on their use – e.g. the class must always be initialized first</a:t>
            </a:r>
          </a:p>
          <a:p>
            <a:pPr marL="492542" indent="-492542" eaLnBrk="1" hangingPunct="1">
              <a:lnSpc>
                <a:spcPct val="90000"/>
              </a:lnSpc>
              <a:buFont typeface="Times" panose="02020603050405020304" pitchFamily="18" charset="0"/>
              <a:buAutoNum type="arabicPeriod"/>
              <a:defRPr/>
            </a:pPr>
            <a:r>
              <a:rPr lang="en-US" altLang="en-US" sz="2216" dirty="0"/>
              <a:t>Identify a minimum test sequence – an operation sequence that defines the minimum life history of the class</a:t>
            </a:r>
          </a:p>
          <a:p>
            <a:pPr marL="492542" indent="-492542" eaLnBrk="1" hangingPunct="1">
              <a:lnSpc>
                <a:spcPct val="90000"/>
              </a:lnSpc>
              <a:buFont typeface="Times" panose="02020603050405020304" pitchFamily="18" charset="0"/>
              <a:buAutoNum type="arabicPeriod"/>
              <a:defRPr/>
            </a:pPr>
            <a:r>
              <a:rPr lang="en-US" altLang="en-US" sz="2216" dirty="0"/>
              <a:t>Generate a variety of random (but valid) test sequences – this exercises more complex class instance life histories</a:t>
            </a:r>
          </a:p>
          <a:p>
            <a:pPr marL="492542" indent="-492542" eaLnBrk="1" hangingPunct="1">
              <a:lnSpc>
                <a:spcPct val="90000"/>
              </a:lnSpc>
              <a:defRPr/>
            </a:pPr>
            <a:r>
              <a:rPr lang="en-US" altLang="en-US" sz="2216" dirty="0"/>
              <a:t>Example:</a:t>
            </a:r>
          </a:p>
          <a:p>
            <a:pPr marL="949902" lvl="1" indent="-422178" eaLnBrk="1" hangingPunct="1">
              <a:lnSpc>
                <a:spcPct val="90000"/>
              </a:lnSpc>
              <a:buFont typeface="Symbol" panose="05050102010706020507" pitchFamily="18" charset="2"/>
              <a:buAutoNum type="arabicPeriod"/>
              <a:defRPr/>
            </a:pPr>
            <a:r>
              <a:rPr lang="en-US" altLang="en-US" sz="1847" dirty="0"/>
              <a:t>An account class in a banking application has </a:t>
            </a:r>
            <a:r>
              <a:rPr lang="en-US" altLang="en-US" sz="1847" i="1" dirty="0"/>
              <a:t>open</a:t>
            </a:r>
            <a:r>
              <a:rPr lang="en-US" altLang="en-US" sz="1847" dirty="0"/>
              <a:t>, </a:t>
            </a:r>
            <a:r>
              <a:rPr lang="en-US" altLang="en-US" sz="1847" i="1" dirty="0"/>
              <a:t>setup</a:t>
            </a:r>
            <a:r>
              <a:rPr lang="en-US" altLang="en-US" sz="1847" dirty="0"/>
              <a:t>, </a:t>
            </a:r>
            <a:r>
              <a:rPr lang="en-US" altLang="en-US" sz="1847" i="1" dirty="0"/>
              <a:t>deposit</a:t>
            </a:r>
            <a:r>
              <a:rPr lang="en-US" altLang="en-US" sz="1847" dirty="0"/>
              <a:t>, </a:t>
            </a:r>
            <a:r>
              <a:rPr lang="en-US" altLang="en-US" sz="1847" i="1" dirty="0"/>
              <a:t>withdraw</a:t>
            </a:r>
            <a:r>
              <a:rPr lang="en-US" altLang="en-US" sz="1847" dirty="0"/>
              <a:t>, </a:t>
            </a:r>
            <a:r>
              <a:rPr lang="en-US" altLang="en-US" sz="1847" i="1" dirty="0"/>
              <a:t>balance</a:t>
            </a:r>
            <a:r>
              <a:rPr lang="en-US" altLang="en-US" sz="1847" dirty="0"/>
              <a:t>, </a:t>
            </a:r>
            <a:r>
              <a:rPr lang="en-US" altLang="en-US" sz="1847" i="1" dirty="0"/>
              <a:t>summarize</a:t>
            </a:r>
            <a:r>
              <a:rPr lang="en-US" altLang="en-US" sz="1847" dirty="0"/>
              <a:t> and </a:t>
            </a:r>
            <a:r>
              <a:rPr lang="en-US" altLang="en-US" sz="1847" i="1" dirty="0"/>
              <a:t>close</a:t>
            </a:r>
            <a:r>
              <a:rPr lang="en-US" altLang="en-US" sz="1847" dirty="0"/>
              <a:t> methods</a:t>
            </a:r>
          </a:p>
          <a:p>
            <a:pPr marL="949902" lvl="1" indent="-422178" eaLnBrk="1" hangingPunct="1">
              <a:lnSpc>
                <a:spcPct val="90000"/>
              </a:lnSpc>
              <a:buFont typeface="Symbol" panose="05050102010706020507" pitchFamily="18" charset="2"/>
              <a:buAutoNum type="arabicPeriod"/>
              <a:defRPr/>
            </a:pPr>
            <a:r>
              <a:rPr lang="en-US" altLang="en-US" sz="1847" dirty="0"/>
              <a:t>The account must be opened first and closed on completion</a:t>
            </a:r>
          </a:p>
          <a:p>
            <a:pPr marL="949902" lvl="1" indent="-422178" eaLnBrk="1" hangingPunct="1">
              <a:lnSpc>
                <a:spcPct val="90000"/>
              </a:lnSpc>
              <a:buFont typeface="Symbol" panose="05050102010706020507" pitchFamily="18" charset="2"/>
              <a:buAutoNum type="arabicPeriod"/>
              <a:defRPr/>
            </a:pPr>
            <a:r>
              <a:rPr lang="en-US" altLang="en-US" sz="1847" i="1" dirty="0"/>
              <a:t>Open – setup – deposit – withdraw – close</a:t>
            </a:r>
          </a:p>
          <a:p>
            <a:pPr marL="949902" lvl="1" indent="-422178" eaLnBrk="1" hangingPunct="1">
              <a:lnSpc>
                <a:spcPct val="90000"/>
              </a:lnSpc>
              <a:buFont typeface="Symbol" panose="05050102010706020507" pitchFamily="18" charset="2"/>
              <a:buAutoNum type="arabicPeriod"/>
              <a:defRPr/>
            </a:pPr>
            <a:r>
              <a:rPr lang="en-US" altLang="en-US" sz="1847" i="1" dirty="0"/>
              <a:t>Open – setup – deposit –* [deposit | withdraw | balance | summarize] – withdraw – close</a:t>
            </a:r>
            <a:r>
              <a:rPr lang="en-US" altLang="en-US" sz="1847" dirty="0"/>
              <a:t>. Generate random test sequences using this template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822274"/>
                                        </p:tgtEl>
                                        <p:attrNameLst>
                                          <p:attrName>style.visibility</p:attrName>
                                        </p:attrNameLst>
                                      </p:cBhvr>
                                      <p:to>
                                        <p:strVal val="visible"/>
                                      </p:to>
                                    </p:set>
                                    <p:anim calcmode="lin" valueType="num">
                                      <p:cBhvr>
                                        <p:cTn id="7" dur="500" fill="hold"/>
                                        <p:tgtEl>
                                          <p:spTgt spid="822274"/>
                                        </p:tgtEl>
                                        <p:attrNameLst>
                                          <p:attrName>ppt_w</p:attrName>
                                        </p:attrNameLst>
                                      </p:cBhvr>
                                      <p:tavLst>
                                        <p:tav tm="0">
                                          <p:val>
                                            <p:fltVal val="0"/>
                                          </p:val>
                                        </p:tav>
                                        <p:tav tm="100000">
                                          <p:val>
                                            <p:strVal val="#ppt_w"/>
                                          </p:val>
                                        </p:tav>
                                      </p:tavLst>
                                    </p:anim>
                                    <p:anim calcmode="lin" valueType="num">
                                      <p:cBhvr>
                                        <p:cTn id="8" dur="500" fill="hold"/>
                                        <p:tgtEl>
                                          <p:spTgt spid="822274"/>
                                        </p:tgtEl>
                                        <p:attrNameLst>
                                          <p:attrName>ppt_h</p:attrName>
                                        </p:attrNameLst>
                                      </p:cBhvr>
                                      <p:tavLst>
                                        <p:tav tm="0">
                                          <p:val>
                                            <p:fltVal val="0"/>
                                          </p:val>
                                        </p:tav>
                                        <p:tav tm="100000">
                                          <p:val>
                                            <p:strVal val="#ppt_h"/>
                                          </p:val>
                                        </p:tav>
                                      </p:tavLst>
                                    </p:anim>
                                    <p:animEffect transition="in" filter="fade">
                                      <p:cBhvr>
                                        <p:cTn id="9" dur="500"/>
                                        <p:tgtEl>
                                          <p:spTgt spid="82227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22275">
                                            <p:txEl>
                                              <p:pRg st="0" end="0"/>
                                            </p:txEl>
                                          </p:spTgt>
                                        </p:tgtEl>
                                        <p:attrNameLst>
                                          <p:attrName>style.visibility</p:attrName>
                                        </p:attrNameLst>
                                      </p:cBhvr>
                                      <p:to>
                                        <p:strVal val="visible"/>
                                      </p:to>
                                    </p:set>
                                    <p:animEffect transition="in" filter="fade">
                                      <p:cBhvr>
                                        <p:cTn id="14" dur="1000">
                                          <p:stCondLst>
                                            <p:cond delay="0"/>
                                          </p:stCondLst>
                                        </p:cTn>
                                        <p:tgtEl>
                                          <p:spTgt spid="822275">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22275">
                                            <p:txEl>
                                              <p:pRg st="1" end="1"/>
                                            </p:txEl>
                                          </p:spTgt>
                                        </p:tgtEl>
                                        <p:attrNameLst>
                                          <p:attrName>style.visibility</p:attrName>
                                        </p:attrNameLst>
                                      </p:cBhvr>
                                      <p:to>
                                        <p:strVal val="visible"/>
                                      </p:to>
                                    </p:set>
                                    <p:animEffect transition="in" filter="fade">
                                      <p:cBhvr>
                                        <p:cTn id="19" dur="1000">
                                          <p:stCondLst>
                                            <p:cond delay="0"/>
                                          </p:stCondLst>
                                        </p:cTn>
                                        <p:tgtEl>
                                          <p:spTgt spid="822275">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22275">
                                            <p:txEl>
                                              <p:pRg st="2" end="2"/>
                                            </p:txEl>
                                          </p:spTgt>
                                        </p:tgtEl>
                                        <p:attrNameLst>
                                          <p:attrName>style.visibility</p:attrName>
                                        </p:attrNameLst>
                                      </p:cBhvr>
                                      <p:to>
                                        <p:strVal val="visible"/>
                                      </p:to>
                                    </p:set>
                                    <p:animEffect transition="in" filter="fade">
                                      <p:cBhvr>
                                        <p:cTn id="24" dur="1000">
                                          <p:stCondLst>
                                            <p:cond delay="0"/>
                                          </p:stCondLst>
                                        </p:cTn>
                                        <p:tgtEl>
                                          <p:spTgt spid="822275">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22275">
                                            <p:txEl>
                                              <p:pRg st="3" end="3"/>
                                            </p:txEl>
                                          </p:spTgt>
                                        </p:tgtEl>
                                        <p:attrNameLst>
                                          <p:attrName>style.visibility</p:attrName>
                                        </p:attrNameLst>
                                      </p:cBhvr>
                                      <p:to>
                                        <p:strVal val="visible"/>
                                      </p:to>
                                    </p:set>
                                    <p:animEffect transition="in" filter="fade">
                                      <p:cBhvr>
                                        <p:cTn id="29" dur="1000">
                                          <p:stCondLst>
                                            <p:cond delay="0"/>
                                          </p:stCondLst>
                                        </p:cTn>
                                        <p:tgtEl>
                                          <p:spTgt spid="822275">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22275">
                                            <p:txEl>
                                              <p:pRg st="4" end="4"/>
                                            </p:txEl>
                                          </p:spTgt>
                                        </p:tgtEl>
                                        <p:attrNameLst>
                                          <p:attrName>style.visibility</p:attrName>
                                        </p:attrNameLst>
                                      </p:cBhvr>
                                      <p:to>
                                        <p:strVal val="visible"/>
                                      </p:to>
                                    </p:set>
                                    <p:animEffect transition="in" filter="fade">
                                      <p:cBhvr>
                                        <p:cTn id="34" dur="1000">
                                          <p:stCondLst>
                                            <p:cond delay="0"/>
                                          </p:stCondLst>
                                        </p:cTn>
                                        <p:tgtEl>
                                          <p:spTgt spid="822275">
                                            <p:txEl>
                                              <p:pRg st="4" end="4"/>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22275">
                                            <p:txEl>
                                              <p:pRg st="5" end="5"/>
                                            </p:txEl>
                                          </p:spTgt>
                                        </p:tgtEl>
                                        <p:attrNameLst>
                                          <p:attrName>style.visibility</p:attrName>
                                        </p:attrNameLst>
                                      </p:cBhvr>
                                      <p:to>
                                        <p:strVal val="visible"/>
                                      </p:to>
                                    </p:set>
                                    <p:animEffect transition="in" filter="fade">
                                      <p:cBhvr>
                                        <p:cTn id="37" dur="1000">
                                          <p:stCondLst>
                                            <p:cond delay="0"/>
                                          </p:stCondLst>
                                        </p:cTn>
                                        <p:tgtEl>
                                          <p:spTgt spid="822275">
                                            <p:txEl>
                                              <p:pRg st="5" end="5"/>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22275">
                                            <p:txEl>
                                              <p:pRg st="6" end="6"/>
                                            </p:txEl>
                                          </p:spTgt>
                                        </p:tgtEl>
                                        <p:attrNameLst>
                                          <p:attrName>style.visibility</p:attrName>
                                        </p:attrNameLst>
                                      </p:cBhvr>
                                      <p:to>
                                        <p:strVal val="visible"/>
                                      </p:to>
                                    </p:set>
                                    <p:animEffect transition="in" filter="fade">
                                      <p:cBhvr>
                                        <p:cTn id="40" dur="1000">
                                          <p:stCondLst>
                                            <p:cond delay="0"/>
                                          </p:stCondLst>
                                        </p:cTn>
                                        <p:tgtEl>
                                          <p:spTgt spid="822275">
                                            <p:txEl>
                                              <p:pRg st="6" end="6"/>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22275">
                                            <p:txEl>
                                              <p:pRg st="7" end="7"/>
                                            </p:txEl>
                                          </p:spTgt>
                                        </p:tgtEl>
                                        <p:attrNameLst>
                                          <p:attrName>style.visibility</p:attrName>
                                        </p:attrNameLst>
                                      </p:cBhvr>
                                      <p:to>
                                        <p:strVal val="visible"/>
                                      </p:to>
                                    </p:set>
                                    <p:animEffect transition="in" filter="fade">
                                      <p:cBhvr>
                                        <p:cTn id="43" dur="1000">
                                          <p:stCondLst>
                                            <p:cond delay="0"/>
                                          </p:stCondLst>
                                        </p:cTn>
                                        <p:tgtEl>
                                          <p:spTgt spid="822275">
                                            <p:txEl>
                                              <p:pRg st="7" end="7"/>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2275">
                                            <p:txEl>
                                              <p:pRg st="8" end="8"/>
                                            </p:txEl>
                                          </p:spTgt>
                                        </p:tgtEl>
                                        <p:attrNameLst>
                                          <p:attrName>style.visibility</p:attrName>
                                        </p:attrNameLst>
                                      </p:cBhvr>
                                      <p:to>
                                        <p:strVal val="visible"/>
                                      </p:to>
                                    </p:set>
                                    <p:animEffect transition="in" filter="fade">
                                      <p:cBhvr>
                                        <p:cTn id="46" dur="1000">
                                          <p:stCondLst>
                                            <p:cond delay="0"/>
                                          </p:stCondLst>
                                        </p:cTn>
                                        <p:tgtEl>
                                          <p:spTgt spid="8222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74" grpId="0"/>
      <p:bldP spid="822275"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4082" name="Rectangle 1026">
            <a:extLst>
              <a:ext uri="{FF2B5EF4-FFF2-40B4-BE49-F238E27FC236}">
                <a16:creationId xmlns:a16="http://schemas.microsoft.com/office/drawing/2014/main" id="{39F60A7F-4D71-8598-E808-DFB83638E9D0}"/>
              </a:ext>
            </a:extLst>
          </p:cNvPr>
          <p:cNvSpPr>
            <a:spLocks noGrp="1" noChangeArrowheads="1"/>
          </p:cNvSpPr>
          <p:nvPr>
            <p:ph type="title"/>
          </p:nvPr>
        </p:nvSpPr>
        <p:spPr/>
        <p:txBody>
          <a:bodyPr/>
          <a:lstStyle/>
          <a:p>
            <a:pPr eaLnBrk="1" hangingPunct="1"/>
            <a:r>
              <a:rPr lang="en-US" altLang="en-US"/>
              <a:t>[2] Integration Testing</a:t>
            </a:r>
          </a:p>
        </p:txBody>
      </p:sp>
      <p:sp>
        <p:nvSpPr>
          <p:cNvPr id="814083" name="Rectangle 1027">
            <a:extLst>
              <a:ext uri="{FF2B5EF4-FFF2-40B4-BE49-F238E27FC236}">
                <a16:creationId xmlns:a16="http://schemas.microsoft.com/office/drawing/2014/main" id="{3A483AC8-B0E9-9E21-1487-E30D98CD45C2}"/>
              </a:ext>
            </a:extLst>
          </p:cNvPr>
          <p:cNvSpPr>
            <a:spLocks noGrp="1" noChangeArrowheads="1"/>
          </p:cNvSpPr>
          <p:nvPr>
            <p:ph type="body" idx="1"/>
          </p:nvPr>
        </p:nvSpPr>
        <p:spPr/>
        <p:txBody>
          <a:bodyPr/>
          <a:lstStyle/>
          <a:p>
            <a:pPr eaLnBrk="1" hangingPunct="1">
              <a:defRPr/>
            </a:pPr>
            <a:r>
              <a:rPr lang="en-US" altLang="en-US" sz="2216"/>
              <a:t>OO does not have a hierarchical control structure so conventional top-down and bottom-up integration tests have little meaning</a:t>
            </a:r>
          </a:p>
          <a:p>
            <a:pPr eaLnBrk="1" hangingPunct="1">
              <a:defRPr/>
            </a:pPr>
            <a:r>
              <a:rPr lang="en-US" altLang="en-US" sz="2216"/>
              <a:t>Integration applied three different incremental strategies:</a:t>
            </a:r>
          </a:p>
          <a:p>
            <a:pPr lvl="1" eaLnBrk="1" hangingPunct="1">
              <a:buFont typeface="Symbol" panose="05050102010706020507" pitchFamily="18" charset="2"/>
              <a:buChar char="-"/>
              <a:defRPr/>
            </a:pPr>
            <a:r>
              <a:rPr lang="en-US" altLang="en-US" sz="1847"/>
              <a:t>Thread-based testing: integrates classes required to respond to one input or event</a:t>
            </a:r>
          </a:p>
          <a:p>
            <a:pPr lvl="1" eaLnBrk="1" hangingPunct="1">
              <a:buFont typeface="Symbol" panose="05050102010706020507" pitchFamily="18" charset="2"/>
              <a:buChar char="-"/>
              <a:defRPr/>
            </a:pPr>
            <a:r>
              <a:rPr lang="en-US" altLang="en-US" sz="1847"/>
              <a:t>Use-based testing: integrates classes required by one use case</a:t>
            </a:r>
          </a:p>
          <a:p>
            <a:pPr lvl="1" eaLnBrk="1" hangingPunct="1">
              <a:buFont typeface="Symbol" panose="05050102010706020507" pitchFamily="18" charset="2"/>
              <a:buChar char="-"/>
              <a:defRPr/>
            </a:pPr>
            <a:r>
              <a:rPr lang="en-US" altLang="en-US" sz="1847"/>
              <a:t>Cluster testing: integrates classes required to demonstrate one collaboration</a:t>
            </a:r>
          </a:p>
        </p:txBody>
      </p:sp>
      <p:pic>
        <p:nvPicPr>
          <p:cNvPr id="814084" name="Picture 1028">
            <a:extLst>
              <a:ext uri="{FF2B5EF4-FFF2-40B4-BE49-F238E27FC236}">
                <a16:creationId xmlns:a16="http://schemas.microsoft.com/office/drawing/2014/main" id="{6730C980-AC02-88A7-0027-C626F73A68C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26" y="4343401"/>
            <a:ext cx="3819525" cy="17557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814085" name="Text Box 1029">
            <a:extLst>
              <a:ext uri="{FF2B5EF4-FFF2-40B4-BE49-F238E27FC236}">
                <a16:creationId xmlns:a16="http://schemas.microsoft.com/office/drawing/2014/main" id="{48B0EAB9-654D-F3D2-FACF-EA5D265A1C9C}"/>
              </a:ext>
            </a:extLst>
          </p:cNvPr>
          <p:cNvSpPr txBox="1">
            <a:spLocks noChangeArrowheads="1"/>
          </p:cNvSpPr>
          <p:nvPr/>
        </p:nvSpPr>
        <p:spPr bwMode="auto">
          <a:xfrm>
            <a:off x="2597150" y="6070600"/>
            <a:ext cx="6180138" cy="433388"/>
          </a:xfrm>
          <a:prstGeom prst="rect">
            <a:avLst/>
          </a:prstGeom>
          <a:noFill/>
          <a:ln>
            <a:noFill/>
          </a:ln>
          <a:effectLst/>
        </p:spPr>
        <p:txBody>
          <a:bodyPr wrap="none">
            <a:spAutoFit/>
          </a:bodyPr>
          <a:lstStyle/>
          <a:p>
            <a:pPr algn="ctr" fontAlgn="base">
              <a:spcBef>
                <a:spcPct val="0"/>
              </a:spcBef>
              <a:spcAft>
                <a:spcPct val="0"/>
              </a:spcAft>
              <a:buFontTx/>
              <a:buChar char="•"/>
              <a:defRPr/>
            </a:pPr>
            <a:r>
              <a:rPr lang="en-US" altLang="en-US" sz="2216" b="1" u="sng">
                <a:solidFill>
                  <a:srgbClr val="000000"/>
                </a:solidFill>
                <a:latin typeface="Times New Roman" panose="02020603050405020304" pitchFamily="18" charset="0"/>
              </a:rPr>
              <a:t> What integration testing strategies will you use?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814082"/>
                                        </p:tgtEl>
                                        <p:attrNameLst>
                                          <p:attrName>style.visibility</p:attrName>
                                        </p:attrNameLst>
                                      </p:cBhvr>
                                      <p:to>
                                        <p:strVal val="visible"/>
                                      </p:to>
                                    </p:set>
                                    <p:anim calcmode="lin" valueType="num">
                                      <p:cBhvr>
                                        <p:cTn id="7" dur="500" fill="hold"/>
                                        <p:tgtEl>
                                          <p:spTgt spid="814082"/>
                                        </p:tgtEl>
                                        <p:attrNameLst>
                                          <p:attrName>ppt_w</p:attrName>
                                        </p:attrNameLst>
                                      </p:cBhvr>
                                      <p:tavLst>
                                        <p:tav tm="0">
                                          <p:val>
                                            <p:fltVal val="0"/>
                                          </p:val>
                                        </p:tav>
                                        <p:tav tm="100000">
                                          <p:val>
                                            <p:strVal val="#ppt_w"/>
                                          </p:val>
                                        </p:tav>
                                      </p:tavLst>
                                    </p:anim>
                                    <p:anim calcmode="lin" valueType="num">
                                      <p:cBhvr>
                                        <p:cTn id="8" dur="500" fill="hold"/>
                                        <p:tgtEl>
                                          <p:spTgt spid="814082"/>
                                        </p:tgtEl>
                                        <p:attrNameLst>
                                          <p:attrName>ppt_h</p:attrName>
                                        </p:attrNameLst>
                                      </p:cBhvr>
                                      <p:tavLst>
                                        <p:tav tm="0">
                                          <p:val>
                                            <p:fltVal val="0"/>
                                          </p:val>
                                        </p:tav>
                                        <p:tav tm="100000">
                                          <p:val>
                                            <p:strVal val="#ppt_h"/>
                                          </p:val>
                                        </p:tav>
                                      </p:tavLst>
                                    </p:anim>
                                    <p:animEffect transition="in" filter="fade">
                                      <p:cBhvr>
                                        <p:cTn id="9" dur="500"/>
                                        <p:tgtEl>
                                          <p:spTgt spid="814082"/>
                                        </p:tgtEl>
                                      </p:cBhvr>
                                    </p:animEffect>
                                  </p:childTnLst>
                                </p:cTn>
                              </p:par>
                            </p:childTnLst>
                          </p:cTn>
                        </p:par>
                        <p:par>
                          <p:cTn id="10" fill="hold" nodeType="afterGroup">
                            <p:stCondLst>
                              <p:cond delay="500"/>
                            </p:stCondLst>
                            <p:childTnLst>
                              <p:par>
                                <p:cTn id="11" presetID="9" presetClass="entr" presetSubtype="0" fill="hold" nodeType="afterEffect">
                                  <p:stCondLst>
                                    <p:cond delay="0"/>
                                  </p:stCondLst>
                                  <p:childTnLst>
                                    <p:set>
                                      <p:cBhvr>
                                        <p:cTn id="12" dur="1" fill="hold">
                                          <p:stCondLst>
                                            <p:cond delay="0"/>
                                          </p:stCondLst>
                                        </p:cTn>
                                        <p:tgtEl>
                                          <p:spTgt spid="814084"/>
                                        </p:tgtEl>
                                        <p:attrNameLst>
                                          <p:attrName>style.visibility</p:attrName>
                                        </p:attrNameLst>
                                      </p:cBhvr>
                                      <p:to>
                                        <p:strVal val="visible"/>
                                      </p:to>
                                    </p:set>
                                    <p:animEffect transition="in" filter="dissolve">
                                      <p:cBhvr>
                                        <p:cTn id="13" dur="500"/>
                                        <p:tgtEl>
                                          <p:spTgt spid="81408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14083">
                                            <p:txEl>
                                              <p:pRg st="0" end="0"/>
                                            </p:txEl>
                                          </p:spTgt>
                                        </p:tgtEl>
                                        <p:attrNameLst>
                                          <p:attrName>style.visibility</p:attrName>
                                        </p:attrNameLst>
                                      </p:cBhvr>
                                      <p:to>
                                        <p:strVal val="visible"/>
                                      </p:to>
                                    </p:set>
                                    <p:animEffect transition="in" filter="fade">
                                      <p:cBhvr>
                                        <p:cTn id="18" dur="1000">
                                          <p:stCondLst>
                                            <p:cond delay="0"/>
                                          </p:stCondLst>
                                        </p:cTn>
                                        <p:tgtEl>
                                          <p:spTgt spid="814083">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14083">
                                            <p:txEl>
                                              <p:pRg st="1" end="1"/>
                                            </p:txEl>
                                          </p:spTgt>
                                        </p:tgtEl>
                                        <p:attrNameLst>
                                          <p:attrName>style.visibility</p:attrName>
                                        </p:attrNameLst>
                                      </p:cBhvr>
                                      <p:to>
                                        <p:strVal val="visible"/>
                                      </p:to>
                                    </p:set>
                                    <p:animEffect transition="in" filter="fade">
                                      <p:cBhvr>
                                        <p:cTn id="23" dur="1000">
                                          <p:stCondLst>
                                            <p:cond delay="0"/>
                                          </p:stCondLst>
                                        </p:cTn>
                                        <p:tgtEl>
                                          <p:spTgt spid="814083">
                                            <p:txEl>
                                              <p:pRg st="1" end="1"/>
                                            </p:txEl>
                                          </p:spTgt>
                                        </p:tgtEl>
                                      </p:cBhvr>
                                    </p:animEffect>
                                  </p:childTnLst>
                                </p:cTn>
                              </p:par>
                            </p:childTnLst>
                          </p:cTn>
                        </p:par>
                        <p:par>
                          <p:cTn id="24" fill="hold" nodeType="afterGroup">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814083">
                                            <p:txEl>
                                              <p:pRg st="2" end="2"/>
                                            </p:txEl>
                                          </p:spTgt>
                                        </p:tgtEl>
                                        <p:attrNameLst>
                                          <p:attrName>style.visibility</p:attrName>
                                        </p:attrNameLst>
                                      </p:cBhvr>
                                      <p:to>
                                        <p:strVal val="visible"/>
                                      </p:to>
                                    </p:set>
                                    <p:animEffect transition="in" filter="fade">
                                      <p:cBhvr>
                                        <p:cTn id="27" dur="1000">
                                          <p:stCondLst>
                                            <p:cond delay="0"/>
                                          </p:stCondLst>
                                        </p:cTn>
                                        <p:tgtEl>
                                          <p:spTgt spid="814083">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14083">
                                            <p:txEl>
                                              <p:pRg st="3" end="3"/>
                                            </p:txEl>
                                          </p:spTgt>
                                        </p:tgtEl>
                                        <p:attrNameLst>
                                          <p:attrName>style.visibility</p:attrName>
                                        </p:attrNameLst>
                                      </p:cBhvr>
                                      <p:to>
                                        <p:strVal val="visible"/>
                                      </p:to>
                                    </p:set>
                                    <p:animEffect transition="in" filter="fade">
                                      <p:cBhvr>
                                        <p:cTn id="32" dur="1000">
                                          <p:stCondLst>
                                            <p:cond delay="0"/>
                                          </p:stCondLst>
                                        </p:cTn>
                                        <p:tgtEl>
                                          <p:spTgt spid="814083">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14083">
                                            <p:txEl>
                                              <p:pRg st="4" end="4"/>
                                            </p:txEl>
                                          </p:spTgt>
                                        </p:tgtEl>
                                        <p:attrNameLst>
                                          <p:attrName>style.visibility</p:attrName>
                                        </p:attrNameLst>
                                      </p:cBhvr>
                                      <p:to>
                                        <p:strVal val="visible"/>
                                      </p:to>
                                    </p:set>
                                    <p:animEffect transition="in" filter="fade">
                                      <p:cBhvr>
                                        <p:cTn id="37" dur="1000">
                                          <p:stCondLst>
                                            <p:cond delay="0"/>
                                          </p:stCondLst>
                                        </p:cTn>
                                        <p:tgtEl>
                                          <p:spTgt spid="814083">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814085">
                                            <p:txEl>
                                              <p:pRg st="0" end="0"/>
                                            </p:txEl>
                                          </p:spTgt>
                                        </p:tgtEl>
                                        <p:attrNameLst>
                                          <p:attrName>style.visibility</p:attrName>
                                        </p:attrNameLst>
                                      </p:cBhvr>
                                      <p:to>
                                        <p:strVal val="visible"/>
                                      </p:to>
                                    </p:set>
                                    <p:animEffect transition="in" filter="wipe(left)">
                                      <p:cBhvr>
                                        <p:cTn id="42" dur="500"/>
                                        <p:tgtEl>
                                          <p:spTgt spid="8140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4082" grpId="0"/>
      <p:bldP spid="81408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9748" name="Rectangle 4">
            <a:extLst>
              <a:ext uri="{FF2B5EF4-FFF2-40B4-BE49-F238E27FC236}">
                <a16:creationId xmlns:a16="http://schemas.microsoft.com/office/drawing/2014/main" id="{24316893-4190-0361-238B-45285E0A80B3}"/>
              </a:ext>
            </a:extLst>
          </p:cNvPr>
          <p:cNvSpPr>
            <a:spLocks noGrp="1" noChangeArrowheads="1"/>
          </p:cNvSpPr>
          <p:nvPr>
            <p:ph type="title"/>
          </p:nvPr>
        </p:nvSpPr>
        <p:spPr/>
        <p:txBody>
          <a:bodyPr/>
          <a:lstStyle/>
          <a:p>
            <a:pPr eaLnBrk="1" hangingPunct="1"/>
            <a:r>
              <a:rPr lang="en-US" altLang="en-US"/>
              <a:t>Random Integration Testing</a:t>
            </a:r>
          </a:p>
        </p:txBody>
      </p:sp>
      <p:sp>
        <p:nvSpPr>
          <p:cNvPr id="799749" name="Rectangle 5">
            <a:extLst>
              <a:ext uri="{FF2B5EF4-FFF2-40B4-BE49-F238E27FC236}">
                <a16:creationId xmlns:a16="http://schemas.microsoft.com/office/drawing/2014/main" id="{74733C59-6D9F-E78E-B4DC-A6FDA59044BC}"/>
              </a:ext>
            </a:extLst>
          </p:cNvPr>
          <p:cNvSpPr>
            <a:spLocks noGrp="1" noChangeArrowheads="1"/>
          </p:cNvSpPr>
          <p:nvPr>
            <p:ph type="body" idx="1"/>
          </p:nvPr>
        </p:nvSpPr>
        <p:spPr/>
        <p:txBody>
          <a:bodyPr/>
          <a:lstStyle/>
          <a:p>
            <a:pPr marL="492125" indent="-492125" eaLnBrk="1" hangingPunct="1">
              <a:lnSpc>
                <a:spcPct val="90000"/>
              </a:lnSpc>
            </a:pPr>
            <a:r>
              <a:rPr lang="en-US" altLang="en-US" sz="2400"/>
              <a:t>Multiple Class Random Testing</a:t>
            </a:r>
          </a:p>
          <a:p>
            <a:pPr marL="949325" lvl="1" indent="-420688" eaLnBrk="1" hangingPunct="1">
              <a:lnSpc>
                <a:spcPct val="90000"/>
              </a:lnSpc>
              <a:buFont typeface="Symbol" panose="05050102010706020507" pitchFamily="18" charset="2"/>
              <a:buAutoNum type="arabicPeriod"/>
            </a:pPr>
            <a:r>
              <a:rPr lang="en-US" altLang="en-US" sz="2000"/>
              <a:t>For each client class, use the list of class methods to generate a series of random test sequences. </a:t>
            </a:r>
            <a:br>
              <a:rPr lang="en-US" altLang="en-US" sz="2000"/>
            </a:br>
            <a:r>
              <a:rPr lang="en-US" altLang="en-US" sz="2000"/>
              <a:t>Methods will send messages to other server classes.</a:t>
            </a:r>
          </a:p>
          <a:p>
            <a:pPr marL="949325" lvl="1" indent="-420688" eaLnBrk="1" hangingPunct="1">
              <a:lnSpc>
                <a:spcPct val="90000"/>
              </a:lnSpc>
              <a:buFont typeface="Symbol" panose="05050102010706020507" pitchFamily="18" charset="2"/>
              <a:buAutoNum type="arabicPeriod"/>
            </a:pPr>
            <a:r>
              <a:rPr lang="en-US" altLang="en-US" sz="2000"/>
              <a:t>For each message that is generated, determine the collaborating class and the corresponding method in the server object.</a:t>
            </a:r>
          </a:p>
          <a:p>
            <a:pPr marL="949325" lvl="1" indent="-420688" eaLnBrk="1" hangingPunct="1">
              <a:lnSpc>
                <a:spcPct val="90000"/>
              </a:lnSpc>
              <a:buFont typeface="Symbol" panose="05050102010706020507" pitchFamily="18" charset="2"/>
              <a:buAutoNum type="arabicPeriod"/>
            </a:pPr>
            <a:r>
              <a:rPr lang="en-US" altLang="en-US" sz="2000"/>
              <a:t>For each method in the server object (that has been invoked by messages sent from the client object), determine the messages that it transmits</a:t>
            </a:r>
          </a:p>
          <a:p>
            <a:pPr marL="949325" lvl="1" indent="-420688" eaLnBrk="1" hangingPunct="1">
              <a:lnSpc>
                <a:spcPct val="90000"/>
              </a:lnSpc>
              <a:buFont typeface="Symbol" panose="05050102010706020507" pitchFamily="18" charset="2"/>
              <a:buAutoNum type="arabicPeriod"/>
            </a:pPr>
            <a:r>
              <a:rPr lang="en-US" altLang="en-US" sz="2000"/>
              <a:t>For each of the messages, determine the next level of methods that are invoked and incorporate these into the test sequence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99748"/>
                                        </p:tgtEl>
                                        <p:attrNameLst>
                                          <p:attrName>style.visibility</p:attrName>
                                        </p:attrNameLst>
                                      </p:cBhvr>
                                      <p:to>
                                        <p:strVal val="visible"/>
                                      </p:to>
                                    </p:set>
                                    <p:anim calcmode="lin" valueType="num">
                                      <p:cBhvr>
                                        <p:cTn id="7" dur="500" fill="hold"/>
                                        <p:tgtEl>
                                          <p:spTgt spid="799748"/>
                                        </p:tgtEl>
                                        <p:attrNameLst>
                                          <p:attrName>ppt_w</p:attrName>
                                        </p:attrNameLst>
                                      </p:cBhvr>
                                      <p:tavLst>
                                        <p:tav tm="0">
                                          <p:val>
                                            <p:fltVal val="0"/>
                                          </p:val>
                                        </p:tav>
                                        <p:tav tm="100000">
                                          <p:val>
                                            <p:strVal val="#ppt_w"/>
                                          </p:val>
                                        </p:tav>
                                      </p:tavLst>
                                    </p:anim>
                                    <p:anim calcmode="lin" valueType="num">
                                      <p:cBhvr>
                                        <p:cTn id="8" dur="500" fill="hold"/>
                                        <p:tgtEl>
                                          <p:spTgt spid="799748"/>
                                        </p:tgtEl>
                                        <p:attrNameLst>
                                          <p:attrName>ppt_h</p:attrName>
                                        </p:attrNameLst>
                                      </p:cBhvr>
                                      <p:tavLst>
                                        <p:tav tm="0">
                                          <p:val>
                                            <p:fltVal val="0"/>
                                          </p:val>
                                        </p:tav>
                                        <p:tav tm="100000">
                                          <p:val>
                                            <p:strVal val="#ppt_h"/>
                                          </p:val>
                                        </p:tav>
                                      </p:tavLst>
                                    </p:anim>
                                    <p:animEffect transition="in" filter="fade">
                                      <p:cBhvr>
                                        <p:cTn id="9" dur="500"/>
                                        <p:tgtEl>
                                          <p:spTgt spid="799748"/>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99749">
                                            <p:txEl>
                                              <p:pRg st="0" end="0"/>
                                            </p:txEl>
                                          </p:spTgt>
                                        </p:tgtEl>
                                        <p:attrNameLst>
                                          <p:attrName>style.visibility</p:attrName>
                                        </p:attrNameLst>
                                      </p:cBhvr>
                                      <p:to>
                                        <p:strVal val="visible"/>
                                      </p:to>
                                    </p:set>
                                    <p:animEffect transition="in" filter="fade">
                                      <p:cBhvr>
                                        <p:cTn id="13" dur="500">
                                          <p:stCondLst>
                                            <p:cond delay="0"/>
                                          </p:stCondLst>
                                        </p:cTn>
                                        <p:tgtEl>
                                          <p:spTgt spid="799749">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99749">
                                            <p:txEl>
                                              <p:pRg st="1" end="1"/>
                                            </p:txEl>
                                          </p:spTgt>
                                        </p:tgtEl>
                                        <p:attrNameLst>
                                          <p:attrName>style.visibility</p:attrName>
                                        </p:attrNameLst>
                                      </p:cBhvr>
                                      <p:to>
                                        <p:strVal val="visible"/>
                                      </p:to>
                                    </p:set>
                                    <p:animEffect transition="in" filter="fade">
                                      <p:cBhvr>
                                        <p:cTn id="16" dur="500">
                                          <p:stCondLst>
                                            <p:cond delay="0"/>
                                          </p:stCondLst>
                                        </p:cTn>
                                        <p:tgtEl>
                                          <p:spTgt spid="799749">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99749">
                                            <p:txEl>
                                              <p:pRg st="2" end="2"/>
                                            </p:txEl>
                                          </p:spTgt>
                                        </p:tgtEl>
                                        <p:attrNameLst>
                                          <p:attrName>style.visibility</p:attrName>
                                        </p:attrNameLst>
                                      </p:cBhvr>
                                      <p:to>
                                        <p:strVal val="visible"/>
                                      </p:to>
                                    </p:set>
                                    <p:animEffect transition="in" filter="fade">
                                      <p:cBhvr>
                                        <p:cTn id="19" dur="500">
                                          <p:stCondLst>
                                            <p:cond delay="0"/>
                                          </p:stCondLst>
                                        </p:cTn>
                                        <p:tgtEl>
                                          <p:spTgt spid="799749">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99749">
                                            <p:txEl>
                                              <p:pRg st="3" end="3"/>
                                            </p:txEl>
                                          </p:spTgt>
                                        </p:tgtEl>
                                        <p:attrNameLst>
                                          <p:attrName>style.visibility</p:attrName>
                                        </p:attrNameLst>
                                      </p:cBhvr>
                                      <p:to>
                                        <p:strVal val="visible"/>
                                      </p:to>
                                    </p:set>
                                    <p:animEffect transition="in" filter="fade">
                                      <p:cBhvr>
                                        <p:cTn id="22" dur="500">
                                          <p:stCondLst>
                                            <p:cond delay="0"/>
                                          </p:stCondLst>
                                        </p:cTn>
                                        <p:tgtEl>
                                          <p:spTgt spid="799749">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99749">
                                            <p:txEl>
                                              <p:pRg st="4" end="4"/>
                                            </p:txEl>
                                          </p:spTgt>
                                        </p:tgtEl>
                                        <p:attrNameLst>
                                          <p:attrName>style.visibility</p:attrName>
                                        </p:attrNameLst>
                                      </p:cBhvr>
                                      <p:to>
                                        <p:strVal val="visible"/>
                                      </p:to>
                                    </p:set>
                                    <p:animEffect transition="in" filter="fade">
                                      <p:cBhvr>
                                        <p:cTn id="25" dur="500">
                                          <p:stCondLst>
                                            <p:cond delay="0"/>
                                          </p:stCondLst>
                                        </p:cTn>
                                        <p:tgtEl>
                                          <p:spTgt spid="79974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48" grpId="0"/>
      <p:bldP spid="799749"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5106" name="Rectangle 2">
            <a:extLst>
              <a:ext uri="{FF2B5EF4-FFF2-40B4-BE49-F238E27FC236}">
                <a16:creationId xmlns:a16="http://schemas.microsoft.com/office/drawing/2014/main" id="{F30A5598-F75D-3CBF-4E3E-CB301B4BDDEF}"/>
              </a:ext>
            </a:extLst>
          </p:cNvPr>
          <p:cNvSpPr>
            <a:spLocks noGrp="1" noChangeArrowheads="1"/>
          </p:cNvSpPr>
          <p:nvPr>
            <p:ph type="title"/>
          </p:nvPr>
        </p:nvSpPr>
        <p:spPr/>
        <p:txBody>
          <a:bodyPr/>
          <a:lstStyle/>
          <a:p>
            <a:pPr eaLnBrk="1" hangingPunct="1"/>
            <a:r>
              <a:rPr lang="en-US" altLang="en-US"/>
              <a:t>[3] Validation Testing</a:t>
            </a:r>
          </a:p>
        </p:txBody>
      </p:sp>
      <p:sp>
        <p:nvSpPr>
          <p:cNvPr id="815107" name="Rectangle 3">
            <a:extLst>
              <a:ext uri="{FF2B5EF4-FFF2-40B4-BE49-F238E27FC236}">
                <a16:creationId xmlns:a16="http://schemas.microsoft.com/office/drawing/2014/main" id="{FC5F6091-684F-190A-243B-F3B700564DB2}"/>
              </a:ext>
            </a:extLst>
          </p:cNvPr>
          <p:cNvSpPr>
            <a:spLocks noGrp="1" noChangeArrowheads="1"/>
          </p:cNvSpPr>
          <p:nvPr>
            <p:ph type="body" idx="1"/>
          </p:nvPr>
        </p:nvSpPr>
        <p:spPr/>
        <p:txBody>
          <a:bodyPr/>
          <a:lstStyle/>
          <a:p>
            <a:pPr eaLnBrk="1" hangingPunct="1">
              <a:defRPr/>
            </a:pPr>
            <a:r>
              <a:rPr lang="en-US" altLang="en-US" sz="2216"/>
              <a:t>Are we building the right product? </a:t>
            </a:r>
          </a:p>
          <a:p>
            <a:pPr eaLnBrk="1" hangingPunct="1">
              <a:defRPr/>
            </a:pPr>
            <a:r>
              <a:rPr lang="en-US" altLang="en-US" sz="2216"/>
              <a:t>Validation succeeds when software functions in a manner that can be reasonably expected by the customer. </a:t>
            </a:r>
          </a:p>
          <a:p>
            <a:pPr eaLnBrk="1" hangingPunct="1">
              <a:defRPr/>
            </a:pPr>
            <a:r>
              <a:rPr lang="en-US" altLang="en-US" sz="2216"/>
              <a:t>Focus on user-visible actions and user-recognizable outputs</a:t>
            </a:r>
          </a:p>
          <a:p>
            <a:pPr eaLnBrk="1" hangingPunct="1">
              <a:defRPr/>
            </a:pPr>
            <a:r>
              <a:rPr lang="en-US" altLang="en-US" sz="2216"/>
              <a:t>Details of class connections disappear at this level</a:t>
            </a:r>
          </a:p>
          <a:p>
            <a:pPr eaLnBrk="1" hangingPunct="1">
              <a:defRPr/>
            </a:pPr>
            <a:r>
              <a:rPr lang="en-US" altLang="en-US" sz="2216"/>
              <a:t>Apply:</a:t>
            </a:r>
          </a:p>
          <a:p>
            <a:pPr lvl="1" eaLnBrk="1" hangingPunct="1">
              <a:buFont typeface="Symbol" panose="05050102010706020507" pitchFamily="18" charset="2"/>
              <a:buChar char="-"/>
              <a:defRPr/>
            </a:pPr>
            <a:r>
              <a:rPr lang="en-US" altLang="en-US" sz="1847"/>
              <a:t>Use-case scenarios from the software requirements spec</a:t>
            </a:r>
          </a:p>
          <a:p>
            <a:pPr lvl="1" eaLnBrk="1" hangingPunct="1">
              <a:buFont typeface="Symbol" panose="05050102010706020507" pitchFamily="18" charset="2"/>
              <a:buChar char="-"/>
              <a:defRPr/>
            </a:pPr>
            <a:r>
              <a:rPr lang="en-US" altLang="en-US" sz="1847"/>
              <a:t>Black-box testing to create a deficiency list</a:t>
            </a:r>
          </a:p>
          <a:p>
            <a:pPr lvl="1" eaLnBrk="1" hangingPunct="1">
              <a:buFont typeface="Symbol" panose="05050102010706020507" pitchFamily="18" charset="2"/>
              <a:buChar char="-"/>
              <a:defRPr/>
            </a:pPr>
            <a:r>
              <a:rPr lang="en-US" altLang="en-US" sz="1847"/>
              <a:t>Acceptance tests through alpha (at developer’s site) and beta (at customer’s site) testing with actual customers</a:t>
            </a:r>
          </a:p>
          <a:p>
            <a:pPr eaLnBrk="1" hangingPunct="1">
              <a:defRPr/>
            </a:pPr>
            <a:r>
              <a:rPr lang="en-US" altLang="en-US" sz="2216"/>
              <a:t>How will you validate your term product?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815106"/>
                                        </p:tgtEl>
                                        <p:attrNameLst>
                                          <p:attrName>style.visibility</p:attrName>
                                        </p:attrNameLst>
                                      </p:cBhvr>
                                      <p:to>
                                        <p:strVal val="visible"/>
                                      </p:to>
                                    </p:set>
                                    <p:anim calcmode="lin" valueType="num">
                                      <p:cBhvr>
                                        <p:cTn id="7" dur="500" fill="hold"/>
                                        <p:tgtEl>
                                          <p:spTgt spid="815106"/>
                                        </p:tgtEl>
                                        <p:attrNameLst>
                                          <p:attrName>ppt_w</p:attrName>
                                        </p:attrNameLst>
                                      </p:cBhvr>
                                      <p:tavLst>
                                        <p:tav tm="0">
                                          <p:val>
                                            <p:fltVal val="0"/>
                                          </p:val>
                                        </p:tav>
                                        <p:tav tm="100000">
                                          <p:val>
                                            <p:strVal val="#ppt_w"/>
                                          </p:val>
                                        </p:tav>
                                      </p:tavLst>
                                    </p:anim>
                                    <p:anim calcmode="lin" valueType="num">
                                      <p:cBhvr>
                                        <p:cTn id="8" dur="500" fill="hold"/>
                                        <p:tgtEl>
                                          <p:spTgt spid="815106"/>
                                        </p:tgtEl>
                                        <p:attrNameLst>
                                          <p:attrName>ppt_h</p:attrName>
                                        </p:attrNameLst>
                                      </p:cBhvr>
                                      <p:tavLst>
                                        <p:tav tm="0">
                                          <p:val>
                                            <p:fltVal val="0"/>
                                          </p:val>
                                        </p:tav>
                                        <p:tav tm="100000">
                                          <p:val>
                                            <p:strVal val="#ppt_h"/>
                                          </p:val>
                                        </p:tav>
                                      </p:tavLst>
                                    </p:anim>
                                    <p:animEffect transition="in" filter="fade">
                                      <p:cBhvr>
                                        <p:cTn id="9" dur="500"/>
                                        <p:tgtEl>
                                          <p:spTgt spid="81510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15107">
                                            <p:txEl>
                                              <p:pRg st="0" end="0"/>
                                            </p:txEl>
                                          </p:spTgt>
                                        </p:tgtEl>
                                        <p:attrNameLst>
                                          <p:attrName>style.visibility</p:attrName>
                                        </p:attrNameLst>
                                      </p:cBhvr>
                                      <p:to>
                                        <p:strVal val="visible"/>
                                      </p:to>
                                    </p:set>
                                    <p:animEffect transition="in" filter="fade">
                                      <p:cBhvr>
                                        <p:cTn id="14" dur="1000">
                                          <p:stCondLst>
                                            <p:cond delay="0"/>
                                          </p:stCondLst>
                                        </p:cTn>
                                        <p:tgtEl>
                                          <p:spTgt spid="81510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15107">
                                            <p:txEl>
                                              <p:pRg st="1" end="1"/>
                                            </p:txEl>
                                          </p:spTgt>
                                        </p:tgtEl>
                                        <p:attrNameLst>
                                          <p:attrName>style.visibility</p:attrName>
                                        </p:attrNameLst>
                                      </p:cBhvr>
                                      <p:to>
                                        <p:strVal val="visible"/>
                                      </p:to>
                                    </p:set>
                                    <p:animEffect transition="in" filter="fade">
                                      <p:cBhvr>
                                        <p:cTn id="19" dur="1000">
                                          <p:stCondLst>
                                            <p:cond delay="0"/>
                                          </p:stCondLst>
                                        </p:cTn>
                                        <p:tgtEl>
                                          <p:spTgt spid="815107">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15107">
                                            <p:txEl>
                                              <p:pRg st="2" end="2"/>
                                            </p:txEl>
                                          </p:spTgt>
                                        </p:tgtEl>
                                        <p:attrNameLst>
                                          <p:attrName>style.visibility</p:attrName>
                                        </p:attrNameLst>
                                      </p:cBhvr>
                                      <p:to>
                                        <p:strVal val="visible"/>
                                      </p:to>
                                    </p:set>
                                    <p:animEffect transition="in" filter="fade">
                                      <p:cBhvr>
                                        <p:cTn id="24" dur="1000">
                                          <p:stCondLst>
                                            <p:cond delay="0"/>
                                          </p:stCondLst>
                                        </p:cTn>
                                        <p:tgtEl>
                                          <p:spTgt spid="815107">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15107">
                                            <p:txEl>
                                              <p:pRg st="3" end="3"/>
                                            </p:txEl>
                                          </p:spTgt>
                                        </p:tgtEl>
                                        <p:attrNameLst>
                                          <p:attrName>style.visibility</p:attrName>
                                        </p:attrNameLst>
                                      </p:cBhvr>
                                      <p:to>
                                        <p:strVal val="visible"/>
                                      </p:to>
                                    </p:set>
                                    <p:animEffect transition="in" filter="fade">
                                      <p:cBhvr>
                                        <p:cTn id="29" dur="1000">
                                          <p:stCondLst>
                                            <p:cond delay="0"/>
                                          </p:stCondLst>
                                        </p:cTn>
                                        <p:tgtEl>
                                          <p:spTgt spid="815107">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15107">
                                            <p:txEl>
                                              <p:pRg st="4" end="4"/>
                                            </p:txEl>
                                          </p:spTgt>
                                        </p:tgtEl>
                                        <p:attrNameLst>
                                          <p:attrName>style.visibility</p:attrName>
                                        </p:attrNameLst>
                                      </p:cBhvr>
                                      <p:to>
                                        <p:strVal val="visible"/>
                                      </p:to>
                                    </p:set>
                                    <p:animEffect transition="in" filter="fade">
                                      <p:cBhvr>
                                        <p:cTn id="34" dur="1000">
                                          <p:stCondLst>
                                            <p:cond delay="0"/>
                                          </p:stCondLst>
                                        </p:cTn>
                                        <p:tgtEl>
                                          <p:spTgt spid="815107">
                                            <p:txEl>
                                              <p:pRg st="4" end="4"/>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15107">
                                            <p:txEl>
                                              <p:pRg st="5" end="5"/>
                                            </p:txEl>
                                          </p:spTgt>
                                        </p:tgtEl>
                                        <p:attrNameLst>
                                          <p:attrName>style.visibility</p:attrName>
                                        </p:attrNameLst>
                                      </p:cBhvr>
                                      <p:to>
                                        <p:strVal val="visible"/>
                                      </p:to>
                                    </p:set>
                                    <p:animEffect transition="in" filter="fade">
                                      <p:cBhvr>
                                        <p:cTn id="37" dur="1000">
                                          <p:stCondLst>
                                            <p:cond delay="0"/>
                                          </p:stCondLst>
                                        </p:cTn>
                                        <p:tgtEl>
                                          <p:spTgt spid="815107">
                                            <p:txEl>
                                              <p:pRg st="5" end="5"/>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15107">
                                            <p:txEl>
                                              <p:pRg st="6" end="6"/>
                                            </p:txEl>
                                          </p:spTgt>
                                        </p:tgtEl>
                                        <p:attrNameLst>
                                          <p:attrName>style.visibility</p:attrName>
                                        </p:attrNameLst>
                                      </p:cBhvr>
                                      <p:to>
                                        <p:strVal val="visible"/>
                                      </p:to>
                                    </p:set>
                                    <p:animEffect transition="in" filter="fade">
                                      <p:cBhvr>
                                        <p:cTn id="40" dur="1000">
                                          <p:stCondLst>
                                            <p:cond delay="0"/>
                                          </p:stCondLst>
                                        </p:cTn>
                                        <p:tgtEl>
                                          <p:spTgt spid="815107">
                                            <p:txEl>
                                              <p:pRg st="6" end="6"/>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15107">
                                            <p:txEl>
                                              <p:pRg st="7" end="7"/>
                                            </p:txEl>
                                          </p:spTgt>
                                        </p:tgtEl>
                                        <p:attrNameLst>
                                          <p:attrName>style.visibility</p:attrName>
                                        </p:attrNameLst>
                                      </p:cBhvr>
                                      <p:to>
                                        <p:strVal val="visible"/>
                                      </p:to>
                                    </p:set>
                                    <p:animEffect transition="in" filter="fade">
                                      <p:cBhvr>
                                        <p:cTn id="43" dur="1000">
                                          <p:stCondLst>
                                            <p:cond delay="0"/>
                                          </p:stCondLst>
                                        </p:cTn>
                                        <p:tgtEl>
                                          <p:spTgt spid="815107">
                                            <p:txEl>
                                              <p:pRg st="7" end="7"/>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15107">
                                            <p:txEl>
                                              <p:pRg st="8" end="8"/>
                                            </p:txEl>
                                          </p:spTgt>
                                        </p:tgtEl>
                                        <p:attrNameLst>
                                          <p:attrName>style.visibility</p:attrName>
                                        </p:attrNameLst>
                                      </p:cBhvr>
                                      <p:to>
                                        <p:strVal val="visible"/>
                                      </p:to>
                                    </p:set>
                                    <p:animEffect transition="in" filter="fade">
                                      <p:cBhvr>
                                        <p:cTn id="48" dur="1000">
                                          <p:stCondLst>
                                            <p:cond delay="0"/>
                                          </p:stCondLst>
                                        </p:cTn>
                                        <p:tgtEl>
                                          <p:spTgt spid="8151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6" grpId="0"/>
      <p:bldP spid="815107"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4322" name="Rectangle 2">
            <a:extLst>
              <a:ext uri="{FF2B5EF4-FFF2-40B4-BE49-F238E27FC236}">
                <a16:creationId xmlns:a16="http://schemas.microsoft.com/office/drawing/2014/main" id="{CAE2F8C6-4855-32F8-9A5B-8B228D069ECB}"/>
              </a:ext>
            </a:extLst>
          </p:cNvPr>
          <p:cNvSpPr>
            <a:spLocks noGrp="1" noChangeArrowheads="1"/>
          </p:cNvSpPr>
          <p:nvPr>
            <p:ph type="title"/>
          </p:nvPr>
        </p:nvSpPr>
        <p:spPr/>
        <p:txBody>
          <a:bodyPr/>
          <a:lstStyle/>
          <a:p>
            <a:pPr eaLnBrk="1" hangingPunct="1"/>
            <a:r>
              <a:rPr lang="en-US" altLang="en-US"/>
              <a:t>[4] System Testing</a:t>
            </a:r>
          </a:p>
        </p:txBody>
      </p:sp>
      <p:sp>
        <p:nvSpPr>
          <p:cNvPr id="824323" name="Rectangle 3">
            <a:extLst>
              <a:ext uri="{FF2B5EF4-FFF2-40B4-BE49-F238E27FC236}">
                <a16:creationId xmlns:a16="http://schemas.microsoft.com/office/drawing/2014/main" id="{763C6983-4D7D-FE19-9068-4BCF33D07F15}"/>
              </a:ext>
            </a:extLst>
          </p:cNvPr>
          <p:cNvSpPr>
            <a:spLocks noGrp="1" noChangeArrowheads="1"/>
          </p:cNvSpPr>
          <p:nvPr>
            <p:ph type="body" idx="1"/>
          </p:nvPr>
        </p:nvSpPr>
        <p:spPr>
          <a:xfrm>
            <a:off x="2209800" y="1981200"/>
            <a:ext cx="7772400" cy="4800600"/>
          </a:xfrm>
        </p:spPr>
        <p:txBody>
          <a:bodyPr/>
          <a:lstStyle/>
          <a:p>
            <a:pPr marL="492542" indent="-492542" eaLnBrk="1" hangingPunct="1">
              <a:lnSpc>
                <a:spcPct val="90000"/>
              </a:lnSpc>
              <a:defRPr/>
            </a:pPr>
            <a:r>
              <a:rPr lang="en-US" altLang="en-US" sz="2216" dirty="0"/>
              <a:t>Software may be part of a larger system. This often leads to “finger pointing” by other system dev teams</a:t>
            </a:r>
          </a:p>
          <a:p>
            <a:pPr marL="492542" indent="-492542" eaLnBrk="1" hangingPunct="1">
              <a:lnSpc>
                <a:spcPct val="90000"/>
              </a:lnSpc>
              <a:defRPr/>
            </a:pPr>
            <a:r>
              <a:rPr lang="en-US" altLang="en-US" sz="2216" dirty="0"/>
              <a:t>Finger pointing </a:t>
            </a:r>
            <a:r>
              <a:rPr lang="en-US" altLang="en-US" sz="2216" dirty="0" err="1"/>
              <a:t>defence</a:t>
            </a:r>
            <a:r>
              <a:rPr lang="en-US" altLang="en-US" sz="2216" dirty="0"/>
              <a:t>:</a:t>
            </a:r>
          </a:p>
          <a:p>
            <a:pPr marL="949902" lvl="1" indent="-422178" eaLnBrk="1" hangingPunct="1">
              <a:lnSpc>
                <a:spcPct val="90000"/>
              </a:lnSpc>
              <a:buFont typeface="Symbol" panose="05050102010706020507" pitchFamily="18" charset="2"/>
              <a:buAutoNum type="arabicPeriod"/>
              <a:defRPr/>
            </a:pPr>
            <a:r>
              <a:rPr lang="en-US" altLang="en-US" sz="1847" dirty="0" err="1"/>
              <a:t>Desierror</a:t>
            </a:r>
            <a:r>
              <a:rPr lang="en-US" altLang="en-US" sz="1847" dirty="0"/>
              <a:t>-handling paths that test external information</a:t>
            </a:r>
          </a:p>
          <a:p>
            <a:pPr marL="949902" lvl="1" indent="-422178" eaLnBrk="1" hangingPunct="1">
              <a:lnSpc>
                <a:spcPct val="90000"/>
              </a:lnSpc>
              <a:buFont typeface="Symbol" panose="05050102010706020507" pitchFamily="18" charset="2"/>
              <a:buAutoNum type="arabicPeriod"/>
              <a:defRPr/>
            </a:pPr>
            <a:r>
              <a:rPr lang="en-US" altLang="en-US" sz="1847" dirty="0"/>
              <a:t>Conduct a series of tests that simulate </a:t>
            </a:r>
            <a:r>
              <a:rPr lang="en-US" altLang="en-US" sz="1847" dirty="0" err="1"/>
              <a:t>gn</a:t>
            </a:r>
            <a:r>
              <a:rPr lang="en-US" altLang="en-US" sz="1847" dirty="0"/>
              <a:t> bad data</a:t>
            </a:r>
          </a:p>
          <a:p>
            <a:pPr marL="949902" lvl="1" indent="-422178" eaLnBrk="1" hangingPunct="1">
              <a:lnSpc>
                <a:spcPct val="90000"/>
              </a:lnSpc>
              <a:buFont typeface="Symbol" panose="05050102010706020507" pitchFamily="18" charset="2"/>
              <a:buAutoNum type="arabicPeriod"/>
              <a:defRPr/>
            </a:pPr>
            <a:r>
              <a:rPr lang="en-US" altLang="en-US" sz="1847" dirty="0"/>
              <a:t>Record the results of tests to use as evidence</a:t>
            </a:r>
          </a:p>
          <a:p>
            <a:pPr marL="492542" indent="-492542" eaLnBrk="1" hangingPunct="1">
              <a:lnSpc>
                <a:spcPct val="90000"/>
              </a:lnSpc>
              <a:defRPr/>
            </a:pPr>
            <a:r>
              <a:rPr lang="en-US" altLang="en-US" sz="2216" dirty="0"/>
              <a:t>Types of System Testing:</a:t>
            </a:r>
          </a:p>
          <a:p>
            <a:pPr marL="949902" lvl="1" indent="-422178" eaLnBrk="1" hangingPunct="1">
              <a:lnSpc>
                <a:spcPct val="90000"/>
              </a:lnSpc>
              <a:buFont typeface="Symbol" panose="05050102010706020507" pitchFamily="18" charset="2"/>
              <a:buChar char="-"/>
              <a:defRPr/>
            </a:pPr>
            <a:r>
              <a:rPr lang="en-US" altLang="en-US" sz="1847" dirty="0"/>
              <a:t>Recovery testing: how well and quickly does the system recover from faults</a:t>
            </a:r>
          </a:p>
          <a:p>
            <a:pPr marL="949902" lvl="1" indent="-422178" eaLnBrk="1" hangingPunct="1">
              <a:lnSpc>
                <a:spcPct val="90000"/>
              </a:lnSpc>
              <a:buFont typeface="Symbol" panose="05050102010706020507" pitchFamily="18" charset="2"/>
              <a:buChar char="-"/>
              <a:defRPr/>
            </a:pPr>
            <a:r>
              <a:rPr lang="en-US" altLang="en-US" sz="1847" dirty="0"/>
              <a:t>Security testing: verify that protection mechanisms built into the system will protect from unauthorized access (hackers, disgruntled employees, fraudsters)</a:t>
            </a:r>
          </a:p>
          <a:p>
            <a:pPr marL="949902" lvl="1" indent="-422178" eaLnBrk="1" hangingPunct="1">
              <a:lnSpc>
                <a:spcPct val="90000"/>
              </a:lnSpc>
              <a:buFont typeface="Symbol" panose="05050102010706020507" pitchFamily="18" charset="2"/>
              <a:buChar char="-"/>
              <a:defRPr/>
            </a:pPr>
            <a:r>
              <a:rPr lang="en-US" altLang="en-US" sz="1847" dirty="0"/>
              <a:t>Stress testing: place abnormal load on the system</a:t>
            </a:r>
          </a:p>
          <a:p>
            <a:pPr marL="949902" lvl="1" indent="-422178" eaLnBrk="1" hangingPunct="1">
              <a:lnSpc>
                <a:spcPct val="90000"/>
              </a:lnSpc>
              <a:buFont typeface="Symbol" panose="05050102010706020507" pitchFamily="18" charset="2"/>
              <a:buChar char="-"/>
              <a:defRPr/>
            </a:pPr>
            <a:r>
              <a:rPr lang="en-US" altLang="en-US" sz="1847" dirty="0"/>
              <a:t>Performance testing: investigate the run-time performance within the context of an integrated system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824322"/>
                                        </p:tgtEl>
                                        <p:attrNameLst>
                                          <p:attrName>style.visibility</p:attrName>
                                        </p:attrNameLst>
                                      </p:cBhvr>
                                      <p:to>
                                        <p:strVal val="visible"/>
                                      </p:to>
                                    </p:set>
                                    <p:anim calcmode="lin" valueType="num">
                                      <p:cBhvr>
                                        <p:cTn id="7" dur="500" fill="hold"/>
                                        <p:tgtEl>
                                          <p:spTgt spid="824322"/>
                                        </p:tgtEl>
                                        <p:attrNameLst>
                                          <p:attrName>ppt_w</p:attrName>
                                        </p:attrNameLst>
                                      </p:cBhvr>
                                      <p:tavLst>
                                        <p:tav tm="0">
                                          <p:val>
                                            <p:fltVal val="0"/>
                                          </p:val>
                                        </p:tav>
                                        <p:tav tm="100000">
                                          <p:val>
                                            <p:strVal val="#ppt_w"/>
                                          </p:val>
                                        </p:tav>
                                      </p:tavLst>
                                    </p:anim>
                                    <p:anim calcmode="lin" valueType="num">
                                      <p:cBhvr>
                                        <p:cTn id="8" dur="500" fill="hold"/>
                                        <p:tgtEl>
                                          <p:spTgt spid="824322"/>
                                        </p:tgtEl>
                                        <p:attrNameLst>
                                          <p:attrName>ppt_h</p:attrName>
                                        </p:attrNameLst>
                                      </p:cBhvr>
                                      <p:tavLst>
                                        <p:tav tm="0">
                                          <p:val>
                                            <p:fltVal val="0"/>
                                          </p:val>
                                        </p:tav>
                                        <p:tav tm="100000">
                                          <p:val>
                                            <p:strVal val="#ppt_h"/>
                                          </p:val>
                                        </p:tav>
                                      </p:tavLst>
                                    </p:anim>
                                    <p:animEffect transition="in" filter="fade">
                                      <p:cBhvr>
                                        <p:cTn id="9" dur="500"/>
                                        <p:tgtEl>
                                          <p:spTgt spid="82432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24323">
                                            <p:txEl>
                                              <p:pRg st="0" end="0"/>
                                            </p:txEl>
                                          </p:spTgt>
                                        </p:tgtEl>
                                        <p:attrNameLst>
                                          <p:attrName>style.visibility</p:attrName>
                                        </p:attrNameLst>
                                      </p:cBhvr>
                                      <p:to>
                                        <p:strVal val="visible"/>
                                      </p:to>
                                    </p:set>
                                    <p:animEffect transition="in" filter="fade">
                                      <p:cBhvr>
                                        <p:cTn id="14" dur="1000">
                                          <p:stCondLst>
                                            <p:cond delay="0"/>
                                          </p:stCondLst>
                                        </p:cTn>
                                        <p:tgtEl>
                                          <p:spTgt spid="82432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24323">
                                            <p:txEl>
                                              <p:pRg st="1" end="1"/>
                                            </p:txEl>
                                          </p:spTgt>
                                        </p:tgtEl>
                                        <p:attrNameLst>
                                          <p:attrName>style.visibility</p:attrName>
                                        </p:attrNameLst>
                                      </p:cBhvr>
                                      <p:to>
                                        <p:strVal val="visible"/>
                                      </p:to>
                                    </p:set>
                                    <p:animEffect transition="in" filter="fade">
                                      <p:cBhvr>
                                        <p:cTn id="19" dur="1000">
                                          <p:stCondLst>
                                            <p:cond delay="0"/>
                                          </p:stCondLst>
                                        </p:cTn>
                                        <p:tgtEl>
                                          <p:spTgt spid="824323">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24323">
                                            <p:txEl>
                                              <p:pRg st="2" end="2"/>
                                            </p:txEl>
                                          </p:spTgt>
                                        </p:tgtEl>
                                        <p:attrNameLst>
                                          <p:attrName>style.visibility</p:attrName>
                                        </p:attrNameLst>
                                      </p:cBhvr>
                                      <p:to>
                                        <p:strVal val="visible"/>
                                      </p:to>
                                    </p:set>
                                    <p:animEffect transition="in" filter="fade">
                                      <p:cBhvr>
                                        <p:cTn id="22" dur="1000">
                                          <p:stCondLst>
                                            <p:cond delay="0"/>
                                          </p:stCondLst>
                                        </p:cTn>
                                        <p:tgtEl>
                                          <p:spTgt spid="824323">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24323">
                                            <p:txEl>
                                              <p:pRg st="3" end="3"/>
                                            </p:txEl>
                                          </p:spTgt>
                                        </p:tgtEl>
                                        <p:attrNameLst>
                                          <p:attrName>style.visibility</p:attrName>
                                        </p:attrNameLst>
                                      </p:cBhvr>
                                      <p:to>
                                        <p:strVal val="visible"/>
                                      </p:to>
                                    </p:set>
                                    <p:animEffect transition="in" filter="fade">
                                      <p:cBhvr>
                                        <p:cTn id="25" dur="1000">
                                          <p:stCondLst>
                                            <p:cond delay="0"/>
                                          </p:stCondLst>
                                        </p:cTn>
                                        <p:tgtEl>
                                          <p:spTgt spid="824323">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24323">
                                            <p:txEl>
                                              <p:pRg st="4" end="4"/>
                                            </p:txEl>
                                          </p:spTgt>
                                        </p:tgtEl>
                                        <p:attrNameLst>
                                          <p:attrName>style.visibility</p:attrName>
                                        </p:attrNameLst>
                                      </p:cBhvr>
                                      <p:to>
                                        <p:strVal val="visible"/>
                                      </p:to>
                                    </p:set>
                                    <p:animEffect transition="in" filter="fade">
                                      <p:cBhvr>
                                        <p:cTn id="28" dur="1000">
                                          <p:stCondLst>
                                            <p:cond delay="0"/>
                                          </p:stCondLst>
                                        </p:cTn>
                                        <p:tgtEl>
                                          <p:spTgt spid="824323">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24323">
                                            <p:txEl>
                                              <p:pRg st="5" end="5"/>
                                            </p:txEl>
                                          </p:spTgt>
                                        </p:tgtEl>
                                        <p:attrNameLst>
                                          <p:attrName>style.visibility</p:attrName>
                                        </p:attrNameLst>
                                      </p:cBhvr>
                                      <p:to>
                                        <p:strVal val="visible"/>
                                      </p:to>
                                    </p:set>
                                    <p:animEffect transition="in" filter="fade">
                                      <p:cBhvr>
                                        <p:cTn id="33" dur="1000">
                                          <p:stCondLst>
                                            <p:cond delay="0"/>
                                          </p:stCondLst>
                                        </p:cTn>
                                        <p:tgtEl>
                                          <p:spTgt spid="824323">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24323">
                                            <p:txEl>
                                              <p:pRg st="6" end="6"/>
                                            </p:txEl>
                                          </p:spTgt>
                                        </p:tgtEl>
                                        <p:attrNameLst>
                                          <p:attrName>style.visibility</p:attrName>
                                        </p:attrNameLst>
                                      </p:cBhvr>
                                      <p:to>
                                        <p:strVal val="visible"/>
                                      </p:to>
                                    </p:set>
                                    <p:animEffect transition="in" filter="fade">
                                      <p:cBhvr>
                                        <p:cTn id="36" dur="1000">
                                          <p:stCondLst>
                                            <p:cond delay="0"/>
                                          </p:stCondLst>
                                        </p:cTn>
                                        <p:tgtEl>
                                          <p:spTgt spid="824323">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24323">
                                            <p:txEl>
                                              <p:pRg st="7" end="7"/>
                                            </p:txEl>
                                          </p:spTgt>
                                        </p:tgtEl>
                                        <p:attrNameLst>
                                          <p:attrName>style.visibility</p:attrName>
                                        </p:attrNameLst>
                                      </p:cBhvr>
                                      <p:to>
                                        <p:strVal val="visible"/>
                                      </p:to>
                                    </p:set>
                                    <p:animEffect transition="in" filter="fade">
                                      <p:cBhvr>
                                        <p:cTn id="39" dur="1000">
                                          <p:stCondLst>
                                            <p:cond delay="0"/>
                                          </p:stCondLst>
                                        </p:cTn>
                                        <p:tgtEl>
                                          <p:spTgt spid="824323">
                                            <p:txEl>
                                              <p:pRg st="7" end="7"/>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24323">
                                            <p:txEl>
                                              <p:pRg st="8" end="8"/>
                                            </p:txEl>
                                          </p:spTgt>
                                        </p:tgtEl>
                                        <p:attrNameLst>
                                          <p:attrName>style.visibility</p:attrName>
                                        </p:attrNameLst>
                                      </p:cBhvr>
                                      <p:to>
                                        <p:strVal val="visible"/>
                                      </p:to>
                                    </p:set>
                                    <p:animEffect transition="in" filter="fade">
                                      <p:cBhvr>
                                        <p:cTn id="42" dur="1000">
                                          <p:stCondLst>
                                            <p:cond delay="0"/>
                                          </p:stCondLst>
                                        </p:cTn>
                                        <p:tgtEl>
                                          <p:spTgt spid="824323">
                                            <p:txEl>
                                              <p:pRg st="8" end="8"/>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24323">
                                            <p:txEl>
                                              <p:pRg st="9" end="9"/>
                                            </p:txEl>
                                          </p:spTgt>
                                        </p:tgtEl>
                                        <p:attrNameLst>
                                          <p:attrName>style.visibility</p:attrName>
                                        </p:attrNameLst>
                                      </p:cBhvr>
                                      <p:to>
                                        <p:strVal val="visible"/>
                                      </p:to>
                                    </p:set>
                                    <p:animEffect transition="in" filter="fade">
                                      <p:cBhvr>
                                        <p:cTn id="45" dur="1000">
                                          <p:stCondLst>
                                            <p:cond delay="0"/>
                                          </p:stCondLst>
                                        </p:cTn>
                                        <p:tgtEl>
                                          <p:spTgt spid="8243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322" grpId="0"/>
      <p:bldP spid="82432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5D25BE7B-6D55-FAD7-D1B1-7DB56B275FB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1A01D1B4-0B89-41CC-A31A-35319C9C0B19}" type="slidenum">
              <a:rPr lang="en-US" altLang="en-US" sz="1400">
                <a:solidFill>
                  <a:srgbClr val="000000"/>
                </a:solidFill>
              </a:rPr>
              <a:pPr fontAlgn="base">
                <a:spcBef>
                  <a:spcPct val="0"/>
                </a:spcBef>
                <a:spcAft>
                  <a:spcPct val="0"/>
                </a:spcAft>
                <a:buNone/>
              </a:pPr>
              <a:t>25</a:t>
            </a:fld>
            <a:endParaRPr lang="en-US" altLang="en-US" sz="1400">
              <a:solidFill>
                <a:srgbClr val="000000"/>
              </a:solidFill>
            </a:endParaRPr>
          </a:p>
        </p:txBody>
      </p:sp>
      <p:sp>
        <p:nvSpPr>
          <p:cNvPr id="28675" name="Rectangle 2">
            <a:extLst>
              <a:ext uri="{FF2B5EF4-FFF2-40B4-BE49-F238E27FC236}">
                <a16:creationId xmlns:a16="http://schemas.microsoft.com/office/drawing/2014/main" id="{AB0F2429-9849-8FE7-E04A-1F331F38E395}"/>
              </a:ext>
            </a:extLst>
          </p:cNvPr>
          <p:cNvSpPr>
            <a:spLocks noGrp="1" noChangeArrowheads="1"/>
          </p:cNvSpPr>
          <p:nvPr>
            <p:ph type="title"/>
          </p:nvPr>
        </p:nvSpPr>
        <p:spPr>
          <a:xfrm>
            <a:off x="2209800" y="228600"/>
            <a:ext cx="7772400" cy="1143000"/>
          </a:xfrm>
        </p:spPr>
        <p:txBody>
          <a:bodyPr/>
          <a:lstStyle/>
          <a:p>
            <a:pPr eaLnBrk="1" hangingPunct="1"/>
            <a:r>
              <a:rPr lang="en-US" altLang="en-US"/>
              <a:t>Ensuring a Successful Software Test Strategy</a:t>
            </a:r>
          </a:p>
        </p:txBody>
      </p:sp>
      <p:sp>
        <p:nvSpPr>
          <p:cNvPr id="28676" name="Rectangle 3">
            <a:extLst>
              <a:ext uri="{FF2B5EF4-FFF2-40B4-BE49-F238E27FC236}">
                <a16:creationId xmlns:a16="http://schemas.microsoft.com/office/drawing/2014/main" id="{891F7052-23B9-AA3B-EDD7-D58C8A49AABB}"/>
              </a:ext>
            </a:extLst>
          </p:cNvPr>
          <p:cNvSpPr>
            <a:spLocks noGrp="1" noChangeArrowheads="1"/>
          </p:cNvSpPr>
          <p:nvPr>
            <p:ph type="body" idx="1"/>
          </p:nvPr>
        </p:nvSpPr>
        <p:spPr>
          <a:xfrm>
            <a:off x="2209800" y="1676400"/>
            <a:ext cx="7772400" cy="4114800"/>
          </a:xfrm>
        </p:spPr>
        <p:txBody>
          <a:bodyPr/>
          <a:lstStyle/>
          <a:p>
            <a:pPr eaLnBrk="1" hangingPunct="1">
              <a:lnSpc>
                <a:spcPct val="90000"/>
              </a:lnSpc>
            </a:pPr>
            <a:r>
              <a:rPr lang="en-US" altLang="en-US" sz="2000"/>
              <a:t>Specify product requirements in a </a:t>
            </a:r>
            <a:r>
              <a:rPr lang="en-US" altLang="en-US" sz="2000" u="sng"/>
              <a:t>quantifiable</a:t>
            </a:r>
            <a:r>
              <a:rPr lang="en-US" altLang="en-US" sz="2000"/>
              <a:t> manner long before testing commences</a:t>
            </a:r>
          </a:p>
          <a:p>
            <a:pPr eaLnBrk="1" hangingPunct="1">
              <a:lnSpc>
                <a:spcPct val="90000"/>
              </a:lnSpc>
            </a:pPr>
            <a:r>
              <a:rPr lang="en-US" altLang="en-US" sz="2000"/>
              <a:t>State testing objectives explicitly in measurable terms</a:t>
            </a:r>
          </a:p>
          <a:p>
            <a:pPr eaLnBrk="1" hangingPunct="1">
              <a:lnSpc>
                <a:spcPct val="90000"/>
              </a:lnSpc>
            </a:pPr>
            <a:r>
              <a:rPr lang="en-US" altLang="en-US" sz="2000"/>
              <a:t>Understand the user of the software (through use cases) and develop a profile for each user category</a:t>
            </a:r>
          </a:p>
          <a:p>
            <a:pPr eaLnBrk="1" hangingPunct="1">
              <a:lnSpc>
                <a:spcPct val="90000"/>
              </a:lnSpc>
            </a:pPr>
            <a:r>
              <a:rPr lang="en-US" altLang="en-US" sz="2000"/>
              <a:t>Develop a testing plan that emphasizes rapid cycle testing to get quick feedback to control quality levels and adjust the test strategy</a:t>
            </a:r>
          </a:p>
          <a:p>
            <a:pPr eaLnBrk="1" hangingPunct="1">
              <a:lnSpc>
                <a:spcPct val="90000"/>
              </a:lnSpc>
            </a:pPr>
            <a:r>
              <a:rPr lang="en-US" altLang="en-US" sz="2000"/>
              <a:t>Build robust software that is designed to test itself and can diagnose certain kinds of errors</a:t>
            </a:r>
          </a:p>
          <a:p>
            <a:pPr eaLnBrk="1" hangingPunct="1">
              <a:lnSpc>
                <a:spcPct val="90000"/>
              </a:lnSpc>
            </a:pPr>
            <a:r>
              <a:rPr lang="en-US" altLang="en-US" sz="2000"/>
              <a:t>Use effective formal technical reviews as a filter prior to testing to reduce the amount of testing required</a:t>
            </a:r>
          </a:p>
          <a:p>
            <a:pPr eaLnBrk="1" hangingPunct="1">
              <a:lnSpc>
                <a:spcPct val="90000"/>
              </a:lnSpc>
            </a:pPr>
            <a:r>
              <a:rPr lang="en-US" altLang="en-US" sz="2000"/>
              <a:t>Conduct formal technical reviews to assess the test strategy and test cases themselves</a:t>
            </a:r>
          </a:p>
          <a:p>
            <a:pPr eaLnBrk="1" hangingPunct="1">
              <a:lnSpc>
                <a:spcPct val="90000"/>
              </a:lnSpc>
            </a:pPr>
            <a:r>
              <a:rPr lang="en-US" altLang="en-US" sz="2000"/>
              <a:t>Develop a continuous improvement approach for the testing process through the gathering of metrics</a:t>
            </a:r>
          </a:p>
          <a:p>
            <a:pPr eaLnBrk="1" hangingPunct="1">
              <a:lnSpc>
                <a:spcPct val="90000"/>
              </a:lnSpc>
            </a:pPr>
            <a:endParaRPr lang="en-US" altLang="en-US" sz="2000"/>
          </a:p>
          <a:p>
            <a:pPr eaLnBrk="1" hangingPunct="1">
              <a:lnSpc>
                <a:spcPct val="90000"/>
              </a:lnSpc>
            </a:pPr>
            <a:endParaRPr lang="en-US" alt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0F07477-54CE-DCFE-E246-8A5E40D44AA2}"/>
              </a:ext>
            </a:extLst>
          </p:cNvPr>
          <p:cNvSpPr>
            <a:spLocks noGrp="1" noChangeArrowheads="1"/>
          </p:cNvSpPr>
          <p:nvPr>
            <p:ph type="ctrTitle"/>
          </p:nvPr>
        </p:nvSpPr>
        <p:spPr>
          <a:xfrm>
            <a:off x="2209800" y="2286000"/>
            <a:ext cx="7772400" cy="1143000"/>
          </a:xfrm>
        </p:spPr>
        <p:txBody>
          <a:bodyPr anchor="ctr"/>
          <a:lstStyle/>
          <a:p>
            <a:pPr eaLnBrk="1" hangingPunct="1"/>
            <a:r>
              <a:rPr lang="en-US" altLang="en-US" sz="4400"/>
              <a:t>Test Strategies for </a:t>
            </a:r>
            <a:br>
              <a:rPr lang="en-US" altLang="en-US" sz="4400"/>
            </a:br>
            <a:r>
              <a:rPr lang="en-US" altLang="en-US" sz="4400"/>
              <a:t>Conventional Software</a:t>
            </a:r>
          </a:p>
        </p:txBody>
      </p:sp>
      <p:sp>
        <p:nvSpPr>
          <p:cNvPr id="29699" name="Rectangle 3">
            <a:extLst>
              <a:ext uri="{FF2B5EF4-FFF2-40B4-BE49-F238E27FC236}">
                <a16:creationId xmlns:a16="http://schemas.microsoft.com/office/drawing/2014/main" id="{FAA3B2D0-A3BC-A451-2F26-01B21FF63931}"/>
              </a:ext>
            </a:extLst>
          </p:cNvPr>
          <p:cNvSpPr>
            <a:spLocks noGrp="1" noChangeArrowheads="1"/>
          </p:cNvSpPr>
          <p:nvPr>
            <p:ph type="subTitle" idx="1"/>
          </p:nvPr>
        </p:nvSpPr>
        <p:spPr>
          <a:xfrm>
            <a:off x="2895600" y="3886200"/>
            <a:ext cx="6400800" cy="1752600"/>
          </a:xfrm>
        </p:spPr>
        <p:txBody>
          <a:bodyPr/>
          <a:lstStyle/>
          <a:p>
            <a:pPr eaLnBrk="1" hangingPunct="1"/>
            <a:endParaRPr lang="en-US" altLang="en-US" sz="3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82A5AB23-8733-90B3-74EA-0CB3B41EB76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6A196AE7-45F7-4B92-B862-051DC87A9CF5}" type="slidenum">
              <a:rPr lang="en-US" altLang="en-US" sz="1400">
                <a:solidFill>
                  <a:srgbClr val="000000"/>
                </a:solidFill>
              </a:rPr>
              <a:pPr fontAlgn="base">
                <a:spcBef>
                  <a:spcPct val="0"/>
                </a:spcBef>
                <a:spcAft>
                  <a:spcPct val="0"/>
                </a:spcAft>
                <a:buNone/>
              </a:pPr>
              <a:t>27</a:t>
            </a:fld>
            <a:endParaRPr lang="en-US" altLang="en-US" sz="1400">
              <a:solidFill>
                <a:srgbClr val="000000"/>
              </a:solidFill>
            </a:endParaRPr>
          </a:p>
        </p:txBody>
      </p:sp>
      <p:sp>
        <p:nvSpPr>
          <p:cNvPr id="30723" name="Rectangle 2">
            <a:extLst>
              <a:ext uri="{FF2B5EF4-FFF2-40B4-BE49-F238E27FC236}">
                <a16:creationId xmlns:a16="http://schemas.microsoft.com/office/drawing/2014/main" id="{42C1EFFA-54D2-2D38-209E-EA2B83619375}"/>
              </a:ext>
            </a:extLst>
          </p:cNvPr>
          <p:cNvSpPr>
            <a:spLocks noGrp="1" noChangeArrowheads="1"/>
          </p:cNvSpPr>
          <p:nvPr>
            <p:ph type="title"/>
          </p:nvPr>
        </p:nvSpPr>
        <p:spPr/>
        <p:txBody>
          <a:bodyPr/>
          <a:lstStyle/>
          <a:p>
            <a:pPr eaLnBrk="1" hangingPunct="1"/>
            <a:r>
              <a:rPr lang="en-US" altLang="en-US"/>
              <a:t>Unit Testing</a:t>
            </a:r>
          </a:p>
        </p:txBody>
      </p:sp>
      <p:sp>
        <p:nvSpPr>
          <p:cNvPr id="30724" name="Rectangle 3">
            <a:extLst>
              <a:ext uri="{FF2B5EF4-FFF2-40B4-BE49-F238E27FC236}">
                <a16:creationId xmlns:a16="http://schemas.microsoft.com/office/drawing/2014/main" id="{74EE8D9B-36C6-AFBB-6B63-86178C572C8D}"/>
              </a:ext>
            </a:extLst>
          </p:cNvPr>
          <p:cNvSpPr>
            <a:spLocks noGrp="1" noChangeArrowheads="1"/>
          </p:cNvSpPr>
          <p:nvPr>
            <p:ph type="body" idx="1"/>
          </p:nvPr>
        </p:nvSpPr>
        <p:spPr>
          <a:xfrm>
            <a:off x="2209800" y="1981200"/>
            <a:ext cx="8229600" cy="4114800"/>
          </a:xfrm>
        </p:spPr>
        <p:txBody>
          <a:bodyPr/>
          <a:lstStyle/>
          <a:p>
            <a:pPr eaLnBrk="1" hangingPunct="1">
              <a:lnSpc>
                <a:spcPct val="90000"/>
              </a:lnSpc>
            </a:pPr>
            <a:r>
              <a:rPr lang="en-US" altLang="en-US" sz="2000"/>
              <a:t>Focuses testing on the function or software module</a:t>
            </a:r>
          </a:p>
          <a:p>
            <a:pPr eaLnBrk="1" hangingPunct="1">
              <a:lnSpc>
                <a:spcPct val="90000"/>
              </a:lnSpc>
            </a:pPr>
            <a:r>
              <a:rPr lang="en-US" altLang="en-US" sz="2000"/>
              <a:t>Concentrates on the internal processing logic and data structures</a:t>
            </a:r>
          </a:p>
          <a:p>
            <a:pPr eaLnBrk="1" hangingPunct="1">
              <a:lnSpc>
                <a:spcPct val="90000"/>
              </a:lnSpc>
            </a:pPr>
            <a:r>
              <a:rPr lang="en-US" altLang="en-US" sz="2000"/>
              <a:t>Is simplified when a module is designed with high cohesion</a:t>
            </a:r>
          </a:p>
          <a:p>
            <a:pPr lvl="1" eaLnBrk="1" hangingPunct="1">
              <a:lnSpc>
                <a:spcPct val="90000"/>
              </a:lnSpc>
            </a:pPr>
            <a:r>
              <a:rPr lang="en-US" altLang="en-US" sz="1800"/>
              <a:t>Reduces the number of test cases</a:t>
            </a:r>
          </a:p>
          <a:p>
            <a:pPr lvl="1" eaLnBrk="1" hangingPunct="1">
              <a:lnSpc>
                <a:spcPct val="90000"/>
              </a:lnSpc>
            </a:pPr>
            <a:r>
              <a:rPr lang="en-US" altLang="en-US" sz="1800"/>
              <a:t>Allows errors to be more easily predicted and uncovered</a:t>
            </a:r>
          </a:p>
          <a:p>
            <a:pPr eaLnBrk="1" hangingPunct="1">
              <a:lnSpc>
                <a:spcPct val="90000"/>
              </a:lnSpc>
            </a:pPr>
            <a:r>
              <a:rPr lang="en-US" altLang="en-US" sz="2000"/>
              <a:t>Concentrates on critical modules and those with </a:t>
            </a:r>
            <a:r>
              <a:rPr lang="en-US" altLang="en-US" sz="2000" b="1"/>
              <a:t>high cyclomatic complexity</a:t>
            </a:r>
            <a:r>
              <a:rPr lang="en-US" altLang="en-US" sz="2000"/>
              <a:t> when testing resources are limited</a:t>
            </a:r>
          </a:p>
          <a:p>
            <a:pPr eaLnBrk="1" hangingPunct="1">
              <a:lnSpc>
                <a:spcPct val="90000"/>
              </a:lnSpc>
            </a:pPr>
            <a:endParaRPr lang="en-US" alt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a:extLst>
              <a:ext uri="{FF2B5EF4-FFF2-40B4-BE49-F238E27FC236}">
                <a16:creationId xmlns:a16="http://schemas.microsoft.com/office/drawing/2014/main" id="{FB170BF8-964F-87DA-26BB-83209F06AD3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2F676416-F35C-4B13-8AEE-22C3D53641CE}" type="slidenum">
              <a:rPr lang="en-US" altLang="en-US" sz="1400">
                <a:solidFill>
                  <a:srgbClr val="000000"/>
                </a:solidFill>
              </a:rPr>
              <a:pPr fontAlgn="base">
                <a:spcBef>
                  <a:spcPct val="0"/>
                </a:spcBef>
                <a:spcAft>
                  <a:spcPct val="0"/>
                </a:spcAft>
                <a:buNone/>
              </a:pPr>
              <a:t>28</a:t>
            </a:fld>
            <a:endParaRPr lang="en-US" altLang="en-US" sz="1400">
              <a:solidFill>
                <a:srgbClr val="000000"/>
              </a:solidFill>
            </a:endParaRPr>
          </a:p>
        </p:txBody>
      </p:sp>
      <p:sp>
        <p:nvSpPr>
          <p:cNvPr id="31747" name="Rectangle 2">
            <a:extLst>
              <a:ext uri="{FF2B5EF4-FFF2-40B4-BE49-F238E27FC236}">
                <a16:creationId xmlns:a16="http://schemas.microsoft.com/office/drawing/2014/main" id="{AF2F0D83-EA92-4AE5-CB76-203AB4186EF5}"/>
              </a:ext>
            </a:extLst>
          </p:cNvPr>
          <p:cNvSpPr>
            <a:spLocks noGrp="1" noChangeArrowheads="1"/>
          </p:cNvSpPr>
          <p:nvPr>
            <p:ph type="title"/>
          </p:nvPr>
        </p:nvSpPr>
        <p:spPr/>
        <p:txBody>
          <a:bodyPr/>
          <a:lstStyle/>
          <a:p>
            <a:pPr eaLnBrk="1" hangingPunct="1"/>
            <a:r>
              <a:rPr lang="en-US" altLang="en-US"/>
              <a:t>Targets for Unit Test Cases</a:t>
            </a:r>
          </a:p>
        </p:txBody>
      </p:sp>
      <p:sp>
        <p:nvSpPr>
          <p:cNvPr id="31748" name="Rectangle 3">
            <a:extLst>
              <a:ext uri="{FF2B5EF4-FFF2-40B4-BE49-F238E27FC236}">
                <a16:creationId xmlns:a16="http://schemas.microsoft.com/office/drawing/2014/main" id="{7EC739C8-1CC0-EB24-8CD2-8B16E4D8A385}"/>
              </a:ext>
            </a:extLst>
          </p:cNvPr>
          <p:cNvSpPr>
            <a:spLocks noGrp="1" noChangeArrowheads="1"/>
          </p:cNvSpPr>
          <p:nvPr>
            <p:ph type="body" idx="1"/>
          </p:nvPr>
        </p:nvSpPr>
        <p:spPr/>
        <p:txBody>
          <a:bodyPr/>
          <a:lstStyle/>
          <a:p>
            <a:pPr eaLnBrk="1" hangingPunct="1">
              <a:lnSpc>
                <a:spcPct val="80000"/>
              </a:lnSpc>
            </a:pPr>
            <a:r>
              <a:rPr lang="en-US" altLang="en-US" sz="2000"/>
              <a:t>Module interface</a:t>
            </a:r>
          </a:p>
          <a:p>
            <a:pPr lvl="1" eaLnBrk="1" hangingPunct="1">
              <a:lnSpc>
                <a:spcPct val="80000"/>
              </a:lnSpc>
            </a:pPr>
            <a:r>
              <a:rPr lang="en-US" altLang="en-US" sz="1800"/>
              <a:t>Ensure that information flows properly into and out of the module</a:t>
            </a:r>
          </a:p>
          <a:p>
            <a:pPr eaLnBrk="1" hangingPunct="1">
              <a:lnSpc>
                <a:spcPct val="80000"/>
              </a:lnSpc>
            </a:pPr>
            <a:r>
              <a:rPr lang="en-US" altLang="en-US" sz="2000"/>
              <a:t>Local data structures</a:t>
            </a:r>
          </a:p>
          <a:p>
            <a:pPr lvl="1" eaLnBrk="1" hangingPunct="1">
              <a:lnSpc>
                <a:spcPct val="80000"/>
              </a:lnSpc>
            </a:pPr>
            <a:r>
              <a:rPr lang="en-US" altLang="en-US" sz="1800"/>
              <a:t>Ensure that data stored temporarily maintains its integrity during all steps in an algorithm execution</a:t>
            </a:r>
          </a:p>
          <a:p>
            <a:pPr eaLnBrk="1" hangingPunct="1">
              <a:lnSpc>
                <a:spcPct val="80000"/>
              </a:lnSpc>
            </a:pPr>
            <a:r>
              <a:rPr lang="en-US" altLang="en-US" sz="2000"/>
              <a:t>Boundary conditions</a:t>
            </a:r>
          </a:p>
          <a:p>
            <a:pPr lvl="1" eaLnBrk="1" hangingPunct="1">
              <a:lnSpc>
                <a:spcPct val="80000"/>
              </a:lnSpc>
            </a:pPr>
            <a:r>
              <a:rPr lang="en-US" altLang="en-US" sz="1800"/>
              <a:t>Ensure that the module operates properly at boundary values established to limit or restrict processing</a:t>
            </a:r>
          </a:p>
          <a:p>
            <a:pPr eaLnBrk="1" hangingPunct="1">
              <a:lnSpc>
                <a:spcPct val="80000"/>
              </a:lnSpc>
            </a:pPr>
            <a:r>
              <a:rPr lang="en-US" altLang="en-US" sz="2000"/>
              <a:t>Independent paths (basis paths)</a:t>
            </a:r>
          </a:p>
          <a:p>
            <a:pPr lvl="1" eaLnBrk="1" hangingPunct="1">
              <a:lnSpc>
                <a:spcPct val="80000"/>
              </a:lnSpc>
            </a:pPr>
            <a:r>
              <a:rPr lang="en-US" altLang="en-US" sz="1800"/>
              <a:t>Paths are exercised to ensure that all statements in a module have been executed at least once</a:t>
            </a:r>
          </a:p>
          <a:p>
            <a:pPr eaLnBrk="1" hangingPunct="1">
              <a:lnSpc>
                <a:spcPct val="80000"/>
              </a:lnSpc>
            </a:pPr>
            <a:r>
              <a:rPr lang="en-US" altLang="en-US" sz="2000"/>
              <a:t>Error handling paths</a:t>
            </a:r>
          </a:p>
          <a:p>
            <a:pPr lvl="1" eaLnBrk="1" hangingPunct="1">
              <a:lnSpc>
                <a:spcPct val="80000"/>
              </a:lnSpc>
            </a:pPr>
            <a:r>
              <a:rPr lang="en-US" altLang="en-US" sz="1800"/>
              <a:t>Ensure that the algorithms respond correctly to specific error conditions</a:t>
            </a:r>
          </a:p>
          <a:p>
            <a:pPr eaLnBrk="1" hangingPunct="1">
              <a:lnSpc>
                <a:spcPct val="80000"/>
              </a:lnSpc>
              <a:buFontTx/>
              <a:buNone/>
            </a:pPr>
            <a:r>
              <a:rPr lang="en-US" altLang="en-US" sz="200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E2A06618-EB46-407B-AB7B-16004036B0D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87CC0012-5B88-444E-9F67-4B82442670E9}" type="slidenum">
              <a:rPr lang="en-US" altLang="en-US" sz="1400">
                <a:solidFill>
                  <a:srgbClr val="000000"/>
                </a:solidFill>
              </a:rPr>
              <a:pPr fontAlgn="base">
                <a:spcBef>
                  <a:spcPct val="0"/>
                </a:spcBef>
                <a:spcAft>
                  <a:spcPct val="0"/>
                </a:spcAft>
                <a:buNone/>
              </a:pPr>
              <a:t>29</a:t>
            </a:fld>
            <a:endParaRPr lang="en-US" altLang="en-US" sz="1400">
              <a:solidFill>
                <a:srgbClr val="000000"/>
              </a:solidFill>
            </a:endParaRPr>
          </a:p>
        </p:txBody>
      </p:sp>
      <p:sp>
        <p:nvSpPr>
          <p:cNvPr id="32771" name="Rectangle 2">
            <a:extLst>
              <a:ext uri="{FF2B5EF4-FFF2-40B4-BE49-F238E27FC236}">
                <a16:creationId xmlns:a16="http://schemas.microsoft.com/office/drawing/2014/main" id="{2D6C2AC9-03A5-FFAA-0D3C-01E8B70FBAD2}"/>
              </a:ext>
            </a:extLst>
          </p:cNvPr>
          <p:cNvSpPr>
            <a:spLocks noGrp="1" noChangeArrowheads="1"/>
          </p:cNvSpPr>
          <p:nvPr>
            <p:ph type="title"/>
          </p:nvPr>
        </p:nvSpPr>
        <p:spPr/>
        <p:txBody>
          <a:bodyPr/>
          <a:lstStyle/>
          <a:p>
            <a:pPr eaLnBrk="1" hangingPunct="1"/>
            <a:r>
              <a:rPr lang="en-US" altLang="en-US"/>
              <a:t>Common Computational Errors in Execution Paths</a:t>
            </a:r>
          </a:p>
        </p:txBody>
      </p:sp>
      <p:sp>
        <p:nvSpPr>
          <p:cNvPr id="32772" name="Rectangle 3">
            <a:extLst>
              <a:ext uri="{FF2B5EF4-FFF2-40B4-BE49-F238E27FC236}">
                <a16:creationId xmlns:a16="http://schemas.microsoft.com/office/drawing/2014/main" id="{D27DEC17-DAD1-7146-863B-A60332E16D0A}"/>
              </a:ext>
            </a:extLst>
          </p:cNvPr>
          <p:cNvSpPr>
            <a:spLocks noGrp="1" noChangeArrowheads="1"/>
          </p:cNvSpPr>
          <p:nvPr>
            <p:ph type="body" idx="1"/>
          </p:nvPr>
        </p:nvSpPr>
        <p:spPr>
          <a:xfrm>
            <a:off x="2286000" y="2514600"/>
            <a:ext cx="7772400" cy="4114800"/>
          </a:xfrm>
        </p:spPr>
        <p:txBody>
          <a:bodyPr/>
          <a:lstStyle/>
          <a:p>
            <a:pPr eaLnBrk="1" hangingPunct="1">
              <a:lnSpc>
                <a:spcPct val="90000"/>
              </a:lnSpc>
            </a:pPr>
            <a:r>
              <a:rPr lang="en-US" altLang="en-US" sz="2000"/>
              <a:t>Misunderstood or incorrect arithmetic precedence</a:t>
            </a:r>
          </a:p>
          <a:p>
            <a:pPr eaLnBrk="1" hangingPunct="1">
              <a:lnSpc>
                <a:spcPct val="90000"/>
              </a:lnSpc>
            </a:pPr>
            <a:r>
              <a:rPr lang="en-US" altLang="en-US" sz="2000"/>
              <a:t>Mixed mode operations (e.g., int, float, char)</a:t>
            </a:r>
          </a:p>
          <a:p>
            <a:pPr eaLnBrk="1" hangingPunct="1">
              <a:lnSpc>
                <a:spcPct val="90000"/>
              </a:lnSpc>
            </a:pPr>
            <a:r>
              <a:rPr lang="en-US" altLang="en-US" sz="2000"/>
              <a:t>Incorrect initialization of values</a:t>
            </a:r>
          </a:p>
          <a:p>
            <a:pPr eaLnBrk="1" hangingPunct="1">
              <a:lnSpc>
                <a:spcPct val="90000"/>
              </a:lnSpc>
            </a:pPr>
            <a:r>
              <a:rPr lang="en-US" altLang="en-US" sz="2000"/>
              <a:t>Precision inaccuracy and round-off errors</a:t>
            </a:r>
          </a:p>
          <a:p>
            <a:pPr eaLnBrk="1" hangingPunct="1">
              <a:lnSpc>
                <a:spcPct val="90000"/>
              </a:lnSpc>
            </a:pPr>
            <a:r>
              <a:rPr lang="en-US" altLang="en-US" sz="2000"/>
              <a:t>Incorrect symbolic representation of an expression (int vs. float)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CABA823-C109-4DC2-D935-B2945E69A464}"/>
              </a:ext>
            </a:extLst>
          </p:cNvPr>
          <p:cNvSpPr>
            <a:spLocks noGrp="1" noChangeArrowheads="1"/>
          </p:cNvSpPr>
          <p:nvPr>
            <p:ph type="ctrTitle"/>
          </p:nvPr>
        </p:nvSpPr>
        <p:spPr>
          <a:xfrm>
            <a:off x="2209800" y="2286000"/>
            <a:ext cx="7772400" cy="1143000"/>
          </a:xfrm>
        </p:spPr>
        <p:txBody>
          <a:bodyPr anchor="ctr"/>
          <a:lstStyle/>
          <a:p>
            <a:pPr eaLnBrk="1" hangingPunct="1"/>
            <a:r>
              <a:rPr lang="en-US" altLang="en-US" sz="4400"/>
              <a:t>A Strategic Approach to Testing</a:t>
            </a:r>
          </a:p>
        </p:txBody>
      </p:sp>
      <p:sp>
        <p:nvSpPr>
          <p:cNvPr id="6147" name="Rectangle 3">
            <a:extLst>
              <a:ext uri="{FF2B5EF4-FFF2-40B4-BE49-F238E27FC236}">
                <a16:creationId xmlns:a16="http://schemas.microsoft.com/office/drawing/2014/main" id="{D4B7EEC0-3050-DE04-173F-A6B2F18C352A}"/>
              </a:ext>
            </a:extLst>
          </p:cNvPr>
          <p:cNvSpPr>
            <a:spLocks noGrp="1" noChangeArrowheads="1"/>
          </p:cNvSpPr>
          <p:nvPr>
            <p:ph type="subTitle" idx="1"/>
          </p:nvPr>
        </p:nvSpPr>
        <p:spPr>
          <a:xfrm>
            <a:off x="2895600" y="3886200"/>
            <a:ext cx="6400800" cy="1752600"/>
          </a:xfrm>
        </p:spPr>
        <p:txBody>
          <a:bodyPr/>
          <a:lstStyle/>
          <a:p>
            <a:pPr eaLnBrk="1" hangingPunct="1"/>
            <a:endParaRPr lang="en-US" altLang="en-US" sz="3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a:extLst>
              <a:ext uri="{FF2B5EF4-FFF2-40B4-BE49-F238E27FC236}">
                <a16:creationId xmlns:a16="http://schemas.microsoft.com/office/drawing/2014/main" id="{E88BF41A-7BED-2836-E9DE-706455257F4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93145A56-3EF7-4F65-B558-2B281131C389}" type="slidenum">
              <a:rPr lang="en-US" altLang="en-US" sz="1400">
                <a:solidFill>
                  <a:srgbClr val="000000"/>
                </a:solidFill>
              </a:rPr>
              <a:pPr fontAlgn="base">
                <a:spcBef>
                  <a:spcPct val="0"/>
                </a:spcBef>
                <a:spcAft>
                  <a:spcPct val="0"/>
                </a:spcAft>
                <a:buNone/>
              </a:pPr>
              <a:t>30</a:t>
            </a:fld>
            <a:endParaRPr lang="en-US" altLang="en-US" sz="1400">
              <a:solidFill>
                <a:srgbClr val="000000"/>
              </a:solidFill>
            </a:endParaRPr>
          </a:p>
        </p:txBody>
      </p:sp>
      <p:sp>
        <p:nvSpPr>
          <p:cNvPr id="33795" name="Rectangle 2">
            <a:extLst>
              <a:ext uri="{FF2B5EF4-FFF2-40B4-BE49-F238E27FC236}">
                <a16:creationId xmlns:a16="http://schemas.microsoft.com/office/drawing/2014/main" id="{A50415E6-3505-C8A4-1196-D2A5247F868F}"/>
              </a:ext>
            </a:extLst>
          </p:cNvPr>
          <p:cNvSpPr>
            <a:spLocks noGrp="1" noChangeArrowheads="1"/>
          </p:cNvSpPr>
          <p:nvPr>
            <p:ph type="title"/>
          </p:nvPr>
        </p:nvSpPr>
        <p:spPr/>
        <p:txBody>
          <a:bodyPr/>
          <a:lstStyle/>
          <a:p>
            <a:pPr eaLnBrk="1" hangingPunct="1"/>
            <a:r>
              <a:rPr lang="en-US" altLang="en-US"/>
              <a:t>Other Errors to Uncover</a:t>
            </a:r>
          </a:p>
        </p:txBody>
      </p:sp>
      <p:sp>
        <p:nvSpPr>
          <p:cNvPr id="33796" name="Rectangle 3">
            <a:extLst>
              <a:ext uri="{FF2B5EF4-FFF2-40B4-BE49-F238E27FC236}">
                <a16:creationId xmlns:a16="http://schemas.microsoft.com/office/drawing/2014/main" id="{00E30CF0-7110-9B4F-EF34-963EFFC8C96F}"/>
              </a:ext>
            </a:extLst>
          </p:cNvPr>
          <p:cNvSpPr>
            <a:spLocks noGrp="1" noChangeArrowheads="1"/>
          </p:cNvSpPr>
          <p:nvPr>
            <p:ph type="body" idx="1"/>
          </p:nvPr>
        </p:nvSpPr>
        <p:spPr/>
        <p:txBody>
          <a:bodyPr/>
          <a:lstStyle/>
          <a:p>
            <a:pPr eaLnBrk="1" hangingPunct="1">
              <a:lnSpc>
                <a:spcPct val="80000"/>
              </a:lnSpc>
            </a:pPr>
            <a:r>
              <a:rPr lang="en-US" altLang="en-US" sz="2000"/>
              <a:t>Comparison of different data types</a:t>
            </a:r>
          </a:p>
          <a:p>
            <a:pPr eaLnBrk="1" hangingPunct="1">
              <a:lnSpc>
                <a:spcPct val="80000"/>
              </a:lnSpc>
            </a:pPr>
            <a:r>
              <a:rPr lang="en-US" altLang="en-US" sz="2000"/>
              <a:t>Incorrect logical operators or precedence</a:t>
            </a:r>
          </a:p>
          <a:p>
            <a:pPr eaLnBrk="1" hangingPunct="1">
              <a:lnSpc>
                <a:spcPct val="80000"/>
              </a:lnSpc>
            </a:pPr>
            <a:r>
              <a:rPr lang="en-US" altLang="en-US" sz="2000"/>
              <a:t>Expectation of equality when precision error makes equality unlikely (using </a:t>
            </a:r>
            <a:r>
              <a:rPr lang="en-US" altLang="en-US" sz="2000">
                <a:latin typeface="Courier New" panose="02070309020205020404" pitchFamily="49" charset="0"/>
              </a:rPr>
              <a:t>==</a:t>
            </a:r>
            <a:r>
              <a:rPr lang="en-US" altLang="en-US" sz="2000"/>
              <a:t> with float types)</a:t>
            </a:r>
          </a:p>
          <a:p>
            <a:pPr eaLnBrk="1" hangingPunct="1">
              <a:lnSpc>
                <a:spcPct val="80000"/>
              </a:lnSpc>
            </a:pPr>
            <a:r>
              <a:rPr lang="en-US" altLang="en-US" sz="2000"/>
              <a:t>Incorrect comparison of variables</a:t>
            </a:r>
          </a:p>
          <a:p>
            <a:pPr eaLnBrk="1" hangingPunct="1">
              <a:lnSpc>
                <a:spcPct val="80000"/>
              </a:lnSpc>
            </a:pPr>
            <a:r>
              <a:rPr lang="en-US" altLang="en-US" sz="2000"/>
              <a:t>Improper or nonexistent loop termination</a:t>
            </a:r>
          </a:p>
          <a:p>
            <a:pPr eaLnBrk="1" hangingPunct="1">
              <a:lnSpc>
                <a:spcPct val="80000"/>
              </a:lnSpc>
            </a:pPr>
            <a:r>
              <a:rPr lang="en-US" altLang="en-US" sz="2000"/>
              <a:t>Failure to exit when divergent iteration is encountered</a:t>
            </a:r>
          </a:p>
          <a:p>
            <a:pPr eaLnBrk="1" hangingPunct="1">
              <a:lnSpc>
                <a:spcPct val="80000"/>
              </a:lnSpc>
            </a:pPr>
            <a:r>
              <a:rPr lang="en-US" altLang="en-US" sz="2000"/>
              <a:t>Improperly modified loop variables</a:t>
            </a:r>
          </a:p>
          <a:p>
            <a:pPr eaLnBrk="1" hangingPunct="1">
              <a:lnSpc>
                <a:spcPct val="80000"/>
              </a:lnSpc>
            </a:pPr>
            <a:r>
              <a:rPr lang="en-US" altLang="en-US" sz="2000"/>
              <a:t>Boundary value violations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C959FA52-AC95-DB3A-2F3E-8B9A79AA0FD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5183AC86-1D06-4FC1-8B7A-D083BFB7917A}" type="slidenum">
              <a:rPr lang="en-US" altLang="en-US" sz="1400">
                <a:solidFill>
                  <a:srgbClr val="000000"/>
                </a:solidFill>
              </a:rPr>
              <a:pPr fontAlgn="base">
                <a:spcBef>
                  <a:spcPct val="0"/>
                </a:spcBef>
                <a:spcAft>
                  <a:spcPct val="0"/>
                </a:spcAft>
                <a:buNone/>
              </a:pPr>
              <a:t>31</a:t>
            </a:fld>
            <a:endParaRPr lang="en-US" altLang="en-US" sz="1400">
              <a:solidFill>
                <a:srgbClr val="000000"/>
              </a:solidFill>
            </a:endParaRPr>
          </a:p>
        </p:txBody>
      </p:sp>
      <p:sp>
        <p:nvSpPr>
          <p:cNvPr id="34819" name="Rectangle 2">
            <a:extLst>
              <a:ext uri="{FF2B5EF4-FFF2-40B4-BE49-F238E27FC236}">
                <a16:creationId xmlns:a16="http://schemas.microsoft.com/office/drawing/2014/main" id="{1024DE62-B88C-B076-DAB3-52EBE10D3AEC}"/>
              </a:ext>
            </a:extLst>
          </p:cNvPr>
          <p:cNvSpPr>
            <a:spLocks noGrp="1" noChangeArrowheads="1"/>
          </p:cNvSpPr>
          <p:nvPr>
            <p:ph type="title"/>
          </p:nvPr>
        </p:nvSpPr>
        <p:spPr>
          <a:xfrm>
            <a:off x="1981200" y="381000"/>
            <a:ext cx="8229600" cy="1143000"/>
          </a:xfrm>
        </p:spPr>
        <p:txBody>
          <a:bodyPr/>
          <a:lstStyle/>
          <a:p>
            <a:pPr eaLnBrk="1" hangingPunct="1"/>
            <a:r>
              <a:rPr lang="en-US" altLang="en-US"/>
              <a:t>Problems to uncover in </a:t>
            </a:r>
            <a:br>
              <a:rPr lang="en-US" altLang="en-US"/>
            </a:br>
            <a:r>
              <a:rPr lang="en-US" altLang="en-US"/>
              <a:t>Error Handling</a:t>
            </a:r>
          </a:p>
        </p:txBody>
      </p:sp>
      <p:sp>
        <p:nvSpPr>
          <p:cNvPr id="34820" name="Rectangle 3">
            <a:extLst>
              <a:ext uri="{FF2B5EF4-FFF2-40B4-BE49-F238E27FC236}">
                <a16:creationId xmlns:a16="http://schemas.microsoft.com/office/drawing/2014/main" id="{2604025A-09C6-1639-89F9-6B9249E714F3}"/>
              </a:ext>
            </a:extLst>
          </p:cNvPr>
          <p:cNvSpPr>
            <a:spLocks noGrp="1" noChangeArrowheads="1"/>
          </p:cNvSpPr>
          <p:nvPr>
            <p:ph type="body" idx="1"/>
          </p:nvPr>
        </p:nvSpPr>
        <p:spPr/>
        <p:txBody>
          <a:bodyPr/>
          <a:lstStyle/>
          <a:p>
            <a:pPr eaLnBrk="1" hangingPunct="1">
              <a:lnSpc>
                <a:spcPct val="90000"/>
              </a:lnSpc>
            </a:pPr>
            <a:r>
              <a:rPr lang="en-US" altLang="en-US" sz="2000"/>
              <a:t>Error description is unintelligible or ambiguous</a:t>
            </a:r>
          </a:p>
          <a:p>
            <a:pPr eaLnBrk="1" hangingPunct="1">
              <a:lnSpc>
                <a:spcPct val="90000"/>
              </a:lnSpc>
            </a:pPr>
            <a:r>
              <a:rPr lang="en-US" altLang="en-US" sz="2000"/>
              <a:t>Error noted does not correspond to error encountered</a:t>
            </a:r>
          </a:p>
          <a:p>
            <a:pPr eaLnBrk="1" hangingPunct="1">
              <a:lnSpc>
                <a:spcPct val="90000"/>
              </a:lnSpc>
            </a:pPr>
            <a:r>
              <a:rPr lang="en-US" altLang="en-US" sz="2000"/>
              <a:t>Error condition causes operating system intervention prior to error handling</a:t>
            </a:r>
          </a:p>
          <a:p>
            <a:pPr eaLnBrk="1" hangingPunct="1">
              <a:lnSpc>
                <a:spcPct val="90000"/>
              </a:lnSpc>
            </a:pPr>
            <a:r>
              <a:rPr lang="en-US" altLang="en-US" sz="2000"/>
              <a:t>Exception condition processing is incorrect</a:t>
            </a:r>
          </a:p>
          <a:p>
            <a:pPr eaLnBrk="1" hangingPunct="1">
              <a:lnSpc>
                <a:spcPct val="90000"/>
              </a:lnSpc>
            </a:pPr>
            <a:r>
              <a:rPr lang="en-US" altLang="en-US" sz="2000"/>
              <a:t>Error description does not provide enough information to assist in the location of the cause of the error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a:extLst>
              <a:ext uri="{FF2B5EF4-FFF2-40B4-BE49-F238E27FC236}">
                <a16:creationId xmlns:a16="http://schemas.microsoft.com/office/drawing/2014/main" id="{BF946506-4A35-F1AB-A241-EF68BE9E0A0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C8339E7F-B983-4109-BB4F-7949CCE78BE5}" type="slidenum">
              <a:rPr lang="en-US" altLang="en-US" sz="1400">
                <a:solidFill>
                  <a:srgbClr val="000000"/>
                </a:solidFill>
              </a:rPr>
              <a:pPr fontAlgn="base">
                <a:spcBef>
                  <a:spcPct val="0"/>
                </a:spcBef>
                <a:spcAft>
                  <a:spcPct val="0"/>
                </a:spcAft>
                <a:buNone/>
              </a:pPr>
              <a:t>32</a:t>
            </a:fld>
            <a:endParaRPr lang="en-US" altLang="en-US" sz="1400">
              <a:solidFill>
                <a:srgbClr val="000000"/>
              </a:solidFill>
            </a:endParaRPr>
          </a:p>
        </p:txBody>
      </p:sp>
      <p:sp>
        <p:nvSpPr>
          <p:cNvPr id="35843" name="Rectangle 2">
            <a:extLst>
              <a:ext uri="{FF2B5EF4-FFF2-40B4-BE49-F238E27FC236}">
                <a16:creationId xmlns:a16="http://schemas.microsoft.com/office/drawing/2014/main" id="{05DE3920-8533-6A02-C06C-0887BAD5412E}"/>
              </a:ext>
            </a:extLst>
          </p:cNvPr>
          <p:cNvSpPr>
            <a:spLocks noGrp="1" noChangeArrowheads="1"/>
          </p:cNvSpPr>
          <p:nvPr>
            <p:ph type="title"/>
          </p:nvPr>
        </p:nvSpPr>
        <p:spPr>
          <a:xfrm>
            <a:off x="2209800" y="381000"/>
            <a:ext cx="7772400" cy="1143000"/>
          </a:xfrm>
        </p:spPr>
        <p:txBody>
          <a:bodyPr/>
          <a:lstStyle/>
          <a:p>
            <a:pPr eaLnBrk="1" hangingPunct="1"/>
            <a:r>
              <a:rPr lang="en-US" altLang="en-US"/>
              <a:t>Drivers and Stubs for </a:t>
            </a:r>
            <a:br>
              <a:rPr lang="en-US" altLang="en-US"/>
            </a:br>
            <a:r>
              <a:rPr lang="en-US" altLang="en-US"/>
              <a:t>Unit Testing</a:t>
            </a:r>
          </a:p>
        </p:txBody>
      </p:sp>
      <p:sp>
        <p:nvSpPr>
          <p:cNvPr id="35844" name="Rectangle 3">
            <a:extLst>
              <a:ext uri="{FF2B5EF4-FFF2-40B4-BE49-F238E27FC236}">
                <a16:creationId xmlns:a16="http://schemas.microsoft.com/office/drawing/2014/main" id="{57E83C21-3336-D176-8EF1-7F0B001F9021}"/>
              </a:ext>
            </a:extLst>
          </p:cNvPr>
          <p:cNvSpPr>
            <a:spLocks noGrp="1" noChangeArrowheads="1"/>
          </p:cNvSpPr>
          <p:nvPr>
            <p:ph type="body" idx="1"/>
          </p:nvPr>
        </p:nvSpPr>
        <p:spPr>
          <a:xfrm>
            <a:off x="2209800" y="2057400"/>
            <a:ext cx="7772400" cy="4114800"/>
          </a:xfrm>
        </p:spPr>
        <p:txBody>
          <a:bodyPr/>
          <a:lstStyle/>
          <a:p>
            <a:pPr eaLnBrk="1" hangingPunct="1">
              <a:lnSpc>
                <a:spcPct val="90000"/>
              </a:lnSpc>
            </a:pPr>
            <a:r>
              <a:rPr lang="en-US" altLang="en-US" sz="2000"/>
              <a:t>Driver</a:t>
            </a:r>
          </a:p>
          <a:p>
            <a:pPr lvl="1" eaLnBrk="1" hangingPunct="1">
              <a:lnSpc>
                <a:spcPct val="90000"/>
              </a:lnSpc>
            </a:pPr>
            <a:r>
              <a:rPr lang="en-US" altLang="en-US" sz="1800"/>
              <a:t>A simple main program that accepts test case data, passes such data to the component being tested, and prints the returned results</a:t>
            </a:r>
          </a:p>
          <a:p>
            <a:pPr eaLnBrk="1" hangingPunct="1">
              <a:lnSpc>
                <a:spcPct val="90000"/>
              </a:lnSpc>
            </a:pPr>
            <a:r>
              <a:rPr lang="en-US" altLang="en-US" sz="2000"/>
              <a:t>Stubs</a:t>
            </a:r>
          </a:p>
          <a:p>
            <a:pPr lvl="1" eaLnBrk="1" hangingPunct="1">
              <a:lnSpc>
                <a:spcPct val="90000"/>
              </a:lnSpc>
            </a:pPr>
            <a:r>
              <a:rPr lang="en-US" altLang="en-US" sz="1800"/>
              <a:t>Serve to replace modules that are subordinate to (called by) the component to be tested</a:t>
            </a:r>
          </a:p>
          <a:p>
            <a:pPr lvl="1" eaLnBrk="1" hangingPunct="1">
              <a:lnSpc>
                <a:spcPct val="90000"/>
              </a:lnSpc>
            </a:pPr>
            <a:r>
              <a:rPr lang="en-US" altLang="en-US" sz="1800"/>
              <a:t>It uses the module’s exact interface, may do minimal data manipulation, provides verification of entry, and returns control to the module undergoing testing</a:t>
            </a:r>
          </a:p>
          <a:p>
            <a:pPr eaLnBrk="1" hangingPunct="1">
              <a:lnSpc>
                <a:spcPct val="90000"/>
              </a:lnSpc>
            </a:pPr>
            <a:r>
              <a:rPr lang="en-US" altLang="en-US" sz="2000"/>
              <a:t>Drivers and stubs both represent overhead</a:t>
            </a:r>
          </a:p>
          <a:p>
            <a:pPr lvl="1" eaLnBrk="1" hangingPunct="1">
              <a:lnSpc>
                <a:spcPct val="90000"/>
              </a:lnSpc>
            </a:pPr>
            <a:r>
              <a:rPr lang="en-US" altLang="en-US" sz="1800"/>
              <a:t>Both must be written but don’t constitute part of the installed software product</a:t>
            </a:r>
          </a:p>
          <a:p>
            <a:pPr eaLnBrk="1" hangingPunct="1">
              <a:lnSpc>
                <a:spcPct val="90000"/>
              </a:lnSpc>
              <a:buFontTx/>
              <a:buNone/>
            </a:pPr>
            <a:endParaRPr lang="en-US" altLang="en-US"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ED830855-EF0B-5B8B-821E-55B4094B1DE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F61579F6-C3D9-4F8A-BAA9-E0B6C61BC52A}" type="slidenum">
              <a:rPr lang="en-US" altLang="en-US" sz="1400">
                <a:solidFill>
                  <a:srgbClr val="000000"/>
                </a:solidFill>
              </a:rPr>
              <a:pPr fontAlgn="base">
                <a:spcBef>
                  <a:spcPct val="0"/>
                </a:spcBef>
                <a:spcAft>
                  <a:spcPct val="0"/>
                </a:spcAft>
                <a:buNone/>
              </a:pPr>
              <a:t>33</a:t>
            </a:fld>
            <a:endParaRPr lang="en-US" altLang="en-US" sz="1400">
              <a:solidFill>
                <a:srgbClr val="000000"/>
              </a:solidFill>
            </a:endParaRPr>
          </a:p>
        </p:txBody>
      </p:sp>
      <p:sp>
        <p:nvSpPr>
          <p:cNvPr id="36867" name="Rectangle 2">
            <a:extLst>
              <a:ext uri="{FF2B5EF4-FFF2-40B4-BE49-F238E27FC236}">
                <a16:creationId xmlns:a16="http://schemas.microsoft.com/office/drawing/2014/main" id="{4E86EDBE-65AC-9FB9-67E3-0EA307F5B362}"/>
              </a:ext>
            </a:extLst>
          </p:cNvPr>
          <p:cNvSpPr>
            <a:spLocks noGrp="1" noChangeArrowheads="1"/>
          </p:cNvSpPr>
          <p:nvPr>
            <p:ph type="title"/>
          </p:nvPr>
        </p:nvSpPr>
        <p:spPr/>
        <p:txBody>
          <a:bodyPr/>
          <a:lstStyle/>
          <a:p>
            <a:pPr eaLnBrk="1" hangingPunct="1"/>
            <a:r>
              <a:rPr lang="en-US" altLang="en-US"/>
              <a:t>Integration Testing</a:t>
            </a:r>
          </a:p>
        </p:txBody>
      </p:sp>
      <p:sp>
        <p:nvSpPr>
          <p:cNvPr id="36868" name="Rectangle 3">
            <a:extLst>
              <a:ext uri="{FF2B5EF4-FFF2-40B4-BE49-F238E27FC236}">
                <a16:creationId xmlns:a16="http://schemas.microsoft.com/office/drawing/2014/main" id="{1725D27A-3997-92F5-9F56-D798EB8D4706}"/>
              </a:ext>
            </a:extLst>
          </p:cNvPr>
          <p:cNvSpPr>
            <a:spLocks noGrp="1" noChangeArrowheads="1"/>
          </p:cNvSpPr>
          <p:nvPr>
            <p:ph type="body" idx="1"/>
          </p:nvPr>
        </p:nvSpPr>
        <p:spPr/>
        <p:txBody>
          <a:bodyPr/>
          <a:lstStyle/>
          <a:p>
            <a:pPr eaLnBrk="1" hangingPunct="1"/>
            <a:r>
              <a:rPr lang="en-US" altLang="en-US" sz="2000"/>
              <a:t>Defined as a systematic technique for constructing the software architecture</a:t>
            </a:r>
          </a:p>
          <a:p>
            <a:pPr lvl="1" eaLnBrk="1" hangingPunct="1"/>
            <a:r>
              <a:rPr lang="en-US" altLang="en-US" sz="1800"/>
              <a:t>At the same time integration is occurring, conduct tests to uncover errors associated with interfaces</a:t>
            </a:r>
          </a:p>
          <a:p>
            <a:pPr eaLnBrk="1" hangingPunct="1"/>
            <a:r>
              <a:rPr lang="en-US" altLang="en-US" sz="2000"/>
              <a:t>Objective is to take unit tested modules and build a program structure based on the prescribed design</a:t>
            </a:r>
          </a:p>
          <a:p>
            <a:pPr eaLnBrk="1" hangingPunct="1"/>
            <a:r>
              <a:rPr lang="en-US" altLang="en-US" sz="2000"/>
              <a:t>Two Approaches</a:t>
            </a:r>
          </a:p>
          <a:p>
            <a:pPr lvl="1" eaLnBrk="1" hangingPunct="1"/>
            <a:r>
              <a:rPr lang="en-US" altLang="en-US" sz="1800"/>
              <a:t>Non-incremental Integration Testing</a:t>
            </a:r>
          </a:p>
          <a:p>
            <a:pPr lvl="1" eaLnBrk="1" hangingPunct="1"/>
            <a:r>
              <a:rPr lang="en-US" altLang="en-US" sz="1800"/>
              <a:t>Incremental Integration Testing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a:extLst>
              <a:ext uri="{FF2B5EF4-FFF2-40B4-BE49-F238E27FC236}">
                <a16:creationId xmlns:a16="http://schemas.microsoft.com/office/drawing/2014/main" id="{22039FEA-8401-D1BC-5CD6-D872F5AC5D8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E508B6B1-9C18-4471-87DA-E39A6809A362}" type="slidenum">
              <a:rPr lang="en-US" altLang="en-US" sz="1400">
                <a:solidFill>
                  <a:srgbClr val="000000"/>
                </a:solidFill>
              </a:rPr>
              <a:pPr fontAlgn="base">
                <a:spcBef>
                  <a:spcPct val="0"/>
                </a:spcBef>
                <a:spcAft>
                  <a:spcPct val="0"/>
                </a:spcAft>
                <a:buNone/>
              </a:pPr>
              <a:t>34</a:t>
            </a:fld>
            <a:endParaRPr lang="en-US" altLang="en-US" sz="1400">
              <a:solidFill>
                <a:srgbClr val="000000"/>
              </a:solidFill>
            </a:endParaRPr>
          </a:p>
        </p:txBody>
      </p:sp>
      <p:sp>
        <p:nvSpPr>
          <p:cNvPr id="37891" name="Rectangle 2">
            <a:extLst>
              <a:ext uri="{FF2B5EF4-FFF2-40B4-BE49-F238E27FC236}">
                <a16:creationId xmlns:a16="http://schemas.microsoft.com/office/drawing/2014/main" id="{8DF6BF4D-C1BC-733E-A0C5-BE7CB481909E}"/>
              </a:ext>
            </a:extLst>
          </p:cNvPr>
          <p:cNvSpPr>
            <a:spLocks noGrp="1" noChangeArrowheads="1"/>
          </p:cNvSpPr>
          <p:nvPr>
            <p:ph type="title"/>
          </p:nvPr>
        </p:nvSpPr>
        <p:spPr/>
        <p:txBody>
          <a:bodyPr/>
          <a:lstStyle/>
          <a:p>
            <a:pPr eaLnBrk="1" hangingPunct="1"/>
            <a:r>
              <a:rPr lang="en-US" altLang="en-US"/>
              <a:t>Non-incremental </a:t>
            </a:r>
            <a:br>
              <a:rPr lang="en-US" altLang="en-US"/>
            </a:br>
            <a:r>
              <a:rPr lang="en-US" altLang="en-US"/>
              <a:t>Integration Testing</a:t>
            </a:r>
          </a:p>
        </p:txBody>
      </p:sp>
      <p:sp>
        <p:nvSpPr>
          <p:cNvPr id="37892" name="Rectangle 3">
            <a:extLst>
              <a:ext uri="{FF2B5EF4-FFF2-40B4-BE49-F238E27FC236}">
                <a16:creationId xmlns:a16="http://schemas.microsoft.com/office/drawing/2014/main" id="{BECB8570-A00D-8919-B017-14EA895879D4}"/>
              </a:ext>
            </a:extLst>
          </p:cNvPr>
          <p:cNvSpPr>
            <a:spLocks noGrp="1" noChangeArrowheads="1"/>
          </p:cNvSpPr>
          <p:nvPr>
            <p:ph type="body" idx="1"/>
          </p:nvPr>
        </p:nvSpPr>
        <p:spPr>
          <a:xfrm>
            <a:off x="2209800" y="2362200"/>
            <a:ext cx="8153400" cy="4114800"/>
          </a:xfrm>
        </p:spPr>
        <p:txBody>
          <a:bodyPr/>
          <a:lstStyle/>
          <a:p>
            <a:pPr eaLnBrk="1" hangingPunct="1"/>
            <a:r>
              <a:rPr lang="en-US" altLang="en-US" sz="2000"/>
              <a:t>Commonly called the “Big Bang” approach</a:t>
            </a:r>
          </a:p>
          <a:p>
            <a:pPr eaLnBrk="1" hangingPunct="1"/>
            <a:r>
              <a:rPr lang="en-US" altLang="en-US" sz="2000"/>
              <a:t>All components are combined in advance</a:t>
            </a:r>
          </a:p>
          <a:p>
            <a:pPr eaLnBrk="1" hangingPunct="1"/>
            <a:r>
              <a:rPr lang="en-US" altLang="en-US" sz="2000"/>
              <a:t>The entire program is tested as a whole</a:t>
            </a:r>
          </a:p>
          <a:p>
            <a:pPr eaLnBrk="1" hangingPunct="1"/>
            <a:r>
              <a:rPr lang="en-US" altLang="en-US" sz="2000"/>
              <a:t>Chaos results</a:t>
            </a:r>
          </a:p>
          <a:p>
            <a:pPr eaLnBrk="1" hangingPunct="1"/>
            <a:r>
              <a:rPr lang="en-US" altLang="en-US" sz="2000"/>
              <a:t>Many seemingly-unrelated errors are encountered</a:t>
            </a:r>
          </a:p>
          <a:p>
            <a:pPr eaLnBrk="1" hangingPunct="1"/>
            <a:r>
              <a:rPr lang="en-US" altLang="en-US" sz="2000"/>
              <a:t>Correction is difficult because isolation of causes is complicated</a:t>
            </a:r>
          </a:p>
          <a:p>
            <a:pPr eaLnBrk="1" hangingPunct="1"/>
            <a:r>
              <a:rPr lang="en-US" altLang="en-US" sz="2000"/>
              <a:t>Once a set of errors are corrected, more errors occur, and testing appears to enter an endless loop</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88DB7901-5FEF-D9DF-C1AE-51C34D13666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05448AAF-BEFB-4060-8863-23D68C580F8F}" type="slidenum">
              <a:rPr lang="en-US" altLang="en-US" sz="1400">
                <a:solidFill>
                  <a:srgbClr val="000000"/>
                </a:solidFill>
              </a:rPr>
              <a:pPr fontAlgn="base">
                <a:spcBef>
                  <a:spcPct val="0"/>
                </a:spcBef>
                <a:spcAft>
                  <a:spcPct val="0"/>
                </a:spcAft>
                <a:buNone/>
              </a:pPr>
              <a:t>35</a:t>
            </a:fld>
            <a:endParaRPr lang="en-US" altLang="en-US" sz="1400">
              <a:solidFill>
                <a:srgbClr val="000000"/>
              </a:solidFill>
            </a:endParaRPr>
          </a:p>
        </p:txBody>
      </p:sp>
      <p:sp>
        <p:nvSpPr>
          <p:cNvPr id="38915" name="Rectangle 2">
            <a:extLst>
              <a:ext uri="{FF2B5EF4-FFF2-40B4-BE49-F238E27FC236}">
                <a16:creationId xmlns:a16="http://schemas.microsoft.com/office/drawing/2014/main" id="{EF754836-8BCF-DD17-6D2C-3527FDDF34A0}"/>
              </a:ext>
            </a:extLst>
          </p:cNvPr>
          <p:cNvSpPr>
            <a:spLocks noGrp="1" noChangeArrowheads="1"/>
          </p:cNvSpPr>
          <p:nvPr>
            <p:ph type="title"/>
          </p:nvPr>
        </p:nvSpPr>
        <p:spPr/>
        <p:txBody>
          <a:bodyPr/>
          <a:lstStyle/>
          <a:p>
            <a:pPr eaLnBrk="1" hangingPunct="1"/>
            <a:r>
              <a:rPr lang="en-US" altLang="en-US"/>
              <a:t>Incremental Integration Testing</a:t>
            </a:r>
          </a:p>
        </p:txBody>
      </p:sp>
      <p:sp>
        <p:nvSpPr>
          <p:cNvPr id="38916" name="Rectangle 3">
            <a:extLst>
              <a:ext uri="{FF2B5EF4-FFF2-40B4-BE49-F238E27FC236}">
                <a16:creationId xmlns:a16="http://schemas.microsoft.com/office/drawing/2014/main" id="{CAC77AE3-C418-73C8-2A43-1E3A5C6A00AD}"/>
              </a:ext>
            </a:extLst>
          </p:cNvPr>
          <p:cNvSpPr>
            <a:spLocks noGrp="1" noChangeArrowheads="1"/>
          </p:cNvSpPr>
          <p:nvPr>
            <p:ph type="body" idx="1"/>
          </p:nvPr>
        </p:nvSpPr>
        <p:spPr>
          <a:xfrm>
            <a:off x="2362200" y="2209800"/>
            <a:ext cx="7772400" cy="4114800"/>
          </a:xfrm>
        </p:spPr>
        <p:txBody>
          <a:bodyPr/>
          <a:lstStyle/>
          <a:p>
            <a:pPr eaLnBrk="1" hangingPunct="1"/>
            <a:r>
              <a:rPr lang="en-US" altLang="en-US" sz="2000"/>
              <a:t>Three kinds </a:t>
            </a:r>
          </a:p>
          <a:p>
            <a:pPr lvl="1" eaLnBrk="1" hangingPunct="1"/>
            <a:r>
              <a:rPr lang="en-US" altLang="en-US" sz="1800"/>
              <a:t>Top-down integration</a:t>
            </a:r>
          </a:p>
          <a:p>
            <a:pPr lvl="1" eaLnBrk="1" hangingPunct="1"/>
            <a:r>
              <a:rPr lang="en-US" altLang="en-US" sz="1800"/>
              <a:t>Bottom-up integration</a:t>
            </a:r>
          </a:p>
          <a:p>
            <a:pPr lvl="1" eaLnBrk="1" hangingPunct="1"/>
            <a:r>
              <a:rPr lang="en-US" altLang="en-US" sz="1800"/>
              <a:t>Sandwich integration</a:t>
            </a:r>
          </a:p>
          <a:p>
            <a:pPr eaLnBrk="1" hangingPunct="1"/>
            <a:r>
              <a:rPr lang="en-US" altLang="en-US" sz="2000"/>
              <a:t>The program is constructed and tested in small increments</a:t>
            </a:r>
          </a:p>
          <a:p>
            <a:pPr eaLnBrk="1" hangingPunct="1"/>
            <a:r>
              <a:rPr lang="en-US" altLang="en-US" sz="2000"/>
              <a:t>Errors are easier to isolate and correct</a:t>
            </a:r>
          </a:p>
          <a:p>
            <a:pPr eaLnBrk="1" hangingPunct="1"/>
            <a:r>
              <a:rPr lang="en-US" altLang="en-US" sz="2000"/>
              <a:t>Interfaces are more likely to be tested completely</a:t>
            </a:r>
          </a:p>
          <a:p>
            <a:pPr eaLnBrk="1" hangingPunct="1"/>
            <a:r>
              <a:rPr lang="en-US" altLang="en-US" sz="2000"/>
              <a:t>A systematic test approach is applied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a:extLst>
              <a:ext uri="{FF2B5EF4-FFF2-40B4-BE49-F238E27FC236}">
                <a16:creationId xmlns:a16="http://schemas.microsoft.com/office/drawing/2014/main" id="{1650A74B-CBF6-CE63-F69D-945F9D4EA07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CC4A5E88-925D-4766-8747-E8AB8A9DDB2B}" type="slidenum">
              <a:rPr lang="en-US" altLang="en-US" sz="1400">
                <a:solidFill>
                  <a:srgbClr val="000000"/>
                </a:solidFill>
              </a:rPr>
              <a:pPr fontAlgn="base">
                <a:spcBef>
                  <a:spcPct val="0"/>
                </a:spcBef>
                <a:spcAft>
                  <a:spcPct val="0"/>
                </a:spcAft>
                <a:buNone/>
              </a:pPr>
              <a:t>36</a:t>
            </a:fld>
            <a:endParaRPr lang="en-US" altLang="en-US" sz="1400">
              <a:solidFill>
                <a:srgbClr val="000000"/>
              </a:solidFill>
            </a:endParaRPr>
          </a:p>
        </p:txBody>
      </p:sp>
      <p:sp>
        <p:nvSpPr>
          <p:cNvPr id="39939" name="Rectangle 2">
            <a:extLst>
              <a:ext uri="{FF2B5EF4-FFF2-40B4-BE49-F238E27FC236}">
                <a16:creationId xmlns:a16="http://schemas.microsoft.com/office/drawing/2014/main" id="{769C7A87-473F-3469-8BC1-81C5C5A21007}"/>
              </a:ext>
            </a:extLst>
          </p:cNvPr>
          <p:cNvSpPr>
            <a:spLocks noGrp="1" noChangeArrowheads="1"/>
          </p:cNvSpPr>
          <p:nvPr>
            <p:ph type="title"/>
          </p:nvPr>
        </p:nvSpPr>
        <p:spPr/>
        <p:txBody>
          <a:bodyPr/>
          <a:lstStyle/>
          <a:p>
            <a:pPr eaLnBrk="1" hangingPunct="1"/>
            <a:r>
              <a:rPr lang="en-US" altLang="en-US"/>
              <a:t>Top-down Integration</a:t>
            </a:r>
          </a:p>
        </p:txBody>
      </p:sp>
      <p:sp>
        <p:nvSpPr>
          <p:cNvPr id="39940" name="Rectangle 3">
            <a:extLst>
              <a:ext uri="{FF2B5EF4-FFF2-40B4-BE49-F238E27FC236}">
                <a16:creationId xmlns:a16="http://schemas.microsoft.com/office/drawing/2014/main" id="{6DDD7A8E-73D6-D891-7C02-BF92E4FD11B1}"/>
              </a:ext>
            </a:extLst>
          </p:cNvPr>
          <p:cNvSpPr>
            <a:spLocks noGrp="1" noChangeArrowheads="1"/>
          </p:cNvSpPr>
          <p:nvPr>
            <p:ph type="body" idx="1"/>
          </p:nvPr>
        </p:nvSpPr>
        <p:spPr/>
        <p:txBody>
          <a:bodyPr/>
          <a:lstStyle/>
          <a:p>
            <a:pPr eaLnBrk="1" hangingPunct="1">
              <a:lnSpc>
                <a:spcPct val="80000"/>
              </a:lnSpc>
            </a:pPr>
            <a:r>
              <a:rPr lang="en-US" altLang="en-US" sz="2000"/>
              <a:t>Modules are integrated by moving downward through the control hierarchy, beginning with the main module</a:t>
            </a:r>
          </a:p>
          <a:p>
            <a:pPr eaLnBrk="1" hangingPunct="1">
              <a:lnSpc>
                <a:spcPct val="80000"/>
              </a:lnSpc>
            </a:pPr>
            <a:r>
              <a:rPr lang="en-US" altLang="en-US" sz="2000"/>
              <a:t>Subordinate modules are incorporated in either a depth-first or breadth-first fashion</a:t>
            </a:r>
          </a:p>
          <a:p>
            <a:pPr lvl="1" eaLnBrk="1" hangingPunct="1">
              <a:lnSpc>
                <a:spcPct val="80000"/>
              </a:lnSpc>
            </a:pPr>
            <a:r>
              <a:rPr lang="en-US" altLang="en-US" sz="1800"/>
              <a:t>DF: All modules on a major control path are integrated</a:t>
            </a:r>
          </a:p>
          <a:p>
            <a:pPr lvl="1" eaLnBrk="1" hangingPunct="1">
              <a:lnSpc>
                <a:spcPct val="80000"/>
              </a:lnSpc>
            </a:pPr>
            <a:r>
              <a:rPr lang="en-US" altLang="en-US" sz="1800"/>
              <a:t>BF: All modules directly subordinate at each level are integrated</a:t>
            </a:r>
          </a:p>
          <a:p>
            <a:pPr eaLnBrk="1" hangingPunct="1">
              <a:lnSpc>
                <a:spcPct val="80000"/>
              </a:lnSpc>
            </a:pPr>
            <a:r>
              <a:rPr lang="en-US" altLang="en-US" sz="2000"/>
              <a:t>Advantages</a:t>
            </a:r>
          </a:p>
          <a:p>
            <a:pPr lvl="1" eaLnBrk="1" hangingPunct="1">
              <a:lnSpc>
                <a:spcPct val="80000"/>
              </a:lnSpc>
            </a:pPr>
            <a:r>
              <a:rPr lang="en-US" altLang="en-US" sz="1800"/>
              <a:t>This approach verifies major control or decision points early in the test process</a:t>
            </a:r>
          </a:p>
          <a:p>
            <a:pPr eaLnBrk="1" hangingPunct="1">
              <a:lnSpc>
                <a:spcPct val="80000"/>
              </a:lnSpc>
            </a:pPr>
            <a:r>
              <a:rPr lang="en-US" altLang="en-US" sz="2000"/>
              <a:t>Disadvantages</a:t>
            </a:r>
          </a:p>
          <a:p>
            <a:pPr lvl="1" eaLnBrk="1" hangingPunct="1">
              <a:lnSpc>
                <a:spcPct val="80000"/>
              </a:lnSpc>
            </a:pPr>
            <a:r>
              <a:rPr lang="en-US" altLang="en-US" sz="1800"/>
              <a:t>Stubs need to be created to substitute for modules that have not been built or tested yet; this code is later discarded</a:t>
            </a:r>
          </a:p>
          <a:p>
            <a:pPr lvl="1" eaLnBrk="1" hangingPunct="1">
              <a:lnSpc>
                <a:spcPct val="80000"/>
              </a:lnSpc>
            </a:pPr>
            <a:r>
              <a:rPr lang="en-US" altLang="en-US" sz="1800"/>
              <a:t>Because stubs are used to replace lower level modules, no significant data flow can occur until much later in the integration/testing process</a:t>
            </a:r>
          </a:p>
          <a:p>
            <a:pPr lvl="1" eaLnBrk="1" hangingPunct="1">
              <a:lnSpc>
                <a:spcPct val="80000"/>
              </a:lnSpc>
            </a:pPr>
            <a:endParaRPr lang="en-US" altLang="en-US"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40354C29-C593-B0DF-7C18-3B9DD96C57C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0839F3A4-6269-48CE-BA41-B6523DBB22E8}" type="slidenum">
              <a:rPr lang="en-US" altLang="en-US" sz="1400">
                <a:solidFill>
                  <a:srgbClr val="000000"/>
                </a:solidFill>
              </a:rPr>
              <a:pPr fontAlgn="base">
                <a:spcBef>
                  <a:spcPct val="0"/>
                </a:spcBef>
                <a:spcAft>
                  <a:spcPct val="0"/>
                </a:spcAft>
                <a:buNone/>
              </a:pPr>
              <a:t>37</a:t>
            </a:fld>
            <a:endParaRPr lang="en-US" altLang="en-US" sz="1400">
              <a:solidFill>
                <a:srgbClr val="000000"/>
              </a:solidFill>
            </a:endParaRPr>
          </a:p>
        </p:txBody>
      </p:sp>
      <p:sp>
        <p:nvSpPr>
          <p:cNvPr id="40963" name="Rectangle 2">
            <a:extLst>
              <a:ext uri="{FF2B5EF4-FFF2-40B4-BE49-F238E27FC236}">
                <a16:creationId xmlns:a16="http://schemas.microsoft.com/office/drawing/2014/main" id="{F4E17C37-9A92-E897-B6EA-B98DFA5801A2}"/>
              </a:ext>
            </a:extLst>
          </p:cNvPr>
          <p:cNvSpPr>
            <a:spLocks noGrp="1" noChangeArrowheads="1"/>
          </p:cNvSpPr>
          <p:nvPr>
            <p:ph type="title"/>
          </p:nvPr>
        </p:nvSpPr>
        <p:spPr/>
        <p:txBody>
          <a:bodyPr/>
          <a:lstStyle/>
          <a:p>
            <a:pPr eaLnBrk="1" hangingPunct="1"/>
            <a:r>
              <a:rPr lang="en-US" altLang="en-US"/>
              <a:t>Bottom-up Integration</a:t>
            </a:r>
          </a:p>
        </p:txBody>
      </p:sp>
      <p:sp>
        <p:nvSpPr>
          <p:cNvPr id="40964" name="Rectangle 3">
            <a:extLst>
              <a:ext uri="{FF2B5EF4-FFF2-40B4-BE49-F238E27FC236}">
                <a16:creationId xmlns:a16="http://schemas.microsoft.com/office/drawing/2014/main" id="{695B5CC7-EF21-75E8-B8A3-AA4A20DF6CB3}"/>
              </a:ext>
            </a:extLst>
          </p:cNvPr>
          <p:cNvSpPr>
            <a:spLocks noGrp="1" noChangeArrowheads="1"/>
          </p:cNvSpPr>
          <p:nvPr>
            <p:ph type="body" idx="1"/>
          </p:nvPr>
        </p:nvSpPr>
        <p:spPr/>
        <p:txBody>
          <a:bodyPr/>
          <a:lstStyle/>
          <a:p>
            <a:pPr eaLnBrk="1" hangingPunct="1">
              <a:lnSpc>
                <a:spcPct val="80000"/>
              </a:lnSpc>
            </a:pPr>
            <a:r>
              <a:rPr lang="en-US" altLang="en-US" sz="2000"/>
              <a:t>Integration and testing starts with the most atomic modules in the control hierarchy</a:t>
            </a:r>
          </a:p>
          <a:p>
            <a:pPr eaLnBrk="1" hangingPunct="1">
              <a:lnSpc>
                <a:spcPct val="80000"/>
              </a:lnSpc>
            </a:pPr>
            <a:r>
              <a:rPr lang="en-US" altLang="en-US" sz="2000"/>
              <a:t>Advantages</a:t>
            </a:r>
          </a:p>
          <a:p>
            <a:pPr lvl="1" eaLnBrk="1" hangingPunct="1">
              <a:lnSpc>
                <a:spcPct val="80000"/>
              </a:lnSpc>
            </a:pPr>
            <a:r>
              <a:rPr lang="en-US" altLang="en-US" sz="1800"/>
              <a:t>This approach verifies low-level data processing early in the testing process</a:t>
            </a:r>
          </a:p>
          <a:p>
            <a:pPr lvl="1" eaLnBrk="1" hangingPunct="1">
              <a:lnSpc>
                <a:spcPct val="80000"/>
              </a:lnSpc>
            </a:pPr>
            <a:r>
              <a:rPr lang="en-US" altLang="en-US" sz="1800"/>
              <a:t>Need for stubs is eliminated</a:t>
            </a:r>
          </a:p>
          <a:p>
            <a:pPr eaLnBrk="1" hangingPunct="1">
              <a:lnSpc>
                <a:spcPct val="80000"/>
              </a:lnSpc>
            </a:pPr>
            <a:r>
              <a:rPr lang="en-US" altLang="en-US" sz="2000"/>
              <a:t>Disadvantages</a:t>
            </a:r>
          </a:p>
          <a:p>
            <a:pPr lvl="1" eaLnBrk="1" hangingPunct="1">
              <a:lnSpc>
                <a:spcPct val="80000"/>
              </a:lnSpc>
            </a:pPr>
            <a:r>
              <a:rPr lang="en-US" altLang="en-US" sz="1800"/>
              <a:t>Driver modules need to be built to test the lower-level modules; this code is later discarded or expanded into a full-featured version</a:t>
            </a:r>
          </a:p>
          <a:p>
            <a:pPr lvl="1" eaLnBrk="1" hangingPunct="1">
              <a:lnSpc>
                <a:spcPct val="80000"/>
              </a:lnSpc>
            </a:pPr>
            <a:r>
              <a:rPr lang="en-US" altLang="en-US" sz="1800"/>
              <a:t>Drivers inherently do not contain the complete algorithms that will eventually use the services of the lower-level modules; consequently, testing may be incomplete or more testing may be needed later when the upper level modules are available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a:extLst>
              <a:ext uri="{FF2B5EF4-FFF2-40B4-BE49-F238E27FC236}">
                <a16:creationId xmlns:a16="http://schemas.microsoft.com/office/drawing/2014/main" id="{FCB44D08-B58A-0393-D643-248134F2A0A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B8B61000-8F4A-4721-A5E8-D56776299B6C}" type="slidenum">
              <a:rPr lang="en-US" altLang="en-US" sz="1400">
                <a:solidFill>
                  <a:srgbClr val="000000"/>
                </a:solidFill>
              </a:rPr>
              <a:pPr fontAlgn="base">
                <a:spcBef>
                  <a:spcPct val="0"/>
                </a:spcBef>
                <a:spcAft>
                  <a:spcPct val="0"/>
                </a:spcAft>
                <a:buNone/>
              </a:pPr>
              <a:t>38</a:t>
            </a:fld>
            <a:endParaRPr lang="en-US" altLang="en-US" sz="1400">
              <a:solidFill>
                <a:srgbClr val="000000"/>
              </a:solidFill>
            </a:endParaRPr>
          </a:p>
        </p:txBody>
      </p:sp>
      <p:sp>
        <p:nvSpPr>
          <p:cNvPr id="41987" name="Rectangle 2">
            <a:extLst>
              <a:ext uri="{FF2B5EF4-FFF2-40B4-BE49-F238E27FC236}">
                <a16:creationId xmlns:a16="http://schemas.microsoft.com/office/drawing/2014/main" id="{5394337C-9AD9-2A46-8BEE-EE816E8AC9A5}"/>
              </a:ext>
            </a:extLst>
          </p:cNvPr>
          <p:cNvSpPr>
            <a:spLocks noGrp="1" noChangeArrowheads="1"/>
          </p:cNvSpPr>
          <p:nvPr>
            <p:ph type="title"/>
          </p:nvPr>
        </p:nvSpPr>
        <p:spPr/>
        <p:txBody>
          <a:bodyPr/>
          <a:lstStyle/>
          <a:p>
            <a:pPr eaLnBrk="1" hangingPunct="1"/>
            <a:r>
              <a:rPr lang="en-US" altLang="en-US"/>
              <a:t>Sandwich Integration</a:t>
            </a:r>
          </a:p>
        </p:txBody>
      </p:sp>
      <p:sp>
        <p:nvSpPr>
          <p:cNvPr id="41988" name="Rectangle 3">
            <a:extLst>
              <a:ext uri="{FF2B5EF4-FFF2-40B4-BE49-F238E27FC236}">
                <a16:creationId xmlns:a16="http://schemas.microsoft.com/office/drawing/2014/main" id="{B7127932-1831-A595-3CE9-F7CE8092566B}"/>
              </a:ext>
            </a:extLst>
          </p:cNvPr>
          <p:cNvSpPr>
            <a:spLocks noGrp="1" noChangeArrowheads="1"/>
          </p:cNvSpPr>
          <p:nvPr>
            <p:ph type="body" idx="1"/>
          </p:nvPr>
        </p:nvSpPr>
        <p:spPr/>
        <p:txBody>
          <a:bodyPr/>
          <a:lstStyle/>
          <a:p>
            <a:pPr eaLnBrk="1" hangingPunct="1">
              <a:lnSpc>
                <a:spcPct val="80000"/>
              </a:lnSpc>
            </a:pPr>
            <a:r>
              <a:rPr lang="en-US" altLang="en-US" sz="2000"/>
              <a:t>Consists of a combination of both top-down and bottom-up integration</a:t>
            </a:r>
          </a:p>
          <a:p>
            <a:pPr eaLnBrk="1" hangingPunct="1">
              <a:lnSpc>
                <a:spcPct val="80000"/>
              </a:lnSpc>
            </a:pPr>
            <a:r>
              <a:rPr lang="en-US" altLang="en-US" sz="2000"/>
              <a:t>Occurs both at the highest level modules and also at the lowest level modules</a:t>
            </a:r>
          </a:p>
          <a:p>
            <a:pPr eaLnBrk="1" hangingPunct="1">
              <a:lnSpc>
                <a:spcPct val="80000"/>
              </a:lnSpc>
            </a:pPr>
            <a:r>
              <a:rPr lang="en-US" altLang="en-US" sz="2000"/>
              <a:t>Proceeds using functional groups of modules, with each group completed before the next</a:t>
            </a:r>
          </a:p>
          <a:p>
            <a:pPr lvl="1" eaLnBrk="1" hangingPunct="1">
              <a:lnSpc>
                <a:spcPct val="80000"/>
              </a:lnSpc>
            </a:pPr>
            <a:r>
              <a:rPr lang="en-US" altLang="en-US" sz="1800"/>
              <a:t>High and low-level modules are grouped based on the control and data processing they provide for a specific program feature</a:t>
            </a:r>
          </a:p>
          <a:p>
            <a:pPr lvl="1" eaLnBrk="1" hangingPunct="1">
              <a:lnSpc>
                <a:spcPct val="80000"/>
              </a:lnSpc>
            </a:pPr>
            <a:r>
              <a:rPr lang="en-US" altLang="en-US" sz="1800"/>
              <a:t>Integration within the group progresses in alternating steps between the high and low level modules of the group</a:t>
            </a:r>
          </a:p>
          <a:p>
            <a:pPr lvl="1" eaLnBrk="1" hangingPunct="1">
              <a:lnSpc>
                <a:spcPct val="80000"/>
              </a:lnSpc>
            </a:pPr>
            <a:r>
              <a:rPr lang="en-US" altLang="en-US" sz="1800"/>
              <a:t>When integration for a certain functional group is complete, integration and testing moves onto the next group</a:t>
            </a:r>
          </a:p>
          <a:p>
            <a:pPr eaLnBrk="1" hangingPunct="1">
              <a:lnSpc>
                <a:spcPct val="80000"/>
              </a:lnSpc>
            </a:pPr>
            <a:r>
              <a:rPr lang="en-US" altLang="en-US" sz="2000"/>
              <a:t>Reaps the advantages of both types of integration while minimizing the need for drivers and stubs</a:t>
            </a:r>
          </a:p>
          <a:p>
            <a:pPr eaLnBrk="1" hangingPunct="1">
              <a:lnSpc>
                <a:spcPct val="80000"/>
              </a:lnSpc>
            </a:pPr>
            <a:r>
              <a:rPr lang="en-US" altLang="en-US" sz="2000"/>
              <a:t>Requires a disciplined approach so that integration doesn’t tend towards the “big bang” scenario</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id="{7C2B5DB7-9ED7-6A84-493C-23570B07C8B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18644C8D-53D4-40D5-8454-B1A2FDF086A9}" type="slidenum">
              <a:rPr lang="en-US" altLang="en-US" sz="1400">
                <a:solidFill>
                  <a:srgbClr val="000000"/>
                </a:solidFill>
              </a:rPr>
              <a:pPr fontAlgn="base">
                <a:spcBef>
                  <a:spcPct val="0"/>
                </a:spcBef>
                <a:spcAft>
                  <a:spcPct val="0"/>
                </a:spcAft>
                <a:buNone/>
              </a:pPr>
              <a:t>39</a:t>
            </a:fld>
            <a:endParaRPr lang="en-US" altLang="en-US" sz="1400">
              <a:solidFill>
                <a:srgbClr val="000000"/>
              </a:solidFill>
            </a:endParaRPr>
          </a:p>
        </p:txBody>
      </p:sp>
      <p:sp>
        <p:nvSpPr>
          <p:cNvPr id="43011" name="Rectangle 2">
            <a:extLst>
              <a:ext uri="{FF2B5EF4-FFF2-40B4-BE49-F238E27FC236}">
                <a16:creationId xmlns:a16="http://schemas.microsoft.com/office/drawing/2014/main" id="{C431ABF4-9233-0264-E604-1E658CEF2223}"/>
              </a:ext>
            </a:extLst>
          </p:cNvPr>
          <p:cNvSpPr>
            <a:spLocks noGrp="1" noChangeArrowheads="1"/>
          </p:cNvSpPr>
          <p:nvPr>
            <p:ph type="title"/>
          </p:nvPr>
        </p:nvSpPr>
        <p:spPr/>
        <p:txBody>
          <a:bodyPr/>
          <a:lstStyle/>
          <a:p>
            <a:pPr eaLnBrk="1" hangingPunct="1"/>
            <a:r>
              <a:rPr lang="en-US" altLang="en-US"/>
              <a:t>Regression Testing</a:t>
            </a:r>
          </a:p>
        </p:txBody>
      </p:sp>
      <p:sp>
        <p:nvSpPr>
          <p:cNvPr id="43012" name="Rectangle 3">
            <a:extLst>
              <a:ext uri="{FF2B5EF4-FFF2-40B4-BE49-F238E27FC236}">
                <a16:creationId xmlns:a16="http://schemas.microsoft.com/office/drawing/2014/main" id="{170E2A8A-A5D0-90F4-8A10-04E1678035F2}"/>
              </a:ext>
            </a:extLst>
          </p:cNvPr>
          <p:cNvSpPr>
            <a:spLocks noGrp="1" noChangeArrowheads="1"/>
          </p:cNvSpPr>
          <p:nvPr>
            <p:ph type="body" idx="1"/>
          </p:nvPr>
        </p:nvSpPr>
        <p:spPr/>
        <p:txBody>
          <a:bodyPr/>
          <a:lstStyle/>
          <a:p>
            <a:pPr eaLnBrk="1" hangingPunct="1">
              <a:lnSpc>
                <a:spcPct val="80000"/>
              </a:lnSpc>
            </a:pPr>
            <a:r>
              <a:rPr lang="en-US" altLang="en-US" sz="2000"/>
              <a:t>Each new addition or change to baselined software may cause problems with functions that previously worked flawlessly</a:t>
            </a:r>
          </a:p>
          <a:p>
            <a:pPr eaLnBrk="1" hangingPunct="1">
              <a:lnSpc>
                <a:spcPct val="80000"/>
              </a:lnSpc>
            </a:pPr>
            <a:r>
              <a:rPr lang="en-US" altLang="en-US" sz="2000"/>
              <a:t>Regression testing re-executes a small subset of tests that have already been conducted</a:t>
            </a:r>
          </a:p>
          <a:p>
            <a:pPr lvl="1" eaLnBrk="1" hangingPunct="1">
              <a:lnSpc>
                <a:spcPct val="80000"/>
              </a:lnSpc>
            </a:pPr>
            <a:r>
              <a:rPr lang="en-US" altLang="en-US" sz="1800"/>
              <a:t>Ensures that changes have not propagated unintended side effects</a:t>
            </a:r>
          </a:p>
          <a:p>
            <a:pPr lvl="1" eaLnBrk="1" hangingPunct="1">
              <a:lnSpc>
                <a:spcPct val="80000"/>
              </a:lnSpc>
            </a:pPr>
            <a:r>
              <a:rPr lang="en-US" altLang="en-US" sz="1800"/>
              <a:t>Helps to ensure that changes do not introduce unintended behavior or additional errors</a:t>
            </a:r>
          </a:p>
          <a:p>
            <a:pPr lvl="1" eaLnBrk="1" hangingPunct="1">
              <a:lnSpc>
                <a:spcPct val="80000"/>
              </a:lnSpc>
            </a:pPr>
            <a:r>
              <a:rPr lang="en-US" altLang="en-US" sz="1800"/>
              <a:t>May be done manually or through the use of automated capture/playback tools</a:t>
            </a:r>
          </a:p>
          <a:p>
            <a:pPr eaLnBrk="1" hangingPunct="1">
              <a:lnSpc>
                <a:spcPct val="80000"/>
              </a:lnSpc>
            </a:pPr>
            <a:r>
              <a:rPr lang="en-US" altLang="en-US" sz="2000"/>
              <a:t>Regression test suite contains three different classes of test cases</a:t>
            </a:r>
          </a:p>
          <a:p>
            <a:pPr lvl="1" eaLnBrk="1" hangingPunct="1">
              <a:lnSpc>
                <a:spcPct val="80000"/>
              </a:lnSpc>
            </a:pPr>
            <a:r>
              <a:rPr lang="en-US" altLang="en-US" sz="1800"/>
              <a:t>A representative sample of tests that will exercise all software functions</a:t>
            </a:r>
          </a:p>
          <a:p>
            <a:pPr lvl="1" eaLnBrk="1" hangingPunct="1">
              <a:lnSpc>
                <a:spcPct val="80000"/>
              </a:lnSpc>
            </a:pPr>
            <a:r>
              <a:rPr lang="en-US" altLang="en-US" sz="1800"/>
              <a:t>Additional tests that focus on software functions that are likely to be affected by the change</a:t>
            </a:r>
          </a:p>
          <a:p>
            <a:pPr lvl="1" eaLnBrk="1" hangingPunct="1">
              <a:lnSpc>
                <a:spcPct val="80000"/>
              </a:lnSpc>
            </a:pPr>
            <a:r>
              <a:rPr lang="en-US" altLang="en-US" sz="1800"/>
              <a:t>Tests that focus on the actual software components that have been changed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88F84913-6565-448D-80B3-F1BE2EF4CE2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1E04FBC8-7594-4D67-9245-B8D91A6186B4}" type="slidenum">
              <a:rPr lang="en-US" altLang="en-US" sz="1400">
                <a:solidFill>
                  <a:srgbClr val="000000"/>
                </a:solidFill>
              </a:rPr>
              <a:pPr fontAlgn="base">
                <a:spcBef>
                  <a:spcPct val="0"/>
                </a:spcBef>
                <a:spcAft>
                  <a:spcPct val="0"/>
                </a:spcAft>
                <a:buNone/>
              </a:pPr>
              <a:t>4</a:t>
            </a:fld>
            <a:endParaRPr lang="en-US" altLang="en-US" sz="1400">
              <a:solidFill>
                <a:srgbClr val="000000"/>
              </a:solidFill>
            </a:endParaRPr>
          </a:p>
        </p:txBody>
      </p:sp>
      <p:sp>
        <p:nvSpPr>
          <p:cNvPr id="7171" name="Rectangle 2">
            <a:extLst>
              <a:ext uri="{FF2B5EF4-FFF2-40B4-BE49-F238E27FC236}">
                <a16:creationId xmlns:a16="http://schemas.microsoft.com/office/drawing/2014/main" id="{41166636-833D-02C9-D6E2-313022DFD4A5}"/>
              </a:ext>
            </a:extLst>
          </p:cNvPr>
          <p:cNvSpPr>
            <a:spLocks noGrp="1" noChangeArrowheads="1"/>
          </p:cNvSpPr>
          <p:nvPr>
            <p:ph type="title"/>
          </p:nvPr>
        </p:nvSpPr>
        <p:spPr>
          <a:xfrm>
            <a:off x="2133600" y="228600"/>
            <a:ext cx="7772400" cy="1143000"/>
          </a:xfrm>
        </p:spPr>
        <p:txBody>
          <a:bodyPr/>
          <a:lstStyle/>
          <a:p>
            <a:pPr eaLnBrk="1" hangingPunct="1"/>
            <a:r>
              <a:rPr lang="en-US" altLang="en-US" sz="4000">
                <a:latin typeface="Arial" panose="020B0604020202020204" pitchFamily="34" charset="0"/>
              </a:rPr>
              <a:t>General Characteristics of Strategic Testing</a:t>
            </a:r>
            <a:endParaRPr lang="en-US" altLang="en-US" sz="3200">
              <a:latin typeface="Arial" panose="020B0604020202020204" pitchFamily="34" charset="0"/>
            </a:endParaRPr>
          </a:p>
        </p:txBody>
      </p:sp>
      <p:sp>
        <p:nvSpPr>
          <p:cNvPr id="7172" name="Rectangle 3">
            <a:extLst>
              <a:ext uri="{FF2B5EF4-FFF2-40B4-BE49-F238E27FC236}">
                <a16:creationId xmlns:a16="http://schemas.microsoft.com/office/drawing/2014/main" id="{38415702-7964-41EF-10D5-BACA262A7081}"/>
              </a:ext>
            </a:extLst>
          </p:cNvPr>
          <p:cNvSpPr>
            <a:spLocks noGrp="1" noChangeArrowheads="1"/>
          </p:cNvSpPr>
          <p:nvPr>
            <p:ph type="body" idx="1"/>
          </p:nvPr>
        </p:nvSpPr>
        <p:spPr/>
        <p:txBody>
          <a:bodyPr/>
          <a:lstStyle/>
          <a:p>
            <a:pPr eaLnBrk="1" hangingPunct="1"/>
            <a:r>
              <a:rPr lang="en-US" altLang="en-US" sz="2000"/>
              <a:t>To perform effective testing, a software team should conduct effective formal technical reviews</a:t>
            </a:r>
          </a:p>
          <a:p>
            <a:pPr eaLnBrk="1" hangingPunct="1"/>
            <a:r>
              <a:rPr lang="en-US" altLang="en-US" sz="2000"/>
              <a:t>Testing begins at the component level and work outward toward the integration of the entire computer-based system</a:t>
            </a:r>
          </a:p>
          <a:p>
            <a:pPr eaLnBrk="1" hangingPunct="1"/>
            <a:r>
              <a:rPr lang="en-US" altLang="en-US" sz="2000"/>
              <a:t>Different testing techniques are appropriate at different points in time</a:t>
            </a:r>
          </a:p>
          <a:p>
            <a:pPr eaLnBrk="1" hangingPunct="1"/>
            <a:r>
              <a:rPr lang="en-US" altLang="en-US" sz="2000"/>
              <a:t>Testing is conducted by the developer of the software and (for large projects) by an independent test group</a:t>
            </a:r>
          </a:p>
          <a:p>
            <a:pPr eaLnBrk="1" hangingPunct="1"/>
            <a:r>
              <a:rPr lang="en-US" altLang="en-US" sz="2000"/>
              <a:t>Testing and debugging are different activities, but debugging must be accommodated in any testing strategy </a:t>
            </a:r>
          </a:p>
          <a:p>
            <a:pPr eaLnBrk="1" hangingPunct="1"/>
            <a:endParaRPr lang="en-US" altLang="en-US"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a:extLst>
              <a:ext uri="{FF2B5EF4-FFF2-40B4-BE49-F238E27FC236}">
                <a16:creationId xmlns:a16="http://schemas.microsoft.com/office/drawing/2014/main" id="{C4760CE6-73E1-33D9-1ECF-3B70414FE48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B451D9F0-F5DB-4C86-82AD-657734999F63}" type="slidenum">
              <a:rPr lang="en-US" altLang="en-US" sz="1400">
                <a:solidFill>
                  <a:srgbClr val="000000"/>
                </a:solidFill>
              </a:rPr>
              <a:pPr fontAlgn="base">
                <a:spcBef>
                  <a:spcPct val="0"/>
                </a:spcBef>
                <a:spcAft>
                  <a:spcPct val="0"/>
                </a:spcAft>
                <a:buNone/>
              </a:pPr>
              <a:t>40</a:t>
            </a:fld>
            <a:endParaRPr lang="en-US" altLang="en-US" sz="1400">
              <a:solidFill>
                <a:srgbClr val="000000"/>
              </a:solidFill>
            </a:endParaRPr>
          </a:p>
        </p:txBody>
      </p:sp>
      <p:sp>
        <p:nvSpPr>
          <p:cNvPr id="44035" name="Rectangle 2">
            <a:extLst>
              <a:ext uri="{FF2B5EF4-FFF2-40B4-BE49-F238E27FC236}">
                <a16:creationId xmlns:a16="http://schemas.microsoft.com/office/drawing/2014/main" id="{DBF83528-2E42-7FE4-7C5D-2ABE8EF9D049}"/>
              </a:ext>
            </a:extLst>
          </p:cNvPr>
          <p:cNvSpPr>
            <a:spLocks noGrp="1" noChangeArrowheads="1"/>
          </p:cNvSpPr>
          <p:nvPr>
            <p:ph type="title"/>
          </p:nvPr>
        </p:nvSpPr>
        <p:spPr>
          <a:xfrm>
            <a:off x="2209800" y="228600"/>
            <a:ext cx="7772400" cy="1143000"/>
          </a:xfrm>
        </p:spPr>
        <p:txBody>
          <a:bodyPr/>
          <a:lstStyle/>
          <a:p>
            <a:pPr eaLnBrk="1" hangingPunct="1"/>
            <a:r>
              <a:rPr lang="en-US" altLang="en-US"/>
              <a:t>Smoke Testing</a:t>
            </a:r>
          </a:p>
        </p:txBody>
      </p:sp>
      <p:sp>
        <p:nvSpPr>
          <p:cNvPr id="44036" name="Rectangle 3">
            <a:extLst>
              <a:ext uri="{FF2B5EF4-FFF2-40B4-BE49-F238E27FC236}">
                <a16:creationId xmlns:a16="http://schemas.microsoft.com/office/drawing/2014/main" id="{3C05C031-3696-7A4C-3E5E-90168038743F}"/>
              </a:ext>
            </a:extLst>
          </p:cNvPr>
          <p:cNvSpPr>
            <a:spLocks noGrp="1" noChangeArrowheads="1"/>
          </p:cNvSpPr>
          <p:nvPr>
            <p:ph type="body" idx="1"/>
          </p:nvPr>
        </p:nvSpPr>
        <p:spPr>
          <a:xfrm>
            <a:off x="2209800" y="1371600"/>
            <a:ext cx="7772400" cy="4114800"/>
          </a:xfrm>
        </p:spPr>
        <p:txBody>
          <a:bodyPr/>
          <a:lstStyle/>
          <a:p>
            <a:pPr eaLnBrk="1" hangingPunct="1">
              <a:lnSpc>
                <a:spcPct val="80000"/>
              </a:lnSpc>
            </a:pPr>
            <a:r>
              <a:rPr lang="en-US" altLang="en-US" sz="2000"/>
              <a:t>Taken from the world of hardware</a:t>
            </a:r>
          </a:p>
          <a:p>
            <a:pPr lvl="1" eaLnBrk="1" hangingPunct="1">
              <a:lnSpc>
                <a:spcPct val="80000"/>
              </a:lnSpc>
            </a:pPr>
            <a:r>
              <a:rPr lang="en-US" altLang="en-US" sz="1800"/>
              <a:t>Power is applied and a technician checks for sparks, smoke, or other dramatic signs of fundamental failure</a:t>
            </a:r>
          </a:p>
          <a:p>
            <a:pPr eaLnBrk="1" hangingPunct="1">
              <a:lnSpc>
                <a:spcPct val="80000"/>
              </a:lnSpc>
            </a:pPr>
            <a:r>
              <a:rPr lang="en-US" altLang="en-US" sz="2000"/>
              <a:t>Designed as a pacing mechanism for time-critical projects</a:t>
            </a:r>
          </a:p>
          <a:p>
            <a:pPr lvl="1" eaLnBrk="1" hangingPunct="1">
              <a:lnSpc>
                <a:spcPct val="80000"/>
              </a:lnSpc>
            </a:pPr>
            <a:r>
              <a:rPr lang="en-US" altLang="en-US" sz="1800"/>
              <a:t>Allows the software team to assess its project on a frequent basis</a:t>
            </a:r>
          </a:p>
          <a:p>
            <a:pPr eaLnBrk="1" hangingPunct="1">
              <a:lnSpc>
                <a:spcPct val="80000"/>
              </a:lnSpc>
            </a:pPr>
            <a:r>
              <a:rPr lang="en-US" altLang="en-US" sz="2000"/>
              <a:t>Includes the following activities</a:t>
            </a:r>
          </a:p>
          <a:p>
            <a:pPr lvl="1" eaLnBrk="1" hangingPunct="1">
              <a:lnSpc>
                <a:spcPct val="80000"/>
              </a:lnSpc>
            </a:pPr>
            <a:r>
              <a:rPr lang="en-US" altLang="en-US" sz="1800"/>
              <a:t>The software is compiled and linked into a build</a:t>
            </a:r>
          </a:p>
          <a:p>
            <a:pPr lvl="1" eaLnBrk="1" hangingPunct="1">
              <a:lnSpc>
                <a:spcPct val="80000"/>
              </a:lnSpc>
            </a:pPr>
            <a:r>
              <a:rPr lang="en-US" altLang="en-US" sz="1800"/>
              <a:t>A series of breadth tests is designed to expose errors that will keep the build from properly performing its function</a:t>
            </a:r>
          </a:p>
          <a:p>
            <a:pPr lvl="2" eaLnBrk="1" hangingPunct="1">
              <a:lnSpc>
                <a:spcPct val="80000"/>
              </a:lnSpc>
            </a:pPr>
            <a:r>
              <a:rPr lang="en-US" altLang="en-US" sz="1600"/>
              <a:t>The goal is to uncover “show stopper” errors that have the highest likelihood of throwing the software project behind schedule</a:t>
            </a:r>
          </a:p>
          <a:p>
            <a:pPr lvl="1" eaLnBrk="1" hangingPunct="1">
              <a:lnSpc>
                <a:spcPct val="80000"/>
              </a:lnSpc>
            </a:pPr>
            <a:r>
              <a:rPr lang="en-US" altLang="en-US" sz="1800"/>
              <a:t>The build is integrated with other builds and the entire product is smoke tested daily</a:t>
            </a:r>
          </a:p>
          <a:p>
            <a:pPr lvl="2" eaLnBrk="1" hangingPunct="1">
              <a:lnSpc>
                <a:spcPct val="80000"/>
              </a:lnSpc>
            </a:pPr>
            <a:r>
              <a:rPr lang="en-US" altLang="en-US" sz="1600"/>
              <a:t>Daily testing gives managers and practitioners a realistic assessment of the progress of the integration testing</a:t>
            </a:r>
          </a:p>
          <a:p>
            <a:pPr lvl="1" eaLnBrk="1" hangingPunct="1">
              <a:lnSpc>
                <a:spcPct val="80000"/>
              </a:lnSpc>
            </a:pPr>
            <a:r>
              <a:rPr lang="en-US" altLang="en-US" sz="1800"/>
              <a:t>After a smoke test is completed, detailed test scripts are executed</a:t>
            </a:r>
          </a:p>
          <a:p>
            <a:pPr lvl="2" eaLnBrk="1" hangingPunct="1">
              <a:lnSpc>
                <a:spcPct val="80000"/>
              </a:lnSpc>
              <a:buFontTx/>
              <a:buNone/>
            </a:pPr>
            <a:r>
              <a:rPr lang="en-US" altLang="en-US" sz="160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02BB0713-E8DB-9F6A-84F5-2B36D016680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10BFD204-D5AD-4CD6-9171-CFB2AA6A1114}" type="slidenum">
              <a:rPr lang="en-US" altLang="en-US" sz="1400">
                <a:solidFill>
                  <a:srgbClr val="000000"/>
                </a:solidFill>
              </a:rPr>
              <a:pPr fontAlgn="base">
                <a:spcBef>
                  <a:spcPct val="0"/>
                </a:spcBef>
                <a:spcAft>
                  <a:spcPct val="0"/>
                </a:spcAft>
                <a:buNone/>
              </a:pPr>
              <a:t>41</a:t>
            </a:fld>
            <a:endParaRPr lang="en-US" altLang="en-US" sz="1400">
              <a:solidFill>
                <a:srgbClr val="000000"/>
              </a:solidFill>
            </a:endParaRPr>
          </a:p>
        </p:txBody>
      </p:sp>
      <p:sp>
        <p:nvSpPr>
          <p:cNvPr id="45059" name="Rectangle 2">
            <a:extLst>
              <a:ext uri="{FF2B5EF4-FFF2-40B4-BE49-F238E27FC236}">
                <a16:creationId xmlns:a16="http://schemas.microsoft.com/office/drawing/2014/main" id="{8D6FEC02-64C9-01C4-5075-585CADE84282}"/>
              </a:ext>
            </a:extLst>
          </p:cNvPr>
          <p:cNvSpPr>
            <a:spLocks noGrp="1" noChangeArrowheads="1"/>
          </p:cNvSpPr>
          <p:nvPr>
            <p:ph type="title"/>
          </p:nvPr>
        </p:nvSpPr>
        <p:spPr>
          <a:xfrm>
            <a:off x="2209800" y="228600"/>
            <a:ext cx="7772400" cy="1143000"/>
          </a:xfrm>
        </p:spPr>
        <p:txBody>
          <a:bodyPr/>
          <a:lstStyle/>
          <a:p>
            <a:pPr eaLnBrk="1" hangingPunct="1"/>
            <a:r>
              <a:rPr lang="en-US" altLang="en-US"/>
              <a:t>Benefits of Smoke Testing </a:t>
            </a:r>
          </a:p>
        </p:txBody>
      </p:sp>
      <p:sp>
        <p:nvSpPr>
          <p:cNvPr id="45060" name="Rectangle 3">
            <a:extLst>
              <a:ext uri="{FF2B5EF4-FFF2-40B4-BE49-F238E27FC236}">
                <a16:creationId xmlns:a16="http://schemas.microsoft.com/office/drawing/2014/main" id="{F7E0C14D-F71D-DBCE-D421-5AE2773289EF}"/>
              </a:ext>
            </a:extLst>
          </p:cNvPr>
          <p:cNvSpPr>
            <a:spLocks noGrp="1" noChangeArrowheads="1"/>
          </p:cNvSpPr>
          <p:nvPr>
            <p:ph type="body" idx="1"/>
          </p:nvPr>
        </p:nvSpPr>
        <p:spPr>
          <a:xfrm>
            <a:off x="2209800" y="1371600"/>
            <a:ext cx="7772400" cy="4114800"/>
          </a:xfrm>
        </p:spPr>
        <p:txBody>
          <a:bodyPr/>
          <a:lstStyle/>
          <a:p>
            <a:pPr eaLnBrk="1" hangingPunct="1">
              <a:lnSpc>
                <a:spcPct val="80000"/>
              </a:lnSpc>
            </a:pPr>
            <a:r>
              <a:rPr lang="en-US" altLang="en-US" sz="2000"/>
              <a:t>Integration risk is minimized</a:t>
            </a:r>
          </a:p>
          <a:p>
            <a:pPr lvl="1" eaLnBrk="1" hangingPunct="1">
              <a:lnSpc>
                <a:spcPct val="80000"/>
              </a:lnSpc>
            </a:pPr>
            <a:r>
              <a:rPr lang="en-US" altLang="en-US" sz="1800"/>
              <a:t>Daily testing uncovers incompatibilities and show-stoppers early in the testing process, thereby reducing schedule impact</a:t>
            </a:r>
          </a:p>
          <a:p>
            <a:pPr eaLnBrk="1" hangingPunct="1">
              <a:lnSpc>
                <a:spcPct val="80000"/>
              </a:lnSpc>
            </a:pPr>
            <a:r>
              <a:rPr lang="en-US" altLang="en-US" sz="2000"/>
              <a:t>The quality of the end-product is improved</a:t>
            </a:r>
          </a:p>
          <a:p>
            <a:pPr lvl="1" eaLnBrk="1" hangingPunct="1">
              <a:lnSpc>
                <a:spcPct val="80000"/>
              </a:lnSpc>
            </a:pPr>
            <a:r>
              <a:rPr lang="en-US" altLang="en-US" sz="1800"/>
              <a:t>Smoke testing is likely to uncover both functional errors and architectural and component-level design errors</a:t>
            </a:r>
          </a:p>
          <a:p>
            <a:pPr eaLnBrk="1" hangingPunct="1">
              <a:lnSpc>
                <a:spcPct val="80000"/>
              </a:lnSpc>
            </a:pPr>
            <a:r>
              <a:rPr lang="en-US" altLang="en-US" sz="2000"/>
              <a:t>Error diagnosis and correction are simplified</a:t>
            </a:r>
          </a:p>
          <a:p>
            <a:pPr lvl="1" eaLnBrk="1" hangingPunct="1">
              <a:lnSpc>
                <a:spcPct val="80000"/>
              </a:lnSpc>
            </a:pPr>
            <a:r>
              <a:rPr lang="en-US" altLang="en-US" sz="1800"/>
              <a:t>Smoke testing will probably uncover errors in the newest components that were integrated</a:t>
            </a:r>
          </a:p>
          <a:p>
            <a:pPr eaLnBrk="1" hangingPunct="1">
              <a:lnSpc>
                <a:spcPct val="80000"/>
              </a:lnSpc>
            </a:pPr>
            <a:r>
              <a:rPr lang="en-US" altLang="en-US" sz="2000"/>
              <a:t>Progress is easier to assess</a:t>
            </a:r>
          </a:p>
          <a:p>
            <a:pPr lvl="1" eaLnBrk="1" hangingPunct="1">
              <a:lnSpc>
                <a:spcPct val="80000"/>
              </a:lnSpc>
            </a:pPr>
            <a:r>
              <a:rPr lang="en-US" altLang="en-US" sz="1800"/>
              <a:t>As integration testing progresses, more software has been integrated and more has been demonstrated to work</a:t>
            </a:r>
          </a:p>
          <a:p>
            <a:pPr lvl="1" eaLnBrk="1" hangingPunct="1">
              <a:lnSpc>
                <a:spcPct val="80000"/>
              </a:lnSpc>
            </a:pPr>
            <a:r>
              <a:rPr lang="en-US" altLang="en-US" sz="1800"/>
              <a:t>Managers get a good indication that progress is being made</a:t>
            </a:r>
          </a:p>
          <a:p>
            <a:pPr eaLnBrk="1" hangingPunct="1">
              <a:lnSpc>
                <a:spcPct val="80000"/>
              </a:lnSpc>
            </a:pPr>
            <a:endParaRPr lang="en-US" altLang="en-US" sz="2000"/>
          </a:p>
          <a:p>
            <a:pPr lvl="2" eaLnBrk="1" hangingPunct="1">
              <a:lnSpc>
                <a:spcPct val="80000"/>
              </a:lnSpc>
              <a:buFontTx/>
              <a:buNone/>
            </a:pPr>
            <a:r>
              <a:rPr lang="en-US" altLang="en-US" sz="160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5D572D4-C2E3-9D1D-AFFF-F118831C94CF}"/>
              </a:ext>
            </a:extLst>
          </p:cNvPr>
          <p:cNvSpPr>
            <a:spLocks noGrp="1" noChangeArrowheads="1"/>
          </p:cNvSpPr>
          <p:nvPr>
            <p:ph type="ctrTitle"/>
          </p:nvPr>
        </p:nvSpPr>
        <p:spPr>
          <a:xfrm>
            <a:off x="2209800" y="2286000"/>
            <a:ext cx="7772400" cy="1143000"/>
          </a:xfrm>
        </p:spPr>
        <p:txBody>
          <a:bodyPr anchor="ctr"/>
          <a:lstStyle/>
          <a:p>
            <a:pPr eaLnBrk="1" hangingPunct="1"/>
            <a:r>
              <a:rPr lang="en-US" altLang="en-US" sz="4400"/>
              <a:t>Test Strategies for </a:t>
            </a:r>
            <a:br>
              <a:rPr lang="en-US" altLang="en-US" sz="4400"/>
            </a:br>
            <a:r>
              <a:rPr lang="en-US" altLang="en-US" sz="4400"/>
              <a:t>Object-Oriented Software</a:t>
            </a:r>
          </a:p>
        </p:txBody>
      </p:sp>
      <p:sp>
        <p:nvSpPr>
          <p:cNvPr id="46083" name="Rectangle 3">
            <a:extLst>
              <a:ext uri="{FF2B5EF4-FFF2-40B4-BE49-F238E27FC236}">
                <a16:creationId xmlns:a16="http://schemas.microsoft.com/office/drawing/2014/main" id="{FFEDEBBB-5DF6-78EA-3E62-A4C615FADFD0}"/>
              </a:ext>
            </a:extLst>
          </p:cNvPr>
          <p:cNvSpPr>
            <a:spLocks noGrp="1" noChangeArrowheads="1"/>
          </p:cNvSpPr>
          <p:nvPr>
            <p:ph type="subTitle" idx="1"/>
          </p:nvPr>
        </p:nvSpPr>
        <p:spPr>
          <a:xfrm>
            <a:off x="2895600" y="3886200"/>
            <a:ext cx="6400800" cy="1752600"/>
          </a:xfrm>
        </p:spPr>
        <p:txBody>
          <a:bodyPr/>
          <a:lstStyle/>
          <a:p>
            <a:pPr eaLnBrk="1" hangingPunct="1"/>
            <a:endParaRPr lang="en-US" altLang="en-US" sz="3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id="{E81E2BAE-289F-E62A-59A3-5329734685E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52E20AE9-F7D5-4324-9A12-8BB3A3A350FD}" type="slidenum">
              <a:rPr lang="en-US" altLang="en-US" sz="1400">
                <a:solidFill>
                  <a:srgbClr val="000000"/>
                </a:solidFill>
              </a:rPr>
              <a:pPr fontAlgn="base">
                <a:spcBef>
                  <a:spcPct val="0"/>
                </a:spcBef>
                <a:spcAft>
                  <a:spcPct val="0"/>
                </a:spcAft>
                <a:buNone/>
              </a:pPr>
              <a:t>43</a:t>
            </a:fld>
            <a:endParaRPr lang="en-US" altLang="en-US" sz="1400">
              <a:solidFill>
                <a:srgbClr val="000000"/>
              </a:solidFill>
            </a:endParaRPr>
          </a:p>
        </p:txBody>
      </p:sp>
      <p:sp>
        <p:nvSpPr>
          <p:cNvPr id="47107" name="Rectangle 2">
            <a:extLst>
              <a:ext uri="{FF2B5EF4-FFF2-40B4-BE49-F238E27FC236}">
                <a16:creationId xmlns:a16="http://schemas.microsoft.com/office/drawing/2014/main" id="{172DEA33-C8E4-F9C7-765F-488AE51A5D80}"/>
              </a:ext>
            </a:extLst>
          </p:cNvPr>
          <p:cNvSpPr>
            <a:spLocks noGrp="1" noChangeArrowheads="1"/>
          </p:cNvSpPr>
          <p:nvPr>
            <p:ph type="title"/>
          </p:nvPr>
        </p:nvSpPr>
        <p:spPr/>
        <p:txBody>
          <a:bodyPr/>
          <a:lstStyle/>
          <a:p>
            <a:pPr eaLnBrk="1" hangingPunct="1"/>
            <a:r>
              <a:rPr lang="en-US" altLang="en-US"/>
              <a:t>Test Strategies for </a:t>
            </a:r>
            <a:br>
              <a:rPr lang="en-US" altLang="en-US"/>
            </a:br>
            <a:r>
              <a:rPr lang="en-US" altLang="en-US"/>
              <a:t>Object-Oriented Software</a:t>
            </a:r>
          </a:p>
        </p:txBody>
      </p:sp>
      <p:sp>
        <p:nvSpPr>
          <p:cNvPr id="47108" name="Rectangle 3">
            <a:extLst>
              <a:ext uri="{FF2B5EF4-FFF2-40B4-BE49-F238E27FC236}">
                <a16:creationId xmlns:a16="http://schemas.microsoft.com/office/drawing/2014/main" id="{EBD79250-04C5-B4AF-19DF-1E56F198A990}"/>
              </a:ext>
            </a:extLst>
          </p:cNvPr>
          <p:cNvSpPr>
            <a:spLocks noGrp="1" noChangeArrowheads="1"/>
          </p:cNvSpPr>
          <p:nvPr>
            <p:ph type="body" idx="1"/>
          </p:nvPr>
        </p:nvSpPr>
        <p:spPr>
          <a:xfrm>
            <a:off x="2209800" y="1981200"/>
            <a:ext cx="8153400" cy="4114800"/>
          </a:xfrm>
        </p:spPr>
        <p:txBody>
          <a:bodyPr/>
          <a:lstStyle/>
          <a:p>
            <a:pPr eaLnBrk="1" hangingPunct="1">
              <a:lnSpc>
                <a:spcPct val="80000"/>
              </a:lnSpc>
            </a:pPr>
            <a:r>
              <a:rPr lang="en-US" altLang="en-US" sz="2000"/>
              <a:t>With object-oriented software, you can no longer test a single operation in isolation (conventional thinking)</a:t>
            </a:r>
          </a:p>
          <a:p>
            <a:pPr eaLnBrk="1" hangingPunct="1">
              <a:lnSpc>
                <a:spcPct val="80000"/>
              </a:lnSpc>
            </a:pPr>
            <a:r>
              <a:rPr lang="en-US" altLang="en-US" sz="2000"/>
              <a:t>Traditional top-down or bottom-up integration testing has little meaning</a:t>
            </a:r>
          </a:p>
          <a:p>
            <a:pPr eaLnBrk="1" hangingPunct="1">
              <a:lnSpc>
                <a:spcPct val="80000"/>
              </a:lnSpc>
            </a:pPr>
            <a:r>
              <a:rPr lang="en-US" altLang="en-US" sz="2000"/>
              <a:t>Class testing for object-oriented software is the equivalent of unit testing for conventional software</a:t>
            </a:r>
          </a:p>
          <a:p>
            <a:pPr lvl="1" eaLnBrk="1" hangingPunct="1">
              <a:lnSpc>
                <a:spcPct val="80000"/>
              </a:lnSpc>
            </a:pPr>
            <a:r>
              <a:rPr lang="en-US" altLang="en-US" sz="1800"/>
              <a:t>Focuses on operations encapsulated by the class and the state behavior of the class</a:t>
            </a:r>
          </a:p>
          <a:p>
            <a:pPr eaLnBrk="1" hangingPunct="1">
              <a:lnSpc>
                <a:spcPct val="80000"/>
              </a:lnSpc>
            </a:pPr>
            <a:r>
              <a:rPr lang="en-US" altLang="en-US" sz="2000"/>
              <a:t>Drivers can be used  </a:t>
            </a:r>
          </a:p>
          <a:p>
            <a:pPr lvl="1" eaLnBrk="1" hangingPunct="1">
              <a:lnSpc>
                <a:spcPct val="80000"/>
              </a:lnSpc>
            </a:pPr>
            <a:r>
              <a:rPr lang="en-US" altLang="en-US" sz="1800"/>
              <a:t>To test operations at the lowest level and for testing whole groups of classes</a:t>
            </a:r>
          </a:p>
          <a:p>
            <a:pPr lvl="1" eaLnBrk="1" hangingPunct="1">
              <a:lnSpc>
                <a:spcPct val="80000"/>
              </a:lnSpc>
            </a:pPr>
            <a:r>
              <a:rPr lang="en-US" altLang="en-US" sz="1800"/>
              <a:t>To replace the user interface so that tests of system functionality can be conducted prior to implementation of the actual interface</a:t>
            </a:r>
          </a:p>
          <a:p>
            <a:pPr eaLnBrk="1" hangingPunct="1">
              <a:lnSpc>
                <a:spcPct val="80000"/>
              </a:lnSpc>
            </a:pPr>
            <a:r>
              <a:rPr lang="en-US" altLang="en-US" sz="2000"/>
              <a:t>Stubs can be used </a:t>
            </a:r>
          </a:p>
          <a:p>
            <a:pPr lvl="1" eaLnBrk="1" hangingPunct="1">
              <a:lnSpc>
                <a:spcPct val="80000"/>
              </a:lnSpc>
            </a:pPr>
            <a:r>
              <a:rPr lang="en-US" altLang="en-US" sz="1800"/>
              <a:t>In situations in which collaboration between classes is required but one or more of the collaborating classes has not yet been fully implemented</a:t>
            </a:r>
          </a:p>
          <a:p>
            <a:pPr eaLnBrk="1" hangingPunct="1">
              <a:lnSpc>
                <a:spcPct val="80000"/>
              </a:lnSpc>
            </a:pPr>
            <a:endParaRPr lang="en-US" altLang="en-US" sz="2000"/>
          </a:p>
          <a:p>
            <a:pPr eaLnBrk="1" hangingPunct="1">
              <a:lnSpc>
                <a:spcPct val="80000"/>
              </a:lnSpc>
            </a:pPr>
            <a:endParaRPr lang="en-US" altLang="en-US" sz="2000"/>
          </a:p>
          <a:p>
            <a:pPr eaLnBrk="1" hangingPunct="1">
              <a:lnSpc>
                <a:spcPct val="80000"/>
              </a:lnSpc>
            </a:pPr>
            <a:endParaRPr lang="en-US" altLang="en-US" sz="2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a:extLst>
              <a:ext uri="{FF2B5EF4-FFF2-40B4-BE49-F238E27FC236}">
                <a16:creationId xmlns:a16="http://schemas.microsoft.com/office/drawing/2014/main" id="{3A566903-2F96-AA54-EDB7-2AFAC83B6D6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54930309-32F3-47FB-B240-7BE869740F98}" type="slidenum">
              <a:rPr lang="en-US" altLang="en-US" sz="1400">
                <a:solidFill>
                  <a:srgbClr val="000000"/>
                </a:solidFill>
              </a:rPr>
              <a:pPr fontAlgn="base">
                <a:spcBef>
                  <a:spcPct val="0"/>
                </a:spcBef>
                <a:spcAft>
                  <a:spcPct val="0"/>
                </a:spcAft>
                <a:buNone/>
              </a:pPr>
              <a:t>44</a:t>
            </a:fld>
            <a:endParaRPr lang="en-US" altLang="en-US" sz="1400">
              <a:solidFill>
                <a:srgbClr val="000000"/>
              </a:solidFill>
            </a:endParaRPr>
          </a:p>
        </p:txBody>
      </p:sp>
      <p:sp>
        <p:nvSpPr>
          <p:cNvPr id="48131" name="Rectangle 2">
            <a:extLst>
              <a:ext uri="{FF2B5EF4-FFF2-40B4-BE49-F238E27FC236}">
                <a16:creationId xmlns:a16="http://schemas.microsoft.com/office/drawing/2014/main" id="{8B685943-ECAC-DC45-B415-31FD0F3F3356}"/>
              </a:ext>
            </a:extLst>
          </p:cNvPr>
          <p:cNvSpPr>
            <a:spLocks noGrp="1" noChangeArrowheads="1"/>
          </p:cNvSpPr>
          <p:nvPr>
            <p:ph type="title"/>
          </p:nvPr>
        </p:nvSpPr>
        <p:spPr/>
        <p:txBody>
          <a:bodyPr/>
          <a:lstStyle/>
          <a:p>
            <a:pPr eaLnBrk="1" hangingPunct="1"/>
            <a:r>
              <a:rPr lang="en-US" altLang="en-US"/>
              <a:t>Test Strategies for Object-Oriented Software (continued)</a:t>
            </a:r>
          </a:p>
        </p:txBody>
      </p:sp>
      <p:sp>
        <p:nvSpPr>
          <p:cNvPr id="48132" name="Rectangle 3">
            <a:extLst>
              <a:ext uri="{FF2B5EF4-FFF2-40B4-BE49-F238E27FC236}">
                <a16:creationId xmlns:a16="http://schemas.microsoft.com/office/drawing/2014/main" id="{52DC9BE3-08A9-513F-FFFC-BEB2F18F676C}"/>
              </a:ext>
            </a:extLst>
          </p:cNvPr>
          <p:cNvSpPr>
            <a:spLocks noGrp="1" noChangeArrowheads="1"/>
          </p:cNvSpPr>
          <p:nvPr>
            <p:ph type="body" idx="1"/>
          </p:nvPr>
        </p:nvSpPr>
        <p:spPr/>
        <p:txBody>
          <a:bodyPr/>
          <a:lstStyle/>
          <a:p>
            <a:pPr eaLnBrk="1" hangingPunct="1"/>
            <a:r>
              <a:rPr lang="en-US" altLang="en-US" sz="2000"/>
              <a:t>Two different object-oriented testing strategies</a:t>
            </a:r>
          </a:p>
          <a:p>
            <a:pPr lvl="1" eaLnBrk="1" hangingPunct="1"/>
            <a:r>
              <a:rPr lang="en-US" altLang="en-US" sz="1800"/>
              <a:t>Thread-based testing</a:t>
            </a:r>
          </a:p>
          <a:p>
            <a:pPr lvl="2" eaLnBrk="1" hangingPunct="1"/>
            <a:r>
              <a:rPr lang="en-US" altLang="en-US" sz="1600"/>
              <a:t>Integrates the set of classes required to respond to one input or event for the system</a:t>
            </a:r>
          </a:p>
          <a:p>
            <a:pPr lvl="2" eaLnBrk="1" hangingPunct="1"/>
            <a:r>
              <a:rPr lang="en-US" altLang="en-US" sz="1600"/>
              <a:t>Each thread is integrated and tested individually</a:t>
            </a:r>
          </a:p>
          <a:p>
            <a:pPr lvl="2" eaLnBrk="1" hangingPunct="1"/>
            <a:r>
              <a:rPr lang="en-US" altLang="en-US" sz="1600"/>
              <a:t>Regression testing is applied to ensure that no side effects occur</a:t>
            </a:r>
          </a:p>
          <a:p>
            <a:pPr lvl="1" eaLnBrk="1" hangingPunct="1"/>
            <a:r>
              <a:rPr lang="en-US" altLang="en-US" sz="1800"/>
              <a:t>Use-based testing</a:t>
            </a:r>
          </a:p>
          <a:p>
            <a:pPr lvl="2" eaLnBrk="1" hangingPunct="1"/>
            <a:r>
              <a:rPr lang="en-US" altLang="en-US" sz="1600"/>
              <a:t>First tests the independent classes that use very few, if any, server classes</a:t>
            </a:r>
          </a:p>
          <a:p>
            <a:pPr lvl="2" eaLnBrk="1" hangingPunct="1"/>
            <a:r>
              <a:rPr lang="en-US" altLang="en-US" sz="1600"/>
              <a:t>Then the next layer of classes, called dependent classes, are integrated</a:t>
            </a:r>
          </a:p>
          <a:p>
            <a:pPr lvl="2" eaLnBrk="1" hangingPunct="1"/>
            <a:r>
              <a:rPr lang="en-US" altLang="en-US" sz="1600"/>
              <a:t>This sequence of testing layer of dependent classes continues until the entire system is constructed</a:t>
            </a:r>
          </a:p>
          <a:p>
            <a:pPr eaLnBrk="1" hangingPunct="1"/>
            <a:endParaRPr lang="en-US" altLang="en-US" sz="2000"/>
          </a:p>
          <a:p>
            <a:pPr eaLnBrk="1" hangingPunct="1"/>
            <a:endParaRPr lang="en-US" altLang="en-US" sz="2000"/>
          </a:p>
          <a:p>
            <a:pPr eaLnBrk="1" hangingPunct="1"/>
            <a:endParaRPr lang="en-US" altLang="en-US" sz="2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054421C-F9AF-A36A-61DD-3AB30349A45C}"/>
              </a:ext>
            </a:extLst>
          </p:cNvPr>
          <p:cNvSpPr>
            <a:spLocks noGrp="1" noChangeArrowheads="1"/>
          </p:cNvSpPr>
          <p:nvPr>
            <p:ph type="ctrTitle"/>
          </p:nvPr>
        </p:nvSpPr>
        <p:spPr>
          <a:xfrm>
            <a:off x="2209800" y="2286000"/>
            <a:ext cx="7772400" cy="1143000"/>
          </a:xfrm>
        </p:spPr>
        <p:txBody>
          <a:bodyPr anchor="ctr"/>
          <a:lstStyle/>
          <a:p>
            <a:pPr eaLnBrk="1" hangingPunct="1"/>
            <a:r>
              <a:rPr lang="en-US" altLang="en-US" sz="4400"/>
              <a:t>Validation Testing</a:t>
            </a:r>
          </a:p>
        </p:txBody>
      </p:sp>
      <p:sp>
        <p:nvSpPr>
          <p:cNvPr id="49155" name="Rectangle 3">
            <a:extLst>
              <a:ext uri="{FF2B5EF4-FFF2-40B4-BE49-F238E27FC236}">
                <a16:creationId xmlns:a16="http://schemas.microsoft.com/office/drawing/2014/main" id="{C14AE489-FA22-E325-13B6-AD4D5BDA77FA}"/>
              </a:ext>
            </a:extLst>
          </p:cNvPr>
          <p:cNvSpPr>
            <a:spLocks noGrp="1" noChangeArrowheads="1"/>
          </p:cNvSpPr>
          <p:nvPr>
            <p:ph type="subTitle" idx="1"/>
          </p:nvPr>
        </p:nvSpPr>
        <p:spPr>
          <a:xfrm>
            <a:off x="2895600" y="3886200"/>
            <a:ext cx="6400800" cy="1752600"/>
          </a:xfrm>
        </p:spPr>
        <p:txBody>
          <a:bodyPr/>
          <a:lstStyle/>
          <a:p>
            <a:pPr eaLnBrk="1" hangingPunct="1"/>
            <a:endParaRPr lang="en-US" altLang="en-US" sz="32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a:extLst>
              <a:ext uri="{FF2B5EF4-FFF2-40B4-BE49-F238E27FC236}">
                <a16:creationId xmlns:a16="http://schemas.microsoft.com/office/drawing/2014/main" id="{FB361648-E032-43B5-4527-247040AF482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C089840E-2075-43E4-B9EB-DF535D500BFB}" type="slidenum">
              <a:rPr lang="en-US" altLang="en-US" sz="1400">
                <a:solidFill>
                  <a:srgbClr val="000000"/>
                </a:solidFill>
              </a:rPr>
              <a:pPr fontAlgn="base">
                <a:spcBef>
                  <a:spcPct val="0"/>
                </a:spcBef>
                <a:spcAft>
                  <a:spcPct val="0"/>
                </a:spcAft>
                <a:buNone/>
              </a:pPr>
              <a:t>46</a:t>
            </a:fld>
            <a:endParaRPr lang="en-US" altLang="en-US" sz="1400">
              <a:solidFill>
                <a:srgbClr val="000000"/>
              </a:solidFill>
            </a:endParaRPr>
          </a:p>
        </p:txBody>
      </p:sp>
      <p:sp>
        <p:nvSpPr>
          <p:cNvPr id="50179" name="Rectangle 2">
            <a:extLst>
              <a:ext uri="{FF2B5EF4-FFF2-40B4-BE49-F238E27FC236}">
                <a16:creationId xmlns:a16="http://schemas.microsoft.com/office/drawing/2014/main" id="{87F7414D-60B1-5F1F-E851-77AA7882F198}"/>
              </a:ext>
            </a:extLst>
          </p:cNvPr>
          <p:cNvSpPr>
            <a:spLocks noGrp="1" noChangeArrowheads="1"/>
          </p:cNvSpPr>
          <p:nvPr>
            <p:ph type="title"/>
          </p:nvPr>
        </p:nvSpPr>
        <p:spPr>
          <a:xfrm>
            <a:off x="2209800" y="228600"/>
            <a:ext cx="7772400" cy="1143000"/>
          </a:xfrm>
        </p:spPr>
        <p:txBody>
          <a:bodyPr/>
          <a:lstStyle/>
          <a:p>
            <a:pPr eaLnBrk="1" hangingPunct="1"/>
            <a:r>
              <a:rPr lang="en-US" altLang="en-US"/>
              <a:t>Background</a:t>
            </a:r>
          </a:p>
        </p:txBody>
      </p:sp>
      <p:sp>
        <p:nvSpPr>
          <p:cNvPr id="50180" name="Rectangle 3">
            <a:extLst>
              <a:ext uri="{FF2B5EF4-FFF2-40B4-BE49-F238E27FC236}">
                <a16:creationId xmlns:a16="http://schemas.microsoft.com/office/drawing/2014/main" id="{0D217A99-541D-9CBE-76F0-4710EE05C6B2}"/>
              </a:ext>
            </a:extLst>
          </p:cNvPr>
          <p:cNvSpPr>
            <a:spLocks noGrp="1" noChangeArrowheads="1"/>
          </p:cNvSpPr>
          <p:nvPr>
            <p:ph type="body" idx="1"/>
          </p:nvPr>
        </p:nvSpPr>
        <p:spPr>
          <a:xfrm>
            <a:off x="1905000" y="1371600"/>
            <a:ext cx="8610600" cy="4114800"/>
          </a:xfrm>
        </p:spPr>
        <p:txBody>
          <a:bodyPr/>
          <a:lstStyle/>
          <a:p>
            <a:pPr eaLnBrk="1" hangingPunct="1">
              <a:lnSpc>
                <a:spcPct val="80000"/>
              </a:lnSpc>
            </a:pPr>
            <a:r>
              <a:rPr lang="en-US" altLang="en-US" sz="2000"/>
              <a:t>Validation testing follows integration testing</a:t>
            </a:r>
          </a:p>
          <a:p>
            <a:pPr eaLnBrk="1" hangingPunct="1">
              <a:lnSpc>
                <a:spcPct val="80000"/>
              </a:lnSpc>
            </a:pPr>
            <a:r>
              <a:rPr lang="en-US" altLang="en-US" sz="2000"/>
              <a:t>The distinction between conventional and object-oriented software disappears</a:t>
            </a:r>
          </a:p>
          <a:p>
            <a:pPr eaLnBrk="1" hangingPunct="1">
              <a:lnSpc>
                <a:spcPct val="80000"/>
              </a:lnSpc>
            </a:pPr>
            <a:r>
              <a:rPr lang="en-US" altLang="en-US" sz="2000"/>
              <a:t>Focuses on user-visible actions and user-recognizable output from the system</a:t>
            </a:r>
          </a:p>
          <a:p>
            <a:pPr eaLnBrk="1" hangingPunct="1">
              <a:lnSpc>
                <a:spcPct val="80000"/>
              </a:lnSpc>
            </a:pPr>
            <a:r>
              <a:rPr lang="en-US" altLang="en-US" sz="2000"/>
              <a:t>Demonstrates conformity with requirements</a:t>
            </a:r>
          </a:p>
          <a:p>
            <a:pPr eaLnBrk="1" hangingPunct="1">
              <a:lnSpc>
                <a:spcPct val="80000"/>
              </a:lnSpc>
            </a:pPr>
            <a:r>
              <a:rPr lang="en-US" altLang="en-US" sz="2000"/>
              <a:t>Designed to ensure that</a:t>
            </a:r>
          </a:p>
          <a:p>
            <a:pPr lvl="1" eaLnBrk="1" hangingPunct="1">
              <a:lnSpc>
                <a:spcPct val="80000"/>
              </a:lnSpc>
            </a:pPr>
            <a:r>
              <a:rPr lang="en-US" altLang="en-US" sz="1800"/>
              <a:t>All functional requirements are satisfied</a:t>
            </a:r>
          </a:p>
          <a:p>
            <a:pPr lvl="1" eaLnBrk="1" hangingPunct="1">
              <a:lnSpc>
                <a:spcPct val="80000"/>
              </a:lnSpc>
            </a:pPr>
            <a:r>
              <a:rPr lang="en-US" altLang="en-US" sz="1800"/>
              <a:t>All behavioral characteristics are achieved</a:t>
            </a:r>
          </a:p>
          <a:p>
            <a:pPr lvl="1" eaLnBrk="1" hangingPunct="1">
              <a:lnSpc>
                <a:spcPct val="80000"/>
              </a:lnSpc>
            </a:pPr>
            <a:r>
              <a:rPr lang="en-US" altLang="en-US" sz="1800"/>
              <a:t>All performance requirements are attained</a:t>
            </a:r>
          </a:p>
          <a:p>
            <a:pPr lvl="1" eaLnBrk="1" hangingPunct="1">
              <a:lnSpc>
                <a:spcPct val="80000"/>
              </a:lnSpc>
            </a:pPr>
            <a:r>
              <a:rPr lang="en-US" altLang="en-US" sz="1800"/>
              <a:t>Documentation is correct</a:t>
            </a:r>
          </a:p>
          <a:p>
            <a:pPr lvl="1" eaLnBrk="1" hangingPunct="1">
              <a:lnSpc>
                <a:spcPct val="80000"/>
              </a:lnSpc>
            </a:pPr>
            <a:r>
              <a:rPr lang="en-US" altLang="en-US" sz="1800"/>
              <a:t>Usability and other requirements are met (e.g., transportability, compatibility, error recovery, maintainability)</a:t>
            </a:r>
          </a:p>
          <a:p>
            <a:pPr eaLnBrk="1" hangingPunct="1">
              <a:lnSpc>
                <a:spcPct val="80000"/>
              </a:lnSpc>
            </a:pPr>
            <a:r>
              <a:rPr lang="en-US" altLang="en-US" sz="2000"/>
              <a:t>After each validation test</a:t>
            </a:r>
          </a:p>
          <a:p>
            <a:pPr lvl="1" eaLnBrk="1" hangingPunct="1">
              <a:lnSpc>
                <a:spcPct val="80000"/>
              </a:lnSpc>
            </a:pPr>
            <a:r>
              <a:rPr lang="en-US" altLang="en-US" sz="1800"/>
              <a:t>The function or performance characteristic conforms to specification and is accepted</a:t>
            </a:r>
          </a:p>
          <a:p>
            <a:pPr lvl="1" eaLnBrk="1" hangingPunct="1">
              <a:lnSpc>
                <a:spcPct val="80000"/>
              </a:lnSpc>
            </a:pPr>
            <a:r>
              <a:rPr lang="en-US" altLang="en-US" sz="1800"/>
              <a:t>A deviation from specification is uncovered and a deficiency list is created</a:t>
            </a:r>
          </a:p>
          <a:p>
            <a:pPr eaLnBrk="1" hangingPunct="1">
              <a:lnSpc>
                <a:spcPct val="80000"/>
              </a:lnSpc>
            </a:pPr>
            <a:r>
              <a:rPr lang="en-US" altLang="en-US" sz="2000"/>
              <a:t>A configuration review or audit ensures that all elements of the software configuration have been properly developed, cataloged, and have the necessary detail for entering the support phase of the software life cycle</a:t>
            </a:r>
          </a:p>
          <a:p>
            <a:pPr eaLnBrk="1" hangingPunct="1">
              <a:lnSpc>
                <a:spcPct val="80000"/>
              </a:lnSpc>
            </a:pPr>
            <a:endParaRPr lang="en-US" altLang="en-US" sz="2000"/>
          </a:p>
          <a:p>
            <a:pPr eaLnBrk="1" hangingPunct="1">
              <a:lnSpc>
                <a:spcPct val="80000"/>
              </a:lnSpc>
              <a:buFontTx/>
              <a:buNone/>
            </a:pPr>
            <a:endParaRPr lang="en-US" altLang="en-US" sz="20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4361492D-F562-0780-D80B-6920454203E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C879699D-6C77-48F2-93B3-0F384F08D8F4}" type="slidenum">
              <a:rPr lang="en-US" altLang="en-US" sz="1400">
                <a:solidFill>
                  <a:srgbClr val="000000"/>
                </a:solidFill>
              </a:rPr>
              <a:pPr fontAlgn="base">
                <a:spcBef>
                  <a:spcPct val="0"/>
                </a:spcBef>
                <a:spcAft>
                  <a:spcPct val="0"/>
                </a:spcAft>
                <a:buNone/>
              </a:pPr>
              <a:t>47</a:t>
            </a:fld>
            <a:endParaRPr lang="en-US" altLang="en-US" sz="1400">
              <a:solidFill>
                <a:srgbClr val="000000"/>
              </a:solidFill>
            </a:endParaRPr>
          </a:p>
        </p:txBody>
      </p:sp>
      <p:sp>
        <p:nvSpPr>
          <p:cNvPr id="51203" name="Rectangle 2">
            <a:extLst>
              <a:ext uri="{FF2B5EF4-FFF2-40B4-BE49-F238E27FC236}">
                <a16:creationId xmlns:a16="http://schemas.microsoft.com/office/drawing/2014/main" id="{0DDFE34A-4BC1-192E-4D5D-B050B39701F1}"/>
              </a:ext>
            </a:extLst>
          </p:cNvPr>
          <p:cNvSpPr>
            <a:spLocks noGrp="1" noChangeArrowheads="1"/>
          </p:cNvSpPr>
          <p:nvPr>
            <p:ph type="title"/>
          </p:nvPr>
        </p:nvSpPr>
        <p:spPr/>
        <p:txBody>
          <a:bodyPr/>
          <a:lstStyle/>
          <a:p>
            <a:pPr eaLnBrk="1" hangingPunct="1"/>
            <a:r>
              <a:rPr lang="en-US" altLang="en-US"/>
              <a:t>Alpha and Beta Testing</a:t>
            </a:r>
          </a:p>
        </p:txBody>
      </p:sp>
      <p:sp>
        <p:nvSpPr>
          <p:cNvPr id="51204" name="Rectangle 3">
            <a:extLst>
              <a:ext uri="{FF2B5EF4-FFF2-40B4-BE49-F238E27FC236}">
                <a16:creationId xmlns:a16="http://schemas.microsoft.com/office/drawing/2014/main" id="{89F22E22-4073-05F6-CD41-61C4392D5645}"/>
              </a:ext>
            </a:extLst>
          </p:cNvPr>
          <p:cNvSpPr>
            <a:spLocks noGrp="1" noChangeArrowheads="1"/>
          </p:cNvSpPr>
          <p:nvPr>
            <p:ph type="body" idx="1"/>
          </p:nvPr>
        </p:nvSpPr>
        <p:spPr/>
        <p:txBody>
          <a:bodyPr/>
          <a:lstStyle/>
          <a:p>
            <a:pPr eaLnBrk="1" hangingPunct="1">
              <a:lnSpc>
                <a:spcPct val="80000"/>
              </a:lnSpc>
            </a:pPr>
            <a:r>
              <a:rPr lang="en-US" altLang="en-US" sz="2000"/>
              <a:t>Alpha testing</a:t>
            </a:r>
          </a:p>
          <a:p>
            <a:pPr lvl="1" eaLnBrk="1" hangingPunct="1">
              <a:lnSpc>
                <a:spcPct val="80000"/>
              </a:lnSpc>
            </a:pPr>
            <a:r>
              <a:rPr lang="en-US" altLang="en-US" sz="1800"/>
              <a:t>Conducted at the developer’s site by end users</a:t>
            </a:r>
          </a:p>
          <a:p>
            <a:pPr lvl="1" eaLnBrk="1" hangingPunct="1">
              <a:lnSpc>
                <a:spcPct val="80000"/>
              </a:lnSpc>
            </a:pPr>
            <a:r>
              <a:rPr lang="en-US" altLang="en-US" sz="1800"/>
              <a:t>Software is used in a natural setting with developers watching intently</a:t>
            </a:r>
          </a:p>
          <a:p>
            <a:pPr lvl="1" eaLnBrk="1" hangingPunct="1">
              <a:lnSpc>
                <a:spcPct val="80000"/>
              </a:lnSpc>
            </a:pPr>
            <a:r>
              <a:rPr lang="en-US" altLang="en-US" sz="1800"/>
              <a:t>Testing is conducted in a controlled environment</a:t>
            </a:r>
          </a:p>
          <a:p>
            <a:pPr eaLnBrk="1" hangingPunct="1">
              <a:lnSpc>
                <a:spcPct val="80000"/>
              </a:lnSpc>
            </a:pPr>
            <a:r>
              <a:rPr lang="en-US" altLang="en-US" sz="2000"/>
              <a:t>Beta testing</a:t>
            </a:r>
          </a:p>
          <a:p>
            <a:pPr lvl="1" eaLnBrk="1" hangingPunct="1">
              <a:lnSpc>
                <a:spcPct val="80000"/>
              </a:lnSpc>
            </a:pPr>
            <a:r>
              <a:rPr lang="en-US" altLang="en-US" sz="1800"/>
              <a:t>Conducted at end-user sites</a:t>
            </a:r>
          </a:p>
          <a:p>
            <a:pPr lvl="1" eaLnBrk="1" hangingPunct="1">
              <a:lnSpc>
                <a:spcPct val="80000"/>
              </a:lnSpc>
            </a:pPr>
            <a:r>
              <a:rPr lang="en-US" altLang="en-US" sz="1800"/>
              <a:t>Developer is generally not present</a:t>
            </a:r>
          </a:p>
          <a:p>
            <a:pPr lvl="1" eaLnBrk="1" hangingPunct="1">
              <a:lnSpc>
                <a:spcPct val="80000"/>
              </a:lnSpc>
            </a:pPr>
            <a:r>
              <a:rPr lang="en-US" altLang="en-US" sz="1800"/>
              <a:t>It serves as a live application of the software in an environment that cannot be controlled by the developer</a:t>
            </a:r>
          </a:p>
          <a:p>
            <a:pPr lvl="1" eaLnBrk="1" hangingPunct="1">
              <a:lnSpc>
                <a:spcPct val="80000"/>
              </a:lnSpc>
            </a:pPr>
            <a:r>
              <a:rPr lang="en-US" altLang="en-US" sz="1800"/>
              <a:t>The end-user records all problems that are encountered and reports these to the developers at regular intervals</a:t>
            </a:r>
          </a:p>
          <a:p>
            <a:pPr eaLnBrk="1" hangingPunct="1">
              <a:lnSpc>
                <a:spcPct val="80000"/>
              </a:lnSpc>
            </a:pPr>
            <a:r>
              <a:rPr lang="en-US" altLang="en-US" sz="2000"/>
              <a:t>After beta testing is complete, software engineers make software modifications and prepare for release of the software product to the entire customer base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23D2642-1600-4CD0-7897-201AE6EACA06}"/>
              </a:ext>
            </a:extLst>
          </p:cNvPr>
          <p:cNvSpPr>
            <a:spLocks noGrp="1" noChangeArrowheads="1"/>
          </p:cNvSpPr>
          <p:nvPr>
            <p:ph type="ctrTitle"/>
          </p:nvPr>
        </p:nvSpPr>
        <p:spPr>
          <a:xfrm>
            <a:off x="2209800" y="2286000"/>
            <a:ext cx="7772400" cy="1143000"/>
          </a:xfrm>
        </p:spPr>
        <p:txBody>
          <a:bodyPr anchor="ctr"/>
          <a:lstStyle/>
          <a:p>
            <a:pPr eaLnBrk="1" hangingPunct="1"/>
            <a:r>
              <a:rPr lang="en-US" altLang="en-US" sz="4400"/>
              <a:t>System Testing</a:t>
            </a:r>
          </a:p>
        </p:txBody>
      </p:sp>
      <p:sp>
        <p:nvSpPr>
          <p:cNvPr id="52227" name="Rectangle 3">
            <a:extLst>
              <a:ext uri="{FF2B5EF4-FFF2-40B4-BE49-F238E27FC236}">
                <a16:creationId xmlns:a16="http://schemas.microsoft.com/office/drawing/2014/main" id="{DE55C78A-FFA4-4431-CE39-47BCD38CCE73}"/>
              </a:ext>
            </a:extLst>
          </p:cNvPr>
          <p:cNvSpPr>
            <a:spLocks noGrp="1" noChangeArrowheads="1"/>
          </p:cNvSpPr>
          <p:nvPr>
            <p:ph type="subTitle" idx="1"/>
          </p:nvPr>
        </p:nvSpPr>
        <p:spPr>
          <a:xfrm>
            <a:off x="2895600" y="3886200"/>
            <a:ext cx="6400800" cy="1752600"/>
          </a:xfrm>
        </p:spPr>
        <p:txBody>
          <a:bodyPr/>
          <a:lstStyle/>
          <a:p>
            <a:pPr eaLnBrk="1" hangingPunct="1"/>
            <a:endParaRPr lang="en-US" altLang="en-US" sz="32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a:extLst>
              <a:ext uri="{FF2B5EF4-FFF2-40B4-BE49-F238E27FC236}">
                <a16:creationId xmlns:a16="http://schemas.microsoft.com/office/drawing/2014/main" id="{64D599F2-FC9D-97FA-9446-16D3E4ADD1F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9A406429-F9F8-4840-A36E-47E8A0930830}" type="slidenum">
              <a:rPr lang="en-US" altLang="en-US" sz="1400">
                <a:solidFill>
                  <a:srgbClr val="000000"/>
                </a:solidFill>
              </a:rPr>
              <a:pPr fontAlgn="base">
                <a:spcBef>
                  <a:spcPct val="0"/>
                </a:spcBef>
                <a:spcAft>
                  <a:spcPct val="0"/>
                </a:spcAft>
                <a:buNone/>
              </a:pPr>
              <a:t>49</a:t>
            </a:fld>
            <a:endParaRPr lang="en-US" altLang="en-US" sz="1400">
              <a:solidFill>
                <a:srgbClr val="000000"/>
              </a:solidFill>
            </a:endParaRPr>
          </a:p>
        </p:txBody>
      </p:sp>
      <p:sp>
        <p:nvSpPr>
          <p:cNvPr id="53251" name="Rectangle 2">
            <a:extLst>
              <a:ext uri="{FF2B5EF4-FFF2-40B4-BE49-F238E27FC236}">
                <a16:creationId xmlns:a16="http://schemas.microsoft.com/office/drawing/2014/main" id="{7E3E2836-A093-5017-B9AA-F84EC1983ABF}"/>
              </a:ext>
            </a:extLst>
          </p:cNvPr>
          <p:cNvSpPr>
            <a:spLocks noGrp="1" noChangeArrowheads="1"/>
          </p:cNvSpPr>
          <p:nvPr>
            <p:ph type="title"/>
          </p:nvPr>
        </p:nvSpPr>
        <p:spPr>
          <a:xfrm>
            <a:off x="2209800" y="152400"/>
            <a:ext cx="7772400" cy="1143000"/>
          </a:xfrm>
        </p:spPr>
        <p:txBody>
          <a:bodyPr/>
          <a:lstStyle/>
          <a:p>
            <a:pPr eaLnBrk="1" hangingPunct="1"/>
            <a:r>
              <a:rPr lang="en-US" altLang="en-US"/>
              <a:t>Different Types</a:t>
            </a:r>
          </a:p>
        </p:txBody>
      </p:sp>
      <p:sp>
        <p:nvSpPr>
          <p:cNvPr id="53252" name="Rectangle 3">
            <a:extLst>
              <a:ext uri="{FF2B5EF4-FFF2-40B4-BE49-F238E27FC236}">
                <a16:creationId xmlns:a16="http://schemas.microsoft.com/office/drawing/2014/main" id="{1DA5BF4F-6144-6D8E-1DF2-0D9C284E94E7}"/>
              </a:ext>
            </a:extLst>
          </p:cNvPr>
          <p:cNvSpPr>
            <a:spLocks noGrp="1" noChangeArrowheads="1"/>
          </p:cNvSpPr>
          <p:nvPr>
            <p:ph type="body" idx="1"/>
          </p:nvPr>
        </p:nvSpPr>
        <p:spPr>
          <a:xfrm>
            <a:off x="2209800" y="1219200"/>
            <a:ext cx="7772400" cy="4114800"/>
          </a:xfrm>
        </p:spPr>
        <p:txBody>
          <a:bodyPr/>
          <a:lstStyle/>
          <a:p>
            <a:pPr eaLnBrk="1" hangingPunct="1">
              <a:lnSpc>
                <a:spcPct val="80000"/>
              </a:lnSpc>
            </a:pPr>
            <a:r>
              <a:rPr lang="en-US" altLang="en-US" sz="2000"/>
              <a:t>Recovery testing</a:t>
            </a:r>
          </a:p>
          <a:p>
            <a:pPr lvl="1" eaLnBrk="1" hangingPunct="1">
              <a:lnSpc>
                <a:spcPct val="80000"/>
              </a:lnSpc>
            </a:pPr>
            <a:r>
              <a:rPr lang="en-US" altLang="en-US" sz="1800"/>
              <a:t>Tests for recovery from system faults</a:t>
            </a:r>
          </a:p>
          <a:p>
            <a:pPr lvl="1" eaLnBrk="1" hangingPunct="1">
              <a:lnSpc>
                <a:spcPct val="80000"/>
              </a:lnSpc>
            </a:pPr>
            <a:r>
              <a:rPr lang="en-US" altLang="en-US" sz="1800"/>
              <a:t>Forces the software to fail in a variety of ways and verifies that recovery is properly performed</a:t>
            </a:r>
          </a:p>
          <a:p>
            <a:pPr lvl="1" eaLnBrk="1" hangingPunct="1">
              <a:lnSpc>
                <a:spcPct val="80000"/>
              </a:lnSpc>
            </a:pPr>
            <a:r>
              <a:rPr lang="en-US" altLang="en-US" sz="1800"/>
              <a:t>Tests reinitialization, checkpointing mechanisms, data recovery, and restart for correctness</a:t>
            </a:r>
          </a:p>
          <a:p>
            <a:pPr eaLnBrk="1" hangingPunct="1">
              <a:lnSpc>
                <a:spcPct val="80000"/>
              </a:lnSpc>
            </a:pPr>
            <a:r>
              <a:rPr lang="en-US" altLang="en-US" sz="2000"/>
              <a:t>Security testing</a:t>
            </a:r>
          </a:p>
          <a:p>
            <a:pPr lvl="1" eaLnBrk="1" hangingPunct="1">
              <a:lnSpc>
                <a:spcPct val="80000"/>
              </a:lnSpc>
            </a:pPr>
            <a:r>
              <a:rPr lang="en-US" altLang="en-US" sz="1800"/>
              <a:t>Verifies that protection mechanisms built into a system will, in fact, protect it from improper access</a:t>
            </a:r>
          </a:p>
          <a:p>
            <a:pPr eaLnBrk="1" hangingPunct="1">
              <a:lnSpc>
                <a:spcPct val="80000"/>
              </a:lnSpc>
            </a:pPr>
            <a:r>
              <a:rPr lang="en-US" altLang="en-US" sz="2000"/>
              <a:t>Stress testing</a:t>
            </a:r>
          </a:p>
          <a:p>
            <a:pPr lvl="1" eaLnBrk="1" hangingPunct="1">
              <a:lnSpc>
                <a:spcPct val="80000"/>
              </a:lnSpc>
            </a:pPr>
            <a:r>
              <a:rPr lang="en-US" altLang="en-US" sz="1800"/>
              <a:t>Executes a system in a manner that demands resources in abnormal quantity, frequency, or volume</a:t>
            </a:r>
          </a:p>
          <a:p>
            <a:pPr eaLnBrk="1" hangingPunct="1">
              <a:lnSpc>
                <a:spcPct val="80000"/>
              </a:lnSpc>
            </a:pPr>
            <a:r>
              <a:rPr lang="en-US" altLang="en-US" sz="2000"/>
              <a:t>Performance testing</a:t>
            </a:r>
          </a:p>
          <a:p>
            <a:pPr lvl="1" eaLnBrk="1" hangingPunct="1">
              <a:lnSpc>
                <a:spcPct val="80000"/>
              </a:lnSpc>
            </a:pPr>
            <a:r>
              <a:rPr lang="en-US" altLang="en-US" sz="1800"/>
              <a:t>Tests the run-time performance of software within the context of an integrated system</a:t>
            </a:r>
          </a:p>
          <a:p>
            <a:pPr lvl="1" eaLnBrk="1" hangingPunct="1">
              <a:lnSpc>
                <a:spcPct val="80000"/>
              </a:lnSpc>
            </a:pPr>
            <a:r>
              <a:rPr lang="en-US" altLang="en-US" sz="1800"/>
              <a:t>Often coupled with stress testing and usually requires both hardware and software instrumentation</a:t>
            </a:r>
          </a:p>
          <a:p>
            <a:pPr lvl="1" eaLnBrk="1" hangingPunct="1">
              <a:lnSpc>
                <a:spcPct val="80000"/>
              </a:lnSpc>
            </a:pPr>
            <a:r>
              <a:rPr lang="en-US" altLang="en-US" sz="1800"/>
              <a:t>Can uncover situations that lead to degradation and possible system failure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E93784F1-D118-9BA1-24D6-FDE97CF42B2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40DF0562-E533-42A4-B609-167AC67861ED}" type="slidenum">
              <a:rPr lang="en-US" altLang="en-US" sz="1400">
                <a:solidFill>
                  <a:srgbClr val="000000"/>
                </a:solidFill>
              </a:rPr>
              <a:pPr fontAlgn="base">
                <a:spcBef>
                  <a:spcPct val="0"/>
                </a:spcBef>
                <a:spcAft>
                  <a:spcPct val="0"/>
                </a:spcAft>
                <a:buNone/>
              </a:pPr>
              <a:t>5</a:t>
            </a:fld>
            <a:endParaRPr lang="en-US" altLang="en-US" sz="1400">
              <a:solidFill>
                <a:srgbClr val="000000"/>
              </a:solidFill>
            </a:endParaRPr>
          </a:p>
        </p:txBody>
      </p:sp>
      <p:sp>
        <p:nvSpPr>
          <p:cNvPr id="8195" name="Rectangle 2">
            <a:extLst>
              <a:ext uri="{FF2B5EF4-FFF2-40B4-BE49-F238E27FC236}">
                <a16:creationId xmlns:a16="http://schemas.microsoft.com/office/drawing/2014/main" id="{5EC5D4AA-0675-CE44-8B9A-7DB26B1CD950}"/>
              </a:ext>
            </a:extLst>
          </p:cNvPr>
          <p:cNvSpPr>
            <a:spLocks noGrp="1" noChangeArrowheads="1"/>
          </p:cNvSpPr>
          <p:nvPr>
            <p:ph type="title"/>
          </p:nvPr>
        </p:nvSpPr>
        <p:spPr>
          <a:xfrm>
            <a:off x="2209800" y="381000"/>
            <a:ext cx="7772400" cy="1143000"/>
          </a:xfrm>
        </p:spPr>
        <p:txBody>
          <a:bodyPr/>
          <a:lstStyle/>
          <a:p>
            <a:pPr eaLnBrk="1" hangingPunct="1"/>
            <a:r>
              <a:rPr lang="en-US" altLang="en-US"/>
              <a:t>Verification and Validation</a:t>
            </a:r>
          </a:p>
        </p:txBody>
      </p:sp>
      <p:sp>
        <p:nvSpPr>
          <p:cNvPr id="8196" name="Rectangle 3">
            <a:extLst>
              <a:ext uri="{FF2B5EF4-FFF2-40B4-BE49-F238E27FC236}">
                <a16:creationId xmlns:a16="http://schemas.microsoft.com/office/drawing/2014/main" id="{AEE724F1-28BC-F029-E82C-AF8560BB688D}"/>
              </a:ext>
            </a:extLst>
          </p:cNvPr>
          <p:cNvSpPr>
            <a:spLocks noGrp="1" noChangeArrowheads="1"/>
          </p:cNvSpPr>
          <p:nvPr>
            <p:ph type="body" idx="1"/>
          </p:nvPr>
        </p:nvSpPr>
        <p:spPr>
          <a:xfrm>
            <a:off x="2209800" y="1981200"/>
            <a:ext cx="8153400" cy="4114800"/>
          </a:xfrm>
        </p:spPr>
        <p:txBody>
          <a:bodyPr/>
          <a:lstStyle/>
          <a:p>
            <a:pPr eaLnBrk="1" hangingPunct="1"/>
            <a:r>
              <a:rPr lang="en-US" altLang="en-US" sz="2000"/>
              <a:t>Software testing is part of a broader group of activities called verification and validation that are involved in software quality assurance</a:t>
            </a:r>
          </a:p>
          <a:p>
            <a:pPr eaLnBrk="1" hangingPunct="1"/>
            <a:r>
              <a:rPr lang="en-US" altLang="en-US" sz="2000"/>
              <a:t>Verification (Are the algorithms coded correctly?)</a:t>
            </a:r>
          </a:p>
          <a:p>
            <a:pPr lvl="1" eaLnBrk="1" hangingPunct="1"/>
            <a:r>
              <a:rPr lang="en-US" altLang="en-US" sz="1800"/>
              <a:t>The set of activities that ensure that software correctly implements a specific function or algorithm</a:t>
            </a:r>
          </a:p>
          <a:p>
            <a:pPr eaLnBrk="1" hangingPunct="1"/>
            <a:r>
              <a:rPr lang="en-US" altLang="en-US" sz="2000"/>
              <a:t>Validation (Does it meet user requirements?)</a:t>
            </a:r>
          </a:p>
          <a:p>
            <a:pPr lvl="1" eaLnBrk="1" hangingPunct="1"/>
            <a:r>
              <a:rPr lang="en-US" altLang="en-US" sz="1800"/>
              <a:t>The set of activities that ensure that the software that has been built is traceable to customer requirements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37E75355-3545-205A-A5C0-2711B3F7255C}"/>
              </a:ext>
            </a:extLst>
          </p:cNvPr>
          <p:cNvSpPr>
            <a:spLocks noGrp="1" noChangeArrowheads="1"/>
          </p:cNvSpPr>
          <p:nvPr>
            <p:ph type="ctrTitle"/>
          </p:nvPr>
        </p:nvSpPr>
        <p:spPr>
          <a:xfrm>
            <a:off x="2209800" y="2286000"/>
            <a:ext cx="7772400" cy="1143000"/>
          </a:xfrm>
        </p:spPr>
        <p:txBody>
          <a:bodyPr anchor="ctr"/>
          <a:lstStyle/>
          <a:p>
            <a:pPr eaLnBrk="1" hangingPunct="1"/>
            <a:r>
              <a:rPr lang="en-US" altLang="en-US" sz="4400"/>
              <a:t>The Art of Debugging</a:t>
            </a:r>
          </a:p>
        </p:txBody>
      </p:sp>
      <p:sp>
        <p:nvSpPr>
          <p:cNvPr id="54275" name="Rectangle 3">
            <a:extLst>
              <a:ext uri="{FF2B5EF4-FFF2-40B4-BE49-F238E27FC236}">
                <a16:creationId xmlns:a16="http://schemas.microsoft.com/office/drawing/2014/main" id="{2F7629E6-CC0C-3757-5651-D9BEAAA0118D}"/>
              </a:ext>
            </a:extLst>
          </p:cNvPr>
          <p:cNvSpPr>
            <a:spLocks noGrp="1" noChangeArrowheads="1"/>
          </p:cNvSpPr>
          <p:nvPr>
            <p:ph type="subTitle" idx="1"/>
          </p:nvPr>
        </p:nvSpPr>
        <p:spPr>
          <a:xfrm>
            <a:off x="2895600" y="3886200"/>
            <a:ext cx="6400800" cy="1752600"/>
          </a:xfrm>
        </p:spPr>
        <p:txBody>
          <a:bodyPr/>
          <a:lstStyle/>
          <a:p>
            <a:pPr eaLnBrk="1" hangingPunct="1"/>
            <a:endParaRPr lang="en-US" altLang="en-US" sz="32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a:extLst>
              <a:ext uri="{FF2B5EF4-FFF2-40B4-BE49-F238E27FC236}">
                <a16:creationId xmlns:a16="http://schemas.microsoft.com/office/drawing/2014/main" id="{DF35B374-86A4-A0DE-4489-2E367BB732E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C6D5C04C-BFC9-4B03-A9CB-FAC64D5D4EDE}" type="slidenum">
              <a:rPr lang="en-US" altLang="en-US" sz="1400">
                <a:solidFill>
                  <a:srgbClr val="000000"/>
                </a:solidFill>
              </a:rPr>
              <a:pPr fontAlgn="base">
                <a:spcBef>
                  <a:spcPct val="0"/>
                </a:spcBef>
                <a:spcAft>
                  <a:spcPct val="0"/>
                </a:spcAft>
                <a:buNone/>
              </a:pPr>
              <a:t>51</a:t>
            </a:fld>
            <a:endParaRPr lang="en-US" altLang="en-US" sz="1400">
              <a:solidFill>
                <a:srgbClr val="000000"/>
              </a:solidFill>
            </a:endParaRPr>
          </a:p>
        </p:txBody>
      </p:sp>
      <p:sp>
        <p:nvSpPr>
          <p:cNvPr id="55299" name="Rectangle 2">
            <a:extLst>
              <a:ext uri="{FF2B5EF4-FFF2-40B4-BE49-F238E27FC236}">
                <a16:creationId xmlns:a16="http://schemas.microsoft.com/office/drawing/2014/main" id="{31426E3B-09A8-30F3-2F6F-439EC592373F}"/>
              </a:ext>
            </a:extLst>
          </p:cNvPr>
          <p:cNvSpPr>
            <a:spLocks noGrp="1" noChangeArrowheads="1"/>
          </p:cNvSpPr>
          <p:nvPr>
            <p:ph type="title"/>
          </p:nvPr>
        </p:nvSpPr>
        <p:spPr>
          <a:xfrm>
            <a:off x="2209800" y="228600"/>
            <a:ext cx="7772400" cy="1143000"/>
          </a:xfrm>
        </p:spPr>
        <p:txBody>
          <a:bodyPr/>
          <a:lstStyle/>
          <a:p>
            <a:pPr eaLnBrk="1" hangingPunct="1"/>
            <a:r>
              <a:rPr lang="en-US" altLang="en-US"/>
              <a:t>Debugging Process</a:t>
            </a:r>
          </a:p>
        </p:txBody>
      </p:sp>
      <p:sp>
        <p:nvSpPr>
          <p:cNvPr id="55300" name="Rectangle 3">
            <a:extLst>
              <a:ext uri="{FF2B5EF4-FFF2-40B4-BE49-F238E27FC236}">
                <a16:creationId xmlns:a16="http://schemas.microsoft.com/office/drawing/2014/main" id="{CFA65C37-F3E6-3C40-BA28-4DB1C92BDCCC}"/>
              </a:ext>
            </a:extLst>
          </p:cNvPr>
          <p:cNvSpPr>
            <a:spLocks noGrp="1" noChangeArrowheads="1"/>
          </p:cNvSpPr>
          <p:nvPr>
            <p:ph type="body" idx="1"/>
          </p:nvPr>
        </p:nvSpPr>
        <p:spPr>
          <a:xfrm>
            <a:off x="1828800" y="1600200"/>
            <a:ext cx="8839200" cy="4114800"/>
          </a:xfrm>
        </p:spPr>
        <p:txBody>
          <a:bodyPr/>
          <a:lstStyle/>
          <a:p>
            <a:pPr eaLnBrk="1" hangingPunct="1">
              <a:lnSpc>
                <a:spcPct val="90000"/>
              </a:lnSpc>
            </a:pPr>
            <a:r>
              <a:rPr lang="en-US" altLang="en-US" sz="2000"/>
              <a:t>Debugging occurs as a consequence of successful testing</a:t>
            </a:r>
          </a:p>
          <a:p>
            <a:pPr eaLnBrk="1" hangingPunct="1">
              <a:lnSpc>
                <a:spcPct val="90000"/>
              </a:lnSpc>
            </a:pPr>
            <a:r>
              <a:rPr lang="en-US" altLang="en-US" sz="2000"/>
              <a:t>It is still very much an art rather than a science</a:t>
            </a:r>
          </a:p>
          <a:p>
            <a:pPr eaLnBrk="1" hangingPunct="1">
              <a:lnSpc>
                <a:spcPct val="90000"/>
              </a:lnSpc>
            </a:pPr>
            <a:r>
              <a:rPr lang="en-US" altLang="en-US" sz="2000"/>
              <a:t>Good debugging ability may be an innate human trait</a:t>
            </a:r>
          </a:p>
          <a:p>
            <a:pPr eaLnBrk="1" hangingPunct="1">
              <a:lnSpc>
                <a:spcPct val="90000"/>
              </a:lnSpc>
            </a:pPr>
            <a:r>
              <a:rPr lang="en-US" altLang="en-US" sz="2000"/>
              <a:t>Large variances in debugging ability exist</a:t>
            </a:r>
          </a:p>
          <a:p>
            <a:pPr eaLnBrk="1" hangingPunct="1">
              <a:lnSpc>
                <a:spcPct val="90000"/>
              </a:lnSpc>
            </a:pPr>
            <a:r>
              <a:rPr lang="en-US" altLang="en-US" sz="2000"/>
              <a:t>The debugging process begins with the execution of </a:t>
            </a:r>
            <a:r>
              <a:rPr lang="en-US" altLang="en-US" sz="2000" b="1"/>
              <a:t>a test case</a:t>
            </a:r>
          </a:p>
          <a:p>
            <a:pPr eaLnBrk="1" hangingPunct="1">
              <a:lnSpc>
                <a:spcPct val="90000"/>
              </a:lnSpc>
            </a:pPr>
            <a:r>
              <a:rPr lang="en-US" altLang="en-US" sz="2000"/>
              <a:t>Results are assessed and the difference between expected and actual performance is encountered</a:t>
            </a:r>
          </a:p>
          <a:p>
            <a:pPr eaLnBrk="1" hangingPunct="1">
              <a:lnSpc>
                <a:spcPct val="90000"/>
              </a:lnSpc>
            </a:pPr>
            <a:r>
              <a:rPr lang="en-US" altLang="en-US" sz="2000"/>
              <a:t>This difference is a symptom of an underlying cause that lies hidden</a:t>
            </a:r>
          </a:p>
          <a:p>
            <a:pPr eaLnBrk="1" hangingPunct="1">
              <a:lnSpc>
                <a:spcPct val="90000"/>
              </a:lnSpc>
            </a:pPr>
            <a:r>
              <a:rPr lang="en-US" altLang="en-US" sz="2000"/>
              <a:t>The debugging process attempts to match symptom with cause, thereby leading to error correction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E3F6A1E5-C431-862F-4D3E-18F80E70D42E}"/>
              </a:ext>
            </a:extLst>
          </p:cNvPr>
          <p:cNvSpPr>
            <a:spLocks noGrp="1" noChangeArrowheads="1"/>
          </p:cNvSpPr>
          <p:nvPr>
            <p:ph type="title"/>
          </p:nvPr>
        </p:nvSpPr>
        <p:spPr/>
        <p:txBody>
          <a:bodyPr/>
          <a:lstStyle/>
          <a:p>
            <a:endParaRPr lang="en-IN" altLang="en-US"/>
          </a:p>
        </p:txBody>
      </p:sp>
      <p:sp>
        <p:nvSpPr>
          <p:cNvPr id="56323" name="Content Placeholder 2">
            <a:extLst>
              <a:ext uri="{FF2B5EF4-FFF2-40B4-BE49-F238E27FC236}">
                <a16:creationId xmlns:a16="http://schemas.microsoft.com/office/drawing/2014/main" id="{C7FBC265-39A3-1E8B-7718-514CDF0BFF98}"/>
              </a:ext>
            </a:extLst>
          </p:cNvPr>
          <p:cNvSpPr>
            <a:spLocks noGrp="1" noChangeArrowheads="1"/>
          </p:cNvSpPr>
          <p:nvPr>
            <p:ph idx="1"/>
          </p:nvPr>
        </p:nvSpPr>
        <p:spPr/>
        <p:txBody>
          <a:bodyPr/>
          <a:lstStyle/>
          <a:p>
            <a:r>
              <a:rPr lang="en-US" altLang="en-US"/>
              <a:t>Program testing can be used to show the presence of bugs, but never to show their absence!</a:t>
            </a:r>
            <a:endParaRPr lang="en-IN" altLang="en-US"/>
          </a:p>
        </p:txBody>
      </p:sp>
      <p:sp>
        <p:nvSpPr>
          <p:cNvPr id="56324" name="Slide Number Placeholder 3">
            <a:extLst>
              <a:ext uri="{FF2B5EF4-FFF2-40B4-BE49-F238E27FC236}">
                <a16:creationId xmlns:a16="http://schemas.microsoft.com/office/drawing/2014/main" id="{D484ED0C-3371-9011-0665-90758D11F96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EC3E4F6D-D964-44A9-BEEA-C7A725EDF983}" type="slidenum">
              <a:rPr lang="en-US" altLang="en-US" sz="1400">
                <a:solidFill>
                  <a:srgbClr val="000000"/>
                </a:solidFill>
              </a:rPr>
              <a:pPr fontAlgn="base">
                <a:spcBef>
                  <a:spcPct val="0"/>
                </a:spcBef>
                <a:spcAft>
                  <a:spcPct val="0"/>
                </a:spcAft>
                <a:buNone/>
              </a:pPr>
              <a:t>52</a:t>
            </a:fld>
            <a:endParaRPr lang="en-US" altLang="en-US" sz="1400">
              <a:solidFill>
                <a:srgbClr val="0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a:extLst>
              <a:ext uri="{FF2B5EF4-FFF2-40B4-BE49-F238E27FC236}">
                <a16:creationId xmlns:a16="http://schemas.microsoft.com/office/drawing/2014/main" id="{CFF1832A-BF2A-CCB8-5E2C-A0A9E2C54F7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2EF67638-B117-49ED-95A5-179E880ACA34}" type="slidenum">
              <a:rPr lang="en-US" altLang="en-US" sz="1400">
                <a:solidFill>
                  <a:srgbClr val="000000"/>
                </a:solidFill>
              </a:rPr>
              <a:pPr fontAlgn="base">
                <a:spcBef>
                  <a:spcPct val="0"/>
                </a:spcBef>
                <a:spcAft>
                  <a:spcPct val="0"/>
                </a:spcAft>
                <a:buNone/>
              </a:pPr>
              <a:t>53</a:t>
            </a:fld>
            <a:endParaRPr lang="en-US" altLang="en-US" sz="1400">
              <a:solidFill>
                <a:srgbClr val="000000"/>
              </a:solidFill>
            </a:endParaRPr>
          </a:p>
        </p:txBody>
      </p:sp>
      <p:sp>
        <p:nvSpPr>
          <p:cNvPr id="57347" name="Rectangle 2">
            <a:extLst>
              <a:ext uri="{FF2B5EF4-FFF2-40B4-BE49-F238E27FC236}">
                <a16:creationId xmlns:a16="http://schemas.microsoft.com/office/drawing/2014/main" id="{A6049038-FCD2-504A-14D7-CC29DE1A95FC}"/>
              </a:ext>
            </a:extLst>
          </p:cNvPr>
          <p:cNvSpPr>
            <a:spLocks noGrp="1" noChangeArrowheads="1"/>
          </p:cNvSpPr>
          <p:nvPr>
            <p:ph type="title"/>
          </p:nvPr>
        </p:nvSpPr>
        <p:spPr>
          <a:xfrm>
            <a:off x="2133600" y="228600"/>
            <a:ext cx="7772400" cy="1143000"/>
          </a:xfrm>
        </p:spPr>
        <p:txBody>
          <a:bodyPr/>
          <a:lstStyle/>
          <a:p>
            <a:pPr eaLnBrk="1" hangingPunct="1"/>
            <a:r>
              <a:rPr lang="en-US" altLang="en-US"/>
              <a:t>Why is Debugging so Difficult?</a:t>
            </a:r>
          </a:p>
        </p:txBody>
      </p:sp>
      <p:sp>
        <p:nvSpPr>
          <p:cNvPr id="57348" name="Rectangle 3">
            <a:extLst>
              <a:ext uri="{FF2B5EF4-FFF2-40B4-BE49-F238E27FC236}">
                <a16:creationId xmlns:a16="http://schemas.microsoft.com/office/drawing/2014/main" id="{9B42A2CF-32C2-CB39-330C-1E4D864DD2C3}"/>
              </a:ext>
            </a:extLst>
          </p:cNvPr>
          <p:cNvSpPr>
            <a:spLocks noGrp="1" noChangeArrowheads="1"/>
          </p:cNvSpPr>
          <p:nvPr>
            <p:ph type="body" idx="1"/>
          </p:nvPr>
        </p:nvSpPr>
        <p:spPr>
          <a:xfrm>
            <a:off x="2209800" y="1752600"/>
            <a:ext cx="7772400" cy="4114800"/>
          </a:xfrm>
        </p:spPr>
        <p:txBody>
          <a:bodyPr/>
          <a:lstStyle/>
          <a:p>
            <a:pPr eaLnBrk="1" hangingPunct="1"/>
            <a:r>
              <a:rPr lang="en-US" altLang="en-US" sz="2000"/>
              <a:t>The symptom and the cause may be </a:t>
            </a:r>
            <a:r>
              <a:rPr lang="en-US" altLang="en-US" sz="2000" u="sng"/>
              <a:t>geographically remote</a:t>
            </a:r>
          </a:p>
          <a:p>
            <a:pPr eaLnBrk="1" hangingPunct="1"/>
            <a:r>
              <a:rPr lang="en-US" altLang="en-US" sz="2000"/>
              <a:t>The symptom may </a:t>
            </a:r>
            <a:r>
              <a:rPr lang="en-US" altLang="en-US" sz="2000" u="sng"/>
              <a:t>disappear (temporarily)</a:t>
            </a:r>
            <a:r>
              <a:rPr lang="en-US" altLang="en-US" sz="2000"/>
              <a:t> when another error is corrected</a:t>
            </a:r>
          </a:p>
          <a:p>
            <a:pPr eaLnBrk="1" hangingPunct="1"/>
            <a:r>
              <a:rPr lang="en-US" altLang="en-US" sz="2000"/>
              <a:t>The symptom may actually be caused by </a:t>
            </a:r>
            <a:r>
              <a:rPr lang="en-US" altLang="en-US" sz="2000" u="sng"/>
              <a:t>nonerrors</a:t>
            </a:r>
            <a:r>
              <a:rPr lang="en-US" altLang="en-US" sz="2000"/>
              <a:t> (e.g., round-off accuracies)</a:t>
            </a:r>
          </a:p>
          <a:p>
            <a:pPr eaLnBrk="1" hangingPunct="1"/>
            <a:r>
              <a:rPr lang="en-US" altLang="en-US" sz="2000"/>
              <a:t>The symptom may be caused by </a:t>
            </a:r>
            <a:r>
              <a:rPr lang="en-US" altLang="en-US" sz="2000" u="sng"/>
              <a:t>human error</a:t>
            </a:r>
            <a:r>
              <a:rPr lang="en-US" altLang="en-US" sz="2000"/>
              <a:t> that is not easily traced</a:t>
            </a:r>
          </a:p>
          <a:p>
            <a:pPr eaLnBrk="1" hangingPunct="1">
              <a:buFontTx/>
              <a:buNone/>
            </a:pPr>
            <a:endParaRPr lang="en-US" altLang="en-US" sz="2000"/>
          </a:p>
        </p:txBody>
      </p:sp>
      <p:sp>
        <p:nvSpPr>
          <p:cNvPr id="57349" name="Text Box 4">
            <a:extLst>
              <a:ext uri="{FF2B5EF4-FFF2-40B4-BE49-F238E27FC236}">
                <a16:creationId xmlns:a16="http://schemas.microsoft.com/office/drawing/2014/main" id="{A76144CE-6D56-D2D5-BA7A-46FE8207196D}"/>
              </a:ext>
            </a:extLst>
          </p:cNvPr>
          <p:cNvSpPr txBox="1">
            <a:spLocks noChangeArrowheads="1"/>
          </p:cNvSpPr>
          <p:nvPr/>
        </p:nvSpPr>
        <p:spPr bwMode="auto">
          <a:xfrm>
            <a:off x="4648200" y="5410200"/>
            <a:ext cx="3219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(continued on next slide)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a:extLst>
              <a:ext uri="{FF2B5EF4-FFF2-40B4-BE49-F238E27FC236}">
                <a16:creationId xmlns:a16="http://schemas.microsoft.com/office/drawing/2014/main" id="{66C4B0B0-810F-353D-18D9-FB0B0A03D30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FDE5BCC2-9996-4B13-8B4D-67AEAF9E0A2D}" type="slidenum">
              <a:rPr lang="en-US" altLang="en-US" sz="1400">
                <a:solidFill>
                  <a:srgbClr val="000000"/>
                </a:solidFill>
              </a:rPr>
              <a:pPr fontAlgn="base">
                <a:spcBef>
                  <a:spcPct val="0"/>
                </a:spcBef>
                <a:spcAft>
                  <a:spcPct val="0"/>
                </a:spcAft>
                <a:buNone/>
              </a:pPr>
              <a:t>54</a:t>
            </a:fld>
            <a:endParaRPr lang="en-US" altLang="en-US" sz="1400">
              <a:solidFill>
                <a:srgbClr val="000000"/>
              </a:solidFill>
            </a:endParaRPr>
          </a:p>
        </p:txBody>
      </p:sp>
      <p:sp>
        <p:nvSpPr>
          <p:cNvPr id="58371" name="Rectangle 2">
            <a:extLst>
              <a:ext uri="{FF2B5EF4-FFF2-40B4-BE49-F238E27FC236}">
                <a16:creationId xmlns:a16="http://schemas.microsoft.com/office/drawing/2014/main" id="{BAF31A67-DCA3-7729-8D75-62D67499242E}"/>
              </a:ext>
            </a:extLst>
          </p:cNvPr>
          <p:cNvSpPr>
            <a:spLocks noGrp="1" noChangeArrowheads="1"/>
          </p:cNvSpPr>
          <p:nvPr>
            <p:ph type="title"/>
          </p:nvPr>
        </p:nvSpPr>
        <p:spPr>
          <a:xfrm>
            <a:off x="2209800" y="152400"/>
            <a:ext cx="7772400" cy="1143000"/>
          </a:xfrm>
        </p:spPr>
        <p:txBody>
          <a:bodyPr/>
          <a:lstStyle/>
          <a:p>
            <a:pPr eaLnBrk="1" hangingPunct="1"/>
            <a:r>
              <a:rPr lang="en-US" altLang="en-US"/>
              <a:t>Why is Debugging so Difficult?</a:t>
            </a:r>
            <a:br>
              <a:rPr lang="en-US" altLang="en-US"/>
            </a:br>
            <a:r>
              <a:rPr lang="en-US" altLang="en-US"/>
              <a:t>(continued)</a:t>
            </a:r>
          </a:p>
        </p:txBody>
      </p:sp>
      <p:sp>
        <p:nvSpPr>
          <p:cNvPr id="58372" name="Rectangle 3">
            <a:extLst>
              <a:ext uri="{FF2B5EF4-FFF2-40B4-BE49-F238E27FC236}">
                <a16:creationId xmlns:a16="http://schemas.microsoft.com/office/drawing/2014/main" id="{9BD527DF-2810-702E-1619-625A72DE7792}"/>
              </a:ext>
            </a:extLst>
          </p:cNvPr>
          <p:cNvSpPr>
            <a:spLocks noGrp="1" noChangeArrowheads="1"/>
          </p:cNvSpPr>
          <p:nvPr>
            <p:ph type="body" idx="1"/>
          </p:nvPr>
        </p:nvSpPr>
        <p:spPr>
          <a:xfrm>
            <a:off x="2209800" y="1981200"/>
            <a:ext cx="8153400" cy="4114800"/>
          </a:xfrm>
        </p:spPr>
        <p:txBody>
          <a:bodyPr/>
          <a:lstStyle/>
          <a:p>
            <a:pPr eaLnBrk="1" hangingPunct="1"/>
            <a:r>
              <a:rPr lang="en-US" altLang="en-US" sz="2000"/>
              <a:t>The symptom may be a result of </a:t>
            </a:r>
            <a:r>
              <a:rPr lang="en-US" altLang="en-US" sz="2000" u="sng"/>
              <a:t>timing problems</a:t>
            </a:r>
            <a:r>
              <a:rPr lang="en-US" altLang="en-US" sz="2000"/>
              <a:t>, rather than processing problems</a:t>
            </a:r>
          </a:p>
          <a:p>
            <a:pPr eaLnBrk="1" hangingPunct="1"/>
            <a:r>
              <a:rPr lang="en-US" altLang="en-US" sz="2000"/>
              <a:t>It may be </a:t>
            </a:r>
            <a:r>
              <a:rPr lang="en-US" altLang="en-US" sz="2000" u="sng"/>
              <a:t>difficult to accurately reproduce</a:t>
            </a:r>
            <a:r>
              <a:rPr lang="en-US" altLang="en-US" sz="2000"/>
              <a:t> input conditions, such as asynchronous real-time information</a:t>
            </a:r>
          </a:p>
          <a:p>
            <a:pPr eaLnBrk="1" hangingPunct="1"/>
            <a:r>
              <a:rPr lang="en-US" altLang="en-US" sz="2000"/>
              <a:t>The symptom may be </a:t>
            </a:r>
            <a:r>
              <a:rPr lang="en-US" altLang="en-US" sz="2000" u="sng"/>
              <a:t>intermittent</a:t>
            </a:r>
            <a:r>
              <a:rPr lang="en-US" altLang="en-US" sz="2000"/>
              <a:t> such as in embedded systems involving both hardware and software</a:t>
            </a:r>
          </a:p>
          <a:p>
            <a:pPr eaLnBrk="1" hangingPunct="1"/>
            <a:r>
              <a:rPr lang="en-US" altLang="en-US" sz="2000"/>
              <a:t>The symptom may be due to causes that are </a:t>
            </a:r>
            <a:r>
              <a:rPr lang="en-US" altLang="en-US" sz="2000" u="sng"/>
              <a:t>distributed</a:t>
            </a:r>
            <a:r>
              <a:rPr lang="en-US" altLang="en-US" sz="2000"/>
              <a:t> across a number of tasks running on different processes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a:extLst>
              <a:ext uri="{FF2B5EF4-FFF2-40B4-BE49-F238E27FC236}">
                <a16:creationId xmlns:a16="http://schemas.microsoft.com/office/drawing/2014/main" id="{BB1B1D52-3A00-DA9E-CF41-24DCE94F62E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52DFC125-76F5-4EB7-8F70-55893D99C460}" type="slidenum">
              <a:rPr lang="en-US" altLang="en-US" sz="1400">
                <a:solidFill>
                  <a:srgbClr val="000000"/>
                </a:solidFill>
              </a:rPr>
              <a:pPr fontAlgn="base">
                <a:spcBef>
                  <a:spcPct val="0"/>
                </a:spcBef>
                <a:spcAft>
                  <a:spcPct val="0"/>
                </a:spcAft>
                <a:buNone/>
              </a:pPr>
              <a:t>55</a:t>
            </a:fld>
            <a:endParaRPr lang="en-US" altLang="en-US" sz="1400">
              <a:solidFill>
                <a:srgbClr val="000000"/>
              </a:solidFill>
            </a:endParaRPr>
          </a:p>
        </p:txBody>
      </p:sp>
      <p:sp>
        <p:nvSpPr>
          <p:cNvPr id="59395" name="Rectangle 2">
            <a:extLst>
              <a:ext uri="{FF2B5EF4-FFF2-40B4-BE49-F238E27FC236}">
                <a16:creationId xmlns:a16="http://schemas.microsoft.com/office/drawing/2014/main" id="{74A7D1C0-A271-4896-8504-32F7E71F6F8B}"/>
              </a:ext>
            </a:extLst>
          </p:cNvPr>
          <p:cNvSpPr>
            <a:spLocks noGrp="1" noChangeArrowheads="1"/>
          </p:cNvSpPr>
          <p:nvPr>
            <p:ph type="title"/>
          </p:nvPr>
        </p:nvSpPr>
        <p:spPr/>
        <p:txBody>
          <a:bodyPr/>
          <a:lstStyle/>
          <a:p>
            <a:pPr eaLnBrk="1" hangingPunct="1"/>
            <a:r>
              <a:rPr lang="en-US" altLang="en-US"/>
              <a:t>Debugging Strategies</a:t>
            </a:r>
          </a:p>
        </p:txBody>
      </p:sp>
      <p:sp>
        <p:nvSpPr>
          <p:cNvPr id="59396" name="Rectangle 3">
            <a:extLst>
              <a:ext uri="{FF2B5EF4-FFF2-40B4-BE49-F238E27FC236}">
                <a16:creationId xmlns:a16="http://schemas.microsoft.com/office/drawing/2014/main" id="{897080BF-0247-C0AF-1E8D-E61B79BD49BD}"/>
              </a:ext>
            </a:extLst>
          </p:cNvPr>
          <p:cNvSpPr>
            <a:spLocks noGrp="1" noChangeArrowheads="1"/>
          </p:cNvSpPr>
          <p:nvPr>
            <p:ph type="body" idx="1"/>
          </p:nvPr>
        </p:nvSpPr>
        <p:spPr/>
        <p:txBody>
          <a:bodyPr/>
          <a:lstStyle/>
          <a:p>
            <a:pPr eaLnBrk="1" hangingPunct="1">
              <a:lnSpc>
                <a:spcPct val="90000"/>
              </a:lnSpc>
            </a:pPr>
            <a:r>
              <a:rPr lang="en-US" altLang="en-US" sz="2000"/>
              <a:t>Objective of debugging is to find and correct the cause of a software error</a:t>
            </a:r>
          </a:p>
          <a:p>
            <a:pPr eaLnBrk="1" hangingPunct="1">
              <a:lnSpc>
                <a:spcPct val="90000"/>
              </a:lnSpc>
            </a:pPr>
            <a:r>
              <a:rPr lang="en-US" altLang="en-US" sz="2000"/>
              <a:t>Bugs are found by a combination of systematic evaluation, intuition, and luck</a:t>
            </a:r>
          </a:p>
          <a:p>
            <a:pPr eaLnBrk="1" hangingPunct="1">
              <a:lnSpc>
                <a:spcPct val="90000"/>
              </a:lnSpc>
            </a:pPr>
            <a:r>
              <a:rPr lang="en-US" altLang="en-US" sz="2000"/>
              <a:t>Debugging methods and tools are not a substitute for careful evaluation based on a complete design model and clear source code</a:t>
            </a:r>
          </a:p>
          <a:p>
            <a:pPr eaLnBrk="1" hangingPunct="1">
              <a:lnSpc>
                <a:spcPct val="90000"/>
              </a:lnSpc>
            </a:pPr>
            <a:r>
              <a:rPr lang="en-US" altLang="en-US" sz="2000"/>
              <a:t>There are three main debugging strategies</a:t>
            </a:r>
          </a:p>
          <a:p>
            <a:pPr lvl="1" eaLnBrk="1" hangingPunct="1">
              <a:lnSpc>
                <a:spcPct val="90000"/>
              </a:lnSpc>
            </a:pPr>
            <a:r>
              <a:rPr lang="en-US" altLang="en-US" sz="1800"/>
              <a:t>Brute force</a:t>
            </a:r>
          </a:p>
          <a:p>
            <a:pPr lvl="1" eaLnBrk="1" hangingPunct="1">
              <a:lnSpc>
                <a:spcPct val="90000"/>
              </a:lnSpc>
            </a:pPr>
            <a:r>
              <a:rPr lang="en-US" altLang="en-US" sz="1800"/>
              <a:t>Backtracking</a:t>
            </a:r>
          </a:p>
          <a:p>
            <a:pPr lvl="1" eaLnBrk="1" hangingPunct="1">
              <a:lnSpc>
                <a:spcPct val="90000"/>
              </a:lnSpc>
            </a:pPr>
            <a:r>
              <a:rPr lang="en-US" altLang="en-US" sz="1800"/>
              <a:t>Cause elimination</a:t>
            </a:r>
            <a:r>
              <a:rPr lang="en-US" altLang="en-US" sz="1600"/>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a:extLst>
              <a:ext uri="{FF2B5EF4-FFF2-40B4-BE49-F238E27FC236}">
                <a16:creationId xmlns:a16="http://schemas.microsoft.com/office/drawing/2014/main" id="{2F841553-08CD-BEE6-39DD-9C1B493AE58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B88C78A2-CCD0-4500-893F-24D0BEB05E3D}" type="slidenum">
              <a:rPr lang="en-US" altLang="en-US" sz="1400">
                <a:solidFill>
                  <a:srgbClr val="000000"/>
                </a:solidFill>
              </a:rPr>
              <a:pPr fontAlgn="base">
                <a:spcBef>
                  <a:spcPct val="0"/>
                </a:spcBef>
                <a:spcAft>
                  <a:spcPct val="0"/>
                </a:spcAft>
                <a:buNone/>
              </a:pPr>
              <a:t>56</a:t>
            </a:fld>
            <a:endParaRPr lang="en-US" altLang="en-US" sz="1400">
              <a:solidFill>
                <a:srgbClr val="000000"/>
              </a:solidFill>
            </a:endParaRPr>
          </a:p>
        </p:txBody>
      </p:sp>
      <p:sp>
        <p:nvSpPr>
          <p:cNvPr id="60419" name="Rectangle 2">
            <a:extLst>
              <a:ext uri="{FF2B5EF4-FFF2-40B4-BE49-F238E27FC236}">
                <a16:creationId xmlns:a16="http://schemas.microsoft.com/office/drawing/2014/main" id="{43772E04-AC92-028B-BABB-87098A83D6D0}"/>
              </a:ext>
            </a:extLst>
          </p:cNvPr>
          <p:cNvSpPr>
            <a:spLocks noGrp="1" noChangeArrowheads="1"/>
          </p:cNvSpPr>
          <p:nvPr>
            <p:ph type="title"/>
          </p:nvPr>
        </p:nvSpPr>
        <p:spPr/>
        <p:txBody>
          <a:bodyPr/>
          <a:lstStyle/>
          <a:p>
            <a:pPr eaLnBrk="1" hangingPunct="1"/>
            <a:r>
              <a:rPr lang="en-US" altLang="en-US"/>
              <a:t>Strategy #1: Brute Force</a:t>
            </a:r>
          </a:p>
        </p:txBody>
      </p:sp>
      <p:sp>
        <p:nvSpPr>
          <p:cNvPr id="60420" name="Rectangle 3">
            <a:extLst>
              <a:ext uri="{FF2B5EF4-FFF2-40B4-BE49-F238E27FC236}">
                <a16:creationId xmlns:a16="http://schemas.microsoft.com/office/drawing/2014/main" id="{47D83A69-E712-56A6-29E7-83FC9F612E96}"/>
              </a:ext>
            </a:extLst>
          </p:cNvPr>
          <p:cNvSpPr>
            <a:spLocks noGrp="1" noChangeArrowheads="1"/>
          </p:cNvSpPr>
          <p:nvPr>
            <p:ph type="body" idx="1"/>
          </p:nvPr>
        </p:nvSpPr>
        <p:spPr/>
        <p:txBody>
          <a:bodyPr/>
          <a:lstStyle/>
          <a:p>
            <a:pPr eaLnBrk="1" hangingPunct="1"/>
            <a:r>
              <a:rPr lang="en-US" altLang="en-US" sz="2000"/>
              <a:t>Most commonly used and least efficient method</a:t>
            </a:r>
          </a:p>
          <a:p>
            <a:pPr eaLnBrk="1" hangingPunct="1"/>
            <a:r>
              <a:rPr lang="en-US" altLang="en-US" sz="2000"/>
              <a:t>Used when all else fails</a:t>
            </a:r>
          </a:p>
          <a:p>
            <a:pPr eaLnBrk="1" hangingPunct="1"/>
            <a:r>
              <a:rPr lang="en-US" altLang="en-US" sz="2000"/>
              <a:t>Involves the use of memory dumps, run-time traces, and output statements</a:t>
            </a:r>
          </a:p>
          <a:p>
            <a:pPr eaLnBrk="1" hangingPunct="1"/>
            <a:r>
              <a:rPr lang="en-US" altLang="en-US" sz="2000"/>
              <a:t>Leads many times to wasted effort and time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a:extLst>
              <a:ext uri="{FF2B5EF4-FFF2-40B4-BE49-F238E27FC236}">
                <a16:creationId xmlns:a16="http://schemas.microsoft.com/office/drawing/2014/main" id="{F0F7AB3E-3F2D-80D4-A849-C35C86B9D45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EFFD75C1-8B4C-471C-B9D7-466298121746}" type="slidenum">
              <a:rPr lang="en-US" altLang="en-US" sz="1400">
                <a:solidFill>
                  <a:srgbClr val="000000"/>
                </a:solidFill>
              </a:rPr>
              <a:pPr fontAlgn="base">
                <a:spcBef>
                  <a:spcPct val="0"/>
                </a:spcBef>
                <a:spcAft>
                  <a:spcPct val="0"/>
                </a:spcAft>
                <a:buNone/>
              </a:pPr>
              <a:t>57</a:t>
            </a:fld>
            <a:endParaRPr lang="en-US" altLang="en-US" sz="1400">
              <a:solidFill>
                <a:srgbClr val="000000"/>
              </a:solidFill>
            </a:endParaRPr>
          </a:p>
        </p:txBody>
      </p:sp>
      <p:sp>
        <p:nvSpPr>
          <p:cNvPr id="61443" name="Rectangle 2">
            <a:extLst>
              <a:ext uri="{FF2B5EF4-FFF2-40B4-BE49-F238E27FC236}">
                <a16:creationId xmlns:a16="http://schemas.microsoft.com/office/drawing/2014/main" id="{9197FF0D-F6B2-0BD7-0F1C-89C970B9F934}"/>
              </a:ext>
            </a:extLst>
          </p:cNvPr>
          <p:cNvSpPr>
            <a:spLocks noGrp="1" noChangeArrowheads="1"/>
          </p:cNvSpPr>
          <p:nvPr>
            <p:ph type="title"/>
          </p:nvPr>
        </p:nvSpPr>
        <p:spPr/>
        <p:txBody>
          <a:bodyPr/>
          <a:lstStyle/>
          <a:p>
            <a:pPr eaLnBrk="1" hangingPunct="1"/>
            <a:r>
              <a:rPr lang="en-US" altLang="en-US"/>
              <a:t>Strategy #2: Backtracking</a:t>
            </a:r>
          </a:p>
        </p:txBody>
      </p:sp>
      <p:sp>
        <p:nvSpPr>
          <p:cNvPr id="61444" name="Rectangle 3">
            <a:extLst>
              <a:ext uri="{FF2B5EF4-FFF2-40B4-BE49-F238E27FC236}">
                <a16:creationId xmlns:a16="http://schemas.microsoft.com/office/drawing/2014/main" id="{4DFE8F8C-2C8D-8082-66C4-7327BE186BE0}"/>
              </a:ext>
            </a:extLst>
          </p:cNvPr>
          <p:cNvSpPr>
            <a:spLocks noGrp="1" noChangeArrowheads="1"/>
          </p:cNvSpPr>
          <p:nvPr>
            <p:ph type="body" idx="1"/>
          </p:nvPr>
        </p:nvSpPr>
        <p:spPr/>
        <p:txBody>
          <a:bodyPr/>
          <a:lstStyle/>
          <a:p>
            <a:pPr eaLnBrk="1" hangingPunct="1"/>
            <a:r>
              <a:rPr lang="en-US" altLang="en-US" sz="2000"/>
              <a:t>Can be used successfully in small programs</a:t>
            </a:r>
          </a:p>
          <a:p>
            <a:pPr eaLnBrk="1" hangingPunct="1"/>
            <a:r>
              <a:rPr lang="en-US" altLang="en-US" sz="2000"/>
              <a:t>The method starts at the location where a symptom has been uncovered</a:t>
            </a:r>
          </a:p>
          <a:p>
            <a:pPr eaLnBrk="1" hangingPunct="1"/>
            <a:r>
              <a:rPr lang="en-US" altLang="en-US" sz="2000"/>
              <a:t>The source code is then traced backward (manually) until the location of the cause is found</a:t>
            </a:r>
          </a:p>
          <a:p>
            <a:pPr eaLnBrk="1" hangingPunct="1"/>
            <a:r>
              <a:rPr lang="en-US" altLang="en-US" sz="2000"/>
              <a:t>In large programs, the number of potential backward paths may become unmanageably large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a:extLst>
              <a:ext uri="{FF2B5EF4-FFF2-40B4-BE49-F238E27FC236}">
                <a16:creationId xmlns:a16="http://schemas.microsoft.com/office/drawing/2014/main" id="{199A2347-257C-DE3C-B0CA-58485637553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9484A68D-960D-40BD-8D8D-C33AE47919E2}" type="slidenum">
              <a:rPr lang="en-US" altLang="en-US" sz="1400">
                <a:solidFill>
                  <a:srgbClr val="000000"/>
                </a:solidFill>
              </a:rPr>
              <a:pPr fontAlgn="base">
                <a:spcBef>
                  <a:spcPct val="0"/>
                </a:spcBef>
                <a:spcAft>
                  <a:spcPct val="0"/>
                </a:spcAft>
                <a:buNone/>
              </a:pPr>
              <a:t>58</a:t>
            </a:fld>
            <a:endParaRPr lang="en-US" altLang="en-US" sz="1400">
              <a:solidFill>
                <a:srgbClr val="000000"/>
              </a:solidFill>
            </a:endParaRPr>
          </a:p>
        </p:txBody>
      </p:sp>
      <p:sp>
        <p:nvSpPr>
          <p:cNvPr id="62467" name="Rectangle 2">
            <a:extLst>
              <a:ext uri="{FF2B5EF4-FFF2-40B4-BE49-F238E27FC236}">
                <a16:creationId xmlns:a16="http://schemas.microsoft.com/office/drawing/2014/main" id="{87CDDEF9-7E11-569F-6CA2-E65AC331F335}"/>
              </a:ext>
            </a:extLst>
          </p:cNvPr>
          <p:cNvSpPr>
            <a:spLocks noGrp="1" noChangeArrowheads="1"/>
          </p:cNvSpPr>
          <p:nvPr>
            <p:ph type="title"/>
          </p:nvPr>
        </p:nvSpPr>
        <p:spPr>
          <a:xfrm>
            <a:off x="2209800" y="228600"/>
            <a:ext cx="7772400" cy="1143000"/>
          </a:xfrm>
        </p:spPr>
        <p:txBody>
          <a:bodyPr/>
          <a:lstStyle/>
          <a:p>
            <a:pPr eaLnBrk="1" hangingPunct="1"/>
            <a:r>
              <a:rPr lang="en-US" altLang="en-US"/>
              <a:t>Strategy #3: Cause Elimination</a:t>
            </a:r>
          </a:p>
        </p:txBody>
      </p:sp>
      <p:sp>
        <p:nvSpPr>
          <p:cNvPr id="62468" name="Rectangle 3">
            <a:extLst>
              <a:ext uri="{FF2B5EF4-FFF2-40B4-BE49-F238E27FC236}">
                <a16:creationId xmlns:a16="http://schemas.microsoft.com/office/drawing/2014/main" id="{6F5DB473-195C-5B33-8E57-A38B520FA1B6}"/>
              </a:ext>
            </a:extLst>
          </p:cNvPr>
          <p:cNvSpPr>
            <a:spLocks noGrp="1" noChangeArrowheads="1"/>
          </p:cNvSpPr>
          <p:nvPr>
            <p:ph type="body" idx="1"/>
          </p:nvPr>
        </p:nvSpPr>
        <p:spPr>
          <a:xfrm>
            <a:off x="2209800" y="1600200"/>
            <a:ext cx="8229600" cy="4114800"/>
          </a:xfrm>
        </p:spPr>
        <p:txBody>
          <a:bodyPr/>
          <a:lstStyle/>
          <a:p>
            <a:pPr eaLnBrk="1" hangingPunct="1">
              <a:lnSpc>
                <a:spcPct val="80000"/>
              </a:lnSpc>
            </a:pPr>
            <a:r>
              <a:rPr lang="en-US" altLang="en-US" sz="2000"/>
              <a:t>Involves the use of induction or deduction and introduces the concept of binary partitioning (Pictures on next slides)</a:t>
            </a:r>
          </a:p>
          <a:p>
            <a:pPr lvl="1" eaLnBrk="1" hangingPunct="1">
              <a:lnSpc>
                <a:spcPct val="80000"/>
              </a:lnSpc>
            </a:pPr>
            <a:r>
              <a:rPr lang="en-US" altLang="en-US" sz="1800"/>
              <a:t>Induction (specific to general): Prove that a specific starting value is true; then prove the general case is true</a:t>
            </a:r>
          </a:p>
          <a:p>
            <a:pPr lvl="1" eaLnBrk="1" hangingPunct="1">
              <a:lnSpc>
                <a:spcPct val="80000"/>
              </a:lnSpc>
            </a:pPr>
            <a:r>
              <a:rPr lang="en-US" altLang="en-US" sz="1800"/>
              <a:t>Deduction (general to specific): Show that a specific conclusion follows from a set of general premises</a:t>
            </a:r>
          </a:p>
          <a:p>
            <a:pPr eaLnBrk="1" hangingPunct="1">
              <a:lnSpc>
                <a:spcPct val="80000"/>
              </a:lnSpc>
            </a:pPr>
            <a:r>
              <a:rPr lang="en-US" altLang="en-US" sz="2000"/>
              <a:t>Data related to the error occurrence are organized to isolate potential causes</a:t>
            </a:r>
          </a:p>
          <a:p>
            <a:pPr eaLnBrk="1" hangingPunct="1">
              <a:lnSpc>
                <a:spcPct val="80000"/>
              </a:lnSpc>
            </a:pPr>
            <a:r>
              <a:rPr lang="en-US" altLang="en-US" sz="2000"/>
              <a:t>A cause hypothesis is devised, and the aforementioned data are used to prove or disprove the hypothesis</a:t>
            </a:r>
          </a:p>
          <a:p>
            <a:pPr eaLnBrk="1" hangingPunct="1">
              <a:lnSpc>
                <a:spcPct val="80000"/>
              </a:lnSpc>
            </a:pPr>
            <a:r>
              <a:rPr lang="en-US" altLang="en-US" sz="2000"/>
              <a:t>Alternatively, a list of all possible causes is developed, and tests are conducted to eliminate each cause</a:t>
            </a:r>
          </a:p>
          <a:p>
            <a:pPr eaLnBrk="1" hangingPunct="1">
              <a:lnSpc>
                <a:spcPct val="80000"/>
              </a:lnSpc>
            </a:pPr>
            <a:r>
              <a:rPr lang="en-US" altLang="en-US" sz="2000"/>
              <a:t>If initial tests indicate that a particular cause hypothesis shows promise, data are refined in an attempt to isolate the bug</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B116C05B-0A17-4C74-CAD8-152F00FBE4FB}"/>
              </a:ext>
            </a:extLst>
          </p:cNvPr>
          <p:cNvSpPr>
            <a:spLocks noGrp="1" noChangeArrowheads="1"/>
          </p:cNvSpPr>
          <p:nvPr>
            <p:ph type="title"/>
          </p:nvPr>
        </p:nvSpPr>
        <p:spPr/>
        <p:txBody>
          <a:bodyPr/>
          <a:lstStyle/>
          <a:p>
            <a:endParaRPr lang="en-IN" altLang="en-US"/>
          </a:p>
        </p:txBody>
      </p:sp>
      <p:sp>
        <p:nvSpPr>
          <p:cNvPr id="63491" name="Content Placeholder 2">
            <a:extLst>
              <a:ext uri="{FF2B5EF4-FFF2-40B4-BE49-F238E27FC236}">
                <a16:creationId xmlns:a16="http://schemas.microsoft.com/office/drawing/2014/main" id="{8272C21A-A4F3-57DB-5483-F5C7461A43EF}"/>
              </a:ext>
            </a:extLst>
          </p:cNvPr>
          <p:cNvSpPr>
            <a:spLocks noGrp="1" noChangeArrowheads="1"/>
          </p:cNvSpPr>
          <p:nvPr>
            <p:ph idx="1"/>
          </p:nvPr>
        </p:nvSpPr>
        <p:spPr/>
        <p:txBody>
          <a:bodyPr/>
          <a:lstStyle/>
          <a:p>
            <a:endParaRPr lang="en-IN" altLang="en-US"/>
          </a:p>
        </p:txBody>
      </p:sp>
      <p:sp>
        <p:nvSpPr>
          <p:cNvPr id="63492" name="Slide Number Placeholder 3">
            <a:extLst>
              <a:ext uri="{FF2B5EF4-FFF2-40B4-BE49-F238E27FC236}">
                <a16:creationId xmlns:a16="http://schemas.microsoft.com/office/drawing/2014/main" id="{34A24CFE-993D-A20B-D1A5-EAEFC02970F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fontAlgn="base">
              <a:spcBef>
                <a:spcPct val="0"/>
              </a:spcBef>
              <a:spcAft>
                <a:spcPct val="0"/>
              </a:spcAft>
            </a:pPr>
            <a:fld id="{A8C7DFAB-CBCD-4480-A604-1332A72D4F9C}" type="slidenum">
              <a:rPr lang="en-US" altLang="en-US" sz="1400" u="none">
                <a:solidFill>
                  <a:srgbClr val="000000"/>
                </a:solidFill>
              </a:rPr>
              <a:pPr fontAlgn="base">
                <a:spcBef>
                  <a:spcPct val="0"/>
                </a:spcBef>
                <a:spcAft>
                  <a:spcPct val="0"/>
                </a:spcAft>
              </a:pPr>
              <a:t>59</a:t>
            </a:fld>
            <a:endParaRPr lang="en-US" altLang="en-US" sz="1400" u="none">
              <a:solidFill>
                <a:srgbClr val="000000"/>
              </a:solidFill>
            </a:endParaRPr>
          </a:p>
        </p:txBody>
      </p:sp>
      <p:pic>
        <p:nvPicPr>
          <p:cNvPr id="63493" name="Picture 2" descr="The Difference Between Deductive and Inductive Reasoning | Daniel Miessler">
            <a:extLst>
              <a:ext uri="{FF2B5EF4-FFF2-40B4-BE49-F238E27FC236}">
                <a16:creationId xmlns:a16="http://schemas.microsoft.com/office/drawing/2014/main" id="{971211A7-791E-4D3A-7937-913326C8D6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4775" y="609600"/>
            <a:ext cx="6902450"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9952A51D-267E-2404-C766-AB1A218F023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94BE7A24-FBE0-4F41-9827-19F526EF2E98}" type="slidenum">
              <a:rPr lang="en-US" altLang="en-US" sz="1400">
                <a:solidFill>
                  <a:srgbClr val="000000"/>
                </a:solidFill>
              </a:rPr>
              <a:pPr fontAlgn="base">
                <a:spcBef>
                  <a:spcPct val="0"/>
                </a:spcBef>
                <a:spcAft>
                  <a:spcPct val="0"/>
                </a:spcAft>
                <a:buNone/>
              </a:pPr>
              <a:t>6</a:t>
            </a:fld>
            <a:endParaRPr lang="en-US" altLang="en-US" sz="1400">
              <a:solidFill>
                <a:srgbClr val="000000"/>
              </a:solidFill>
            </a:endParaRPr>
          </a:p>
        </p:txBody>
      </p:sp>
      <p:sp>
        <p:nvSpPr>
          <p:cNvPr id="9219" name="Rectangle 2">
            <a:extLst>
              <a:ext uri="{FF2B5EF4-FFF2-40B4-BE49-F238E27FC236}">
                <a16:creationId xmlns:a16="http://schemas.microsoft.com/office/drawing/2014/main" id="{CE6677A4-259F-5665-BB7C-D6A88B5465A3}"/>
              </a:ext>
            </a:extLst>
          </p:cNvPr>
          <p:cNvSpPr>
            <a:spLocks noGrp="1" noChangeArrowheads="1"/>
          </p:cNvSpPr>
          <p:nvPr>
            <p:ph type="title"/>
          </p:nvPr>
        </p:nvSpPr>
        <p:spPr>
          <a:xfrm>
            <a:off x="2209800" y="381000"/>
            <a:ext cx="7772400" cy="1143000"/>
          </a:xfrm>
        </p:spPr>
        <p:txBody>
          <a:bodyPr/>
          <a:lstStyle/>
          <a:p>
            <a:pPr eaLnBrk="1" hangingPunct="1"/>
            <a:r>
              <a:rPr lang="en-US" altLang="en-US"/>
              <a:t>Organizing for Software Testing</a:t>
            </a:r>
          </a:p>
        </p:txBody>
      </p:sp>
      <p:sp>
        <p:nvSpPr>
          <p:cNvPr id="9220" name="Rectangle 3">
            <a:extLst>
              <a:ext uri="{FF2B5EF4-FFF2-40B4-BE49-F238E27FC236}">
                <a16:creationId xmlns:a16="http://schemas.microsoft.com/office/drawing/2014/main" id="{92D97098-D155-190A-1028-694D30BD2A2C}"/>
              </a:ext>
            </a:extLst>
          </p:cNvPr>
          <p:cNvSpPr>
            <a:spLocks noGrp="1" noChangeArrowheads="1"/>
          </p:cNvSpPr>
          <p:nvPr>
            <p:ph type="body" idx="1"/>
          </p:nvPr>
        </p:nvSpPr>
        <p:spPr/>
        <p:txBody>
          <a:bodyPr/>
          <a:lstStyle/>
          <a:p>
            <a:pPr eaLnBrk="1" hangingPunct="1">
              <a:lnSpc>
                <a:spcPct val="90000"/>
              </a:lnSpc>
            </a:pPr>
            <a:r>
              <a:rPr lang="en-US" altLang="en-US" sz="2000"/>
              <a:t>Testing should aim at "breaking" the software</a:t>
            </a:r>
          </a:p>
          <a:p>
            <a:pPr eaLnBrk="1" hangingPunct="1">
              <a:lnSpc>
                <a:spcPct val="90000"/>
              </a:lnSpc>
            </a:pPr>
            <a:r>
              <a:rPr lang="en-US" altLang="en-US" sz="2000"/>
              <a:t>Common misconceptions</a:t>
            </a:r>
          </a:p>
          <a:p>
            <a:pPr lvl="1" eaLnBrk="1" hangingPunct="1">
              <a:lnSpc>
                <a:spcPct val="90000"/>
              </a:lnSpc>
            </a:pPr>
            <a:r>
              <a:rPr lang="en-US" altLang="en-US" sz="1800"/>
              <a:t>The developer of software should do no testing at all</a:t>
            </a:r>
          </a:p>
          <a:p>
            <a:pPr lvl="1" eaLnBrk="1" hangingPunct="1">
              <a:lnSpc>
                <a:spcPct val="90000"/>
              </a:lnSpc>
            </a:pPr>
            <a:r>
              <a:rPr lang="en-US" altLang="en-US" sz="1800"/>
              <a:t>The software should be given to a secret team of testers who will test it unmercifully</a:t>
            </a:r>
          </a:p>
          <a:p>
            <a:pPr lvl="1" eaLnBrk="1" hangingPunct="1">
              <a:lnSpc>
                <a:spcPct val="90000"/>
              </a:lnSpc>
            </a:pPr>
            <a:r>
              <a:rPr lang="en-US" altLang="en-US" sz="1800"/>
              <a:t>The testers get involved with the project only when the testing steps are about to begin</a:t>
            </a:r>
          </a:p>
          <a:p>
            <a:pPr eaLnBrk="1" hangingPunct="1">
              <a:lnSpc>
                <a:spcPct val="90000"/>
              </a:lnSpc>
            </a:pPr>
            <a:r>
              <a:rPr lang="en-US" altLang="en-US" sz="2000"/>
              <a:t>Reality: Independent test group</a:t>
            </a:r>
          </a:p>
          <a:p>
            <a:pPr lvl="1" eaLnBrk="1" hangingPunct="1">
              <a:lnSpc>
                <a:spcPct val="90000"/>
              </a:lnSpc>
            </a:pPr>
            <a:r>
              <a:rPr lang="en-US" altLang="en-US" sz="1800"/>
              <a:t>Removes the inherent problems associated with letting the builder test the software that has been built</a:t>
            </a:r>
          </a:p>
          <a:p>
            <a:pPr lvl="1" eaLnBrk="1" hangingPunct="1">
              <a:lnSpc>
                <a:spcPct val="90000"/>
              </a:lnSpc>
            </a:pPr>
            <a:r>
              <a:rPr lang="en-US" altLang="en-US" sz="1800"/>
              <a:t>Removes the conflict of interest that may otherwise be present</a:t>
            </a:r>
          </a:p>
          <a:p>
            <a:pPr lvl="1" eaLnBrk="1" hangingPunct="1">
              <a:lnSpc>
                <a:spcPct val="90000"/>
              </a:lnSpc>
            </a:pPr>
            <a:r>
              <a:rPr lang="en-US" altLang="en-US" sz="1800"/>
              <a:t>Works closely with the software developer during analysis and design to ensure that thorough testing occurs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CE02294D-BB65-0136-630C-253D7500DAB7}"/>
              </a:ext>
            </a:extLst>
          </p:cNvPr>
          <p:cNvSpPr>
            <a:spLocks noGrp="1" noChangeArrowheads="1"/>
          </p:cNvSpPr>
          <p:nvPr>
            <p:ph type="title"/>
          </p:nvPr>
        </p:nvSpPr>
        <p:spPr/>
        <p:txBody>
          <a:bodyPr/>
          <a:lstStyle/>
          <a:p>
            <a:endParaRPr lang="en-IN" altLang="en-US"/>
          </a:p>
        </p:txBody>
      </p:sp>
      <p:sp>
        <p:nvSpPr>
          <p:cNvPr id="64515" name="Content Placeholder 2">
            <a:extLst>
              <a:ext uri="{FF2B5EF4-FFF2-40B4-BE49-F238E27FC236}">
                <a16:creationId xmlns:a16="http://schemas.microsoft.com/office/drawing/2014/main" id="{75D3E0CE-4917-C9A5-F6F7-4D360EA572E1}"/>
              </a:ext>
            </a:extLst>
          </p:cNvPr>
          <p:cNvSpPr>
            <a:spLocks noGrp="1" noChangeArrowheads="1"/>
          </p:cNvSpPr>
          <p:nvPr>
            <p:ph idx="1"/>
          </p:nvPr>
        </p:nvSpPr>
        <p:spPr/>
        <p:txBody>
          <a:bodyPr/>
          <a:lstStyle/>
          <a:p>
            <a:endParaRPr lang="en-IN" altLang="en-US"/>
          </a:p>
        </p:txBody>
      </p:sp>
      <p:sp>
        <p:nvSpPr>
          <p:cNvPr id="64516" name="Slide Number Placeholder 3">
            <a:extLst>
              <a:ext uri="{FF2B5EF4-FFF2-40B4-BE49-F238E27FC236}">
                <a16:creationId xmlns:a16="http://schemas.microsoft.com/office/drawing/2014/main" id="{93B23AE5-DD00-67A8-F215-8D4F555A2D7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fontAlgn="base">
              <a:spcBef>
                <a:spcPct val="0"/>
              </a:spcBef>
              <a:spcAft>
                <a:spcPct val="0"/>
              </a:spcAft>
            </a:pPr>
            <a:fld id="{8881F230-433C-4864-B5CA-B7A15C161A2D}" type="slidenum">
              <a:rPr lang="en-US" altLang="en-US" sz="1400" u="none">
                <a:solidFill>
                  <a:srgbClr val="000000"/>
                </a:solidFill>
              </a:rPr>
              <a:pPr fontAlgn="base">
                <a:spcBef>
                  <a:spcPct val="0"/>
                </a:spcBef>
                <a:spcAft>
                  <a:spcPct val="0"/>
                </a:spcAft>
              </a:pPr>
              <a:t>60</a:t>
            </a:fld>
            <a:endParaRPr lang="en-US" altLang="en-US" sz="1400" u="none">
              <a:solidFill>
                <a:srgbClr val="000000"/>
              </a:solidFill>
            </a:endParaRPr>
          </a:p>
        </p:txBody>
      </p:sp>
      <p:pic>
        <p:nvPicPr>
          <p:cNvPr id="64517" name="Picture 2" descr="Deduction vs Induction vs Abduction | Ajibot">
            <a:extLst>
              <a:ext uri="{FF2B5EF4-FFF2-40B4-BE49-F238E27FC236}">
                <a16:creationId xmlns:a16="http://schemas.microsoft.com/office/drawing/2014/main" id="{04481118-56E3-1002-A6D7-97FF6D7D8B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0"/>
            <a:ext cx="85725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a:extLst>
              <a:ext uri="{FF2B5EF4-FFF2-40B4-BE49-F238E27FC236}">
                <a16:creationId xmlns:a16="http://schemas.microsoft.com/office/drawing/2014/main" id="{8DF33D3F-83D0-0112-EB51-245F91606A7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18C5FE88-069C-4202-8ABB-23AC6C810315}" type="slidenum">
              <a:rPr lang="en-US" altLang="en-US" sz="1400">
                <a:solidFill>
                  <a:srgbClr val="000000"/>
                </a:solidFill>
              </a:rPr>
              <a:pPr fontAlgn="base">
                <a:spcBef>
                  <a:spcPct val="0"/>
                </a:spcBef>
                <a:spcAft>
                  <a:spcPct val="0"/>
                </a:spcAft>
                <a:buNone/>
              </a:pPr>
              <a:t>61</a:t>
            </a:fld>
            <a:endParaRPr lang="en-US" altLang="en-US" sz="1400">
              <a:solidFill>
                <a:srgbClr val="000000"/>
              </a:solidFill>
            </a:endParaRPr>
          </a:p>
        </p:txBody>
      </p:sp>
      <p:sp>
        <p:nvSpPr>
          <p:cNvPr id="65539" name="Rectangle 2">
            <a:extLst>
              <a:ext uri="{FF2B5EF4-FFF2-40B4-BE49-F238E27FC236}">
                <a16:creationId xmlns:a16="http://schemas.microsoft.com/office/drawing/2014/main" id="{B05A35C6-EADD-831F-434D-6972B3484F2F}"/>
              </a:ext>
            </a:extLst>
          </p:cNvPr>
          <p:cNvSpPr>
            <a:spLocks noGrp="1" noChangeArrowheads="1"/>
          </p:cNvSpPr>
          <p:nvPr>
            <p:ph type="title"/>
          </p:nvPr>
        </p:nvSpPr>
        <p:spPr>
          <a:xfrm>
            <a:off x="2209800" y="228600"/>
            <a:ext cx="7772400" cy="1143000"/>
          </a:xfrm>
        </p:spPr>
        <p:txBody>
          <a:bodyPr/>
          <a:lstStyle/>
          <a:p>
            <a:pPr eaLnBrk="1" hangingPunct="1"/>
            <a:r>
              <a:rPr lang="en-US" altLang="en-US"/>
              <a:t>Three Questions to ask Before Correcting the Error</a:t>
            </a:r>
          </a:p>
        </p:txBody>
      </p:sp>
      <p:sp>
        <p:nvSpPr>
          <p:cNvPr id="65540" name="Rectangle 3">
            <a:extLst>
              <a:ext uri="{FF2B5EF4-FFF2-40B4-BE49-F238E27FC236}">
                <a16:creationId xmlns:a16="http://schemas.microsoft.com/office/drawing/2014/main" id="{D3C66517-1605-4D3A-BAB9-736F0E71F5E2}"/>
              </a:ext>
            </a:extLst>
          </p:cNvPr>
          <p:cNvSpPr>
            <a:spLocks noGrp="1" noChangeArrowheads="1"/>
          </p:cNvSpPr>
          <p:nvPr>
            <p:ph type="body" idx="1"/>
          </p:nvPr>
        </p:nvSpPr>
        <p:spPr>
          <a:xfrm>
            <a:off x="2057400" y="1752600"/>
            <a:ext cx="8153400" cy="4114800"/>
          </a:xfrm>
        </p:spPr>
        <p:txBody>
          <a:bodyPr/>
          <a:lstStyle/>
          <a:p>
            <a:pPr eaLnBrk="1" hangingPunct="1">
              <a:lnSpc>
                <a:spcPct val="90000"/>
              </a:lnSpc>
            </a:pPr>
            <a:r>
              <a:rPr lang="en-US" altLang="en-US" sz="2000"/>
              <a:t>Is the cause of the bug reproduced in another part of the program?</a:t>
            </a:r>
          </a:p>
          <a:p>
            <a:pPr lvl="1" eaLnBrk="1" hangingPunct="1">
              <a:lnSpc>
                <a:spcPct val="90000"/>
              </a:lnSpc>
            </a:pPr>
            <a:r>
              <a:rPr lang="en-US" altLang="en-US" sz="1600"/>
              <a:t>Similar errors may be occurring in other parts of the program</a:t>
            </a:r>
          </a:p>
          <a:p>
            <a:pPr eaLnBrk="1" hangingPunct="1">
              <a:lnSpc>
                <a:spcPct val="90000"/>
              </a:lnSpc>
            </a:pPr>
            <a:r>
              <a:rPr lang="en-US" altLang="en-US" sz="2000"/>
              <a:t>What next bug might be introduced by the fix that I’m about to make?</a:t>
            </a:r>
          </a:p>
          <a:p>
            <a:pPr lvl="1" eaLnBrk="1" hangingPunct="1">
              <a:lnSpc>
                <a:spcPct val="90000"/>
              </a:lnSpc>
            </a:pPr>
            <a:r>
              <a:rPr lang="en-US" altLang="en-US" sz="1800"/>
              <a:t>The source code (and even the design) should be studied to assess the coupling of logic and data structures related to the fix</a:t>
            </a:r>
          </a:p>
          <a:p>
            <a:pPr eaLnBrk="1" hangingPunct="1">
              <a:lnSpc>
                <a:spcPct val="90000"/>
              </a:lnSpc>
            </a:pPr>
            <a:r>
              <a:rPr lang="en-US" altLang="en-US" sz="2000"/>
              <a:t>What could we have done to prevent this bug in the first place?</a:t>
            </a:r>
          </a:p>
          <a:p>
            <a:pPr lvl="1" eaLnBrk="1" hangingPunct="1">
              <a:lnSpc>
                <a:spcPct val="90000"/>
              </a:lnSpc>
            </a:pPr>
            <a:r>
              <a:rPr lang="en-US" altLang="en-US" sz="1800"/>
              <a:t>This is the first step toward software quality assurance</a:t>
            </a:r>
          </a:p>
          <a:p>
            <a:pPr lvl="1" eaLnBrk="1" hangingPunct="1">
              <a:lnSpc>
                <a:spcPct val="90000"/>
              </a:lnSpc>
            </a:pPr>
            <a:r>
              <a:rPr lang="en-US" altLang="en-US" sz="1800"/>
              <a:t>By correcting the process as well as the product, the bug will be removed from the current program and may be eliminated from all future programs</a:t>
            </a:r>
          </a:p>
        </p:txBody>
      </p:sp>
      <p:sp>
        <p:nvSpPr>
          <p:cNvPr id="65541" name="Text Box 4">
            <a:extLst>
              <a:ext uri="{FF2B5EF4-FFF2-40B4-BE49-F238E27FC236}">
                <a16:creationId xmlns:a16="http://schemas.microsoft.com/office/drawing/2014/main" id="{F0735F68-0B1D-5D5E-0829-87BC3E91FB4B}"/>
              </a:ext>
            </a:extLst>
          </p:cNvPr>
          <p:cNvSpPr txBox="1">
            <a:spLocks noChangeArrowheads="1"/>
          </p:cNvSpPr>
          <p:nvPr/>
        </p:nvSpPr>
        <p:spPr bwMode="auto">
          <a:xfrm>
            <a:off x="10226676" y="6400800"/>
            <a:ext cx="441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u="sng">
                <a:solidFill>
                  <a:srgbClr val="000000"/>
                </a:solidFill>
                <a:sym typeface="Wingdings" panose="05000000000000000000" pitchFamily="2" charset="2"/>
              </a:rPr>
              <a:t></a:t>
            </a:r>
            <a:endParaRPr lang="en-US" altLang="en-US" sz="2400" u="sng">
              <a:solidFill>
                <a:srgbClr val="00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74401DF-761A-203B-FB1A-A0779C22A0DC}"/>
              </a:ext>
            </a:extLst>
          </p:cNvPr>
          <p:cNvSpPr>
            <a:spLocks noGrp="1" noChangeArrowheads="1"/>
          </p:cNvSpPr>
          <p:nvPr>
            <p:ph type="ctrTitle"/>
          </p:nvPr>
        </p:nvSpPr>
        <p:spPr>
          <a:xfrm>
            <a:off x="2133600" y="1143000"/>
            <a:ext cx="8153400" cy="1143000"/>
          </a:xfrm>
        </p:spPr>
        <p:txBody>
          <a:bodyPr/>
          <a:lstStyle/>
          <a:p>
            <a:pPr eaLnBrk="1" hangingPunct="1"/>
            <a:br>
              <a:rPr lang="en-US" altLang="en-US" sz="4800" dirty="0">
                <a:latin typeface="Arial" panose="020B0604020202020204" pitchFamily="34" charset="0"/>
              </a:rPr>
            </a:br>
            <a:r>
              <a:rPr lang="en-US" altLang="en-US" sz="4800" dirty="0">
                <a:latin typeface="Arial" panose="020B0604020202020204" pitchFamily="34" charset="0"/>
              </a:rPr>
              <a:t>Software Testing Techniques</a:t>
            </a:r>
            <a:br>
              <a:rPr lang="en-US" altLang="en-US" sz="4800" dirty="0"/>
            </a:br>
            <a:br>
              <a:rPr lang="en-US" altLang="en-US" sz="1800" dirty="0">
                <a:latin typeface="Arial" panose="020B0604020202020204" pitchFamily="34" charset="0"/>
              </a:rPr>
            </a:br>
            <a:br>
              <a:rPr lang="en-US" altLang="en-US" sz="1800" dirty="0">
                <a:latin typeface="Arial" panose="020B0604020202020204" pitchFamily="34" charset="0"/>
              </a:rPr>
            </a:br>
            <a:r>
              <a:rPr lang="en-US" altLang="en-US" sz="1800" dirty="0">
                <a:latin typeface="Arial" panose="020B0604020202020204" pitchFamily="34" charset="0"/>
              </a:rPr>
              <a:t>  </a:t>
            </a:r>
          </a:p>
        </p:txBody>
      </p:sp>
      <p:sp>
        <p:nvSpPr>
          <p:cNvPr id="4099" name="Rectangle 4">
            <a:extLst>
              <a:ext uri="{FF2B5EF4-FFF2-40B4-BE49-F238E27FC236}">
                <a16:creationId xmlns:a16="http://schemas.microsoft.com/office/drawing/2014/main" id="{C5475359-AAA5-F749-4D3F-3BBE137270DD}"/>
              </a:ext>
            </a:extLst>
          </p:cNvPr>
          <p:cNvSpPr>
            <a:spLocks noGrp="1" noChangeArrowheads="1"/>
          </p:cNvSpPr>
          <p:nvPr>
            <p:ph type="subTitle" idx="1"/>
          </p:nvPr>
        </p:nvSpPr>
        <p:spPr>
          <a:xfrm>
            <a:off x="2895600" y="2743200"/>
            <a:ext cx="7239000" cy="1752600"/>
          </a:xfrm>
        </p:spPr>
        <p:txBody>
          <a:bodyPr/>
          <a:lstStyle/>
          <a:p>
            <a:pPr algn="l" eaLnBrk="1" hangingPunct="1">
              <a:buFontTx/>
              <a:buChar char="-"/>
            </a:pPr>
            <a:r>
              <a:rPr lang="en-US" altLang="en-US"/>
              <a:t> Testing fundamentals</a:t>
            </a:r>
          </a:p>
          <a:p>
            <a:pPr algn="l" eaLnBrk="1" hangingPunct="1">
              <a:buFontTx/>
              <a:buChar char="-"/>
            </a:pPr>
            <a:r>
              <a:rPr lang="en-US" altLang="en-US"/>
              <a:t> White-box testing</a:t>
            </a:r>
          </a:p>
          <a:p>
            <a:pPr algn="l" eaLnBrk="1" hangingPunct="1">
              <a:buFontTx/>
              <a:buChar char="-"/>
            </a:pPr>
            <a:r>
              <a:rPr lang="en-US" altLang="en-US"/>
              <a:t> Black-box testing</a:t>
            </a:r>
          </a:p>
          <a:p>
            <a:pPr algn="l" eaLnBrk="1" hangingPunct="1">
              <a:buFontTx/>
              <a:buChar char="-"/>
            </a:pPr>
            <a:r>
              <a:rPr lang="en-US" altLang="en-US"/>
              <a:t> Object-oriented testing methods</a:t>
            </a:r>
          </a:p>
          <a:p>
            <a:pPr algn="l" eaLnBrk="1" hangingPunct="1"/>
            <a:r>
              <a:rPr lang="en-US" altLang="en-US"/>
              <a:t> </a:t>
            </a:r>
          </a:p>
          <a:p>
            <a:pPr algn="l" eaLnBrk="1" hangingPunct="1">
              <a:buFontTx/>
              <a:buChar char="-"/>
            </a:pPr>
            <a:endParaRPr lang="en-US" altLang="en-US"/>
          </a:p>
          <a:p>
            <a:pPr algn="l" eaLnBrk="1" hangingPunct="1">
              <a:buFontTx/>
              <a:buChar char="-"/>
            </a:pPr>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a:extLst>
              <a:ext uri="{FF2B5EF4-FFF2-40B4-BE49-F238E27FC236}">
                <a16:creationId xmlns:a16="http://schemas.microsoft.com/office/drawing/2014/main" id="{6B202A51-CF5D-FCF9-0ECD-609E747F548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D1B93D3-1493-40F3-BE1D-389BFD8F88D6}" type="slidenum">
              <a:rPr lang="en-US" altLang="en-US" sz="1400"/>
              <a:pPr>
                <a:spcBef>
                  <a:spcPct val="0"/>
                </a:spcBef>
                <a:buFontTx/>
                <a:buNone/>
              </a:pPr>
              <a:t>63</a:t>
            </a:fld>
            <a:endParaRPr lang="en-US" altLang="en-US" sz="1400"/>
          </a:p>
        </p:txBody>
      </p:sp>
      <p:sp>
        <p:nvSpPr>
          <p:cNvPr id="5123" name="Rectangle 2">
            <a:extLst>
              <a:ext uri="{FF2B5EF4-FFF2-40B4-BE49-F238E27FC236}">
                <a16:creationId xmlns:a16="http://schemas.microsoft.com/office/drawing/2014/main" id="{C065DB98-6826-BADF-BA97-9C014BE18F1B}"/>
              </a:ext>
            </a:extLst>
          </p:cNvPr>
          <p:cNvSpPr>
            <a:spLocks noGrp="1" noChangeArrowheads="1"/>
          </p:cNvSpPr>
          <p:nvPr>
            <p:ph type="title"/>
          </p:nvPr>
        </p:nvSpPr>
        <p:spPr>
          <a:xfrm>
            <a:off x="2209800" y="228600"/>
            <a:ext cx="7772400" cy="1143000"/>
          </a:xfrm>
        </p:spPr>
        <p:txBody>
          <a:bodyPr/>
          <a:lstStyle/>
          <a:p>
            <a:pPr eaLnBrk="1" hangingPunct="1"/>
            <a:r>
              <a:rPr lang="en-US" altLang="en-US"/>
              <a:t>Characteristics of Testable Software</a:t>
            </a:r>
          </a:p>
        </p:txBody>
      </p:sp>
      <p:sp>
        <p:nvSpPr>
          <p:cNvPr id="5124" name="Rectangle 3">
            <a:extLst>
              <a:ext uri="{FF2B5EF4-FFF2-40B4-BE49-F238E27FC236}">
                <a16:creationId xmlns:a16="http://schemas.microsoft.com/office/drawing/2014/main" id="{E745FA17-6CDD-0706-5FB7-BBBF0F251404}"/>
              </a:ext>
            </a:extLst>
          </p:cNvPr>
          <p:cNvSpPr>
            <a:spLocks noGrp="1" noChangeArrowheads="1"/>
          </p:cNvSpPr>
          <p:nvPr>
            <p:ph type="body" idx="1"/>
          </p:nvPr>
        </p:nvSpPr>
        <p:spPr>
          <a:xfrm>
            <a:off x="2209800" y="1600200"/>
            <a:ext cx="7772400" cy="4114800"/>
          </a:xfrm>
        </p:spPr>
        <p:txBody>
          <a:bodyPr/>
          <a:lstStyle/>
          <a:p>
            <a:pPr eaLnBrk="1" hangingPunct="1"/>
            <a:r>
              <a:rPr lang="en-US" altLang="en-US" sz="2000"/>
              <a:t>Operable</a:t>
            </a:r>
          </a:p>
          <a:p>
            <a:pPr lvl="1" eaLnBrk="1" hangingPunct="1"/>
            <a:r>
              <a:rPr lang="en-US" altLang="en-US" sz="1800"/>
              <a:t>The better it works (i.e., better quality), the easier it is to test</a:t>
            </a:r>
          </a:p>
          <a:p>
            <a:pPr eaLnBrk="1" hangingPunct="1"/>
            <a:r>
              <a:rPr lang="en-US" altLang="en-US" sz="2000"/>
              <a:t>Observable</a:t>
            </a:r>
          </a:p>
          <a:p>
            <a:pPr lvl="1" eaLnBrk="1" hangingPunct="1"/>
            <a:r>
              <a:rPr lang="en-US" altLang="en-US" sz="1800"/>
              <a:t>Incorrect output is easily identified; internal errors are automatically detected</a:t>
            </a:r>
          </a:p>
          <a:p>
            <a:pPr eaLnBrk="1" hangingPunct="1"/>
            <a:r>
              <a:rPr lang="en-US" altLang="en-US" sz="2000"/>
              <a:t>Controllable</a:t>
            </a:r>
          </a:p>
          <a:p>
            <a:pPr lvl="1" eaLnBrk="1" hangingPunct="1"/>
            <a:r>
              <a:rPr lang="en-US" altLang="en-US" sz="1800"/>
              <a:t>The states and variables of the software can be controlled directly by the tester</a:t>
            </a:r>
          </a:p>
          <a:p>
            <a:pPr eaLnBrk="1" hangingPunct="1"/>
            <a:r>
              <a:rPr lang="en-US" altLang="en-US" sz="2000"/>
              <a:t>Decomposable</a:t>
            </a:r>
          </a:p>
          <a:p>
            <a:pPr lvl="1" eaLnBrk="1" hangingPunct="1"/>
            <a:r>
              <a:rPr lang="en-US" altLang="en-US" sz="1800"/>
              <a:t>The software is built from independent modules that can be tested independently</a:t>
            </a:r>
          </a:p>
          <a:p>
            <a:pPr eaLnBrk="1" hangingPunct="1"/>
            <a:endParaRPr lang="en-US" altLang="en-US" sz="2000"/>
          </a:p>
        </p:txBody>
      </p:sp>
      <p:sp>
        <p:nvSpPr>
          <p:cNvPr id="5125" name="Text Box 4">
            <a:extLst>
              <a:ext uri="{FF2B5EF4-FFF2-40B4-BE49-F238E27FC236}">
                <a16:creationId xmlns:a16="http://schemas.microsoft.com/office/drawing/2014/main" id="{974CA744-263F-CFBD-8742-7F8B1587DF8D}"/>
              </a:ext>
            </a:extLst>
          </p:cNvPr>
          <p:cNvSpPr txBox="1">
            <a:spLocks noChangeArrowheads="1"/>
          </p:cNvSpPr>
          <p:nvPr/>
        </p:nvSpPr>
        <p:spPr bwMode="auto">
          <a:xfrm>
            <a:off x="4800601" y="6019800"/>
            <a:ext cx="2644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(more on next slide)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2C1C6584-9FD9-F2B4-C67F-85204D38F9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B8EBCA7-0F4C-435C-ACF3-DCF3112679BC}" type="slidenum">
              <a:rPr lang="en-US" altLang="en-US" sz="1400"/>
              <a:pPr>
                <a:spcBef>
                  <a:spcPct val="0"/>
                </a:spcBef>
                <a:buFontTx/>
                <a:buNone/>
              </a:pPr>
              <a:t>64</a:t>
            </a:fld>
            <a:endParaRPr lang="en-US" altLang="en-US" sz="1400"/>
          </a:p>
        </p:txBody>
      </p:sp>
      <p:sp>
        <p:nvSpPr>
          <p:cNvPr id="6147" name="Rectangle 2">
            <a:extLst>
              <a:ext uri="{FF2B5EF4-FFF2-40B4-BE49-F238E27FC236}">
                <a16:creationId xmlns:a16="http://schemas.microsoft.com/office/drawing/2014/main" id="{A2EF47B3-CAC5-E84C-56B3-34488D8BA7C2}"/>
              </a:ext>
            </a:extLst>
          </p:cNvPr>
          <p:cNvSpPr>
            <a:spLocks noGrp="1" noChangeArrowheads="1"/>
          </p:cNvSpPr>
          <p:nvPr>
            <p:ph type="title"/>
          </p:nvPr>
        </p:nvSpPr>
        <p:spPr>
          <a:xfrm>
            <a:off x="2209800" y="228600"/>
            <a:ext cx="7772400" cy="1143000"/>
          </a:xfrm>
        </p:spPr>
        <p:txBody>
          <a:bodyPr/>
          <a:lstStyle/>
          <a:p>
            <a:pPr eaLnBrk="1" hangingPunct="1"/>
            <a:r>
              <a:rPr lang="en-US" altLang="en-US"/>
              <a:t>Characteristics of Testable Software (continued)</a:t>
            </a:r>
          </a:p>
        </p:txBody>
      </p:sp>
      <p:sp>
        <p:nvSpPr>
          <p:cNvPr id="6148" name="Rectangle 3">
            <a:extLst>
              <a:ext uri="{FF2B5EF4-FFF2-40B4-BE49-F238E27FC236}">
                <a16:creationId xmlns:a16="http://schemas.microsoft.com/office/drawing/2014/main" id="{9EF78868-D37D-3548-BCBF-4DD0D2C22F8A}"/>
              </a:ext>
            </a:extLst>
          </p:cNvPr>
          <p:cNvSpPr>
            <a:spLocks noGrp="1" noChangeArrowheads="1"/>
          </p:cNvSpPr>
          <p:nvPr>
            <p:ph type="body" idx="1"/>
          </p:nvPr>
        </p:nvSpPr>
        <p:spPr>
          <a:xfrm>
            <a:off x="2209800" y="1600200"/>
            <a:ext cx="7772400" cy="4114800"/>
          </a:xfrm>
        </p:spPr>
        <p:txBody>
          <a:bodyPr/>
          <a:lstStyle/>
          <a:p>
            <a:pPr eaLnBrk="1" hangingPunct="1"/>
            <a:r>
              <a:rPr lang="en-US" altLang="en-US" sz="2000"/>
              <a:t>Simple</a:t>
            </a:r>
          </a:p>
          <a:p>
            <a:pPr lvl="1" eaLnBrk="1" hangingPunct="1"/>
            <a:r>
              <a:rPr lang="en-US" altLang="en-US" sz="1800"/>
              <a:t>The program should exhibit functional, structural, and code simplicity</a:t>
            </a:r>
          </a:p>
          <a:p>
            <a:pPr eaLnBrk="1" hangingPunct="1"/>
            <a:r>
              <a:rPr lang="en-US" altLang="en-US" sz="2000"/>
              <a:t>Stable</a:t>
            </a:r>
          </a:p>
          <a:p>
            <a:pPr lvl="1" eaLnBrk="1" hangingPunct="1"/>
            <a:r>
              <a:rPr lang="en-US" altLang="en-US" sz="1800"/>
              <a:t>Changes to the software during testing are infrequent and do not invalidate existing tests</a:t>
            </a:r>
          </a:p>
          <a:p>
            <a:pPr eaLnBrk="1" hangingPunct="1"/>
            <a:r>
              <a:rPr lang="en-US" altLang="en-US" sz="2000"/>
              <a:t>Understandable</a:t>
            </a:r>
          </a:p>
          <a:p>
            <a:pPr lvl="1" eaLnBrk="1" hangingPunct="1"/>
            <a:r>
              <a:rPr lang="en-US" altLang="en-US" sz="1800"/>
              <a:t>The architectural design is well understood; documentation is available and organized</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587E0AF8-5937-518B-A985-58914B71E0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2E78F16-2523-417E-A85E-378150B52498}" type="slidenum">
              <a:rPr lang="en-US" altLang="en-US" sz="1400"/>
              <a:pPr>
                <a:spcBef>
                  <a:spcPct val="0"/>
                </a:spcBef>
                <a:buFontTx/>
                <a:buNone/>
              </a:pPr>
              <a:t>65</a:t>
            </a:fld>
            <a:endParaRPr lang="en-US" altLang="en-US" sz="1400"/>
          </a:p>
        </p:txBody>
      </p:sp>
      <p:sp>
        <p:nvSpPr>
          <p:cNvPr id="7171" name="Rectangle 2">
            <a:extLst>
              <a:ext uri="{FF2B5EF4-FFF2-40B4-BE49-F238E27FC236}">
                <a16:creationId xmlns:a16="http://schemas.microsoft.com/office/drawing/2014/main" id="{07B53155-04D3-1E51-3A10-DB47F86450EC}"/>
              </a:ext>
            </a:extLst>
          </p:cNvPr>
          <p:cNvSpPr>
            <a:spLocks noGrp="1" noChangeArrowheads="1"/>
          </p:cNvSpPr>
          <p:nvPr>
            <p:ph type="title"/>
          </p:nvPr>
        </p:nvSpPr>
        <p:spPr>
          <a:xfrm>
            <a:off x="2209800" y="228600"/>
            <a:ext cx="7772400" cy="1143000"/>
          </a:xfrm>
        </p:spPr>
        <p:txBody>
          <a:bodyPr/>
          <a:lstStyle/>
          <a:p>
            <a:pPr eaLnBrk="1" hangingPunct="1"/>
            <a:r>
              <a:rPr lang="en-US" altLang="en-US"/>
              <a:t>Test Characteristics</a:t>
            </a:r>
          </a:p>
        </p:txBody>
      </p:sp>
      <p:sp>
        <p:nvSpPr>
          <p:cNvPr id="7172" name="Rectangle 3">
            <a:extLst>
              <a:ext uri="{FF2B5EF4-FFF2-40B4-BE49-F238E27FC236}">
                <a16:creationId xmlns:a16="http://schemas.microsoft.com/office/drawing/2014/main" id="{3DEAEB8F-F3AE-C892-022B-6C71B5A7D745}"/>
              </a:ext>
            </a:extLst>
          </p:cNvPr>
          <p:cNvSpPr>
            <a:spLocks noGrp="1" noChangeArrowheads="1"/>
          </p:cNvSpPr>
          <p:nvPr>
            <p:ph type="body" idx="1"/>
          </p:nvPr>
        </p:nvSpPr>
        <p:spPr>
          <a:xfrm>
            <a:off x="2286000" y="2057400"/>
            <a:ext cx="7772400" cy="4114800"/>
          </a:xfrm>
        </p:spPr>
        <p:txBody>
          <a:bodyPr/>
          <a:lstStyle/>
          <a:p>
            <a:pPr eaLnBrk="1" hangingPunct="1"/>
            <a:r>
              <a:rPr lang="en-US" altLang="en-US" sz="2000"/>
              <a:t>A good test has a high probability of finding an error</a:t>
            </a:r>
          </a:p>
          <a:p>
            <a:pPr lvl="1" eaLnBrk="1" hangingPunct="1"/>
            <a:r>
              <a:rPr lang="en-US" altLang="en-US" sz="1800"/>
              <a:t>The tester must understand the software and how it might fail</a:t>
            </a:r>
          </a:p>
          <a:p>
            <a:pPr eaLnBrk="1" hangingPunct="1"/>
            <a:r>
              <a:rPr lang="en-US" altLang="en-US" sz="2000"/>
              <a:t>A good test is not redundant</a:t>
            </a:r>
          </a:p>
          <a:p>
            <a:pPr lvl="1" eaLnBrk="1" hangingPunct="1"/>
            <a:r>
              <a:rPr lang="en-US" altLang="en-US" sz="1800"/>
              <a:t>Testing time is limited; one test should not serve the same purpose as another test</a:t>
            </a:r>
          </a:p>
          <a:p>
            <a:pPr eaLnBrk="1" hangingPunct="1"/>
            <a:r>
              <a:rPr lang="en-US" altLang="en-US" sz="2000"/>
              <a:t>A good test should be “best of breed”</a:t>
            </a:r>
          </a:p>
          <a:p>
            <a:pPr lvl="1" eaLnBrk="1" hangingPunct="1"/>
            <a:r>
              <a:rPr lang="en-US" altLang="en-US" sz="1800"/>
              <a:t>Tests that have the highest likelihood of uncovering a whole class of errors should be used</a:t>
            </a:r>
          </a:p>
          <a:p>
            <a:pPr eaLnBrk="1" hangingPunct="1"/>
            <a:r>
              <a:rPr lang="en-US" altLang="en-US" sz="2000"/>
              <a:t>A good test should be neither too simple nor too complex</a:t>
            </a:r>
          </a:p>
          <a:p>
            <a:pPr lvl="1" eaLnBrk="1" hangingPunct="1"/>
            <a:r>
              <a:rPr lang="en-US" altLang="en-US" sz="1800"/>
              <a:t>Each test should be executed separately; combining a series of tests could cause side effects and mask certain errors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4D9939D1-0743-FB7D-183E-100D8B743D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6B4E9F0-D1FA-4339-AD6F-DE0BFBC861D2}" type="slidenum">
              <a:rPr lang="en-US" altLang="en-US" sz="1400"/>
              <a:pPr>
                <a:spcBef>
                  <a:spcPct val="0"/>
                </a:spcBef>
                <a:buFontTx/>
                <a:buNone/>
              </a:pPr>
              <a:t>66</a:t>
            </a:fld>
            <a:endParaRPr lang="en-US" altLang="en-US" sz="1400"/>
          </a:p>
        </p:txBody>
      </p:sp>
      <p:sp>
        <p:nvSpPr>
          <p:cNvPr id="8195" name="Rectangle 2">
            <a:extLst>
              <a:ext uri="{FF2B5EF4-FFF2-40B4-BE49-F238E27FC236}">
                <a16:creationId xmlns:a16="http://schemas.microsoft.com/office/drawing/2014/main" id="{F35AA639-4DDC-E87C-9AC2-EB74DC4D1D9C}"/>
              </a:ext>
            </a:extLst>
          </p:cNvPr>
          <p:cNvSpPr>
            <a:spLocks noGrp="1" noChangeArrowheads="1"/>
          </p:cNvSpPr>
          <p:nvPr>
            <p:ph type="title"/>
          </p:nvPr>
        </p:nvSpPr>
        <p:spPr>
          <a:xfrm>
            <a:off x="2209800" y="304800"/>
            <a:ext cx="7772400" cy="1143000"/>
          </a:xfrm>
        </p:spPr>
        <p:txBody>
          <a:bodyPr/>
          <a:lstStyle/>
          <a:p>
            <a:pPr eaLnBrk="1" hangingPunct="1"/>
            <a:r>
              <a:rPr lang="en-US" altLang="en-US"/>
              <a:t>Two Unit Testing Techniques</a:t>
            </a:r>
          </a:p>
        </p:txBody>
      </p:sp>
      <p:sp>
        <p:nvSpPr>
          <p:cNvPr id="8196" name="Rectangle 3">
            <a:extLst>
              <a:ext uri="{FF2B5EF4-FFF2-40B4-BE49-F238E27FC236}">
                <a16:creationId xmlns:a16="http://schemas.microsoft.com/office/drawing/2014/main" id="{3A4A470A-925E-5B58-C1A0-FD9B50DFAD6D}"/>
              </a:ext>
            </a:extLst>
          </p:cNvPr>
          <p:cNvSpPr>
            <a:spLocks noGrp="1" noChangeArrowheads="1"/>
          </p:cNvSpPr>
          <p:nvPr>
            <p:ph type="body" idx="1"/>
          </p:nvPr>
        </p:nvSpPr>
        <p:spPr>
          <a:xfrm>
            <a:off x="1905000" y="1828800"/>
            <a:ext cx="8534400" cy="4114800"/>
          </a:xfrm>
        </p:spPr>
        <p:txBody>
          <a:bodyPr/>
          <a:lstStyle/>
          <a:p>
            <a:pPr eaLnBrk="1" hangingPunct="1">
              <a:lnSpc>
                <a:spcPct val="90000"/>
              </a:lnSpc>
            </a:pPr>
            <a:r>
              <a:rPr lang="en-US" altLang="en-US" sz="2000"/>
              <a:t>Black-box testing</a:t>
            </a:r>
          </a:p>
          <a:p>
            <a:pPr lvl="1" eaLnBrk="1" hangingPunct="1">
              <a:lnSpc>
                <a:spcPct val="90000"/>
              </a:lnSpc>
            </a:pPr>
            <a:r>
              <a:rPr lang="en-US" altLang="en-US" sz="1800"/>
              <a:t>Knowing the specified function that a product has been designed to perform, test to see if that function is fully operational and error free</a:t>
            </a:r>
          </a:p>
          <a:p>
            <a:pPr lvl="1" eaLnBrk="1" hangingPunct="1">
              <a:lnSpc>
                <a:spcPct val="90000"/>
              </a:lnSpc>
            </a:pPr>
            <a:r>
              <a:rPr lang="en-US" altLang="en-US" sz="1800"/>
              <a:t>Includes tests that are conducted at the software interface</a:t>
            </a:r>
          </a:p>
          <a:p>
            <a:pPr lvl="1" eaLnBrk="1" hangingPunct="1">
              <a:lnSpc>
                <a:spcPct val="90000"/>
              </a:lnSpc>
            </a:pPr>
            <a:r>
              <a:rPr lang="en-US" altLang="en-US" sz="1800"/>
              <a:t>Not concerned with internal logical structure of the software </a:t>
            </a:r>
          </a:p>
          <a:p>
            <a:pPr eaLnBrk="1" hangingPunct="1">
              <a:lnSpc>
                <a:spcPct val="90000"/>
              </a:lnSpc>
            </a:pPr>
            <a:r>
              <a:rPr lang="en-US" altLang="en-US" sz="2000"/>
              <a:t>White-box testing</a:t>
            </a:r>
          </a:p>
          <a:p>
            <a:pPr lvl="1" eaLnBrk="1" hangingPunct="1">
              <a:lnSpc>
                <a:spcPct val="90000"/>
              </a:lnSpc>
            </a:pPr>
            <a:r>
              <a:rPr lang="en-US" altLang="en-US" sz="1800"/>
              <a:t>Knowing the internal workings of a product, test that all internal operations are performed according to specifications and all internal components have been exercised</a:t>
            </a:r>
          </a:p>
          <a:p>
            <a:pPr lvl="1" eaLnBrk="1" hangingPunct="1">
              <a:lnSpc>
                <a:spcPct val="90000"/>
              </a:lnSpc>
            </a:pPr>
            <a:r>
              <a:rPr lang="en-US" altLang="en-US" sz="1800"/>
              <a:t>Involves tests that concentrate on close examination of procedural detail</a:t>
            </a:r>
          </a:p>
          <a:p>
            <a:pPr lvl="1" eaLnBrk="1" hangingPunct="1">
              <a:lnSpc>
                <a:spcPct val="90000"/>
              </a:lnSpc>
            </a:pPr>
            <a:r>
              <a:rPr lang="en-US" altLang="en-US" sz="1800"/>
              <a:t>Logical paths through the software are tested</a:t>
            </a:r>
          </a:p>
          <a:p>
            <a:pPr lvl="1" eaLnBrk="1" hangingPunct="1">
              <a:lnSpc>
                <a:spcPct val="90000"/>
              </a:lnSpc>
            </a:pPr>
            <a:r>
              <a:rPr lang="en-US" altLang="en-US" sz="1800"/>
              <a:t>Test cases exercise specific sets of conditions and loops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6FD32102-670E-BCC4-1CA4-B9FB07E82426}"/>
              </a:ext>
            </a:extLst>
          </p:cNvPr>
          <p:cNvSpPr>
            <a:spLocks noGrp="1" noChangeArrowheads="1"/>
          </p:cNvSpPr>
          <p:nvPr>
            <p:ph type="ctrTitle"/>
          </p:nvPr>
        </p:nvSpPr>
        <p:spPr/>
        <p:txBody>
          <a:bodyPr/>
          <a:lstStyle/>
          <a:p>
            <a:pPr eaLnBrk="1" hangingPunct="1"/>
            <a:r>
              <a:rPr lang="en-US" altLang="en-US"/>
              <a:t>White-box Testing</a:t>
            </a:r>
          </a:p>
        </p:txBody>
      </p:sp>
      <p:sp>
        <p:nvSpPr>
          <p:cNvPr id="9219" name="Rectangle 5">
            <a:extLst>
              <a:ext uri="{FF2B5EF4-FFF2-40B4-BE49-F238E27FC236}">
                <a16:creationId xmlns:a16="http://schemas.microsoft.com/office/drawing/2014/main" id="{4B9CD51B-C598-355D-09A0-696CCEEE8C32}"/>
              </a:ext>
            </a:extLst>
          </p:cNvPr>
          <p:cNvSpPr>
            <a:spLocks noGrp="1" noChangeArrowheads="1"/>
          </p:cNvSpPr>
          <p:nvPr>
            <p:ph type="subTitle" idx="1"/>
          </p:nvPr>
        </p:nvSpPr>
        <p:spPr/>
        <p:txBody>
          <a:bodyPr/>
          <a:lstStyle/>
          <a:p>
            <a:pPr eaLnBrk="1" hangingPunct="1"/>
            <a:endParaRPr lang="en-US"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337995F2-E912-BE3E-F544-DB740713CD8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C1D7035-DAA6-4F84-B48B-0BB4844E46B9}" type="slidenum">
              <a:rPr lang="en-US" altLang="en-US" sz="1400"/>
              <a:pPr>
                <a:spcBef>
                  <a:spcPct val="0"/>
                </a:spcBef>
                <a:buFontTx/>
                <a:buNone/>
              </a:pPr>
              <a:t>68</a:t>
            </a:fld>
            <a:endParaRPr lang="en-US" altLang="en-US" sz="1400"/>
          </a:p>
        </p:txBody>
      </p:sp>
      <p:sp>
        <p:nvSpPr>
          <p:cNvPr id="10243" name="Rectangle 2">
            <a:extLst>
              <a:ext uri="{FF2B5EF4-FFF2-40B4-BE49-F238E27FC236}">
                <a16:creationId xmlns:a16="http://schemas.microsoft.com/office/drawing/2014/main" id="{CF194EBC-AC01-5E01-92A9-D707736AB67B}"/>
              </a:ext>
            </a:extLst>
          </p:cNvPr>
          <p:cNvSpPr>
            <a:spLocks noGrp="1" noChangeArrowheads="1"/>
          </p:cNvSpPr>
          <p:nvPr>
            <p:ph type="title"/>
          </p:nvPr>
        </p:nvSpPr>
        <p:spPr/>
        <p:txBody>
          <a:bodyPr/>
          <a:lstStyle/>
          <a:p>
            <a:pPr eaLnBrk="1" hangingPunct="1"/>
            <a:r>
              <a:rPr lang="en-US" altLang="en-US"/>
              <a:t>White-box Testing</a:t>
            </a:r>
          </a:p>
        </p:txBody>
      </p:sp>
      <p:sp>
        <p:nvSpPr>
          <p:cNvPr id="10244" name="Rectangle 3">
            <a:extLst>
              <a:ext uri="{FF2B5EF4-FFF2-40B4-BE49-F238E27FC236}">
                <a16:creationId xmlns:a16="http://schemas.microsoft.com/office/drawing/2014/main" id="{7C7D3448-81B0-4E78-8F7F-A016B85CC4C1}"/>
              </a:ext>
            </a:extLst>
          </p:cNvPr>
          <p:cNvSpPr>
            <a:spLocks noGrp="1" noChangeArrowheads="1"/>
          </p:cNvSpPr>
          <p:nvPr>
            <p:ph type="body" idx="1"/>
          </p:nvPr>
        </p:nvSpPr>
        <p:spPr/>
        <p:txBody>
          <a:bodyPr/>
          <a:lstStyle/>
          <a:p>
            <a:pPr eaLnBrk="1" hangingPunct="1"/>
            <a:r>
              <a:rPr lang="en-US" altLang="en-US" sz="2000"/>
              <a:t>Uses the control structure part of component-level design to derive the test cases</a:t>
            </a:r>
          </a:p>
          <a:p>
            <a:pPr eaLnBrk="1" hangingPunct="1"/>
            <a:r>
              <a:rPr lang="en-US" altLang="en-US" sz="2000"/>
              <a:t>These test cases</a:t>
            </a:r>
          </a:p>
          <a:p>
            <a:pPr lvl="1" eaLnBrk="1" hangingPunct="1"/>
            <a:r>
              <a:rPr lang="en-US" altLang="en-US" sz="1800"/>
              <a:t>Guarantee that </a:t>
            </a:r>
            <a:r>
              <a:rPr lang="en-US" altLang="en-US" sz="1800" u="sng"/>
              <a:t>all independent paths</a:t>
            </a:r>
            <a:r>
              <a:rPr lang="en-US" altLang="en-US" sz="1800"/>
              <a:t> within a module have been exercised at least once</a:t>
            </a:r>
          </a:p>
          <a:p>
            <a:pPr lvl="1" eaLnBrk="1" hangingPunct="1"/>
            <a:r>
              <a:rPr lang="en-US" altLang="en-US" sz="1800"/>
              <a:t>Exercise all logical decisions on their true and false sides</a:t>
            </a:r>
          </a:p>
          <a:p>
            <a:pPr lvl="1" eaLnBrk="1" hangingPunct="1"/>
            <a:r>
              <a:rPr lang="en-US" altLang="en-US" sz="1800"/>
              <a:t>Execute all loops at their boundaries and within their operational bounds</a:t>
            </a:r>
          </a:p>
          <a:p>
            <a:pPr lvl="1" eaLnBrk="1" hangingPunct="1"/>
            <a:r>
              <a:rPr lang="en-US" altLang="en-US" sz="1800"/>
              <a:t>Exercise internal data structures to ensure their validity</a:t>
            </a:r>
          </a:p>
          <a:p>
            <a:pPr lvl="1" eaLnBrk="1" hangingPunct="1"/>
            <a:endParaRPr lang="en-US" altLang="en-US" sz="1800"/>
          </a:p>
        </p:txBody>
      </p:sp>
      <p:sp>
        <p:nvSpPr>
          <p:cNvPr id="10245" name="Text Box 4">
            <a:extLst>
              <a:ext uri="{FF2B5EF4-FFF2-40B4-BE49-F238E27FC236}">
                <a16:creationId xmlns:a16="http://schemas.microsoft.com/office/drawing/2014/main" id="{CC13AEC7-A560-1028-B186-955C7C81B451}"/>
              </a:ext>
            </a:extLst>
          </p:cNvPr>
          <p:cNvSpPr txBox="1">
            <a:spLocks noChangeArrowheads="1"/>
          </p:cNvSpPr>
          <p:nvPr/>
        </p:nvSpPr>
        <p:spPr bwMode="auto">
          <a:xfrm>
            <a:off x="3667126" y="5688014"/>
            <a:ext cx="550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t>“Bugs lurk in corners and congregate at boundaries”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0FC229A5-50CD-D6E3-6DC8-16D9EE67B6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2F45E6F-73FE-467B-9111-BD0DD1F55100}" type="slidenum">
              <a:rPr lang="en-US" altLang="en-US" sz="1400"/>
              <a:pPr>
                <a:spcBef>
                  <a:spcPct val="0"/>
                </a:spcBef>
                <a:buFontTx/>
                <a:buNone/>
              </a:pPr>
              <a:t>69</a:t>
            </a:fld>
            <a:endParaRPr lang="en-US" altLang="en-US" sz="1400"/>
          </a:p>
        </p:txBody>
      </p:sp>
      <p:sp>
        <p:nvSpPr>
          <p:cNvPr id="11267" name="Rectangle 2">
            <a:extLst>
              <a:ext uri="{FF2B5EF4-FFF2-40B4-BE49-F238E27FC236}">
                <a16:creationId xmlns:a16="http://schemas.microsoft.com/office/drawing/2014/main" id="{CD507768-76A0-7F75-77F5-B15F631EDD6B}"/>
              </a:ext>
            </a:extLst>
          </p:cNvPr>
          <p:cNvSpPr>
            <a:spLocks noGrp="1" noChangeArrowheads="1"/>
          </p:cNvSpPr>
          <p:nvPr>
            <p:ph type="title"/>
          </p:nvPr>
        </p:nvSpPr>
        <p:spPr>
          <a:xfrm>
            <a:off x="2209800" y="228600"/>
            <a:ext cx="7772400" cy="1143000"/>
          </a:xfrm>
        </p:spPr>
        <p:txBody>
          <a:bodyPr/>
          <a:lstStyle/>
          <a:p>
            <a:pPr eaLnBrk="1" hangingPunct="1"/>
            <a:r>
              <a:rPr lang="en-US" altLang="en-US"/>
              <a:t>Basis Path Testing</a:t>
            </a:r>
          </a:p>
        </p:txBody>
      </p:sp>
      <p:sp>
        <p:nvSpPr>
          <p:cNvPr id="11268" name="Rectangle 3">
            <a:extLst>
              <a:ext uri="{FF2B5EF4-FFF2-40B4-BE49-F238E27FC236}">
                <a16:creationId xmlns:a16="http://schemas.microsoft.com/office/drawing/2014/main" id="{5B2EC843-09B3-28FD-2D34-652F7F594896}"/>
              </a:ext>
            </a:extLst>
          </p:cNvPr>
          <p:cNvSpPr>
            <a:spLocks noGrp="1" noChangeArrowheads="1"/>
          </p:cNvSpPr>
          <p:nvPr>
            <p:ph type="body" idx="1"/>
          </p:nvPr>
        </p:nvSpPr>
        <p:spPr>
          <a:xfrm>
            <a:off x="2286000" y="1828800"/>
            <a:ext cx="7772400" cy="4114800"/>
          </a:xfrm>
        </p:spPr>
        <p:txBody>
          <a:bodyPr/>
          <a:lstStyle/>
          <a:p>
            <a:pPr eaLnBrk="1" hangingPunct="1"/>
            <a:r>
              <a:rPr lang="en-US" altLang="en-US" sz="2000"/>
              <a:t>White-box testing technique proposed by Tom McCabe</a:t>
            </a:r>
          </a:p>
          <a:p>
            <a:pPr eaLnBrk="1" hangingPunct="1"/>
            <a:r>
              <a:rPr lang="en-US" altLang="en-US" sz="2000"/>
              <a:t>Enables the test case designer to derive a logical complexity measure of a procedural design</a:t>
            </a:r>
          </a:p>
          <a:p>
            <a:pPr eaLnBrk="1" hangingPunct="1"/>
            <a:r>
              <a:rPr lang="en-US" altLang="en-US" sz="2000"/>
              <a:t>Uses this measure as a guide for defining a basis set of execution paths</a:t>
            </a:r>
          </a:p>
          <a:p>
            <a:pPr eaLnBrk="1" hangingPunct="1"/>
            <a:r>
              <a:rPr lang="en-US" altLang="en-US" sz="2000"/>
              <a:t>Test cases derived to exercise the basis set are guaranteed to execute </a:t>
            </a:r>
            <a:r>
              <a:rPr lang="en-US" altLang="en-US" sz="2000" u="sng"/>
              <a:t>every statement</a:t>
            </a:r>
            <a:r>
              <a:rPr lang="en-US" altLang="en-US" sz="2000"/>
              <a:t> in the program </a:t>
            </a:r>
            <a:r>
              <a:rPr lang="en-US" altLang="en-US" sz="2000" u="sng"/>
              <a:t>at least one time</a:t>
            </a:r>
            <a:r>
              <a:rPr lang="en-US" altLang="en-US" sz="2000"/>
              <a:t> during testing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7A4B05B4-8470-DFB2-5848-E6A5B6925D7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513857BE-B8C6-442C-917A-E0D683544062}" type="slidenum">
              <a:rPr lang="en-US" altLang="en-US" sz="1400">
                <a:solidFill>
                  <a:srgbClr val="000000"/>
                </a:solidFill>
              </a:rPr>
              <a:pPr fontAlgn="base">
                <a:spcBef>
                  <a:spcPct val="0"/>
                </a:spcBef>
                <a:spcAft>
                  <a:spcPct val="0"/>
                </a:spcAft>
                <a:buNone/>
              </a:pPr>
              <a:t>7</a:t>
            </a:fld>
            <a:endParaRPr lang="en-US" altLang="en-US" sz="1400">
              <a:solidFill>
                <a:srgbClr val="000000"/>
              </a:solidFill>
            </a:endParaRPr>
          </a:p>
        </p:txBody>
      </p:sp>
      <p:sp>
        <p:nvSpPr>
          <p:cNvPr id="10243" name="Rectangle 2">
            <a:extLst>
              <a:ext uri="{FF2B5EF4-FFF2-40B4-BE49-F238E27FC236}">
                <a16:creationId xmlns:a16="http://schemas.microsoft.com/office/drawing/2014/main" id="{F1FD9CD3-DA9C-16AC-DE2E-8D09A48CD27D}"/>
              </a:ext>
            </a:extLst>
          </p:cNvPr>
          <p:cNvSpPr>
            <a:spLocks noGrp="1" noChangeArrowheads="1"/>
          </p:cNvSpPr>
          <p:nvPr>
            <p:ph type="title"/>
          </p:nvPr>
        </p:nvSpPr>
        <p:spPr>
          <a:xfrm>
            <a:off x="2209800" y="381000"/>
            <a:ext cx="7772400" cy="1143000"/>
          </a:xfrm>
        </p:spPr>
        <p:txBody>
          <a:bodyPr/>
          <a:lstStyle/>
          <a:p>
            <a:pPr eaLnBrk="1" hangingPunct="1"/>
            <a:r>
              <a:rPr lang="en-US" altLang="en-US"/>
              <a:t>A Strategy for Testing Conventional Software</a:t>
            </a:r>
          </a:p>
        </p:txBody>
      </p:sp>
      <p:grpSp>
        <p:nvGrpSpPr>
          <p:cNvPr id="10244" name="Group 22">
            <a:extLst>
              <a:ext uri="{FF2B5EF4-FFF2-40B4-BE49-F238E27FC236}">
                <a16:creationId xmlns:a16="http://schemas.microsoft.com/office/drawing/2014/main" id="{5DCE7907-5CF0-527A-8343-7AE7633057BC}"/>
              </a:ext>
            </a:extLst>
          </p:cNvPr>
          <p:cNvGrpSpPr>
            <a:grpSpLocks/>
          </p:cNvGrpSpPr>
          <p:nvPr/>
        </p:nvGrpSpPr>
        <p:grpSpPr bwMode="auto">
          <a:xfrm>
            <a:off x="3352800" y="2438400"/>
            <a:ext cx="5715000" cy="3505200"/>
            <a:chOff x="1152" y="1536"/>
            <a:chExt cx="3600" cy="2208"/>
          </a:xfrm>
        </p:grpSpPr>
        <p:grpSp>
          <p:nvGrpSpPr>
            <p:cNvPr id="10247" name="Group 21">
              <a:extLst>
                <a:ext uri="{FF2B5EF4-FFF2-40B4-BE49-F238E27FC236}">
                  <a16:creationId xmlns:a16="http://schemas.microsoft.com/office/drawing/2014/main" id="{578C3838-1855-2232-0AAB-8C607CAD48AF}"/>
                </a:ext>
              </a:extLst>
            </p:cNvPr>
            <p:cNvGrpSpPr>
              <a:grpSpLocks/>
            </p:cNvGrpSpPr>
            <p:nvPr/>
          </p:nvGrpSpPr>
          <p:grpSpPr bwMode="auto">
            <a:xfrm>
              <a:off x="1152" y="1536"/>
              <a:ext cx="3600" cy="2208"/>
              <a:chOff x="1152" y="1536"/>
              <a:chExt cx="3600" cy="2208"/>
            </a:xfrm>
          </p:grpSpPr>
          <p:sp>
            <p:nvSpPr>
              <p:cNvPr id="10256" name="Oval 7">
                <a:extLst>
                  <a:ext uri="{FF2B5EF4-FFF2-40B4-BE49-F238E27FC236}">
                    <a16:creationId xmlns:a16="http://schemas.microsoft.com/office/drawing/2014/main" id="{3A80B275-1C8E-656B-A7C9-95E556FEBE1C}"/>
                  </a:ext>
                </a:extLst>
              </p:cNvPr>
              <p:cNvSpPr>
                <a:spLocks noChangeArrowheads="1"/>
              </p:cNvSpPr>
              <p:nvPr/>
            </p:nvSpPr>
            <p:spPr bwMode="auto">
              <a:xfrm>
                <a:off x="1152" y="1536"/>
                <a:ext cx="3600" cy="2208"/>
              </a:xfrm>
              <a:prstGeom prst="ellipse">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endParaRPr lang="en-IN" altLang="en-US" sz="2400" u="sng">
                  <a:solidFill>
                    <a:srgbClr val="000000"/>
                  </a:solidFill>
                </a:endParaRPr>
              </a:p>
            </p:txBody>
          </p:sp>
          <p:sp>
            <p:nvSpPr>
              <p:cNvPr id="10257" name="Oval 6">
                <a:extLst>
                  <a:ext uri="{FF2B5EF4-FFF2-40B4-BE49-F238E27FC236}">
                    <a16:creationId xmlns:a16="http://schemas.microsoft.com/office/drawing/2014/main" id="{A4BBC361-EEFF-F45C-353F-69CF5DB0FFC1}"/>
                  </a:ext>
                </a:extLst>
              </p:cNvPr>
              <p:cNvSpPr>
                <a:spLocks noChangeArrowheads="1"/>
              </p:cNvSpPr>
              <p:nvPr/>
            </p:nvSpPr>
            <p:spPr bwMode="auto">
              <a:xfrm>
                <a:off x="1488" y="1776"/>
                <a:ext cx="2976" cy="168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endParaRPr lang="en-IN" altLang="en-US" sz="2400" u="sng">
                  <a:solidFill>
                    <a:srgbClr val="000000"/>
                  </a:solidFill>
                </a:endParaRPr>
              </a:p>
            </p:txBody>
          </p:sp>
          <p:sp>
            <p:nvSpPr>
              <p:cNvPr id="10258" name="Oval 5">
                <a:extLst>
                  <a:ext uri="{FF2B5EF4-FFF2-40B4-BE49-F238E27FC236}">
                    <a16:creationId xmlns:a16="http://schemas.microsoft.com/office/drawing/2014/main" id="{847B6083-E741-0C3D-C146-94BD54E48E32}"/>
                  </a:ext>
                </a:extLst>
              </p:cNvPr>
              <p:cNvSpPr>
                <a:spLocks noChangeArrowheads="1"/>
              </p:cNvSpPr>
              <p:nvPr/>
            </p:nvSpPr>
            <p:spPr bwMode="auto">
              <a:xfrm>
                <a:off x="1728" y="2016"/>
                <a:ext cx="2496" cy="115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endParaRPr lang="en-IN" altLang="en-US" sz="2400" u="sng">
                  <a:solidFill>
                    <a:srgbClr val="000000"/>
                  </a:solidFill>
                </a:endParaRPr>
              </a:p>
            </p:txBody>
          </p:sp>
          <p:sp>
            <p:nvSpPr>
              <p:cNvPr id="10259" name="Oval 4">
                <a:extLst>
                  <a:ext uri="{FF2B5EF4-FFF2-40B4-BE49-F238E27FC236}">
                    <a16:creationId xmlns:a16="http://schemas.microsoft.com/office/drawing/2014/main" id="{AA6EE996-07FE-DEFC-3EFB-4AE5704FBF2A}"/>
                  </a:ext>
                </a:extLst>
              </p:cNvPr>
              <p:cNvSpPr>
                <a:spLocks noChangeArrowheads="1"/>
              </p:cNvSpPr>
              <p:nvPr/>
            </p:nvSpPr>
            <p:spPr bwMode="auto">
              <a:xfrm>
                <a:off x="2016" y="2256"/>
                <a:ext cx="1920" cy="72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endParaRPr lang="en-IN" altLang="en-US" sz="2400" u="sng">
                  <a:solidFill>
                    <a:srgbClr val="000000"/>
                  </a:solidFill>
                </a:endParaRPr>
              </a:p>
            </p:txBody>
          </p:sp>
          <p:sp>
            <p:nvSpPr>
              <p:cNvPr id="10260" name="Line 8">
                <a:extLst>
                  <a:ext uri="{FF2B5EF4-FFF2-40B4-BE49-F238E27FC236}">
                    <a16:creationId xmlns:a16="http://schemas.microsoft.com/office/drawing/2014/main" id="{F9B43AE7-5D3F-7C16-7439-9D59041E6374}"/>
                  </a:ext>
                </a:extLst>
              </p:cNvPr>
              <p:cNvSpPr>
                <a:spLocks noChangeShapeType="1"/>
              </p:cNvSpPr>
              <p:nvPr/>
            </p:nvSpPr>
            <p:spPr bwMode="auto">
              <a:xfrm>
                <a:off x="1200" y="2640"/>
                <a:ext cx="3552"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u="sng">
                  <a:solidFill>
                    <a:srgbClr val="000000"/>
                  </a:solidFill>
                  <a:latin typeface="Times New Roman" panose="02020603050405020304" pitchFamily="18" charset="0"/>
                </a:endParaRPr>
              </a:p>
            </p:txBody>
          </p:sp>
        </p:grpSp>
        <p:sp>
          <p:nvSpPr>
            <p:cNvPr id="10248" name="Text Box 10">
              <a:extLst>
                <a:ext uri="{FF2B5EF4-FFF2-40B4-BE49-F238E27FC236}">
                  <a16:creationId xmlns:a16="http://schemas.microsoft.com/office/drawing/2014/main" id="{62EE4635-A739-B60B-5F50-959E903314B0}"/>
                </a:ext>
              </a:extLst>
            </p:cNvPr>
            <p:cNvSpPr txBox="1">
              <a:spLocks noChangeArrowheads="1"/>
            </p:cNvSpPr>
            <p:nvPr/>
          </p:nvSpPr>
          <p:spPr bwMode="auto">
            <a:xfrm>
              <a:off x="2784" y="2688"/>
              <a:ext cx="4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1800">
                  <a:solidFill>
                    <a:srgbClr val="000000"/>
                  </a:solidFill>
                </a:rPr>
                <a:t>Code</a:t>
              </a:r>
            </a:p>
          </p:txBody>
        </p:sp>
        <p:sp>
          <p:nvSpPr>
            <p:cNvPr id="10249" name="Text Box 11">
              <a:extLst>
                <a:ext uri="{FF2B5EF4-FFF2-40B4-BE49-F238E27FC236}">
                  <a16:creationId xmlns:a16="http://schemas.microsoft.com/office/drawing/2014/main" id="{4F165C7C-E33D-C5A9-93DA-C4EC8AD6683A}"/>
                </a:ext>
              </a:extLst>
            </p:cNvPr>
            <p:cNvSpPr txBox="1">
              <a:spLocks noChangeArrowheads="1"/>
            </p:cNvSpPr>
            <p:nvPr/>
          </p:nvSpPr>
          <p:spPr bwMode="auto">
            <a:xfrm>
              <a:off x="2732" y="2928"/>
              <a:ext cx="5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1800">
                  <a:solidFill>
                    <a:srgbClr val="000000"/>
                  </a:solidFill>
                </a:rPr>
                <a:t>Design</a:t>
              </a:r>
            </a:p>
          </p:txBody>
        </p:sp>
        <p:sp>
          <p:nvSpPr>
            <p:cNvPr id="10250" name="Text Box 12">
              <a:extLst>
                <a:ext uri="{FF2B5EF4-FFF2-40B4-BE49-F238E27FC236}">
                  <a16:creationId xmlns:a16="http://schemas.microsoft.com/office/drawing/2014/main" id="{23F889E1-A09E-8AC4-ECBD-AB6A95D6B0BB}"/>
                </a:ext>
              </a:extLst>
            </p:cNvPr>
            <p:cNvSpPr txBox="1">
              <a:spLocks noChangeArrowheads="1"/>
            </p:cNvSpPr>
            <p:nvPr/>
          </p:nvSpPr>
          <p:spPr bwMode="auto">
            <a:xfrm>
              <a:off x="2636" y="3216"/>
              <a:ext cx="9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1800">
                  <a:solidFill>
                    <a:srgbClr val="000000"/>
                  </a:solidFill>
                </a:rPr>
                <a:t>Requirements</a:t>
              </a:r>
            </a:p>
          </p:txBody>
        </p:sp>
        <p:sp>
          <p:nvSpPr>
            <p:cNvPr id="10251" name="Text Box 13">
              <a:extLst>
                <a:ext uri="{FF2B5EF4-FFF2-40B4-BE49-F238E27FC236}">
                  <a16:creationId xmlns:a16="http://schemas.microsoft.com/office/drawing/2014/main" id="{1245A43B-C576-F103-FC96-B6DE53113CD6}"/>
                </a:ext>
              </a:extLst>
            </p:cNvPr>
            <p:cNvSpPr txBox="1">
              <a:spLocks noChangeArrowheads="1"/>
            </p:cNvSpPr>
            <p:nvPr/>
          </p:nvSpPr>
          <p:spPr bwMode="auto">
            <a:xfrm>
              <a:off x="2458" y="3465"/>
              <a:ext cx="12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1800">
                  <a:solidFill>
                    <a:srgbClr val="000000"/>
                  </a:solidFill>
                </a:rPr>
                <a:t>System Engineering</a:t>
              </a:r>
            </a:p>
          </p:txBody>
        </p:sp>
        <p:sp>
          <p:nvSpPr>
            <p:cNvPr id="10252" name="Text Box 14">
              <a:extLst>
                <a:ext uri="{FF2B5EF4-FFF2-40B4-BE49-F238E27FC236}">
                  <a16:creationId xmlns:a16="http://schemas.microsoft.com/office/drawing/2014/main" id="{99F027BA-85B1-65D5-FB0E-2519851E1AF9}"/>
                </a:ext>
              </a:extLst>
            </p:cNvPr>
            <p:cNvSpPr txBox="1">
              <a:spLocks noChangeArrowheads="1"/>
            </p:cNvSpPr>
            <p:nvPr/>
          </p:nvSpPr>
          <p:spPr bwMode="auto">
            <a:xfrm>
              <a:off x="2574" y="2352"/>
              <a:ext cx="8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1800">
                  <a:solidFill>
                    <a:srgbClr val="000000"/>
                  </a:solidFill>
                </a:rPr>
                <a:t>Unit Testing</a:t>
              </a:r>
            </a:p>
          </p:txBody>
        </p:sp>
        <p:sp>
          <p:nvSpPr>
            <p:cNvPr id="10253" name="Text Box 15">
              <a:extLst>
                <a:ext uri="{FF2B5EF4-FFF2-40B4-BE49-F238E27FC236}">
                  <a16:creationId xmlns:a16="http://schemas.microsoft.com/office/drawing/2014/main" id="{6002159A-F849-1226-380E-BA2C56E97753}"/>
                </a:ext>
              </a:extLst>
            </p:cNvPr>
            <p:cNvSpPr txBox="1">
              <a:spLocks noChangeArrowheads="1"/>
            </p:cNvSpPr>
            <p:nvPr/>
          </p:nvSpPr>
          <p:spPr bwMode="auto">
            <a:xfrm>
              <a:off x="2380" y="2073"/>
              <a:ext cx="12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1800">
                  <a:solidFill>
                    <a:srgbClr val="000000"/>
                  </a:solidFill>
                </a:rPr>
                <a:t>Integration Testing</a:t>
              </a:r>
            </a:p>
          </p:txBody>
        </p:sp>
        <p:sp>
          <p:nvSpPr>
            <p:cNvPr id="10254" name="Text Box 16">
              <a:extLst>
                <a:ext uri="{FF2B5EF4-FFF2-40B4-BE49-F238E27FC236}">
                  <a16:creationId xmlns:a16="http://schemas.microsoft.com/office/drawing/2014/main" id="{69ACC217-6DD6-FC32-7047-B9CE91D5CD65}"/>
                </a:ext>
              </a:extLst>
            </p:cNvPr>
            <p:cNvSpPr txBox="1">
              <a:spLocks noChangeArrowheads="1"/>
            </p:cNvSpPr>
            <p:nvPr/>
          </p:nvSpPr>
          <p:spPr bwMode="auto">
            <a:xfrm>
              <a:off x="2412" y="1824"/>
              <a:ext cx="1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1800">
                  <a:solidFill>
                    <a:srgbClr val="000000"/>
                  </a:solidFill>
                </a:rPr>
                <a:t>Validation Testing</a:t>
              </a:r>
            </a:p>
          </p:txBody>
        </p:sp>
        <p:sp>
          <p:nvSpPr>
            <p:cNvPr id="10255" name="Text Box 17">
              <a:extLst>
                <a:ext uri="{FF2B5EF4-FFF2-40B4-BE49-F238E27FC236}">
                  <a16:creationId xmlns:a16="http://schemas.microsoft.com/office/drawing/2014/main" id="{6E6252FF-0452-0B6C-7E25-A91683E07AE0}"/>
                </a:ext>
              </a:extLst>
            </p:cNvPr>
            <p:cNvSpPr txBox="1">
              <a:spLocks noChangeArrowheads="1"/>
            </p:cNvSpPr>
            <p:nvPr/>
          </p:nvSpPr>
          <p:spPr bwMode="auto">
            <a:xfrm>
              <a:off x="2492" y="1545"/>
              <a:ext cx="10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1800">
                  <a:solidFill>
                    <a:srgbClr val="000000"/>
                  </a:solidFill>
                </a:rPr>
                <a:t>System Testing</a:t>
              </a:r>
            </a:p>
          </p:txBody>
        </p:sp>
      </p:grpSp>
      <p:sp>
        <p:nvSpPr>
          <p:cNvPr id="10245" name="AutoShape 19">
            <a:extLst>
              <a:ext uri="{FF2B5EF4-FFF2-40B4-BE49-F238E27FC236}">
                <a16:creationId xmlns:a16="http://schemas.microsoft.com/office/drawing/2014/main" id="{F65496F0-AE01-22FD-E267-361DC714258E}"/>
              </a:ext>
            </a:extLst>
          </p:cNvPr>
          <p:cNvSpPr>
            <a:spLocks noChangeArrowheads="1"/>
          </p:cNvSpPr>
          <p:nvPr/>
        </p:nvSpPr>
        <p:spPr bwMode="auto">
          <a:xfrm rot="18640870">
            <a:off x="3695700" y="4533900"/>
            <a:ext cx="1905000" cy="1219200"/>
          </a:xfrm>
          <a:prstGeom prst="rightArrow">
            <a:avLst>
              <a:gd name="adj1" fmla="val 50000"/>
              <a:gd name="adj2" fmla="val 39063"/>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000">
                <a:solidFill>
                  <a:srgbClr val="000000"/>
                </a:solidFill>
              </a:rPr>
              <a:t>Abstract to</a:t>
            </a:r>
          </a:p>
          <a:p>
            <a:pPr algn="ctr" fontAlgn="base">
              <a:spcBef>
                <a:spcPct val="0"/>
              </a:spcBef>
              <a:spcAft>
                <a:spcPct val="0"/>
              </a:spcAft>
              <a:buNone/>
            </a:pPr>
            <a:r>
              <a:rPr lang="en-US" altLang="en-US" sz="2000">
                <a:solidFill>
                  <a:srgbClr val="000000"/>
                </a:solidFill>
              </a:rPr>
              <a:t>concrete</a:t>
            </a:r>
          </a:p>
        </p:txBody>
      </p:sp>
      <p:sp>
        <p:nvSpPr>
          <p:cNvPr id="10246" name="AutoShape 20">
            <a:extLst>
              <a:ext uri="{FF2B5EF4-FFF2-40B4-BE49-F238E27FC236}">
                <a16:creationId xmlns:a16="http://schemas.microsoft.com/office/drawing/2014/main" id="{2FA929D0-570A-2B56-FBE5-D8D9DEB1D3D1}"/>
              </a:ext>
            </a:extLst>
          </p:cNvPr>
          <p:cNvSpPr>
            <a:spLocks noChangeArrowheads="1"/>
          </p:cNvSpPr>
          <p:nvPr/>
        </p:nvSpPr>
        <p:spPr bwMode="auto">
          <a:xfrm rot="18640870">
            <a:off x="6931025" y="2541588"/>
            <a:ext cx="2133600" cy="1219200"/>
          </a:xfrm>
          <a:prstGeom prst="rightArrow">
            <a:avLst>
              <a:gd name="adj1" fmla="val 50000"/>
              <a:gd name="adj2" fmla="val 4375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000">
                <a:solidFill>
                  <a:srgbClr val="000000"/>
                </a:solidFill>
              </a:rPr>
              <a:t>Narrow to</a:t>
            </a:r>
          </a:p>
          <a:p>
            <a:pPr algn="ctr" fontAlgn="base">
              <a:spcBef>
                <a:spcPct val="0"/>
              </a:spcBef>
              <a:spcAft>
                <a:spcPct val="0"/>
              </a:spcAft>
              <a:buNone/>
            </a:pPr>
            <a:r>
              <a:rPr lang="en-US" altLang="en-US" sz="2000">
                <a:solidFill>
                  <a:srgbClr val="000000"/>
                </a:solidFill>
              </a:rPr>
              <a:t>Broader scope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1D804B3E-5FF5-3565-BC4C-03F6FADB11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86F5FB8-45D0-4D50-AE9F-0381D8272BE8}" type="slidenum">
              <a:rPr lang="en-US" altLang="en-US" sz="1400"/>
              <a:pPr>
                <a:spcBef>
                  <a:spcPct val="0"/>
                </a:spcBef>
                <a:buFontTx/>
                <a:buNone/>
              </a:pPr>
              <a:t>70</a:t>
            </a:fld>
            <a:endParaRPr lang="en-US" altLang="en-US" sz="1400"/>
          </a:p>
        </p:txBody>
      </p:sp>
      <p:sp>
        <p:nvSpPr>
          <p:cNvPr id="12291" name="Rectangle 2">
            <a:extLst>
              <a:ext uri="{FF2B5EF4-FFF2-40B4-BE49-F238E27FC236}">
                <a16:creationId xmlns:a16="http://schemas.microsoft.com/office/drawing/2014/main" id="{40C40997-1CCC-DB3F-4D08-20C4126A8EEC}"/>
              </a:ext>
            </a:extLst>
          </p:cNvPr>
          <p:cNvSpPr>
            <a:spLocks noGrp="1" noChangeArrowheads="1"/>
          </p:cNvSpPr>
          <p:nvPr>
            <p:ph type="title"/>
          </p:nvPr>
        </p:nvSpPr>
        <p:spPr>
          <a:xfrm>
            <a:off x="2209800" y="228600"/>
            <a:ext cx="7772400" cy="1143000"/>
          </a:xfrm>
        </p:spPr>
        <p:txBody>
          <a:bodyPr/>
          <a:lstStyle/>
          <a:p>
            <a:pPr eaLnBrk="1" hangingPunct="1"/>
            <a:r>
              <a:rPr lang="en-US" altLang="en-US"/>
              <a:t>Flow Graph Notation</a:t>
            </a:r>
          </a:p>
        </p:txBody>
      </p:sp>
      <p:sp>
        <p:nvSpPr>
          <p:cNvPr id="12292" name="Rectangle 3">
            <a:extLst>
              <a:ext uri="{FF2B5EF4-FFF2-40B4-BE49-F238E27FC236}">
                <a16:creationId xmlns:a16="http://schemas.microsoft.com/office/drawing/2014/main" id="{09C63BC4-5129-2DB7-70E1-005FDA6F1B25}"/>
              </a:ext>
            </a:extLst>
          </p:cNvPr>
          <p:cNvSpPr>
            <a:spLocks noGrp="1" noChangeArrowheads="1"/>
          </p:cNvSpPr>
          <p:nvPr>
            <p:ph type="body" idx="1"/>
          </p:nvPr>
        </p:nvSpPr>
        <p:spPr>
          <a:xfrm>
            <a:off x="1905000" y="1752600"/>
            <a:ext cx="8077200" cy="4114800"/>
          </a:xfrm>
        </p:spPr>
        <p:txBody>
          <a:bodyPr/>
          <a:lstStyle/>
          <a:p>
            <a:pPr eaLnBrk="1" hangingPunct="1">
              <a:lnSpc>
                <a:spcPct val="90000"/>
              </a:lnSpc>
            </a:pPr>
            <a:r>
              <a:rPr lang="en-US" altLang="en-US" sz="2000"/>
              <a:t>A circle in a graph represents a </a:t>
            </a:r>
            <a:r>
              <a:rPr lang="en-US" altLang="en-US" sz="2000" u="sng"/>
              <a:t>node</a:t>
            </a:r>
            <a:r>
              <a:rPr lang="en-US" altLang="en-US" sz="2000"/>
              <a:t>, which stands for a </a:t>
            </a:r>
            <a:r>
              <a:rPr lang="en-US" altLang="en-US" sz="2000" u="sng"/>
              <a:t>sequence</a:t>
            </a:r>
            <a:r>
              <a:rPr lang="en-US" altLang="en-US" sz="2000"/>
              <a:t> of one or more procedural statements</a:t>
            </a:r>
          </a:p>
          <a:p>
            <a:pPr eaLnBrk="1" hangingPunct="1">
              <a:lnSpc>
                <a:spcPct val="90000"/>
              </a:lnSpc>
            </a:pPr>
            <a:r>
              <a:rPr lang="en-US" altLang="en-US" sz="2000"/>
              <a:t>A node containing a simple conditional expression is referred to as a </a:t>
            </a:r>
            <a:r>
              <a:rPr lang="en-US" altLang="en-US" sz="2000" u="sng"/>
              <a:t>predicate node</a:t>
            </a:r>
          </a:p>
          <a:p>
            <a:pPr lvl="1" eaLnBrk="1" hangingPunct="1">
              <a:lnSpc>
                <a:spcPct val="90000"/>
              </a:lnSpc>
            </a:pPr>
            <a:r>
              <a:rPr lang="en-US" altLang="en-US" sz="1800"/>
              <a:t>Each </a:t>
            </a:r>
            <a:r>
              <a:rPr lang="en-US" altLang="en-US" sz="1800" u="sng"/>
              <a:t>compound condition</a:t>
            </a:r>
            <a:r>
              <a:rPr lang="en-US" altLang="en-US" sz="1800"/>
              <a:t> in a conditional expression containing one or more Boolean operators (e.g., and, or) is represented by a separate predicate node</a:t>
            </a:r>
          </a:p>
          <a:p>
            <a:pPr lvl="1" eaLnBrk="1" hangingPunct="1">
              <a:lnSpc>
                <a:spcPct val="90000"/>
              </a:lnSpc>
            </a:pPr>
            <a:r>
              <a:rPr lang="en-US" altLang="en-US" sz="1800"/>
              <a:t>A predicate node has </a:t>
            </a:r>
            <a:r>
              <a:rPr lang="en-US" altLang="en-US" sz="1800" u="sng"/>
              <a:t>two</a:t>
            </a:r>
            <a:r>
              <a:rPr lang="en-US" altLang="en-US" sz="1800"/>
              <a:t> edges leading out from it (True and False)</a:t>
            </a:r>
          </a:p>
          <a:p>
            <a:pPr eaLnBrk="1" hangingPunct="1">
              <a:lnSpc>
                <a:spcPct val="90000"/>
              </a:lnSpc>
            </a:pPr>
            <a:r>
              <a:rPr lang="en-US" altLang="en-US" sz="2000"/>
              <a:t>An </a:t>
            </a:r>
            <a:r>
              <a:rPr lang="en-US" altLang="en-US" sz="2000" u="sng"/>
              <a:t>edge</a:t>
            </a:r>
            <a:r>
              <a:rPr lang="en-US" altLang="en-US" sz="2000"/>
              <a:t>, or a link, is a an arrow representing flow of control in a specific direction</a:t>
            </a:r>
          </a:p>
          <a:p>
            <a:pPr lvl="1" eaLnBrk="1" hangingPunct="1">
              <a:lnSpc>
                <a:spcPct val="90000"/>
              </a:lnSpc>
            </a:pPr>
            <a:r>
              <a:rPr lang="en-US" altLang="en-US" sz="1800"/>
              <a:t>An edge must start and terminate at a node</a:t>
            </a:r>
          </a:p>
          <a:p>
            <a:pPr lvl="1" eaLnBrk="1" hangingPunct="1">
              <a:lnSpc>
                <a:spcPct val="90000"/>
              </a:lnSpc>
            </a:pPr>
            <a:r>
              <a:rPr lang="en-US" altLang="en-US" sz="1800"/>
              <a:t>An edge does not intersect or cross over another edge</a:t>
            </a:r>
          </a:p>
          <a:p>
            <a:pPr eaLnBrk="1" hangingPunct="1">
              <a:lnSpc>
                <a:spcPct val="90000"/>
              </a:lnSpc>
            </a:pPr>
            <a:r>
              <a:rPr lang="en-US" altLang="en-US" sz="2000"/>
              <a:t>Areas bounded by a set of edges and nodes are called </a:t>
            </a:r>
            <a:r>
              <a:rPr lang="en-US" altLang="en-US" sz="2000" u="sng"/>
              <a:t>regions</a:t>
            </a:r>
          </a:p>
          <a:p>
            <a:pPr eaLnBrk="1" hangingPunct="1">
              <a:lnSpc>
                <a:spcPct val="90000"/>
              </a:lnSpc>
            </a:pPr>
            <a:r>
              <a:rPr lang="en-US" altLang="en-US" sz="2000"/>
              <a:t>When counting regions, include the area outside the graph as a region, too</a:t>
            </a:r>
          </a:p>
          <a:p>
            <a:pPr eaLnBrk="1" hangingPunct="1">
              <a:lnSpc>
                <a:spcPct val="90000"/>
              </a:lnSpc>
            </a:pPr>
            <a:endParaRPr lang="en-US" altLang="en-US" sz="20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208B7149-FEB4-7204-6FBA-ADEEACAF8A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CDD759E-27AA-4346-93A6-FA6184924D27}" type="slidenum">
              <a:rPr lang="en-US" altLang="en-US" sz="1400"/>
              <a:pPr>
                <a:spcBef>
                  <a:spcPct val="0"/>
                </a:spcBef>
                <a:buFontTx/>
                <a:buNone/>
              </a:pPr>
              <a:t>71</a:t>
            </a:fld>
            <a:endParaRPr lang="en-US" altLang="en-US" sz="1400"/>
          </a:p>
        </p:txBody>
      </p:sp>
      <p:sp>
        <p:nvSpPr>
          <p:cNvPr id="13315" name="Rectangle 2">
            <a:extLst>
              <a:ext uri="{FF2B5EF4-FFF2-40B4-BE49-F238E27FC236}">
                <a16:creationId xmlns:a16="http://schemas.microsoft.com/office/drawing/2014/main" id="{8F5F6E7D-D492-2B39-3C8E-6E07EA036979}"/>
              </a:ext>
            </a:extLst>
          </p:cNvPr>
          <p:cNvSpPr>
            <a:spLocks noGrp="1" noChangeArrowheads="1"/>
          </p:cNvSpPr>
          <p:nvPr>
            <p:ph type="title"/>
          </p:nvPr>
        </p:nvSpPr>
        <p:spPr>
          <a:xfrm>
            <a:off x="2362200" y="0"/>
            <a:ext cx="7772400" cy="990600"/>
          </a:xfrm>
        </p:spPr>
        <p:txBody>
          <a:bodyPr/>
          <a:lstStyle/>
          <a:p>
            <a:pPr eaLnBrk="1" hangingPunct="1"/>
            <a:r>
              <a:rPr lang="en-US" altLang="en-US"/>
              <a:t>Flow Graph Example</a:t>
            </a:r>
          </a:p>
        </p:txBody>
      </p:sp>
      <p:sp>
        <p:nvSpPr>
          <p:cNvPr id="13316" name="AutoShape 3">
            <a:extLst>
              <a:ext uri="{FF2B5EF4-FFF2-40B4-BE49-F238E27FC236}">
                <a16:creationId xmlns:a16="http://schemas.microsoft.com/office/drawing/2014/main" id="{D0E554BC-2A79-285B-D38C-A9EA59C2FDA4}"/>
              </a:ext>
            </a:extLst>
          </p:cNvPr>
          <p:cNvSpPr>
            <a:spLocks noChangeArrowheads="1"/>
          </p:cNvSpPr>
          <p:nvPr/>
        </p:nvSpPr>
        <p:spPr bwMode="auto">
          <a:xfrm>
            <a:off x="3429000" y="1905001"/>
            <a:ext cx="838200" cy="365125"/>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t>1</a:t>
            </a:r>
          </a:p>
        </p:txBody>
      </p:sp>
      <p:sp>
        <p:nvSpPr>
          <p:cNvPr id="13317" name="Rectangle 4">
            <a:extLst>
              <a:ext uri="{FF2B5EF4-FFF2-40B4-BE49-F238E27FC236}">
                <a16:creationId xmlns:a16="http://schemas.microsoft.com/office/drawing/2014/main" id="{39313C3F-9D93-23A4-B0D9-0E0B4E4F27DA}"/>
              </a:ext>
            </a:extLst>
          </p:cNvPr>
          <p:cNvSpPr>
            <a:spLocks noChangeArrowheads="1"/>
          </p:cNvSpPr>
          <p:nvPr/>
        </p:nvSpPr>
        <p:spPr bwMode="auto">
          <a:xfrm>
            <a:off x="3429000" y="2667000"/>
            <a:ext cx="8382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t>2</a:t>
            </a:r>
          </a:p>
        </p:txBody>
      </p:sp>
      <p:sp>
        <p:nvSpPr>
          <p:cNvPr id="13318" name="Oval 5">
            <a:extLst>
              <a:ext uri="{FF2B5EF4-FFF2-40B4-BE49-F238E27FC236}">
                <a16:creationId xmlns:a16="http://schemas.microsoft.com/office/drawing/2014/main" id="{32053C4F-D742-F955-764D-53A2E822746D}"/>
              </a:ext>
            </a:extLst>
          </p:cNvPr>
          <p:cNvSpPr>
            <a:spLocks noChangeArrowheads="1"/>
          </p:cNvSpPr>
          <p:nvPr/>
        </p:nvSpPr>
        <p:spPr bwMode="auto">
          <a:xfrm>
            <a:off x="3657600" y="1219201"/>
            <a:ext cx="457200" cy="3651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t> 0</a:t>
            </a:r>
          </a:p>
        </p:txBody>
      </p:sp>
      <p:sp>
        <p:nvSpPr>
          <p:cNvPr id="13319" name="AutoShape 6">
            <a:extLst>
              <a:ext uri="{FF2B5EF4-FFF2-40B4-BE49-F238E27FC236}">
                <a16:creationId xmlns:a16="http://schemas.microsoft.com/office/drawing/2014/main" id="{2601B8EF-B290-4EB2-461B-C6A3244F729B}"/>
              </a:ext>
            </a:extLst>
          </p:cNvPr>
          <p:cNvSpPr>
            <a:spLocks noChangeArrowheads="1"/>
          </p:cNvSpPr>
          <p:nvPr/>
        </p:nvSpPr>
        <p:spPr bwMode="auto">
          <a:xfrm>
            <a:off x="3429000" y="3216276"/>
            <a:ext cx="838200" cy="365125"/>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t>3</a:t>
            </a:r>
          </a:p>
        </p:txBody>
      </p:sp>
      <p:sp>
        <p:nvSpPr>
          <p:cNvPr id="13320" name="Rectangle 7">
            <a:extLst>
              <a:ext uri="{FF2B5EF4-FFF2-40B4-BE49-F238E27FC236}">
                <a16:creationId xmlns:a16="http://schemas.microsoft.com/office/drawing/2014/main" id="{5F455BA3-9096-3C27-306C-6F657AE6C825}"/>
              </a:ext>
            </a:extLst>
          </p:cNvPr>
          <p:cNvSpPr>
            <a:spLocks noChangeArrowheads="1"/>
          </p:cNvSpPr>
          <p:nvPr/>
        </p:nvSpPr>
        <p:spPr bwMode="auto">
          <a:xfrm>
            <a:off x="4572000" y="4038600"/>
            <a:ext cx="8382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t>4</a:t>
            </a:r>
          </a:p>
        </p:txBody>
      </p:sp>
      <p:sp>
        <p:nvSpPr>
          <p:cNvPr id="13321" name="Rectangle 8">
            <a:extLst>
              <a:ext uri="{FF2B5EF4-FFF2-40B4-BE49-F238E27FC236}">
                <a16:creationId xmlns:a16="http://schemas.microsoft.com/office/drawing/2014/main" id="{EF410090-8169-0A48-8C22-C95DB1C471FB}"/>
              </a:ext>
            </a:extLst>
          </p:cNvPr>
          <p:cNvSpPr>
            <a:spLocks noChangeArrowheads="1"/>
          </p:cNvSpPr>
          <p:nvPr/>
        </p:nvSpPr>
        <p:spPr bwMode="auto">
          <a:xfrm>
            <a:off x="4572000" y="4800600"/>
            <a:ext cx="8382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t>5</a:t>
            </a:r>
          </a:p>
        </p:txBody>
      </p:sp>
      <p:sp>
        <p:nvSpPr>
          <p:cNvPr id="13322" name="AutoShape 9">
            <a:extLst>
              <a:ext uri="{FF2B5EF4-FFF2-40B4-BE49-F238E27FC236}">
                <a16:creationId xmlns:a16="http://schemas.microsoft.com/office/drawing/2014/main" id="{70471C98-C23F-3E53-63FD-1E2D508DA395}"/>
              </a:ext>
            </a:extLst>
          </p:cNvPr>
          <p:cNvSpPr>
            <a:spLocks noChangeArrowheads="1"/>
          </p:cNvSpPr>
          <p:nvPr/>
        </p:nvSpPr>
        <p:spPr bwMode="auto">
          <a:xfrm>
            <a:off x="2590800" y="4038601"/>
            <a:ext cx="838200" cy="365125"/>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t>6</a:t>
            </a:r>
          </a:p>
        </p:txBody>
      </p:sp>
      <p:sp>
        <p:nvSpPr>
          <p:cNvPr id="13323" name="Rectangle 10">
            <a:extLst>
              <a:ext uri="{FF2B5EF4-FFF2-40B4-BE49-F238E27FC236}">
                <a16:creationId xmlns:a16="http://schemas.microsoft.com/office/drawing/2014/main" id="{7DC632B2-791A-2A14-5C07-770D29C72E36}"/>
              </a:ext>
            </a:extLst>
          </p:cNvPr>
          <p:cNvSpPr>
            <a:spLocks noChangeArrowheads="1"/>
          </p:cNvSpPr>
          <p:nvPr/>
        </p:nvSpPr>
        <p:spPr bwMode="auto">
          <a:xfrm>
            <a:off x="2057400" y="4800600"/>
            <a:ext cx="8382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t>7</a:t>
            </a:r>
          </a:p>
        </p:txBody>
      </p:sp>
      <p:sp>
        <p:nvSpPr>
          <p:cNvPr id="13324" name="Rectangle 11">
            <a:extLst>
              <a:ext uri="{FF2B5EF4-FFF2-40B4-BE49-F238E27FC236}">
                <a16:creationId xmlns:a16="http://schemas.microsoft.com/office/drawing/2014/main" id="{EC006F49-1E94-21B0-1BAC-0E29CD14E804}"/>
              </a:ext>
            </a:extLst>
          </p:cNvPr>
          <p:cNvSpPr>
            <a:spLocks noChangeArrowheads="1"/>
          </p:cNvSpPr>
          <p:nvPr/>
        </p:nvSpPr>
        <p:spPr bwMode="auto">
          <a:xfrm>
            <a:off x="3276600" y="4800600"/>
            <a:ext cx="8382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t>8</a:t>
            </a:r>
          </a:p>
        </p:txBody>
      </p:sp>
      <p:sp>
        <p:nvSpPr>
          <p:cNvPr id="13325" name="Rectangle 12">
            <a:extLst>
              <a:ext uri="{FF2B5EF4-FFF2-40B4-BE49-F238E27FC236}">
                <a16:creationId xmlns:a16="http://schemas.microsoft.com/office/drawing/2014/main" id="{27250403-4198-35CB-2E43-461C197EB992}"/>
              </a:ext>
            </a:extLst>
          </p:cNvPr>
          <p:cNvSpPr>
            <a:spLocks noChangeArrowheads="1"/>
          </p:cNvSpPr>
          <p:nvPr/>
        </p:nvSpPr>
        <p:spPr bwMode="auto">
          <a:xfrm>
            <a:off x="2590800" y="5486400"/>
            <a:ext cx="8382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t>9</a:t>
            </a:r>
          </a:p>
        </p:txBody>
      </p:sp>
      <p:sp>
        <p:nvSpPr>
          <p:cNvPr id="13326" name="Rectangle 13">
            <a:extLst>
              <a:ext uri="{FF2B5EF4-FFF2-40B4-BE49-F238E27FC236}">
                <a16:creationId xmlns:a16="http://schemas.microsoft.com/office/drawing/2014/main" id="{8EC61BAF-111C-F2BF-AB97-560A6D5AE1A8}"/>
              </a:ext>
            </a:extLst>
          </p:cNvPr>
          <p:cNvSpPr>
            <a:spLocks noChangeArrowheads="1"/>
          </p:cNvSpPr>
          <p:nvPr/>
        </p:nvSpPr>
        <p:spPr bwMode="auto">
          <a:xfrm>
            <a:off x="3886200" y="6248400"/>
            <a:ext cx="8382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t>10</a:t>
            </a:r>
          </a:p>
        </p:txBody>
      </p:sp>
      <p:sp>
        <p:nvSpPr>
          <p:cNvPr id="13327" name="Oval 14">
            <a:extLst>
              <a:ext uri="{FF2B5EF4-FFF2-40B4-BE49-F238E27FC236}">
                <a16:creationId xmlns:a16="http://schemas.microsoft.com/office/drawing/2014/main" id="{0FACFA54-46DC-59A0-2A21-2950774ABB78}"/>
              </a:ext>
            </a:extLst>
          </p:cNvPr>
          <p:cNvSpPr>
            <a:spLocks noChangeArrowheads="1"/>
          </p:cNvSpPr>
          <p:nvPr/>
        </p:nvSpPr>
        <p:spPr bwMode="auto">
          <a:xfrm>
            <a:off x="1600200" y="6096001"/>
            <a:ext cx="457200" cy="3651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t>11</a:t>
            </a:r>
          </a:p>
        </p:txBody>
      </p:sp>
      <p:sp>
        <p:nvSpPr>
          <p:cNvPr id="13328" name="Line 15">
            <a:extLst>
              <a:ext uri="{FF2B5EF4-FFF2-40B4-BE49-F238E27FC236}">
                <a16:creationId xmlns:a16="http://schemas.microsoft.com/office/drawing/2014/main" id="{9335B94A-AE5D-1E18-598A-2669E0676DE6}"/>
              </a:ext>
            </a:extLst>
          </p:cNvPr>
          <p:cNvSpPr>
            <a:spLocks noChangeShapeType="1"/>
          </p:cNvSpPr>
          <p:nvPr/>
        </p:nvSpPr>
        <p:spPr bwMode="auto">
          <a:xfrm>
            <a:off x="3886200" y="16002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29" name="Line 16">
            <a:extLst>
              <a:ext uri="{FF2B5EF4-FFF2-40B4-BE49-F238E27FC236}">
                <a16:creationId xmlns:a16="http://schemas.microsoft.com/office/drawing/2014/main" id="{8D97F8E5-25F7-0B56-25BA-FD03E9C05BB9}"/>
              </a:ext>
            </a:extLst>
          </p:cNvPr>
          <p:cNvSpPr>
            <a:spLocks noChangeShapeType="1"/>
          </p:cNvSpPr>
          <p:nvPr/>
        </p:nvSpPr>
        <p:spPr bwMode="auto">
          <a:xfrm>
            <a:off x="3886200" y="22860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30" name="Line 17">
            <a:extLst>
              <a:ext uri="{FF2B5EF4-FFF2-40B4-BE49-F238E27FC236}">
                <a16:creationId xmlns:a16="http://schemas.microsoft.com/office/drawing/2014/main" id="{70256FF9-A2BA-B4C3-2EB4-4B8C2E85A0F9}"/>
              </a:ext>
            </a:extLst>
          </p:cNvPr>
          <p:cNvSpPr>
            <a:spLocks noChangeShapeType="1"/>
          </p:cNvSpPr>
          <p:nvPr/>
        </p:nvSpPr>
        <p:spPr bwMode="auto">
          <a:xfrm>
            <a:off x="3810000" y="2971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31" name="Line 18">
            <a:extLst>
              <a:ext uri="{FF2B5EF4-FFF2-40B4-BE49-F238E27FC236}">
                <a16:creationId xmlns:a16="http://schemas.microsoft.com/office/drawing/2014/main" id="{71A7C7A0-AA04-EB3C-5B81-CCA3383D3A3B}"/>
              </a:ext>
            </a:extLst>
          </p:cNvPr>
          <p:cNvSpPr>
            <a:spLocks noChangeShapeType="1"/>
          </p:cNvSpPr>
          <p:nvPr/>
        </p:nvSpPr>
        <p:spPr bwMode="auto">
          <a:xfrm flipH="1">
            <a:off x="2971800" y="3505200"/>
            <a:ext cx="7620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32" name="Line 19">
            <a:extLst>
              <a:ext uri="{FF2B5EF4-FFF2-40B4-BE49-F238E27FC236}">
                <a16:creationId xmlns:a16="http://schemas.microsoft.com/office/drawing/2014/main" id="{2F3F3911-5731-5E30-2213-8ABEA0A514D3}"/>
              </a:ext>
            </a:extLst>
          </p:cNvPr>
          <p:cNvSpPr>
            <a:spLocks noChangeShapeType="1"/>
          </p:cNvSpPr>
          <p:nvPr/>
        </p:nvSpPr>
        <p:spPr bwMode="auto">
          <a:xfrm>
            <a:off x="4038600" y="3505200"/>
            <a:ext cx="914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33" name="Line 20">
            <a:extLst>
              <a:ext uri="{FF2B5EF4-FFF2-40B4-BE49-F238E27FC236}">
                <a16:creationId xmlns:a16="http://schemas.microsoft.com/office/drawing/2014/main" id="{F1596227-7E24-072E-4D74-D38CBAA91BC8}"/>
              </a:ext>
            </a:extLst>
          </p:cNvPr>
          <p:cNvSpPr>
            <a:spLocks noChangeShapeType="1"/>
          </p:cNvSpPr>
          <p:nvPr/>
        </p:nvSpPr>
        <p:spPr bwMode="auto">
          <a:xfrm>
            <a:off x="4953000" y="43434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34" name="Line 21">
            <a:extLst>
              <a:ext uri="{FF2B5EF4-FFF2-40B4-BE49-F238E27FC236}">
                <a16:creationId xmlns:a16="http://schemas.microsoft.com/office/drawing/2014/main" id="{744DF19E-5EAD-99B6-C269-1664F5243B88}"/>
              </a:ext>
            </a:extLst>
          </p:cNvPr>
          <p:cNvSpPr>
            <a:spLocks noChangeShapeType="1"/>
          </p:cNvSpPr>
          <p:nvPr/>
        </p:nvSpPr>
        <p:spPr bwMode="auto">
          <a:xfrm flipH="1">
            <a:off x="2438400" y="4343400"/>
            <a:ext cx="381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35" name="Line 22">
            <a:extLst>
              <a:ext uri="{FF2B5EF4-FFF2-40B4-BE49-F238E27FC236}">
                <a16:creationId xmlns:a16="http://schemas.microsoft.com/office/drawing/2014/main" id="{3C1042B0-37BE-0D09-7A0A-0AEA2E24AA04}"/>
              </a:ext>
            </a:extLst>
          </p:cNvPr>
          <p:cNvSpPr>
            <a:spLocks noChangeShapeType="1"/>
          </p:cNvSpPr>
          <p:nvPr/>
        </p:nvSpPr>
        <p:spPr bwMode="auto">
          <a:xfrm>
            <a:off x="3200400" y="43434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36" name="Line 23">
            <a:extLst>
              <a:ext uri="{FF2B5EF4-FFF2-40B4-BE49-F238E27FC236}">
                <a16:creationId xmlns:a16="http://schemas.microsoft.com/office/drawing/2014/main" id="{C922875D-7D3E-3048-FF63-01C2FF5AEE4C}"/>
              </a:ext>
            </a:extLst>
          </p:cNvPr>
          <p:cNvSpPr>
            <a:spLocks noChangeShapeType="1"/>
          </p:cNvSpPr>
          <p:nvPr/>
        </p:nvSpPr>
        <p:spPr bwMode="auto">
          <a:xfrm>
            <a:off x="2438400" y="51054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37" name="Line 24">
            <a:extLst>
              <a:ext uri="{FF2B5EF4-FFF2-40B4-BE49-F238E27FC236}">
                <a16:creationId xmlns:a16="http://schemas.microsoft.com/office/drawing/2014/main" id="{13639DE0-4FA4-4A5A-8830-6287D9D425AE}"/>
              </a:ext>
            </a:extLst>
          </p:cNvPr>
          <p:cNvSpPr>
            <a:spLocks noChangeShapeType="1"/>
          </p:cNvSpPr>
          <p:nvPr/>
        </p:nvSpPr>
        <p:spPr bwMode="auto">
          <a:xfrm flipH="1">
            <a:off x="3200400" y="51054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38" name="Line 25">
            <a:extLst>
              <a:ext uri="{FF2B5EF4-FFF2-40B4-BE49-F238E27FC236}">
                <a16:creationId xmlns:a16="http://schemas.microsoft.com/office/drawing/2014/main" id="{2800F5EB-0241-3B72-4A93-86989820910B}"/>
              </a:ext>
            </a:extLst>
          </p:cNvPr>
          <p:cNvSpPr>
            <a:spLocks noChangeShapeType="1"/>
          </p:cNvSpPr>
          <p:nvPr/>
        </p:nvSpPr>
        <p:spPr bwMode="auto">
          <a:xfrm>
            <a:off x="3200400" y="5791200"/>
            <a:ext cx="838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39" name="Line 26">
            <a:extLst>
              <a:ext uri="{FF2B5EF4-FFF2-40B4-BE49-F238E27FC236}">
                <a16:creationId xmlns:a16="http://schemas.microsoft.com/office/drawing/2014/main" id="{18905D61-EC40-7AD5-4FA9-87FB75FF0069}"/>
              </a:ext>
            </a:extLst>
          </p:cNvPr>
          <p:cNvSpPr>
            <a:spLocks noChangeShapeType="1"/>
          </p:cNvSpPr>
          <p:nvPr/>
        </p:nvSpPr>
        <p:spPr bwMode="auto">
          <a:xfrm flipH="1">
            <a:off x="4495800" y="5105400"/>
            <a:ext cx="4572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40" name="Line 27">
            <a:extLst>
              <a:ext uri="{FF2B5EF4-FFF2-40B4-BE49-F238E27FC236}">
                <a16:creationId xmlns:a16="http://schemas.microsoft.com/office/drawing/2014/main" id="{FDA8FE61-1146-0F82-8086-EFF9D44EE325}"/>
              </a:ext>
            </a:extLst>
          </p:cNvPr>
          <p:cNvSpPr>
            <a:spLocks noChangeShapeType="1"/>
          </p:cNvSpPr>
          <p:nvPr/>
        </p:nvSpPr>
        <p:spPr bwMode="auto">
          <a:xfrm flipH="1">
            <a:off x="1828800" y="2057400"/>
            <a:ext cx="1600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41" name="Line 28">
            <a:extLst>
              <a:ext uri="{FF2B5EF4-FFF2-40B4-BE49-F238E27FC236}">
                <a16:creationId xmlns:a16="http://schemas.microsoft.com/office/drawing/2014/main" id="{30E28CCE-84FC-BBF0-F3D8-7FFF8B820F3E}"/>
              </a:ext>
            </a:extLst>
          </p:cNvPr>
          <p:cNvSpPr>
            <a:spLocks noChangeShapeType="1"/>
          </p:cNvSpPr>
          <p:nvPr/>
        </p:nvSpPr>
        <p:spPr bwMode="auto">
          <a:xfrm>
            <a:off x="1828800" y="2057400"/>
            <a:ext cx="0" cy="403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42" name="Line 29">
            <a:extLst>
              <a:ext uri="{FF2B5EF4-FFF2-40B4-BE49-F238E27FC236}">
                <a16:creationId xmlns:a16="http://schemas.microsoft.com/office/drawing/2014/main" id="{24B1B23F-7FA7-BC57-01CE-84311CE85CAD}"/>
              </a:ext>
            </a:extLst>
          </p:cNvPr>
          <p:cNvSpPr>
            <a:spLocks noChangeShapeType="1"/>
          </p:cNvSpPr>
          <p:nvPr/>
        </p:nvSpPr>
        <p:spPr bwMode="auto">
          <a:xfrm>
            <a:off x="4724400" y="64008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43" name="Line 30">
            <a:extLst>
              <a:ext uri="{FF2B5EF4-FFF2-40B4-BE49-F238E27FC236}">
                <a16:creationId xmlns:a16="http://schemas.microsoft.com/office/drawing/2014/main" id="{877C6AEC-F6AE-1904-7D3F-A409070E727F}"/>
              </a:ext>
            </a:extLst>
          </p:cNvPr>
          <p:cNvSpPr>
            <a:spLocks noChangeShapeType="1"/>
          </p:cNvSpPr>
          <p:nvPr/>
        </p:nvSpPr>
        <p:spPr bwMode="auto">
          <a:xfrm flipV="1">
            <a:off x="5791200" y="1752600"/>
            <a:ext cx="0" cy="464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44" name="Line 31">
            <a:extLst>
              <a:ext uri="{FF2B5EF4-FFF2-40B4-BE49-F238E27FC236}">
                <a16:creationId xmlns:a16="http://schemas.microsoft.com/office/drawing/2014/main" id="{9B601A99-132E-7684-C00D-5E7614D81C17}"/>
              </a:ext>
            </a:extLst>
          </p:cNvPr>
          <p:cNvSpPr>
            <a:spLocks noChangeShapeType="1"/>
          </p:cNvSpPr>
          <p:nvPr/>
        </p:nvSpPr>
        <p:spPr bwMode="auto">
          <a:xfrm flipH="1">
            <a:off x="3886200" y="1828800"/>
            <a:ext cx="1905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45" name="Oval 32">
            <a:extLst>
              <a:ext uri="{FF2B5EF4-FFF2-40B4-BE49-F238E27FC236}">
                <a16:creationId xmlns:a16="http://schemas.microsoft.com/office/drawing/2014/main" id="{6B15FE6B-AB7F-E4EA-504E-C34C9B346A75}"/>
              </a:ext>
            </a:extLst>
          </p:cNvPr>
          <p:cNvSpPr>
            <a:spLocks noChangeArrowheads="1"/>
          </p:cNvSpPr>
          <p:nvPr/>
        </p:nvSpPr>
        <p:spPr bwMode="auto">
          <a:xfrm>
            <a:off x="8382000" y="1905001"/>
            <a:ext cx="457200" cy="365125"/>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t> 1</a:t>
            </a:r>
          </a:p>
        </p:txBody>
      </p:sp>
      <p:sp>
        <p:nvSpPr>
          <p:cNvPr id="13346" name="Oval 33">
            <a:extLst>
              <a:ext uri="{FF2B5EF4-FFF2-40B4-BE49-F238E27FC236}">
                <a16:creationId xmlns:a16="http://schemas.microsoft.com/office/drawing/2014/main" id="{FE1FF53F-6D26-1088-E7D4-F718F4D7FBDD}"/>
              </a:ext>
            </a:extLst>
          </p:cNvPr>
          <p:cNvSpPr>
            <a:spLocks noChangeArrowheads="1"/>
          </p:cNvSpPr>
          <p:nvPr/>
        </p:nvSpPr>
        <p:spPr bwMode="auto">
          <a:xfrm>
            <a:off x="8382000" y="2667001"/>
            <a:ext cx="457200" cy="3651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t> 2</a:t>
            </a:r>
          </a:p>
        </p:txBody>
      </p:sp>
      <p:sp>
        <p:nvSpPr>
          <p:cNvPr id="13347" name="Oval 34">
            <a:extLst>
              <a:ext uri="{FF2B5EF4-FFF2-40B4-BE49-F238E27FC236}">
                <a16:creationId xmlns:a16="http://schemas.microsoft.com/office/drawing/2014/main" id="{9B2CB954-CEBC-2F19-CC45-F94CAB54B49A}"/>
              </a:ext>
            </a:extLst>
          </p:cNvPr>
          <p:cNvSpPr>
            <a:spLocks noChangeArrowheads="1"/>
          </p:cNvSpPr>
          <p:nvPr/>
        </p:nvSpPr>
        <p:spPr bwMode="auto">
          <a:xfrm>
            <a:off x="8382000" y="3429001"/>
            <a:ext cx="457200" cy="365125"/>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t> 3</a:t>
            </a:r>
          </a:p>
        </p:txBody>
      </p:sp>
      <p:sp>
        <p:nvSpPr>
          <p:cNvPr id="13348" name="Oval 35">
            <a:extLst>
              <a:ext uri="{FF2B5EF4-FFF2-40B4-BE49-F238E27FC236}">
                <a16:creationId xmlns:a16="http://schemas.microsoft.com/office/drawing/2014/main" id="{9EBFCB03-0407-2865-1D5D-9140E2F88F72}"/>
              </a:ext>
            </a:extLst>
          </p:cNvPr>
          <p:cNvSpPr>
            <a:spLocks noChangeArrowheads="1"/>
          </p:cNvSpPr>
          <p:nvPr/>
        </p:nvSpPr>
        <p:spPr bwMode="auto">
          <a:xfrm>
            <a:off x="9677400" y="4114801"/>
            <a:ext cx="457200" cy="3651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t> 4</a:t>
            </a:r>
          </a:p>
        </p:txBody>
      </p:sp>
      <p:sp>
        <p:nvSpPr>
          <p:cNvPr id="13349" name="Oval 36">
            <a:extLst>
              <a:ext uri="{FF2B5EF4-FFF2-40B4-BE49-F238E27FC236}">
                <a16:creationId xmlns:a16="http://schemas.microsoft.com/office/drawing/2014/main" id="{D93F492A-04F5-2455-686E-7210E827CDD6}"/>
              </a:ext>
            </a:extLst>
          </p:cNvPr>
          <p:cNvSpPr>
            <a:spLocks noChangeArrowheads="1"/>
          </p:cNvSpPr>
          <p:nvPr/>
        </p:nvSpPr>
        <p:spPr bwMode="auto">
          <a:xfrm>
            <a:off x="7315200" y="4038601"/>
            <a:ext cx="457200" cy="365125"/>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t> 6</a:t>
            </a:r>
          </a:p>
        </p:txBody>
      </p:sp>
      <p:sp>
        <p:nvSpPr>
          <p:cNvPr id="13350" name="Oval 37">
            <a:extLst>
              <a:ext uri="{FF2B5EF4-FFF2-40B4-BE49-F238E27FC236}">
                <a16:creationId xmlns:a16="http://schemas.microsoft.com/office/drawing/2014/main" id="{98A759AD-5E81-D453-2EA9-923889486558}"/>
              </a:ext>
            </a:extLst>
          </p:cNvPr>
          <p:cNvSpPr>
            <a:spLocks noChangeArrowheads="1"/>
          </p:cNvSpPr>
          <p:nvPr/>
        </p:nvSpPr>
        <p:spPr bwMode="auto">
          <a:xfrm>
            <a:off x="6705600" y="4953001"/>
            <a:ext cx="457200" cy="3651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t> 7</a:t>
            </a:r>
          </a:p>
        </p:txBody>
      </p:sp>
      <p:sp>
        <p:nvSpPr>
          <p:cNvPr id="13351" name="Oval 38">
            <a:extLst>
              <a:ext uri="{FF2B5EF4-FFF2-40B4-BE49-F238E27FC236}">
                <a16:creationId xmlns:a16="http://schemas.microsoft.com/office/drawing/2014/main" id="{F327B129-2985-9573-EDB3-7F597E9EC71B}"/>
              </a:ext>
            </a:extLst>
          </p:cNvPr>
          <p:cNvSpPr>
            <a:spLocks noChangeArrowheads="1"/>
          </p:cNvSpPr>
          <p:nvPr/>
        </p:nvSpPr>
        <p:spPr bwMode="auto">
          <a:xfrm>
            <a:off x="8001000" y="4953001"/>
            <a:ext cx="457200" cy="3651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t> 8</a:t>
            </a:r>
          </a:p>
        </p:txBody>
      </p:sp>
      <p:sp>
        <p:nvSpPr>
          <p:cNvPr id="13352" name="Oval 39">
            <a:extLst>
              <a:ext uri="{FF2B5EF4-FFF2-40B4-BE49-F238E27FC236}">
                <a16:creationId xmlns:a16="http://schemas.microsoft.com/office/drawing/2014/main" id="{001E8AD9-24D1-2A54-122D-663D014F66F7}"/>
              </a:ext>
            </a:extLst>
          </p:cNvPr>
          <p:cNvSpPr>
            <a:spLocks noChangeArrowheads="1"/>
          </p:cNvSpPr>
          <p:nvPr/>
        </p:nvSpPr>
        <p:spPr bwMode="auto">
          <a:xfrm>
            <a:off x="9677400" y="4953001"/>
            <a:ext cx="457200" cy="3651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t> 5</a:t>
            </a:r>
          </a:p>
        </p:txBody>
      </p:sp>
      <p:sp>
        <p:nvSpPr>
          <p:cNvPr id="13353" name="Oval 40">
            <a:extLst>
              <a:ext uri="{FF2B5EF4-FFF2-40B4-BE49-F238E27FC236}">
                <a16:creationId xmlns:a16="http://schemas.microsoft.com/office/drawing/2014/main" id="{6AEC7C17-3C30-380A-AD79-4ACA17BD278C}"/>
              </a:ext>
            </a:extLst>
          </p:cNvPr>
          <p:cNvSpPr>
            <a:spLocks noChangeArrowheads="1"/>
          </p:cNvSpPr>
          <p:nvPr/>
        </p:nvSpPr>
        <p:spPr bwMode="auto">
          <a:xfrm>
            <a:off x="7467600" y="5715001"/>
            <a:ext cx="457200" cy="3651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t> 9</a:t>
            </a:r>
          </a:p>
        </p:txBody>
      </p:sp>
      <p:sp>
        <p:nvSpPr>
          <p:cNvPr id="13354" name="Oval 41">
            <a:extLst>
              <a:ext uri="{FF2B5EF4-FFF2-40B4-BE49-F238E27FC236}">
                <a16:creationId xmlns:a16="http://schemas.microsoft.com/office/drawing/2014/main" id="{8DB45213-5A4E-649F-9BA3-ADFBF59E758C}"/>
              </a:ext>
            </a:extLst>
          </p:cNvPr>
          <p:cNvSpPr>
            <a:spLocks noChangeArrowheads="1"/>
          </p:cNvSpPr>
          <p:nvPr/>
        </p:nvSpPr>
        <p:spPr bwMode="auto">
          <a:xfrm>
            <a:off x="8458200" y="6324601"/>
            <a:ext cx="457200" cy="3651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t> 10</a:t>
            </a:r>
          </a:p>
        </p:txBody>
      </p:sp>
      <p:sp>
        <p:nvSpPr>
          <p:cNvPr id="13355" name="Oval 42">
            <a:extLst>
              <a:ext uri="{FF2B5EF4-FFF2-40B4-BE49-F238E27FC236}">
                <a16:creationId xmlns:a16="http://schemas.microsoft.com/office/drawing/2014/main" id="{3AEF52A6-4A0D-FBB2-B00C-9DA88CF4658D}"/>
              </a:ext>
            </a:extLst>
          </p:cNvPr>
          <p:cNvSpPr>
            <a:spLocks noChangeArrowheads="1"/>
          </p:cNvSpPr>
          <p:nvPr/>
        </p:nvSpPr>
        <p:spPr bwMode="auto">
          <a:xfrm>
            <a:off x="6400800" y="6324601"/>
            <a:ext cx="457200" cy="3651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t> 11</a:t>
            </a:r>
          </a:p>
        </p:txBody>
      </p:sp>
      <p:sp>
        <p:nvSpPr>
          <p:cNvPr id="13356" name="Line 43">
            <a:extLst>
              <a:ext uri="{FF2B5EF4-FFF2-40B4-BE49-F238E27FC236}">
                <a16:creationId xmlns:a16="http://schemas.microsoft.com/office/drawing/2014/main" id="{BE699FB2-434F-19EF-0FE1-5D009F8FDEAF}"/>
              </a:ext>
            </a:extLst>
          </p:cNvPr>
          <p:cNvSpPr>
            <a:spLocks noChangeShapeType="1"/>
          </p:cNvSpPr>
          <p:nvPr/>
        </p:nvSpPr>
        <p:spPr bwMode="auto">
          <a:xfrm>
            <a:off x="8610600" y="22860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57" name="Line 44">
            <a:extLst>
              <a:ext uri="{FF2B5EF4-FFF2-40B4-BE49-F238E27FC236}">
                <a16:creationId xmlns:a16="http://schemas.microsoft.com/office/drawing/2014/main" id="{6C3AD913-AEE2-8910-E1E6-1DAF111B4C0A}"/>
              </a:ext>
            </a:extLst>
          </p:cNvPr>
          <p:cNvSpPr>
            <a:spLocks noChangeShapeType="1"/>
          </p:cNvSpPr>
          <p:nvPr/>
        </p:nvSpPr>
        <p:spPr bwMode="auto">
          <a:xfrm>
            <a:off x="8610600" y="30480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58" name="Line 45">
            <a:extLst>
              <a:ext uri="{FF2B5EF4-FFF2-40B4-BE49-F238E27FC236}">
                <a16:creationId xmlns:a16="http://schemas.microsoft.com/office/drawing/2014/main" id="{04606156-0DA4-6C1F-6116-12D32D53BED5}"/>
              </a:ext>
            </a:extLst>
          </p:cNvPr>
          <p:cNvSpPr>
            <a:spLocks noChangeShapeType="1"/>
          </p:cNvSpPr>
          <p:nvPr/>
        </p:nvSpPr>
        <p:spPr bwMode="auto">
          <a:xfrm flipH="1">
            <a:off x="7772400" y="3733800"/>
            <a:ext cx="685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59" name="Line 46">
            <a:extLst>
              <a:ext uri="{FF2B5EF4-FFF2-40B4-BE49-F238E27FC236}">
                <a16:creationId xmlns:a16="http://schemas.microsoft.com/office/drawing/2014/main" id="{B5DE4945-605C-CB9A-8872-683B9582EC1C}"/>
              </a:ext>
            </a:extLst>
          </p:cNvPr>
          <p:cNvSpPr>
            <a:spLocks noChangeShapeType="1"/>
          </p:cNvSpPr>
          <p:nvPr/>
        </p:nvSpPr>
        <p:spPr bwMode="auto">
          <a:xfrm>
            <a:off x="8839200" y="3733800"/>
            <a:ext cx="914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60" name="Line 47">
            <a:extLst>
              <a:ext uri="{FF2B5EF4-FFF2-40B4-BE49-F238E27FC236}">
                <a16:creationId xmlns:a16="http://schemas.microsoft.com/office/drawing/2014/main" id="{8BFD1E39-831E-ED6F-53F5-60F800AA8BC2}"/>
              </a:ext>
            </a:extLst>
          </p:cNvPr>
          <p:cNvSpPr>
            <a:spLocks noChangeShapeType="1"/>
          </p:cNvSpPr>
          <p:nvPr/>
        </p:nvSpPr>
        <p:spPr bwMode="auto">
          <a:xfrm flipH="1">
            <a:off x="7010400" y="4343400"/>
            <a:ext cx="381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61" name="Line 48">
            <a:extLst>
              <a:ext uri="{FF2B5EF4-FFF2-40B4-BE49-F238E27FC236}">
                <a16:creationId xmlns:a16="http://schemas.microsoft.com/office/drawing/2014/main" id="{0284E8FD-A036-779B-9E50-CF589C216718}"/>
              </a:ext>
            </a:extLst>
          </p:cNvPr>
          <p:cNvSpPr>
            <a:spLocks noChangeShapeType="1"/>
          </p:cNvSpPr>
          <p:nvPr/>
        </p:nvSpPr>
        <p:spPr bwMode="auto">
          <a:xfrm>
            <a:off x="7696200" y="4343400"/>
            <a:ext cx="457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62" name="Line 49">
            <a:extLst>
              <a:ext uri="{FF2B5EF4-FFF2-40B4-BE49-F238E27FC236}">
                <a16:creationId xmlns:a16="http://schemas.microsoft.com/office/drawing/2014/main" id="{6E548291-D4A3-BD71-028E-F3C0C7F138A7}"/>
              </a:ext>
            </a:extLst>
          </p:cNvPr>
          <p:cNvSpPr>
            <a:spLocks noChangeShapeType="1"/>
          </p:cNvSpPr>
          <p:nvPr/>
        </p:nvSpPr>
        <p:spPr bwMode="auto">
          <a:xfrm>
            <a:off x="7010400" y="53340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63" name="Line 50">
            <a:extLst>
              <a:ext uri="{FF2B5EF4-FFF2-40B4-BE49-F238E27FC236}">
                <a16:creationId xmlns:a16="http://schemas.microsoft.com/office/drawing/2014/main" id="{3B9B45CF-A125-D837-26AC-96CD67FC54EA}"/>
              </a:ext>
            </a:extLst>
          </p:cNvPr>
          <p:cNvSpPr>
            <a:spLocks noChangeShapeType="1"/>
          </p:cNvSpPr>
          <p:nvPr/>
        </p:nvSpPr>
        <p:spPr bwMode="auto">
          <a:xfrm flipH="1">
            <a:off x="7848600" y="53340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64" name="Line 51">
            <a:extLst>
              <a:ext uri="{FF2B5EF4-FFF2-40B4-BE49-F238E27FC236}">
                <a16:creationId xmlns:a16="http://schemas.microsoft.com/office/drawing/2014/main" id="{D6865D95-DB68-916C-EE53-20F9016CD868}"/>
              </a:ext>
            </a:extLst>
          </p:cNvPr>
          <p:cNvSpPr>
            <a:spLocks noChangeShapeType="1"/>
          </p:cNvSpPr>
          <p:nvPr/>
        </p:nvSpPr>
        <p:spPr bwMode="auto">
          <a:xfrm>
            <a:off x="7924800" y="6019800"/>
            <a:ext cx="533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65" name="Line 52">
            <a:extLst>
              <a:ext uri="{FF2B5EF4-FFF2-40B4-BE49-F238E27FC236}">
                <a16:creationId xmlns:a16="http://schemas.microsoft.com/office/drawing/2014/main" id="{F55F40C0-2E0B-306B-038E-5FD4A93FE306}"/>
              </a:ext>
            </a:extLst>
          </p:cNvPr>
          <p:cNvSpPr>
            <a:spLocks noChangeShapeType="1"/>
          </p:cNvSpPr>
          <p:nvPr/>
        </p:nvSpPr>
        <p:spPr bwMode="auto">
          <a:xfrm flipH="1">
            <a:off x="8839200" y="5334000"/>
            <a:ext cx="9906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66" name="Line 53">
            <a:extLst>
              <a:ext uri="{FF2B5EF4-FFF2-40B4-BE49-F238E27FC236}">
                <a16:creationId xmlns:a16="http://schemas.microsoft.com/office/drawing/2014/main" id="{5CC86E59-E9E9-936A-5A35-6A23014E91A6}"/>
              </a:ext>
            </a:extLst>
          </p:cNvPr>
          <p:cNvSpPr>
            <a:spLocks noChangeShapeType="1"/>
          </p:cNvSpPr>
          <p:nvPr/>
        </p:nvSpPr>
        <p:spPr bwMode="auto">
          <a:xfrm>
            <a:off x="9906000" y="4495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67" name="Line 54">
            <a:extLst>
              <a:ext uri="{FF2B5EF4-FFF2-40B4-BE49-F238E27FC236}">
                <a16:creationId xmlns:a16="http://schemas.microsoft.com/office/drawing/2014/main" id="{012D0DA1-F85C-0560-671D-3595096FC2A2}"/>
              </a:ext>
            </a:extLst>
          </p:cNvPr>
          <p:cNvSpPr>
            <a:spLocks noChangeShapeType="1"/>
          </p:cNvSpPr>
          <p:nvPr/>
        </p:nvSpPr>
        <p:spPr bwMode="auto">
          <a:xfrm flipH="1">
            <a:off x="6553200" y="2057400"/>
            <a:ext cx="182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68" name="Line 55">
            <a:extLst>
              <a:ext uri="{FF2B5EF4-FFF2-40B4-BE49-F238E27FC236}">
                <a16:creationId xmlns:a16="http://schemas.microsoft.com/office/drawing/2014/main" id="{4C659DE5-6263-2885-7B80-EF01B7BEE553}"/>
              </a:ext>
            </a:extLst>
          </p:cNvPr>
          <p:cNvSpPr>
            <a:spLocks noChangeShapeType="1"/>
          </p:cNvSpPr>
          <p:nvPr/>
        </p:nvSpPr>
        <p:spPr bwMode="auto">
          <a:xfrm>
            <a:off x="6553200" y="2057400"/>
            <a:ext cx="0" cy="419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69" name="Line 56">
            <a:extLst>
              <a:ext uri="{FF2B5EF4-FFF2-40B4-BE49-F238E27FC236}">
                <a16:creationId xmlns:a16="http://schemas.microsoft.com/office/drawing/2014/main" id="{4EFA74C9-B842-FFAE-47D0-0A85544ACE77}"/>
              </a:ext>
            </a:extLst>
          </p:cNvPr>
          <p:cNvSpPr>
            <a:spLocks noChangeShapeType="1"/>
          </p:cNvSpPr>
          <p:nvPr/>
        </p:nvSpPr>
        <p:spPr bwMode="auto">
          <a:xfrm flipV="1">
            <a:off x="8915400" y="5638800"/>
            <a:ext cx="15240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70" name="Line 57">
            <a:extLst>
              <a:ext uri="{FF2B5EF4-FFF2-40B4-BE49-F238E27FC236}">
                <a16:creationId xmlns:a16="http://schemas.microsoft.com/office/drawing/2014/main" id="{75DEB3C0-7550-DFF3-F59B-564C1B2FEC87}"/>
              </a:ext>
            </a:extLst>
          </p:cNvPr>
          <p:cNvSpPr>
            <a:spLocks noChangeShapeType="1"/>
          </p:cNvSpPr>
          <p:nvPr/>
        </p:nvSpPr>
        <p:spPr bwMode="auto">
          <a:xfrm flipV="1">
            <a:off x="10439400" y="2971800"/>
            <a:ext cx="0" cy="2667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71" name="Line 58">
            <a:extLst>
              <a:ext uri="{FF2B5EF4-FFF2-40B4-BE49-F238E27FC236}">
                <a16:creationId xmlns:a16="http://schemas.microsoft.com/office/drawing/2014/main" id="{F3917188-5972-E376-47BA-77F82EDA2099}"/>
              </a:ext>
            </a:extLst>
          </p:cNvPr>
          <p:cNvSpPr>
            <a:spLocks noChangeShapeType="1"/>
          </p:cNvSpPr>
          <p:nvPr/>
        </p:nvSpPr>
        <p:spPr bwMode="auto">
          <a:xfrm flipH="1" flipV="1">
            <a:off x="8839200" y="2133600"/>
            <a:ext cx="16002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72" name="Text Box 59">
            <a:extLst>
              <a:ext uri="{FF2B5EF4-FFF2-40B4-BE49-F238E27FC236}">
                <a16:creationId xmlns:a16="http://schemas.microsoft.com/office/drawing/2014/main" id="{A9870197-F57A-4865-C7CF-0A2F165D1DBF}"/>
              </a:ext>
            </a:extLst>
          </p:cNvPr>
          <p:cNvSpPr txBox="1">
            <a:spLocks noChangeArrowheads="1"/>
          </p:cNvSpPr>
          <p:nvPr/>
        </p:nvSpPr>
        <p:spPr bwMode="auto">
          <a:xfrm>
            <a:off x="7315200" y="4918075"/>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R1</a:t>
            </a:r>
          </a:p>
        </p:txBody>
      </p:sp>
      <p:sp>
        <p:nvSpPr>
          <p:cNvPr id="13373" name="Text Box 60">
            <a:extLst>
              <a:ext uri="{FF2B5EF4-FFF2-40B4-BE49-F238E27FC236}">
                <a16:creationId xmlns:a16="http://schemas.microsoft.com/office/drawing/2014/main" id="{B63C2103-5BE0-5F4F-3444-D68D325B2D95}"/>
              </a:ext>
            </a:extLst>
          </p:cNvPr>
          <p:cNvSpPr txBox="1">
            <a:spLocks noChangeArrowheads="1"/>
          </p:cNvSpPr>
          <p:nvPr/>
        </p:nvSpPr>
        <p:spPr bwMode="auto">
          <a:xfrm>
            <a:off x="8686800" y="44196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R2</a:t>
            </a:r>
          </a:p>
        </p:txBody>
      </p:sp>
      <p:sp>
        <p:nvSpPr>
          <p:cNvPr id="13374" name="Text Box 61">
            <a:extLst>
              <a:ext uri="{FF2B5EF4-FFF2-40B4-BE49-F238E27FC236}">
                <a16:creationId xmlns:a16="http://schemas.microsoft.com/office/drawing/2014/main" id="{E8592181-D9ED-60FC-4251-243028E101C3}"/>
              </a:ext>
            </a:extLst>
          </p:cNvPr>
          <p:cNvSpPr txBox="1">
            <a:spLocks noChangeArrowheads="1"/>
          </p:cNvSpPr>
          <p:nvPr/>
        </p:nvSpPr>
        <p:spPr bwMode="auto">
          <a:xfrm>
            <a:off x="9296400" y="31242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R3</a:t>
            </a:r>
          </a:p>
        </p:txBody>
      </p:sp>
      <p:sp>
        <p:nvSpPr>
          <p:cNvPr id="13375" name="Text Box 62">
            <a:extLst>
              <a:ext uri="{FF2B5EF4-FFF2-40B4-BE49-F238E27FC236}">
                <a16:creationId xmlns:a16="http://schemas.microsoft.com/office/drawing/2014/main" id="{4A74F38F-10ED-3D75-76DB-54CCD5F5E8B1}"/>
              </a:ext>
            </a:extLst>
          </p:cNvPr>
          <p:cNvSpPr txBox="1">
            <a:spLocks noChangeArrowheads="1"/>
          </p:cNvSpPr>
          <p:nvPr/>
        </p:nvSpPr>
        <p:spPr bwMode="auto">
          <a:xfrm>
            <a:off x="9753600" y="16764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R4</a:t>
            </a:r>
          </a:p>
        </p:txBody>
      </p:sp>
      <p:sp>
        <p:nvSpPr>
          <p:cNvPr id="13376" name="Text Box 63">
            <a:extLst>
              <a:ext uri="{FF2B5EF4-FFF2-40B4-BE49-F238E27FC236}">
                <a16:creationId xmlns:a16="http://schemas.microsoft.com/office/drawing/2014/main" id="{366129CC-F8F7-E29B-0E99-73265E6ACDB1}"/>
              </a:ext>
            </a:extLst>
          </p:cNvPr>
          <p:cNvSpPr txBox="1">
            <a:spLocks noChangeArrowheads="1"/>
          </p:cNvSpPr>
          <p:nvPr/>
        </p:nvSpPr>
        <p:spPr bwMode="auto">
          <a:xfrm>
            <a:off x="2616200" y="711201"/>
            <a:ext cx="2643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b="1"/>
              <a:t>FLOW CHART</a:t>
            </a:r>
          </a:p>
        </p:txBody>
      </p:sp>
      <p:sp>
        <p:nvSpPr>
          <p:cNvPr id="13377" name="Text Box 64">
            <a:extLst>
              <a:ext uri="{FF2B5EF4-FFF2-40B4-BE49-F238E27FC236}">
                <a16:creationId xmlns:a16="http://schemas.microsoft.com/office/drawing/2014/main" id="{9E11BDE2-EEDF-26D4-C513-02B5F4A4C810}"/>
              </a:ext>
            </a:extLst>
          </p:cNvPr>
          <p:cNvSpPr txBox="1">
            <a:spLocks noChangeArrowheads="1"/>
          </p:cNvSpPr>
          <p:nvPr/>
        </p:nvSpPr>
        <p:spPr bwMode="auto">
          <a:xfrm>
            <a:off x="7151689" y="711201"/>
            <a:ext cx="26431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b="1"/>
              <a:t>FLOW GRAPH</a:t>
            </a:r>
          </a:p>
        </p:txBody>
      </p:sp>
      <p:sp>
        <p:nvSpPr>
          <p:cNvPr id="13378" name="Oval 65">
            <a:extLst>
              <a:ext uri="{FF2B5EF4-FFF2-40B4-BE49-F238E27FC236}">
                <a16:creationId xmlns:a16="http://schemas.microsoft.com/office/drawing/2014/main" id="{FE0F6985-2FB2-E176-E4ED-6C1F02AB0918}"/>
              </a:ext>
            </a:extLst>
          </p:cNvPr>
          <p:cNvSpPr>
            <a:spLocks noChangeArrowheads="1"/>
          </p:cNvSpPr>
          <p:nvPr/>
        </p:nvSpPr>
        <p:spPr bwMode="auto">
          <a:xfrm>
            <a:off x="8382000" y="1219201"/>
            <a:ext cx="457200" cy="3651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t> 0</a:t>
            </a:r>
          </a:p>
        </p:txBody>
      </p:sp>
      <p:sp>
        <p:nvSpPr>
          <p:cNvPr id="13379" name="Line 66">
            <a:extLst>
              <a:ext uri="{FF2B5EF4-FFF2-40B4-BE49-F238E27FC236}">
                <a16:creationId xmlns:a16="http://schemas.microsoft.com/office/drawing/2014/main" id="{9ECD815D-9053-E618-65EE-53A3B4422470}"/>
              </a:ext>
            </a:extLst>
          </p:cNvPr>
          <p:cNvSpPr>
            <a:spLocks noChangeShapeType="1"/>
          </p:cNvSpPr>
          <p:nvPr/>
        </p:nvSpPr>
        <p:spPr bwMode="auto">
          <a:xfrm>
            <a:off x="8610600" y="16002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026B5622-84A8-738D-FF7C-4B9D1EE0CE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B0B698D-EF40-4098-A8D7-C9267A83E4B1}" type="slidenum">
              <a:rPr lang="en-US" altLang="en-US" sz="1400"/>
              <a:pPr>
                <a:spcBef>
                  <a:spcPct val="0"/>
                </a:spcBef>
                <a:buFontTx/>
                <a:buNone/>
              </a:pPr>
              <a:t>72</a:t>
            </a:fld>
            <a:endParaRPr lang="en-US" altLang="en-US" sz="1400"/>
          </a:p>
        </p:txBody>
      </p:sp>
      <p:sp>
        <p:nvSpPr>
          <p:cNvPr id="14339" name="Rectangle 2">
            <a:extLst>
              <a:ext uri="{FF2B5EF4-FFF2-40B4-BE49-F238E27FC236}">
                <a16:creationId xmlns:a16="http://schemas.microsoft.com/office/drawing/2014/main" id="{57A6406D-AFF0-468B-3072-6A75EDED6EF9}"/>
              </a:ext>
            </a:extLst>
          </p:cNvPr>
          <p:cNvSpPr>
            <a:spLocks noGrp="1" noChangeArrowheads="1"/>
          </p:cNvSpPr>
          <p:nvPr>
            <p:ph type="title"/>
          </p:nvPr>
        </p:nvSpPr>
        <p:spPr>
          <a:xfrm>
            <a:off x="2209800" y="228600"/>
            <a:ext cx="7772400" cy="1143000"/>
          </a:xfrm>
        </p:spPr>
        <p:txBody>
          <a:bodyPr/>
          <a:lstStyle/>
          <a:p>
            <a:pPr eaLnBrk="1" hangingPunct="1"/>
            <a:r>
              <a:rPr lang="en-US" altLang="en-US"/>
              <a:t>Independent Program Paths</a:t>
            </a:r>
          </a:p>
        </p:txBody>
      </p:sp>
      <p:sp>
        <p:nvSpPr>
          <p:cNvPr id="14340" name="Rectangle 3">
            <a:extLst>
              <a:ext uri="{FF2B5EF4-FFF2-40B4-BE49-F238E27FC236}">
                <a16:creationId xmlns:a16="http://schemas.microsoft.com/office/drawing/2014/main" id="{E0C84192-CA3E-2A39-B8A6-9F3F1D489E7A}"/>
              </a:ext>
            </a:extLst>
          </p:cNvPr>
          <p:cNvSpPr>
            <a:spLocks noGrp="1" noChangeArrowheads="1"/>
          </p:cNvSpPr>
          <p:nvPr>
            <p:ph type="body" idx="1"/>
          </p:nvPr>
        </p:nvSpPr>
        <p:spPr>
          <a:xfrm>
            <a:off x="2209800" y="1600200"/>
            <a:ext cx="7772400" cy="4114800"/>
          </a:xfrm>
        </p:spPr>
        <p:txBody>
          <a:bodyPr/>
          <a:lstStyle/>
          <a:p>
            <a:pPr eaLnBrk="1" hangingPunct="1">
              <a:lnSpc>
                <a:spcPct val="90000"/>
              </a:lnSpc>
            </a:pPr>
            <a:r>
              <a:rPr lang="en-US" altLang="en-US" sz="2000"/>
              <a:t>Defined as a path through the program from the start node until the end node that introduces at least one new set of processing statements or a new condition (i.e., new nodes)</a:t>
            </a:r>
          </a:p>
          <a:p>
            <a:pPr eaLnBrk="1" hangingPunct="1">
              <a:lnSpc>
                <a:spcPct val="90000"/>
              </a:lnSpc>
            </a:pPr>
            <a:r>
              <a:rPr lang="en-US" altLang="en-US" sz="2000"/>
              <a:t>Must move along </a:t>
            </a:r>
            <a:r>
              <a:rPr lang="en-US" altLang="en-US" sz="2000" u="sng"/>
              <a:t>at least one</a:t>
            </a:r>
            <a:r>
              <a:rPr lang="en-US" altLang="en-US" sz="2000"/>
              <a:t> edge that has not been traversed before by a previous path</a:t>
            </a:r>
          </a:p>
          <a:p>
            <a:pPr eaLnBrk="1" hangingPunct="1">
              <a:lnSpc>
                <a:spcPct val="90000"/>
              </a:lnSpc>
            </a:pPr>
            <a:r>
              <a:rPr lang="en-US" altLang="en-US" sz="2000"/>
              <a:t>Basis set for flow graph on previous slide</a:t>
            </a:r>
          </a:p>
          <a:p>
            <a:pPr lvl="1" eaLnBrk="1" hangingPunct="1">
              <a:lnSpc>
                <a:spcPct val="90000"/>
              </a:lnSpc>
            </a:pPr>
            <a:r>
              <a:rPr lang="en-US" altLang="en-US" sz="1800"/>
              <a:t>Path 1: 0-1-11</a:t>
            </a:r>
          </a:p>
          <a:p>
            <a:pPr lvl="1" eaLnBrk="1" hangingPunct="1">
              <a:lnSpc>
                <a:spcPct val="90000"/>
              </a:lnSpc>
            </a:pPr>
            <a:r>
              <a:rPr lang="en-US" altLang="en-US" sz="1800"/>
              <a:t>Path 2: 0-1-2-3-4-5-10-1-11</a:t>
            </a:r>
          </a:p>
          <a:p>
            <a:pPr lvl="1" eaLnBrk="1" hangingPunct="1">
              <a:lnSpc>
                <a:spcPct val="90000"/>
              </a:lnSpc>
            </a:pPr>
            <a:r>
              <a:rPr lang="en-US" altLang="en-US" sz="1800"/>
              <a:t>Path 3: 0-1-2-3-6-8-9-10-1-11</a:t>
            </a:r>
          </a:p>
          <a:p>
            <a:pPr lvl="1" eaLnBrk="1" hangingPunct="1">
              <a:lnSpc>
                <a:spcPct val="90000"/>
              </a:lnSpc>
            </a:pPr>
            <a:r>
              <a:rPr lang="en-US" altLang="en-US" sz="1800"/>
              <a:t>Path 4: 0-1-2-3-6-7-9-10-1-11</a:t>
            </a:r>
          </a:p>
          <a:p>
            <a:pPr eaLnBrk="1" hangingPunct="1">
              <a:lnSpc>
                <a:spcPct val="90000"/>
              </a:lnSpc>
            </a:pPr>
            <a:r>
              <a:rPr lang="en-US" altLang="en-US" sz="2000"/>
              <a:t>The </a:t>
            </a:r>
            <a:r>
              <a:rPr lang="en-US" altLang="en-US" sz="2000" u="sng"/>
              <a:t>number of paths</a:t>
            </a:r>
            <a:r>
              <a:rPr lang="en-US" altLang="en-US" sz="2000"/>
              <a:t> in the basis set is determined by the </a:t>
            </a:r>
            <a:r>
              <a:rPr lang="en-US" altLang="en-US" sz="2000" u="sng"/>
              <a:t>cyclomatic complexity</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E52B5361-AC5A-DB5F-EB3E-759761885F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DDD8B4E-7599-422F-A73E-FBC9B21D19CE}" type="slidenum">
              <a:rPr lang="en-US" altLang="en-US" sz="1400"/>
              <a:pPr>
                <a:spcBef>
                  <a:spcPct val="0"/>
                </a:spcBef>
                <a:buFontTx/>
                <a:buNone/>
              </a:pPr>
              <a:t>73</a:t>
            </a:fld>
            <a:endParaRPr lang="en-US" altLang="en-US" sz="1400"/>
          </a:p>
        </p:txBody>
      </p:sp>
      <p:sp>
        <p:nvSpPr>
          <p:cNvPr id="15363" name="Rectangle 2">
            <a:extLst>
              <a:ext uri="{FF2B5EF4-FFF2-40B4-BE49-F238E27FC236}">
                <a16:creationId xmlns:a16="http://schemas.microsoft.com/office/drawing/2014/main" id="{A39668AB-1D04-A02B-A32B-C156BC1D9C17}"/>
              </a:ext>
            </a:extLst>
          </p:cNvPr>
          <p:cNvSpPr>
            <a:spLocks noGrp="1" noChangeArrowheads="1"/>
          </p:cNvSpPr>
          <p:nvPr>
            <p:ph type="title"/>
          </p:nvPr>
        </p:nvSpPr>
        <p:spPr>
          <a:xfrm>
            <a:off x="1828800" y="76200"/>
            <a:ext cx="8839200" cy="1143000"/>
          </a:xfrm>
        </p:spPr>
        <p:txBody>
          <a:bodyPr/>
          <a:lstStyle/>
          <a:p>
            <a:pPr eaLnBrk="1" hangingPunct="1"/>
            <a:r>
              <a:rPr lang="en-US" altLang="en-US"/>
              <a:t>Cyclomatic Complexity</a:t>
            </a:r>
          </a:p>
        </p:txBody>
      </p:sp>
      <p:sp>
        <p:nvSpPr>
          <p:cNvPr id="15364" name="Rectangle 3">
            <a:extLst>
              <a:ext uri="{FF2B5EF4-FFF2-40B4-BE49-F238E27FC236}">
                <a16:creationId xmlns:a16="http://schemas.microsoft.com/office/drawing/2014/main" id="{127478BF-53AB-B369-85D6-B94871AC7498}"/>
              </a:ext>
            </a:extLst>
          </p:cNvPr>
          <p:cNvSpPr>
            <a:spLocks noGrp="1" noChangeArrowheads="1"/>
          </p:cNvSpPr>
          <p:nvPr>
            <p:ph type="body" idx="1"/>
          </p:nvPr>
        </p:nvSpPr>
        <p:spPr>
          <a:xfrm>
            <a:off x="2133600" y="1676400"/>
            <a:ext cx="8229600" cy="4114800"/>
          </a:xfrm>
        </p:spPr>
        <p:txBody>
          <a:bodyPr/>
          <a:lstStyle/>
          <a:p>
            <a:pPr eaLnBrk="1" hangingPunct="1">
              <a:lnSpc>
                <a:spcPct val="90000"/>
              </a:lnSpc>
            </a:pPr>
            <a:r>
              <a:rPr lang="en-US" altLang="en-US" sz="2000"/>
              <a:t>Provides a quantitative measure of the </a:t>
            </a:r>
            <a:r>
              <a:rPr lang="en-US" altLang="en-US" sz="2000" u="sng"/>
              <a:t>logical complexity</a:t>
            </a:r>
            <a:r>
              <a:rPr lang="en-US" altLang="en-US" sz="2000"/>
              <a:t> of a program</a:t>
            </a:r>
          </a:p>
          <a:p>
            <a:pPr eaLnBrk="1" hangingPunct="1">
              <a:lnSpc>
                <a:spcPct val="90000"/>
              </a:lnSpc>
            </a:pPr>
            <a:r>
              <a:rPr lang="en-US" altLang="en-US" sz="2000"/>
              <a:t>Defines the </a:t>
            </a:r>
            <a:r>
              <a:rPr lang="en-US" altLang="en-US" sz="2000" u="sng"/>
              <a:t>number of independent paths</a:t>
            </a:r>
            <a:r>
              <a:rPr lang="en-US" altLang="en-US" sz="2000"/>
              <a:t> in the basis set</a:t>
            </a:r>
          </a:p>
          <a:p>
            <a:pPr eaLnBrk="1" hangingPunct="1">
              <a:lnSpc>
                <a:spcPct val="90000"/>
              </a:lnSpc>
            </a:pPr>
            <a:r>
              <a:rPr lang="en-US" altLang="en-US" sz="2000"/>
              <a:t>Provides an </a:t>
            </a:r>
            <a:r>
              <a:rPr lang="en-US" altLang="en-US" sz="2000" u="sng"/>
              <a:t>upper bound</a:t>
            </a:r>
            <a:r>
              <a:rPr lang="en-US" altLang="en-US" sz="2000"/>
              <a:t> for the number of tests that must be conducted to ensure </a:t>
            </a:r>
            <a:r>
              <a:rPr lang="en-US" altLang="en-US" sz="2000" u="sng"/>
              <a:t>all statements</a:t>
            </a:r>
            <a:r>
              <a:rPr lang="en-US" altLang="en-US" sz="2000"/>
              <a:t> have been executed </a:t>
            </a:r>
            <a:r>
              <a:rPr lang="en-US" altLang="en-US" sz="2000" u="sng"/>
              <a:t>at least once</a:t>
            </a:r>
          </a:p>
          <a:p>
            <a:pPr eaLnBrk="1" hangingPunct="1">
              <a:lnSpc>
                <a:spcPct val="90000"/>
              </a:lnSpc>
            </a:pPr>
            <a:r>
              <a:rPr lang="en-US" altLang="en-US" sz="2000"/>
              <a:t>Can be computed </a:t>
            </a:r>
            <a:r>
              <a:rPr lang="en-US" altLang="en-US" sz="2000" u="sng"/>
              <a:t>three</a:t>
            </a:r>
            <a:r>
              <a:rPr lang="en-US" altLang="en-US" sz="2000"/>
              <a:t> ways</a:t>
            </a:r>
          </a:p>
          <a:p>
            <a:pPr lvl="1" eaLnBrk="1" hangingPunct="1">
              <a:lnSpc>
                <a:spcPct val="90000"/>
              </a:lnSpc>
            </a:pPr>
            <a:r>
              <a:rPr lang="en-US" altLang="en-US" sz="1800"/>
              <a:t>The number of regions</a:t>
            </a:r>
          </a:p>
          <a:p>
            <a:pPr lvl="1" eaLnBrk="1" hangingPunct="1">
              <a:lnSpc>
                <a:spcPct val="90000"/>
              </a:lnSpc>
            </a:pPr>
            <a:r>
              <a:rPr lang="en-US" altLang="en-US" sz="1800"/>
              <a:t>V(G) = E – N + 2, where E is the number of edges and N is the number of nodes in graph G</a:t>
            </a:r>
          </a:p>
          <a:p>
            <a:pPr lvl="1" eaLnBrk="1" hangingPunct="1">
              <a:lnSpc>
                <a:spcPct val="90000"/>
              </a:lnSpc>
            </a:pPr>
            <a:r>
              <a:rPr lang="en-US" altLang="en-US" sz="1800"/>
              <a:t>V(G) = P + 1, where P is the number of predicate nodes in the flow graph G</a:t>
            </a:r>
          </a:p>
          <a:p>
            <a:pPr eaLnBrk="1" hangingPunct="1">
              <a:lnSpc>
                <a:spcPct val="90000"/>
              </a:lnSpc>
            </a:pPr>
            <a:r>
              <a:rPr lang="en-US" altLang="en-US" sz="2000"/>
              <a:t>Results in the following equations for the example flow graph</a:t>
            </a:r>
          </a:p>
          <a:p>
            <a:pPr lvl="1" eaLnBrk="1" hangingPunct="1">
              <a:lnSpc>
                <a:spcPct val="90000"/>
              </a:lnSpc>
            </a:pPr>
            <a:r>
              <a:rPr lang="en-US" altLang="en-US" sz="1800"/>
              <a:t>Number of regions = 4</a:t>
            </a:r>
          </a:p>
          <a:p>
            <a:pPr lvl="1" eaLnBrk="1" hangingPunct="1">
              <a:lnSpc>
                <a:spcPct val="90000"/>
              </a:lnSpc>
            </a:pPr>
            <a:r>
              <a:rPr lang="en-US" altLang="en-US" sz="1800"/>
              <a:t>V(G) = 14 edges – 12 nodes + 2 = 4</a:t>
            </a:r>
          </a:p>
          <a:p>
            <a:pPr lvl="1" eaLnBrk="1" hangingPunct="1">
              <a:lnSpc>
                <a:spcPct val="90000"/>
              </a:lnSpc>
            </a:pPr>
            <a:r>
              <a:rPr lang="en-US" altLang="en-US" sz="1800"/>
              <a:t>V(G) = 3 predicate nodes + 1 = 4</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0861CCAD-5C47-850E-2845-ED088B13A268}"/>
              </a:ext>
            </a:extLst>
          </p:cNvPr>
          <p:cNvSpPr>
            <a:spLocks noGrp="1" noChangeArrowheads="1"/>
          </p:cNvSpPr>
          <p:nvPr>
            <p:ph type="title"/>
          </p:nvPr>
        </p:nvSpPr>
        <p:spPr/>
        <p:txBody>
          <a:bodyPr/>
          <a:lstStyle/>
          <a:p>
            <a:endParaRPr lang="en-IN" altLang="en-US"/>
          </a:p>
        </p:txBody>
      </p:sp>
      <p:sp>
        <p:nvSpPr>
          <p:cNvPr id="16387" name="Content Placeholder 2">
            <a:extLst>
              <a:ext uri="{FF2B5EF4-FFF2-40B4-BE49-F238E27FC236}">
                <a16:creationId xmlns:a16="http://schemas.microsoft.com/office/drawing/2014/main" id="{3D8CAA76-67D3-7546-5A0F-AA06384770F1}"/>
              </a:ext>
            </a:extLst>
          </p:cNvPr>
          <p:cNvSpPr>
            <a:spLocks noGrp="1" noChangeArrowheads="1"/>
          </p:cNvSpPr>
          <p:nvPr>
            <p:ph idx="1"/>
          </p:nvPr>
        </p:nvSpPr>
        <p:spPr/>
        <p:txBody>
          <a:bodyPr/>
          <a:lstStyle/>
          <a:p>
            <a:endParaRPr lang="en-IN" altLang="en-US"/>
          </a:p>
        </p:txBody>
      </p:sp>
      <p:sp>
        <p:nvSpPr>
          <p:cNvPr id="16388" name="Slide Number Placeholder 3">
            <a:extLst>
              <a:ext uri="{FF2B5EF4-FFF2-40B4-BE49-F238E27FC236}">
                <a16:creationId xmlns:a16="http://schemas.microsoft.com/office/drawing/2014/main" id="{8DA40837-4EBC-FDC8-FCB4-4F1C8CFABE9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169E0DD-D91D-4DED-AE65-61DCECDBC548}" type="slidenum">
              <a:rPr lang="en-US" altLang="en-US" sz="1400"/>
              <a:pPr>
                <a:spcBef>
                  <a:spcPct val="0"/>
                </a:spcBef>
                <a:buFontTx/>
                <a:buNone/>
              </a:pPr>
              <a:t>74</a:t>
            </a:fld>
            <a:endParaRPr lang="en-US" altLang="en-US" sz="1400"/>
          </a:p>
        </p:txBody>
      </p:sp>
      <p:pic>
        <p:nvPicPr>
          <p:cNvPr id="16389" name="Picture 4">
            <a:extLst>
              <a:ext uri="{FF2B5EF4-FFF2-40B4-BE49-F238E27FC236}">
                <a16:creationId xmlns:a16="http://schemas.microsoft.com/office/drawing/2014/main" id="{9C266BE3-BD1C-DD31-5C79-18101BF27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834" t="20357" r="31667" b="17390"/>
          <a:stretch>
            <a:fillRect/>
          </a:stretch>
        </p:blipFill>
        <p:spPr bwMode="auto">
          <a:xfrm>
            <a:off x="1524001" y="431800"/>
            <a:ext cx="9167813" cy="558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34499109-3D2B-5F2B-45CE-675C78880F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6DEA6EA-F5D0-40D3-9B3E-545D95810A68}" type="slidenum">
              <a:rPr lang="en-US" altLang="en-US" sz="1400"/>
              <a:pPr>
                <a:spcBef>
                  <a:spcPct val="0"/>
                </a:spcBef>
                <a:buFontTx/>
                <a:buNone/>
              </a:pPr>
              <a:t>75</a:t>
            </a:fld>
            <a:endParaRPr lang="en-US" altLang="en-US" sz="1400"/>
          </a:p>
        </p:txBody>
      </p:sp>
      <p:sp>
        <p:nvSpPr>
          <p:cNvPr id="17411" name="Rectangle 2">
            <a:extLst>
              <a:ext uri="{FF2B5EF4-FFF2-40B4-BE49-F238E27FC236}">
                <a16:creationId xmlns:a16="http://schemas.microsoft.com/office/drawing/2014/main" id="{4747E20F-3E6B-B2FB-8AD3-446E7E3414E8}"/>
              </a:ext>
            </a:extLst>
          </p:cNvPr>
          <p:cNvSpPr>
            <a:spLocks noGrp="1" noChangeArrowheads="1"/>
          </p:cNvSpPr>
          <p:nvPr>
            <p:ph type="title"/>
          </p:nvPr>
        </p:nvSpPr>
        <p:spPr>
          <a:xfrm>
            <a:off x="1828800" y="381000"/>
            <a:ext cx="8458200" cy="1143000"/>
          </a:xfrm>
        </p:spPr>
        <p:txBody>
          <a:bodyPr/>
          <a:lstStyle/>
          <a:p>
            <a:pPr eaLnBrk="1" hangingPunct="1"/>
            <a:r>
              <a:rPr lang="en-US" altLang="en-US" sz="4000"/>
              <a:t>Deriving the Basis Set and Test Cases</a:t>
            </a:r>
          </a:p>
        </p:txBody>
      </p:sp>
      <p:sp>
        <p:nvSpPr>
          <p:cNvPr id="17412" name="Rectangle 3">
            <a:extLst>
              <a:ext uri="{FF2B5EF4-FFF2-40B4-BE49-F238E27FC236}">
                <a16:creationId xmlns:a16="http://schemas.microsoft.com/office/drawing/2014/main" id="{EF63BDA4-BB6C-270F-2C9D-5D64104152D1}"/>
              </a:ext>
            </a:extLst>
          </p:cNvPr>
          <p:cNvSpPr>
            <a:spLocks noGrp="1" noChangeArrowheads="1"/>
          </p:cNvSpPr>
          <p:nvPr>
            <p:ph type="body" idx="1"/>
          </p:nvPr>
        </p:nvSpPr>
        <p:spPr/>
        <p:txBody>
          <a:bodyPr/>
          <a:lstStyle/>
          <a:p>
            <a:pPr marL="609600" indent="-609600" eaLnBrk="1" hangingPunct="1">
              <a:buFontTx/>
              <a:buAutoNum type="arabicParenR"/>
            </a:pPr>
            <a:r>
              <a:rPr lang="en-US" altLang="en-US" sz="2000"/>
              <a:t>Using the design or code as a foundation, draw a corresponding flow graph</a:t>
            </a:r>
          </a:p>
          <a:p>
            <a:pPr marL="609600" indent="-609600" eaLnBrk="1" hangingPunct="1">
              <a:buFontTx/>
              <a:buAutoNum type="arabicParenR"/>
            </a:pPr>
            <a:r>
              <a:rPr lang="en-US" altLang="en-US" sz="2000"/>
              <a:t>Determine the cyclomatic complexity of the resultant flow graph</a:t>
            </a:r>
          </a:p>
          <a:p>
            <a:pPr marL="609600" indent="-609600" eaLnBrk="1" hangingPunct="1">
              <a:buFontTx/>
              <a:buAutoNum type="arabicParenR"/>
            </a:pPr>
            <a:r>
              <a:rPr lang="en-US" altLang="en-US" sz="2000"/>
              <a:t>Determine a basis set of linearly independent paths</a:t>
            </a:r>
          </a:p>
          <a:p>
            <a:pPr marL="609600" indent="-609600" eaLnBrk="1" hangingPunct="1">
              <a:buFontTx/>
              <a:buAutoNum type="arabicParenR"/>
            </a:pPr>
            <a:r>
              <a:rPr lang="en-US" altLang="en-US" sz="2000"/>
              <a:t>Prepare test cases that will force execution of each path in the basis set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04E7DEF7-2475-05B2-089D-5922B4444E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70BD6FD-C3B7-472B-B8FE-4B8870A82E5F}" type="slidenum">
              <a:rPr lang="en-US" altLang="en-US" sz="1400"/>
              <a:pPr>
                <a:spcBef>
                  <a:spcPct val="0"/>
                </a:spcBef>
                <a:buFontTx/>
                <a:buNone/>
              </a:pPr>
              <a:t>76</a:t>
            </a:fld>
            <a:endParaRPr lang="en-US" altLang="en-US" sz="1400"/>
          </a:p>
        </p:txBody>
      </p:sp>
      <p:sp>
        <p:nvSpPr>
          <p:cNvPr id="18435" name="Rectangle 2">
            <a:extLst>
              <a:ext uri="{FF2B5EF4-FFF2-40B4-BE49-F238E27FC236}">
                <a16:creationId xmlns:a16="http://schemas.microsoft.com/office/drawing/2014/main" id="{7ED2D34B-1840-1EA4-7952-FDD4BAE2DC0B}"/>
              </a:ext>
            </a:extLst>
          </p:cNvPr>
          <p:cNvSpPr>
            <a:spLocks noGrp="1" noChangeArrowheads="1"/>
          </p:cNvSpPr>
          <p:nvPr>
            <p:ph type="title"/>
          </p:nvPr>
        </p:nvSpPr>
        <p:spPr>
          <a:xfrm>
            <a:off x="2209800" y="0"/>
            <a:ext cx="7772400" cy="762000"/>
          </a:xfrm>
        </p:spPr>
        <p:txBody>
          <a:bodyPr/>
          <a:lstStyle/>
          <a:p>
            <a:pPr eaLnBrk="1" hangingPunct="1"/>
            <a:r>
              <a:rPr lang="en-US" altLang="en-US" sz="3600"/>
              <a:t>A Second Flow Graph Example</a:t>
            </a:r>
          </a:p>
        </p:txBody>
      </p:sp>
      <p:sp>
        <p:nvSpPr>
          <p:cNvPr id="18436" name="Text Box 3">
            <a:extLst>
              <a:ext uri="{FF2B5EF4-FFF2-40B4-BE49-F238E27FC236}">
                <a16:creationId xmlns:a16="http://schemas.microsoft.com/office/drawing/2014/main" id="{DD0098EE-82C3-4ACF-A019-E961971A3138}"/>
              </a:ext>
            </a:extLst>
          </p:cNvPr>
          <p:cNvSpPr txBox="1">
            <a:spLocks noChangeArrowheads="1"/>
          </p:cNvSpPr>
          <p:nvPr/>
        </p:nvSpPr>
        <p:spPr bwMode="auto">
          <a:xfrm>
            <a:off x="1752600" y="914400"/>
            <a:ext cx="3983038" cy="5480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a:latin typeface="Courier New" panose="02070309020205020404" pitchFamily="49" charset="0"/>
              </a:rPr>
              <a:t> 1  int functionY(void)</a:t>
            </a:r>
          </a:p>
          <a:p>
            <a:pPr eaLnBrk="1" hangingPunct="1">
              <a:spcBef>
                <a:spcPct val="0"/>
              </a:spcBef>
              <a:buFontTx/>
              <a:buNone/>
            </a:pPr>
            <a:r>
              <a:rPr lang="en-US" altLang="en-US" sz="1600">
                <a:latin typeface="Courier New" panose="02070309020205020404" pitchFamily="49" charset="0"/>
              </a:rPr>
              <a:t> 2  {</a:t>
            </a:r>
          </a:p>
          <a:p>
            <a:pPr eaLnBrk="1" hangingPunct="1">
              <a:spcBef>
                <a:spcPct val="0"/>
              </a:spcBef>
              <a:buFontTx/>
              <a:buNone/>
            </a:pPr>
            <a:r>
              <a:rPr lang="en-US" altLang="en-US" sz="1600">
                <a:latin typeface="Courier New" panose="02070309020205020404" pitchFamily="49" charset="0"/>
              </a:rPr>
              <a:t> 3     int x = 0;</a:t>
            </a:r>
          </a:p>
          <a:p>
            <a:pPr eaLnBrk="1" hangingPunct="1">
              <a:spcBef>
                <a:spcPct val="0"/>
              </a:spcBef>
              <a:buFontTx/>
              <a:buNone/>
            </a:pPr>
            <a:r>
              <a:rPr lang="en-US" altLang="en-US" sz="1600">
                <a:latin typeface="Courier New" panose="02070309020205020404" pitchFamily="49" charset="0"/>
              </a:rPr>
              <a:t> 4     int y = 19;     </a:t>
            </a:r>
          </a:p>
          <a:p>
            <a:pPr eaLnBrk="1" hangingPunct="1">
              <a:spcBef>
                <a:spcPct val="0"/>
              </a:spcBef>
              <a:buFontTx/>
              <a:buNone/>
            </a:pPr>
            <a:r>
              <a:rPr lang="en-US" altLang="en-US" sz="1600">
                <a:latin typeface="Courier New" panose="02070309020205020404" pitchFamily="49" charset="0"/>
              </a:rPr>
              <a:t> </a:t>
            </a:r>
          </a:p>
          <a:p>
            <a:pPr eaLnBrk="1" hangingPunct="1">
              <a:spcBef>
                <a:spcPct val="0"/>
              </a:spcBef>
              <a:buFontTx/>
              <a:buNone/>
            </a:pPr>
            <a:r>
              <a:rPr lang="en-US" altLang="en-US" sz="1600">
                <a:latin typeface="Courier New" panose="02070309020205020404" pitchFamily="49" charset="0"/>
              </a:rPr>
              <a:t> 5  A: x++;</a:t>
            </a:r>
          </a:p>
          <a:p>
            <a:pPr eaLnBrk="1" hangingPunct="1">
              <a:spcBef>
                <a:spcPct val="0"/>
              </a:spcBef>
              <a:buFontTx/>
              <a:buNone/>
            </a:pPr>
            <a:r>
              <a:rPr lang="en-US" altLang="en-US" sz="1600">
                <a:latin typeface="Courier New" panose="02070309020205020404" pitchFamily="49" charset="0"/>
              </a:rPr>
              <a:t> 6     if (x &gt; 999) </a:t>
            </a:r>
          </a:p>
          <a:p>
            <a:pPr eaLnBrk="1" hangingPunct="1">
              <a:spcBef>
                <a:spcPct val="0"/>
              </a:spcBef>
              <a:buFontTx/>
              <a:buNone/>
            </a:pPr>
            <a:r>
              <a:rPr lang="en-US" altLang="en-US" sz="1600">
                <a:latin typeface="Courier New" panose="02070309020205020404" pitchFamily="49" charset="0"/>
              </a:rPr>
              <a:t> 7        goto D;</a:t>
            </a:r>
          </a:p>
          <a:p>
            <a:pPr eaLnBrk="1" hangingPunct="1">
              <a:spcBef>
                <a:spcPct val="0"/>
              </a:spcBef>
              <a:buFontTx/>
              <a:buNone/>
            </a:pPr>
            <a:r>
              <a:rPr lang="en-US" altLang="en-US" sz="1600">
                <a:latin typeface="Courier New" panose="02070309020205020404" pitchFamily="49" charset="0"/>
              </a:rPr>
              <a:t> 8     if (x % 11 == 0) </a:t>
            </a:r>
          </a:p>
          <a:p>
            <a:pPr eaLnBrk="1" hangingPunct="1">
              <a:spcBef>
                <a:spcPct val="0"/>
              </a:spcBef>
              <a:buFontTx/>
              <a:buNone/>
            </a:pPr>
            <a:r>
              <a:rPr lang="en-US" altLang="en-US" sz="1600">
                <a:latin typeface="Courier New" panose="02070309020205020404" pitchFamily="49" charset="0"/>
              </a:rPr>
              <a:t> 9        goto B;</a:t>
            </a:r>
          </a:p>
          <a:p>
            <a:pPr eaLnBrk="1" hangingPunct="1">
              <a:spcBef>
                <a:spcPct val="0"/>
              </a:spcBef>
              <a:buFontTx/>
              <a:buNone/>
            </a:pPr>
            <a:r>
              <a:rPr lang="en-US" altLang="en-US" sz="1600">
                <a:latin typeface="Courier New" panose="02070309020205020404" pitchFamily="49" charset="0"/>
              </a:rPr>
              <a:t>10     else goto A;</a:t>
            </a:r>
          </a:p>
          <a:p>
            <a:pPr eaLnBrk="1" hangingPunct="1">
              <a:spcBef>
                <a:spcPct val="0"/>
              </a:spcBef>
            </a:pPr>
            <a:endParaRPr lang="en-US" altLang="en-US" sz="1600">
              <a:latin typeface="Courier New" panose="02070309020205020404" pitchFamily="49" charset="0"/>
            </a:endParaRPr>
          </a:p>
          <a:p>
            <a:pPr eaLnBrk="1" hangingPunct="1">
              <a:spcBef>
                <a:spcPct val="0"/>
              </a:spcBef>
              <a:buFontTx/>
              <a:buNone/>
            </a:pPr>
            <a:r>
              <a:rPr lang="en-US" altLang="en-US" sz="1600">
                <a:latin typeface="Courier New" panose="02070309020205020404" pitchFamily="49" charset="0"/>
              </a:rPr>
              <a:t>11  B: if (x % y == 0) </a:t>
            </a:r>
          </a:p>
          <a:p>
            <a:pPr eaLnBrk="1" hangingPunct="1">
              <a:spcBef>
                <a:spcPct val="0"/>
              </a:spcBef>
              <a:buFontTx/>
              <a:buNone/>
            </a:pPr>
            <a:r>
              <a:rPr lang="en-US" altLang="en-US" sz="1600">
                <a:latin typeface="Courier New" panose="02070309020205020404" pitchFamily="49" charset="0"/>
              </a:rPr>
              <a:t>12        goto C;</a:t>
            </a:r>
          </a:p>
          <a:p>
            <a:pPr eaLnBrk="1" hangingPunct="1">
              <a:spcBef>
                <a:spcPct val="0"/>
              </a:spcBef>
              <a:buFontTx/>
              <a:buNone/>
            </a:pPr>
            <a:r>
              <a:rPr lang="en-US" altLang="en-US" sz="1600">
                <a:latin typeface="Courier New" panose="02070309020205020404" pitchFamily="49" charset="0"/>
              </a:rPr>
              <a:t>13     else goto A;</a:t>
            </a:r>
          </a:p>
          <a:p>
            <a:pPr eaLnBrk="1" hangingPunct="1">
              <a:spcBef>
                <a:spcPct val="0"/>
              </a:spcBef>
            </a:pPr>
            <a:endParaRPr lang="en-US" altLang="en-US" sz="1600">
              <a:latin typeface="Courier New" panose="02070309020205020404" pitchFamily="49" charset="0"/>
            </a:endParaRPr>
          </a:p>
          <a:p>
            <a:pPr eaLnBrk="1" hangingPunct="1">
              <a:spcBef>
                <a:spcPct val="0"/>
              </a:spcBef>
              <a:buFontTx/>
              <a:buNone/>
            </a:pPr>
            <a:r>
              <a:rPr lang="en-US" altLang="en-US" sz="1600">
                <a:latin typeface="Courier New" panose="02070309020205020404" pitchFamily="49" charset="0"/>
              </a:rPr>
              <a:t>14  C: printf("%d\n", x);</a:t>
            </a:r>
          </a:p>
          <a:p>
            <a:pPr eaLnBrk="1" hangingPunct="1">
              <a:spcBef>
                <a:spcPct val="0"/>
              </a:spcBef>
              <a:buFontTx/>
              <a:buNone/>
            </a:pPr>
            <a:r>
              <a:rPr lang="en-US" altLang="en-US" sz="1600">
                <a:latin typeface="Courier New" panose="02070309020205020404" pitchFamily="49" charset="0"/>
              </a:rPr>
              <a:t>15     goto A;</a:t>
            </a:r>
          </a:p>
          <a:p>
            <a:pPr eaLnBrk="1" hangingPunct="1">
              <a:spcBef>
                <a:spcPct val="0"/>
              </a:spcBef>
            </a:pPr>
            <a:endParaRPr lang="en-US" altLang="en-US" sz="1600">
              <a:latin typeface="Courier New" panose="02070309020205020404" pitchFamily="49" charset="0"/>
            </a:endParaRPr>
          </a:p>
          <a:p>
            <a:pPr eaLnBrk="1" hangingPunct="1">
              <a:spcBef>
                <a:spcPct val="0"/>
              </a:spcBef>
              <a:buFontTx/>
              <a:buNone/>
            </a:pPr>
            <a:r>
              <a:rPr lang="en-US" altLang="en-US" sz="1600">
                <a:latin typeface="Courier New" panose="02070309020205020404" pitchFamily="49" charset="0"/>
              </a:rPr>
              <a:t>16  D: printf("End of list\n");</a:t>
            </a:r>
          </a:p>
          <a:p>
            <a:pPr eaLnBrk="1" hangingPunct="1">
              <a:spcBef>
                <a:spcPct val="0"/>
              </a:spcBef>
              <a:buFontTx/>
              <a:buNone/>
            </a:pPr>
            <a:r>
              <a:rPr lang="en-US" altLang="en-US" sz="1600">
                <a:latin typeface="Courier New" panose="02070309020205020404" pitchFamily="49" charset="0"/>
              </a:rPr>
              <a:t>17     return 0;</a:t>
            </a:r>
          </a:p>
          <a:p>
            <a:pPr eaLnBrk="1" hangingPunct="1">
              <a:spcBef>
                <a:spcPct val="0"/>
              </a:spcBef>
              <a:buFontTx/>
              <a:buNone/>
            </a:pPr>
            <a:r>
              <a:rPr lang="en-US" altLang="en-US" sz="1600">
                <a:latin typeface="Courier New" panose="02070309020205020404" pitchFamily="49" charset="0"/>
              </a:rPr>
              <a:t>18  }</a:t>
            </a:r>
          </a:p>
        </p:txBody>
      </p:sp>
      <p:sp>
        <p:nvSpPr>
          <p:cNvPr id="18437" name="Oval 4">
            <a:extLst>
              <a:ext uri="{FF2B5EF4-FFF2-40B4-BE49-F238E27FC236}">
                <a16:creationId xmlns:a16="http://schemas.microsoft.com/office/drawing/2014/main" id="{D2FB896D-F053-C995-0323-E33448360F9D}"/>
              </a:ext>
            </a:extLst>
          </p:cNvPr>
          <p:cNvSpPr>
            <a:spLocks noChangeArrowheads="1"/>
          </p:cNvSpPr>
          <p:nvPr/>
        </p:nvSpPr>
        <p:spPr bwMode="auto">
          <a:xfrm>
            <a:off x="8458200" y="7620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3</a:t>
            </a:r>
          </a:p>
        </p:txBody>
      </p:sp>
      <p:sp>
        <p:nvSpPr>
          <p:cNvPr id="18438" name="Oval 5">
            <a:extLst>
              <a:ext uri="{FF2B5EF4-FFF2-40B4-BE49-F238E27FC236}">
                <a16:creationId xmlns:a16="http://schemas.microsoft.com/office/drawing/2014/main" id="{3EA7A3CE-D78A-7C5E-6111-E5E13898046F}"/>
              </a:ext>
            </a:extLst>
          </p:cNvPr>
          <p:cNvSpPr>
            <a:spLocks noChangeArrowheads="1"/>
          </p:cNvSpPr>
          <p:nvPr/>
        </p:nvSpPr>
        <p:spPr bwMode="auto">
          <a:xfrm>
            <a:off x="8458200" y="13716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4</a:t>
            </a:r>
          </a:p>
        </p:txBody>
      </p:sp>
      <p:sp>
        <p:nvSpPr>
          <p:cNvPr id="18439" name="Oval 6">
            <a:extLst>
              <a:ext uri="{FF2B5EF4-FFF2-40B4-BE49-F238E27FC236}">
                <a16:creationId xmlns:a16="http://schemas.microsoft.com/office/drawing/2014/main" id="{E1AEF261-4D1E-0E38-F98B-C331DEBB5DDD}"/>
              </a:ext>
            </a:extLst>
          </p:cNvPr>
          <p:cNvSpPr>
            <a:spLocks noChangeArrowheads="1"/>
          </p:cNvSpPr>
          <p:nvPr/>
        </p:nvSpPr>
        <p:spPr bwMode="auto">
          <a:xfrm>
            <a:off x="8458200" y="20574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5</a:t>
            </a:r>
          </a:p>
        </p:txBody>
      </p:sp>
      <p:sp>
        <p:nvSpPr>
          <p:cNvPr id="18440" name="Oval 7">
            <a:extLst>
              <a:ext uri="{FF2B5EF4-FFF2-40B4-BE49-F238E27FC236}">
                <a16:creationId xmlns:a16="http://schemas.microsoft.com/office/drawing/2014/main" id="{BA5AAB70-12A8-A5FB-C01E-30714C63C99C}"/>
              </a:ext>
            </a:extLst>
          </p:cNvPr>
          <p:cNvSpPr>
            <a:spLocks noChangeArrowheads="1"/>
          </p:cNvSpPr>
          <p:nvPr/>
        </p:nvSpPr>
        <p:spPr bwMode="auto">
          <a:xfrm>
            <a:off x="8458200" y="27432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6</a:t>
            </a:r>
          </a:p>
        </p:txBody>
      </p:sp>
      <p:sp>
        <p:nvSpPr>
          <p:cNvPr id="18441" name="Oval 8">
            <a:extLst>
              <a:ext uri="{FF2B5EF4-FFF2-40B4-BE49-F238E27FC236}">
                <a16:creationId xmlns:a16="http://schemas.microsoft.com/office/drawing/2014/main" id="{51692C37-4598-AEDC-589E-83C519320FE6}"/>
              </a:ext>
            </a:extLst>
          </p:cNvPr>
          <p:cNvSpPr>
            <a:spLocks noChangeArrowheads="1"/>
          </p:cNvSpPr>
          <p:nvPr/>
        </p:nvSpPr>
        <p:spPr bwMode="auto">
          <a:xfrm>
            <a:off x="9296400" y="32004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7</a:t>
            </a:r>
          </a:p>
        </p:txBody>
      </p:sp>
      <p:sp>
        <p:nvSpPr>
          <p:cNvPr id="18442" name="Oval 9">
            <a:extLst>
              <a:ext uri="{FF2B5EF4-FFF2-40B4-BE49-F238E27FC236}">
                <a16:creationId xmlns:a16="http://schemas.microsoft.com/office/drawing/2014/main" id="{ABDCB84B-045D-A3AE-8722-05BB0A80E092}"/>
              </a:ext>
            </a:extLst>
          </p:cNvPr>
          <p:cNvSpPr>
            <a:spLocks noChangeArrowheads="1"/>
          </p:cNvSpPr>
          <p:nvPr/>
        </p:nvSpPr>
        <p:spPr bwMode="auto">
          <a:xfrm>
            <a:off x="9296400" y="38100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16</a:t>
            </a:r>
          </a:p>
        </p:txBody>
      </p:sp>
      <p:sp>
        <p:nvSpPr>
          <p:cNvPr id="18443" name="Oval 10">
            <a:extLst>
              <a:ext uri="{FF2B5EF4-FFF2-40B4-BE49-F238E27FC236}">
                <a16:creationId xmlns:a16="http://schemas.microsoft.com/office/drawing/2014/main" id="{0A0616CB-4C32-C1C5-0509-9A0BBD21D5FD}"/>
              </a:ext>
            </a:extLst>
          </p:cNvPr>
          <p:cNvSpPr>
            <a:spLocks noChangeArrowheads="1"/>
          </p:cNvSpPr>
          <p:nvPr/>
        </p:nvSpPr>
        <p:spPr bwMode="auto">
          <a:xfrm>
            <a:off x="9296400" y="44196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17</a:t>
            </a:r>
          </a:p>
        </p:txBody>
      </p:sp>
      <p:sp>
        <p:nvSpPr>
          <p:cNvPr id="18444" name="Oval 11">
            <a:extLst>
              <a:ext uri="{FF2B5EF4-FFF2-40B4-BE49-F238E27FC236}">
                <a16:creationId xmlns:a16="http://schemas.microsoft.com/office/drawing/2014/main" id="{7031047E-69A5-F360-56A5-A1F0E3AD0EAD}"/>
              </a:ext>
            </a:extLst>
          </p:cNvPr>
          <p:cNvSpPr>
            <a:spLocks noChangeArrowheads="1"/>
          </p:cNvSpPr>
          <p:nvPr/>
        </p:nvSpPr>
        <p:spPr bwMode="auto">
          <a:xfrm>
            <a:off x="7696200" y="32004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8</a:t>
            </a:r>
          </a:p>
        </p:txBody>
      </p:sp>
      <p:sp>
        <p:nvSpPr>
          <p:cNvPr id="18445" name="Oval 12">
            <a:extLst>
              <a:ext uri="{FF2B5EF4-FFF2-40B4-BE49-F238E27FC236}">
                <a16:creationId xmlns:a16="http://schemas.microsoft.com/office/drawing/2014/main" id="{5DE27F97-280B-529F-50DA-05F6A3F593CA}"/>
              </a:ext>
            </a:extLst>
          </p:cNvPr>
          <p:cNvSpPr>
            <a:spLocks noChangeArrowheads="1"/>
          </p:cNvSpPr>
          <p:nvPr/>
        </p:nvSpPr>
        <p:spPr bwMode="auto">
          <a:xfrm>
            <a:off x="7696200" y="38100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9</a:t>
            </a:r>
          </a:p>
        </p:txBody>
      </p:sp>
      <p:sp>
        <p:nvSpPr>
          <p:cNvPr id="18446" name="Oval 13">
            <a:extLst>
              <a:ext uri="{FF2B5EF4-FFF2-40B4-BE49-F238E27FC236}">
                <a16:creationId xmlns:a16="http://schemas.microsoft.com/office/drawing/2014/main" id="{CE9EAB4E-7D9F-A9B0-0411-C5544E1A5B3F}"/>
              </a:ext>
            </a:extLst>
          </p:cNvPr>
          <p:cNvSpPr>
            <a:spLocks noChangeArrowheads="1"/>
          </p:cNvSpPr>
          <p:nvPr/>
        </p:nvSpPr>
        <p:spPr bwMode="auto">
          <a:xfrm>
            <a:off x="7696200" y="44196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11</a:t>
            </a:r>
          </a:p>
        </p:txBody>
      </p:sp>
      <p:sp>
        <p:nvSpPr>
          <p:cNvPr id="18447" name="Oval 14">
            <a:extLst>
              <a:ext uri="{FF2B5EF4-FFF2-40B4-BE49-F238E27FC236}">
                <a16:creationId xmlns:a16="http://schemas.microsoft.com/office/drawing/2014/main" id="{6C4DB3E5-2AEC-2A35-66D5-EC42EEB23D9B}"/>
              </a:ext>
            </a:extLst>
          </p:cNvPr>
          <p:cNvSpPr>
            <a:spLocks noChangeArrowheads="1"/>
          </p:cNvSpPr>
          <p:nvPr/>
        </p:nvSpPr>
        <p:spPr bwMode="auto">
          <a:xfrm>
            <a:off x="7696200" y="50292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12</a:t>
            </a:r>
          </a:p>
        </p:txBody>
      </p:sp>
      <p:sp>
        <p:nvSpPr>
          <p:cNvPr id="18448" name="Oval 15">
            <a:extLst>
              <a:ext uri="{FF2B5EF4-FFF2-40B4-BE49-F238E27FC236}">
                <a16:creationId xmlns:a16="http://schemas.microsoft.com/office/drawing/2014/main" id="{F3916E88-DD8C-8E8B-2B9D-866F7B2A81BB}"/>
              </a:ext>
            </a:extLst>
          </p:cNvPr>
          <p:cNvSpPr>
            <a:spLocks noChangeArrowheads="1"/>
          </p:cNvSpPr>
          <p:nvPr/>
        </p:nvSpPr>
        <p:spPr bwMode="auto">
          <a:xfrm>
            <a:off x="7696200" y="57150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14</a:t>
            </a:r>
          </a:p>
        </p:txBody>
      </p:sp>
      <p:sp>
        <p:nvSpPr>
          <p:cNvPr id="18449" name="Oval 16">
            <a:extLst>
              <a:ext uri="{FF2B5EF4-FFF2-40B4-BE49-F238E27FC236}">
                <a16:creationId xmlns:a16="http://schemas.microsoft.com/office/drawing/2014/main" id="{2CE3FC73-1313-E1BC-3465-7C2E84C38784}"/>
              </a:ext>
            </a:extLst>
          </p:cNvPr>
          <p:cNvSpPr>
            <a:spLocks noChangeArrowheads="1"/>
          </p:cNvSpPr>
          <p:nvPr/>
        </p:nvSpPr>
        <p:spPr bwMode="auto">
          <a:xfrm>
            <a:off x="7696200" y="63246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15</a:t>
            </a:r>
          </a:p>
        </p:txBody>
      </p:sp>
      <p:sp>
        <p:nvSpPr>
          <p:cNvPr id="18450" name="Oval 17">
            <a:extLst>
              <a:ext uri="{FF2B5EF4-FFF2-40B4-BE49-F238E27FC236}">
                <a16:creationId xmlns:a16="http://schemas.microsoft.com/office/drawing/2014/main" id="{3C3A712F-503D-A44A-E91D-CF9C328EBCDB}"/>
              </a:ext>
            </a:extLst>
          </p:cNvPr>
          <p:cNvSpPr>
            <a:spLocks noChangeArrowheads="1"/>
          </p:cNvSpPr>
          <p:nvPr/>
        </p:nvSpPr>
        <p:spPr bwMode="auto">
          <a:xfrm>
            <a:off x="6629400" y="50292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13</a:t>
            </a:r>
          </a:p>
        </p:txBody>
      </p:sp>
      <p:sp>
        <p:nvSpPr>
          <p:cNvPr id="18451" name="Oval 18">
            <a:extLst>
              <a:ext uri="{FF2B5EF4-FFF2-40B4-BE49-F238E27FC236}">
                <a16:creationId xmlns:a16="http://schemas.microsoft.com/office/drawing/2014/main" id="{EF68230C-F0EA-5F56-2CFD-5A890632720C}"/>
              </a:ext>
            </a:extLst>
          </p:cNvPr>
          <p:cNvSpPr>
            <a:spLocks noChangeArrowheads="1"/>
          </p:cNvSpPr>
          <p:nvPr/>
        </p:nvSpPr>
        <p:spPr bwMode="auto">
          <a:xfrm>
            <a:off x="6629400" y="38100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10</a:t>
            </a:r>
          </a:p>
        </p:txBody>
      </p:sp>
      <p:cxnSp>
        <p:nvCxnSpPr>
          <p:cNvPr id="18452" name="AutoShape 19">
            <a:extLst>
              <a:ext uri="{FF2B5EF4-FFF2-40B4-BE49-F238E27FC236}">
                <a16:creationId xmlns:a16="http://schemas.microsoft.com/office/drawing/2014/main" id="{90B73BD8-4C8A-A46B-09CA-0936F99B0CD5}"/>
              </a:ext>
            </a:extLst>
          </p:cNvPr>
          <p:cNvCxnSpPr>
            <a:cxnSpLocks noChangeShapeType="1"/>
            <a:stCxn id="18437" idx="4"/>
            <a:endCxn id="18438" idx="0"/>
          </p:cNvCxnSpPr>
          <p:nvPr/>
        </p:nvCxnSpPr>
        <p:spPr bwMode="auto">
          <a:xfrm>
            <a:off x="8724900" y="1143000"/>
            <a:ext cx="0" cy="22860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53" name="AutoShape 20">
            <a:extLst>
              <a:ext uri="{FF2B5EF4-FFF2-40B4-BE49-F238E27FC236}">
                <a16:creationId xmlns:a16="http://schemas.microsoft.com/office/drawing/2014/main" id="{3EF6DE70-EE29-44AE-7201-187267D34F61}"/>
              </a:ext>
            </a:extLst>
          </p:cNvPr>
          <p:cNvCxnSpPr>
            <a:cxnSpLocks noChangeShapeType="1"/>
            <a:stCxn id="18438" idx="4"/>
            <a:endCxn id="18439" idx="0"/>
          </p:cNvCxnSpPr>
          <p:nvPr/>
        </p:nvCxnSpPr>
        <p:spPr bwMode="auto">
          <a:xfrm>
            <a:off x="8724900" y="1752600"/>
            <a:ext cx="0" cy="30480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54" name="AutoShape 21">
            <a:extLst>
              <a:ext uri="{FF2B5EF4-FFF2-40B4-BE49-F238E27FC236}">
                <a16:creationId xmlns:a16="http://schemas.microsoft.com/office/drawing/2014/main" id="{8326CB7F-513D-C016-CAE0-416B3FCC12ED}"/>
              </a:ext>
            </a:extLst>
          </p:cNvPr>
          <p:cNvCxnSpPr>
            <a:cxnSpLocks noChangeShapeType="1"/>
            <a:stCxn id="18439" idx="4"/>
            <a:endCxn id="18440" idx="0"/>
          </p:cNvCxnSpPr>
          <p:nvPr/>
        </p:nvCxnSpPr>
        <p:spPr bwMode="auto">
          <a:xfrm>
            <a:off x="8724900" y="2438400"/>
            <a:ext cx="0" cy="2857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55" name="AutoShape 22">
            <a:extLst>
              <a:ext uri="{FF2B5EF4-FFF2-40B4-BE49-F238E27FC236}">
                <a16:creationId xmlns:a16="http://schemas.microsoft.com/office/drawing/2014/main" id="{6994C609-F564-4420-C228-23058C4FA7C0}"/>
              </a:ext>
            </a:extLst>
          </p:cNvPr>
          <p:cNvCxnSpPr>
            <a:cxnSpLocks noChangeShapeType="1"/>
            <a:stCxn id="18440" idx="3"/>
            <a:endCxn id="18444" idx="7"/>
          </p:cNvCxnSpPr>
          <p:nvPr/>
        </p:nvCxnSpPr>
        <p:spPr bwMode="auto">
          <a:xfrm flipH="1">
            <a:off x="8151814" y="3087689"/>
            <a:ext cx="384175" cy="1492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56" name="AutoShape 23">
            <a:extLst>
              <a:ext uri="{FF2B5EF4-FFF2-40B4-BE49-F238E27FC236}">
                <a16:creationId xmlns:a16="http://schemas.microsoft.com/office/drawing/2014/main" id="{B88E0E47-C818-E416-42E3-9E197716407E}"/>
              </a:ext>
            </a:extLst>
          </p:cNvPr>
          <p:cNvCxnSpPr>
            <a:cxnSpLocks noChangeShapeType="1"/>
            <a:stCxn id="18440" idx="5"/>
            <a:endCxn id="18441" idx="1"/>
          </p:cNvCxnSpPr>
          <p:nvPr/>
        </p:nvCxnSpPr>
        <p:spPr bwMode="auto">
          <a:xfrm>
            <a:off x="8913814" y="3087689"/>
            <a:ext cx="460375" cy="16827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57" name="AutoShape 24">
            <a:extLst>
              <a:ext uri="{FF2B5EF4-FFF2-40B4-BE49-F238E27FC236}">
                <a16:creationId xmlns:a16="http://schemas.microsoft.com/office/drawing/2014/main" id="{BDAD4D60-5887-6CE7-B375-FCDFE7FE90F5}"/>
              </a:ext>
            </a:extLst>
          </p:cNvPr>
          <p:cNvCxnSpPr>
            <a:cxnSpLocks noChangeShapeType="1"/>
            <a:stCxn id="18444" idx="4"/>
            <a:endCxn id="18445" idx="0"/>
          </p:cNvCxnSpPr>
          <p:nvPr/>
        </p:nvCxnSpPr>
        <p:spPr bwMode="auto">
          <a:xfrm>
            <a:off x="7962900" y="3600450"/>
            <a:ext cx="0" cy="2095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58" name="AutoShape 25">
            <a:extLst>
              <a:ext uri="{FF2B5EF4-FFF2-40B4-BE49-F238E27FC236}">
                <a16:creationId xmlns:a16="http://schemas.microsoft.com/office/drawing/2014/main" id="{ACC2845D-1ABC-40F9-9EEB-6A23DFD9542B}"/>
              </a:ext>
            </a:extLst>
          </p:cNvPr>
          <p:cNvCxnSpPr>
            <a:cxnSpLocks noChangeShapeType="1"/>
            <a:stCxn id="18441" idx="4"/>
            <a:endCxn id="18442" idx="0"/>
          </p:cNvCxnSpPr>
          <p:nvPr/>
        </p:nvCxnSpPr>
        <p:spPr bwMode="auto">
          <a:xfrm>
            <a:off x="9563100" y="3581400"/>
            <a:ext cx="0" cy="22860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59" name="AutoShape 26">
            <a:extLst>
              <a:ext uri="{FF2B5EF4-FFF2-40B4-BE49-F238E27FC236}">
                <a16:creationId xmlns:a16="http://schemas.microsoft.com/office/drawing/2014/main" id="{C6132567-4FE8-E674-E7FC-3AA0ED022DB6}"/>
              </a:ext>
            </a:extLst>
          </p:cNvPr>
          <p:cNvCxnSpPr>
            <a:cxnSpLocks noChangeShapeType="1"/>
            <a:stCxn id="18442" idx="4"/>
            <a:endCxn id="18443" idx="0"/>
          </p:cNvCxnSpPr>
          <p:nvPr/>
        </p:nvCxnSpPr>
        <p:spPr bwMode="auto">
          <a:xfrm>
            <a:off x="9563100" y="4191000"/>
            <a:ext cx="0" cy="22860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60" name="AutoShape 27">
            <a:extLst>
              <a:ext uri="{FF2B5EF4-FFF2-40B4-BE49-F238E27FC236}">
                <a16:creationId xmlns:a16="http://schemas.microsoft.com/office/drawing/2014/main" id="{524A0046-6AD0-D20A-5557-7975A3598670}"/>
              </a:ext>
            </a:extLst>
          </p:cNvPr>
          <p:cNvCxnSpPr>
            <a:cxnSpLocks noChangeShapeType="1"/>
            <a:stCxn id="18445" idx="4"/>
            <a:endCxn id="18446" idx="0"/>
          </p:cNvCxnSpPr>
          <p:nvPr/>
        </p:nvCxnSpPr>
        <p:spPr bwMode="auto">
          <a:xfrm>
            <a:off x="7962900" y="4191000"/>
            <a:ext cx="0" cy="2095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61" name="AutoShape 28">
            <a:extLst>
              <a:ext uri="{FF2B5EF4-FFF2-40B4-BE49-F238E27FC236}">
                <a16:creationId xmlns:a16="http://schemas.microsoft.com/office/drawing/2014/main" id="{43B55544-494D-4336-45DA-3CAF37420DA3}"/>
              </a:ext>
            </a:extLst>
          </p:cNvPr>
          <p:cNvCxnSpPr>
            <a:cxnSpLocks noChangeShapeType="1"/>
            <a:stCxn id="18446" idx="4"/>
            <a:endCxn id="18447" idx="0"/>
          </p:cNvCxnSpPr>
          <p:nvPr/>
        </p:nvCxnSpPr>
        <p:spPr bwMode="auto">
          <a:xfrm>
            <a:off x="7962900" y="4819650"/>
            <a:ext cx="0" cy="2095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62" name="AutoShape 29">
            <a:extLst>
              <a:ext uri="{FF2B5EF4-FFF2-40B4-BE49-F238E27FC236}">
                <a16:creationId xmlns:a16="http://schemas.microsoft.com/office/drawing/2014/main" id="{DC77D760-408C-08AA-F16F-C98F43A2544E}"/>
              </a:ext>
            </a:extLst>
          </p:cNvPr>
          <p:cNvCxnSpPr>
            <a:cxnSpLocks noChangeShapeType="1"/>
            <a:stCxn id="18447" idx="4"/>
            <a:endCxn id="18448" idx="0"/>
          </p:cNvCxnSpPr>
          <p:nvPr/>
        </p:nvCxnSpPr>
        <p:spPr bwMode="auto">
          <a:xfrm>
            <a:off x="7962900" y="5410200"/>
            <a:ext cx="0" cy="30480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63" name="AutoShape 30">
            <a:extLst>
              <a:ext uri="{FF2B5EF4-FFF2-40B4-BE49-F238E27FC236}">
                <a16:creationId xmlns:a16="http://schemas.microsoft.com/office/drawing/2014/main" id="{1800E011-A573-EB5B-81F8-3DF5D025C28B}"/>
              </a:ext>
            </a:extLst>
          </p:cNvPr>
          <p:cNvCxnSpPr>
            <a:cxnSpLocks noChangeShapeType="1"/>
            <a:stCxn id="18448" idx="4"/>
            <a:endCxn id="18449" idx="0"/>
          </p:cNvCxnSpPr>
          <p:nvPr/>
        </p:nvCxnSpPr>
        <p:spPr bwMode="auto">
          <a:xfrm>
            <a:off x="7962900" y="6096000"/>
            <a:ext cx="0" cy="22860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64" name="AutoShape 31">
            <a:extLst>
              <a:ext uri="{FF2B5EF4-FFF2-40B4-BE49-F238E27FC236}">
                <a16:creationId xmlns:a16="http://schemas.microsoft.com/office/drawing/2014/main" id="{68321008-61D3-2B27-C110-1B141D905DF9}"/>
              </a:ext>
            </a:extLst>
          </p:cNvPr>
          <p:cNvCxnSpPr>
            <a:cxnSpLocks noChangeShapeType="1"/>
            <a:stCxn id="18444" idx="3"/>
            <a:endCxn id="18451" idx="7"/>
          </p:cNvCxnSpPr>
          <p:nvPr/>
        </p:nvCxnSpPr>
        <p:spPr bwMode="auto">
          <a:xfrm flipH="1">
            <a:off x="7085014" y="3544889"/>
            <a:ext cx="688975" cy="32067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65" name="AutoShape 32">
            <a:extLst>
              <a:ext uri="{FF2B5EF4-FFF2-40B4-BE49-F238E27FC236}">
                <a16:creationId xmlns:a16="http://schemas.microsoft.com/office/drawing/2014/main" id="{E5D22DEA-D6B9-DF3A-36A9-C82A9CA3A49F}"/>
              </a:ext>
            </a:extLst>
          </p:cNvPr>
          <p:cNvCxnSpPr>
            <a:cxnSpLocks noChangeShapeType="1"/>
            <a:stCxn id="18451" idx="0"/>
            <a:endCxn id="18439" idx="3"/>
          </p:cNvCxnSpPr>
          <p:nvPr/>
        </p:nvCxnSpPr>
        <p:spPr bwMode="auto">
          <a:xfrm rot="16200000">
            <a:off x="7002463" y="2276475"/>
            <a:ext cx="1427162" cy="1639888"/>
          </a:xfrm>
          <a:prstGeom prst="curvedConnector3">
            <a:avLst>
              <a:gd name="adj1" fmla="val 74190"/>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66" name="AutoShape 33">
            <a:extLst>
              <a:ext uri="{FF2B5EF4-FFF2-40B4-BE49-F238E27FC236}">
                <a16:creationId xmlns:a16="http://schemas.microsoft.com/office/drawing/2014/main" id="{C03A466A-7A5C-34CD-A905-AA8AF819E8DB}"/>
              </a:ext>
            </a:extLst>
          </p:cNvPr>
          <p:cNvCxnSpPr>
            <a:cxnSpLocks noChangeShapeType="1"/>
            <a:stCxn id="18450" idx="2"/>
            <a:endCxn id="18439" idx="2"/>
          </p:cNvCxnSpPr>
          <p:nvPr/>
        </p:nvCxnSpPr>
        <p:spPr bwMode="auto">
          <a:xfrm rot="10800000" flipH="1">
            <a:off x="6629400" y="2247900"/>
            <a:ext cx="1828800" cy="2971800"/>
          </a:xfrm>
          <a:prstGeom prst="curvedConnector3">
            <a:avLst>
              <a:gd name="adj1" fmla="val -12500"/>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67" name="AutoShape 34">
            <a:extLst>
              <a:ext uri="{FF2B5EF4-FFF2-40B4-BE49-F238E27FC236}">
                <a16:creationId xmlns:a16="http://schemas.microsoft.com/office/drawing/2014/main" id="{84F2F223-733F-0AD2-0B7B-065044F02EE7}"/>
              </a:ext>
            </a:extLst>
          </p:cNvPr>
          <p:cNvCxnSpPr>
            <a:cxnSpLocks noChangeShapeType="1"/>
            <a:stCxn id="18449" idx="2"/>
            <a:endCxn id="18439" idx="1"/>
          </p:cNvCxnSpPr>
          <p:nvPr/>
        </p:nvCxnSpPr>
        <p:spPr bwMode="auto">
          <a:xfrm rot="10800000" flipH="1">
            <a:off x="7696200" y="2112964"/>
            <a:ext cx="839788" cy="4402137"/>
          </a:xfrm>
          <a:prstGeom prst="curvedConnector4">
            <a:avLst>
              <a:gd name="adj1" fmla="val -210588"/>
              <a:gd name="adj2" fmla="val 106454"/>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68" name="AutoShape 35">
            <a:extLst>
              <a:ext uri="{FF2B5EF4-FFF2-40B4-BE49-F238E27FC236}">
                <a16:creationId xmlns:a16="http://schemas.microsoft.com/office/drawing/2014/main" id="{2391E714-E1B7-E286-C1EF-FE528AC14C32}"/>
              </a:ext>
            </a:extLst>
          </p:cNvPr>
          <p:cNvCxnSpPr>
            <a:cxnSpLocks noChangeShapeType="1"/>
            <a:stCxn id="18446" idx="3"/>
            <a:endCxn id="18450" idx="7"/>
          </p:cNvCxnSpPr>
          <p:nvPr/>
        </p:nvCxnSpPr>
        <p:spPr bwMode="auto">
          <a:xfrm flipH="1">
            <a:off x="7085014" y="4764089"/>
            <a:ext cx="688975" cy="32067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26CE7750-4CB6-6228-2A01-8372BDFE12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DD6988C-9FD2-4D1A-A855-45B19A563D9C}" type="slidenum">
              <a:rPr lang="en-US" altLang="en-US" sz="1400"/>
              <a:pPr>
                <a:spcBef>
                  <a:spcPct val="0"/>
                </a:spcBef>
                <a:buFontTx/>
                <a:buNone/>
              </a:pPr>
              <a:t>77</a:t>
            </a:fld>
            <a:endParaRPr lang="en-US" altLang="en-US" sz="1400"/>
          </a:p>
        </p:txBody>
      </p:sp>
      <p:sp>
        <p:nvSpPr>
          <p:cNvPr id="19459" name="Rectangle 1026">
            <a:extLst>
              <a:ext uri="{FF2B5EF4-FFF2-40B4-BE49-F238E27FC236}">
                <a16:creationId xmlns:a16="http://schemas.microsoft.com/office/drawing/2014/main" id="{3B6A0A13-F6A2-C970-86F9-4BD87A975D31}"/>
              </a:ext>
            </a:extLst>
          </p:cNvPr>
          <p:cNvSpPr>
            <a:spLocks noGrp="1" noChangeArrowheads="1"/>
          </p:cNvSpPr>
          <p:nvPr>
            <p:ph type="title"/>
          </p:nvPr>
        </p:nvSpPr>
        <p:spPr>
          <a:xfrm>
            <a:off x="1752600" y="0"/>
            <a:ext cx="8763000" cy="762000"/>
          </a:xfrm>
        </p:spPr>
        <p:txBody>
          <a:bodyPr/>
          <a:lstStyle/>
          <a:p>
            <a:pPr eaLnBrk="1" hangingPunct="1"/>
            <a:r>
              <a:rPr lang="en-US" altLang="en-US" sz="3600"/>
              <a:t>A Sample Function to Diagram and Analyze</a:t>
            </a:r>
          </a:p>
        </p:txBody>
      </p:sp>
      <p:sp>
        <p:nvSpPr>
          <p:cNvPr id="19460" name="Text Box 1027">
            <a:extLst>
              <a:ext uri="{FF2B5EF4-FFF2-40B4-BE49-F238E27FC236}">
                <a16:creationId xmlns:a16="http://schemas.microsoft.com/office/drawing/2014/main" id="{4C816CE1-F8EB-8AA8-D28A-4593BC8BDE35}"/>
              </a:ext>
            </a:extLst>
          </p:cNvPr>
          <p:cNvSpPr txBox="1">
            <a:spLocks noChangeArrowheads="1"/>
          </p:cNvSpPr>
          <p:nvPr/>
        </p:nvSpPr>
        <p:spPr bwMode="auto">
          <a:xfrm>
            <a:off x="1752600" y="838200"/>
            <a:ext cx="3983038" cy="596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a:latin typeface="Courier New" panose="02070309020205020404" pitchFamily="49" charset="0"/>
              </a:rPr>
              <a:t> 1  int functionZ(int y)</a:t>
            </a:r>
          </a:p>
          <a:p>
            <a:pPr eaLnBrk="1" hangingPunct="1">
              <a:spcBef>
                <a:spcPct val="0"/>
              </a:spcBef>
              <a:buFontTx/>
              <a:buNone/>
            </a:pPr>
            <a:r>
              <a:rPr lang="en-US" altLang="en-US" sz="1600">
                <a:latin typeface="Courier New" panose="02070309020205020404" pitchFamily="49" charset="0"/>
              </a:rPr>
              <a:t> 2  {</a:t>
            </a:r>
          </a:p>
          <a:p>
            <a:pPr eaLnBrk="1" hangingPunct="1">
              <a:spcBef>
                <a:spcPct val="0"/>
              </a:spcBef>
              <a:buFontTx/>
              <a:buNone/>
            </a:pPr>
            <a:r>
              <a:rPr lang="en-US" altLang="en-US" sz="1600">
                <a:latin typeface="Courier New" panose="02070309020205020404" pitchFamily="49" charset="0"/>
              </a:rPr>
              <a:t> 3  int x = 0;</a:t>
            </a:r>
          </a:p>
          <a:p>
            <a:pPr eaLnBrk="1" hangingPunct="1">
              <a:spcBef>
                <a:spcPct val="0"/>
              </a:spcBef>
              <a:buFontTx/>
              <a:buNone/>
            </a:pPr>
            <a:r>
              <a:rPr lang="en-US" altLang="en-US" sz="1600">
                <a:latin typeface="Courier New" panose="02070309020205020404" pitchFamily="49" charset="0"/>
              </a:rPr>
              <a:t>        </a:t>
            </a:r>
          </a:p>
          <a:p>
            <a:pPr eaLnBrk="1" hangingPunct="1">
              <a:spcBef>
                <a:spcPct val="0"/>
              </a:spcBef>
              <a:buFontTx/>
              <a:buNone/>
            </a:pPr>
            <a:r>
              <a:rPr lang="en-US" altLang="en-US" sz="1600">
                <a:latin typeface="Courier New" panose="02070309020205020404" pitchFamily="49" charset="0"/>
              </a:rPr>
              <a:t> 4  while (x &lt;= (y * y)) </a:t>
            </a:r>
          </a:p>
          <a:p>
            <a:pPr eaLnBrk="1" hangingPunct="1">
              <a:spcBef>
                <a:spcPct val="0"/>
              </a:spcBef>
              <a:buFontTx/>
              <a:buNone/>
            </a:pPr>
            <a:r>
              <a:rPr lang="en-US" altLang="en-US" sz="1600">
                <a:latin typeface="Courier New" panose="02070309020205020404" pitchFamily="49" charset="0"/>
              </a:rPr>
              <a:t> 5     {</a:t>
            </a:r>
          </a:p>
          <a:p>
            <a:pPr eaLnBrk="1" hangingPunct="1">
              <a:spcBef>
                <a:spcPct val="0"/>
              </a:spcBef>
              <a:buFontTx/>
              <a:buNone/>
            </a:pPr>
            <a:r>
              <a:rPr lang="en-US" altLang="en-US" sz="1600">
                <a:latin typeface="Courier New" panose="02070309020205020404" pitchFamily="49" charset="0"/>
              </a:rPr>
              <a:t> 6     if ((x % 11 == 0) &amp;&amp;</a:t>
            </a:r>
          </a:p>
          <a:p>
            <a:pPr eaLnBrk="1" hangingPunct="1">
              <a:spcBef>
                <a:spcPct val="0"/>
              </a:spcBef>
              <a:buFontTx/>
              <a:buNone/>
            </a:pPr>
            <a:r>
              <a:rPr lang="en-US" altLang="en-US" sz="1600">
                <a:latin typeface="Courier New" panose="02070309020205020404" pitchFamily="49" charset="0"/>
              </a:rPr>
              <a:t> 7         (x % y == 0)) </a:t>
            </a:r>
          </a:p>
          <a:p>
            <a:pPr eaLnBrk="1" hangingPunct="1">
              <a:spcBef>
                <a:spcPct val="0"/>
              </a:spcBef>
              <a:buFontTx/>
              <a:buNone/>
            </a:pPr>
            <a:r>
              <a:rPr lang="en-US" altLang="en-US" sz="1600">
                <a:latin typeface="Courier New" panose="02070309020205020404" pitchFamily="49" charset="0"/>
              </a:rPr>
              <a:t> 8        {   </a:t>
            </a:r>
          </a:p>
          <a:p>
            <a:pPr eaLnBrk="1" hangingPunct="1">
              <a:spcBef>
                <a:spcPct val="0"/>
              </a:spcBef>
              <a:buFontTx/>
              <a:buNone/>
            </a:pPr>
            <a:r>
              <a:rPr lang="en-US" altLang="en-US" sz="1600">
                <a:latin typeface="Courier New" panose="02070309020205020404" pitchFamily="49" charset="0"/>
              </a:rPr>
              <a:t> 9        printf(“%d”, x);</a:t>
            </a:r>
          </a:p>
          <a:p>
            <a:pPr eaLnBrk="1" hangingPunct="1">
              <a:spcBef>
                <a:spcPct val="0"/>
              </a:spcBef>
              <a:buFontTx/>
              <a:buNone/>
            </a:pPr>
            <a:r>
              <a:rPr lang="en-US" altLang="en-US" sz="1600">
                <a:latin typeface="Courier New" panose="02070309020205020404" pitchFamily="49" charset="0"/>
              </a:rPr>
              <a:t>10        x++;</a:t>
            </a:r>
          </a:p>
          <a:p>
            <a:pPr eaLnBrk="1" hangingPunct="1">
              <a:spcBef>
                <a:spcPct val="0"/>
              </a:spcBef>
              <a:buFontTx/>
              <a:buNone/>
            </a:pPr>
            <a:r>
              <a:rPr lang="en-US" altLang="en-US" sz="1600">
                <a:latin typeface="Courier New" panose="02070309020205020404" pitchFamily="49" charset="0"/>
              </a:rPr>
              <a:t>11        } // End if</a:t>
            </a:r>
          </a:p>
          <a:p>
            <a:pPr eaLnBrk="1" hangingPunct="1">
              <a:spcBef>
                <a:spcPct val="0"/>
              </a:spcBef>
              <a:buFontTx/>
              <a:buNone/>
            </a:pPr>
            <a:r>
              <a:rPr lang="en-US" altLang="en-US" sz="1600">
                <a:latin typeface="Courier New" panose="02070309020205020404" pitchFamily="49" charset="0"/>
              </a:rPr>
              <a:t>12     else if ((x % 7 == 0) ||</a:t>
            </a:r>
          </a:p>
          <a:p>
            <a:pPr eaLnBrk="1" hangingPunct="1">
              <a:spcBef>
                <a:spcPct val="0"/>
              </a:spcBef>
              <a:buFontTx/>
              <a:buNone/>
            </a:pPr>
            <a:r>
              <a:rPr lang="en-US" altLang="en-US" sz="1600">
                <a:latin typeface="Courier New" panose="02070309020205020404" pitchFamily="49" charset="0"/>
              </a:rPr>
              <a:t>13              (x % y == 1))</a:t>
            </a:r>
          </a:p>
          <a:p>
            <a:pPr eaLnBrk="1" hangingPunct="1">
              <a:spcBef>
                <a:spcPct val="0"/>
              </a:spcBef>
              <a:buFontTx/>
              <a:buNone/>
            </a:pPr>
            <a:r>
              <a:rPr lang="en-US" altLang="en-US" sz="1600">
                <a:latin typeface="Courier New" panose="02070309020205020404" pitchFamily="49" charset="0"/>
              </a:rPr>
              <a:t>14        { </a:t>
            </a:r>
          </a:p>
          <a:p>
            <a:pPr eaLnBrk="1" hangingPunct="1">
              <a:spcBef>
                <a:spcPct val="0"/>
              </a:spcBef>
              <a:buFontTx/>
              <a:buNone/>
            </a:pPr>
            <a:r>
              <a:rPr lang="en-US" altLang="en-US" sz="1600">
                <a:latin typeface="Courier New" panose="02070309020205020404" pitchFamily="49" charset="0"/>
              </a:rPr>
              <a:t>15        printf(“%d”, y);</a:t>
            </a:r>
          </a:p>
          <a:p>
            <a:pPr eaLnBrk="1" hangingPunct="1">
              <a:spcBef>
                <a:spcPct val="0"/>
              </a:spcBef>
              <a:buFontTx/>
              <a:buNone/>
            </a:pPr>
            <a:r>
              <a:rPr lang="en-US" altLang="en-US" sz="1600">
                <a:latin typeface="Courier New" panose="02070309020205020404" pitchFamily="49" charset="0"/>
              </a:rPr>
              <a:t>16        x = x + 2;     </a:t>
            </a:r>
          </a:p>
          <a:p>
            <a:pPr eaLnBrk="1" hangingPunct="1">
              <a:spcBef>
                <a:spcPct val="0"/>
              </a:spcBef>
              <a:buFontTx/>
              <a:buAutoNum type="arabicPlain" startAt="17"/>
            </a:pPr>
            <a:r>
              <a:rPr lang="en-US" altLang="en-US" sz="1600">
                <a:latin typeface="Courier New" panose="02070309020205020404" pitchFamily="49" charset="0"/>
              </a:rPr>
              <a:t>      } // End else</a:t>
            </a:r>
          </a:p>
          <a:p>
            <a:pPr eaLnBrk="1" hangingPunct="1">
              <a:spcBef>
                <a:spcPct val="0"/>
              </a:spcBef>
              <a:buFontTx/>
              <a:buNone/>
            </a:pPr>
            <a:r>
              <a:rPr lang="en-US" altLang="en-US" sz="1600">
                <a:latin typeface="Courier New" panose="02070309020205020404" pitchFamily="49" charset="0"/>
              </a:rPr>
              <a:t>18     printf(“\n”);</a:t>
            </a:r>
          </a:p>
          <a:p>
            <a:pPr eaLnBrk="1" hangingPunct="1">
              <a:spcBef>
                <a:spcPct val="0"/>
              </a:spcBef>
              <a:buFontTx/>
              <a:buNone/>
            </a:pPr>
            <a:r>
              <a:rPr lang="en-US" altLang="en-US" sz="1600">
                <a:latin typeface="Courier New" panose="02070309020205020404" pitchFamily="49" charset="0"/>
              </a:rPr>
              <a:t>19     } // End while</a:t>
            </a:r>
          </a:p>
          <a:p>
            <a:pPr eaLnBrk="1" hangingPunct="1">
              <a:spcBef>
                <a:spcPct val="0"/>
              </a:spcBef>
              <a:buFontTx/>
              <a:buNone/>
            </a:pPr>
            <a:endParaRPr lang="en-US" altLang="en-US" sz="1600">
              <a:latin typeface="Courier New" panose="02070309020205020404" pitchFamily="49" charset="0"/>
            </a:endParaRPr>
          </a:p>
          <a:p>
            <a:pPr eaLnBrk="1" hangingPunct="1">
              <a:spcBef>
                <a:spcPct val="0"/>
              </a:spcBef>
              <a:buFontTx/>
              <a:buNone/>
            </a:pPr>
            <a:r>
              <a:rPr lang="en-US" altLang="en-US" sz="1600">
                <a:latin typeface="Courier New" panose="02070309020205020404" pitchFamily="49" charset="0"/>
              </a:rPr>
              <a:t>20  printf("End of list\n");</a:t>
            </a:r>
          </a:p>
          <a:p>
            <a:pPr eaLnBrk="1" hangingPunct="1">
              <a:spcBef>
                <a:spcPct val="0"/>
              </a:spcBef>
              <a:buFontTx/>
              <a:buNone/>
            </a:pPr>
            <a:r>
              <a:rPr lang="en-US" altLang="en-US" sz="1600">
                <a:latin typeface="Courier New" panose="02070309020205020404" pitchFamily="49" charset="0"/>
              </a:rPr>
              <a:t>21  return 0;</a:t>
            </a:r>
          </a:p>
          <a:p>
            <a:pPr eaLnBrk="1" hangingPunct="1">
              <a:spcBef>
                <a:spcPct val="0"/>
              </a:spcBef>
              <a:buFontTx/>
              <a:buNone/>
            </a:pPr>
            <a:r>
              <a:rPr lang="en-US" altLang="en-US" sz="1600">
                <a:latin typeface="Courier New" panose="02070309020205020404" pitchFamily="49" charset="0"/>
              </a:rPr>
              <a:t>22  } // End functionZ</a:t>
            </a:r>
          </a:p>
        </p:txBody>
      </p:sp>
      <p:sp>
        <p:nvSpPr>
          <p:cNvPr id="19461" name="Rectangle 1094">
            <a:extLst>
              <a:ext uri="{FF2B5EF4-FFF2-40B4-BE49-F238E27FC236}">
                <a16:creationId xmlns:a16="http://schemas.microsoft.com/office/drawing/2014/main" id="{562EC963-8C3C-8112-B859-1274162D46B2}"/>
              </a:ext>
            </a:extLst>
          </p:cNvPr>
          <p:cNvSpPr>
            <a:spLocks noChangeArrowheads="1"/>
          </p:cNvSpPr>
          <p:nvPr/>
        </p:nvSpPr>
        <p:spPr bwMode="auto">
          <a:xfrm>
            <a:off x="1905000" y="13716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19462" name="Rectangle 1095">
            <a:extLst>
              <a:ext uri="{FF2B5EF4-FFF2-40B4-BE49-F238E27FC236}">
                <a16:creationId xmlns:a16="http://schemas.microsoft.com/office/drawing/2014/main" id="{460483F0-574C-3B74-DB13-883C852E6FDD}"/>
              </a:ext>
            </a:extLst>
          </p:cNvPr>
          <p:cNvSpPr>
            <a:spLocks noChangeArrowheads="1"/>
          </p:cNvSpPr>
          <p:nvPr/>
        </p:nvSpPr>
        <p:spPr bwMode="auto">
          <a:xfrm>
            <a:off x="1828800" y="62484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D1A1ED76-6F4D-ED77-D46A-3D328954F8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121721E-CD13-42C2-AE13-9D0E37CBEB6D}" type="slidenum">
              <a:rPr lang="en-US" altLang="en-US" sz="1400"/>
              <a:pPr>
                <a:spcBef>
                  <a:spcPct val="0"/>
                </a:spcBef>
                <a:buFontTx/>
                <a:buNone/>
              </a:pPr>
              <a:t>78</a:t>
            </a:fld>
            <a:endParaRPr lang="en-US" altLang="en-US" sz="1400"/>
          </a:p>
        </p:txBody>
      </p:sp>
      <p:sp>
        <p:nvSpPr>
          <p:cNvPr id="20483" name="Rectangle 1026">
            <a:extLst>
              <a:ext uri="{FF2B5EF4-FFF2-40B4-BE49-F238E27FC236}">
                <a16:creationId xmlns:a16="http://schemas.microsoft.com/office/drawing/2014/main" id="{DDC7B028-3881-2E12-A357-67C97C0D5314}"/>
              </a:ext>
            </a:extLst>
          </p:cNvPr>
          <p:cNvSpPr>
            <a:spLocks noGrp="1" noChangeArrowheads="1"/>
          </p:cNvSpPr>
          <p:nvPr>
            <p:ph type="title"/>
          </p:nvPr>
        </p:nvSpPr>
        <p:spPr>
          <a:xfrm>
            <a:off x="1752600" y="0"/>
            <a:ext cx="8763000" cy="762000"/>
          </a:xfrm>
        </p:spPr>
        <p:txBody>
          <a:bodyPr/>
          <a:lstStyle/>
          <a:p>
            <a:pPr eaLnBrk="1" hangingPunct="1"/>
            <a:r>
              <a:rPr lang="en-US" altLang="en-US" sz="3600"/>
              <a:t>A Sample Function to Diagram and Analyze</a:t>
            </a:r>
          </a:p>
        </p:txBody>
      </p:sp>
      <p:sp>
        <p:nvSpPr>
          <p:cNvPr id="20484" name="Text Box 1027">
            <a:extLst>
              <a:ext uri="{FF2B5EF4-FFF2-40B4-BE49-F238E27FC236}">
                <a16:creationId xmlns:a16="http://schemas.microsoft.com/office/drawing/2014/main" id="{71FC4809-68BF-808C-D28C-CB02104D5474}"/>
              </a:ext>
            </a:extLst>
          </p:cNvPr>
          <p:cNvSpPr txBox="1">
            <a:spLocks noChangeArrowheads="1"/>
          </p:cNvSpPr>
          <p:nvPr/>
        </p:nvSpPr>
        <p:spPr bwMode="auto">
          <a:xfrm>
            <a:off x="1752600" y="838200"/>
            <a:ext cx="3983038" cy="596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a:latin typeface="Courier New" panose="02070309020205020404" pitchFamily="49" charset="0"/>
              </a:rPr>
              <a:t> 1  int functionZ(int y)</a:t>
            </a:r>
          </a:p>
          <a:p>
            <a:pPr eaLnBrk="1" hangingPunct="1">
              <a:spcBef>
                <a:spcPct val="0"/>
              </a:spcBef>
              <a:buFontTx/>
              <a:buNone/>
            </a:pPr>
            <a:r>
              <a:rPr lang="en-US" altLang="en-US" sz="1600">
                <a:latin typeface="Courier New" panose="02070309020205020404" pitchFamily="49" charset="0"/>
              </a:rPr>
              <a:t> 2  {</a:t>
            </a:r>
          </a:p>
          <a:p>
            <a:pPr eaLnBrk="1" hangingPunct="1">
              <a:spcBef>
                <a:spcPct val="0"/>
              </a:spcBef>
              <a:buFontTx/>
              <a:buNone/>
            </a:pPr>
            <a:r>
              <a:rPr lang="en-US" altLang="en-US" sz="1600">
                <a:latin typeface="Courier New" panose="02070309020205020404" pitchFamily="49" charset="0"/>
              </a:rPr>
              <a:t> 3  int x = 0;</a:t>
            </a:r>
          </a:p>
          <a:p>
            <a:pPr eaLnBrk="1" hangingPunct="1">
              <a:spcBef>
                <a:spcPct val="0"/>
              </a:spcBef>
              <a:buFontTx/>
              <a:buNone/>
            </a:pPr>
            <a:r>
              <a:rPr lang="en-US" altLang="en-US" sz="1600">
                <a:latin typeface="Courier New" panose="02070309020205020404" pitchFamily="49" charset="0"/>
              </a:rPr>
              <a:t>        </a:t>
            </a:r>
          </a:p>
          <a:p>
            <a:pPr eaLnBrk="1" hangingPunct="1">
              <a:spcBef>
                <a:spcPct val="0"/>
              </a:spcBef>
              <a:buFontTx/>
              <a:buNone/>
            </a:pPr>
            <a:r>
              <a:rPr lang="en-US" altLang="en-US" sz="1600">
                <a:latin typeface="Courier New" panose="02070309020205020404" pitchFamily="49" charset="0"/>
              </a:rPr>
              <a:t> 4  while (x &lt;= (y * y)) </a:t>
            </a:r>
          </a:p>
          <a:p>
            <a:pPr eaLnBrk="1" hangingPunct="1">
              <a:spcBef>
                <a:spcPct val="0"/>
              </a:spcBef>
              <a:buFontTx/>
              <a:buNone/>
            </a:pPr>
            <a:r>
              <a:rPr lang="en-US" altLang="en-US" sz="1600">
                <a:latin typeface="Courier New" panose="02070309020205020404" pitchFamily="49" charset="0"/>
              </a:rPr>
              <a:t> 5     {</a:t>
            </a:r>
          </a:p>
          <a:p>
            <a:pPr eaLnBrk="1" hangingPunct="1">
              <a:spcBef>
                <a:spcPct val="0"/>
              </a:spcBef>
              <a:buFontTx/>
              <a:buNone/>
            </a:pPr>
            <a:r>
              <a:rPr lang="en-US" altLang="en-US" sz="1600">
                <a:latin typeface="Courier New" panose="02070309020205020404" pitchFamily="49" charset="0"/>
              </a:rPr>
              <a:t> 6     if ((x % 11 == 0) &amp;&amp;</a:t>
            </a:r>
          </a:p>
          <a:p>
            <a:pPr eaLnBrk="1" hangingPunct="1">
              <a:spcBef>
                <a:spcPct val="0"/>
              </a:spcBef>
              <a:buFontTx/>
              <a:buNone/>
            </a:pPr>
            <a:r>
              <a:rPr lang="en-US" altLang="en-US" sz="1600">
                <a:latin typeface="Courier New" panose="02070309020205020404" pitchFamily="49" charset="0"/>
              </a:rPr>
              <a:t> 7         (x % y == 0)) </a:t>
            </a:r>
          </a:p>
          <a:p>
            <a:pPr eaLnBrk="1" hangingPunct="1">
              <a:spcBef>
                <a:spcPct val="0"/>
              </a:spcBef>
              <a:buFontTx/>
              <a:buNone/>
            </a:pPr>
            <a:r>
              <a:rPr lang="en-US" altLang="en-US" sz="1600">
                <a:latin typeface="Courier New" panose="02070309020205020404" pitchFamily="49" charset="0"/>
              </a:rPr>
              <a:t> 8        {   </a:t>
            </a:r>
          </a:p>
          <a:p>
            <a:pPr eaLnBrk="1" hangingPunct="1">
              <a:spcBef>
                <a:spcPct val="0"/>
              </a:spcBef>
              <a:buFontTx/>
              <a:buNone/>
            </a:pPr>
            <a:r>
              <a:rPr lang="en-US" altLang="en-US" sz="1600">
                <a:latin typeface="Courier New" panose="02070309020205020404" pitchFamily="49" charset="0"/>
              </a:rPr>
              <a:t> 9        printf(“%d”, x);</a:t>
            </a:r>
          </a:p>
          <a:p>
            <a:pPr eaLnBrk="1" hangingPunct="1">
              <a:spcBef>
                <a:spcPct val="0"/>
              </a:spcBef>
              <a:buFontTx/>
              <a:buNone/>
            </a:pPr>
            <a:r>
              <a:rPr lang="en-US" altLang="en-US" sz="1600">
                <a:latin typeface="Courier New" panose="02070309020205020404" pitchFamily="49" charset="0"/>
              </a:rPr>
              <a:t>10        x++;</a:t>
            </a:r>
          </a:p>
          <a:p>
            <a:pPr eaLnBrk="1" hangingPunct="1">
              <a:spcBef>
                <a:spcPct val="0"/>
              </a:spcBef>
              <a:buFontTx/>
              <a:buNone/>
            </a:pPr>
            <a:r>
              <a:rPr lang="en-US" altLang="en-US" sz="1600">
                <a:latin typeface="Courier New" panose="02070309020205020404" pitchFamily="49" charset="0"/>
              </a:rPr>
              <a:t>11        } // End if</a:t>
            </a:r>
          </a:p>
          <a:p>
            <a:pPr eaLnBrk="1" hangingPunct="1">
              <a:spcBef>
                <a:spcPct val="0"/>
              </a:spcBef>
              <a:buFontTx/>
              <a:buNone/>
            </a:pPr>
            <a:r>
              <a:rPr lang="en-US" altLang="en-US" sz="1600">
                <a:latin typeface="Courier New" panose="02070309020205020404" pitchFamily="49" charset="0"/>
              </a:rPr>
              <a:t>12     else if ((x % 7 == 0) ||</a:t>
            </a:r>
          </a:p>
          <a:p>
            <a:pPr eaLnBrk="1" hangingPunct="1">
              <a:spcBef>
                <a:spcPct val="0"/>
              </a:spcBef>
              <a:buFontTx/>
              <a:buNone/>
            </a:pPr>
            <a:r>
              <a:rPr lang="en-US" altLang="en-US" sz="1600">
                <a:latin typeface="Courier New" panose="02070309020205020404" pitchFamily="49" charset="0"/>
              </a:rPr>
              <a:t>13              (x % y == 1))</a:t>
            </a:r>
          </a:p>
          <a:p>
            <a:pPr eaLnBrk="1" hangingPunct="1">
              <a:spcBef>
                <a:spcPct val="0"/>
              </a:spcBef>
              <a:buFontTx/>
              <a:buNone/>
            </a:pPr>
            <a:r>
              <a:rPr lang="en-US" altLang="en-US" sz="1600">
                <a:latin typeface="Courier New" panose="02070309020205020404" pitchFamily="49" charset="0"/>
              </a:rPr>
              <a:t>14        { </a:t>
            </a:r>
          </a:p>
          <a:p>
            <a:pPr eaLnBrk="1" hangingPunct="1">
              <a:spcBef>
                <a:spcPct val="0"/>
              </a:spcBef>
              <a:buFontTx/>
              <a:buNone/>
            </a:pPr>
            <a:r>
              <a:rPr lang="en-US" altLang="en-US" sz="1600">
                <a:latin typeface="Courier New" panose="02070309020205020404" pitchFamily="49" charset="0"/>
              </a:rPr>
              <a:t>15        printf(“%d”, y);</a:t>
            </a:r>
          </a:p>
          <a:p>
            <a:pPr eaLnBrk="1" hangingPunct="1">
              <a:spcBef>
                <a:spcPct val="0"/>
              </a:spcBef>
              <a:buFontTx/>
              <a:buNone/>
            </a:pPr>
            <a:r>
              <a:rPr lang="en-US" altLang="en-US" sz="1600">
                <a:latin typeface="Courier New" panose="02070309020205020404" pitchFamily="49" charset="0"/>
              </a:rPr>
              <a:t>16        x = x + 2;     </a:t>
            </a:r>
          </a:p>
          <a:p>
            <a:pPr eaLnBrk="1" hangingPunct="1">
              <a:spcBef>
                <a:spcPct val="0"/>
              </a:spcBef>
              <a:buFontTx/>
              <a:buAutoNum type="arabicPlain" startAt="17"/>
            </a:pPr>
            <a:r>
              <a:rPr lang="en-US" altLang="en-US" sz="1600">
                <a:latin typeface="Courier New" panose="02070309020205020404" pitchFamily="49" charset="0"/>
              </a:rPr>
              <a:t>      } // End else</a:t>
            </a:r>
          </a:p>
          <a:p>
            <a:pPr eaLnBrk="1" hangingPunct="1">
              <a:spcBef>
                <a:spcPct val="0"/>
              </a:spcBef>
              <a:buFontTx/>
              <a:buNone/>
            </a:pPr>
            <a:r>
              <a:rPr lang="en-US" altLang="en-US" sz="1600">
                <a:latin typeface="Courier New" panose="02070309020205020404" pitchFamily="49" charset="0"/>
              </a:rPr>
              <a:t>18     printf(“\n”);</a:t>
            </a:r>
          </a:p>
          <a:p>
            <a:pPr eaLnBrk="1" hangingPunct="1">
              <a:spcBef>
                <a:spcPct val="0"/>
              </a:spcBef>
              <a:buFontTx/>
              <a:buNone/>
            </a:pPr>
            <a:r>
              <a:rPr lang="en-US" altLang="en-US" sz="1600">
                <a:latin typeface="Courier New" panose="02070309020205020404" pitchFamily="49" charset="0"/>
              </a:rPr>
              <a:t>19     } // End while</a:t>
            </a:r>
          </a:p>
          <a:p>
            <a:pPr eaLnBrk="1" hangingPunct="1">
              <a:spcBef>
                <a:spcPct val="0"/>
              </a:spcBef>
              <a:buFontTx/>
              <a:buNone/>
            </a:pPr>
            <a:endParaRPr lang="en-US" altLang="en-US" sz="1600">
              <a:latin typeface="Courier New" panose="02070309020205020404" pitchFamily="49" charset="0"/>
            </a:endParaRPr>
          </a:p>
          <a:p>
            <a:pPr eaLnBrk="1" hangingPunct="1">
              <a:spcBef>
                <a:spcPct val="0"/>
              </a:spcBef>
              <a:buFontTx/>
              <a:buNone/>
            </a:pPr>
            <a:r>
              <a:rPr lang="en-US" altLang="en-US" sz="1600">
                <a:latin typeface="Courier New" panose="02070309020205020404" pitchFamily="49" charset="0"/>
              </a:rPr>
              <a:t>20  printf("End of list\n");</a:t>
            </a:r>
          </a:p>
          <a:p>
            <a:pPr eaLnBrk="1" hangingPunct="1">
              <a:spcBef>
                <a:spcPct val="0"/>
              </a:spcBef>
              <a:buFontTx/>
              <a:buNone/>
            </a:pPr>
            <a:r>
              <a:rPr lang="en-US" altLang="en-US" sz="1600">
                <a:latin typeface="Courier New" panose="02070309020205020404" pitchFamily="49" charset="0"/>
              </a:rPr>
              <a:t>21  return 0;</a:t>
            </a:r>
          </a:p>
          <a:p>
            <a:pPr eaLnBrk="1" hangingPunct="1">
              <a:spcBef>
                <a:spcPct val="0"/>
              </a:spcBef>
              <a:buFontTx/>
              <a:buNone/>
            </a:pPr>
            <a:r>
              <a:rPr lang="en-US" altLang="en-US" sz="1600">
                <a:latin typeface="Courier New" panose="02070309020205020404" pitchFamily="49" charset="0"/>
              </a:rPr>
              <a:t>22  } // End functionZ</a:t>
            </a:r>
          </a:p>
        </p:txBody>
      </p:sp>
      <p:sp>
        <p:nvSpPr>
          <p:cNvPr id="20485" name="Oval 1028">
            <a:extLst>
              <a:ext uri="{FF2B5EF4-FFF2-40B4-BE49-F238E27FC236}">
                <a16:creationId xmlns:a16="http://schemas.microsoft.com/office/drawing/2014/main" id="{F1523B7D-BF61-1ED9-D75F-0FCE296BCDC3}"/>
              </a:ext>
            </a:extLst>
          </p:cNvPr>
          <p:cNvSpPr>
            <a:spLocks noChangeArrowheads="1"/>
          </p:cNvSpPr>
          <p:nvPr/>
        </p:nvSpPr>
        <p:spPr bwMode="auto">
          <a:xfrm>
            <a:off x="8001000" y="7620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3</a:t>
            </a:r>
          </a:p>
        </p:txBody>
      </p:sp>
      <p:sp>
        <p:nvSpPr>
          <p:cNvPr id="20486" name="Oval 1029">
            <a:extLst>
              <a:ext uri="{FF2B5EF4-FFF2-40B4-BE49-F238E27FC236}">
                <a16:creationId xmlns:a16="http://schemas.microsoft.com/office/drawing/2014/main" id="{120E71A7-8BF1-AA47-B22E-1E5B4C67CE0E}"/>
              </a:ext>
            </a:extLst>
          </p:cNvPr>
          <p:cNvSpPr>
            <a:spLocks noChangeArrowheads="1"/>
          </p:cNvSpPr>
          <p:nvPr/>
        </p:nvSpPr>
        <p:spPr bwMode="auto">
          <a:xfrm>
            <a:off x="8001000" y="13716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4</a:t>
            </a:r>
          </a:p>
        </p:txBody>
      </p:sp>
      <p:sp>
        <p:nvSpPr>
          <p:cNvPr id="20487" name="Oval 1030">
            <a:extLst>
              <a:ext uri="{FF2B5EF4-FFF2-40B4-BE49-F238E27FC236}">
                <a16:creationId xmlns:a16="http://schemas.microsoft.com/office/drawing/2014/main" id="{E8B77971-7906-D97A-28FD-26D6756BD5BC}"/>
              </a:ext>
            </a:extLst>
          </p:cNvPr>
          <p:cNvSpPr>
            <a:spLocks noChangeArrowheads="1"/>
          </p:cNvSpPr>
          <p:nvPr/>
        </p:nvSpPr>
        <p:spPr bwMode="auto">
          <a:xfrm>
            <a:off x="8001000" y="19812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6</a:t>
            </a:r>
          </a:p>
        </p:txBody>
      </p:sp>
      <p:sp>
        <p:nvSpPr>
          <p:cNvPr id="20488" name="Oval 1031">
            <a:extLst>
              <a:ext uri="{FF2B5EF4-FFF2-40B4-BE49-F238E27FC236}">
                <a16:creationId xmlns:a16="http://schemas.microsoft.com/office/drawing/2014/main" id="{9393FC5E-6C1A-6D51-033C-AC3B4C3BD420}"/>
              </a:ext>
            </a:extLst>
          </p:cNvPr>
          <p:cNvSpPr>
            <a:spLocks noChangeArrowheads="1"/>
          </p:cNvSpPr>
          <p:nvPr/>
        </p:nvSpPr>
        <p:spPr bwMode="auto">
          <a:xfrm>
            <a:off x="8915400" y="19812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7</a:t>
            </a:r>
          </a:p>
        </p:txBody>
      </p:sp>
      <p:sp>
        <p:nvSpPr>
          <p:cNvPr id="20489" name="Oval 1032">
            <a:extLst>
              <a:ext uri="{FF2B5EF4-FFF2-40B4-BE49-F238E27FC236}">
                <a16:creationId xmlns:a16="http://schemas.microsoft.com/office/drawing/2014/main" id="{C34AE1C9-E1A4-CFD8-AC67-996DA6F9891F}"/>
              </a:ext>
            </a:extLst>
          </p:cNvPr>
          <p:cNvSpPr>
            <a:spLocks noChangeArrowheads="1"/>
          </p:cNvSpPr>
          <p:nvPr/>
        </p:nvSpPr>
        <p:spPr bwMode="auto">
          <a:xfrm>
            <a:off x="8915400" y="26670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9</a:t>
            </a:r>
          </a:p>
        </p:txBody>
      </p:sp>
      <p:sp>
        <p:nvSpPr>
          <p:cNvPr id="20490" name="Oval 1033">
            <a:extLst>
              <a:ext uri="{FF2B5EF4-FFF2-40B4-BE49-F238E27FC236}">
                <a16:creationId xmlns:a16="http://schemas.microsoft.com/office/drawing/2014/main" id="{68A89AC7-9AAB-F3DE-1DA5-61829C450721}"/>
              </a:ext>
            </a:extLst>
          </p:cNvPr>
          <p:cNvSpPr>
            <a:spLocks noChangeArrowheads="1"/>
          </p:cNvSpPr>
          <p:nvPr/>
        </p:nvSpPr>
        <p:spPr bwMode="auto">
          <a:xfrm>
            <a:off x="8915400" y="33528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10</a:t>
            </a:r>
          </a:p>
        </p:txBody>
      </p:sp>
      <p:sp>
        <p:nvSpPr>
          <p:cNvPr id="20491" name="Oval 1034">
            <a:extLst>
              <a:ext uri="{FF2B5EF4-FFF2-40B4-BE49-F238E27FC236}">
                <a16:creationId xmlns:a16="http://schemas.microsoft.com/office/drawing/2014/main" id="{57D4A2B5-EA56-24F9-DF55-DD8D8F1A93F7}"/>
              </a:ext>
            </a:extLst>
          </p:cNvPr>
          <p:cNvSpPr>
            <a:spLocks noChangeArrowheads="1"/>
          </p:cNvSpPr>
          <p:nvPr/>
        </p:nvSpPr>
        <p:spPr bwMode="auto">
          <a:xfrm>
            <a:off x="6934200" y="28194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12</a:t>
            </a:r>
          </a:p>
        </p:txBody>
      </p:sp>
      <p:sp>
        <p:nvSpPr>
          <p:cNvPr id="20492" name="Oval 1035">
            <a:extLst>
              <a:ext uri="{FF2B5EF4-FFF2-40B4-BE49-F238E27FC236}">
                <a16:creationId xmlns:a16="http://schemas.microsoft.com/office/drawing/2014/main" id="{9FDB75DF-CF54-FF1D-406A-3A33399305D0}"/>
              </a:ext>
            </a:extLst>
          </p:cNvPr>
          <p:cNvSpPr>
            <a:spLocks noChangeArrowheads="1"/>
          </p:cNvSpPr>
          <p:nvPr/>
        </p:nvSpPr>
        <p:spPr bwMode="auto">
          <a:xfrm>
            <a:off x="7924800" y="2819400"/>
            <a:ext cx="533400" cy="3810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13</a:t>
            </a:r>
          </a:p>
        </p:txBody>
      </p:sp>
      <p:sp>
        <p:nvSpPr>
          <p:cNvPr id="20493" name="Oval 1036">
            <a:extLst>
              <a:ext uri="{FF2B5EF4-FFF2-40B4-BE49-F238E27FC236}">
                <a16:creationId xmlns:a16="http://schemas.microsoft.com/office/drawing/2014/main" id="{5D1E4072-61F6-33C6-B0A0-58D9061B7CF6}"/>
              </a:ext>
            </a:extLst>
          </p:cNvPr>
          <p:cNvSpPr>
            <a:spLocks noChangeArrowheads="1"/>
          </p:cNvSpPr>
          <p:nvPr/>
        </p:nvSpPr>
        <p:spPr bwMode="auto">
          <a:xfrm>
            <a:off x="6934200" y="36576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15</a:t>
            </a:r>
          </a:p>
        </p:txBody>
      </p:sp>
      <p:sp>
        <p:nvSpPr>
          <p:cNvPr id="20494" name="Oval 1037">
            <a:extLst>
              <a:ext uri="{FF2B5EF4-FFF2-40B4-BE49-F238E27FC236}">
                <a16:creationId xmlns:a16="http://schemas.microsoft.com/office/drawing/2014/main" id="{72D8E4C6-E3B6-9C8D-A900-86824355EB3E}"/>
              </a:ext>
            </a:extLst>
          </p:cNvPr>
          <p:cNvSpPr>
            <a:spLocks noChangeArrowheads="1"/>
          </p:cNvSpPr>
          <p:nvPr/>
        </p:nvSpPr>
        <p:spPr bwMode="auto">
          <a:xfrm>
            <a:off x="6934200" y="42672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16</a:t>
            </a:r>
          </a:p>
        </p:txBody>
      </p:sp>
      <p:sp>
        <p:nvSpPr>
          <p:cNvPr id="20495" name="Oval 1038">
            <a:extLst>
              <a:ext uri="{FF2B5EF4-FFF2-40B4-BE49-F238E27FC236}">
                <a16:creationId xmlns:a16="http://schemas.microsoft.com/office/drawing/2014/main" id="{7BB64AA5-1573-2305-3D51-7AEA2E1C350F}"/>
              </a:ext>
            </a:extLst>
          </p:cNvPr>
          <p:cNvSpPr>
            <a:spLocks noChangeArrowheads="1"/>
          </p:cNvSpPr>
          <p:nvPr/>
        </p:nvSpPr>
        <p:spPr bwMode="auto">
          <a:xfrm>
            <a:off x="8001000" y="47244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18</a:t>
            </a:r>
          </a:p>
        </p:txBody>
      </p:sp>
      <p:sp>
        <p:nvSpPr>
          <p:cNvPr id="20496" name="Oval 1039">
            <a:extLst>
              <a:ext uri="{FF2B5EF4-FFF2-40B4-BE49-F238E27FC236}">
                <a16:creationId xmlns:a16="http://schemas.microsoft.com/office/drawing/2014/main" id="{9F1D6390-4890-82F6-38A2-1F90AC94A755}"/>
              </a:ext>
            </a:extLst>
          </p:cNvPr>
          <p:cNvSpPr>
            <a:spLocks noChangeArrowheads="1"/>
          </p:cNvSpPr>
          <p:nvPr/>
        </p:nvSpPr>
        <p:spPr bwMode="auto">
          <a:xfrm>
            <a:off x="8001000" y="53340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20</a:t>
            </a:r>
          </a:p>
        </p:txBody>
      </p:sp>
      <p:cxnSp>
        <p:nvCxnSpPr>
          <p:cNvPr id="20497" name="AutoShape 1040">
            <a:extLst>
              <a:ext uri="{FF2B5EF4-FFF2-40B4-BE49-F238E27FC236}">
                <a16:creationId xmlns:a16="http://schemas.microsoft.com/office/drawing/2014/main" id="{A959E9AD-4DB2-FB52-7A6F-49FA922D248E}"/>
              </a:ext>
            </a:extLst>
          </p:cNvPr>
          <p:cNvCxnSpPr>
            <a:cxnSpLocks noChangeShapeType="1"/>
            <a:stCxn id="20485" idx="4"/>
            <a:endCxn id="20486" idx="0"/>
          </p:cNvCxnSpPr>
          <p:nvPr/>
        </p:nvCxnSpPr>
        <p:spPr bwMode="auto">
          <a:xfrm>
            <a:off x="8267700" y="1143000"/>
            <a:ext cx="0" cy="2095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98" name="AutoShape 1041">
            <a:extLst>
              <a:ext uri="{FF2B5EF4-FFF2-40B4-BE49-F238E27FC236}">
                <a16:creationId xmlns:a16="http://schemas.microsoft.com/office/drawing/2014/main" id="{942F54C2-BD48-D7AC-E747-4681E64EDA89}"/>
              </a:ext>
            </a:extLst>
          </p:cNvPr>
          <p:cNvCxnSpPr>
            <a:cxnSpLocks noChangeShapeType="1"/>
            <a:stCxn id="20486" idx="4"/>
            <a:endCxn id="20487" idx="0"/>
          </p:cNvCxnSpPr>
          <p:nvPr/>
        </p:nvCxnSpPr>
        <p:spPr bwMode="auto">
          <a:xfrm>
            <a:off x="8267700" y="1771650"/>
            <a:ext cx="0" cy="1905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99" name="AutoShape 1042">
            <a:extLst>
              <a:ext uri="{FF2B5EF4-FFF2-40B4-BE49-F238E27FC236}">
                <a16:creationId xmlns:a16="http://schemas.microsoft.com/office/drawing/2014/main" id="{E7B53E45-5B4C-283A-8494-F47DA5D555E2}"/>
              </a:ext>
            </a:extLst>
          </p:cNvPr>
          <p:cNvCxnSpPr>
            <a:cxnSpLocks noChangeShapeType="1"/>
            <a:stCxn id="20487" idx="6"/>
            <a:endCxn id="20488" idx="2"/>
          </p:cNvCxnSpPr>
          <p:nvPr/>
        </p:nvCxnSpPr>
        <p:spPr bwMode="auto">
          <a:xfrm>
            <a:off x="8553450" y="2171700"/>
            <a:ext cx="3429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00" name="AutoShape 1043">
            <a:extLst>
              <a:ext uri="{FF2B5EF4-FFF2-40B4-BE49-F238E27FC236}">
                <a16:creationId xmlns:a16="http://schemas.microsoft.com/office/drawing/2014/main" id="{02A24D23-8083-8553-2532-1426FAA21D95}"/>
              </a:ext>
            </a:extLst>
          </p:cNvPr>
          <p:cNvCxnSpPr>
            <a:cxnSpLocks noChangeShapeType="1"/>
            <a:stCxn id="20488" idx="4"/>
            <a:endCxn id="20489" idx="0"/>
          </p:cNvCxnSpPr>
          <p:nvPr/>
        </p:nvCxnSpPr>
        <p:spPr bwMode="auto">
          <a:xfrm>
            <a:off x="9182100" y="2381250"/>
            <a:ext cx="0" cy="2857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01" name="AutoShape 1044">
            <a:extLst>
              <a:ext uri="{FF2B5EF4-FFF2-40B4-BE49-F238E27FC236}">
                <a16:creationId xmlns:a16="http://schemas.microsoft.com/office/drawing/2014/main" id="{268D0900-B4C4-A57D-3E4A-EA851A201CCD}"/>
              </a:ext>
            </a:extLst>
          </p:cNvPr>
          <p:cNvCxnSpPr>
            <a:cxnSpLocks noChangeShapeType="1"/>
            <a:stCxn id="20489" idx="4"/>
            <a:endCxn id="20490" idx="0"/>
          </p:cNvCxnSpPr>
          <p:nvPr/>
        </p:nvCxnSpPr>
        <p:spPr bwMode="auto">
          <a:xfrm>
            <a:off x="9182100" y="3048000"/>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502" name="Oval 1045">
            <a:extLst>
              <a:ext uri="{FF2B5EF4-FFF2-40B4-BE49-F238E27FC236}">
                <a16:creationId xmlns:a16="http://schemas.microsoft.com/office/drawing/2014/main" id="{50E12CE8-257B-0591-0063-1FD3CE583125}"/>
              </a:ext>
            </a:extLst>
          </p:cNvPr>
          <p:cNvSpPr>
            <a:spLocks noChangeArrowheads="1"/>
          </p:cNvSpPr>
          <p:nvPr/>
        </p:nvSpPr>
        <p:spPr bwMode="auto">
          <a:xfrm>
            <a:off x="8001000" y="5867400"/>
            <a:ext cx="533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21</a:t>
            </a:r>
          </a:p>
        </p:txBody>
      </p:sp>
      <p:cxnSp>
        <p:nvCxnSpPr>
          <p:cNvPr id="20503" name="AutoShape 1046">
            <a:extLst>
              <a:ext uri="{FF2B5EF4-FFF2-40B4-BE49-F238E27FC236}">
                <a16:creationId xmlns:a16="http://schemas.microsoft.com/office/drawing/2014/main" id="{3F29E26A-D0D1-C224-FD48-2366F329C90F}"/>
              </a:ext>
            </a:extLst>
          </p:cNvPr>
          <p:cNvCxnSpPr>
            <a:cxnSpLocks noChangeShapeType="1"/>
            <a:stCxn id="20490" idx="4"/>
            <a:endCxn id="20495" idx="7"/>
          </p:cNvCxnSpPr>
          <p:nvPr/>
        </p:nvCxnSpPr>
        <p:spPr bwMode="auto">
          <a:xfrm flipH="1">
            <a:off x="8456614" y="3733801"/>
            <a:ext cx="725487" cy="10461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04" name="AutoShape 1047">
            <a:extLst>
              <a:ext uri="{FF2B5EF4-FFF2-40B4-BE49-F238E27FC236}">
                <a16:creationId xmlns:a16="http://schemas.microsoft.com/office/drawing/2014/main" id="{379F64BF-968C-15F9-99D8-808D20AAAD44}"/>
              </a:ext>
            </a:extLst>
          </p:cNvPr>
          <p:cNvCxnSpPr>
            <a:cxnSpLocks noChangeShapeType="1"/>
            <a:stCxn id="20487" idx="2"/>
            <a:endCxn id="20491" idx="0"/>
          </p:cNvCxnSpPr>
          <p:nvPr/>
        </p:nvCxnSpPr>
        <p:spPr bwMode="auto">
          <a:xfrm flipH="1">
            <a:off x="7200900" y="2171700"/>
            <a:ext cx="781050" cy="6286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05" name="AutoShape 1048">
            <a:extLst>
              <a:ext uri="{FF2B5EF4-FFF2-40B4-BE49-F238E27FC236}">
                <a16:creationId xmlns:a16="http://schemas.microsoft.com/office/drawing/2014/main" id="{CA00EADB-91A2-F4BB-9FD9-0040CED008FA}"/>
              </a:ext>
            </a:extLst>
          </p:cNvPr>
          <p:cNvCxnSpPr>
            <a:cxnSpLocks noChangeShapeType="1"/>
            <a:stCxn id="20491" idx="4"/>
            <a:endCxn id="20493" idx="0"/>
          </p:cNvCxnSpPr>
          <p:nvPr/>
        </p:nvCxnSpPr>
        <p:spPr bwMode="auto">
          <a:xfrm>
            <a:off x="7200900" y="3219450"/>
            <a:ext cx="0" cy="4381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06" name="AutoShape 1049">
            <a:extLst>
              <a:ext uri="{FF2B5EF4-FFF2-40B4-BE49-F238E27FC236}">
                <a16:creationId xmlns:a16="http://schemas.microsoft.com/office/drawing/2014/main" id="{76628867-5CDD-51E4-5181-19498CF8820C}"/>
              </a:ext>
            </a:extLst>
          </p:cNvPr>
          <p:cNvCxnSpPr>
            <a:cxnSpLocks noChangeShapeType="1"/>
            <a:stCxn id="20491" idx="6"/>
            <a:endCxn id="20492" idx="2"/>
          </p:cNvCxnSpPr>
          <p:nvPr/>
        </p:nvCxnSpPr>
        <p:spPr bwMode="auto">
          <a:xfrm>
            <a:off x="7486650" y="3009900"/>
            <a:ext cx="4191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07" name="AutoShape 1050">
            <a:extLst>
              <a:ext uri="{FF2B5EF4-FFF2-40B4-BE49-F238E27FC236}">
                <a16:creationId xmlns:a16="http://schemas.microsoft.com/office/drawing/2014/main" id="{38FFF089-2753-173A-B9B5-A910AA5C6A96}"/>
              </a:ext>
            </a:extLst>
          </p:cNvPr>
          <p:cNvCxnSpPr>
            <a:cxnSpLocks noChangeShapeType="1"/>
            <a:stCxn id="20492" idx="3"/>
            <a:endCxn id="20493" idx="6"/>
          </p:cNvCxnSpPr>
          <p:nvPr/>
        </p:nvCxnSpPr>
        <p:spPr bwMode="auto">
          <a:xfrm flipH="1">
            <a:off x="7467600" y="3163888"/>
            <a:ext cx="534988" cy="6842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08" name="AutoShape 1051">
            <a:extLst>
              <a:ext uri="{FF2B5EF4-FFF2-40B4-BE49-F238E27FC236}">
                <a16:creationId xmlns:a16="http://schemas.microsoft.com/office/drawing/2014/main" id="{98679954-37DF-A0B9-72D2-302DDCD4C94A}"/>
              </a:ext>
            </a:extLst>
          </p:cNvPr>
          <p:cNvCxnSpPr>
            <a:cxnSpLocks noChangeShapeType="1"/>
            <a:stCxn id="20493" idx="4"/>
            <a:endCxn id="20494" idx="0"/>
          </p:cNvCxnSpPr>
          <p:nvPr/>
        </p:nvCxnSpPr>
        <p:spPr bwMode="auto">
          <a:xfrm>
            <a:off x="7200900" y="40386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09" name="AutoShape 1052">
            <a:extLst>
              <a:ext uri="{FF2B5EF4-FFF2-40B4-BE49-F238E27FC236}">
                <a16:creationId xmlns:a16="http://schemas.microsoft.com/office/drawing/2014/main" id="{4D96D85E-23C0-E5D9-00E8-4EFC08F286DB}"/>
              </a:ext>
            </a:extLst>
          </p:cNvPr>
          <p:cNvCxnSpPr>
            <a:cxnSpLocks noChangeShapeType="1"/>
            <a:stCxn id="20494" idx="5"/>
            <a:endCxn id="20495" idx="1"/>
          </p:cNvCxnSpPr>
          <p:nvPr/>
        </p:nvCxnSpPr>
        <p:spPr bwMode="auto">
          <a:xfrm>
            <a:off x="7389814" y="4592639"/>
            <a:ext cx="688975" cy="1873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10" name="AutoShape 1053">
            <a:extLst>
              <a:ext uri="{FF2B5EF4-FFF2-40B4-BE49-F238E27FC236}">
                <a16:creationId xmlns:a16="http://schemas.microsoft.com/office/drawing/2014/main" id="{921E7EB4-2C06-F985-4319-15C646CE2A61}"/>
              </a:ext>
            </a:extLst>
          </p:cNvPr>
          <p:cNvCxnSpPr>
            <a:cxnSpLocks noChangeShapeType="1"/>
            <a:stCxn id="20496" idx="4"/>
            <a:endCxn id="20502" idx="0"/>
          </p:cNvCxnSpPr>
          <p:nvPr/>
        </p:nvCxnSpPr>
        <p:spPr bwMode="auto">
          <a:xfrm>
            <a:off x="8267700" y="5715000"/>
            <a:ext cx="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11" name="AutoShape 1054">
            <a:extLst>
              <a:ext uri="{FF2B5EF4-FFF2-40B4-BE49-F238E27FC236}">
                <a16:creationId xmlns:a16="http://schemas.microsoft.com/office/drawing/2014/main" id="{E624B7C7-8B8B-8C39-AA8C-67BDB34C1AE6}"/>
              </a:ext>
            </a:extLst>
          </p:cNvPr>
          <p:cNvCxnSpPr>
            <a:cxnSpLocks noChangeShapeType="1"/>
            <a:stCxn id="20488" idx="3"/>
            <a:endCxn id="20491" idx="7"/>
          </p:cNvCxnSpPr>
          <p:nvPr/>
        </p:nvCxnSpPr>
        <p:spPr bwMode="auto">
          <a:xfrm flipH="1">
            <a:off x="7389814" y="2325689"/>
            <a:ext cx="1603375" cy="530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512" name="Freeform 1055">
            <a:extLst>
              <a:ext uri="{FF2B5EF4-FFF2-40B4-BE49-F238E27FC236}">
                <a16:creationId xmlns:a16="http://schemas.microsoft.com/office/drawing/2014/main" id="{B8326EEA-535B-4A5B-CE6D-AD4324E6EAE8}"/>
              </a:ext>
            </a:extLst>
          </p:cNvPr>
          <p:cNvSpPr>
            <a:spLocks/>
          </p:cNvSpPr>
          <p:nvPr/>
        </p:nvSpPr>
        <p:spPr bwMode="auto">
          <a:xfrm>
            <a:off x="8534400" y="1308100"/>
            <a:ext cx="1765300" cy="3568700"/>
          </a:xfrm>
          <a:custGeom>
            <a:avLst/>
            <a:gdLst>
              <a:gd name="T0" fmla="*/ 0 w 1112"/>
              <a:gd name="T1" fmla="*/ 2147483646 h 2248"/>
              <a:gd name="T2" fmla="*/ 2147483646 w 1112"/>
              <a:gd name="T3" fmla="*/ 2147483646 h 2248"/>
              <a:gd name="T4" fmla="*/ 2147483646 w 1112"/>
              <a:gd name="T5" fmla="*/ 2147483646 h 2248"/>
              <a:gd name="T6" fmla="*/ 0 w 1112"/>
              <a:gd name="T7" fmla="*/ 2147483646 h 2248"/>
              <a:gd name="T8" fmla="*/ 0 60000 65536"/>
              <a:gd name="T9" fmla="*/ 0 60000 65536"/>
              <a:gd name="T10" fmla="*/ 0 60000 65536"/>
              <a:gd name="T11" fmla="*/ 0 60000 65536"/>
              <a:gd name="T12" fmla="*/ 0 w 1112"/>
              <a:gd name="T13" fmla="*/ 0 h 2248"/>
              <a:gd name="T14" fmla="*/ 1112 w 1112"/>
              <a:gd name="T15" fmla="*/ 2248 h 2248"/>
            </a:gdLst>
            <a:ahLst/>
            <a:cxnLst>
              <a:cxn ang="T8">
                <a:pos x="T0" y="T1"/>
              </a:cxn>
              <a:cxn ang="T9">
                <a:pos x="T2" y="T3"/>
              </a:cxn>
              <a:cxn ang="T10">
                <a:pos x="T4" y="T5"/>
              </a:cxn>
              <a:cxn ang="T11">
                <a:pos x="T6" y="T7"/>
              </a:cxn>
            </a:cxnLst>
            <a:rect l="T12" t="T13" r="T14" b="T15"/>
            <a:pathLst>
              <a:path w="1112" h="2248">
                <a:moveTo>
                  <a:pt x="0" y="2248"/>
                </a:moveTo>
                <a:cubicBezTo>
                  <a:pt x="404" y="2056"/>
                  <a:pt x="808" y="1864"/>
                  <a:pt x="960" y="1528"/>
                </a:cubicBezTo>
                <a:cubicBezTo>
                  <a:pt x="1112" y="1192"/>
                  <a:pt x="1072" y="464"/>
                  <a:pt x="912" y="232"/>
                </a:cubicBezTo>
                <a:cubicBezTo>
                  <a:pt x="752" y="0"/>
                  <a:pt x="152" y="152"/>
                  <a:pt x="0" y="136"/>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0513" name="Freeform 1056">
            <a:extLst>
              <a:ext uri="{FF2B5EF4-FFF2-40B4-BE49-F238E27FC236}">
                <a16:creationId xmlns:a16="http://schemas.microsoft.com/office/drawing/2014/main" id="{601CEFE6-53EB-A376-8428-9BADCDCFBFDC}"/>
              </a:ext>
            </a:extLst>
          </p:cNvPr>
          <p:cNvSpPr>
            <a:spLocks/>
          </p:cNvSpPr>
          <p:nvPr/>
        </p:nvSpPr>
        <p:spPr bwMode="auto">
          <a:xfrm>
            <a:off x="6083300" y="1600200"/>
            <a:ext cx="1917700" cy="3975100"/>
          </a:xfrm>
          <a:custGeom>
            <a:avLst/>
            <a:gdLst>
              <a:gd name="T0" fmla="*/ 2147483646 w 1208"/>
              <a:gd name="T1" fmla="*/ 0 h 2504"/>
              <a:gd name="T2" fmla="*/ 2147483646 w 1208"/>
              <a:gd name="T3" fmla="*/ 2147483646 h 2504"/>
              <a:gd name="T4" fmla="*/ 2147483646 w 1208"/>
              <a:gd name="T5" fmla="*/ 2147483646 h 2504"/>
              <a:gd name="T6" fmla="*/ 2147483646 w 1208"/>
              <a:gd name="T7" fmla="*/ 2147483646 h 2504"/>
              <a:gd name="T8" fmla="*/ 2147483646 w 1208"/>
              <a:gd name="T9" fmla="*/ 2147483646 h 2504"/>
              <a:gd name="T10" fmla="*/ 0 60000 65536"/>
              <a:gd name="T11" fmla="*/ 0 60000 65536"/>
              <a:gd name="T12" fmla="*/ 0 60000 65536"/>
              <a:gd name="T13" fmla="*/ 0 60000 65536"/>
              <a:gd name="T14" fmla="*/ 0 60000 65536"/>
              <a:gd name="T15" fmla="*/ 0 w 1208"/>
              <a:gd name="T16" fmla="*/ 0 h 2504"/>
              <a:gd name="T17" fmla="*/ 1208 w 1208"/>
              <a:gd name="T18" fmla="*/ 2504 h 2504"/>
            </a:gdLst>
            <a:ahLst/>
            <a:cxnLst>
              <a:cxn ang="T10">
                <a:pos x="T0" y="T1"/>
              </a:cxn>
              <a:cxn ang="T11">
                <a:pos x="T2" y="T3"/>
              </a:cxn>
              <a:cxn ang="T12">
                <a:pos x="T4" y="T5"/>
              </a:cxn>
              <a:cxn ang="T13">
                <a:pos x="T6" y="T7"/>
              </a:cxn>
              <a:cxn ang="T14">
                <a:pos x="T8" y="T9"/>
              </a:cxn>
            </a:cxnLst>
            <a:rect l="T15" t="T16" r="T17" b="T18"/>
            <a:pathLst>
              <a:path w="1208" h="2504">
                <a:moveTo>
                  <a:pt x="1208" y="0"/>
                </a:moveTo>
                <a:cubicBezTo>
                  <a:pt x="796" y="160"/>
                  <a:pt x="384" y="320"/>
                  <a:pt x="200" y="624"/>
                </a:cubicBezTo>
                <a:cubicBezTo>
                  <a:pt x="16" y="928"/>
                  <a:pt x="0" y="1528"/>
                  <a:pt x="104" y="1824"/>
                </a:cubicBezTo>
                <a:cubicBezTo>
                  <a:pt x="208" y="2120"/>
                  <a:pt x="640" y="2296"/>
                  <a:pt x="824" y="2400"/>
                </a:cubicBezTo>
                <a:cubicBezTo>
                  <a:pt x="1008" y="2504"/>
                  <a:pt x="1144" y="2440"/>
                  <a:pt x="1208" y="244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IN"/>
          </a:p>
        </p:txBody>
      </p:sp>
      <p:cxnSp>
        <p:nvCxnSpPr>
          <p:cNvPr id="20514" name="AutoShape 1057">
            <a:extLst>
              <a:ext uri="{FF2B5EF4-FFF2-40B4-BE49-F238E27FC236}">
                <a16:creationId xmlns:a16="http://schemas.microsoft.com/office/drawing/2014/main" id="{C4428E57-B611-B10C-4637-36EBA15E1B78}"/>
              </a:ext>
            </a:extLst>
          </p:cNvPr>
          <p:cNvCxnSpPr>
            <a:cxnSpLocks noChangeShapeType="1"/>
            <a:stCxn id="20492" idx="4"/>
            <a:endCxn id="20495" idx="0"/>
          </p:cNvCxnSpPr>
          <p:nvPr/>
        </p:nvCxnSpPr>
        <p:spPr bwMode="auto">
          <a:xfrm>
            <a:off x="8191500" y="3219450"/>
            <a:ext cx="76200" cy="15049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515" name="Rectangle 1059">
            <a:extLst>
              <a:ext uri="{FF2B5EF4-FFF2-40B4-BE49-F238E27FC236}">
                <a16:creationId xmlns:a16="http://schemas.microsoft.com/office/drawing/2014/main" id="{C86A5837-F707-7CA1-3A17-EE07E72185A4}"/>
              </a:ext>
            </a:extLst>
          </p:cNvPr>
          <p:cNvSpPr>
            <a:spLocks noChangeArrowheads="1"/>
          </p:cNvSpPr>
          <p:nvPr/>
        </p:nvSpPr>
        <p:spPr bwMode="auto">
          <a:xfrm>
            <a:off x="1905000" y="13716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20516" name="Rectangle 1060">
            <a:extLst>
              <a:ext uri="{FF2B5EF4-FFF2-40B4-BE49-F238E27FC236}">
                <a16:creationId xmlns:a16="http://schemas.microsoft.com/office/drawing/2014/main" id="{76C488F4-E439-F325-133F-5F2122C30453}"/>
              </a:ext>
            </a:extLst>
          </p:cNvPr>
          <p:cNvSpPr>
            <a:spLocks noChangeArrowheads="1"/>
          </p:cNvSpPr>
          <p:nvPr/>
        </p:nvSpPr>
        <p:spPr bwMode="auto">
          <a:xfrm>
            <a:off x="1828800" y="6248400"/>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8499806E-B552-FD49-6820-93A0EED93D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830E37E-6A2B-4242-8E55-024849ABA0D9}" type="slidenum">
              <a:rPr lang="en-US" altLang="en-US" sz="1400"/>
              <a:pPr>
                <a:spcBef>
                  <a:spcPct val="0"/>
                </a:spcBef>
                <a:buFontTx/>
                <a:buNone/>
              </a:pPr>
              <a:t>79</a:t>
            </a:fld>
            <a:endParaRPr lang="en-US" altLang="en-US" sz="1400"/>
          </a:p>
        </p:txBody>
      </p:sp>
      <p:sp>
        <p:nvSpPr>
          <p:cNvPr id="21507" name="Rectangle 2">
            <a:extLst>
              <a:ext uri="{FF2B5EF4-FFF2-40B4-BE49-F238E27FC236}">
                <a16:creationId xmlns:a16="http://schemas.microsoft.com/office/drawing/2014/main" id="{A969E10C-AC11-238A-89D6-0CB4B4B31F30}"/>
              </a:ext>
            </a:extLst>
          </p:cNvPr>
          <p:cNvSpPr>
            <a:spLocks noGrp="1" noChangeArrowheads="1"/>
          </p:cNvSpPr>
          <p:nvPr>
            <p:ph type="title"/>
          </p:nvPr>
        </p:nvSpPr>
        <p:spPr>
          <a:xfrm>
            <a:off x="2209800" y="304800"/>
            <a:ext cx="7772400" cy="1143000"/>
          </a:xfrm>
        </p:spPr>
        <p:txBody>
          <a:bodyPr/>
          <a:lstStyle/>
          <a:p>
            <a:pPr eaLnBrk="1" hangingPunct="1"/>
            <a:r>
              <a:rPr lang="en-US" altLang="en-US"/>
              <a:t>Loop Testing - General</a:t>
            </a:r>
          </a:p>
        </p:txBody>
      </p:sp>
      <p:sp>
        <p:nvSpPr>
          <p:cNvPr id="21508" name="Rectangle 3">
            <a:extLst>
              <a:ext uri="{FF2B5EF4-FFF2-40B4-BE49-F238E27FC236}">
                <a16:creationId xmlns:a16="http://schemas.microsoft.com/office/drawing/2014/main" id="{837A594E-CFC2-BD6E-93E5-A0C38A262814}"/>
              </a:ext>
            </a:extLst>
          </p:cNvPr>
          <p:cNvSpPr>
            <a:spLocks noGrp="1" noChangeArrowheads="1"/>
          </p:cNvSpPr>
          <p:nvPr>
            <p:ph type="body" idx="1"/>
          </p:nvPr>
        </p:nvSpPr>
        <p:spPr/>
        <p:txBody>
          <a:bodyPr/>
          <a:lstStyle/>
          <a:p>
            <a:pPr eaLnBrk="1" hangingPunct="1">
              <a:lnSpc>
                <a:spcPct val="90000"/>
              </a:lnSpc>
            </a:pPr>
            <a:r>
              <a:rPr lang="en-US" altLang="en-US" sz="2000"/>
              <a:t>A white-box testing technique that focuses exclusively on the validity of loop constructs</a:t>
            </a:r>
          </a:p>
          <a:p>
            <a:pPr eaLnBrk="1" hangingPunct="1">
              <a:lnSpc>
                <a:spcPct val="90000"/>
              </a:lnSpc>
            </a:pPr>
            <a:r>
              <a:rPr lang="en-US" altLang="en-US" sz="2000"/>
              <a:t>Four different classes of loops exist</a:t>
            </a:r>
          </a:p>
          <a:p>
            <a:pPr lvl="1" eaLnBrk="1" hangingPunct="1">
              <a:lnSpc>
                <a:spcPct val="90000"/>
              </a:lnSpc>
            </a:pPr>
            <a:r>
              <a:rPr lang="en-US" altLang="en-US" sz="1800"/>
              <a:t>Simple loops</a:t>
            </a:r>
          </a:p>
          <a:p>
            <a:pPr lvl="1" eaLnBrk="1" hangingPunct="1">
              <a:lnSpc>
                <a:spcPct val="90000"/>
              </a:lnSpc>
            </a:pPr>
            <a:r>
              <a:rPr lang="en-US" altLang="en-US" sz="1800"/>
              <a:t>Nested loops</a:t>
            </a:r>
          </a:p>
          <a:p>
            <a:pPr lvl="1" eaLnBrk="1" hangingPunct="1">
              <a:lnSpc>
                <a:spcPct val="90000"/>
              </a:lnSpc>
            </a:pPr>
            <a:r>
              <a:rPr lang="en-US" altLang="en-US" sz="1800"/>
              <a:t>Concatenated loops</a:t>
            </a:r>
          </a:p>
          <a:p>
            <a:pPr lvl="1" eaLnBrk="1" hangingPunct="1">
              <a:lnSpc>
                <a:spcPct val="90000"/>
              </a:lnSpc>
            </a:pPr>
            <a:r>
              <a:rPr lang="en-US" altLang="en-US" sz="1800"/>
              <a:t>Unstructured loops</a:t>
            </a:r>
          </a:p>
          <a:p>
            <a:pPr eaLnBrk="1" hangingPunct="1">
              <a:lnSpc>
                <a:spcPct val="90000"/>
              </a:lnSpc>
            </a:pPr>
            <a:r>
              <a:rPr lang="en-US" altLang="en-US" sz="2000"/>
              <a:t>Testing occurs by varying the loop boundary values</a:t>
            </a:r>
          </a:p>
          <a:p>
            <a:pPr lvl="1" eaLnBrk="1" hangingPunct="1">
              <a:lnSpc>
                <a:spcPct val="90000"/>
              </a:lnSpc>
            </a:pPr>
            <a:r>
              <a:rPr lang="en-US" altLang="en-US" sz="1800"/>
              <a:t>Examples:</a:t>
            </a:r>
            <a:br>
              <a:rPr lang="en-US" altLang="en-US" sz="1800"/>
            </a:br>
            <a:r>
              <a:rPr lang="en-US" altLang="en-US" sz="1800"/>
              <a:t> </a:t>
            </a:r>
            <a:br>
              <a:rPr lang="en-US" altLang="en-US" sz="1800"/>
            </a:br>
            <a:r>
              <a:rPr lang="en-US" altLang="en-US" sz="1800"/>
              <a:t>	</a:t>
            </a:r>
            <a:r>
              <a:rPr lang="en-US" altLang="en-US" sz="1800">
                <a:latin typeface="Courier New" panose="02070309020205020404" pitchFamily="49" charset="0"/>
              </a:rPr>
              <a:t>for (i = 0; i &lt; MAX_INDEX; i++)</a:t>
            </a:r>
            <a:br>
              <a:rPr lang="en-US" altLang="en-US" sz="1800">
                <a:latin typeface="Courier New" panose="02070309020205020404" pitchFamily="49" charset="0"/>
              </a:rPr>
            </a:br>
            <a:br>
              <a:rPr lang="en-US" altLang="en-US" sz="1800">
                <a:latin typeface="Courier New" panose="02070309020205020404" pitchFamily="49" charset="0"/>
              </a:rPr>
            </a:br>
            <a:r>
              <a:rPr lang="en-US" altLang="en-US" sz="1800">
                <a:latin typeface="Courier New" panose="02070309020205020404" pitchFamily="49" charset="0"/>
              </a:rPr>
              <a:t>	while (currentTemp &gt;= MINIMUM_TEMPERATURE)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43C1C19D-8AFB-FF52-CDF7-DE7A3CBBEC6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45F17D3E-6A07-4F1A-BED7-9C9546E472F4}" type="slidenum">
              <a:rPr lang="en-US" altLang="en-US" sz="1400">
                <a:solidFill>
                  <a:srgbClr val="000000"/>
                </a:solidFill>
              </a:rPr>
              <a:pPr fontAlgn="base">
                <a:spcBef>
                  <a:spcPct val="0"/>
                </a:spcBef>
                <a:spcAft>
                  <a:spcPct val="0"/>
                </a:spcAft>
                <a:buNone/>
              </a:pPr>
              <a:t>8</a:t>
            </a:fld>
            <a:endParaRPr lang="en-US" altLang="en-US" sz="1400">
              <a:solidFill>
                <a:srgbClr val="000000"/>
              </a:solidFill>
            </a:endParaRPr>
          </a:p>
        </p:txBody>
      </p:sp>
      <p:sp>
        <p:nvSpPr>
          <p:cNvPr id="11267" name="Rectangle 2">
            <a:extLst>
              <a:ext uri="{FF2B5EF4-FFF2-40B4-BE49-F238E27FC236}">
                <a16:creationId xmlns:a16="http://schemas.microsoft.com/office/drawing/2014/main" id="{4303062E-4145-9696-D7AF-029250E4B71B}"/>
              </a:ext>
            </a:extLst>
          </p:cNvPr>
          <p:cNvSpPr>
            <a:spLocks noGrp="1" noChangeArrowheads="1"/>
          </p:cNvSpPr>
          <p:nvPr>
            <p:ph type="title"/>
          </p:nvPr>
        </p:nvSpPr>
        <p:spPr>
          <a:xfrm>
            <a:off x="2209800" y="381000"/>
            <a:ext cx="7772400" cy="1143000"/>
          </a:xfrm>
        </p:spPr>
        <p:txBody>
          <a:bodyPr/>
          <a:lstStyle/>
          <a:p>
            <a:pPr eaLnBrk="1" hangingPunct="1"/>
            <a:r>
              <a:rPr lang="en-US" altLang="en-US"/>
              <a:t>Levels of Testing for Conventional Software</a:t>
            </a:r>
          </a:p>
        </p:txBody>
      </p:sp>
      <p:sp>
        <p:nvSpPr>
          <p:cNvPr id="11268" name="Rectangle 3">
            <a:extLst>
              <a:ext uri="{FF2B5EF4-FFF2-40B4-BE49-F238E27FC236}">
                <a16:creationId xmlns:a16="http://schemas.microsoft.com/office/drawing/2014/main" id="{B32678CD-9B1D-43EC-4B9F-1A08BFB3A823}"/>
              </a:ext>
            </a:extLst>
          </p:cNvPr>
          <p:cNvSpPr>
            <a:spLocks noGrp="1" noChangeArrowheads="1"/>
          </p:cNvSpPr>
          <p:nvPr>
            <p:ph type="body" idx="1"/>
          </p:nvPr>
        </p:nvSpPr>
        <p:spPr/>
        <p:txBody>
          <a:bodyPr/>
          <a:lstStyle/>
          <a:p>
            <a:pPr eaLnBrk="1" hangingPunct="1"/>
            <a:r>
              <a:rPr lang="en-US" altLang="en-US" sz="2000"/>
              <a:t>Unit testing</a:t>
            </a:r>
          </a:p>
          <a:p>
            <a:pPr lvl="1" eaLnBrk="1" hangingPunct="1"/>
            <a:r>
              <a:rPr lang="en-US" altLang="en-US" sz="1800"/>
              <a:t>Concentrates on each component/function of the software as implemented in the source code</a:t>
            </a:r>
          </a:p>
          <a:p>
            <a:pPr eaLnBrk="1" hangingPunct="1"/>
            <a:r>
              <a:rPr lang="en-US" altLang="en-US" sz="2000"/>
              <a:t>Integration testing</a:t>
            </a:r>
          </a:p>
          <a:p>
            <a:pPr lvl="1" eaLnBrk="1" hangingPunct="1"/>
            <a:r>
              <a:rPr lang="en-US" altLang="en-US" sz="1800"/>
              <a:t>Focuses on the design and construction of the software architecture</a:t>
            </a:r>
          </a:p>
          <a:p>
            <a:pPr eaLnBrk="1" hangingPunct="1"/>
            <a:r>
              <a:rPr lang="en-US" altLang="en-US" sz="2000"/>
              <a:t>Validation testing</a:t>
            </a:r>
          </a:p>
          <a:p>
            <a:pPr lvl="1" eaLnBrk="1" hangingPunct="1"/>
            <a:r>
              <a:rPr lang="en-US" altLang="en-US" sz="1800"/>
              <a:t>Requirements are validated against the constructed software</a:t>
            </a:r>
          </a:p>
          <a:p>
            <a:pPr eaLnBrk="1" hangingPunct="1"/>
            <a:r>
              <a:rPr lang="en-US" altLang="en-US" sz="2000"/>
              <a:t>System testing</a:t>
            </a:r>
          </a:p>
          <a:p>
            <a:pPr lvl="1" eaLnBrk="1" hangingPunct="1"/>
            <a:r>
              <a:rPr lang="en-US" altLang="en-US" sz="1800"/>
              <a:t>The software and other system elements are tested as a whole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03FB402A-6EB8-7B19-0ED5-3D5F5BE5A8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69E0AEA-7C53-474D-804F-26EDDB3E52C1}" type="slidenum">
              <a:rPr lang="en-US" altLang="en-US" sz="1400"/>
              <a:pPr>
                <a:spcBef>
                  <a:spcPct val="0"/>
                </a:spcBef>
                <a:buFontTx/>
                <a:buNone/>
              </a:pPr>
              <a:t>80</a:t>
            </a:fld>
            <a:endParaRPr lang="en-US" altLang="en-US" sz="1400"/>
          </a:p>
        </p:txBody>
      </p:sp>
      <p:sp>
        <p:nvSpPr>
          <p:cNvPr id="22531" name="Rectangle 2">
            <a:extLst>
              <a:ext uri="{FF2B5EF4-FFF2-40B4-BE49-F238E27FC236}">
                <a16:creationId xmlns:a16="http://schemas.microsoft.com/office/drawing/2014/main" id="{44566808-DBDB-85ED-9C63-CCC7CD74382F}"/>
              </a:ext>
            </a:extLst>
          </p:cNvPr>
          <p:cNvSpPr>
            <a:spLocks noGrp="1" noChangeArrowheads="1"/>
          </p:cNvSpPr>
          <p:nvPr>
            <p:ph type="title"/>
          </p:nvPr>
        </p:nvSpPr>
        <p:spPr/>
        <p:txBody>
          <a:bodyPr/>
          <a:lstStyle/>
          <a:p>
            <a:pPr eaLnBrk="1" hangingPunct="1"/>
            <a:r>
              <a:rPr lang="en-US" altLang="en-US"/>
              <a:t>Testing of Simple Loops</a:t>
            </a:r>
          </a:p>
        </p:txBody>
      </p:sp>
      <p:sp>
        <p:nvSpPr>
          <p:cNvPr id="22532" name="Rectangle 3">
            <a:extLst>
              <a:ext uri="{FF2B5EF4-FFF2-40B4-BE49-F238E27FC236}">
                <a16:creationId xmlns:a16="http://schemas.microsoft.com/office/drawing/2014/main" id="{F171FF83-4BE4-101A-5EA2-887722DA0F35}"/>
              </a:ext>
            </a:extLst>
          </p:cNvPr>
          <p:cNvSpPr>
            <a:spLocks noGrp="1" noChangeArrowheads="1"/>
          </p:cNvSpPr>
          <p:nvPr>
            <p:ph type="body" idx="1"/>
          </p:nvPr>
        </p:nvSpPr>
        <p:spPr/>
        <p:txBody>
          <a:bodyPr/>
          <a:lstStyle/>
          <a:p>
            <a:pPr marL="609600" indent="-609600" eaLnBrk="1" hangingPunct="1">
              <a:buFontTx/>
              <a:buAutoNum type="arabicParenR"/>
            </a:pPr>
            <a:r>
              <a:rPr lang="en-US" altLang="en-US" sz="2000"/>
              <a:t>Skip the loop entirely</a:t>
            </a:r>
          </a:p>
          <a:p>
            <a:pPr marL="609600" indent="-609600" eaLnBrk="1" hangingPunct="1">
              <a:buFontTx/>
              <a:buAutoNum type="arabicParenR"/>
            </a:pPr>
            <a:r>
              <a:rPr lang="en-US" altLang="en-US" sz="2000"/>
              <a:t>Only one pass through the loop</a:t>
            </a:r>
          </a:p>
          <a:p>
            <a:pPr marL="609600" indent="-609600" eaLnBrk="1" hangingPunct="1">
              <a:buFontTx/>
              <a:buAutoNum type="arabicParenR"/>
            </a:pPr>
            <a:r>
              <a:rPr lang="en-US" altLang="en-US" sz="2000"/>
              <a:t>Two passes through the loop</a:t>
            </a:r>
          </a:p>
          <a:p>
            <a:pPr marL="609600" indent="-609600" eaLnBrk="1" hangingPunct="1">
              <a:buFontTx/>
              <a:buAutoNum type="arabicParenR"/>
            </a:pPr>
            <a:r>
              <a:rPr lang="en-US" altLang="en-US" sz="2000"/>
              <a:t>m passes through the loop, where m &lt; n</a:t>
            </a:r>
          </a:p>
          <a:p>
            <a:pPr marL="609600" indent="-609600" eaLnBrk="1" hangingPunct="1">
              <a:buFontTx/>
              <a:buAutoNum type="arabicParenR"/>
            </a:pPr>
            <a:r>
              <a:rPr lang="en-US" altLang="en-US" sz="2000"/>
              <a:t>n –1, n, n + 1 passes through the loop</a:t>
            </a:r>
          </a:p>
        </p:txBody>
      </p:sp>
      <p:sp>
        <p:nvSpPr>
          <p:cNvPr id="22533" name="Text Box 4">
            <a:extLst>
              <a:ext uri="{FF2B5EF4-FFF2-40B4-BE49-F238E27FC236}">
                <a16:creationId xmlns:a16="http://schemas.microsoft.com/office/drawing/2014/main" id="{9FED4D70-A2D7-15A5-A451-E39CABAACC05}"/>
              </a:ext>
            </a:extLst>
          </p:cNvPr>
          <p:cNvSpPr txBox="1">
            <a:spLocks noChangeArrowheads="1"/>
          </p:cNvSpPr>
          <p:nvPr/>
        </p:nvSpPr>
        <p:spPr bwMode="auto">
          <a:xfrm>
            <a:off x="2503488" y="4773614"/>
            <a:ext cx="678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t>‘n’ is the maximum number of allowable passes through the loop</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5AEA2FEB-3EA3-87C8-99E6-48E750DA51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9D15B05-5DE7-4EAD-B900-EB2E4170606F}" type="slidenum">
              <a:rPr lang="en-US" altLang="en-US" sz="1400"/>
              <a:pPr>
                <a:spcBef>
                  <a:spcPct val="0"/>
                </a:spcBef>
                <a:buFontTx/>
                <a:buNone/>
              </a:pPr>
              <a:t>81</a:t>
            </a:fld>
            <a:endParaRPr lang="en-US" altLang="en-US" sz="1400"/>
          </a:p>
        </p:txBody>
      </p:sp>
      <p:sp>
        <p:nvSpPr>
          <p:cNvPr id="23555" name="Rectangle 2">
            <a:extLst>
              <a:ext uri="{FF2B5EF4-FFF2-40B4-BE49-F238E27FC236}">
                <a16:creationId xmlns:a16="http://schemas.microsoft.com/office/drawing/2014/main" id="{F839769F-624E-8758-C052-4AE761455731}"/>
              </a:ext>
            </a:extLst>
          </p:cNvPr>
          <p:cNvSpPr>
            <a:spLocks noGrp="1" noChangeArrowheads="1"/>
          </p:cNvSpPr>
          <p:nvPr>
            <p:ph type="title"/>
          </p:nvPr>
        </p:nvSpPr>
        <p:spPr/>
        <p:txBody>
          <a:bodyPr/>
          <a:lstStyle/>
          <a:p>
            <a:pPr eaLnBrk="1" hangingPunct="1"/>
            <a:r>
              <a:rPr lang="en-US" altLang="en-US"/>
              <a:t>Testing of Nested Loops</a:t>
            </a:r>
          </a:p>
        </p:txBody>
      </p:sp>
      <p:sp>
        <p:nvSpPr>
          <p:cNvPr id="23556" name="Rectangle 3">
            <a:extLst>
              <a:ext uri="{FF2B5EF4-FFF2-40B4-BE49-F238E27FC236}">
                <a16:creationId xmlns:a16="http://schemas.microsoft.com/office/drawing/2014/main" id="{893EC3C6-D8A7-EDB7-61EC-B20A6FDBCD88}"/>
              </a:ext>
            </a:extLst>
          </p:cNvPr>
          <p:cNvSpPr>
            <a:spLocks noGrp="1" noChangeArrowheads="1"/>
          </p:cNvSpPr>
          <p:nvPr>
            <p:ph type="body" idx="1"/>
          </p:nvPr>
        </p:nvSpPr>
        <p:spPr/>
        <p:txBody>
          <a:bodyPr/>
          <a:lstStyle/>
          <a:p>
            <a:pPr marL="533400" indent="-533400" eaLnBrk="1" hangingPunct="1">
              <a:buFontTx/>
              <a:buAutoNum type="arabicParenR"/>
            </a:pPr>
            <a:r>
              <a:rPr lang="en-US" altLang="en-US" sz="2000"/>
              <a:t>Start at the </a:t>
            </a:r>
            <a:r>
              <a:rPr lang="en-US" altLang="en-US" sz="2000" u="sng"/>
              <a:t>innermost</a:t>
            </a:r>
            <a:r>
              <a:rPr lang="en-US" altLang="en-US" sz="2000"/>
              <a:t> loop; set all other loops to </a:t>
            </a:r>
            <a:r>
              <a:rPr lang="en-US" altLang="en-US" sz="2000" u="sng"/>
              <a:t>minimum</a:t>
            </a:r>
            <a:r>
              <a:rPr lang="en-US" altLang="en-US" sz="2000"/>
              <a:t> values</a:t>
            </a:r>
          </a:p>
          <a:p>
            <a:pPr marL="533400" indent="-533400" eaLnBrk="1" hangingPunct="1">
              <a:buFontTx/>
              <a:buAutoNum type="arabicParenR"/>
            </a:pPr>
            <a:r>
              <a:rPr lang="en-US" altLang="en-US" sz="2000"/>
              <a:t>Conduct simple loop tests for the innermost loop while holding the outer loops at their minimum iteration parameter values; add other tests for out-of-range or excluded values</a:t>
            </a:r>
          </a:p>
          <a:p>
            <a:pPr marL="533400" indent="-533400" eaLnBrk="1" hangingPunct="1">
              <a:buFontTx/>
              <a:buAutoNum type="arabicParenR"/>
            </a:pPr>
            <a:r>
              <a:rPr lang="en-US" altLang="en-US" sz="2000" u="sng"/>
              <a:t>Work outward</a:t>
            </a:r>
            <a:r>
              <a:rPr lang="en-US" altLang="en-US" sz="2000"/>
              <a:t>, conducting tests for the next loop, but keeping all other outer loops at minimum values and other nested loops to “typical” values</a:t>
            </a:r>
          </a:p>
          <a:p>
            <a:pPr marL="533400" indent="-533400" eaLnBrk="1" hangingPunct="1">
              <a:buFontTx/>
              <a:buAutoNum type="arabicParenR"/>
            </a:pPr>
            <a:r>
              <a:rPr lang="en-US" altLang="en-US" sz="2000"/>
              <a:t>Continue until all loops have been tested</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6AF8F458-A210-4CF8-C77B-7EFFD484E9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C82756A-D211-4DD9-9844-05E348D31A18}" type="slidenum">
              <a:rPr lang="en-US" altLang="en-US" sz="1400"/>
              <a:pPr>
                <a:spcBef>
                  <a:spcPct val="0"/>
                </a:spcBef>
                <a:buFontTx/>
                <a:buNone/>
              </a:pPr>
              <a:t>82</a:t>
            </a:fld>
            <a:endParaRPr lang="en-US" altLang="en-US" sz="1400"/>
          </a:p>
        </p:txBody>
      </p:sp>
      <p:sp>
        <p:nvSpPr>
          <p:cNvPr id="24579" name="Rectangle 2">
            <a:extLst>
              <a:ext uri="{FF2B5EF4-FFF2-40B4-BE49-F238E27FC236}">
                <a16:creationId xmlns:a16="http://schemas.microsoft.com/office/drawing/2014/main" id="{8DECF4D4-F6F9-102E-4CD9-C42B341BC66B}"/>
              </a:ext>
            </a:extLst>
          </p:cNvPr>
          <p:cNvSpPr>
            <a:spLocks noGrp="1" noChangeArrowheads="1"/>
          </p:cNvSpPr>
          <p:nvPr>
            <p:ph type="title"/>
          </p:nvPr>
        </p:nvSpPr>
        <p:spPr/>
        <p:txBody>
          <a:bodyPr/>
          <a:lstStyle/>
          <a:p>
            <a:pPr eaLnBrk="1" hangingPunct="1"/>
            <a:r>
              <a:rPr lang="en-US" altLang="en-US"/>
              <a:t>Testing of Concatenated Loops</a:t>
            </a:r>
          </a:p>
        </p:txBody>
      </p:sp>
      <p:sp>
        <p:nvSpPr>
          <p:cNvPr id="24580" name="Rectangle 3">
            <a:extLst>
              <a:ext uri="{FF2B5EF4-FFF2-40B4-BE49-F238E27FC236}">
                <a16:creationId xmlns:a16="http://schemas.microsoft.com/office/drawing/2014/main" id="{9A6912D1-6D57-7F48-F4E8-E7143A4793D9}"/>
              </a:ext>
            </a:extLst>
          </p:cNvPr>
          <p:cNvSpPr>
            <a:spLocks noGrp="1" noChangeArrowheads="1"/>
          </p:cNvSpPr>
          <p:nvPr>
            <p:ph type="body" idx="1"/>
          </p:nvPr>
        </p:nvSpPr>
        <p:spPr/>
        <p:txBody>
          <a:bodyPr/>
          <a:lstStyle/>
          <a:p>
            <a:pPr eaLnBrk="1" hangingPunct="1"/>
            <a:r>
              <a:rPr lang="en-US" altLang="en-US" sz="2000"/>
              <a:t>For independent loops, use the same approach as for simple loops</a:t>
            </a:r>
          </a:p>
          <a:p>
            <a:pPr eaLnBrk="1" hangingPunct="1"/>
            <a:r>
              <a:rPr lang="en-US" altLang="en-US" sz="2000"/>
              <a:t>Otherwise, use the approach applied for nested loops</a:t>
            </a:r>
          </a:p>
          <a:p>
            <a:pPr eaLnBrk="1" hangingPunct="1"/>
            <a:endParaRPr lang="en-US" altLang="en-US" sz="20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F8FBDF4D-AD35-DA01-4825-53D941996C5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A9DCAF6-00D7-4D1A-B6E4-61087306ACA5}" type="slidenum">
              <a:rPr lang="en-US" altLang="en-US" sz="1400"/>
              <a:pPr>
                <a:spcBef>
                  <a:spcPct val="0"/>
                </a:spcBef>
                <a:buFontTx/>
                <a:buNone/>
              </a:pPr>
              <a:t>83</a:t>
            </a:fld>
            <a:endParaRPr lang="en-US" altLang="en-US" sz="1400"/>
          </a:p>
        </p:txBody>
      </p:sp>
      <p:sp>
        <p:nvSpPr>
          <p:cNvPr id="25603" name="Rectangle 2">
            <a:extLst>
              <a:ext uri="{FF2B5EF4-FFF2-40B4-BE49-F238E27FC236}">
                <a16:creationId xmlns:a16="http://schemas.microsoft.com/office/drawing/2014/main" id="{99333138-610B-4C25-F3D3-15AA5049D4B6}"/>
              </a:ext>
            </a:extLst>
          </p:cNvPr>
          <p:cNvSpPr>
            <a:spLocks noGrp="1" noChangeArrowheads="1"/>
          </p:cNvSpPr>
          <p:nvPr>
            <p:ph type="title"/>
          </p:nvPr>
        </p:nvSpPr>
        <p:spPr/>
        <p:txBody>
          <a:bodyPr/>
          <a:lstStyle/>
          <a:p>
            <a:pPr eaLnBrk="1" hangingPunct="1"/>
            <a:r>
              <a:rPr lang="en-US" altLang="en-US"/>
              <a:t>Testing of Unstructured Loops</a:t>
            </a:r>
          </a:p>
        </p:txBody>
      </p:sp>
      <p:sp>
        <p:nvSpPr>
          <p:cNvPr id="25604" name="Rectangle 3">
            <a:extLst>
              <a:ext uri="{FF2B5EF4-FFF2-40B4-BE49-F238E27FC236}">
                <a16:creationId xmlns:a16="http://schemas.microsoft.com/office/drawing/2014/main" id="{617310C1-91D1-F35C-E71F-74BF86CF53D3}"/>
              </a:ext>
            </a:extLst>
          </p:cNvPr>
          <p:cNvSpPr>
            <a:spLocks noGrp="1" noChangeArrowheads="1"/>
          </p:cNvSpPr>
          <p:nvPr>
            <p:ph type="body" idx="1"/>
          </p:nvPr>
        </p:nvSpPr>
        <p:spPr/>
        <p:txBody>
          <a:bodyPr/>
          <a:lstStyle/>
          <a:p>
            <a:pPr eaLnBrk="1" hangingPunct="1"/>
            <a:r>
              <a:rPr lang="en-US" altLang="en-US" sz="2000" u="sng"/>
              <a:t>Redesign</a:t>
            </a:r>
            <a:r>
              <a:rPr lang="en-US" altLang="en-US" sz="2000"/>
              <a:t> the code to reflect the use of structured programming practices</a:t>
            </a:r>
          </a:p>
          <a:p>
            <a:pPr eaLnBrk="1" hangingPunct="1"/>
            <a:r>
              <a:rPr lang="en-US" altLang="en-US" sz="2000"/>
              <a:t>Depending on the resultant design, apply testing for simple loops, nested loops, or concatenated loops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4069751-C0AF-25E9-878B-52D7D5058F2F}"/>
              </a:ext>
            </a:extLst>
          </p:cNvPr>
          <p:cNvSpPr>
            <a:spLocks noGrp="1" noChangeArrowheads="1"/>
          </p:cNvSpPr>
          <p:nvPr>
            <p:ph type="ctrTitle"/>
          </p:nvPr>
        </p:nvSpPr>
        <p:spPr/>
        <p:txBody>
          <a:bodyPr/>
          <a:lstStyle/>
          <a:p>
            <a:pPr eaLnBrk="1" hangingPunct="1"/>
            <a:r>
              <a:rPr lang="en-US" altLang="en-US"/>
              <a:t>Black-box Testing</a:t>
            </a:r>
          </a:p>
        </p:txBody>
      </p:sp>
      <p:sp>
        <p:nvSpPr>
          <p:cNvPr id="26627" name="Rectangle 3">
            <a:extLst>
              <a:ext uri="{FF2B5EF4-FFF2-40B4-BE49-F238E27FC236}">
                <a16:creationId xmlns:a16="http://schemas.microsoft.com/office/drawing/2014/main" id="{88C03B28-0235-56DB-5290-489E9BA8CDDC}"/>
              </a:ext>
            </a:extLst>
          </p:cNvPr>
          <p:cNvSpPr>
            <a:spLocks noGrp="1" noChangeArrowheads="1"/>
          </p:cNvSpPr>
          <p:nvPr>
            <p:ph type="subTitle" idx="1"/>
          </p:nvPr>
        </p:nvSpPr>
        <p:spPr/>
        <p:txBody>
          <a:bodyPr/>
          <a:lstStyle/>
          <a:p>
            <a:pPr eaLnBrk="1" hangingPunct="1"/>
            <a:endParaRPr lang="en-US"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92305CA2-D27E-EF88-BE20-041C17BEDB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9D4DC15-0E08-45A9-884F-99C486335BCD}" type="slidenum">
              <a:rPr lang="en-US" altLang="en-US" sz="1400"/>
              <a:pPr>
                <a:spcBef>
                  <a:spcPct val="0"/>
                </a:spcBef>
                <a:buFontTx/>
                <a:buNone/>
              </a:pPr>
              <a:t>85</a:t>
            </a:fld>
            <a:endParaRPr lang="en-US" altLang="en-US" sz="1400"/>
          </a:p>
        </p:txBody>
      </p:sp>
      <p:sp>
        <p:nvSpPr>
          <p:cNvPr id="27651" name="Rectangle 2">
            <a:extLst>
              <a:ext uri="{FF2B5EF4-FFF2-40B4-BE49-F238E27FC236}">
                <a16:creationId xmlns:a16="http://schemas.microsoft.com/office/drawing/2014/main" id="{97E497DB-1A86-BCBB-AF51-25F72B34E9B4}"/>
              </a:ext>
            </a:extLst>
          </p:cNvPr>
          <p:cNvSpPr>
            <a:spLocks noGrp="1" noChangeArrowheads="1"/>
          </p:cNvSpPr>
          <p:nvPr>
            <p:ph type="title"/>
          </p:nvPr>
        </p:nvSpPr>
        <p:spPr>
          <a:xfrm>
            <a:off x="2209800" y="304800"/>
            <a:ext cx="7772400" cy="1143000"/>
          </a:xfrm>
        </p:spPr>
        <p:txBody>
          <a:bodyPr/>
          <a:lstStyle/>
          <a:p>
            <a:pPr eaLnBrk="1" hangingPunct="1"/>
            <a:r>
              <a:rPr lang="en-US" altLang="en-US"/>
              <a:t>Black-box Testing</a:t>
            </a:r>
          </a:p>
        </p:txBody>
      </p:sp>
      <p:sp>
        <p:nvSpPr>
          <p:cNvPr id="27652" name="Rectangle 3">
            <a:extLst>
              <a:ext uri="{FF2B5EF4-FFF2-40B4-BE49-F238E27FC236}">
                <a16:creationId xmlns:a16="http://schemas.microsoft.com/office/drawing/2014/main" id="{7ABEB4F4-2A7B-2678-1B9F-B1E0DF5CF7EA}"/>
              </a:ext>
            </a:extLst>
          </p:cNvPr>
          <p:cNvSpPr>
            <a:spLocks noGrp="1" noChangeArrowheads="1"/>
          </p:cNvSpPr>
          <p:nvPr>
            <p:ph type="body" idx="1"/>
          </p:nvPr>
        </p:nvSpPr>
        <p:spPr>
          <a:xfrm>
            <a:off x="2286000" y="1524000"/>
            <a:ext cx="7772400" cy="4114800"/>
          </a:xfrm>
        </p:spPr>
        <p:txBody>
          <a:bodyPr/>
          <a:lstStyle/>
          <a:p>
            <a:pPr eaLnBrk="1" hangingPunct="1">
              <a:lnSpc>
                <a:spcPct val="80000"/>
              </a:lnSpc>
            </a:pPr>
            <a:r>
              <a:rPr lang="en-US" altLang="en-US" sz="2000" u="sng"/>
              <a:t>Complements</a:t>
            </a:r>
            <a:r>
              <a:rPr lang="en-US" altLang="en-US" sz="2000"/>
              <a:t> white-box testing by uncovering different classes of errors</a:t>
            </a:r>
          </a:p>
          <a:p>
            <a:pPr eaLnBrk="1" hangingPunct="1">
              <a:lnSpc>
                <a:spcPct val="80000"/>
              </a:lnSpc>
            </a:pPr>
            <a:r>
              <a:rPr lang="en-US" altLang="en-US" sz="2000"/>
              <a:t>Focuses on the functional requirements and the information domain of the software</a:t>
            </a:r>
          </a:p>
          <a:p>
            <a:pPr eaLnBrk="1" hangingPunct="1">
              <a:lnSpc>
                <a:spcPct val="80000"/>
              </a:lnSpc>
            </a:pPr>
            <a:r>
              <a:rPr lang="en-US" altLang="en-US" sz="2000"/>
              <a:t>Used during the </a:t>
            </a:r>
            <a:r>
              <a:rPr lang="en-US" altLang="en-US" sz="2000" u="sng"/>
              <a:t>later stages</a:t>
            </a:r>
            <a:r>
              <a:rPr lang="en-US" altLang="en-US" sz="2000"/>
              <a:t> of testing after white box testing has been performed</a:t>
            </a:r>
          </a:p>
          <a:p>
            <a:pPr eaLnBrk="1" hangingPunct="1">
              <a:lnSpc>
                <a:spcPct val="80000"/>
              </a:lnSpc>
            </a:pPr>
            <a:r>
              <a:rPr lang="en-US" altLang="en-US" sz="2000"/>
              <a:t>The tester identifies a set of input conditions that will fully exercise all functional requirements for a program</a:t>
            </a:r>
          </a:p>
          <a:p>
            <a:pPr eaLnBrk="1" hangingPunct="1">
              <a:lnSpc>
                <a:spcPct val="80000"/>
              </a:lnSpc>
            </a:pPr>
            <a:r>
              <a:rPr lang="en-US" altLang="en-US" sz="2000"/>
              <a:t>The test cases satisfy the following:</a:t>
            </a:r>
          </a:p>
          <a:p>
            <a:pPr lvl="1" eaLnBrk="1" hangingPunct="1">
              <a:lnSpc>
                <a:spcPct val="80000"/>
              </a:lnSpc>
            </a:pPr>
            <a:r>
              <a:rPr lang="en-US" altLang="en-US" sz="1800"/>
              <a:t>Reduce, by a count greater than one, the number of additional test cases that must be designed to achieve reasonable testing</a:t>
            </a:r>
          </a:p>
          <a:p>
            <a:pPr lvl="1" eaLnBrk="1" hangingPunct="1">
              <a:lnSpc>
                <a:spcPct val="80000"/>
              </a:lnSpc>
            </a:pPr>
            <a:r>
              <a:rPr lang="en-US" altLang="en-US" sz="1800"/>
              <a:t>Tell us something about the presence or absence of </a:t>
            </a:r>
            <a:r>
              <a:rPr lang="en-US" altLang="en-US" sz="1800" u="sng"/>
              <a:t>classes of errors</a:t>
            </a:r>
            <a:r>
              <a:rPr lang="en-US" altLang="en-US" sz="1800"/>
              <a:t>, rather than an error associated only with the specific task at hand</a:t>
            </a:r>
          </a:p>
          <a:p>
            <a:pPr eaLnBrk="1" hangingPunct="1">
              <a:lnSpc>
                <a:spcPct val="80000"/>
              </a:lnSpc>
            </a:pPr>
            <a:endParaRPr lang="en-US" altLang="en-US" sz="20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3CE93082-68F6-BCA6-AB34-3964B36957D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E980A2F-8774-40B0-936E-1D4D1A771CEE}" type="slidenum">
              <a:rPr lang="en-US" altLang="en-US" sz="1400"/>
              <a:pPr>
                <a:spcBef>
                  <a:spcPct val="0"/>
                </a:spcBef>
                <a:buFontTx/>
                <a:buNone/>
              </a:pPr>
              <a:t>86</a:t>
            </a:fld>
            <a:endParaRPr lang="en-US" altLang="en-US" sz="1400"/>
          </a:p>
        </p:txBody>
      </p:sp>
      <p:sp>
        <p:nvSpPr>
          <p:cNvPr id="28675" name="Rectangle 2">
            <a:extLst>
              <a:ext uri="{FF2B5EF4-FFF2-40B4-BE49-F238E27FC236}">
                <a16:creationId xmlns:a16="http://schemas.microsoft.com/office/drawing/2014/main" id="{C0B724D6-A431-75EF-D97E-10E64DA32198}"/>
              </a:ext>
            </a:extLst>
          </p:cNvPr>
          <p:cNvSpPr>
            <a:spLocks noGrp="1" noChangeArrowheads="1"/>
          </p:cNvSpPr>
          <p:nvPr>
            <p:ph type="title"/>
          </p:nvPr>
        </p:nvSpPr>
        <p:spPr/>
        <p:txBody>
          <a:bodyPr/>
          <a:lstStyle/>
          <a:p>
            <a:pPr eaLnBrk="1" hangingPunct="1"/>
            <a:r>
              <a:rPr lang="en-US" altLang="en-US"/>
              <a:t>Black-box Testing Categories</a:t>
            </a:r>
          </a:p>
        </p:txBody>
      </p:sp>
      <p:sp>
        <p:nvSpPr>
          <p:cNvPr id="28676" name="Rectangle 3">
            <a:extLst>
              <a:ext uri="{FF2B5EF4-FFF2-40B4-BE49-F238E27FC236}">
                <a16:creationId xmlns:a16="http://schemas.microsoft.com/office/drawing/2014/main" id="{FDF810B1-2906-BFF5-89D2-3A71A56868B5}"/>
              </a:ext>
            </a:extLst>
          </p:cNvPr>
          <p:cNvSpPr>
            <a:spLocks noGrp="1" noChangeArrowheads="1"/>
          </p:cNvSpPr>
          <p:nvPr>
            <p:ph type="body" idx="1"/>
          </p:nvPr>
        </p:nvSpPr>
        <p:spPr/>
        <p:txBody>
          <a:bodyPr/>
          <a:lstStyle/>
          <a:p>
            <a:pPr eaLnBrk="1" hangingPunct="1"/>
            <a:r>
              <a:rPr lang="en-US" altLang="en-US" sz="2000"/>
              <a:t>Incorrect or missing functions</a:t>
            </a:r>
          </a:p>
          <a:p>
            <a:pPr eaLnBrk="1" hangingPunct="1"/>
            <a:r>
              <a:rPr lang="en-US" altLang="en-US" sz="2000"/>
              <a:t>Interface errors</a:t>
            </a:r>
          </a:p>
          <a:p>
            <a:pPr eaLnBrk="1" hangingPunct="1"/>
            <a:r>
              <a:rPr lang="en-US" altLang="en-US" sz="2000"/>
              <a:t>Errors in data structures or external data base access</a:t>
            </a:r>
          </a:p>
          <a:p>
            <a:pPr eaLnBrk="1" hangingPunct="1"/>
            <a:r>
              <a:rPr lang="en-US" altLang="en-US" sz="2000"/>
              <a:t>Behavior or performance errors</a:t>
            </a:r>
          </a:p>
          <a:p>
            <a:pPr eaLnBrk="1" hangingPunct="1"/>
            <a:r>
              <a:rPr lang="en-US" altLang="en-US" sz="2000"/>
              <a:t>Initialization and termination errors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B4343DC6-065C-B6C6-3CBC-1D4B80DBB7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8C06867-46FC-45A8-ABE1-F3480C95A2C6}" type="slidenum">
              <a:rPr lang="en-US" altLang="en-US" sz="1400"/>
              <a:pPr>
                <a:spcBef>
                  <a:spcPct val="0"/>
                </a:spcBef>
                <a:buFontTx/>
                <a:buNone/>
              </a:pPr>
              <a:t>87</a:t>
            </a:fld>
            <a:endParaRPr lang="en-US" altLang="en-US" sz="1400"/>
          </a:p>
        </p:txBody>
      </p:sp>
      <p:sp>
        <p:nvSpPr>
          <p:cNvPr id="29699" name="Rectangle 2">
            <a:extLst>
              <a:ext uri="{FF2B5EF4-FFF2-40B4-BE49-F238E27FC236}">
                <a16:creationId xmlns:a16="http://schemas.microsoft.com/office/drawing/2014/main" id="{0A7CA667-B9D0-C200-CFC5-7F1DDFA2A02E}"/>
              </a:ext>
            </a:extLst>
          </p:cNvPr>
          <p:cNvSpPr>
            <a:spLocks noGrp="1" noChangeArrowheads="1"/>
          </p:cNvSpPr>
          <p:nvPr>
            <p:ph type="title"/>
          </p:nvPr>
        </p:nvSpPr>
        <p:spPr/>
        <p:txBody>
          <a:bodyPr/>
          <a:lstStyle/>
          <a:p>
            <a:pPr eaLnBrk="1" hangingPunct="1"/>
            <a:r>
              <a:rPr lang="en-US" altLang="en-US"/>
              <a:t>Questions answered by </a:t>
            </a:r>
            <a:br>
              <a:rPr lang="en-US" altLang="en-US"/>
            </a:br>
            <a:r>
              <a:rPr lang="en-US" altLang="en-US"/>
              <a:t>Black-box Testing</a:t>
            </a:r>
          </a:p>
        </p:txBody>
      </p:sp>
      <p:sp>
        <p:nvSpPr>
          <p:cNvPr id="29700" name="Rectangle 3">
            <a:extLst>
              <a:ext uri="{FF2B5EF4-FFF2-40B4-BE49-F238E27FC236}">
                <a16:creationId xmlns:a16="http://schemas.microsoft.com/office/drawing/2014/main" id="{594EFC96-DA8A-B32C-D352-309A51E7A5F0}"/>
              </a:ext>
            </a:extLst>
          </p:cNvPr>
          <p:cNvSpPr>
            <a:spLocks noGrp="1" noChangeArrowheads="1"/>
          </p:cNvSpPr>
          <p:nvPr>
            <p:ph type="body" idx="1"/>
          </p:nvPr>
        </p:nvSpPr>
        <p:spPr>
          <a:xfrm>
            <a:off x="2286000" y="2209800"/>
            <a:ext cx="7772400" cy="4114800"/>
          </a:xfrm>
        </p:spPr>
        <p:txBody>
          <a:bodyPr/>
          <a:lstStyle/>
          <a:p>
            <a:pPr eaLnBrk="1" hangingPunct="1">
              <a:lnSpc>
                <a:spcPct val="80000"/>
              </a:lnSpc>
            </a:pPr>
            <a:r>
              <a:rPr lang="en-US" altLang="en-US" sz="2000"/>
              <a:t>How is functional validity tested?</a:t>
            </a:r>
          </a:p>
          <a:p>
            <a:pPr eaLnBrk="1" hangingPunct="1">
              <a:lnSpc>
                <a:spcPct val="80000"/>
              </a:lnSpc>
            </a:pPr>
            <a:r>
              <a:rPr lang="en-US" altLang="en-US" sz="2000"/>
              <a:t>How are system behavior and performance tested?</a:t>
            </a:r>
          </a:p>
          <a:p>
            <a:pPr eaLnBrk="1" hangingPunct="1">
              <a:lnSpc>
                <a:spcPct val="80000"/>
              </a:lnSpc>
            </a:pPr>
            <a:r>
              <a:rPr lang="en-US" altLang="en-US" sz="2000"/>
              <a:t>What classes of input will make good test cases?</a:t>
            </a:r>
          </a:p>
          <a:p>
            <a:pPr eaLnBrk="1" hangingPunct="1">
              <a:lnSpc>
                <a:spcPct val="80000"/>
              </a:lnSpc>
            </a:pPr>
            <a:r>
              <a:rPr lang="en-US" altLang="en-US" sz="2000"/>
              <a:t>Is the system particularly sensitive to certain input values?</a:t>
            </a:r>
          </a:p>
          <a:p>
            <a:pPr eaLnBrk="1" hangingPunct="1">
              <a:lnSpc>
                <a:spcPct val="80000"/>
              </a:lnSpc>
            </a:pPr>
            <a:r>
              <a:rPr lang="en-US" altLang="en-US" sz="2000"/>
              <a:t>How are the boundary values of a data class isolated?</a:t>
            </a:r>
          </a:p>
          <a:p>
            <a:pPr eaLnBrk="1" hangingPunct="1">
              <a:lnSpc>
                <a:spcPct val="80000"/>
              </a:lnSpc>
            </a:pPr>
            <a:r>
              <a:rPr lang="en-US" altLang="en-US" sz="2000"/>
              <a:t>What data rates and data volume can the system tolerate?</a:t>
            </a:r>
          </a:p>
          <a:p>
            <a:pPr eaLnBrk="1" hangingPunct="1">
              <a:lnSpc>
                <a:spcPct val="80000"/>
              </a:lnSpc>
            </a:pPr>
            <a:r>
              <a:rPr lang="en-US" altLang="en-US" sz="2000"/>
              <a:t>What effect will specific combinations of data have on system operation?</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A9B2A2C1-5096-230C-7443-56A228A84B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0082ACC-65E0-49B1-A7E4-27D13DA85D02}" type="slidenum">
              <a:rPr lang="en-US" altLang="en-US" sz="1400"/>
              <a:pPr>
                <a:spcBef>
                  <a:spcPct val="0"/>
                </a:spcBef>
                <a:buFontTx/>
                <a:buNone/>
              </a:pPr>
              <a:t>88</a:t>
            </a:fld>
            <a:endParaRPr lang="en-US" altLang="en-US" sz="1400"/>
          </a:p>
        </p:txBody>
      </p:sp>
      <p:sp>
        <p:nvSpPr>
          <p:cNvPr id="30723" name="Rectangle 2">
            <a:extLst>
              <a:ext uri="{FF2B5EF4-FFF2-40B4-BE49-F238E27FC236}">
                <a16:creationId xmlns:a16="http://schemas.microsoft.com/office/drawing/2014/main" id="{6A3D5AE3-A881-FEFC-7F1E-10A106F23340}"/>
              </a:ext>
            </a:extLst>
          </p:cNvPr>
          <p:cNvSpPr>
            <a:spLocks noGrp="1" noChangeArrowheads="1"/>
          </p:cNvSpPr>
          <p:nvPr>
            <p:ph type="title"/>
          </p:nvPr>
        </p:nvSpPr>
        <p:spPr>
          <a:xfrm>
            <a:off x="2209800" y="152400"/>
            <a:ext cx="7772400" cy="1143000"/>
          </a:xfrm>
        </p:spPr>
        <p:txBody>
          <a:bodyPr/>
          <a:lstStyle/>
          <a:p>
            <a:pPr eaLnBrk="1" hangingPunct="1"/>
            <a:r>
              <a:rPr lang="en-US" altLang="en-US"/>
              <a:t>Equivalence Partitioning</a:t>
            </a:r>
          </a:p>
        </p:txBody>
      </p:sp>
      <p:sp>
        <p:nvSpPr>
          <p:cNvPr id="30724" name="Rectangle 3">
            <a:extLst>
              <a:ext uri="{FF2B5EF4-FFF2-40B4-BE49-F238E27FC236}">
                <a16:creationId xmlns:a16="http://schemas.microsoft.com/office/drawing/2014/main" id="{28B7B484-058A-2234-3124-C6D017B0DA71}"/>
              </a:ext>
            </a:extLst>
          </p:cNvPr>
          <p:cNvSpPr>
            <a:spLocks noGrp="1" noChangeArrowheads="1"/>
          </p:cNvSpPr>
          <p:nvPr>
            <p:ph type="body" idx="1"/>
          </p:nvPr>
        </p:nvSpPr>
        <p:spPr>
          <a:xfrm>
            <a:off x="2209800" y="1600200"/>
            <a:ext cx="7772400" cy="4114800"/>
          </a:xfrm>
        </p:spPr>
        <p:txBody>
          <a:bodyPr/>
          <a:lstStyle/>
          <a:p>
            <a:pPr eaLnBrk="1" hangingPunct="1">
              <a:lnSpc>
                <a:spcPct val="90000"/>
              </a:lnSpc>
            </a:pPr>
            <a:r>
              <a:rPr lang="en-US" altLang="en-US" sz="2000"/>
              <a:t>A black-box testing method that </a:t>
            </a:r>
            <a:r>
              <a:rPr lang="en-US" altLang="en-US" sz="2000" u="sng"/>
              <a:t>divides the input domain</a:t>
            </a:r>
            <a:r>
              <a:rPr lang="en-US" altLang="en-US" sz="2000"/>
              <a:t> of a program </a:t>
            </a:r>
            <a:r>
              <a:rPr lang="en-US" altLang="en-US" sz="2000" u="sng"/>
              <a:t>into classes</a:t>
            </a:r>
            <a:r>
              <a:rPr lang="en-US" altLang="en-US" sz="2000"/>
              <a:t> of data from which test cases are derived</a:t>
            </a:r>
          </a:p>
          <a:p>
            <a:pPr eaLnBrk="1" hangingPunct="1">
              <a:lnSpc>
                <a:spcPct val="90000"/>
              </a:lnSpc>
            </a:pPr>
            <a:r>
              <a:rPr lang="en-US" altLang="en-US" sz="2000"/>
              <a:t>An ideal test case </a:t>
            </a:r>
            <a:r>
              <a:rPr lang="en-US" altLang="en-US" sz="2000" u="sng"/>
              <a:t>single-handedly</a:t>
            </a:r>
            <a:r>
              <a:rPr lang="en-US" altLang="en-US" sz="2000"/>
              <a:t> uncovers a </a:t>
            </a:r>
            <a:r>
              <a:rPr lang="en-US" altLang="en-US" sz="2000" u="sng"/>
              <a:t>complete class</a:t>
            </a:r>
            <a:r>
              <a:rPr lang="en-US" altLang="en-US" sz="2000"/>
              <a:t> of errors, thereby reducing the total number of test cases that must be developed</a:t>
            </a:r>
          </a:p>
          <a:p>
            <a:pPr eaLnBrk="1" hangingPunct="1">
              <a:lnSpc>
                <a:spcPct val="90000"/>
              </a:lnSpc>
            </a:pPr>
            <a:r>
              <a:rPr lang="en-US" altLang="en-US" sz="2000"/>
              <a:t>Test case design is based on an evaluation of </a:t>
            </a:r>
            <a:r>
              <a:rPr lang="en-US" altLang="en-US" sz="2000" u="sng"/>
              <a:t>equivalence classes</a:t>
            </a:r>
            <a:r>
              <a:rPr lang="en-US" altLang="en-US" sz="2000"/>
              <a:t> for an input condition</a:t>
            </a:r>
          </a:p>
          <a:p>
            <a:pPr eaLnBrk="1" hangingPunct="1">
              <a:lnSpc>
                <a:spcPct val="90000"/>
              </a:lnSpc>
            </a:pPr>
            <a:r>
              <a:rPr lang="en-US" altLang="en-US" sz="2000"/>
              <a:t>An equivalence class represents a </a:t>
            </a:r>
            <a:r>
              <a:rPr lang="en-US" altLang="en-US" sz="2000" u="sng"/>
              <a:t>set of valid or invalid states</a:t>
            </a:r>
            <a:r>
              <a:rPr lang="en-US" altLang="en-US" sz="2000"/>
              <a:t> for input conditions</a:t>
            </a:r>
          </a:p>
          <a:p>
            <a:pPr eaLnBrk="1" hangingPunct="1">
              <a:lnSpc>
                <a:spcPct val="90000"/>
              </a:lnSpc>
            </a:pPr>
            <a:r>
              <a:rPr lang="en-US" altLang="en-US" sz="2000"/>
              <a:t>From each equivalence class, test cases are selected so that the </a:t>
            </a:r>
            <a:r>
              <a:rPr lang="en-US" altLang="en-US" sz="2000" u="sng"/>
              <a:t>largest number</a:t>
            </a:r>
            <a:r>
              <a:rPr lang="en-US" altLang="en-US" sz="2000"/>
              <a:t> of attributes of an equivalence class are exercise at once</a:t>
            </a:r>
          </a:p>
          <a:p>
            <a:pPr eaLnBrk="1" hangingPunct="1">
              <a:lnSpc>
                <a:spcPct val="90000"/>
              </a:lnSpc>
            </a:pPr>
            <a:endParaRPr lang="en-US" altLang="en-US" sz="2000"/>
          </a:p>
          <a:p>
            <a:pPr eaLnBrk="1" hangingPunct="1">
              <a:lnSpc>
                <a:spcPct val="90000"/>
              </a:lnSpc>
            </a:pPr>
            <a:endParaRPr lang="en-US" altLang="en-US" sz="20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a:extLst>
              <a:ext uri="{FF2B5EF4-FFF2-40B4-BE49-F238E27FC236}">
                <a16:creationId xmlns:a16="http://schemas.microsoft.com/office/drawing/2014/main" id="{58D7A7F6-9CDB-2421-8C9B-46FA3640ED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0261E30-C03E-4310-B13F-5568DA5FE82A}" type="slidenum">
              <a:rPr lang="en-US" altLang="en-US" sz="1400"/>
              <a:pPr>
                <a:spcBef>
                  <a:spcPct val="0"/>
                </a:spcBef>
                <a:buFontTx/>
                <a:buNone/>
              </a:pPr>
              <a:t>89</a:t>
            </a:fld>
            <a:endParaRPr lang="en-US" altLang="en-US" sz="1400"/>
          </a:p>
        </p:txBody>
      </p:sp>
      <p:sp>
        <p:nvSpPr>
          <p:cNvPr id="31747" name="Rectangle 2">
            <a:extLst>
              <a:ext uri="{FF2B5EF4-FFF2-40B4-BE49-F238E27FC236}">
                <a16:creationId xmlns:a16="http://schemas.microsoft.com/office/drawing/2014/main" id="{06F6E10B-D38A-2A40-DC61-5B473C60AF30}"/>
              </a:ext>
            </a:extLst>
          </p:cNvPr>
          <p:cNvSpPr>
            <a:spLocks noGrp="1" noChangeArrowheads="1"/>
          </p:cNvSpPr>
          <p:nvPr>
            <p:ph type="title"/>
          </p:nvPr>
        </p:nvSpPr>
        <p:spPr>
          <a:xfrm>
            <a:off x="2209800" y="152400"/>
            <a:ext cx="7772400" cy="1143000"/>
          </a:xfrm>
        </p:spPr>
        <p:txBody>
          <a:bodyPr/>
          <a:lstStyle/>
          <a:p>
            <a:pPr eaLnBrk="1" hangingPunct="1"/>
            <a:r>
              <a:rPr lang="en-US" altLang="en-US"/>
              <a:t>Guidelines for Defining Equivalence Classes</a:t>
            </a:r>
          </a:p>
        </p:txBody>
      </p:sp>
      <p:sp>
        <p:nvSpPr>
          <p:cNvPr id="31748" name="Rectangle 3">
            <a:extLst>
              <a:ext uri="{FF2B5EF4-FFF2-40B4-BE49-F238E27FC236}">
                <a16:creationId xmlns:a16="http://schemas.microsoft.com/office/drawing/2014/main" id="{65358F39-BD88-2AF8-427F-9FA7767F2E30}"/>
              </a:ext>
            </a:extLst>
          </p:cNvPr>
          <p:cNvSpPr>
            <a:spLocks noGrp="1" noChangeArrowheads="1"/>
          </p:cNvSpPr>
          <p:nvPr>
            <p:ph type="body" idx="1"/>
          </p:nvPr>
        </p:nvSpPr>
        <p:spPr>
          <a:xfrm>
            <a:off x="1676400" y="1600200"/>
            <a:ext cx="8839200" cy="4114800"/>
          </a:xfrm>
        </p:spPr>
        <p:txBody>
          <a:bodyPr/>
          <a:lstStyle/>
          <a:p>
            <a:pPr eaLnBrk="1" hangingPunct="1">
              <a:lnSpc>
                <a:spcPct val="90000"/>
              </a:lnSpc>
            </a:pPr>
            <a:r>
              <a:rPr lang="en-US" altLang="en-US" sz="2000"/>
              <a:t>If an input condition specifies </a:t>
            </a:r>
            <a:r>
              <a:rPr lang="en-US" altLang="en-US" sz="2000" u="sng"/>
              <a:t>a range</a:t>
            </a:r>
            <a:r>
              <a:rPr lang="en-US" altLang="en-US" sz="2000"/>
              <a:t>, one valid and two invalid equivalence classes are defined</a:t>
            </a:r>
          </a:p>
          <a:p>
            <a:pPr lvl="1" eaLnBrk="1" hangingPunct="1">
              <a:lnSpc>
                <a:spcPct val="90000"/>
              </a:lnSpc>
            </a:pPr>
            <a:r>
              <a:rPr lang="en-US" altLang="en-US" sz="1800"/>
              <a:t>Input range: 1 – 10		Eq classes: {1..10}, {x &lt; 1}, {x &gt; 10}</a:t>
            </a:r>
          </a:p>
          <a:p>
            <a:pPr eaLnBrk="1" hangingPunct="1">
              <a:lnSpc>
                <a:spcPct val="90000"/>
              </a:lnSpc>
            </a:pPr>
            <a:r>
              <a:rPr lang="en-US" altLang="en-US" sz="2000"/>
              <a:t>If an input condition requires </a:t>
            </a:r>
            <a:r>
              <a:rPr lang="en-US" altLang="en-US" sz="2000" u="sng"/>
              <a:t>a specific value</a:t>
            </a:r>
            <a:r>
              <a:rPr lang="en-US" altLang="en-US" sz="2000"/>
              <a:t>, one valid and two invalid equivalence classes are defined</a:t>
            </a:r>
          </a:p>
          <a:p>
            <a:pPr lvl="1" eaLnBrk="1" hangingPunct="1">
              <a:lnSpc>
                <a:spcPct val="90000"/>
              </a:lnSpc>
            </a:pPr>
            <a:r>
              <a:rPr lang="en-US" altLang="en-US" sz="1800"/>
              <a:t>Input value: 250		Eq classes: {250}, {x &lt; 250}, {x &gt; 250}</a:t>
            </a:r>
          </a:p>
          <a:p>
            <a:pPr eaLnBrk="1" hangingPunct="1">
              <a:lnSpc>
                <a:spcPct val="90000"/>
              </a:lnSpc>
            </a:pPr>
            <a:r>
              <a:rPr lang="en-US" altLang="en-US" sz="2000"/>
              <a:t>If an input condition specifies </a:t>
            </a:r>
            <a:r>
              <a:rPr lang="en-US" altLang="en-US" sz="2000" u="sng"/>
              <a:t>a member of a set</a:t>
            </a:r>
            <a:r>
              <a:rPr lang="en-US" altLang="en-US" sz="2000"/>
              <a:t>, one valid and one invalid equivalence class are defined</a:t>
            </a:r>
          </a:p>
          <a:p>
            <a:pPr lvl="1" eaLnBrk="1" hangingPunct="1">
              <a:lnSpc>
                <a:spcPct val="90000"/>
              </a:lnSpc>
            </a:pPr>
            <a:r>
              <a:rPr lang="en-US" altLang="en-US" sz="1800"/>
              <a:t>Input set: {-2.5, 7.3, 8.4}	Eq classes: {-2.5, 7.3, 8.4}, {any other x}</a:t>
            </a:r>
          </a:p>
          <a:p>
            <a:pPr eaLnBrk="1" hangingPunct="1">
              <a:lnSpc>
                <a:spcPct val="90000"/>
              </a:lnSpc>
            </a:pPr>
            <a:r>
              <a:rPr lang="en-US" altLang="en-US" sz="2000"/>
              <a:t>If an input condition is </a:t>
            </a:r>
            <a:r>
              <a:rPr lang="en-US" altLang="en-US" sz="2000" u="sng"/>
              <a:t>a Boolean value</a:t>
            </a:r>
            <a:r>
              <a:rPr lang="en-US" altLang="en-US" sz="2000"/>
              <a:t>, one valid and one invalid class are define</a:t>
            </a:r>
          </a:p>
          <a:p>
            <a:pPr lvl="1" eaLnBrk="1" hangingPunct="1">
              <a:lnSpc>
                <a:spcPct val="90000"/>
              </a:lnSpc>
            </a:pPr>
            <a:r>
              <a:rPr lang="en-US" altLang="en-US" sz="1800"/>
              <a:t>Input: {true condition}	Eq classes: {true condition}, {false condition}</a:t>
            </a:r>
          </a:p>
          <a:p>
            <a:pPr eaLnBrk="1" hangingPunct="1">
              <a:lnSpc>
                <a:spcPct val="90000"/>
              </a:lnSpc>
            </a:pPr>
            <a:endParaRPr lang="en-US" altLang="en-US" sz="2000"/>
          </a:p>
          <a:p>
            <a:pPr eaLnBrk="1" hangingPunct="1">
              <a:lnSpc>
                <a:spcPct val="90000"/>
              </a:lnSpc>
            </a:pPr>
            <a:endParaRPr lang="en-US"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D03A03BD-508A-99CF-BD90-01EA4D1CAC4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8DC02C15-1DDE-4731-BE29-9EE596F822A3}" type="slidenum">
              <a:rPr lang="en-US" altLang="en-US" sz="1400">
                <a:solidFill>
                  <a:srgbClr val="000000"/>
                </a:solidFill>
              </a:rPr>
              <a:pPr fontAlgn="base">
                <a:spcBef>
                  <a:spcPct val="0"/>
                </a:spcBef>
                <a:spcAft>
                  <a:spcPct val="0"/>
                </a:spcAft>
                <a:buNone/>
              </a:pPr>
              <a:t>9</a:t>
            </a:fld>
            <a:endParaRPr lang="en-US" altLang="en-US" sz="1400">
              <a:solidFill>
                <a:srgbClr val="000000"/>
              </a:solidFill>
            </a:endParaRPr>
          </a:p>
        </p:txBody>
      </p:sp>
      <p:sp>
        <p:nvSpPr>
          <p:cNvPr id="12291" name="Rectangle 2">
            <a:extLst>
              <a:ext uri="{FF2B5EF4-FFF2-40B4-BE49-F238E27FC236}">
                <a16:creationId xmlns:a16="http://schemas.microsoft.com/office/drawing/2014/main" id="{3DFB5D3D-99A0-DE4E-014B-0F3DF6454C07}"/>
              </a:ext>
            </a:extLst>
          </p:cNvPr>
          <p:cNvSpPr>
            <a:spLocks noGrp="1" noChangeArrowheads="1"/>
          </p:cNvSpPr>
          <p:nvPr>
            <p:ph type="title"/>
          </p:nvPr>
        </p:nvSpPr>
        <p:spPr>
          <a:xfrm>
            <a:off x="2209800" y="381000"/>
            <a:ext cx="7772400" cy="1143000"/>
          </a:xfrm>
        </p:spPr>
        <p:txBody>
          <a:bodyPr/>
          <a:lstStyle/>
          <a:p>
            <a:pPr eaLnBrk="1" hangingPunct="1"/>
            <a:r>
              <a:rPr lang="en-US" altLang="en-US"/>
              <a:t>Testing Strategy applied to Conventional Software</a:t>
            </a:r>
          </a:p>
        </p:txBody>
      </p:sp>
      <p:sp>
        <p:nvSpPr>
          <p:cNvPr id="12292" name="Rectangle 3">
            <a:extLst>
              <a:ext uri="{FF2B5EF4-FFF2-40B4-BE49-F238E27FC236}">
                <a16:creationId xmlns:a16="http://schemas.microsoft.com/office/drawing/2014/main" id="{088CFE0E-DB81-23E5-891C-924F5239ED17}"/>
              </a:ext>
            </a:extLst>
          </p:cNvPr>
          <p:cNvSpPr>
            <a:spLocks noGrp="1" noChangeArrowheads="1"/>
          </p:cNvSpPr>
          <p:nvPr>
            <p:ph type="body" idx="1"/>
          </p:nvPr>
        </p:nvSpPr>
        <p:spPr/>
        <p:txBody>
          <a:bodyPr/>
          <a:lstStyle/>
          <a:p>
            <a:pPr eaLnBrk="1" hangingPunct="1">
              <a:lnSpc>
                <a:spcPct val="90000"/>
              </a:lnSpc>
            </a:pPr>
            <a:r>
              <a:rPr lang="en-US" altLang="en-US" sz="2000"/>
              <a:t>Unit testing </a:t>
            </a:r>
          </a:p>
          <a:p>
            <a:pPr lvl="1" eaLnBrk="1" hangingPunct="1">
              <a:lnSpc>
                <a:spcPct val="90000"/>
              </a:lnSpc>
            </a:pPr>
            <a:r>
              <a:rPr lang="en-US" altLang="en-US" sz="1800"/>
              <a:t>Exercises specific paths in a component's control structure to ensure complete coverage and maximum error detection</a:t>
            </a:r>
          </a:p>
          <a:p>
            <a:pPr lvl="1" eaLnBrk="1" hangingPunct="1">
              <a:lnSpc>
                <a:spcPct val="90000"/>
              </a:lnSpc>
            </a:pPr>
            <a:r>
              <a:rPr lang="en-US" altLang="en-US" sz="1800"/>
              <a:t>Components are then assembled and integrated</a:t>
            </a:r>
          </a:p>
          <a:p>
            <a:pPr eaLnBrk="1" hangingPunct="1">
              <a:lnSpc>
                <a:spcPct val="90000"/>
              </a:lnSpc>
            </a:pPr>
            <a:r>
              <a:rPr lang="en-US" altLang="en-US" sz="2000"/>
              <a:t>Integration testing</a:t>
            </a:r>
          </a:p>
          <a:p>
            <a:pPr lvl="1" eaLnBrk="1" hangingPunct="1">
              <a:lnSpc>
                <a:spcPct val="90000"/>
              </a:lnSpc>
            </a:pPr>
            <a:r>
              <a:rPr lang="en-US" altLang="en-US" sz="1800"/>
              <a:t>Focuses on inputs and outputs, and how well the components fit together and work together</a:t>
            </a:r>
          </a:p>
          <a:p>
            <a:pPr eaLnBrk="1" hangingPunct="1">
              <a:lnSpc>
                <a:spcPct val="90000"/>
              </a:lnSpc>
            </a:pPr>
            <a:r>
              <a:rPr lang="en-US" altLang="en-US" sz="2000"/>
              <a:t>Validation testing</a:t>
            </a:r>
          </a:p>
          <a:p>
            <a:pPr lvl="1" eaLnBrk="1" hangingPunct="1">
              <a:lnSpc>
                <a:spcPct val="90000"/>
              </a:lnSpc>
            </a:pPr>
            <a:r>
              <a:rPr lang="en-US" altLang="en-US" sz="1800"/>
              <a:t>Provides final assurance that the software meets all functional, behavioral, and performance requirements</a:t>
            </a:r>
          </a:p>
          <a:p>
            <a:pPr eaLnBrk="1" hangingPunct="1">
              <a:lnSpc>
                <a:spcPct val="90000"/>
              </a:lnSpc>
            </a:pPr>
            <a:r>
              <a:rPr lang="en-US" altLang="en-US" sz="2000"/>
              <a:t>System testing</a:t>
            </a:r>
          </a:p>
          <a:p>
            <a:pPr lvl="1" eaLnBrk="1" hangingPunct="1">
              <a:lnSpc>
                <a:spcPct val="90000"/>
              </a:lnSpc>
            </a:pPr>
            <a:r>
              <a:rPr lang="en-US" altLang="en-US" sz="1800"/>
              <a:t>Verifies that all system elements (software, hardware, people, databases) mesh properly and that overall system function and performance is achieved</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D960A71A-8C82-3459-F4CD-C52C5FB5EB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818F509-9F7F-4609-8B28-346AA4FF6859}" type="slidenum">
              <a:rPr lang="en-US" altLang="en-US" sz="1400"/>
              <a:pPr>
                <a:spcBef>
                  <a:spcPct val="0"/>
                </a:spcBef>
                <a:buFontTx/>
                <a:buNone/>
              </a:pPr>
              <a:t>90</a:t>
            </a:fld>
            <a:endParaRPr lang="en-US" altLang="en-US" sz="1400"/>
          </a:p>
        </p:txBody>
      </p:sp>
      <p:sp>
        <p:nvSpPr>
          <p:cNvPr id="32771" name="Rectangle 2">
            <a:extLst>
              <a:ext uri="{FF2B5EF4-FFF2-40B4-BE49-F238E27FC236}">
                <a16:creationId xmlns:a16="http://schemas.microsoft.com/office/drawing/2014/main" id="{FE5C13AF-5DFD-455E-D4D7-BDF7D74AAB46}"/>
              </a:ext>
            </a:extLst>
          </p:cNvPr>
          <p:cNvSpPr>
            <a:spLocks noGrp="1" noChangeArrowheads="1"/>
          </p:cNvSpPr>
          <p:nvPr>
            <p:ph type="title"/>
          </p:nvPr>
        </p:nvSpPr>
        <p:spPr/>
        <p:txBody>
          <a:bodyPr/>
          <a:lstStyle/>
          <a:p>
            <a:pPr eaLnBrk="1" hangingPunct="1"/>
            <a:r>
              <a:rPr lang="en-US" altLang="en-US"/>
              <a:t>Boundary Value Analysis</a:t>
            </a:r>
          </a:p>
        </p:txBody>
      </p:sp>
      <p:sp>
        <p:nvSpPr>
          <p:cNvPr id="32772" name="Rectangle 3">
            <a:extLst>
              <a:ext uri="{FF2B5EF4-FFF2-40B4-BE49-F238E27FC236}">
                <a16:creationId xmlns:a16="http://schemas.microsoft.com/office/drawing/2014/main" id="{988802A9-5B46-6ADB-9C53-071557D6D5CA}"/>
              </a:ext>
            </a:extLst>
          </p:cNvPr>
          <p:cNvSpPr>
            <a:spLocks noGrp="1" noChangeArrowheads="1"/>
          </p:cNvSpPr>
          <p:nvPr>
            <p:ph type="body" idx="1"/>
          </p:nvPr>
        </p:nvSpPr>
        <p:spPr/>
        <p:txBody>
          <a:bodyPr/>
          <a:lstStyle/>
          <a:p>
            <a:pPr eaLnBrk="1" hangingPunct="1"/>
            <a:r>
              <a:rPr lang="en-US" altLang="en-US" sz="2000"/>
              <a:t>A greater number of errors occur at the </a:t>
            </a:r>
            <a:r>
              <a:rPr lang="en-US" altLang="en-US" sz="2000" u="sng"/>
              <a:t>boundaries</a:t>
            </a:r>
            <a:r>
              <a:rPr lang="en-US" altLang="en-US" sz="2000"/>
              <a:t> of the input domain rather than in the "center"</a:t>
            </a:r>
          </a:p>
          <a:p>
            <a:pPr eaLnBrk="1" hangingPunct="1"/>
            <a:r>
              <a:rPr lang="en-US" altLang="en-US" sz="2000"/>
              <a:t>Boundary value analysis is a test case design method that </a:t>
            </a:r>
            <a:r>
              <a:rPr lang="en-US" altLang="en-US" sz="2000" u="sng"/>
              <a:t>complements</a:t>
            </a:r>
            <a:r>
              <a:rPr lang="en-US" altLang="en-US" sz="2000"/>
              <a:t> equivalence partitioning</a:t>
            </a:r>
          </a:p>
          <a:p>
            <a:pPr lvl="1" eaLnBrk="1" hangingPunct="1"/>
            <a:r>
              <a:rPr lang="en-US" altLang="en-US" sz="1800"/>
              <a:t>It selects test cases at the </a:t>
            </a:r>
            <a:r>
              <a:rPr lang="en-US" altLang="en-US" sz="1800" u="sng"/>
              <a:t>edges</a:t>
            </a:r>
            <a:r>
              <a:rPr lang="en-US" altLang="en-US" sz="1800"/>
              <a:t> of a class</a:t>
            </a:r>
          </a:p>
          <a:p>
            <a:pPr lvl="1" eaLnBrk="1" hangingPunct="1"/>
            <a:r>
              <a:rPr lang="en-US" altLang="en-US" sz="1800"/>
              <a:t>It derives test cases from both the input domain and output domain</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a:extLst>
              <a:ext uri="{FF2B5EF4-FFF2-40B4-BE49-F238E27FC236}">
                <a16:creationId xmlns:a16="http://schemas.microsoft.com/office/drawing/2014/main" id="{B2FE2CA5-0BF0-21D2-9190-F3E427558F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F04391-1312-4775-B7FE-3A9C10DEA4B2}" type="slidenum">
              <a:rPr lang="en-US" altLang="en-US" sz="1400"/>
              <a:pPr>
                <a:spcBef>
                  <a:spcPct val="0"/>
                </a:spcBef>
                <a:buFontTx/>
                <a:buNone/>
              </a:pPr>
              <a:t>91</a:t>
            </a:fld>
            <a:endParaRPr lang="en-US" altLang="en-US" sz="1400"/>
          </a:p>
        </p:txBody>
      </p:sp>
      <p:sp>
        <p:nvSpPr>
          <p:cNvPr id="33795" name="Rectangle 2">
            <a:extLst>
              <a:ext uri="{FF2B5EF4-FFF2-40B4-BE49-F238E27FC236}">
                <a16:creationId xmlns:a16="http://schemas.microsoft.com/office/drawing/2014/main" id="{A73750DE-7378-332A-B98E-7E9461315AFF}"/>
              </a:ext>
            </a:extLst>
          </p:cNvPr>
          <p:cNvSpPr>
            <a:spLocks noGrp="1" noChangeArrowheads="1"/>
          </p:cNvSpPr>
          <p:nvPr>
            <p:ph type="title"/>
          </p:nvPr>
        </p:nvSpPr>
        <p:spPr>
          <a:xfrm>
            <a:off x="2209800" y="228600"/>
            <a:ext cx="7772400" cy="1143000"/>
          </a:xfrm>
        </p:spPr>
        <p:txBody>
          <a:bodyPr/>
          <a:lstStyle/>
          <a:p>
            <a:pPr eaLnBrk="1" hangingPunct="1"/>
            <a:r>
              <a:rPr lang="en-US" altLang="en-US"/>
              <a:t>Guidelines for </a:t>
            </a:r>
            <a:br>
              <a:rPr lang="en-US" altLang="en-US"/>
            </a:br>
            <a:r>
              <a:rPr lang="en-US" altLang="en-US"/>
              <a:t>Boundary Value Analysis</a:t>
            </a:r>
          </a:p>
        </p:txBody>
      </p:sp>
      <p:sp>
        <p:nvSpPr>
          <p:cNvPr id="33796" name="Rectangle 3">
            <a:extLst>
              <a:ext uri="{FF2B5EF4-FFF2-40B4-BE49-F238E27FC236}">
                <a16:creationId xmlns:a16="http://schemas.microsoft.com/office/drawing/2014/main" id="{4F9D6AC8-6FD7-BCA2-F88B-7277E063D8CF}"/>
              </a:ext>
            </a:extLst>
          </p:cNvPr>
          <p:cNvSpPr>
            <a:spLocks noGrp="1" noChangeArrowheads="1"/>
          </p:cNvSpPr>
          <p:nvPr>
            <p:ph type="body" idx="1"/>
          </p:nvPr>
        </p:nvSpPr>
        <p:spPr>
          <a:xfrm>
            <a:off x="2209800" y="1676400"/>
            <a:ext cx="7772400" cy="4114800"/>
          </a:xfrm>
        </p:spPr>
        <p:txBody>
          <a:bodyPr/>
          <a:lstStyle/>
          <a:p>
            <a:pPr eaLnBrk="1" hangingPunct="1">
              <a:lnSpc>
                <a:spcPct val="90000"/>
              </a:lnSpc>
            </a:pPr>
            <a:r>
              <a:rPr lang="en-US" altLang="en-US" sz="2000"/>
              <a:t>1.  If an input condition specifies a </a:t>
            </a:r>
            <a:r>
              <a:rPr lang="en-US" altLang="en-US" sz="2000" u="sng"/>
              <a:t>range</a:t>
            </a:r>
            <a:r>
              <a:rPr lang="en-US" altLang="en-US" sz="2000"/>
              <a:t> bounded by values </a:t>
            </a:r>
            <a:r>
              <a:rPr lang="en-US" altLang="en-US" sz="2000" i="1"/>
              <a:t>a</a:t>
            </a:r>
            <a:r>
              <a:rPr lang="en-US" altLang="en-US" sz="2000"/>
              <a:t> and </a:t>
            </a:r>
            <a:r>
              <a:rPr lang="en-US" altLang="en-US" sz="2000" i="1"/>
              <a:t>b</a:t>
            </a:r>
            <a:r>
              <a:rPr lang="en-US" altLang="en-US" sz="2000"/>
              <a:t>, test cases should be designed with values </a:t>
            </a:r>
            <a:r>
              <a:rPr lang="en-US" altLang="en-US" sz="2000" i="1"/>
              <a:t>a</a:t>
            </a:r>
            <a:r>
              <a:rPr lang="en-US" altLang="en-US" sz="2000"/>
              <a:t> and </a:t>
            </a:r>
            <a:r>
              <a:rPr lang="en-US" altLang="en-US" sz="2000" i="1"/>
              <a:t>b</a:t>
            </a:r>
            <a:r>
              <a:rPr lang="en-US" altLang="en-US" sz="2000"/>
              <a:t> as well as values just above and just below </a:t>
            </a:r>
            <a:r>
              <a:rPr lang="en-US" altLang="en-US" sz="2000" i="1"/>
              <a:t>a</a:t>
            </a:r>
            <a:r>
              <a:rPr lang="en-US" altLang="en-US" sz="2000"/>
              <a:t> and </a:t>
            </a:r>
            <a:r>
              <a:rPr lang="en-US" altLang="en-US" sz="2000" i="1"/>
              <a:t>b</a:t>
            </a:r>
          </a:p>
          <a:p>
            <a:pPr eaLnBrk="1" hangingPunct="1">
              <a:lnSpc>
                <a:spcPct val="90000"/>
              </a:lnSpc>
            </a:pPr>
            <a:r>
              <a:rPr lang="en-US" altLang="en-US" sz="2000"/>
              <a:t>2.  If an input condition specifies a </a:t>
            </a:r>
            <a:r>
              <a:rPr lang="en-US" altLang="en-US" sz="2000" u="sng"/>
              <a:t>number of values</a:t>
            </a:r>
            <a:r>
              <a:rPr lang="en-US" altLang="en-US" sz="2000"/>
              <a:t>, test case should be developed that exercise the minimum and maximum numbers.  Values just above and just below the minimum and maximum are also tested</a:t>
            </a:r>
          </a:p>
          <a:p>
            <a:pPr eaLnBrk="1" hangingPunct="1">
              <a:lnSpc>
                <a:spcPct val="90000"/>
              </a:lnSpc>
            </a:pPr>
            <a:r>
              <a:rPr lang="en-US" altLang="en-US" sz="2000"/>
              <a:t>Apply guidelines 1 and 2 to output conditions; produce output that reflects the minimum and the maximum values expected; also test the values just below and just above</a:t>
            </a:r>
          </a:p>
          <a:p>
            <a:pPr eaLnBrk="1" hangingPunct="1">
              <a:lnSpc>
                <a:spcPct val="90000"/>
              </a:lnSpc>
            </a:pPr>
            <a:r>
              <a:rPr lang="en-US" altLang="en-US" sz="2000"/>
              <a:t>If internal program data structures have prescribed boundaries (e.g., an array), design a test case to exercise the data structure at its minimum and maximum boundaries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206FFB8-853D-3C34-A84E-45EA01EEE3FC}"/>
              </a:ext>
            </a:extLst>
          </p:cNvPr>
          <p:cNvSpPr>
            <a:spLocks noGrp="1" noChangeArrowheads="1"/>
          </p:cNvSpPr>
          <p:nvPr>
            <p:ph type="ctrTitle"/>
          </p:nvPr>
        </p:nvSpPr>
        <p:spPr>
          <a:xfrm>
            <a:off x="2209800" y="2286000"/>
            <a:ext cx="7772400" cy="1143000"/>
          </a:xfrm>
        </p:spPr>
        <p:txBody>
          <a:bodyPr/>
          <a:lstStyle/>
          <a:p>
            <a:pPr eaLnBrk="1" hangingPunct="1"/>
            <a:r>
              <a:rPr lang="en-US" altLang="en-US"/>
              <a:t>Object-Oriented Testing Methods</a:t>
            </a:r>
          </a:p>
        </p:txBody>
      </p:sp>
      <p:sp>
        <p:nvSpPr>
          <p:cNvPr id="34819" name="Rectangle 3">
            <a:extLst>
              <a:ext uri="{FF2B5EF4-FFF2-40B4-BE49-F238E27FC236}">
                <a16:creationId xmlns:a16="http://schemas.microsoft.com/office/drawing/2014/main" id="{72881E7C-4176-4AD9-51FE-5BFB6BD769D4}"/>
              </a:ext>
            </a:extLst>
          </p:cNvPr>
          <p:cNvSpPr>
            <a:spLocks noGrp="1" noChangeArrowheads="1"/>
          </p:cNvSpPr>
          <p:nvPr>
            <p:ph type="subTitle" idx="1"/>
          </p:nvPr>
        </p:nvSpPr>
        <p:spPr/>
        <p:txBody>
          <a:bodyPr/>
          <a:lstStyle/>
          <a:p>
            <a:pPr eaLnBrk="1" hangingPunct="1"/>
            <a:endParaRPr lang="en-US"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a:extLst>
              <a:ext uri="{FF2B5EF4-FFF2-40B4-BE49-F238E27FC236}">
                <a16:creationId xmlns:a16="http://schemas.microsoft.com/office/drawing/2014/main" id="{F470ACF3-B418-0A47-87F6-FEC0FCC24E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25DE7A8-E71D-45FA-A6C0-3E7493801467}" type="slidenum">
              <a:rPr lang="en-US" altLang="en-US" sz="1400"/>
              <a:pPr>
                <a:spcBef>
                  <a:spcPct val="0"/>
                </a:spcBef>
                <a:buFontTx/>
                <a:buNone/>
              </a:pPr>
              <a:t>93</a:t>
            </a:fld>
            <a:endParaRPr lang="en-US" altLang="en-US" sz="1400"/>
          </a:p>
        </p:txBody>
      </p:sp>
      <p:sp>
        <p:nvSpPr>
          <p:cNvPr id="35843" name="Rectangle 2">
            <a:extLst>
              <a:ext uri="{FF2B5EF4-FFF2-40B4-BE49-F238E27FC236}">
                <a16:creationId xmlns:a16="http://schemas.microsoft.com/office/drawing/2014/main" id="{5C690DA1-2B7D-AC44-CE37-2B6B359D887E}"/>
              </a:ext>
            </a:extLst>
          </p:cNvPr>
          <p:cNvSpPr>
            <a:spLocks noGrp="1" noChangeArrowheads="1"/>
          </p:cNvSpPr>
          <p:nvPr>
            <p:ph type="title"/>
          </p:nvPr>
        </p:nvSpPr>
        <p:spPr>
          <a:xfrm>
            <a:off x="2209800" y="228600"/>
            <a:ext cx="7772400" cy="1143000"/>
          </a:xfrm>
        </p:spPr>
        <p:txBody>
          <a:bodyPr/>
          <a:lstStyle/>
          <a:p>
            <a:pPr eaLnBrk="1" hangingPunct="1"/>
            <a:r>
              <a:rPr lang="en-US" altLang="en-US"/>
              <a:t>Introduction</a:t>
            </a:r>
          </a:p>
        </p:txBody>
      </p:sp>
      <p:sp>
        <p:nvSpPr>
          <p:cNvPr id="35844" name="Rectangle 3">
            <a:extLst>
              <a:ext uri="{FF2B5EF4-FFF2-40B4-BE49-F238E27FC236}">
                <a16:creationId xmlns:a16="http://schemas.microsoft.com/office/drawing/2014/main" id="{59FB5D85-AE01-21E4-29E9-CD823D145EEA}"/>
              </a:ext>
            </a:extLst>
          </p:cNvPr>
          <p:cNvSpPr>
            <a:spLocks noGrp="1" noChangeArrowheads="1"/>
          </p:cNvSpPr>
          <p:nvPr>
            <p:ph type="body" idx="1"/>
          </p:nvPr>
        </p:nvSpPr>
        <p:spPr>
          <a:xfrm>
            <a:off x="1905000" y="1371600"/>
            <a:ext cx="8458200" cy="4114800"/>
          </a:xfrm>
        </p:spPr>
        <p:txBody>
          <a:bodyPr/>
          <a:lstStyle/>
          <a:p>
            <a:pPr eaLnBrk="1" hangingPunct="1">
              <a:lnSpc>
                <a:spcPct val="90000"/>
              </a:lnSpc>
            </a:pPr>
            <a:r>
              <a:rPr lang="en-US" altLang="en-US" sz="2000"/>
              <a:t>It is necessary to test an object-oriented system at a variety of different levels</a:t>
            </a:r>
          </a:p>
          <a:p>
            <a:pPr eaLnBrk="1" hangingPunct="1">
              <a:lnSpc>
                <a:spcPct val="90000"/>
              </a:lnSpc>
            </a:pPr>
            <a:r>
              <a:rPr lang="en-US" altLang="en-US" sz="2000"/>
              <a:t>The goal is to uncover errors that may occur as classes collaborate with one another and subsystems communicate across architectural layers</a:t>
            </a:r>
          </a:p>
          <a:p>
            <a:pPr lvl="1" eaLnBrk="1" hangingPunct="1">
              <a:lnSpc>
                <a:spcPct val="90000"/>
              </a:lnSpc>
            </a:pPr>
            <a:r>
              <a:rPr lang="en-US" altLang="en-US" sz="1800"/>
              <a:t>Testing begins "in the small" on methods within a class and on collaboration between classes</a:t>
            </a:r>
          </a:p>
          <a:p>
            <a:pPr lvl="1" eaLnBrk="1" hangingPunct="1">
              <a:lnSpc>
                <a:spcPct val="90000"/>
              </a:lnSpc>
            </a:pPr>
            <a:r>
              <a:rPr lang="en-US" altLang="en-US" sz="1800"/>
              <a:t>As class integration occurs, </a:t>
            </a:r>
            <a:r>
              <a:rPr lang="en-US" altLang="en-US" sz="1800" u="sng"/>
              <a:t>use-based testing</a:t>
            </a:r>
            <a:r>
              <a:rPr lang="en-US" altLang="en-US" sz="1800"/>
              <a:t> and </a:t>
            </a:r>
            <a:r>
              <a:rPr lang="en-US" altLang="en-US" sz="1800" u="sng"/>
              <a:t>fault-based testing</a:t>
            </a:r>
            <a:r>
              <a:rPr lang="en-US" altLang="en-US" sz="1800"/>
              <a:t> are applied</a:t>
            </a:r>
          </a:p>
          <a:p>
            <a:pPr lvl="1" eaLnBrk="1" hangingPunct="1">
              <a:lnSpc>
                <a:spcPct val="90000"/>
              </a:lnSpc>
            </a:pPr>
            <a:r>
              <a:rPr lang="en-US" altLang="en-US" sz="1800"/>
              <a:t>Finally, use cases are used to uncover errors during the software validation phase</a:t>
            </a:r>
          </a:p>
          <a:p>
            <a:pPr eaLnBrk="1" hangingPunct="1">
              <a:lnSpc>
                <a:spcPct val="90000"/>
              </a:lnSpc>
            </a:pPr>
            <a:r>
              <a:rPr lang="en-US" altLang="en-US" sz="2000"/>
              <a:t>Conventional test case design is driven by an </a:t>
            </a:r>
            <a:r>
              <a:rPr lang="en-US" altLang="en-US" sz="2000" u="sng"/>
              <a:t>input-process-output</a:t>
            </a:r>
            <a:r>
              <a:rPr lang="en-US" altLang="en-US" sz="2000"/>
              <a:t> view of software</a:t>
            </a:r>
          </a:p>
          <a:p>
            <a:pPr eaLnBrk="1" hangingPunct="1">
              <a:lnSpc>
                <a:spcPct val="90000"/>
              </a:lnSpc>
            </a:pPr>
            <a:r>
              <a:rPr lang="en-US" altLang="en-US" sz="2000"/>
              <a:t>Object-oriented testing focuses on designing appropriate sequences of methods to exercise the </a:t>
            </a:r>
            <a:r>
              <a:rPr lang="en-US" altLang="en-US" sz="2000" u="sng"/>
              <a:t>states</a:t>
            </a:r>
            <a:r>
              <a:rPr lang="en-US" altLang="en-US" sz="2000"/>
              <a:t> of a class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10643597-C6A1-3694-92CC-8E63F669DCED}"/>
              </a:ext>
            </a:extLst>
          </p:cNvPr>
          <p:cNvSpPr>
            <a:spLocks noGrp="1" noChangeArrowheads="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7FC0E996-8EC7-5D83-1E52-FC1DE875ED72}"/>
              </a:ext>
            </a:extLst>
          </p:cNvPr>
          <p:cNvSpPr>
            <a:spLocks noGrp="1"/>
          </p:cNvSpPr>
          <p:nvPr>
            <p:ph idx="1"/>
          </p:nvPr>
        </p:nvSpPr>
        <p:spPr/>
        <p:txBody>
          <a:bodyPr/>
          <a:lstStyle/>
          <a:p>
            <a:pPr marL="0" indent="0">
              <a:buNone/>
              <a:defRPr/>
            </a:pPr>
            <a:r>
              <a:rPr lang="en-US" sz="1600" dirty="0"/>
              <a:t>Grey Box Testing</a:t>
            </a:r>
          </a:p>
          <a:p>
            <a:pPr>
              <a:defRPr/>
            </a:pPr>
            <a:r>
              <a:rPr lang="en-US" sz="1600" dirty="0"/>
              <a:t>The different types of test cases that can be designed for testing object-oriented programs are called grey box test cases. Some of the important types of grey box testing are −</a:t>
            </a:r>
          </a:p>
          <a:p>
            <a:pPr>
              <a:defRPr/>
            </a:pPr>
            <a:endParaRPr lang="en-US" sz="1600" dirty="0"/>
          </a:p>
          <a:p>
            <a:pPr>
              <a:defRPr/>
            </a:pPr>
            <a:r>
              <a:rPr lang="en-US" sz="1600" dirty="0"/>
              <a:t>State model based testing − This encompasses state coverage, state transition coverage, and state transition path coverage.</a:t>
            </a:r>
          </a:p>
          <a:p>
            <a:pPr>
              <a:defRPr/>
            </a:pPr>
            <a:endParaRPr lang="en-US" sz="1600" dirty="0"/>
          </a:p>
          <a:p>
            <a:pPr>
              <a:defRPr/>
            </a:pPr>
            <a:r>
              <a:rPr lang="en-US" sz="1600" dirty="0"/>
              <a:t>Use case based testing − Each scenario in each use case is tested.</a:t>
            </a:r>
          </a:p>
          <a:p>
            <a:pPr>
              <a:defRPr/>
            </a:pPr>
            <a:endParaRPr lang="en-US" sz="1600" dirty="0"/>
          </a:p>
          <a:p>
            <a:pPr>
              <a:defRPr/>
            </a:pPr>
            <a:r>
              <a:rPr lang="en-US" sz="1600" dirty="0"/>
              <a:t>Class diagram based testing − Each class, derived class, associations, and aggregations are tested.</a:t>
            </a:r>
          </a:p>
          <a:p>
            <a:pPr>
              <a:defRPr/>
            </a:pPr>
            <a:endParaRPr lang="en-US" sz="1600" dirty="0"/>
          </a:p>
          <a:p>
            <a:pPr>
              <a:defRPr/>
            </a:pPr>
            <a:r>
              <a:rPr lang="en-US" sz="1600" dirty="0"/>
              <a:t>Sequence diagram based testing − The methods in the messages in the sequence diagrams are tested</a:t>
            </a:r>
            <a:endParaRPr lang="en-IN" sz="1600" dirty="0"/>
          </a:p>
        </p:txBody>
      </p:sp>
      <p:sp>
        <p:nvSpPr>
          <p:cNvPr id="36868" name="Slide Number Placeholder 3">
            <a:extLst>
              <a:ext uri="{FF2B5EF4-FFF2-40B4-BE49-F238E27FC236}">
                <a16:creationId xmlns:a16="http://schemas.microsoft.com/office/drawing/2014/main" id="{72A01AEA-FDB9-530D-D85F-0E1C71A03D3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u="sng">
                <a:solidFill>
                  <a:schemeClr val="tx1"/>
                </a:solidFill>
                <a:latin typeface="Times New Roman" panose="02020603050405020304" pitchFamily="18" charset="0"/>
              </a:defRPr>
            </a:lvl1pPr>
            <a:lvl2pPr marL="742950" indent="-285750">
              <a:defRPr sz="2400" i="1" u="sng">
                <a:solidFill>
                  <a:schemeClr val="tx1"/>
                </a:solidFill>
                <a:latin typeface="Times New Roman" panose="02020603050405020304" pitchFamily="18" charset="0"/>
              </a:defRPr>
            </a:lvl2pPr>
            <a:lvl3pPr marL="1143000" indent="-228600">
              <a:defRPr sz="2400" i="1" u="sng">
                <a:solidFill>
                  <a:schemeClr val="tx1"/>
                </a:solidFill>
                <a:latin typeface="Times New Roman" panose="02020603050405020304" pitchFamily="18" charset="0"/>
              </a:defRPr>
            </a:lvl3pPr>
            <a:lvl4pPr marL="1600200" indent="-228600">
              <a:defRPr sz="2400" i="1" u="sng">
                <a:solidFill>
                  <a:schemeClr val="tx1"/>
                </a:solidFill>
                <a:latin typeface="Times New Roman" panose="02020603050405020304" pitchFamily="18" charset="0"/>
              </a:defRPr>
            </a:lvl4pPr>
            <a:lvl5pPr marL="2057400" indent="-228600">
              <a:defRPr sz="2400" i="1"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i="1"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i="1"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i="1"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i="1" u="sng">
                <a:solidFill>
                  <a:schemeClr val="tx1"/>
                </a:solidFill>
                <a:latin typeface="Times New Roman" panose="02020603050405020304" pitchFamily="18" charset="0"/>
              </a:defRPr>
            </a:lvl9pPr>
          </a:lstStyle>
          <a:p>
            <a:fld id="{D43D68CF-4BF7-4310-967F-7FBCD599EDB8}" type="slidenum">
              <a:rPr lang="en-US" altLang="en-US" sz="1400" i="0" u="none"/>
              <a:pPr/>
              <a:t>94</a:t>
            </a:fld>
            <a:endParaRPr lang="en-US" altLang="en-US" sz="1400" i="0" u="none"/>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a:extLst>
              <a:ext uri="{FF2B5EF4-FFF2-40B4-BE49-F238E27FC236}">
                <a16:creationId xmlns:a16="http://schemas.microsoft.com/office/drawing/2014/main" id="{D6D9C68B-666A-E56F-D417-7876E78288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31EE24F-011E-4F2D-ABD9-91A8752F027F}" type="slidenum">
              <a:rPr lang="en-US" altLang="en-US" sz="1400"/>
              <a:pPr>
                <a:spcBef>
                  <a:spcPct val="0"/>
                </a:spcBef>
                <a:buFontTx/>
                <a:buNone/>
              </a:pPr>
              <a:t>95</a:t>
            </a:fld>
            <a:endParaRPr lang="en-US" altLang="en-US" sz="1400"/>
          </a:p>
        </p:txBody>
      </p:sp>
      <p:sp>
        <p:nvSpPr>
          <p:cNvPr id="37891" name="Rectangle 2">
            <a:extLst>
              <a:ext uri="{FF2B5EF4-FFF2-40B4-BE49-F238E27FC236}">
                <a16:creationId xmlns:a16="http://schemas.microsoft.com/office/drawing/2014/main" id="{3CF7097E-F297-0A41-DA5B-35B7CB9643F8}"/>
              </a:ext>
            </a:extLst>
          </p:cNvPr>
          <p:cNvSpPr>
            <a:spLocks noGrp="1" noChangeArrowheads="1"/>
          </p:cNvSpPr>
          <p:nvPr>
            <p:ph type="title"/>
          </p:nvPr>
        </p:nvSpPr>
        <p:spPr>
          <a:xfrm>
            <a:off x="2209800" y="152400"/>
            <a:ext cx="7772400" cy="1143000"/>
          </a:xfrm>
        </p:spPr>
        <p:txBody>
          <a:bodyPr/>
          <a:lstStyle/>
          <a:p>
            <a:pPr eaLnBrk="1" hangingPunct="1"/>
            <a:r>
              <a:rPr lang="en-US" altLang="en-US"/>
              <a:t>Testing Implications for </a:t>
            </a:r>
            <a:br>
              <a:rPr lang="en-US" altLang="en-US"/>
            </a:br>
            <a:r>
              <a:rPr lang="en-US" altLang="en-US"/>
              <a:t>Object-Oriented Software</a:t>
            </a:r>
          </a:p>
        </p:txBody>
      </p:sp>
      <p:sp>
        <p:nvSpPr>
          <p:cNvPr id="37892" name="Rectangle 3">
            <a:extLst>
              <a:ext uri="{FF2B5EF4-FFF2-40B4-BE49-F238E27FC236}">
                <a16:creationId xmlns:a16="http://schemas.microsoft.com/office/drawing/2014/main" id="{A04EB280-235D-9F99-029E-6C4639AFB197}"/>
              </a:ext>
            </a:extLst>
          </p:cNvPr>
          <p:cNvSpPr>
            <a:spLocks noGrp="1" noChangeArrowheads="1"/>
          </p:cNvSpPr>
          <p:nvPr>
            <p:ph type="body" idx="1"/>
          </p:nvPr>
        </p:nvSpPr>
        <p:spPr>
          <a:xfrm>
            <a:off x="2209800" y="1905000"/>
            <a:ext cx="7772400" cy="4114800"/>
          </a:xfrm>
        </p:spPr>
        <p:txBody>
          <a:bodyPr/>
          <a:lstStyle/>
          <a:p>
            <a:pPr eaLnBrk="1" hangingPunct="1">
              <a:lnSpc>
                <a:spcPct val="90000"/>
              </a:lnSpc>
            </a:pPr>
            <a:r>
              <a:rPr lang="en-US" altLang="en-US" sz="2000"/>
              <a:t>Because attributes and methods are encapsulated in a class, testing methods from outside of a class is generally unproductive</a:t>
            </a:r>
          </a:p>
          <a:p>
            <a:pPr eaLnBrk="1" hangingPunct="1">
              <a:lnSpc>
                <a:spcPct val="90000"/>
              </a:lnSpc>
            </a:pPr>
            <a:r>
              <a:rPr lang="en-US" altLang="en-US" sz="2000"/>
              <a:t>Testing requires reporting on the state of an object, yet encapsulation can make this information somewhat difficult to obtain</a:t>
            </a:r>
          </a:p>
          <a:p>
            <a:pPr eaLnBrk="1" hangingPunct="1">
              <a:lnSpc>
                <a:spcPct val="90000"/>
              </a:lnSpc>
            </a:pPr>
            <a:r>
              <a:rPr lang="en-US" altLang="en-US" sz="2000"/>
              <a:t>Built-in methods should be provided to report the values of class attributes in order to get a snapshot of the state of an object</a:t>
            </a:r>
          </a:p>
          <a:p>
            <a:pPr eaLnBrk="1" hangingPunct="1">
              <a:lnSpc>
                <a:spcPct val="90000"/>
              </a:lnSpc>
            </a:pPr>
            <a:r>
              <a:rPr lang="en-US" altLang="en-US" sz="2000"/>
              <a:t>Inheritance requires retesting of each new context of usage for a class</a:t>
            </a:r>
          </a:p>
          <a:p>
            <a:pPr lvl="1" eaLnBrk="1" hangingPunct="1">
              <a:lnSpc>
                <a:spcPct val="90000"/>
              </a:lnSpc>
            </a:pPr>
            <a:r>
              <a:rPr lang="en-US" altLang="en-US" sz="1800"/>
              <a:t>If a subclass is used in an entirely different context than the super class, the super class test cases will have little applicability and a new set of tests must be designed</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BAA5BDD3-BF86-C25C-4D81-53D7B7762E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8836FD6-531F-4560-96DF-CD02C6CA091C}" type="slidenum">
              <a:rPr lang="en-US" altLang="en-US" sz="1400"/>
              <a:pPr>
                <a:spcBef>
                  <a:spcPct val="0"/>
                </a:spcBef>
                <a:buFontTx/>
                <a:buNone/>
              </a:pPr>
              <a:t>96</a:t>
            </a:fld>
            <a:endParaRPr lang="en-US" altLang="en-US" sz="1400"/>
          </a:p>
        </p:txBody>
      </p:sp>
      <p:sp>
        <p:nvSpPr>
          <p:cNvPr id="38915" name="Rectangle 2">
            <a:extLst>
              <a:ext uri="{FF2B5EF4-FFF2-40B4-BE49-F238E27FC236}">
                <a16:creationId xmlns:a16="http://schemas.microsoft.com/office/drawing/2014/main" id="{13D78060-7FB4-34F7-317D-1345A4E51500}"/>
              </a:ext>
            </a:extLst>
          </p:cNvPr>
          <p:cNvSpPr>
            <a:spLocks noGrp="1" noChangeArrowheads="1"/>
          </p:cNvSpPr>
          <p:nvPr>
            <p:ph type="title"/>
          </p:nvPr>
        </p:nvSpPr>
        <p:spPr>
          <a:xfrm>
            <a:off x="2209800" y="304800"/>
            <a:ext cx="7772400" cy="1143000"/>
          </a:xfrm>
        </p:spPr>
        <p:txBody>
          <a:bodyPr/>
          <a:lstStyle/>
          <a:p>
            <a:pPr eaLnBrk="1" hangingPunct="1"/>
            <a:r>
              <a:rPr lang="en-US" altLang="en-US"/>
              <a:t>Applicability of Conventional Testing Methods</a:t>
            </a:r>
          </a:p>
        </p:txBody>
      </p:sp>
      <p:sp>
        <p:nvSpPr>
          <p:cNvPr id="38916" name="Rectangle 3">
            <a:extLst>
              <a:ext uri="{FF2B5EF4-FFF2-40B4-BE49-F238E27FC236}">
                <a16:creationId xmlns:a16="http://schemas.microsoft.com/office/drawing/2014/main" id="{54B698EE-81A7-75F1-4A99-95CAD6DD5F3B}"/>
              </a:ext>
            </a:extLst>
          </p:cNvPr>
          <p:cNvSpPr>
            <a:spLocks noGrp="1" noChangeArrowheads="1"/>
          </p:cNvSpPr>
          <p:nvPr>
            <p:ph type="body" idx="1"/>
          </p:nvPr>
        </p:nvSpPr>
        <p:spPr/>
        <p:txBody>
          <a:bodyPr/>
          <a:lstStyle/>
          <a:p>
            <a:pPr eaLnBrk="1" hangingPunct="1"/>
            <a:r>
              <a:rPr lang="en-US" altLang="en-US" sz="2000"/>
              <a:t>White-box testing can be applied to the operations defined in a class</a:t>
            </a:r>
          </a:p>
          <a:p>
            <a:pPr lvl="1" eaLnBrk="1" hangingPunct="1"/>
            <a:r>
              <a:rPr lang="en-US" altLang="en-US" sz="1800"/>
              <a:t>Basis path testing and loop testing can help ensure that every statement in an method has been tested</a:t>
            </a:r>
          </a:p>
          <a:p>
            <a:pPr eaLnBrk="1" hangingPunct="1"/>
            <a:r>
              <a:rPr lang="en-US" altLang="en-US" sz="2000"/>
              <a:t>Black-box testing methods are also appropriate</a:t>
            </a:r>
          </a:p>
          <a:p>
            <a:pPr lvl="1" eaLnBrk="1" hangingPunct="1"/>
            <a:r>
              <a:rPr lang="en-US" altLang="en-US" sz="1800"/>
              <a:t>Use cases can provide useful input in the design of black-box tests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a:extLst>
              <a:ext uri="{FF2B5EF4-FFF2-40B4-BE49-F238E27FC236}">
                <a16:creationId xmlns:a16="http://schemas.microsoft.com/office/drawing/2014/main" id="{FC98D04C-2D8A-EC2C-12F7-DD8F5D9087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BB67500-19CB-4916-AB7B-CB218C37A74E}" type="slidenum">
              <a:rPr lang="en-US" altLang="en-US" sz="1400"/>
              <a:pPr>
                <a:spcBef>
                  <a:spcPct val="0"/>
                </a:spcBef>
                <a:buFontTx/>
                <a:buNone/>
              </a:pPr>
              <a:t>97</a:t>
            </a:fld>
            <a:endParaRPr lang="en-US" altLang="en-US" sz="1400"/>
          </a:p>
        </p:txBody>
      </p:sp>
      <p:sp>
        <p:nvSpPr>
          <p:cNvPr id="39939" name="Rectangle 2">
            <a:extLst>
              <a:ext uri="{FF2B5EF4-FFF2-40B4-BE49-F238E27FC236}">
                <a16:creationId xmlns:a16="http://schemas.microsoft.com/office/drawing/2014/main" id="{4AA642CD-BF79-ADFE-6270-A37B7CF18E54}"/>
              </a:ext>
            </a:extLst>
          </p:cNvPr>
          <p:cNvSpPr>
            <a:spLocks noGrp="1" noChangeArrowheads="1"/>
          </p:cNvSpPr>
          <p:nvPr>
            <p:ph type="title"/>
          </p:nvPr>
        </p:nvSpPr>
        <p:spPr>
          <a:xfrm>
            <a:off x="2209800" y="76200"/>
            <a:ext cx="7772400" cy="1143000"/>
          </a:xfrm>
        </p:spPr>
        <p:txBody>
          <a:bodyPr/>
          <a:lstStyle/>
          <a:p>
            <a:pPr eaLnBrk="1" hangingPunct="1"/>
            <a:r>
              <a:rPr lang="en-US" altLang="en-US"/>
              <a:t>Fault-based Testing</a:t>
            </a:r>
          </a:p>
        </p:txBody>
      </p:sp>
      <p:sp>
        <p:nvSpPr>
          <p:cNvPr id="39940" name="Rectangle 3">
            <a:extLst>
              <a:ext uri="{FF2B5EF4-FFF2-40B4-BE49-F238E27FC236}">
                <a16:creationId xmlns:a16="http://schemas.microsoft.com/office/drawing/2014/main" id="{23E41DBC-AFA8-FE32-631C-4FE82CBD6174}"/>
              </a:ext>
            </a:extLst>
          </p:cNvPr>
          <p:cNvSpPr>
            <a:spLocks noGrp="1" noChangeArrowheads="1"/>
          </p:cNvSpPr>
          <p:nvPr>
            <p:ph type="body" idx="1"/>
          </p:nvPr>
        </p:nvSpPr>
        <p:spPr/>
        <p:txBody>
          <a:bodyPr/>
          <a:lstStyle/>
          <a:p>
            <a:pPr eaLnBrk="1" hangingPunct="1"/>
            <a:r>
              <a:rPr lang="en-US" altLang="en-US" sz="2000"/>
              <a:t>The objective in fault-based testing is to design tests that have a high likelihood of uncovering </a:t>
            </a:r>
            <a:r>
              <a:rPr lang="en-US" altLang="en-US" sz="2000" u="sng"/>
              <a:t>plausible faults</a:t>
            </a:r>
          </a:p>
          <a:p>
            <a:pPr eaLnBrk="1" hangingPunct="1"/>
            <a:r>
              <a:rPr lang="en-US" altLang="en-US" sz="2000"/>
              <a:t>Fault-based testing begins with the analysis model</a:t>
            </a:r>
          </a:p>
          <a:p>
            <a:pPr lvl="1" eaLnBrk="1" hangingPunct="1"/>
            <a:r>
              <a:rPr lang="en-US" altLang="en-US" sz="1800"/>
              <a:t>The tester looks for plausible faults (i.e., aspects of the implementation of the system that may result in defects)</a:t>
            </a:r>
          </a:p>
          <a:p>
            <a:pPr lvl="1" eaLnBrk="1" hangingPunct="1"/>
            <a:r>
              <a:rPr lang="en-US" altLang="en-US" sz="1800"/>
              <a:t>To determine whether these faults exist, test cases are designed to exercise the design or code</a:t>
            </a:r>
          </a:p>
          <a:p>
            <a:pPr eaLnBrk="1" hangingPunct="1"/>
            <a:r>
              <a:rPr lang="en-US" altLang="en-US" sz="2000"/>
              <a:t>If the analysis and design models can provide insight into what is likely to go wrong, then fault-based testing can find a significant number of errors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186A37EA-C0A8-ED26-ABF1-148BD6F227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5AB52DE-CF0A-460E-8F5D-9D8BCCBE3646}" type="slidenum">
              <a:rPr lang="en-US" altLang="en-US" sz="1400"/>
              <a:pPr>
                <a:spcBef>
                  <a:spcPct val="0"/>
                </a:spcBef>
                <a:buFontTx/>
                <a:buNone/>
              </a:pPr>
              <a:t>98</a:t>
            </a:fld>
            <a:endParaRPr lang="en-US" altLang="en-US" sz="1400"/>
          </a:p>
        </p:txBody>
      </p:sp>
      <p:sp>
        <p:nvSpPr>
          <p:cNvPr id="40963" name="Rectangle 2">
            <a:extLst>
              <a:ext uri="{FF2B5EF4-FFF2-40B4-BE49-F238E27FC236}">
                <a16:creationId xmlns:a16="http://schemas.microsoft.com/office/drawing/2014/main" id="{DB16E05C-695D-EE4B-7101-BDAA88B3920C}"/>
              </a:ext>
            </a:extLst>
          </p:cNvPr>
          <p:cNvSpPr>
            <a:spLocks noGrp="1" noChangeArrowheads="1"/>
          </p:cNvSpPr>
          <p:nvPr>
            <p:ph type="title"/>
          </p:nvPr>
        </p:nvSpPr>
        <p:spPr>
          <a:xfrm>
            <a:off x="2209800" y="76200"/>
            <a:ext cx="7772400" cy="1143000"/>
          </a:xfrm>
        </p:spPr>
        <p:txBody>
          <a:bodyPr/>
          <a:lstStyle/>
          <a:p>
            <a:pPr eaLnBrk="1" hangingPunct="1"/>
            <a:r>
              <a:rPr lang="en-US" altLang="en-US"/>
              <a:t>Fault-based Testing</a:t>
            </a:r>
            <a:br>
              <a:rPr lang="en-US" altLang="en-US"/>
            </a:br>
            <a:r>
              <a:rPr lang="en-US" altLang="en-US"/>
              <a:t>(continued)</a:t>
            </a:r>
          </a:p>
        </p:txBody>
      </p:sp>
      <p:sp>
        <p:nvSpPr>
          <p:cNvPr id="40964" name="Rectangle 3">
            <a:extLst>
              <a:ext uri="{FF2B5EF4-FFF2-40B4-BE49-F238E27FC236}">
                <a16:creationId xmlns:a16="http://schemas.microsoft.com/office/drawing/2014/main" id="{616F2590-084E-8768-1FCE-3B0C254D9376}"/>
              </a:ext>
            </a:extLst>
          </p:cNvPr>
          <p:cNvSpPr>
            <a:spLocks noGrp="1" noChangeArrowheads="1"/>
          </p:cNvSpPr>
          <p:nvPr>
            <p:ph type="body" idx="1"/>
          </p:nvPr>
        </p:nvSpPr>
        <p:spPr>
          <a:xfrm>
            <a:off x="2209800" y="1600200"/>
            <a:ext cx="7772400" cy="4114800"/>
          </a:xfrm>
        </p:spPr>
        <p:txBody>
          <a:bodyPr/>
          <a:lstStyle/>
          <a:p>
            <a:pPr eaLnBrk="1" hangingPunct="1">
              <a:lnSpc>
                <a:spcPct val="90000"/>
              </a:lnSpc>
            </a:pPr>
            <a:r>
              <a:rPr lang="en-US" altLang="en-US" sz="2000"/>
              <a:t>Integration testing looks for plausible faults in method calls or message connections (i.e., client/server exchange)</a:t>
            </a:r>
          </a:p>
          <a:p>
            <a:pPr eaLnBrk="1" hangingPunct="1">
              <a:lnSpc>
                <a:spcPct val="90000"/>
              </a:lnSpc>
            </a:pPr>
            <a:r>
              <a:rPr lang="en-US" altLang="en-US" sz="2000" u="sng"/>
              <a:t>Three types</a:t>
            </a:r>
            <a:r>
              <a:rPr lang="en-US" altLang="en-US" sz="2000"/>
              <a:t> of faults are encountered in this context</a:t>
            </a:r>
          </a:p>
          <a:p>
            <a:pPr lvl="1" eaLnBrk="1" hangingPunct="1">
              <a:lnSpc>
                <a:spcPct val="90000"/>
              </a:lnSpc>
            </a:pPr>
            <a:r>
              <a:rPr lang="en-US" altLang="en-US" sz="1800"/>
              <a:t>Unexpected result</a:t>
            </a:r>
          </a:p>
          <a:p>
            <a:pPr lvl="1" eaLnBrk="1" hangingPunct="1">
              <a:lnSpc>
                <a:spcPct val="90000"/>
              </a:lnSpc>
            </a:pPr>
            <a:r>
              <a:rPr lang="en-US" altLang="en-US" sz="1800"/>
              <a:t>Wrong method or message used</a:t>
            </a:r>
          </a:p>
          <a:p>
            <a:pPr lvl="1" eaLnBrk="1" hangingPunct="1">
              <a:lnSpc>
                <a:spcPct val="90000"/>
              </a:lnSpc>
            </a:pPr>
            <a:r>
              <a:rPr lang="en-US" altLang="en-US" sz="1800"/>
              <a:t>Incorrect invocation</a:t>
            </a:r>
          </a:p>
          <a:p>
            <a:pPr eaLnBrk="1" hangingPunct="1">
              <a:lnSpc>
                <a:spcPct val="90000"/>
              </a:lnSpc>
            </a:pPr>
            <a:r>
              <a:rPr lang="en-US" altLang="en-US" sz="2000"/>
              <a:t>The behavior of a method must be examined to determine the occurrence of plausible faults as methods are invoked</a:t>
            </a:r>
          </a:p>
          <a:p>
            <a:pPr eaLnBrk="1" hangingPunct="1">
              <a:lnSpc>
                <a:spcPct val="90000"/>
              </a:lnSpc>
            </a:pPr>
            <a:r>
              <a:rPr lang="en-US" altLang="en-US" sz="2000"/>
              <a:t>Testing should exercise the attributes of an object to determine whether proper values occur for distinct types of object behavior</a:t>
            </a:r>
          </a:p>
          <a:p>
            <a:pPr eaLnBrk="1" hangingPunct="1">
              <a:lnSpc>
                <a:spcPct val="90000"/>
              </a:lnSpc>
            </a:pPr>
            <a:r>
              <a:rPr lang="en-US" altLang="en-US" sz="2000"/>
              <a:t>The focus of integration testing is to determine whether </a:t>
            </a:r>
            <a:r>
              <a:rPr lang="en-US" altLang="en-US" sz="2000" u="sng"/>
              <a:t>errors</a:t>
            </a:r>
            <a:r>
              <a:rPr lang="en-US" altLang="en-US" sz="2000"/>
              <a:t> exist in the </a:t>
            </a:r>
            <a:r>
              <a:rPr lang="en-US" altLang="en-US" sz="2000" u="sng"/>
              <a:t>calling code</a:t>
            </a:r>
            <a:r>
              <a:rPr lang="en-US" altLang="en-US" sz="2000"/>
              <a:t>, not the called code</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a:extLst>
              <a:ext uri="{FF2B5EF4-FFF2-40B4-BE49-F238E27FC236}">
                <a16:creationId xmlns:a16="http://schemas.microsoft.com/office/drawing/2014/main" id="{8304E1DA-8F83-E299-A268-4DA3E87B2F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BBE34F9-A1F2-4A88-A933-E70FDB7CF275}" type="slidenum">
              <a:rPr lang="en-US" altLang="en-US" sz="1400"/>
              <a:pPr>
                <a:spcBef>
                  <a:spcPct val="0"/>
                </a:spcBef>
                <a:buFontTx/>
                <a:buNone/>
              </a:pPr>
              <a:t>99</a:t>
            </a:fld>
            <a:endParaRPr lang="en-US" altLang="en-US" sz="1400"/>
          </a:p>
        </p:txBody>
      </p:sp>
      <p:sp>
        <p:nvSpPr>
          <p:cNvPr id="41987" name="Rectangle 2">
            <a:extLst>
              <a:ext uri="{FF2B5EF4-FFF2-40B4-BE49-F238E27FC236}">
                <a16:creationId xmlns:a16="http://schemas.microsoft.com/office/drawing/2014/main" id="{A11C1DC7-643C-59DB-6E68-944E39235F1D}"/>
              </a:ext>
            </a:extLst>
          </p:cNvPr>
          <p:cNvSpPr>
            <a:spLocks noGrp="1" noChangeArrowheads="1"/>
          </p:cNvSpPr>
          <p:nvPr>
            <p:ph type="title"/>
          </p:nvPr>
        </p:nvSpPr>
        <p:spPr>
          <a:xfrm>
            <a:off x="2209800" y="76200"/>
            <a:ext cx="7772400" cy="1143000"/>
          </a:xfrm>
        </p:spPr>
        <p:txBody>
          <a:bodyPr/>
          <a:lstStyle/>
          <a:p>
            <a:pPr eaLnBrk="1" hangingPunct="1"/>
            <a:r>
              <a:rPr lang="en-US" altLang="en-US"/>
              <a:t>Fault-based Testing</a:t>
            </a:r>
            <a:br>
              <a:rPr lang="en-US" altLang="en-US"/>
            </a:br>
            <a:r>
              <a:rPr lang="en-US" altLang="en-US"/>
              <a:t>vs. Scenario-based Testing</a:t>
            </a:r>
          </a:p>
        </p:txBody>
      </p:sp>
      <p:sp>
        <p:nvSpPr>
          <p:cNvPr id="41988" name="Rectangle 3">
            <a:extLst>
              <a:ext uri="{FF2B5EF4-FFF2-40B4-BE49-F238E27FC236}">
                <a16:creationId xmlns:a16="http://schemas.microsoft.com/office/drawing/2014/main" id="{5E4508AC-C8B7-FCD4-5EC7-76D47F6C62E8}"/>
              </a:ext>
            </a:extLst>
          </p:cNvPr>
          <p:cNvSpPr>
            <a:spLocks noGrp="1" noChangeArrowheads="1"/>
          </p:cNvSpPr>
          <p:nvPr>
            <p:ph type="body" idx="1"/>
          </p:nvPr>
        </p:nvSpPr>
        <p:spPr>
          <a:xfrm>
            <a:off x="2209800" y="1600200"/>
            <a:ext cx="7772400" cy="4114800"/>
          </a:xfrm>
        </p:spPr>
        <p:txBody>
          <a:bodyPr/>
          <a:lstStyle/>
          <a:p>
            <a:pPr eaLnBrk="1" hangingPunct="1"/>
            <a:r>
              <a:rPr lang="en-US" altLang="en-US" sz="2000"/>
              <a:t>Fault-based testing misses two main types of errors </a:t>
            </a:r>
          </a:p>
          <a:p>
            <a:pPr lvl="1" eaLnBrk="1" hangingPunct="1"/>
            <a:r>
              <a:rPr lang="en-US" altLang="en-US" sz="1800"/>
              <a:t>Incorrect specification: subsystem doesn't do what the user wants</a:t>
            </a:r>
          </a:p>
          <a:p>
            <a:pPr lvl="1" eaLnBrk="1" hangingPunct="1"/>
            <a:r>
              <a:rPr lang="en-US" altLang="en-US" sz="1800"/>
              <a:t>Interactions among subsystems: behavior of one subsystem creates circumstances that cause another subsystem to fail</a:t>
            </a:r>
          </a:p>
          <a:p>
            <a:pPr eaLnBrk="1" hangingPunct="1"/>
            <a:r>
              <a:rPr lang="en-US" altLang="en-US" sz="2000"/>
              <a:t>A solution to this problem is </a:t>
            </a:r>
            <a:r>
              <a:rPr lang="en-US" altLang="en-US" sz="2000" u="sng"/>
              <a:t>scenario-based testing</a:t>
            </a:r>
          </a:p>
          <a:p>
            <a:pPr lvl="1" eaLnBrk="1" hangingPunct="1"/>
            <a:r>
              <a:rPr lang="en-US" altLang="en-US" sz="1800"/>
              <a:t>It concentrates on what the user does, not what the product does</a:t>
            </a:r>
          </a:p>
          <a:p>
            <a:pPr lvl="1" eaLnBrk="1" hangingPunct="1"/>
            <a:r>
              <a:rPr lang="en-US" altLang="en-US" sz="1800"/>
              <a:t>This means capturing the tasks (via use cases) that the user has to perform, then applying them as tests</a:t>
            </a:r>
          </a:p>
          <a:p>
            <a:pPr lvl="1" eaLnBrk="1" hangingPunct="1"/>
            <a:r>
              <a:rPr lang="en-US" altLang="en-US" sz="1800"/>
              <a:t>Scenario-based testing tends to exercise multiple subsystems in a single test</a:t>
            </a:r>
          </a:p>
          <a:p>
            <a:pPr eaLnBrk="1" hangingPunct="1"/>
            <a:endParaRPr lang="en-US" altLang="en-US" sz="2000"/>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sng"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sng"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8206</Words>
  <Application>Microsoft Office PowerPoint</Application>
  <PresentationFormat>Widescreen</PresentationFormat>
  <Paragraphs>899</Paragraphs>
  <Slides>103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103</vt:i4>
      </vt:variant>
    </vt:vector>
  </HeadingPairs>
  <TitlesOfParts>
    <vt:vector size="112" baseType="lpstr">
      <vt:lpstr>Arial</vt:lpstr>
      <vt:lpstr>Courier New</vt:lpstr>
      <vt:lpstr>Helvetica</vt:lpstr>
      <vt:lpstr>Monotype Sorts</vt:lpstr>
      <vt:lpstr>Roboto</vt:lpstr>
      <vt:lpstr>Symbol</vt:lpstr>
      <vt:lpstr>Times</vt:lpstr>
      <vt:lpstr>Times New Roman</vt:lpstr>
      <vt:lpstr>Default Design</vt:lpstr>
      <vt:lpstr> Software Testing Strategies     </vt:lpstr>
      <vt:lpstr>Introduction</vt:lpstr>
      <vt:lpstr>A Strategic Approach to Testing</vt:lpstr>
      <vt:lpstr>General Characteristics of Strategic Testing</vt:lpstr>
      <vt:lpstr>Verification and Validation</vt:lpstr>
      <vt:lpstr>Organizing for Software Testing</vt:lpstr>
      <vt:lpstr>A Strategy for Testing Conventional Software</vt:lpstr>
      <vt:lpstr>Levels of Testing for Conventional Software</vt:lpstr>
      <vt:lpstr>Testing Strategy applied to Conventional Software</vt:lpstr>
      <vt:lpstr>Testing Strategy applied to Object-Oriented Software</vt:lpstr>
      <vt:lpstr>Techniques of object-oriented testing are as follows:</vt:lpstr>
      <vt:lpstr>PowerPoint Presentation</vt:lpstr>
      <vt:lpstr>PowerPoint Presentation</vt:lpstr>
      <vt:lpstr>When is Testing Complete?</vt:lpstr>
      <vt:lpstr>The Bug Curve</vt:lpstr>
      <vt:lpstr>[1] Class (Unit) Testing</vt:lpstr>
      <vt:lpstr>Class Testing Process</vt:lpstr>
      <vt:lpstr>Class Test Case Design</vt:lpstr>
      <vt:lpstr>Challenges of Class Testing</vt:lpstr>
      <vt:lpstr>Random Class Testing</vt:lpstr>
      <vt:lpstr>[2] Integration Testing</vt:lpstr>
      <vt:lpstr>Random Integration Testing</vt:lpstr>
      <vt:lpstr>[3] Validation Testing</vt:lpstr>
      <vt:lpstr>[4] System Testing</vt:lpstr>
      <vt:lpstr>Ensuring a Successful Software Test Strategy</vt:lpstr>
      <vt:lpstr>Test Strategies for  Conventional Software</vt:lpstr>
      <vt:lpstr>Unit Testing</vt:lpstr>
      <vt:lpstr>Targets for Unit Test Cases</vt:lpstr>
      <vt:lpstr>Common Computational Errors in Execution Paths</vt:lpstr>
      <vt:lpstr>Other Errors to Uncover</vt:lpstr>
      <vt:lpstr>Problems to uncover in  Error Handling</vt:lpstr>
      <vt:lpstr>Drivers and Stubs for  Unit Testing</vt:lpstr>
      <vt:lpstr>Integration Testing</vt:lpstr>
      <vt:lpstr>Non-incremental  Integration Testing</vt:lpstr>
      <vt:lpstr>Incremental Integration Testing</vt:lpstr>
      <vt:lpstr>Top-down Integration</vt:lpstr>
      <vt:lpstr>Bottom-up Integration</vt:lpstr>
      <vt:lpstr>Sandwich Integration</vt:lpstr>
      <vt:lpstr>Regression Testing</vt:lpstr>
      <vt:lpstr>Smoke Testing</vt:lpstr>
      <vt:lpstr>Benefits of Smoke Testing </vt:lpstr>
      <vt:lpstr>Test Strategies for  Object-Oriented Software</vt:lpstr>
      <vt:lpstr>Test Strategies for  Object-Oriented Software</vt:lpstr>
      <vt:lpstr>Test Strategies for Object-Oriented Software (continued)</vt:lpstr>
      <vt:lpstr>Validation Testing</vt:lpstr>
      <vt:lpstr>Background</vt:lpstr>
      <vt:lpstr>Alpha and Beta Testing</vt:lpstr>
      <vt:lpstr>System Testing</vt:lpstr>
      <vt:lpstr>Different Types</vt:lpstr>
      <vt:lpstr>The Art of Debugging</vt:lpstr>
      <vt:lpstr>Debugging Process</vt:lpstr>
      <vt:lpstr>PowerPoint Presentation</vt:lpstr>
      <vt:lpstr>Why is Debugging so Difficult?</vt:lpstr>
      <vt:lpstr>Why is Debugging so Difficult? (continued)</vt:lpstr>
      <vt:lpstr>Debugging Strategies</vt:lpstr>
      <vt:lpstr>Strategy #1: Brute Force</vt:lpstr>
      <vt:lpstr>Strategy #2: Backtracking</vt:lpstr>
      <vt:lpstr>Strategy #3: Cause Elimination</vt:lpstr>
      <vt:lpstr>PowerPoint Presentation</vt:lpstr>
      <vt:lpstr>PowerPoint Presentation</vt:lpstr>
      <vt:lpstr>Three Questions to ask Before Correcting the Error</vt:lpstr>
      <vt:lpstr> Software Testing Techniques     </vt:lpstr>
      <vt:lpstr>Characteristics of Testable Software</vt:lpstr>
      <vt:lpstr>Characteristics of Testable Software (continued)</vt:lpstr>
      <vt:lpstr>Test Characteristics</vt:lpstr>
      <vt:lpstr>Two Unit Testing Techniques</vt:lpstr>
      <vt:lpstr>White-box Testing</vt:lpstr>
      <vt:lpstr>White-box Testing</vt:lpstr>
      <vt:lpstr>Basis Path Testing</vt:lpstr>
      <vt:lpstr>Flow Graph Notation</vt:lpstr>
      <vt:lpstr>Flow Graph Example</vt:lpstr>
      <vt:lpstr>Independent Program Paths</vt:lpstr>
      <vt:lpstr>Cyclomatic Complexity</vt:lpstr>
      <vt:lpstr>PowerPoint Presentation</vt:lpstr>
      <vt:lpstr>Deriving the Basis Set and Test Cases</vt:lpstr>
      <vt:lpstr>A Second Flow Graph Example</vt:lpstr>
      <vt:lpstr>A Sample Function to Diagram and Analyze</vt:lpstr>
      <vt:lpstr>A Sample Function to Diagram and Analyze</vt:lpstr>
      <vt:lpstr>Loop Testing - General</vt:lpstr>
      <vt:lpstr>Testing of Simple Loops</vt:lpstr>
      <vt:lpstr>Testing of Nested Loops</vt:lpstr>
      <vt:lpstr>Testing of Concatenated Loops</vt:lpstr>
      <vt:lpstr>Testing of Unstructured Loops</vt:lpstr>
      <vt:lpstr>Black-box Testing</vt:lpstr>
      <vt:lpstr>Black-box Testing</vt:lpstr>
      <vt:lpstr>Black-box Testing Categories</vt:lpstr>
      <vt:lpstr>Questions answered by  Black-box Testing</vt:lpstr>
      <vt:lpstr>Equivalence Partitioning</vt:lpstr>
      <vt:lpstr>Guidelines for Defining Equivalence Classes</vt:lpstr>
      <vt:lpstr>Boundary Value Analysis</vt:lpstr>
      <vt:lpstr>Guidelines for  Boundary Value Analysis</vt:lpstr>
      <vt:lpstr>Object-Oriented Testing Methods</vt:lpstr>
      <vt:lpstr>Introduction</vt:lpstr>
      <vt:lpstr>PowerPoint Presentation</vt:lpstr>
      <vt:lpstr>Testing Implications for  Object-Oriented Software</vt:lpstr>
      <vt:lpstr>Applicability of Conventional Testing Methods</vt:lpstr>
      <vt:lpstr>Fault-based Testing</vt:lpstr>
      <vt:lpstr>Fault-based Testing (continued)</vt:lpstr>
      <vt:lpstr>Fault-based Testing vs. Scenario-based Testing</vt:lpstr>
      <vt:lpstr>Random Order Testing  (at the Class Level)</vt:lpstr>
      <vt:lpstr>Partition Testing (at the Class Level)</vt:lpstr>
      <vt:lpstr>Multiple Class Testing</vt:lpstr>
      <vt:lpstr>Tests Derived from  Behavior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Software Testing Strategies     </dc:title>
  <dc:creator>Prashant Pathak</dc:creator>
  <cp:lastModifiedBy>Prashant Pathak</cp:lastModifiedBy>
  <cp:revision>2</cp:revision>
  <dcterms:created xsi:type="dcterms:W3CDTF">2022-11-11T06:38:41Z</dcterms:created>
  <dcterms:modified xsi:type="dcterms:W3CDTF">2022-11-11T06:40:47Z</dcterms:modified>
</cp:coreProperties>
</file>