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ia+/A3dvTr875hik5AxbfwkWvd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6.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SourceSansPr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33131035f_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33131035f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33131035f_2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33131035f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33131035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233131035f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33131035f_2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33131035f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33131035f_2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33131035f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33131035f_2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33131035f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33131035f_1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233131035f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33131035f_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33131035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33131035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3313103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33131035f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33131035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5183188" y="987425"/>
            <a:ext cx="6172200" cy="4873625"/>
          </a:xfrm>
          <a:prstGeom prst="rect">
            <a:avLst/>
          </a:prstGeom>
          <a:noFill/>
          <a:ln>
            <a:noFill/>
          </a:ln>
        </p:spPr>
      </p:sp>
      <p:sp>
        <p:nvSpPr>
          <p:cNvPr id="64" name="Google Shape;64;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Pradnya1208/Books-summary-extraction-and-sentiment-analysis/blob/main/Exploratory%20Data%20Analysis/1.%20EDA%20for%20book%20summaries.pdf" TargetMode="External"/><Relationship Id="rId4" Type="http://schemas.openxmlformats.org/officeDocument/2006/relationships/hyperlink" Target="https://share.streamlit.io/pradnya1208/streamlit-app-deployment/main/app.p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Pradnya1208/Books-summary-extraction-and-sentiment-analysis/blob/main/Exploratory%20Data%20Analysis/1.%20EDA%20for%20book%20summarie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hyperlink" Target="https://github.com/Pradnya1208/Books-summary-extraction-and-sentiment-analysis/blob/main/Exploratory%20Data%20Analysis/1.%20EDA%20for%20book%20summaries.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Pradnya1208/Books-summary-extraction-and-sentiment-analysis/blob/main/Dataset/1084%20records%20goodreads_book_summaries.csv"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Pradnya1208/Books-summary-extraction-and-sentiment-analysis/blob/main/model%20building/data_labelling.ipynb" TargetMode="Externa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Pradnya1208/Books-summary-extraction-and-sentiment-analysis/blob/main/model%20building/Model_Building_and_Evaluation.ipynb" TargetMode="Externa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Pradnya1208/Books-summary-extraction-and-sentiment-analysis/blob/main/model%20building/Model_Building_and_Evaluation.ipynb" TargetMode="Externa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Pradnya1208/Streamlit-app-for-book-summary-extraction-and-sentiment-analysis" TargetMode="External"/><Relationship Id="rId4" Type="http://schemas.openxmlformats.org/officeDocument/2006/relationships/hyperlink" Target="https://github.com/Pradnya1208/Streamlit-app-for-book-summary-extraction-and-sentiment-analysis/blob/main/requirements.txt" TargetMode="External"/><Relationship Id="rId5" Type="http://schemas.openxmlformats.org/officeDocument/2006/relationships/hyperlink" Target="https://share.streamlit.io/pradnya1208/streamlit-app-deployment/main/app.p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owardsdatascience.com/unsupervised-sentiment-analysis-a38bf190648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360803"/>
            <a:ext cx="9144000" cy="143440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Summary Extraction and Sentiment Analysis</a:t>
            </a:r>
            <a:endParaRPr/>
          </a:p>
        </p:txBody>
      </p:sp>
      <p:sp>
        <p:nvSpPr>
          <p:cNvPr id="85" name="Google Shape;85;p1"/>
          <p:cNvSpPr txBox="1"/>
          <p:nvPr>
            <p:ph idx="1" type="subTitle"/>
          </p:nvPr>
        </p:nvSpPr>
        <p:spPr>
          <a:xfrm>
            <a:off x="1358284" y="3053842"/>
            <a:ext cx="9144000" cy="37515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90000"/>
              </a:lnSpc>
              <a:spcBef>
                <a:spcPts val="0"/>
              </a:spcBef>
              <a:spcAft>
                <a:spcPts val="0"/>
              </a:spcAft>
              <a:buClr>
                <a:schemeClr val="dk1"/>
              </a:buClr>
              <a:buSzPct val="100000"/>
              <a:buNone/>
            </a:pPr>
            <a:r>
              <a:rPr lang="en-US"/>
              <a:t>Group - 6</a:t>
            </a:r>
            <a:endParaRPr/>
          </a:p>
          <a:p>
            <a:pPr indent="0" lvl="0" marL="0" rtl="0" algn="ctr">
              <a:lnSpc>
                <a:spcPct val="90000"/>
              </a:lnSpc>
              <a:spcBef>
                <a:spcPts val="1000"/>
              </a:spcBef>
              <a:spcAft>
                <a:spcPts val="0"/>
              </a:spcAft>
              <a:buClr>
                <a:schemeClr val="dk1"/>
              </a:buClr>
              <a:buSzPct val="100000"/>
              <a:buNone/>
            </a:pPr>
            <a:r>
              <a:t/>
            </a:r>
            <a:endParaRPr/>
          </a:p>
        </p:txBody>
      </p:sp>
      <p:sp>
        <p:nvSpPr>
          <p:cNvPr id="86" name="Google Shape;86;p1"/>
          <p:cNvSpPr txBox="1"/>
          <p:nvPr/>
        </p:nvSpPr>
        <p:spPr>
          <a:xfrm>
            <a:off x="8277826" y="4343025"/>
            <a:ext cx="2967300" cy="1754700"/>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Akash Jathar</a:t>
            </a:r>
            <a:endParaRPr/>
          </a:p>
          <a:p>
            <a:pPr indent="-285750" lvl="1" marL="7429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Dr.</a:t>
            </a:r>
            <a:r>
              <a:rPr b="0" i="0" lang="en-US" sz="1800" u="none" cap="none" strike="noStrike">
                <a:solidFill>
                  <a:schemeClr val="dk1"/>
                </a:solidFill>
                <a:latin typeface="Calibri"/>
                <a:ea typeface="Calibri"/>
                <a:cs typeface="Calibri"/>
                <a:sym typeface="Calibri"/>
              </a:rPr>
              <a:t>Manisha More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Onkar Shinde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Pradnya Patil</a:t>
            </a:r>
            <a:endParaRPr b="1"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Saket Khatavkar</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1"/>
          <p:cNvSpPr txBox="1"/>
          <p:nvPr/>
        </p:nvSpPr>
        <p:spPr>
          <a:xfrm>
            <a:off x="1466384" y="3521665"/>
            <a:ext cx="9144000" cy="375300"/>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Mentors -  Karthik and Pallavi</a:t>
            </a:r>
            <a:endParaRPr b="0" i="0" sz="2400" u="none" cap="none" strike="noStrike">
              <a:solidFill>
                <a:schemeClr val="dk1"/>
              </a:solidFill>
              <a:latin typeface="Calibri"/>
              <a:ea typeface="Calibri"/>
              <a:cs typeface="Calibri"/>
              <a:sym typeface="Calibri"/>
            </a:endParaRPr>
          </a:p>
        </p:txBody>
      </p:sp>
      <p:sp>
        <p:nvSpPr>
          <p:cNvPr id="88" name="Google Shape;88;p1"/>
          <p:cNvSpPr txBox="1"/>
          <p:nvPr/>
        </p:nvSpPr>
        <p:spPr>
          <a:xfrm>
            <a:off x="1466372" y="3989488"/>
            <a:ext cx="9144000" cy="375300"/>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GitHub Repository: </a:t>
            </a:r>
            <a:r>
              <a:rPr b="0" i="0" lang="en-US" sz="2400" u="sng" cap="none" strike="noStrike">
                <a:solidFill>
                  <a:schemeClr val="dk1"/>
                </a:solidFill>
                <a:latin typeface="Calibri"/>
                <a:ea typeface="Calibri"/>
                <a:cs typeface="Calibri"/>
                <a:sym typeface="Calibri"/>
                <a:hlinkClick r:id="rId3">
                  <a:extLst>
                    <a:ext uri="{A12FA001-AC4F-418D-AE19-62706E023703}">
                      <ahyp:hlinkClr val="tx"/>
                    </a:ext>
                  </a:extLst>
                </a:hlinkClick>
              </a:rPr>
              <a:t>Link</a:t>
            </a:r>
            <a:endParaRPr b="0" i="0" sz="2400" u="none" cap="none" strike="noStrike">
              <a:solidFill>
                <a:schemeClr val="dk1"/>
              </a:solidFill>
              <a:latin typeface="Calibri"/>
              <a:ea typeface="Calibri"/>
              <a:cs typeface="Calibri"/>
              <a:sym typeface="Calibri"/>
            </a:endParaRPr>
          </a:p>
        </p:txBody>
      </p:sp>
      <p:sp>
        <p:nvSpPr>
          <p:cNvPr id="89" name="Google Shape;89;p1"/>
          <p:cNvSpPr txBox="1"/>
          <p:nvPr/>
        </p:nvSpPr>
        <p:spPr>
          <a:xfrm>
            <a:off x="1466372" y="4343013"/>
            <a:ext cx="9144000" cy="375300"/>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Streamlit App</a:t>
            </a:r>
            <a:r>
              <a:rPr b="0" i="0" lang="en-US" sz="2400" u="none" cap="none" strike="noStrike">
                <a:solidFill>
                  <a:schemeClr val="dk1"/>
                </a:solidFill>
                <a:latin typeface="Calibri"/>
                <a:ea typeface="Calibri"/>
                <a:cs typeface="Calibri"/>
                <a:sym typeface="Calibri"/>
              </a:rPr>
              <a:t>: </a:t>
            </a:r>
            <a:r>
              <a:rPr lang="en-US" sz="2400" u="sng">
                <a:solidFill>
                  <a:schemeClr val="hlink"/>
                </a:solidFill>
                <a:latin typeface="Calibri"/>
                <a:ea typeface="Calibri"/>
                <a:cs typeface="Calibri"/>
                <a:sym typeface="Calibri"/>
                <a:hlinkClick r:id="rId4"/>
              </a:rPr>
              <a:t>Link</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nvSpPr>
        <p:spPr>
          <a:xfrm>
            <a:off x="3844030" y="1528962"/>
            <a:ext cx="4767309"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chemeClr val="dk1"/>
                </a:solidFill>
                <a:latin typeface="Calibri"/>
                <a:ea typeface="Calibri"/>
                <a:cs typeface="Calibri"/>
                <a:sym typeface="Calibri"/>
              </a:rPr>
              <a:t>Exploratory Data Analysis</a:t>
            </a:r>
            <a:endParaRPr sz="6000">
              <a:solidFill>
                <a:schemeClr val="dk1"/>
              </a:solidFill>
              <a:latin typeface="Calibri"/>
              <a:ea typeface="Calibri"/>
              <a:cs typeface="Calibri"/>
              <a:sym typeface="Calibri"/>
            </a:endParaRPr>
          </a:p>
        </p:txBody>
      </p:sp>
      <p:sp>
        <p:nvSpPr>
          <p:cNvPr id="181" name="Google Shape;181;p7"/>
          <p:cNvSpPr txBox="1"/>
          <p:nvPr/>
        </p:nvSpPr>
        <p:spPr>
          <a:xfrm>
            <a:off x="656950" y="3811950"/>
            <a:ext cx="11344500" cy="1935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2B2B2B"/>
              </a:buClr>
              <a:buSzPts val="2600"/>
              <a:buFont typeface="Arial"/>
              <a:buNone/>
            </a:pPr>
            <a:r>
              <a:rPr lang="en-US" sz="2600">
                <a:solidFill>
                  <a:srgbClr val="2B2B2B"/>
                </a:solidFill>
                <a:latin typeface="Avenir"/>
                <a:ea typeface="Avenir"/>
                <a:cs typeface="Avenir"/>
                <a:sym typeface="Avenir"/>
              </a:rPr>
              <a:t>For Exploratory data analysis please check the document with detailed analysis</a:t>
            </a:r>
            <a:endParaRPr/>
          </a:p>
          <a:p>
            <a:pPr indent="0" lvl="0" marL="0" marR="0" rtl="0" algn="ctr">
              <a:lnSpc>
                <a:spcPct val="90000"/>
              </a:lnSpc>
              <a:spcBef>
                <a:spcPts val="1000"/>
              </a:spcBef>
              <a:spcAft>
                <a:spcPts val="0"/>
              </a:spcAft>
              <a:buClr>
                <a:srgbClr val="2B2B2B"/>
              </a:buClr>
              <a:buSzPts val="2600"/>
              <a:buFont typeface="Arial"/>
              <a:buNone/>
            </a:pPr>
            <a:r>
              <a:rPr lang="en-US" sz="2600" u="sng">
                <a:solidFill>
                  <a:srgbClr val="2B2B2B"/>
                </a:solidFill>
                <a:latin typeface="Avenir"/>
                <a:ea typeface="Avenir"/>
                <a:cs typeface="Avenir"/>
                <a:sym typeface="Avenir"/>
                <a:hlinkClick r:id="rId3">
                  <a:extLst>
                    <a:ext uri="{A12FA001-AC4F-418D-AE19-62706E023703}">
                      <ahyp:hlinkClr val="tx"/>
                    </a:ext>
                  </a:extLst>
                </a:hlinkClick>
              </a:rPr>
              <a:t>Document Link</a:t>
            </a:r>
            <a:endParaRPr sz="2600">
              <a:solidFill>
                <a:srgbClr val="2B2B2B"/>
              </a:solidFill>
              <a:latin typeface="Avenir"/>
              <a:ea typeface="Avenir"/>
              <a:cs typeface="Avenir"/>
              <a:sym typeface="Avenir"/>
            </a:endParaRPr>
          </a:p>
          <a:p>
            <a:pPr indent="-63500" lvl="0" marL="228600" marR="0" rtl="0" algn="l">
              <a:lnSpc>
                <a:spcPct val="90000"/>
              </a:lnSpc>
              <a:spcBef>
                <a:spcPts val="1000"/>
              </a:spcBef>
              <a:spcAft>
                <a:spcPts val="0"/>
              </a:spcAft>
              <a:buClr>
                <a:schemeClr val="dk1"/>
              </a:buClr>
              <a:buSzPts val="2600"/>
              <a:buFont typeface="Arial"/>
              <a:buNone/>
            </a:pPr>
            <a:r>
              <a:t/>
            </a:r>
            <a:endParaRPr sz="2600">
              <a:solidFill>
                <a:schemeClr val="dk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nvSpPr>
        <p:spPr>
          <a:xfrm>
            <a:off x="547872" y="1308955"/>
            <a:ext cx="10515600" cy="424009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600"/>
              <a:buFont typeface="Arial"/>
              <a:buChar char="•"/>
            </a:pPr>
            <a:r>
              <a:rPr lang="en-US" sz="2600">
                <a:solidFill>
                  <a:schemeClr val="dk1"/>
                </a:solidFill>
                <a:latin typeface="Avenir"/>
                <a:ea typeface="Avenir"/>
                <a:cs typeface="Avenir"/>
                <a:sym typeface="Avenir"/>
              </a:rPr>
              <a:t>Word Cloud</a:t>
            </a:r>
            <a:endParaRPr/>
          </a:p>
          <a:p>
            <a:pPr indent="-228600" lvl="1" marL="685800" marR="0" rtl="0" algn="l">
              <a:lnSpc>
                <a:spcPct val="9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Avenir"/>
                <a:ea typeface="Avenir"/>
                <a:cs typeface="Avenir"/>
                <a:sym typeface="Avenir"/>
              </a:rPr>
              <a:t>For Most common Words</a:t>
            </a:r>
            <a:endParaRPr/>
          </a:p>
          <a:p>
            <a:pPr indent="-228600" lvl="1" marL="685800" marR="0" rtl="0" algn="l">
              <a:lnSpc>
                <a:spcPct val="9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Avenir"/>
                <a:ea typeface="Avenir"/>
                <a:cs typeface="Avenir"/>
                <a:sym typeface="Avenir"/>
              </a:rPr>
              <a:t>Positive and Negative Words</a:t>
            </a:r>
            <a:endParaRPr/>
          </a:p>
          <a:p>
            <a:pPr indent="0" lvl="1" marL="457200" marR="0" rtl="0" algn="l">
              <a:lnSpc>
                <a:spcPct val="90000"/>
              </a:lnSpc>
              <a:spcBef>
                <a:spcPts val="500"/>
              </a:spcBef>
              <a:spcAft>
                <a:spcPts val="0"/>
              </a:spcAft>
              <a:buClr>
                <a:schemeClr val="dk1"/>
              </a:buClr>
              <a:buSzPts val="2200"/>
              <a:buFont typeface="Arial"/>
              <a:buNone/>
            </a:pPr>
            <a:r>
              <a:t/>
            </a:r>
            <a:endParaRPr b="0" i="0" sz="2200" u="none" cap="none" strike="noStrike">
              <a:solidFill>
                <a:schemeClr val="dk1"/>
              </a:solidFill>
              <a:latin typeface="Avenir"/>
              <a:ea typeface="Avenir"/>
              <a:cs typeface="Avenir"/>
              <a:sym typeface="Avenir"/>
            </a:endParaRPr>
          </a:p>
          <a:p>
            <a:pPr indent="-63500" lvl="0" marL="228600" marR="0" rtl="0" algn="l">
              <a:lnSpc>
                <a:spcPct val="90000"/>
              </a:lnSpc>
              <a:spcBef>
                <a:spcPts val="1000"/>
              </a:spcBef>
              <a:spcAft>
                <a:spcPts val="0"/>
              </a:spcAft>
              <a:buClr>
                <a:schemeClr val="dk1"/>
              </a:buClr>
              <a:buSzPts val="2600"/>
              <a:buFont typeface="Arial"/>
              <a:buNone/>
            </a:pPr>
            <a:r>
              <a:t/>
            </a:r>
            <a:endParaRPr sz="2600">
              <a:solidFill>
                <a:schemeClr val="dk1"/>
              </a:solidFill>
              <a:latin typeface="Avenir"/>
              <a:ea typeface="Avenir"/>
              <a:cs typeface="Avenir"/>
              <a:sym typeface="Avenir"/>
            </a:endParaRPr>
          </a:p>
          <a:p>
            <a:pPr indent="-63500" lvl="0" marL="228600" marR="0" rtl="0" algn="l">
              <a:lnSpc>
                <a:spcPct val="90000"/>
              </a:lnSpc>
              <a:spcBef>
                <a:spcPts val="1000"/>
              </a:spcBef>
              <a:spcAft>
                <a:spcPts val="0"/>
              </a:spcAft>
              <a:buClr>
                <a:schemeClr val="dk1"/>
              </a:buClr>
              <a:buSzPts val="2600"/>
              <a:buFont typeface="Arial"/>
              <a:buNone/>
            </a:pPr>
            <a:r>
              <a:t/>
            </a:r>
            <a:endParaRPr sz="2600">
              <a:solidFill>
                <a:srgbClr val="2B2B2B"/>
              </a:solidFill>
              <a:latin typeface="Avenir"/>
              <a:ea typeface="Avenir"/>
              <a:cs typeface="Avenir"/>
              <a:sym typeface="Avenir"/>
            </a:endParaRPr>
          </a:p>
          <a:p>
            <a:pPr indent="-63500" lvl="0" marL="228600" marR="0" rtl="0" algn="l">
              <a:lnSpc>
                <a:spcPct val="90000"/>
              </a:lnSpc>
              <a:spcBef>
                <a:spcPts val="1000"/>
              </a:spcBef>
              <a:spcAft>
                <a:spcPts val="0"/>
              </a:spcAft>
              <a:buClr>
                <a:schemeClr val="dk1"/>
              </a:buClr>
              <a:buSzPts val="2600"/>
              <a:buFont typeface="Arial"/>
              <a:buNone/>
            </a:pPr>
            <a:r>
              <a:t/>
            </a:r>
            <a:endParaRPr sz="2600">
              <a:solidFill>
                <a:srgbClr val="2B2B2B"/>
              </a:solidFill>
              <a:latin typeface="Avenir"/>
              <a:ea typeface="Avenir"/>
              <a:cs typeface="Avenir"/>
              <a:sym typeface="Avenir"/>
            </a:endParaRPr>
          </a:p>
          <a:p>
            <a:pPr indent="-63500" lvl="0" marL="228600" marR="0" rtl="0" algn="l">
              <a:lnSpc>
                <a:spcPct val="90000"/>
              </a:lnSpc>
              <a:spcBef>
                <a:spcPts val="1000"/>
              </a:spcBef>
              <a:spcAft>
                <a:spcPts val="0"/>
              </a:spcAft>
              <a:buClr>
                <a:schemeClr val="dk1"/>
              </a:buClr>
              <a:buSzPts val="2600"/>
              <a:buFont typeface="Arial"/>
              <a:buNone/>
            </a:pPr>
            <a:r>
              <a:t/>
            </a:r>
            <a:endParaRPr sz="2600">
              <a:solidFill>
                <a:schemeClr val="dk1"/>
              </a:solidFill>
              <a:latin typeface="Avenir"/>
              <a:ea typeface="Avenir"/>
              <a:cs typeface="Avenir"/>
              <a:sym typeface="Avenir"/>
            </a:endParaRPr>
          </a:p>
        </p:txBody>
      </p:sp>
      <p:sp>
        <p:nvSpPr>
          <p:cNvPr id="187" name="Google Shape;187;p8"/>
          <p:cNvSpPr txBox="1"/>
          <p:nvPr/>
        </p:nvSpPr>
        <p:spPr>
          <a:xfrm>
            <a:off x="394316" y="444467"/>
            <a:ext cx="10515600" cy="638052"/>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Basic EDA</a:t>
            </a:r>
            <a:endParaRPr sz="4400">
              <a:solidFill>
                <a:schemeClr val="dk1"/>
              </a:solidFill>
              <a:latin typeface="Calibri"/>
              <a:ea typeface="Calibri"/>
              <a:cs typeface="Calibri"/>
              <a:sym typeface="Calibri"/>
            </a:endParaRPr>
          </a:p>
        </p:txBody>
      </p:sp>
      <p:pic>
        <p:nvPicPr>
          <p:cNvPr id="188" name="Google Shape;188;p8"/>
          <p:cNvPicPr preferRelativeResize="0"/>
          <p:nvPr/>
        </p:nvPicPr>
        <p:blipFill rotWithShape="1">
          <a:blip r:embed="rId3">
            <a:alphaModFix/>
          </a:blip>
          <a:srcRect b="0" l="0" r="0" t="2047"/>
          <a:stretch/>
        </p:blipFill>
        <p:spPr>
          <a:xfrm>
            <a:off x="864009" y="2982898"/>
            <a:ext cx="4710844" cy="3430635"/>
          </a:xfrm>
          <a:prstGeom prst="rect">
            <a:avLst/>
          </a:prstGeom>
          <a:noFill/>
          <a:ln>
            <a:noFill/>
          </a:ln>
        </p:spPr>
      </p:pic>
      <p:pic>
        <p:nvPicPr>
          <p:cNvPr id="189" name="Google Shape;189;p8"/>
          <p:cNvPicPr preferRelativeResize="0"/>
          <p:nvPr/>
        </p:nvPicPr>
        <p:blipFill rotWithShape="1">
          <a:blip r:embed="rId4">
            <a:alphaModFix/>
          </a:blip>
          <a:srcRect b="0" l="0" r="0" t="0"/>
          <a:stretch/>
        </p:blipFill>
        <p:spPr>
          <a:xfrm>
            <a:off x="6376700" y="2982898"/>
            <a:ext cx="4329306" cy="3501793"/>
          </a:xfrm>
          <a:prstGeom prst="rect">
            <a:avLst/>
          </a:prstGeom>
          <a:noFill/>
          <a:ln>
            <a:noFill/>
          </a:ln>
        </p:spPr>
      </p:pic>
      <p:sp>
        <p:nvSpPr>
          <p:cNvPr id="190" name="Google Shape;190;p8"/>
          <p:cNvSpPr txBox="1"/>
          <p:nvPr/>
        </p:nvSpPr>
        <p:spPr>
          <a:xfrm>
            <a:off x="2620188" y="2500348"/>
            <a:ext cx="1198486" cy="36933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Positive</a:t>
            </a:r>
            <a:endParaRPr/>
          </a:p>
        </p:txBody>
      </p:sp>
      <p:sp>
        <p:nvSpPr>
          <p:cNvPr id="191" name="Google Shape;191;p8"/>
          <p:cNvSpPr txBox="1"/>
          <p:nvPr/>
        </p:nvSpPr>
        <p:spPr>
          <a:xfrm>
            <a:off x="8106792" y="2500348"/>
            <a:ext cx="1198486" cy="36933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Negative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nvSpPr>
        <p:spPr>
          <a:xfrm>
            <a:off x="763109" y="240281"/>
            <a:ext cx="10515600" cy="638052"/>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Calibri"/>
              <a:buNone/>
            </a:pPr>
            <a:r>
              <a:rPr b="1" lang="en-US" sz="4400">
                <a:solidFill>
                  <a:schemeClr val="dk1"/>
                </a:solidFill>
                <a:latin typeface="Calibri"/>
                <a:ea typeface="Calibri"/>
                <a:cs typeface="Calibri"/>
                <a:sym typeface="Calibri"/>
              </a:rPr>
              <a:t>Insights into Book Summaries</a:t>
            </a:r>
            <a:endParaRPr b="1" sz="4400">
              <a:solidFill>
                <a:schemeClr val="dk1"/>
              </a:solidFill>
              <a:latin typeface="Calibri"/>
              <a:ea typeface="Calibri"/>
              <a:cs typeface="Calibri"/>
              <a:sym typeface="Calibri"/>
            </a:endParaRPr>
          </a:p>
        </p:txBody>
      </p:sp>
      <p:sp>
        <p:nvSpPr>
          <p:cNvPr id="197" name="Google Shape;197;p9"/>
          <p:cNvSpPr txBox="1"/>
          <p:nvPr/>
        </p:nvSpPr>
        <p:spPr>
          <a:xfrm>
            <a:off x="651770" y="1240376"/>
            <a:ext cx="4807998" cy="493385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marR="0" rtl="0" algn="just">
              <a:lnSpc>
                <a:spcPct val="120000"/>
              </a:lnSpc>
              <a:spcBef>
                <a:spcPts val="0"/>
              </a:spcBef>
              <a:spcAft>
                <a:spcPts val="0"/>
              </a:spcAft>
              <a:buClr>
                <a:schemeClr val="dk1"/>
              </a:buClr>
              <a:buSzPct val="100000"/>
              <a:buFont typeface="Arial"/>
              <a:buChar char="•"/>
            </a:pPr>
            <a:r>
              <a:rPr lang="en-US" sz="3500">
                <a:solidFill>
                  <a:schemeClr val="dk1"/>
                </a:solidFill>
                <a:latin typeface="Avenir"/>
                <a:ea typeface="Avenir"/>
                <a:cs typeface="Avenir"/>
                <a:sym typeface="Avenir"/>
              </a:rPr>
              <a:t>Subjectivity and Polarity Analysis</a:t>
            </a:r>
            <a:endParaRPr/>
          </a:p>
          <a:p>
            <a:pPr indent="-228600" lvl="1" marL="685800" marR="0" rtl="0" algn="just">
              <a:lnSpc>
                <a:spcPct val="120000"/>
              </a:lnSpc>
              <a:spcBef>
                <a:spcPts val="500"/>
              </a:spcBef>
              <a:spcAft>
                <a:spcPts val="0"/>
              </a:spcAft>
              <a:buClr>
                <a:srgbClr val="212121"/>
              </a:buClr>
              <a:buSzPct val="100000"/>
              <a:buFont typeface="Noto Sans Symbols"/>
              <a:buChar char="▪"/>
            </a:pPr>
            <a:r>
              <a:rPr b="1" i="0" lang="en-US" sz="2600" u="none" cap="none" strike="noStrike">
                <a:solidFill>
                  <a:srgbClr val="212121"/>
                </a:solidFill>
                <a:latin typeface="Avenir"/>
                <a:ea typeface="Avenir"/>
                <a:cs typeface="Avenir"/>
                <a:sym typeface="Avenir"/>
              </a:rPr>
              <a:t>Subjectivity</a:t>
            </a:r>
            <a:r>
              <a:rPr b="0" i="0" lang="en-US" sz="2600" u="none" cap="none" strike="noStrike">
                <a:solidFill>
                  <a:srgbClr val="212121"/>
                </a:solidFill>
                <a:latin typeface="Avenir"/>
                <a:ea typeface="Avenir"/>
                <a:cs typeface="Avenir"/>
                <a:sym typeface="Avenir"/>
              </a:rPr>
              <a:t> is nothing but a sentence that expresses some personal feelings, views, or beliefs. Its values range from 0 to 1 where 0 is very objective and 1 is very subjective (Number of expressions)</a:t>
            </a:r>
            <a:endParaRPr b="0" i="0" sz="2600" u="none" cap="none" strike="noStrike">
              <a:solidFill>
                <a:schemeClr val="dk1"/>
              </a:solidFill>
              <a:latin typeface="Avenir"/>
              <a:ea typeface="Avenir"/>
              <a:cs typeface="Avenir"/>
              <a:sym typeface="Avenir"/>
            </a:endParaRPr>
          </a:p>
          <a:p>
            <a:pPr indent="-228600" lvl="1" marL="685800" marR="0" rtl="0" algn="just">
              <a:lnSpc>
                <a:spcPct val="120000"/>
              </a:lnSpc>
              <a:spcBef>
                <a:spcPts val="500"/>
              </a:spcBef>
              <a:spcAft>
                <a:spcPts val="0"/>
              </a:spcAft>
              <a:buClr>
                <a:srgbClr val="212121"/>
              </a:buClr>
              <a:buSzPct val="100000"/>
              <a:buFont typeface="Noto Sans Symbols"/>
              <a:buChar char="▪"/>
            </a:pPr>
            <a:r>
              <a:rPr b="0" i="0" lang="en-US" sz="2600" u="none" cap="none" strike="noStrike">
                <a:solidFill>
                  <a:srgbClr val="212121"/>
                </a:solidFill>
                <a:latin typeface="Avenir"/>
                <a:ea typeface="Avenir"/>
                <a:cs typeface="Avenir"/>
                <a:sym typeface="Avenir"/>
              </a:rPr>
              <a:t>while </a:t>
            </a:r>
            <a:r>
              <a:rPr b="1" i="0" lang="en-US" sz="2600" u="none" cap="none" strike="noStrike">
                <a:solidFill>
                  <a:srgbClr val="212121"/>
                </a:solidFill>
                <a:latin typeface="Avenir"/>
                <a:ea typeface="Avenir"/>
                <a:cs typeface="Avenir"/>
                <a:sym typeface="Avenir"/>
              </a:rPr>
              <a:t>polarity</a:t>
            </a:r>
            <a:r>
              <a:rPr b="0" i="0" lang="en-US" sz="2600" u="none" cap="none" strike="noStrike">
                <a:solidFill>
                  <a:srgbClr val="212121"/>
                </a:solidFill>
                <a:latin typeface="Avenir"/>
                <a:ea typeface="Avenir"/>
                <a:cs typeface="Avenir"/>
                <a:sym typeface="Avenir"/>
              </a:rPr>
              <a:t> simply means emotions expressed in a sentence. (Intensity of expressions)</a:t>
            </a:r>
            <a:endParaRPr b="0" i="0" sz="2600" u="none" cap="none" strike="noStrike">
              <a:solidFill>
                <a:schemeClr val="dk1"/>
              </a:solidFill>
              <a:latin typeface="Avenir"/>
              <a:ea typeface="Avenir"/>
              <a:cs typeface="Avenir"/>
              <a:sym typeface="Avenir"/>
            </a:endParaRPr>
          </a:p>
          <a:p>
            <a:pPr indent="0" lvl="1" marL="457200" marR="0" rtl="0" algn="l">
              <a:lnSpc>
                <a:spcPct val="90000"/>
              </a:lnSpc>
              <a:spcBef>
                <a:spcPts val="500"/>
              </a:spcBef>
              <a:spcAft>
                <a:spcPts val="0"/>
              </a:spcAft>
              <a:buClr>
                <a:schemeClr val="dk1"/>
              </a:buClr>
              <a:buSzPct val="100000"/>
              <a:buFont typeface="Arial"/>
              <a:buNone/>
            </a:pPr>
            <a:r>
              <a:t/>
            </a:r>
            <a:endParaRPr b="0" i="0" sz="2200" u="none" cap="none" strike="noStrike">
              <a:solidFill>
                <a:schemeClr val="dk1"/>
              </a:solidFill>
              <a:latin typeface="Avenir"/>
              <a:ea typeface="Avenir"/>
              <a:cs typeface="Avenir"/>
              <a:sym typeface="Avenir"/>
            </a:endParaRPr>
          </a:p>
          <a:p>
            <a:pPr indent="-109855" lvl="1" marL="685800" marR="0" rtl="0" algn="l">
              <a:lnSpc>
                <a:spcPct val="90000"/>
              </a:lnSpc>
              <a:spcBef>
                <a:spcPts val="500"/>
              </a:spcBef>
              <a:spcAft>
                <a:spcPts val="0"/>
              </a:spcAft>
              <a:buClr>
                <a:schemeClr val="dk1"/>
              </a:buClr>
              <a:buSzPct val="100000"/>
              <a:buFont typeface="Arial"/>
              <a:buNone/>
            </a:pPr>
            <a:r>
              <a:t/>
            </a:r>
            <a:endParaRPr b="0" i="0" sz="2200" u="none" cap="none" strike="noStrike">
              <a:solidFill>
                <a:schemeClr val="dk1"/>
              </a:solidFill>
              <a:latin typeface="Avenir"/>
              <a:ea typeface="Avenir"/>
              <a:cs typeface="Avenir"/>
              <a:sym typeface="Avenir"/>
            </a:endParaRPr>
          </a:p>
          <a:p>
            <a:pPr indent="0" lvl="1" marL="457200" marR="0" rtl="0" algn="l">
              <a:lnSpc>
                <a:spcPct val="90000"/>
              </a:lnSpc>
              <a:spcBef>
                <a:spcPts val="500"/>
              </a:spcBef>
              <a:spcAft>
                <a:spcPts val="0"/>
              </a:spcAft>
              <a:buClr>
                <a:schemeClr val="dk1"/>
              </a:buClr>
              <a:buSzPct val="100000"/>
              <a:buFont typeface="Arial"/>
              <a:buNone/>
            </a:pPr>
            <a:r>
              <a:t/>
            </a:r>
            <a:endParaRPr b="0" i="0" sz="2200" u="none" cap="none" strike="noStrike">
              <a:solidFill>
                <a:schemeClr val="dk1"/>
              </a:solidFill>
              <a:latin typeface="Avenir"/>
              <a:ea typeface="Avenir"/>
              <a:cs typeface="Avenir"/>
              <a:sym typeface="Avenir"/>
            </a:endParaRPr>
          </a:p>
          <a:p>
            <a:pPr indent="-88265" lvl="0" marL="228600" marR="0" rtl="0" algn="l">
              <a:lnSpc>
                <a:spcPct val="90000"/>
              </a:lnSpc>
              <a:spcBef>
                <a:spcPts val="1000"/>
              </a:spcBef>
              <a:spcAft>
                <a:spcPts val="0"/>
              </a:spcAft>
              <a:buClr>
                <a:schemeClr val="dk1"/>
              </a:buClr>
              <a:buSzPct val="100000"/>
              <a:buFont typeface="Arial"/>
              <a:buNone/>
            </a:pPr>
            <a:r>
              <a:t/>
            </a:r>
            <a:endParaRPr sz="2600">
              <a:solidFill>
                <a:schemeClr val="dk1"/>
              </a:solidFill>
              <a:latin typeface="Avenir"/>
              <a:ea typeface="Avenir"/>
              <a:cs typeface="Avenir"/>
              <a:sym typeface="Avenir"/>
            </a:endParaRPr>
          </a:p>
          <a:p>
            <a:pPr indent="-88265" lvl="0" marL="228600" marR="0" rtl="0" algn="l">
              <a:lnSpc>
                <a:spcPct val="90000"/>
              </a:lnSpc>
              <a:spcBef>
                <a:spcPts val="1000"/>
              </a:spcBef>
              <a:spcAft>
                <a:spcPts val="0"/>
              </a:spcAft>
              <a:buClr>
                <a:schemeClr val="dk1"/>
              </a:buClr>
              <a:buSzPct val="100000"/>
              <a:buFont typeface="Arial"/>
              <a:buNone/>
            </a:pPr>
            <a:r>
              <a:t/>
            </a:r>
            <a:endParaRPr sz="2600">
              <a:solidFill>
                <a:srgbClr val="2B2B2B"/>
              </a:solidFill>
              <a:latin typeface="Avenir"/>
              <a:ea typeface="Avenir"/>
              <a:cs typeface="Avenir"/>
              <a:sym typeface="Avenir"/>
            </a:endParaRPr>
          </a:p>
          <a:p>
            <a:pPr indent="-88265" lvl="0" marL="228600" marR="0" rtl="0" algn="l">
              <a:lnSpc>
                <a:spcPct val="90000"/>
              </a:lnSpc>
              <a:spcBef>
                <a:spcPts val="1000"/>
              </a:spcBef>
              <a:spcAft>
                <a:spcPts val="0"/>
              </a:spcAft>
              <a:buClr>
                <a:schemeClr val="dk1"/>
              </a:buClr>
              <a:buSzPct val="100000"/>
              <a:buFont typeface="Arial"/>
              <a:buNone/>
            </a:pPr>
            <a:r>
              <a:t/>
            </a:r>
            <a:endParaRPr sz="2600">
              <a:solidFill>
                <a:srgbClr val="2B2B2B"/>
              </a:solidFill>
              <a:latin typeface="Avenir"/>
              <a:ea typeface="Avenir"/>
              <a:cs typeface="Avenir"/>
              <a:sym typeface="Avenir"/>
            </a:endParaRPr>
          </a:p>
          <a:p>
            <a:pPr indent="-88265" lvl="0" marL="228600" marR="0" rtl="0" algn="l">
              <a:lnSpc>
                <a:spcPct val="90000"/>
              </a:lnSpc>
              <a:spcBef>
                <a:spcPts val="1000"/>
              </a:spcBef>
              <a:spcAft>
                <a:spcPts val="0"/>
              </a:spcAft>
              <a:buClr>
                <a:schemeClr val="dk1"/>
              </a:buClr>
              <a:buSzPct val="100000"/>
              <a:buFont typeface="Arial"/>
              <a:buNone/>
            </a:pPr>
            <a:r>
              <a:t/>
            </a:r>
            <a:endParaRPr sz="2600">
              <a:solidFill>
                <a:schemeClr val="dk1"/>
              </a:solidFill>
              <a:latin typeface="Avenir"/>
              <a:ea typeface="Avenir"/>
              <a:cs typeface="Avenir"/>
              <a:sym typeface="Avenir"/>
            </a:endParaRPr>
          </a:p>
        </p:txBody>
      </p:sp>
      <p:pic>
        <p:nvPicPr>
          <p:cNvPr id="198" name="Google Shape;198;p9"/>
          <p:cNvPicPr preferRelativeResize="0"/>
          <p:nvPr/>
        </p:nvPicPr>
        <p:blipFill rotWithShape="1">
          <a:blip r:embed="rId3">
            <a:alphaModFix/>
          </a:blip>
          <a:srcRect b="0" l="0" r="0" t="0"/>
          <a:stretch/>
        </p:blipFill>
        <p:spPr>
          <a:xfrm>
            <a:off x="5459768" y="1494731"/>
            <a:ext cx="6244048" cy="42491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nvSpPr>
        <p:spPr>
          <a:xfrm>
            <a:off x="763109" y="240281"/>
            <a:ext cx="10515600" cy="638052"/>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Calibri"/>
              <a:buNone/>
            </a:pPr>
            <a:r>
              <a:rPr b="1" lang="en-US" sz="4400">
                <a:solidFill>
                  <a:schemeClr val="dk1"/>
                </a:solidFill>
                <a:latin typeface="Calibri"/>
                <a:ea typeface="Calibri"/>
                <a:cs typeface="Calibri"/>
                <a:sym typeface="Calibri"/>
              </a:rPr>
              <a:t>Insights into Book Summaries</a:t>
            </a:r>
            <a:endParaRPr b="1" sz="4400">
              <a:solidFill>
                <a:schemeClr val="dk1"/>
              </a:solidFill>
              <a:latin typeface="Calibri"/>
              <a:ea typeface="Calibri"/>
              <a:cs typeface="Calibri"/>
              <a:sym typeface="Calibri"/>
            </a:endParaRPr>
          </a:p>
        </p:txBody>
      </p:sp>
      <p:sp>
        <p:nvSpPr>
          <p:cNvPr id="204" name="Google Shape;204;p10"/>
          <p:cNvSpPr txBox="1"/>
          <p:nvPr/>
        </p:nvSpPr>
        <p:spPr>
          <a:xfrm>
            <a:off x="763109" y="983447"/>
            <a:ext cx="8869163" cy="1227093"/>
          </a:xfrm>
          <a:prstGeom prst="rect">
            <a:avLst/>
          </a:prstGeom>
          <a:noFill/>
          <a:ln>
            <a:noFill/>
          </a:ln>
        </p:spPr>
        <p:txBody>
          <a:bodyPr anchorCtr="0" anchor="t" bIns="45700" lIns="91425" spcFirstLastPara="1" rIns="91425" wrap="square" tIns="45700">
            <a:normAutofit fontScale="77500" lnSpcReduction="20000"/>
          </a:bodyPr>
          <a:lstStyle/>
          <a:p>
            <a:pPr indent="-228631" lvl="0" marL="228600" marR="0" rtl="0" algn="l">
              <a:lnSpc>
                <a:spcPct val="120000"/>
              </a:lnSpc>
              <a:spcBef>
                <a:spcPts val="0"/>
              </a:spcBef>
              <a:spcAft>
                <a:spcPts val="0"/>
              </a:spcAft>
              <a:buClr>
                <a:schemeClr val="dk1"/>
              </a:buClr>
              <a:buSzPct val="100000"/>
              <a:buFont typeface="Arial"/>
              <a:buChar char="•"/>
            </a:pPr>
            <a:r>
              <a:rPr lang="en-US" sz="3500">
                <a:solidFill>
                  <a:schemeClr val="dk1"/>
                </a:solidFill>
                <a:latin typeface="Avenir"/>
                <a:ea typeface="Avenir"/>
                <a:cs typeface="Avenir"/>
                <a:sym typeface="Avenir"/>
              </a:rPr>
              <a:t>Affinity Scores </a:t>
            </a:r>
            <a:r>
              <a:rPr lang="en-US" sz="2600">
                <a:solidFill>
                  <a:schemeClr val="dk1"/>
                </a:solidFill>
                <a:latin typeface="Avenir"/>
                <a:ea typeface="Avenir"/>
                <a:cs typeface="Avenir"/>
                <a:sym typeface="Avenir"/>
              </a:rPr>
              <a:t>– semantic relations between the words (how close particular word is to positivity or negativity)</a:t>
            </a:r>
            <a:endParaRPr/>
          </a:p>
          <a:p>
            <a:pPr indent="-228600" lvl="1" marL="685800" marR="0" rtl="0" algn="l">
              <a:lnSpc>
                <a:spcPct val="120000"/>
              </a:lnSpc>
              <a:spcBef>
                <a:spcPts val="500"/>
              </a:spcBef>
              <a:spcAft>
                <a:spcPts val="0"/>
              </a:spcAft>
              <a:buClr>
                <a:schemeClr val="dk1"/>
              </a:buClr>
              <a:buSzPct val="100000"/>
              <a:buFont typeface="Arial"/>
              <a:buChar char="•"/>
            </a:pPr>
            <a:r>
              <a:rPr b="0" i="0" lang="en-US" sz="2800" u="none" cap="none" strike="noStrike">
                <a:solidFill>
                  <a:schemeClr val="dk1"/>
                </a:solidFill>
                <a:latin typeface="Avenir"/>
                <a:ea typeface="Avenir"/>
                <a:cs typeface="Avenir"/>
                <a:sym typeface="Avenir"/>
              </a:rPr>
              <a:t>Gives us the sentiment values</a:t>
            </a:r>
            <a:endParaRPr/>
          </a:p>
          <a:p>
            <a:pPr indent="-120332" lvl="1" marL="685800" marR="0" rtl="0" algn="l">
              <a:lnSpc>
                <a:spcPct val="90000"/>
              </a:lnSpc>
              <a:spcBef>
                <a:spcPts val="500"/>
              </a:spcBef>
              <a:spcAft>
                <a:spcPts val="0"/>
              </a:spcAft>
              <a:buClr>
                <a:schemeClr val="dk1"/>
              </a:buClr>
              <a:buSzPct val="100000"/>
              <a:buFont typeface="Arial"/>
              <a:buNone/>
            </a:pPr>
            <a:r>
              <a:t/>
            </a:r>
            <a:endParaRPr b="0" i="0" sz="2200" u="none" cap="none" strike="noStrike">
              <a:solidFill>
                <a:schemeClr val="dk1"/>
              </a:solidFill>
              <a:latin typeface="Avenir"/>
              <a:ea typeface="Avenir"/>
              <a:cs typeface="Avenir"/>
              <a:sym typeface="Avenir"/>
            </a:endParaRPr>
          </a:p>
          <a:p>
            <a:pPr indent="0" lvl="1" marL="457200" marR="0" rtl="0" algn="l">
              <a:lnSpc>
                <a:spcPct val="90000"/>
              </a:lnSpc>
              <a:spcBef>
                <a:spcPts val="500"/>
              </a:spcBef>
              <a:spcAft>
                <a:spcPts val="0"/>
              </a:spcAft>
              <a:buClr>
                <a:schemeClr val="dk1"/>
              </a:buClr>
              <a:buSzPct val="100000"/>
              <a:buFont typeface="Arial"/>
              <a:buNone/>
            </a:pPr>
            <a:r>
              <a:t/>
            </a:r>
            <a:endParaRPr b="0" i="0" sz="2200" u="none" cap="none" strike="noStrike">
              <a:solidFill>
                <a:schemeClr val="dk1"/>
              </a:solidFill>
              <a:latin typeface="Avenir"/>
              <a:ea typeface="Avenir"/>
              <a:cs typeface="Avenir"/>
              <a:sym typeface="Avenir"/>
            </a:endParaRPr>
          </a:p>
          <a:p>
            <a:pPr indent="-100647" lvl="0" marL="228600" marR="0" rtl="0" algn="l">
              <a:lnSpc>
                <a:spcPct val="90000"/>
              </a:lnSpc>
              <a:spcBef>
                <a:spcPts val="1000"/>
              </a:spcBef>
              <a:spcAft>
                <a:spcPts val="0"/>
              </a:spcAft>
              <a:buClr>
                <a:schemeClr val="dk1"/>
              </a:buClr>
              <a:buSzPct val="100000"/>
              <a:buFont typeface="Arial"/>
              <a:buNone/>
            </a:pPr>
            <a:r>
              <a:t/>
            </a:r>
            <a:endParaRPr sz="2600">
              <a:solidFill>
                <a:schemeClr val="dk1"/>
              </a:solidFill>
              <a:latin typeface="Avenir"/>
              <a:ea typeface="Avenir"/>
              <a:cs typeface="Avenir"/>
              <a:sym typeface="Avenir"/>
            </a:endParaRPr>
          </a:p>
          <a:p>
            <a:pPr indent="-100647" lvl="0" marL="228600" marR="0" rtl="0" algn="l">
              <a:lnSpc>
                <a:spcPct val="90000"/>
              </a:lnSpc>
              <a:spcBef>
                <a:spcPts val="1000"/>
              </a:spcBef>
              <a:spcAft>
                <a:spcPts val="0"/>
              </a:spcAft>
              <a:buClr>
                <a:schemeClr val="dk1"/>
              </a:buClr>
              <a:buSzPct val="100000"/>
              <a:buFont typeface="Arial"/>
              <a:buNone/>
            </a:pPr>
            <a:r>
              <a:t/>
            </a:r>
            <a:endParaRPr sz="2600">
              <a:solidFill>
                <a:srgbClr val="2B2B2B"/>
              </a:solidFill>
              <a:latin typeface="Avenir"/>
              <a:ea typeface="Avenir"/>
              <a:cs typeface="Avenir"/>
              <a:sym typeface="Avenir"/>
            </a:endParaRPr>
          </a:p>
          <a:p>
            <a:pPr indent="-100647" lvl="0" marL="228600" marR="0" rtl="0" algn="l">
              <a:lnSpc>
                <a:spcPct val="90000"/>
              </a:lnSpc>
              <a:spcBef>
                <a:spcPts val="1000"/>
              </a:spcBef>
              <a:spcAft>
                <a:spcPts val="0"/>
              </a:spcAft>
              <a:buClr>
                <a:schemeClr val="dk1"/>
              </a:buClr>
              <a:buSzPct val="100000"/>
              <a:buFont typeface="Arial"/>
              <a:buNone/>
            </a:pPr>
            <a:r>
              <a:t/>
            </a:r>
            <a:endParaRPr sz="2600">
              <a:solidFill>
                <a:srgbClr val="2B2B2B"/>
              </a:solidFill>
              <a:latin typeface="Avenir"/>
              <a:ea typeface="Avenir"/>
              <a:cs typeface="Avenir"/>
              <a:sym typeface="Avenir"/>
            </a:endParaRPr>
          </a:p>
          <a:p>
            <a:pPr indent="-100647" lvl="0" marL="228600" marR="0" rtl="0" algn="l">
              <a:lnSpc>
                <a:spcPct val="90000"/>
              </a:lnSpc>
              <a:spcBef>
                <a:spcPts val="1000"/>
              </a:spcBef>
              <a:spcAft>
                <a:spcPts val="0"/>
              </a:spcAft>
              <a:buClr>
                <a:schemeClr val="dk1"/>
              </a:buClr>
              <a:buSzPct val="100000"/>
              <a:buFont typeface="Arial"/>
              <a:buNone/>
            </a:pPr>
            <a:r>
              <a:t/>
            </a:r>
            <a:endParaRPr sz="2600">
              <a:solidFill>
                <a:schemeClr val="dk1"/>
              </a:solidFill>
              <a:latin typeface="Avenir"/>
              <a:ea typeface="Avenir"/>
              <a:cs typeface="Avenir"/>
              <a:sym typeface="Avenir"/>
            </a:endParaRPr>
          </a:p>
        </p:txBody>
      </p:sp>
      <p:pic>
        <p:nvPicPr>
          <p:cNvPr id="205" name="Google Shape;205;p10"/>
          <p:cNvPicPr preferRelativeResize="0"/>
          <p:nvPr/>
        </p:nvPicPr>
        <p:blipFill rotWithShape="1">
          <a:blip r:embed="rId3">
            <a:alphaModFix/>
          </a:blip>
          <a:srcRect b="-583" l="0" r="0" t="1230"/>
          <a:stretch/>
        </p:blipFill>
        <p:spPr>
          <a:xfrm>
            <a:off x="1026111" y="2432481"/>
            <a:ext cx="8606161" cy="4304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nvSpPr>
        <p:spPr>
          <a:xfrm>
            <a:off x="763109" y="240281"/>
            <a:ext cx="10515600" cy="638052"/>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Calibri"/>
              <a:buNone/>
            </a:pPr>
            <a:r>
              <a:rPr b="1" lang="en-US" sz="4400">
                <a:solidFill>
                  <a:schemeClr val="dk1"/>
                </a:solidFill>
                <a:latin typeface="Calibri"/>
                <a:ea typeface="Calibri"/>
                <a:cs typeface="Calibri"/>
                <a:sym typeface="Calibri"/>
              </a:rPr>
              <a:t>POS distribution</a:t>
            </a:r>
            <a:endParaRPr b="1" sz="4400">
              <a:solidFill>
                <a:schemeClr val="dk1"/>
              </a:solidFill>
              <a:latin typeface="Calibri"/>
              <a:ea typeface="Calibri"/>
              <a:cs typeface="Calibri"/>
              <a:sym typeface="Calibri"/>
            </a:endParaRPr>
          </a:p>
        </p:txBody>
      </p:sp>
      <p:pic>
        <p:nvPicPr>
          <p:cNvPr id="211" name="Google Shape;211;p11"/>
          <p:cNvPicPr preferRelativeResize="0"/>
          <p:nvPr/>
        </p:nvPicPr>
        <p:blipFill rotWithShape="1">
          <a:blip r:embed="rId3">
            <a:alphaModFix/>
          </a:blip>
          <a:srcRect b="0" l="0" r="0" t="0"/>
          <a:stretch/>
        </p:blipFill>
        <p:spPr>
          <a:xfrm>
            <a:off x="0" y="1066100"/>
            <a:ext cx="12192000" cy="5901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nvSpPr>
        <p:spPr>
          <a:xfrm>
            <a:off x="597026" y="243025"/>
            <a:ext cx="98187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venir"/>
                <a:ea typeface="Avenir"/>
                <a:cs typeface="Avenir"/>
                <a:sym typeface="Avenir"/>
              </a:rPr>
              <a:t>Effect of Word count on Sentiment Values</a:t>
            </a:r>
            <a:endParaRPr/>
          </a:p>
        </p:txBody>
      </p:sp>
      <p:pic>
        <p:nvPicPr>
          <p:cNvPr id="217" name="Google Shape;217;p12"/>
          <p:cNvPicPr preferRelativeResize="0"/>
          <p:nvPr/>
        </p:nvPicPr>
        <p:blipFill rotWithShape="1">
          <a:blip r:embed="rId3">
            <a:alphaModFix/>
          </a:blip>
          <a:srcRect b="0" l="0" r="0" t="706"/>
          <a:stretch/>
        </p:blipFill>
        <p:spPr>
          <a:xfrm>
            <a:off x="870011" y="1083076"/>
            <a:ext cx="6044814" cy="5531897"/>
          </a:xfrm>
          <a:prstGeom prst="rect">
            <a:avLst/>
          </a:prstGeom>
          <a:noFill/>
          <a:ln>
            <a:noFill/>
          </a:ln>
        </p:spPr>
      </p:pic>
      <p:sp>
        <p:nvSpPr>
          <p:cNvPr id="218" name="Google Shape;218;p12"/>
          <p:cNvSpPr txBox="1"/>
          <p:nvPr/>
        </p:nvSpPr>
        <p:spPr>
          <a:xfrm>
            <a:off x="6914825" y="3073339"/>
            <a:ext cx="5083206" cy="193588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2B2B2B"/>
              </a:buClr>
              <a:buSzPts val="2600"/>
              <a:buFont typeface="Arial"/>
              <a:buChar char="•"/>
            </a:pPr>
            <a:r>
              <a:rPr lang="en-US" sz="2600">
                <a:solidFill>
                  <a:srgbClr val="2B2B2B"/>
                </a:solidFill>
                <a:latin typeface="Avenir"/>
                <a:ea typeface="Avenir"/>
                <a:cs typeface="Avenir"/>
                <a:sym typeface="Avenir"/>
              </a:rPr>
              <a:t>For detailed analysis please check the document </a:t>
            </a:r>
            <a:r>
              <a:rPr lang="en-US" sz="2600" u="sng">
                <a:solidFill>
                  <a:srgbClr val="2B2B2B"/>
                </a:solidFill>
                <a:latin typeface="Avenir"/>
                <a:ea typeface="Avenir"/>
                <a:cs typeface="Avenir"/>
                <a:sym typeface="Avenir"/>
                <a:hlinkClick r:id="rId4">
                  <a:extLst>
                    <a:ext uri="{A12FA001-AC4F-418D-AE19-62706E023703}">
                      <ahyp:hlinkClr val="tx"/>
                    </a:ext>
                  </a:extLst>
                </a:hlinkClick>
              </a:rPr>
              <a:t>Document Link</a:t>
            </a:r>
            <a:endParaRPr sz="2600">
              <a:solidFill>
                <a:srgbClr val="2B2B2B"/>
              </a:solidFill>
              <a:latin typeface="Avenir"/>
              <a:ea typeface="Avenir"/>
              <a:cs typeface="Avenir"/>
              <a:sym typeface="Avenir"/>
            </a:endParaRPr>
          </a:p>
          <a:p>
            <a:pPr indent="-63500" lvl="0" marL="228600" marR="0" rtl="0" algn="l">
              <a:lnSpc>
                <a:spcPct val="90000"/>
              </a:lnSpc>
              <a:spcBef>
                <a:spcPts val="1000"/>
              </a:spcBef>
              <a:spcAft>
                <a:spcPts val="0"/>
              </a:spcAft>
              <a:buClr>
                <a:schemeClr val="dk1"/>
              </a:buClr>
              <a:buSzPts val="2600"/>
              <a:buFont typeface="Arial"/>
              <a:buNone/>
            </a:pPr>
            <a:r>
              <a:t/>
            </a:r>
            <a:endParaRPr sz="2600">
              <a:solidFill>
                <a:schemeClr val="dk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nvSpPr>
        <p:spPr>
          <a:xfrm>
            <a:off x="763109" y="355691"/>
            <a:ext cx="10515600" cy="638052"/>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Calibri"/>
              <a:buNone/>
            </a:pPr>
            <a:r>
              <a:rPr b="1" lang="en-US" sz="4400">
                <a:solidFill>
                  <a:schemeClr val="dk1"/>
                </a:solidFill>
                <a:latin typeface="Calibri"/>
                <a:ea typeface="Calibri"/>
                <a:cs typeface="Calibri"/>
                <a:sym typeface="Calibri"/>
              </a:rPr>
              <a:t>Emotion Scores</a:t>
            </a:r>
            <a:endParaRPr b="1" sz="4400">
              <a:solidFill>
                <a:schemeClr val="dk1"/>
              </a:solidFill>
              <a:latin typeface="Calibri"/>
              <a:ea typeface="Calibri"/>
              <a:cs typeface="Calibri"/>
              <a:sym typeface="Calibri"/>
            </a:endParaRPr>
          </a:p>
        </p:txBody>
      </p:sp>
      <p:sp>
        <p:nvSpPr>
          <p:cNvPr id="224" name="Google Shape;224;p13"/>
          <p:cNvSpPr txBox="1"/>
          <p:nvPr/>
        </p:nvSpPr>
        <p:spPr>
          <a:xfrm>
            <a:off x="904413" y="1580795"/>
            <a:ext cx="6094520"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02124"/>
              </a:buClr>
              <a:buSzPts val="2400"/>
              <a:buFont typeface="Arial"/>
              <a:buChar char="•"/>
            </a:pPr>
            <a:r>
              <a:rPr b="0" i="0" lang="en-US" sz="2400">
                <a:solidFill>
                  <a:srgbClr val="202124"/>
                </a:solidFill>
                <a:latin typeface="Calibri"/>
                <a:ea typeface="Calibri"/>
                <a:cs typeface="Calibri"/>
                <a:sym typeface="Calibri"/>
              </a:rPr>
              <a:t>anger, </a:t>
            </a:r>
            <a:endParaRPr/>
          </a:p>
          <a:p>
            <a:pPr indent="-285750" lvl="0" marL="285750" marR="0" rtl="0" algn="l">
              <a:spcBef>
                <a:spcPts val="0"/>
              </a:spcBef>
              <a:spcAft>
                <a:spcPts val="0"/>
              </a:spcAft>
              <a:buClr>
                <a:srgbClr val="202124"/>
              </a:buClr>
              <a:buSzPts val="2400"/>
              <a:buFont typeface="Arial"/>
              <a:buChar char="•"/>
            </a:pPr>
            <a:r>
              <a:rPr b="0" i="0" lang="en-US" sz="2400">
                <a:solidFill>
                  <a:srgbClr val="202124"/>
                </a:solidFill>
                <a:latin typeface="Calibri"/>
                <a:ea typeface="Calibri"/>
                <a:cs typeface="Calibri"/>
                <a:sym typeface="Calibri"/>
              </a:rPr>
              <a:t>anticipation, </a:t>
            </a:r>
            <a:endParaRPr/>
          </a:p>
          <a:p>
            <a:pPr indent="-285750" lvl="0" marL="285750" marR="0" rtl="0" algn="l">
              <a:spcBef>
                <a:spcPts val="0"/>
              </a:spcBef>
              <a:spcAft>
                <a:spcPts val="0"/>
              </a:spcAft>
              <a:buClr>
                <a:srgbClr val="202124"/>
              </a:buClr>
              <a:buSzPts val="2400"/>
              <a:buFont typeface="Arial"/>
              <a:buChar char="•"/>
            </a:pPr>
            <a:r>
              <a:rPr b="0" i="0" lang="en-US" sz="2400">
                <a:solidFill>
                  <a:srgbClr val="202124"/>
                </a:solidFill>
                <a:latin typeface="Calibri"/>
                <a:ea typeface="Calibri"/>
                <a:cs typeface="Calibri"/>
                <a:sym typeface="Calibri"/>
              </a:rPr>
              <a:t>disgust, </a:t>
            </a:r>
            <a:endParaRPr/>
          </a:p>
          <a:p>
            <a:pPr indent="-285750" lvl="0" marL="285750" marR="0" rtl="0" algn="l">
              <a:spcBef>
                <a:spcPts val="0"/>
              </a:spcBef>
              <a:spcAft>
                <a:spcPts val="0"/>
              </a:spcAft>
              <a:buClr>
                <a:srgbClr val="202124"/>
              </a:buClr>
              <a:buSzPts val="2400"/>
              <a:buFont typeface="Arial"/>
              <a:buChar char="•"/>
            </a:pPr>
            <a:r>
              <a:rPr b="0" i="0" lang="en-US" sz="2400">
                <a:solidFill>
                  <a:srgbClr val="202124"/>
                </a:solidFill>
                <a:latin typeface="Calibri"/>
                <a:ea typeface="Calibri"/>
                <a:cs typeface="Calibri"/>
                <a:sym typeface="Calibri"/>
              </a:rPr>
              <a:t>fear, </a:t>
            </a:r>
            <a:endParaRPr/>
          </a:p>
          <a:p>
            <a:pPr indent="-285750" lvl="0" marL="285750" marR="0" rtl="0" algn="l">
              <a:spcBef>
                <a:spcPts val="0"/>
              </a:spcBef>
              <a:spcAft>
                <a:spcPts val="0"/>
              </a:spcAft>
              <a:buClr>
                <a:srgbClr val="202124"/>
              </a:buClr>
              <a:buSzPts val="2400"/>
              <a:buFont typeface="Arial"/>
              <a:buChar char="•"/>
            </a:pPr>
            <a:r>
              <a:rPr b="0" i="0" lang="en-US" sz="2400">
                <a:solidFill>
                  <a:srgbClr val="202124"/>
                </a:solidFill>
                <a:latin typeface="Calibri"/>
                <a:ea typeface="Calibri"/>
                <a:cs typeface="Calibri"/>
                <a:sym typeface="Calibri"/>
              </a:rPr>
              <a:t>joy, </a:t>
            </a:r>
            <a:endParaRPr/>
          </a:p>
          <a:p>
            <a:pPr indent="-285750" lvl="0" marL="285750" marR="0" rtl="0" algn="l">
              <a:spcBef>
                <a:spcPts val="0"/>
              </a:spcBef>
              <a:spcAft>
                <a:spcPts val="0"/>
              </a:spcAft>
              <a:buClr>
                <a:srgbClr val="202124"/>
              </a:buClr>
              <a:buSzPts val="2400"/>
              <a:buFont typeface="Arial"/>
              <a:buChar char="•"/>
            </a:pPr>
            <a:r>
              <a:rPr b="0" i="0" lang="en-US" sz="2400">
                <a:solidFill>
                  <a:srgbClr val="202124"/>
                </a:solidFill>
                <a:latin typeface="Calibri"/>
                <a:ea typeface="Calibri"/>
                <a:cs typeface="Calibri"/>
                <a:sym typeface="Calibri"/>
              </a:rPr>
              <a:t>sadness, </a:t>
            </a:r>
            <a:endParaRPr/>
          </a:p>
          <a:p>
            <a:pPr indent="-285750" lvl="0" marL="285750" marR="0" rtl="0" algn="l">
              <a:spcBef>
                <a:spcPts val="0"/>
              </a:spcBef>
              <a:spcAft>
                <a:spcPts val="0"/>
              </a:spcAft>
              <a:buClr>
                <a:srgbClr val="202124"/>
              </a:buClr>
              <a:buSzPts val="2400"/>
              <a:buFont typeface="Arial"/>
              <a:buChar char="•"/>
            </a:pPr>
            <a:r>
              <a:rPr b="0" i="0" lang="en-US" sz="2400">
                <a:solidFill>
                  <a:srgbClr val="202124"/>
                </a:solidFill>
                <a:latin typeface="Calibri"/>
                <a:ea typeface="Calibri"/>
                <a:cs typeface="Calibri"/>
                <a:sym typeface="Calibri"/>
              </a:rPr>
              <a:t>surprise, </a:t>
            </a:r>
            <a:endParaRPr/>
          </a:p>
          <a:p>
            <a:pPr indent="-285750" lvl="0" marL="285750" marR="0" rtl="0" algn="l">
              <a:spcBef>
                <a:spcPts val="0"/>
              </a:spcBef>
              <a:spcAft>
                <a:spcPts val="0"/>
              </a:spcAft>
              <a:buClr>
                <a:srgbClr val="202124"/>
              </a:buClr>
              <a:buSzPts val="2400"/>
              <a:buFont typeface="Arial"/>
              <a:buChar char="•"/>
            </a:pPr>
            <a:r>
              <a:rPr b="0" i="0" lang="en-US" sz="2400">
                <a:solidFill>
                  <a:srgbClr val="202124"/>
                </a:solidFill>
                <a:latin typeface="Calibri"/>
                <a:ea typeface="Calibri"/>
                <a:cs typeface="Calibri"/>
                <a:sym typeface="Calibri"/>
              </a:rPr>
              <a:t>trust,</a:t>
            </a:r>
            <a:endParaRPr sz="2400">
              <a:solidFill>
                <a:schemeClr val="dk1"/>
              </a:solidFill>
              <a:latin typeface="Calibri"/>
              <a:ea typeface="Calibri"/>
              <a:cs typeface="Calibri"/>
              <a:sym typeface="Calibri"/>
            </a:endParaRPr>
          </a:p>
        </p:txBody>
      </p:sp>
      <p:sp>
        <p:nvSpPr>
          <p:cNvPr id="225" name="Google Shape;225;p13"/>
          <p:cNvSpPr txBox="1"/>
          <p:nvPr/>
        </p:nvSpPr>
        <p:spPr>
          <a:xfrm>
            <a:off x="763109" y="834501"/>
            <a:ext cx="100321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757070"/>
                </a:solidFill>
                <a:latin typeface="Calibri"/>
                <a:ea typeface="Calibri"/>
                <a:cs typeface="Calibri"/>
                <a:sym typeface="Calibri"/>
              </a:rPr>
              <a:t>P</a:t>
            </a:r>
            <a:r>
              <a:rPr i="0" lang="en-US" sz="2800">
                <a:solidFill>
                  <a:srgbClr val="757070"/>
                </a:solidFill>
                <a:latin typeface="Calibri"/>
                <a:ea typeface="Calibri"/>
                <a:cs typeface="Calibri"/>
                <a:sym typeface="Calibri"/>
              </a:rPr>
              <a:t>rovide the affective–cognitive understanding of the textual content</a:t>
            </a:r>
            <a:endParaRPr sz="2800">
              <a:solidFill>
                <a:srgbClr val="757070"/>
              </a:solidFill>
              <a:latin typeface="Calibri"/>
              <a:ea typeface="Calibri"/>
              <a:cs typeface="Calibri"/>
              <a:sym typeface="Calibri"/>
            </a:endParaRPr>
          </a:p>
        </p:txBody>
      </p:sp>
      <p:pic>
        <p:nvPicPr>
          <p:cNvPr descr="Text‐based emotion detection: Advances, challenges, and opportunities -  Acheampong - 2020 - Engineering Reports - Wiley Online Library" id="226" name="Google Shape;226;p13"/>
          <p:cNvPicPr preferRelativeResize="0"/>
          <p:nvPr/>
        </p:nvPicPr>
        <p:blipFill rotWithShape="1">
          <a:blip r:embed="rId3">
            <a:alphaModFix/>
          </a:blip>
          <a:srcRect b="0" l="0" r="0" t="0"/>
          <a:stretch/>
        </p:blipFill>
        <p:spPr>
          <a:xfrm>
            <a:off x="6343603" y="1357721"/>
            <a:ext cx="5221291" cy="50824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14"/>
          <p:cNvPicPr preferRelativeResize="0"/>
          <p:nvPr/>
        </p:nvPicPr>
        <p:blipFill rotWithShape="1">
          <a:blip r:embed="rId3">
            <a:alphaModFix/>
          </a:blip>
          <a:srcRect b="0" l="0" r="0" t="0"/>
          <a:stretch/>
        </p:blipFill>
        <p:spPr>
          <a:xfrm>
            <a:off x="0" y="621235"/>
            <a:ext cx="12192000" cy="61126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15"/>
          <p:cNvPicPr preferRelativeResize="0"/>
          <p:nvPr/>
        </p:nvPicPr>
        <p:blipFill rotWithShape="1">
          <a:blip r:embed="rId3">
            <a:alphaModFix/>
          </a:blip>
          <a:srcRect b="0" l="0" r="0" t="0"/>
          <a:stretch/>
        </p:blipFill>
        <p:spPr>
          <a:xfrm>
            <a:off x="195262" y="280987"/>
            <a:ext cx="11801475" cy="629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16"/>
          <p:cNvPicPr preferRelativeResize="0"/>
          <p:nvPr/>
        </p:nvPicPr>
        <p:blipFill rotWithShape="1">
          <a:blip r:embed="rId3">
            <a:alphaModFix/>
          </a:blip>
          <a:srcRect b="0" l="0" r="0" t="0"/>
          <a:stretch/>
        </p:blipFill>
        <p:spPr>
          <a:xfrm>
            <a:off x="115410" y="462280"/>
            <a:ext cx="11940466" cy="59334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1249655"/>
            <a:ext cx="10515600" cy="63805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Business Objective</a:t>
            </a:r>
            <a:endParaRPr/>
          </a:p>
        </p:txBody>
      </p:sp>
      <p:sp>
        <p:nvSpPr>
          <p:cNvPr id="95" name="Google Shape;95;p2"/>
          <p:cNvSpPr txBox="1"/>
          <p:nvPr>
            <p:ph idx="1" type="body"/>
          </p:nvPr>
        </p:nvSpPr>
        <p:spPr>
          <a:xfrm>
            <a:off x="838200" y="2310596"/>
            <a:ext cx="9530918" cy="176425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2600"/>
              <a:buNone/>
            </a:pPr>
            <a:r>
              <a:rPr i="0" lang="en-US" sz="2600" u="none" strike="noStrike">
                <a:solidFill>
                  <a:srgbClr val="000000"/>
                </a:solidFill>
                <a:latin typeface="Avenir"/>
                <a:ea typeface="Avenir"/>
                <a:cs typeface="Avenir"/>
                <a:sym typeface="Avenir"/>
              </a:rPr>
              <a:t>To extract E-books of your choice and extract summary ,categorize summary as positive, negative, and neutral. Build a NLP model to achieve the said objective with accepted accuracy of 75% and above.</a:t>
            </a:r>
            <a:endParaRPr sz="2600">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17"/>
          <p:cNvPicPr preferRelativeResize="0"/>
          <p:nvPr/>
        </p:nvPicPr>
        <p:blipFill rotWithShape="1">
          <a:blip r:embed="rId3">
            <a:alphaModFix/>
          </a:blip>
          <a:srcRect b="0" l="0" r="0" t="0"/>
          <a:stretch/>
        </p:blipFill>
        <p:spPr>
          <a:xfrm>
            <a:off x="95250" y="290512"/>
            <a:ext cx="12001500" cy="6276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nvSpPr>
        <p:spPr>
          <a:xfrm>
            <a:off x="3059837" y="2459504"/>
            <a:ext cx="607232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chemeClr val="dk1"/>
                </a:solidFill>
                <a:latin typeface="Calibri"/>
                <a:ea typeface="Calibri"/>
                <a:cs typeface="Calibri"/>
                <a:sym typeface="Calibri"/>
              </a:rPr>
              <a:t>Model Building and Evaluation</a:t>
            </a:r>
            <a:endParaRPr sz="6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233131035f_2_40"/>
          <p:cNvSpPr txBox="1"/>
          <p:nvPr/>
        </p:nvSpPr>
        <p:spPr>
          <a:xfrm>
            <a:off x="374971" y="119967"/>
            <a:ext cx="65517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Possible Approaches</a:t>
            </a:r>
            <a:endParaRPr/>
          </a:p>
        </p:txBody>
      </p:sp>
      <p:sp>
        <p:nvSpPr>
          <p:cNvPr id="257" name="Google Shape;257;g1233131035f_2_40"/>
          <p:cNvSpPr txBox="1"/>
          <p:nvPr/>
        </p:nvSpPr>
        <p:spPr>
          <a:xfrm>
            <a:off x="479100" y="1198500"/>
            <a:ext cx="11233800" cy="5659500"/>
          </a:xfrm>
          <a:prstGeom prst="rect">
            <a:avLst/>
          </a:prstGeom>
          <a:noFill/>
          <a:ln>
            <a:noFill/>
          </a:ln>
        </p:spPr>
        <p:txBody>
          <a:bodyPr anchorCtr="0" anchor="t" bIns="45700" lIns="91425" spcFirstLastPara="1" rIns="91425" wrap="square" tIns="45700">
            <a:normAutofit/>
          </a:bodyPr>
          <a:lstStyle/>
          <a:p>
            <a:pPr indent="-361950" lvl="0" marL="457200" marR="0" rtl="0" algn="just">
              <a:lnSpc>
                <a:spcPct val="100000"/>
              </a:lnSpc>
              <a:spcBef>
                <a:spcPts val="1200"/>
              </a:spcBef>
              <a:spcAft>
                <a:spcPts val="0"/>
              </a:spcAft>
              <a:buSzPts val="2100"/>
              <a:buFont typeface="Calibri"/>
              <a:buChar char="●"/>
            </a:pPr>
            <a:r>
              <a:rPr lang="en-US" sz="2100">
                <a:solidFill>
                  <a:srgbClr val="292929"/>
                </a:solidFill>
                <a:highlight>
                  <a:srgbClr val="FFFFFF"/>
                </a:highlight>
                <a:latin typeface="Calibri"/>
                <a:ea typeface="Calibri"/>
                <a:cs typeface="Calibri"/>
                <a:sym typeface="Calibri"/>
              </a:rPr>
              <a:t>There are two main approaches you could take, to teach an algorithm to distinguish between positive and negative emotions in writing — </a:t>
            </a:r>
            <a:r>
              <a:rPr b="1" lang="en-US" sz="2100">
                <a:solidFill>
                  <a:srgbClr val="292929"/>
                </a:solidFill>
                <a:highlight>
                  <a:srgbClr val="FFFFFF"/>
                </a:highlight>
                <a:latin typeface="Calibri"/>
                <a:ea typeface="Calibri"/>
                <a:cs typeface="Calibri"/>
                <a:sym typeface="Calibri"/>
              </a:rPr>
              <a:t>a supervised, and an unsupervised</a:t>
            </a:r>
            <a:r>
              <a:rPr lang="en-US" sz="2100">
                <a:solidFill>
                  <a:srgbClr val="292929"/>
                </a:solidFill>
                <a:highlight>
                  <a:srgbClr val="FFFFFF"/>
                </a:highlight>
                <a:latin typeface="Calibri"/>
                <a:ea typeface="Calibri"/>
                <a:cs typeface="Calibri"/>
                <a:sym typeface="Calibri"/>
              </a:rPr>
              <a:t> one.</a:t>
            </a: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361950" lvl="0" marL="457200" marR="0" rtl="0" algn="just">
              <a:lnSpc>
                <a:spcPct val="100000"/>
              </a:lnSpc>
              <a:spcBef>
                <a:spcPts val="1000"/>
              </a:spcBef>
              <a:spcAft>
                <a:spcPts val="0"/>
              </a:spcAft>
              <a:buClr>
                <a:schemeClr val="dk1"/>
              </a:buClr>
              <a:buSzPts val="2100"/>
              <a:buFont typeface="Calibri"/>
              <a:buChar char="●"/>
            </a:pPr>
            <a:r>
              <a:rPr b="1" lang="en-US" sz="2100">
                <a:solidFill>
                  <a:schemeClr val="dk1"/>
                </a:solidFill>
                <a:latin typeface="Calibri"/>
                <a:ea typeface="Calibri"/>
                <a:cs typeface="Calibri"/>
                <a:sym typeface="Calibri"/>
              </a:rPr>
              <a:t>Supervised algorithm </a:t>
            </a:r>
            <a:r>
              <a:rPr lang="en-US" sz="2100">
                <a:solidFill>
                  <a:schemeClr val="dk1"/>
                </a:solidFill>
                <a:latin typeface="Calibri"/>
                <a:ea typeface="Calibri"/>
                <a:cs typeface="Calibri"/>
                <a:sym typeface="Calibri"/>
              </a:rPr>
              <a:t>would i</a:t>
            </a:r>
            <a:r>
              <a:rPr lang="en-US" sz="2100">
                <a:solidFill>
                  <a:srgbClr val="292929"/>
                </a:solidFill>
                <a:highlight>
                  <a:srgbClr val="FFFFFF"/>
                </a:highlight>
                <a:latin typeface="Calibri"/>
                <a:ea typeface="Calibri"/>
                <a:cs typeface="Calibri"/>
                <a:sym typeface="Calibri"/>
              </a:rPr>
              <a:t>nquire from you to collect labeled data, and teach an algorithm in a supervised manner how each word in a sequence corresponds to the outcome of overall sentence being negative or positive. This approach requires manually labeled data.</a:t>
            </a:r>
            <a:endParaRPr sz="2100">
              <a:solidFill>
                <a:srgbClr val="292929"/>
              </a:solidFill>
              <a:highlight>
                <a:srgbClr val="FFFFFF"/>
              </a:highlight>
              <a:latin typeface="Calibri"/>
              <a:ea typeface="Calibri"/>
              <a:cs typeface="Calibri"/>
              <a:sym typeface="Calibri"/>
            </a:endParaRPr>
          </a:p>
          <a:p>
            <a:pPr indent="-361950" lvl="0" marL="457200" rtl="0" algn="just">
              <a:lnSpc>
                <a:spcPct val="100000"/>
              </a:lnSpc>
              <a:spcBef>
                <a:spcPts val="1000"/>
              </a:spcBef>
              <a:spcAft>
                <a:spcPts val="0"/>
              </a:spcAft>
              <a:buClr>
                <a:srgbClr val="292929"/>
              </a:buClr>
              <a:buSzPts val="2100"/>
              <a:buFont typeface="Calibri"/>
              <a:buChar char="●"/>
            </a:pPr>
            <a:r>
              <a:rPr lang="en-US" sz="2100">
                <a:solidFill>
                  <a:srgbClr val="292929"/>
                </a:solidFill>
                <a:highlight>
                  <a:srgbClr val="FFFFFF"/>
                </a:highlight>
                <a:latin typeface="Calibri"/>
                <a:ea typeface="Calibri"/>
                <a:cs typeface="Calibri"/>
                <a:sym typeface="Calibri"/>
              </a:rPr>
              <a:t>The main idea behind </a:t>
            </a:r>
            <a:r>
              <a:rPr b="1" lang="en-US" sz="2100">
                <a:solidFill>
                  <a:srgbClr val="292929"/>
                </a:solidFill>
                <a:highlight>
                  <a:srgbClr val="FFFFFF"/>
                </a:highlight>
                <a:latin typeface="Calibri"/>
                <a:ea typeface="Calibri"/>
                <a:cs typeface="Calibri"/>
                <a:sym typeface="Calibri"/>
              </a:rPr>
              <a:t>Unsupervised algorithm</a:t>
            </a:r>
            <a:r>
              <a:rPr lang="en-US" sz="2100">
                <a:solidFill>
                  <a:srgbClr val="292929"/>
                </a:solidFill>
                <a:highlight>
                  <a:srgbClr val="FFFFFF"/>
                </a:highlight>
                <a:latin typeface="Calibri"/>
                <a:ea typeface="Calibri"/>
                <a:cs typeface="Calibri"/>
                <a:sym typeface="Calibri"/>
              </a:rPr>
              <a:t> is that you don’t give any previous assumptions and definitions to the model about the outcome of variables you feed into it — you simply insert the data (of course preprocessed before), and want the model to learn the structure of the data itself. It is extremely useful in cases when you don’t have labeled data, or you are not sure about the structure of the data, and you want to learn more about the nature of process you are analyzing, without making any previous assumptions about its outcome.</a:t>
            </a:r>
            <a:endParaRPr sz="2100">
              <a:solidFill>
                <a:srgbClr val="292929"/>
              </a:solidFill>
              <a:highlight>
                <a:srgbClr val="FFFFFF"/>
              </a:highlight>
              <a:latin typeface="Calibri"/>
              <a:ea typeface="Calibri"/>
              <a:cs typeface="Calibri"/>
              <a:sym typeface="Calibri"/>
            </a:endParaRPr>
          </a:p>
          <a:p>
            <a:pPr indent="-361950" lvl="0" marL="457200" rtl="0" algn="just">
              <a:lnSpc>
                <a:spcPct val="100000"/>
              </a:lnSpc>
              <a:spcBef>
                <a:spcPts val="1000"/>
              </a:spcBef>
              <a:spcAft>
                <a:spcPts val="0"/>
              </a:spcAft>
              <a:buClr>
                <a:srgbClr val="292929"/>
              </a:buClr>
              <a:buSzPts val="2100"/>
              <a:buFont typeface="Calibri"/>
              <a:buChar char="●"/>
            </a:pPr>
            <a:r>
              <a:rPr lang="en-US" sz="2100">
                <a:solidFill>
                  <a:srgbClr val="292929"/>
                </a:solidFill>
                <a:highlight>
                  <a:srgbClr val="FFFFFF"/>
                </a:highlight>
                <a:latin typeface="Calibri"/>
                <a:ea typeface="Calibri"/>
                <a:cs typeface="Calibri"/>
                <a:sym typeface="Calibri"/>
              </a:rPr>
              <a:t>We are going to try both the algorithms for model building and we’ll select one with the accuracy &gt;75%</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nvSpPr>
        <p:spPr>
          <a:xfrm>
            <a:off x="403546" y="219967"/>
            <a:ext cx="655172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Supervised/Hybrid</a:t>
            </a:r>
            <a:endParaRPr/>
          </a:p>
        </p:txBody>
      </p:sp>
      <p:sp>
        <p:nvSpPr>
          <p:cNvPr id="263" name="Google Shape;263;p21"/>
          <p:cNvSpPr txBox="1"/>
          <p:nvPr/>
        </p:nvSpPr>
        <p:spPr>
          <a:xfrm>
            <a:off x="403550" y="989400"/>
            <a:ext cx="11453700" cy="2525400"/>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Supervised algorithm </a:t>
            </a:r>
            <a:r>
              <a:rPr b="1" lang="en-US" sz="1800">
                <a:solidFill>
                  <a:schemeClr val="dk1"/>
                </a:solidFill>
                <a:latin typeface="Calibri"/>
                <a:ea typeface="Calibri"/>
                <a:cs typeface="Calibri"/>
                <a:sym typeface="Calibri"/>
              </a:rPr>
              <a:t>with data labelling and deep learning</a:t>
            </a:r>
            <a:r>
              <a:rPr lang="en-US" sz="1800">
                <a:solidFill>
                  <a:schemeClr val="dk1"/>
                </a:solidFill>
                <a:latin typeface="Calibri"/>
                <a:ea typeface="Calibri"/>
                <a:cs typeface="Calibri"/>
                <a:sym typeface="Calibri"/>
              </a:rPr>
              <a:t>:</a:t>
            </a:r>
            <a:endParaRPr sz="1800"/>
          </a:p>
          <a:p>
            <a:pPr indent="-241300" lvl="1" marL="685800" marR="0" rtl="0" algn="just">
              <a:lnSpc>
                <a:spcPct val="100000"/>
              </a:lnSpc>
              <a:spcBef>
                <a:spcPts val="1200"/>
              </a:spcBef>
              <a:spcAft>
                <a:spcPts val="0"/>
              </a:spcAft>
              <a:buClr>
                <a:srgbClr val="292929"/>
              </a:buClr>
              <a:buSzPts val="1800"/>
              <a:buFont typeface="Arial"/>
              <a:buChar char="•"/>
            </a:pPr>
            <a:r>
              <a:rPr lang="en-US" sz="1800">
                <a:solidFill>
                  <a:srgbClr val="292929"/>
                </a:solidFill>
                <a:latin typeface="Calibri"/>
                <a:ea typeface="Calibri"/>
                <a:cs typeface="Calibri"/>
                <a:sym typeface="Calibri"/>
              </a:rPr>
              <a:t>We extracted the summary for additional 1100 books from Goodreads [</a:t>
            </a:r>
            <a:r>
              <a:rPr lang="en-US" sz="1800" u="sng">
                <a:solidFill>
                  <a:schemeClr val="hlink"/>
                </a:solidFill>
                <a:latin typeface="Calibri"/>
                <a:ea typeface="Calibri"/>
                <a:cs typeface="Calibri"/>
                <a:sym typeface="Calibri"/>
                <a:hlinkClick r:id="rId3"/>
              </a:rPr>
              <a:t>Dataset link</a:t>
            </a:r>
            <a:r>
              <a:rPr lang="en-US" sz="1800">
                <a:solidFill>
                  <a:srgbClr val="292929"/>
                </a:solidFill>
                <a:latin typeface="Calibri"/>
                <a:ea typeface="Calibri"/>
                <a:cs typeface="Calibri"/>
                <a:sym typeface="Calibri"/>
              </a:rPr>
              <a:t>]. For this we selected the books from </a:t>
            </a:r>
            <a:r>
              <a:rPr lang="en-US" sz="1800">
                <a:solidFill>
                  <a:srgbClr val="292929"/>
                </a:solidFill>
                <a:latin typeface="Calibri"/>
                <a:ea typeface="Calibri"/>
                <a:cs typeface="Calibri"/>
                <a:sym typeface="Calibri"/>
              </a:rPr>
              <a:t>diverse</a:t>
            </a:r>
            <a:r>
              <a:rPr lang="en-US" sz="1800">
                <a:solidFill>
                  <a:srgbClr val="292929"/>
                </a:solidFill>
                <a:latin typeface="Calibri"/>
                <a:ea typeface="Calibri"/>
                <a:cs typeface="Calibri"/>
                <a:sym typeface="Calibri"/>
              </a:rPr>
              <a:t> genres. </a:t>
            </a:r>
            <a:endParaRPr sz="1800">
              <a:solidFill>
                <a:srgbClr val="292929"/>
              </a:solidFill>
              <a:latin typeface="Calibri"/>
              <a:ea typeface="Calibri"/>
              <a:cs typeface="Calibri"/>
              <a:sym typeface="Calibri"/>
            </a:endParaRPr>
          </a:p>
          <a:p>
            <a:pPr indent="-241300" lvl="1" marL="685800" marR="0" rtl="0" algn="just">
              <a:lnSpc>
                <a:spcPct val="100000"/>
              </a:lnSpc>
              <a:spcBef>
                <a:spcPts val="1200"/>
              </a:spcBef>
              <a:spcAft>
                <a:spcPts val="0"/>
              </a:spcAft>
              <a:buClr>
                <a:srgbClr val="292929"/>
              </a:buClr>
              <a:buSzPts val="1800"/>
              <a:buFont typeface="Calibri"/>
              <a:buChar char="•"/>
            </a:pPr>
            <a:r>
              <a:rPr lang="en-US" sz="1800">
                <a:solidFill>
                  <a:srgbClr val="292929"/>
                </a:solidFill>
                <a:latin typeface="Calibri"/>
                <a:ea typeface="Calibri"/>
                <a:cs typeface="Calibri"/>
                <a:sym typeface="Calibri"/>
              </a:rPr>
              <a:t>Further, we are </a:t>
            </a:r>
            <a:r>
              <a:rPr lang="en-US" sz="1800">
                <a:solidFill>
                  <a:srgbClr val="292929"/>
                </a:solidFill>
                <a:latin typeface="Calibri"/>
                <a:ea typeface="Calibri"/>
                <a:cs typeface="Calibri"/>
                <a:sym typeface="Calibri"/>
              </a:rPr>
              <a:t>going to use it as our training and evaluation dataset.</a:t>
            </a:r>
            <a:endParaRPr sz="1800">
              <a:solidFill>
                <a:srgbClr val="292929"/>
              </a:solidFill>
              <a:latin typeface="Calibri"/>
              <a:ea typeface="Calibri"/>
              <a:cs typeface="Calibri"/>
              <a:sym typeface="Calibri"/>
            </a:endParaRPr>
          </a:p>
          <a:p>
            <a:pPr indent="-241300" lvl="1" marL="685800" marR="0" rtl="0" algn="just">
              <a:lnSpc>
                <a:spcPct val="100000"/>
              </a:lnSpc>
              <a:spcBef>
                <a:spcPts val="1200"/>
              </a:spcBef>
              <a:spcAft>
                <a:spcPts val="0"/>
              </a:spcAft>
              <a:buClr>
                <a:srgbClr val="292929"/>
              </a:buClr>
              <a:buSzPts val="1800"/>
              <a:buFont typeface="Calibri"/>
              <a:buChar char="•"/>
            </a:pPr>
            <a:r>
              <a:rPr lang="en-US" sz="1800">
                <a:solidFill>
                  <a:srgbClr val="292929"/>
                </a:solidFill>
                <a:latin typeface="Calibri"/>
                <a:ea typeface="Calibri"/>
                <a:cs typeface="Calibri"/>
                <a:sym typeface="Calibri"/>
              </a:rPr>
              <a:t>In order to come up with an ML model we need to Label this dataset first</a:t>
            </a:r>
            <a:endParaRPr sz="1800">
              <a:solidFill>
                <a:srgbClr val="292929"/>
              </a:solidFill>
              <a:latin typeface="Calibri"/>
              <a:ea typeface="Calibri"/>
              <a:cs typeface="Calibri"/>
              <a:sym typeface="Calibri"/>
            </a:endParaRPr>
          </a:p>
          <a:p>
            <a:pPr indent="-241300" lvl="1" marL="685800" marR="0" rtl="0" algn="just">
              <a:lnSpc>
                <a:spcPct val="100000"/>
              </a:lnSpc>
              <a:spcBef>
                <a:spcPts val="1200"/>
              </a:spcBef>
              <a:spcAft>
                <a:spcPts val="0"/>
              </a:spcAft>
              <a:buClr>
                <a:srgbClr val="292929"/>
              </a:buClr>
              <a:buSzPts val="1800"/>
              <a:buFont typeface="Calibri"/>
              <a:buChar char="•"/>
            </a:pPr>
            <a:r>
              <a:rPr lang="en-US" sz="1800">
                <a:solidFill>
                  <a:srgbClr val="292929"/>
                </a:solidFill>
                <a:latin typeface="Calibri"/>
                <a:ea typeface="Calibri"/>
                <a:cs typeface="Calibri"/>
                <a:sym typeface="Calibri"/>
              </a:rPr>
              <a:t>Overall approach is depicted in the following figure.</a:t>
            </a:r>
            <a:endParaRPr sz="1800">
              <a:solidFill>
                <a:srgbClr val="292929"/>
              </a:solidFill>
              <a:latin typeface="Calibri"/>
              <a:ea typeface="Calibri"/>
              <a:cs typeface="Calibri"/>
              <a:sym typeface="Calibri"/>
            </a:endParaRPr>
          </a:p>
        </p:txBody>
      </p:sp>
      <p:sp>
        <p:nvSpPr>
          <p:cNvPr id="264" name="Google Shape;264;p21"/>
          <p:cNvSpPr txBox="1"/>
          <p:nvPr/>
        </p:nvSpPr>
        <p:spPr>
          <a:xfrm>
            <a:off x="566648" y="4310503"/>
            <a:ext cx="1460700" cy="3387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Data Labelling</a:t>
            </a:r>
            <a:endParaRPr sz="1600">
              <a:solidFill>
                <a:schemeClr val="dk1"/>
              </a:solidFill>
              <a:latin typeface="Calibri"/>
              <a:ea typeface="Calibri"/>
              <a:cs typeface="Calibri"/>
              <a:sym typeface="Calibri"/>
            </a:endParaRPr>
          </a:p>
        </p:txBody>
      </p:sp>
      <p:sp>
        <p:nvSpPr>
          <p:cNvPr id="265" name="Google Shape;265;p21"/>
          <p:cNvSpPr txBox="1"/>
          <p:nvPr/>
        </p:nvSpPr>
        <p:spPr>
          <a:xfrm>
            <a:off x="2382874" y="4058428"/>
            <a:ext cx="1460700" cy="8310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Pre-processing and Vectorization</a:t>
            </a:r>
            <a:endParaRPr/>
          </a:p>
        </p:txBody>
      </p:sp>
      <p:sp>
        <p:nvSpPr>
          <p:cNvPr id="266" name="Google Shape;266;p21"/>
          <p:cNvSpPr txBox="1"/>
          <p:nvPr/>
        </p:nvSpPr>
        <p:spPr>
          <a:xfrm>
            <a:off x="4199100" y="3978916"/>
            <a:ext cx="1708800" cy="9543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Machine Learning Model Building</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(SVM, LR, Naïve Bayes, RF)</a:t>
            </a:r>
            <a:endParaRPr sz="1400">
              <a:solidFill>
                <a:schemeClr val="dk1"/>
              </a:solidFill>
              <a:latin typeface="Calibri"/>
              <a:ea typeface="Calibri"/>
              <a:cs typeface="Calibri"/>
              <a:sym typeface="Calibri"/>
            </a:endParaRPr>
          </a:p>
        </p:txBody>
      </p:sp>
      <p:sp>
        <p:nvSpPr>
          <p:cNvPr id="267" name="Google Shape;267;p21"/>
          <p:cNvSpPr/>
          <p:nvPr/>
        </p:nvSpPr>
        <p:spPr>
          <a:xfrm>
            <a:off x="380346" y="3804460"/>
            <a:ext cx="9565500" cy="1349400"/>
          </a:xfrm>
          <a:prstGeom prst="rect">
            <a:avLst/>
          </a:prstGeom>
          <a:noFill/>
          <a:ln cap="flat" cmpd="sng" w="19050">
            <a:solidFill>
              <a:srgbClr val="833C0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21"/>
          <p:cNvSpPr txBox="1"/>
          <p:nvPr/>
        </p:nvSpPr>
        <p:spPr>
          <a:xfrm>
            <a:off x="6377600" y="4191129"/>
            <a:ext cx="1460700" cy="5232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Model Training and Evaluation</a:t>
            </a:r>
            <a:endParaRPr sz="1400">
              <a:solidFill>
                <a:schemeClr val="dk1"/>
              </a:solidFill>
              <a:latin typeface="Calibri"/>
              <a:ea typeface="Calibri"/>
              <a:cs typeface="Calibri"/>
              <a:sym typeface="Calibri"/>
            </a:endParaRPr>
          </a:p>
        </p:txBody>
      </p:sp>
      <p:cxnSp>
        <p:nvCxnSpPr>
          <p:cNvPr id="269" name="Google Shape;269;p21"/>
          <p:cNvCxnSpPr>
            <a:stCxn id="264" idx="3"/>
            <a:endCxn id="265" idx="1"/>
          </p:cNvCxnSpPr>
          <p:nvPr/>
        </p:nvCxnSpPr>
        <p:spPr>
          <a:xfrm flipH="1" rot="10800000">
            <a:off x="2027348" y="4473853"/>
            <a:ext cx="355500" cy="6000"/>
          </a:xfrm>
          <a:prstGeom prst="straightConnector1">
            <a:avLst/>
          </a:prstGeom>
          <a:noFill/>
          <a:ln cap="flat" cmpd="sng" w="9525">
            <a:solidFill>
              <a:schemeClr val="dk1"/>
            </a:solidFill>
            <a:prstDash val="solid"/>
            <a:miter lim="800000"/>
            <a:headEnd len="sm" w="sm" type="none"/>
            <a:tailEnd len="med" w="med" type="triangle"/>
          </a:ln>
        </p:spPr>
      </p:cxnSp>
      <p:cxnSp>
        <p:nvCxnSpPr>
          <p:cNvPr id="270" name="Google Shape;270;p21"/>
          <p:cNvCxnSpPr/>
          <p:nvPr/>
        </p:nvCxnSpPr>
        <p:spPr>
          <a:xfrm>
            <a:off x="3843639" y="4452739"/>
            <a:ext cx="3555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71" name="Google Shape;271;p21"/>
          <p:cNvCxnSpPr/>
          <p:nvPr/>
        </p:nvCxnSpPr>
        <p:spPr>
          <a:xfrm>
            <a:off x="5907923" y="4473926"/>
            <a:ext cx="4698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72" name="Google Shape;272;p21"/>
          <p:cNvCxnSpPr/>
          <p:nvPr/>
        </p:nvCxnSpPr>
        <p:spPr>
          <a:xfrm>
            <a:off x="7838365" y="4445035"/>
            <a:ext cx="328200" cy="0"/>
          </a:xfrm>
          <a:prstGeom prst="straightConnector1">
            <a:avLst/>
          </a:prstGeom>
          <a:noFill/>
          <a:ln cap="flat" cmpd="sng" w="9525">
            <a:solidFill>
              <a:schemeClr val="dk1"/>
            </a:solidFill>
            <a:prstDash val="solid"/>
            <a:miter lim="800000"/>
            <a:headEnd len="sm" w="sm" type="none"/>
            <a:tailEnd len="med" w="med" type="triangle"/>
          </a:ln>
        </p:spPr>
      </p:cxnSp>
      <p:sp>
        <p:nvSpPr>
          <p:cNvPr id="273" name="Google Shape;273;p21"/>
          <p:cNvSpPr txBox="1"/>
          <p:nvPr/>
        </p:nvSpPr>
        <p:spPr>
          <a:xfrm>
            <a:off x="8172465" y="3978916"/>
            <a:ext cx="1460700" cy="8310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Testing on Extracted summary</a:t>
            </a:r>
            <a:endParaRPr sz="1600">
              <a:solidFill>
                <a:schemeClr val="dk1"/>
              </a:solidFill>
              <a:latin typeface="Calibri"/>
              <a:ea typeface="Calibri"/>
              <a:cs typeface="Calibri"/>
              <a:sym typeface="Calibri"/>
            </a:endParaRPr>
          </a:p>
        </p:txBody>
      </p:sp>
      <p:cxnSp>
        <p:nvCxnSpPr>
          <p:cNvPr id="274" name="Google Shape;274;p21"/>
          <p:cNvCxnSpPr/>
          <p:nvPr/>
        </p:nvCxnSpPr>
        <p:spPr>
          <a:xfrm>
            <a:off x="9945748" y="4310503"/>
            <a:ext cx="516900" cy="0"/>
          </a:xfrm>
          <a:prstGeom prst="straightConnector1">
            <a:avLst/>
          </a:prstGeom>
          <a:noFill/>
          <a:ln cap="flat" cmpd="sng" w="38100">
            <a:solidFill>
              <a:schemeClr val="dk1"/>
            </a:solidFill>
            <a:prstDash val="solid"/>
            <a:miter lim="800000"/>
            <a:headEnd len="sm" w="sm" type="none"/>
            <a:tailEnd len="med" w="med" type="triangle"/>
          </a:ln>
        </p:spPr>
      </p:cxnSp>
      <p:sp>
        <p:nvSpPr>
          <p:cNvPr id="275" name="Google Shape;275;p21"/>
          <p:cNvSpPr txBox="1"/>
          <p:nvPr/>
        </p:nvSpPr>
        <p:spPr>
          <a:xfrm>
            <a:off x="10462641" y="3987259"/>
            <a:ext cx="1417800" cy="646500"/>
          </a:xfrm>
          <a:prstGeom prst="rect">
            <a:avLst/>
          </a:prstGeom>
          <a:noFill/>
          <a:ln cap="flat" cmpd="sng" w="9525">
            <a:solidFill>
              <a:srgbClr val="C0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Model Deployment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233131035f_2_64"/>
          <p:cNvSpPr txBox="1"/>
          <p:nvPr/>
        </p:nvSpPr>
        <p:spPr>
          <a:xfrm>
            <a:off x="352608" y="286375"/>
            <a:ext cx="65517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Data Labelling : </a:t>
            </a:r>
            <a:r>
              <a:rPr lang="en-US" sz="4400" u="sng">
                <a:solidFill>
                  <a:schemeClr val="hlink"/>
                </a:solidFill>
                <a:latin typeface="Calibri"/>
                <a:ea typeface="Calibri"/>
                <a:cs typeface="Calibri"/>
                <a:sym typeface="Calibri"/>
                <a:hlinkClick r:id="rId3"/>
              </a:rPr>
              <a:t>Link</a:t>
            </a:r>
            <a:endParaRPr/>
          </a:p>
        </p:txBody>
      </p:sp>
      <p:sp>
        <p:nvSpPr>
          <p:cNvPr id="281" name="Google Shape;281;g1233131035f_2_64"/>
          <p:cNvSpPr txBox="1"/>
          <p:nvPr/>
        </p:nvSpPr>
        <p:spPr>
          <a:xfrm>
            <a:off x="453275" y="1143000"/>
            <a:ext cx="10876800" cy="2637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73239"/>
              </a:buClr>
              <a:buSzPts val="1800"/>
              <a:buFont typeface="Calibri"/>
              <a:buChar char="●"/>
            </a:pPr>
            <a:r>
              <a:rPr lang="en-US" sz="1800">
                <a:solidFill>
                  <a:srgbClr val="273239"/>
                </a:solidFill>
                <a:highlight>
                  <a:srgbClr val="FFFFFF"/>
                </a:highlight>
                <a:latin typeface="Calibri"/>
                <a:ea typeface="Calibri"/>
                <a:cs typeface="Calibri"/>
                <a:sym typeface="Calibri"/>
              </a:rPr>
              <a:t>For data labelling purpose we used the pre-processed and vectorized summary data </a:t>
            </a:r>
            <a:endParaRPr sz="1800">
              <a:solidFill>
                <a:srgbClr val="273239"/>
              </a:solidFill>
              <a:highlight>
                <a:srgbClr val="FFFFFF"/>
              </a:highlight>
              <a:latin typeface="Calibri"/>
              <a:ea typeface="Calibri"/>
              <a:cs typeface="Calibri"/>
              <a:sym typeface="Calibri"/>
            </a:endParaRPr>
          </a:p>
          <a:p>
            <a:pPr indent="-342900" lvl="0" marL="457200" rtl="0" algn="l">
              <a:spcBef>
                <a:spcPts val="1000"/>
              </a:spcBef>
              <a:spcAft>
                <a:spcPts val="0"/>
              </a:spcAft>
              <a:buClr>
                <a:srgbClr val="273239"/>
              </a:buClr>
              <a:buSzPts val="1800"/>
              <a:buFont typeface="Calibri"/>
              <a:buChar char="●"/>
            </a:pPr>
            <a:r>
              <a:rPr lang="en-US" sz="1800">
                <a:solidFill>
                  <a:srgbClr val="273239"/>
                </a:solidFill>
                <a:highlight>
                  <a:srgbClr val="FFFFFF"/>
                </a:highlight>
                <a:latin typeface="Calibri"/>
                <a:ea typeface="Calibri"/>
                <a:cs typeface="Calibri"/>
                <a:sym typeface="Calibri"/>
              </a:rPr>
              <a:t>With the help of NRCLex Positive, </a:t>
            </a:r>
            <a:r>
              <a:rPr lang="en-US" sz="1800">
                <a:solidFill>
                  <a:srgbClr val="273239"/>
                </a:solidFill>
                <a:highlight>
                  <a:srgbClr val="FFFFFF"/>
                </a:highlight>
                <a:latin typeface="Calibri"/>
                <a:ea typeface="Calibri"/>
                <a:cs typeface="Calibri"/>
                <a:sym typeface="Calibri"/>
              </a:rPr>
              <a:t>Negative</a:t>
            </a:r>
            <a:r>
              <a:rPr lang="en-US" sz="1800">
                <a:solidFill>
                  <a:srgbClr val="273239"/>
                </a:solidFill>
                <a:highlight>
                  <a:srgbClr val="FFFFFF"/>
                </a:highlight>
                <a:latin typeface="Calibri"/>
                <a:ea typeface="Calibri"/>
                <a:cs typeface="Calibri"/>
                <a:sym typeface="Calibri"/>
              </a:rPr>
              <a:t> sentiments we labelled this data</a:t>
            </a:r>
            <a:endParaRPr sz="1800">
              <a:solidFill>
                <a:srgbClr val="273239"/>
              </a:solidFill>
              <a:highlight>
                <a:srgbClr val="FFFFFF"/>
              </a:highlight>
              <a:latin typeface="Calibri"/>
              <a:ea typeface="Calibri"/>
              <a:cs typeface="Calibri"/>
              <a:sym typeface="Calibri"/>
            </a:endParaRPr>
          </a:p>
          <a:p>
            <a:pPr indent="-342900" lvl="0" marL="457200" rtl="0" algn="l">
              <a:spcBef>
                <a:spcPts val="1000"/>
              </a:spcBef>
              <a:spcAft>
                <a:spcPts val="0"/>
              </a:spcAft>
              <a:buClr>
                <a:srgbClr val="273239"/>
              </a:buClr>
              <a:buSzPts val="1800"/>
              <a:buFont typeface="Calibri"/>
              <a:buChar char="●"/>
            </a:pPr>
            <a:r>
              <a:rPr lang="en-US" sz="1800">
                <a:solidFill>
                  <a:srgbClr val="273239"/>
                </a:solidFill>
                <a:highlight>
                  <a:srgbClr val="FFFFFF"/>
                </a:highlight>
                <a:latin typeface="Calibri"/>
                <a:ea typeface="Calibri"/>
                <a:cs typeface="Calibri"/>
                <a:sym typeface="Calibri"/>
              </a:rPr>
              <a:t>NRCLexicon is an MIT-approved pypi project</a:t>
            </a:r>
            <a:endParaRPr sz="1800">
              <a:solidFill>
                <a:srgbClr val="273239"/>
              </a:solidFill>
              <a:highlight>
                <a:srgbClr val="FFFFFF"/>
              </a:highlight>
              <a:latin typeface="Calibri"/>
              <a:ea typeface="Calibri"/>
              <a:cs typeface="Calibri"/>
              <a:sym typeface="Calibri"/>
            </a:endParaRPr>
          </a:p>
          <a:p>
            <a:pPr indent="-342900" lvl="0" marL="457200" rtl="0" algn="l">
              <a:spcBef>
                <a:spcPts val="1000"/>
              </a:spcBef>
              <a:spcAft>
                <a:spcPts val="0"/>
              </a:spcAft>
              <a:buClr>
                <a:srgbClr val="273239"/>
              </a:buClr>
              <a:buSzPts val="1800"/>
              <a:buFont typeface="Calibri"/>
              <a:buChar char="●"/>
            </a:pPr>
            <a:r>
              <a:rPr lang="en-US" sz="1800">
                <a:solidFill>
                  <a:srgbClr val="273239"/>
                </a:solidFill>
                <a:highlight>
                  <a:srgbClr val="FFFFFF"/>
                </a:highlight>
                <a:latin typeface="Calibri"/>
                <a:ea typeface="Calibri"/>
                <a:cs typeface="Calibri"/>
                <a:sym typeface="Calibri"/>
              </a:rPr>
              <a:t>The package contains approximately 27,000 words and is based on the National Research Council Canada (NRC) affect lexicon and the </a:t>
            </a:r>
            <a:r>
              <a:rPr i="1" lang="en-US" sz="1800">
                <a:solidFill>
                  <a:srgbClr val="273239"/>
                </a:solidFill>
                <a:highlight>
                  <a:srgbClr val="FFFFFF"/>
                </a:highlight>
                <a:latin typeface="Calibri"/>
                <a:ea typeface="Calibri"/>
                <a:cs typeface="Calibri"/>
                <a:sym typeface="Calibri"/>
              </a:rPr>
              <a:t>NLTK</a:t>
            </a:r>
            <a:r>
              <a:rPr lang="en-US" sz="1800">
                <a:solidFill>
                  <a:srgbClr val="273239"/>
                </a:solidFill>
                <a:highlight>
                  <a:srgbClr val="FFFFFF"/>
                </a:highlight>
                <a:latin typeface="Calibri"/>
                <a:ea typeface="Calibri"/>
                <a:cs typeface="Calibri"/>
                <a:sym typeface="Calibri"/>
              </a:rPr>
              <a:t> library’s </a:t>
            </a:r>
            <a:r>
              <a:rPr i="1" lang="en-US" sz="1800">
                <a:solidFill>
                  <a:srgbClr val="273239"/>
                </a:solidFill>
                <a:highlight>
                  <a:srgbClr val="FFFFFF"/>
                </a:highlight>
                <a:latin typeface="Calibri"/>
                <a:ea typeface="Calibri"/>
                <a:cs typeface="Calibri"/>
                <a:sym typeface="Calibri"/>
              </a:rPr>
              <a:t>WordNet</a:t>
            </a:r>
            <a:r>
              <a:rPr lang="en-US" sz="1800">
                <a:solidFill>
                  <a:srgbClr val="273239"/>
                </a:solidFill>
                <a:highlight>
                  <a:srgbClr val="FFFFFF"/>
                </a:highlight>
                <a:latin typeface="Calibri"/>
                <a:ea typeface="Calibri"/>
                <a:cs typeface="Calibri"/>
                <a:sym typeface="Calibri"/>
              </a:rPr>
              <a:t> synonym sets.</a:t>
            </a:r>
            <a:endParaRPr sz="1800">
              <a:solidFill>
                <a:srgbClr val="273239"/>
              </a:solidFill>
              <a:highlight>
                <a:srgbClr val="FFFFFF"/>
              </a:highlight>
              <a:latin typeface="Calibri"/>
              <a:ea typeface="Calibri"/>
              <a:cs typeface="Calibri"/>
              <a:sym typeface="Calibri"/>
            </a:endParaRPr>
          </a:p>
          <a:p>
            <a:pPr indent="-342900" lvl="0" marL="457200" rtl="0" algn="l">
              <a:spcBef>
                <a:spcPts val="1000"/>
              </a:spcBef>
              <a:spcAft>
                <a:spcPts val="1000"/>
              </a:spcAft>
              <a:buClr>
                <a:srgbClr val="273239"/>
              </a:buClr>
              <a:buSzPts val="1800"/>
              <a:buFont typeface="Calibri"/>
              <a:buChar char="●"/>
            </a:pPr>
            <a:r>
              <a:rPr lang="en-US" sz="1800">
                <a:solidFill>
                  <a:srgbClr val="273239"/>
                </a:solidFill>
                <a:highlight>
                  <a:srgbClr val="FFFFFF"/>
                </a:highlight>
                <a:latin typeface="Calibri"/>
                <a:ea typeface="Calibri"/>
                <a:cs typeface="Calibri"/>
                <a:sym typeface="Calibri"/>
              </a:rPr>
              <a:t>For </a:t>
            </a:r>
            <a:r>
              <a:rPr lang="en-US" sz="1800">
                <a:solidFill>
                  <a:srgbClr val="273239"/>
                </a:solidFill>
                <a:highlight>
                  <a:srgbClr val="FFFFFF"/>
                </a:highlight>
                <a:latin typeface="Calibri"/>
                <a:ea typeface="Calibri"/>
                <a:cs typeface="Calibri"/>
                <a:sym typeface="Calibri"/>
              </a:rPr>
              <a:t>cross checking</a:t>
            </a:r>
            <a:r>
              <a:rPr lang="en-US" sz="1800">
                <a:solidFill>
                  <a:srgbClr val="273239"/>
                </a:solidFill>
                <a:highlight>
                  <a:srgbClr val="FFFFFF"/>
                </a:highlight>
                <a:latin typeface="Calibri"/>
                <a:ea typeface="Calibri"/>
                <a:cs typeface="Calibri"/>
                <a:sym typeface="Calibri"/>
              </a:rPr>
              <a:t> we used the sentiment values obtained from the affinity analysis in Exploratory data analysis</a:t>
            </a:r>
            <a:endParaRPr sz="1800">
              <a:solidFill>
                <a:srgbClr val="273239"/>
              </a:solidFill>
              <a:highlight>
                <a:srgbClr val="FFFFFF"/>
              </a:highlight>
              <a:latin typeface="Calibri"/>
              <a:ea typeface="Calibri"/>
              <a:cs typeface="Calibri"/>
              <a:sym typeface="Calibri"/>
            </a:endParaRPr>
          </a:p>
        </p:txBody>
      </p:sp>
      <p:pic>
        <p:nvPicPr>
          <p:cNvPr id="282" name="Google Shape;282;g1233131035f_2_64"/>
          <p:cNvPicPr preferRelativeResize="0"/>
          <p:nvPr/>
        </p:nvPicPr>
        <p:blipFill>
          <a:blip r:embed="rId4">
            <a:alphaModFix/>
          </a:blip>
          <a:stretch>
            <a:fillRect/>
          </a:stretch>
        </p:blipFill>
        <p:spPr>
          <a:xfrm>
            <a:off x="1666875" y="4275600"/>
            <a:ext cx="7296150" cy="2038350"/>
          </a:xfrm>
          <a:prstGeom prst="rect">
            <a:avLst/>
          </a:prstGeom>
          <a:noFill/>
          <a:ln>
            <a:noFill/>
          </a:ln>
        </p:spPr>
      </p:pic>
      <p:sp>
        <p:nvSpPr>
          <p:cNvPr id="283" name="Google Shape;283;g1233131035f_2_64"/>
          <p:cNvSpPr txBox="1"/>
          <p:nvPr/>
        </p:nvSpPr>
        <p:spPr>
          <a:xfrm>
            <a:off x="4529150" y="3820200"/>
            <a:ext cx="1814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latin typeface="Calibri"/>
                <a:ea typeface="Calibri"/>
                <a:cs typeface="Calibri"/>
                <a:sym typeface="Calibri"/>
              </a:rPr>
              <a:t>Labelled Data</a:t>
            </a:r>
            <a:endParaRPr b="1" sz="15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9"/>
          <p:cNvSpPr txBox="1"/>
          <p:nvPr/>
        </p:nvSpPr>
        <p:spPr>
          <a:xfrm>
            <a:off x="781233" y="372100"/>
            <a:ext cx="655172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Data Pre-Processing</a:t>
            </a:r>
            <a:endParaRPr/>
          </a:p>
        </p:txBody>
      </p:sp>
      <p:sp>
        <p:nvSpPr>
          <p:cNvPr id="289" name="Google Shape;289;p19"/>
          <p:cNvSpPr txBox="1"/>
          <p:nvPr/>
        </p:nvSpPr>
        <p:spPr>
          <a:xfrm>
            <a:off x="560032" y="1493114"/>
            <a:ext cx="5083206" cy="1935886"/>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00000"/>
              </a:lnSpc>
              <a:spcBef>
                <a:spcPts val="0"/>
              </a:spcBef>
              <a:spcAft>
                <a:spcPts val="0"/>
              </a:spcAft>
              <a:buClr>
                <a:srgbClr val="222222"/>
              </a:buClr>
              <a:buSzPts val="1600"/>
              <a:buFont typeface="Arial"/>
              <a:buChar char="•"/>
            </a:pPr>
            <a:r>
              <a:rPr b="0" i="0" lang="en-US" sz="1600">
                <a:solidFill>
                  <a:srgbClr val="222222"/>
                </a:solidFill>
                <a:latin typeface="Calibri"/>
                <a:ea typeface="Calibri"/>
                <a:cs typeface="Calibri"/>
                <a:sym typeface="Calibri"/>
              </a:rPr>
              <a:t>Here we will transform the texts into vectors using Term Frequency-Inverse Document Frequency (TFIDF) and evaluate how important a particular word is in the collection of words. For this we need to remove punctuations and do lower casing, then the word importance is determined in terms of frequency.</a:t>
            </a:r>
            <a:endParaRPr sz="2600">
              <a:solidFill>
                <a:schemeClr val="dk1"/>
              </a:solidFill>
              <a:latin typeface="Calibri"/>
              <a:ea typeface="Calibri"/>
              <a:cs typeface="Calibri"/>
              <a:sym typeface="Calibri"/>
            </a:endParaRPr>
          </a:p>
        </p:txBody>
      </p:sp>
      <p:sp>
        <p:nvSpPr>
          <p:cNvPr id="290" name="Google Shape;290;p19"/>
          <p:cNvSpPr txBox="1"/>
          <p:nvPr/>
        </p:nvSpPr>
        <p:spPr>
          <a:xfrm>
            <a:off x="701334" y="3912292"/>
            <a:ext cx="2104008" cy="1015663"/>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Data Cleaning </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and </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Pre-processing</a:t>
            </a:r>
            <a:endParaRPr sz="2000">
              <a:solidFill>
                <a:schemeClr val="dk1"/>
              </a:solidFill>
              <a:latin typeface="Calibri"/>
              <a:ea typeface="Calibri"/>
              <a:cs typeface="Calibri"/>
              <a:sym typeface="Calibri"/>
            </a:endParaRPr>
          </a:p>
        </p:txBody>
      </p:sp>
      <p:sp>
        <p:nvSpPr>
          <p:cNvPr id="291" name="Google Shape;291;p19"/>
          <p:cNvSpPr txBox="1"/>
          <p:nvPr/>
        </p:nvSpPr>
        <p:spPr>
          <a:xfrm>
            <a:off x="784747" y="5163760"/>
            <a:ext cx="1937182" cy="977191"/>
          </a:xfrm>
          <a:prstGeom prst="rect">
            <a:avLst/>
          </a:prstGeom>
          <a:solidFill>
            <a:srgbClr val="F2F2F2"/>
          </a:solid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special character removal (regex).</a:t>
            </a:r>
            <a:endParaRPr/>
          </a:p>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lowercase, stopwords removal</a:t>
            </a:r>
            <a:endParaRPr/>
          </a:p>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Lemmatization</a:t>
            </a:r>
            <a:endParaRPr sz="1150">
              <a:solidFill>
                <a:schemeClr val="dk1"/>
              </a:solidFill>
              <a:latin typeface="Calibri"/>
              <a:ea typeface="Calibri"/>
              <a:cs typeface="Calibri"/>
              <a:sym typeface="Calibri"/>
            </a:endParaRPr>
          </a:p>
        </p:txBody>
      </p:sp>
      <p:sp>
        <p:nvSpPr>
          <p:cNvPr id="292" name="Google Shape;292;p19"/>
          <p:cNvSpPr/>
          <p:nvPr/>
        </p:nvSpPr>
        <p:spPr>
          <a:xfrm>
            <a:off x="560032" y="3702586"/>
            <a:ext cx="2379216" cy="2606876"/>
          </a:xfrm>
          <a:prstGeom prst="rect">
            <a:avLst/>
          </a:prstGeom>
          <a:noFill/>
          <a:ln cap="flat" cmpd="sng" w="19050">
            <a:solidFill>
              <a:srgbClr val="833C0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entiment Analysis" id="293" name="Google Shape;293;p19"/>
          <p:cNvPicPr preferRelativeResize="0"/>
          <p:nvPr/>
        </p:nvPicPr>
        <p:blipFill rotWithShape="1">
          <a:blip r:embed="rId3">
            <a:alphaModFix/>
          </a:blip>
          <a:srcRect b="0" l="0" r="0" t="13920"/>
          <a:stretch/>
        </p:blipFill>
        <p:spPr>
          <a:xfrm>
            <a:off x="6212292" y="113693"/>
            <a:ext cx="5830957" cy="3454454"/>
          </a:xfrm>
          <a:prstGeom prst="rect">
            <a:avLst/>
          </a:prstGeom>
          <a:noFill/>
          <a:ln>
            <a:noFill/>
          </a:ln>
        </p:spPr>
      </p:pic>
      <p:sp>
        <p:nvSpPr>
          <p:cNvPr id="294" name="Google Shape;294;p19"/>
          <p:cNvSpPr txBox="1"/>
          <p:nvPr/>
        </p:nvSpPr>
        <p:spPr>
          <a:xfrm>
            <a:off x="3973127" y="4216992"/>
            <a:ext cx="1589103" cy="400110"/>
          </a:xfrm>
          <a:prstGeom prst="rect">
            <a:avLst/>
          </a:prstGeom>
          <a:solidFill>
            <a:srgbClr val="E1EFD8"/>
          </a:solidFill>
          <a:ln cap="flat" cmpd="sng" w="9525">
            <a:solidFill>
              <a:srgbClr val="54813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Vectorization</a:t>
            </a:r>
            <a:endParaRPr sz="2000">
              <a:solidFill>
                <a:schemeClr val="dk1"/>
              </a:solidFill>
              <a:latin typeface="Calibri"/>
              <a:ea typeface="Calibri"/>
              <a:cs typeface="Calibri"/>
              <a:sym typeface="Calibri"/>
            </a:endParaRPr>
          </a:p>
        </p:txBody>
      </p:sp>
      <p:sp>
        <p:nvSpPr>
          <p:cNvPr id="295" name="Google Shape;295;p19"/>
          <p:cNvSpPr txBox="1"/>
          <p:nvPr/>
        </p:nvSpPr>
        <p:spPr>
          <a:xfrm>
            <a:off x="3856614" y="4816612"/>
            <a:ext cx="1785360" cy="126188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TFIDF Vectorizer/ Word2Vec/Count Vectorizer</a:t>
            </a:r>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(We will avoid using Count Vectorizer in this case.)</a:t>
            </a:r>
            <a:endParaRPr sz="1000">
              <a:solidFill>
                <a:schemeClr val="dk1"/>
              </a:solidFill>
              <a:latin typeface="Calibri"/>
              <a:ea typeface="Calibri"/>
              <a:cs typeface="Calibri"/>
              <a:sym typeface="Calibri"/>
            </a:endParaRPr>
          </a:p>
        </p:txBody>
      </p:sp>
      <p:sp>
        <p:nvSpPr>
          <p:cNvPr id="296" name="Google Shape;296;p19"/>
          <p:cNvSpPr/>
          <p:nvPr/>
        </p:nvSpPr>
        <p:spPr>
          <a:xfrm>
            <a:off x="3735950" y="3912300"/>
            <a:ext cx="2063400" cy="2397000"/>
          </a:xfrm>
          <a:prstGeom prst="rect">
            <a:avLst/>
          </a:prstGeom>
          <a:noFill/>
          <a:ln cap="flat" cmpd="sng" w="19050">
            <a:solidFill>
              <a:srgbClr val="1F386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7" name="Google Shape;297;p19"/>
          <p:cNvCxnSpPr>
            <a:endCxn id="296" idx="1"/>
          </p:cNvCxnSpPr>
          <p:nvPr/>
        </p:nvCxnSpPr>
        <p:spPr>
          <a:xfrm>
            <a:off x="2980250" y="5110800"/>
            <a:ext cx="755700" cy="0"/>
          </a:xfrm>
          <a:prstGeom prst="straightConnector1">
            <a:avLst/>
          </a:prstGeom>
          <a:noFill/>
          <a:ln cap="flat" cmpd="sng" w="19050">
            <a:solidFill>
              <a:schemeClr val="dk1"/>
            </a:solidFill>
            <a:prstDash val="solid"/>
            <a:miter lim="800000"/>
            <a:headEnd len="sm" w="sm" type="none"/>
            <a:tailEnd len="med" w="med" type="triangle"/>
          </a:ln>
        </p:spPr>
      </p:cxnSp>
      <p:sp>
        <p:nvSpPr>
          <p:cNvPr id="298" name="Google Shape;298;p19"/>
          <p:cNvSpPr txBox="1"/>
          <p:nvPr/>
        </p:nvSpPr>
        <p:spPr>
          <a:xfrm>
            <a:off x="6096000" y="3826554"/>
            <a:ext cx="5830957" cy="2606875"/>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110000"/>
              </a:lnSpc>
              <a:spcBef>
                <a:spcPts val="0"/>
              </a:spcBef>
              <a:spcAft>
                <a:spcPts val="0"/>
              </a:spcAft>
              <a:buClr>
                <a:schemeClr val="dk1"/>
              </a:buClr>
              <a:buSzPts val="1600"/>
              <a:buFont typeface="Arial"/>
              <a:buChar char="•"/>
            </a:pPr>
            <a:r>
              <a:rPr i="0" lang="en-US" sz="1600">
                <a:solidFill>
                  <a:schemeClr val="dk1"/>
                </a:solidFill>
                <a:latin typeface="Calibri"/>
                <a:ea typeface="Calibri"/>
                <a:cs typeface="Calibri"/>
                <a:sym typeface="Calibri"/>
              </a:rPr>
              <a:t>Count Vectors can be helpful in understanding the type of text by the frequency of words in it but, It will just consider words that are abundant in a corpus as the most statistically significant word. It also doesn't identify the relationships between words such as linguistic similarity between words.</a:t>
            </a:r>
            <a:endParaRPr/>
          </a:p>
          <a:p>
            <a:pPr indent="-228600" lvl="0" marL="228600" marR="0" rtl="0" algn="just">
              <a:lnSpc>
                <a:spcPct val="110000"/>
              </a:lnSpc>
              <a:spcBef>
                <a:spcPts val="1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Hence, we have used TF-IDF or a combination of both wherever necessary. </a:t>
            </a:r>
            <a:r>
              <a:rPr i="0" lang="en-US" sz="1600">
                <a:solidFill>
                  <a:schemeClr val="dk1"/>
                </a:solidFill>
                <a:latin typeface="Calibri"/>
                <a:ea typeface="Calibri"/>
                <a:cs typeface="Calibri"/>
                <a:sym typeface="Calibri"/>
              </a:rPr>
              <a:t>TF-IDF takes into account the frequency of a word in the corpus but it also provides a numerical representation of how important a word is for statistical analysis.</a:t>
            </a:r>
            <a:endParaRPr/>
          </a:p>
          <a:p>
            <a:pPr indent="-127000" lvl="0" marL="228600" marR="0" rtl="0" algn="just">
              <a:lnSpc>
                <a:spcPct val="100000"/>
              </a:lnSpc>
              <a:spcBef>
                <a:spcPts val="60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233131035f_2_5"/>
          <p:cNvSpPr txBox="1"/>
          <p:nvPr/>
        </p:nvSpPr>
        <p:spPr>
          <a:xfrm>
            <a:off x="403552" y="219975"/>
            <a:ext cx="105549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Model Building and Evaluation: </a:t>
            </a:r>
            <a:r>
              <a:rPr lang="en-US" sz="4400" u="sng">
                <a:solidFill>
                  <a:schemeClr val="hlink"/>
                </a:solidFill>
                <a:latin typeface="Calibri"/>
                <a:ea typeface="Calibri"/>
                <a:cs typeface="Calibri"/>
                <a:sym typeface="Calibri"/>
                <a:hlinkClick r:id="rId3"/>
              </a:rPr>
              <a:t>Link</a:t>
            </a:r>
            <a:endParaRPr/>
          </a:p>
        </p:txBody>
      </p:sp>
      <p:sp>
        <p:nvSpPr>
          <p:cNvPr id="304" name="Google Shape;304;g1233131035f_2_5"/>
          <p:cNvSpPr txBox="1"/>
          <p:nvPr/>
        </p:nvSpPr>
        <p:spPr>
          <a:xfrm>
            <a:off x="403546" y="1250871"/>
            <a:ext cx="11453700" cy="12738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pic>
        <p:nvPicPr>
          <p:cNvPr id="305" name="Google Shape;305;g1233131035f_2_5"/>
          <p:cNvPicPr preferRelativeResize="0"/>
          <p:nvPr/>
        </p:nvPicPr>
        <p:blipFill rotWithShape="1">
          <a:blip r:embed="rId4">
            <a:alphaModFix/>
          </a:blip>
          <a:srcRect b="0" l="0" r="50134" t="12572"/>
          <a:stretch/>
        </p:blipFill>
        <p:spPr>
          <a:xfrm>
            <a:off x="908975" y="1514475"/>
            <a:ext cx="5263225" cy="1832625"/>
          </a:xfrm>
          <a:prstGeom prst="rect">
            <a:avLst/>
          </a:prstGeom>
          <a:noFill/>
          <a:ln>
            <a:noFill/>
          </a:ln>
        </p:spPr>
      </p:pic>
      <p:sp>
        <p:nvSpPr>
          <p:cNvPr id="306" name="Google Shape;306;g1233131035f_2_5"/>
          <p:cNvSpPr txBox="1"/>
          <p:nvPr/>
        </p:nvSpPr>
        <p:spPr>
          <a:xfrm>
            <a:off x="1343025" y="6152700"/>
            <a:ext cx="63444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Average </a:t>
            </a:r>
            <a:r>
              <a:rPr b="1" lang="en-US" sz="1800">
                <a:solidFill>
                  <a:schemeClr val="dk1"/>
                </a:solidFill>
                <a:latin typeface="Calibri"/>
                <a:ea typeface="Calibri"/>
                <a:cs typeface="Calibri"/>
                <a:sym typeface="Calibri"/>
              </a:rPr>
              <a:t>Accuracy with Neural Network Model = 77.17%</a:t>
            </a:r>
            <a:endParaRPr/>
          </a:p>
        </p:txBody>
      </p:sp>
      <p:sp>
        <p:nvSpPr>
          <p:cNvPr id="307" name="Google Shape;307;g1233131035f_2_5"/>
          <p:cNvSpPr txBox="1"/>
          <p:nvPr/>
        </p:nvSpPr>
        <p:spPr>
          <a:xfrm>
            <a:off x="1658275" y="1051875"/>
            <a:ext cx="67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alibri"/>
                <a:ea typeface="Calibri"/>
                <a:cs typeface="Calibri"/>
                <a:sym typeface="Calibri"/>
              </a:rPr>
              <a:t>Model</a:t>
            </a:r>
            <a:endParaRPr b="1">
              <a:latin typeface="Calibri"/>
              <a:ea typeface="Calibri"/>
              <a:cs typeface="Calibri"/>
              <a:sym typeface="Calibri"/>
            </a:endParaRPr>
          </a:p>
        </p:txBody>
      </p:sp>
      <p:sp>
        <p:nvSpPr>
          <p:cNvPr id="308" name="Google Shape;308;g1233131035f_2_5"/>
          <p:cNvSpPr txBox="1"/>
          <p:nvPr/>
        </p:nvSpPr>
        <p:spPr>
          <a:xfrm>
            <a:off x="4238650" y="1051875"/>
            <a:ext cx="10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alibri"/>
                <a:ea typeface="Calibri"/>
                <a:cs typeface="Calibri"/>
                <a:sym typeface="Calibri"/>
              </a:rPr>
              <a:t>Accuracy</a:t>
            </a:r>
            <a:endParaRPr b="1">
              <a:latin typeface="Calibri"/>
              <a:ea typeface="Calibri"/>
              <a:cs typeface="Calibri"/>
              <a:sym typeface="Calibri"/>
            </a:endParaRPr>
          </a:p>
        </p:txBody>
      </p:sp>
      <p:sp>
        <p:nvSpPr>
          <p:cNvPr id="309" name="Google Shape;309;g1233131035f_2_5"/>
          <p:cNvSpPr txBox="1"/>
          <p:nvPr/>
        </p:nvSpPr>
        <p:spPr>
          <a:xfrm>
            <a:off x="914400" y="3729050"/>
            <a:ext cx="315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Deep Learning Model</a:t>
            </a:r>
            <a:endParaRPr b="1" sz="2000">
              <a:latin typeface="Calibri"/>
              <a:ea typeface="Calibri"/>
              <a:cs typeface="Calibri"/>
              <a:sym typeface="Calibri"/>
            </a:endParaRPr>
          </a:p>
        </p:txBody>
      </p:sp>
      <p:sp>
        <p:nvSpPr>
          <p:cNvPr id="310" name="Google Shape;310;g1233131035f_2_5"/>
          <p:cNvSpPr txBox="1"/>
          <p:nvPr/>
        </p:nvSpPr>
        <p:spPr>
          <a:xfrm>
            <a:off x="1114425" y="4314825"/>
            <a:ext cx="10458600" cy="1677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We used 2 hidden layers in Neural Networks model and got the 100% train accuracy.</a:t>
            </a:r>
            <a:endParaRPr sz="1800">
              <a:latin typeface="Calibri"/>
              <a:ea typeface="Calibri"/>
              <a:cs typeface="Calibri"/>
              <a:sym typeface="Calibri"/>
            </a:endParaRPr>
          </a:p>
          <a:p>
            <a:pPr indent="-342900" lvl="0" marL="457200" rtl="0" algn="l">
              <a:spcBef>
                <a:spcPts val="1000"/>
              </a:spcBef>
              <a:spcAft>
                <a:spcPts val="0"/>
              </a:spcAft>
              <a:buSzPts val="1800"/>
              <a:buFont typeface="Calibri"/>
              <a:buChar char="●"/>
            </a:pPr>
            <a:r>
              <a:rPr lang="en-US" sz="1800">
                <a:latin typeface="Calibri"/>
                <a:ea typeface="Calibri"/>
                <a:cs typeface="Calibri"/>
                <a:sym typeface="Calibri"/>
              </a:rPr>
              <a:t>When running the model on test data the accuracy was fluctuating between 70-72%.</a:t>
            </a:r>
            <a:endParaRPr sz="1800">
              <a:latin typeface="Calibri"/>
              <a:ea typeface="Calibri"/>
              <a:cs typeface="Calibri"/>
              <a:sym typeface="Calibri"/>
            </a:endParaRPr>
          </a:p>
          <a:p>
            <a:pPr indent="-342900" lvl="0" marL="457200" rtl="0" algn="l">
              <a:spcBef>
                <a:spcPts val="1000"/>
              </a:spcBef>
              <a:spcAft>
                <a:spcPts val="0"/>
              </a:spcAft>
              <a:buSzPts val="1800"/>
              <a:buFont typeface="Calibri"/>
              <a:buChar char="●"/>
            </a:pPr>
            <a:r>
              <a:rPr lang="en-US" sz="1800">
                <a:latin typeface="Calibri"/>
                <a:ea typeface="Calibri"/>
                <a:cs typeface="Calibri"/>
                <a:sym typeface="Calibri"/>
              </a:rPr>
              <a:t>In order to avoid this overfitting scenario we have added </a:t>
            </a:r>
            <a:r>
              <a:rPr lang="en-US" sz="1800">
                <a:latin typeface="Calibri"/>
                <a:ea typeface="Calibri"/>
                <a:cs typeface="Calibri"/>
                <a:sym typeface="Calibri"/>
              </a:rPr>
              <a:t>dropout</a:t>
            </a:r>
            <a:r>
              <a:rPr lang="en-US" sz="1800">
                <a:latin typeface="Calibri"/>
                <a:ea typeface="Calibri"/>
                <a:cs typeface="Calibri"/>
                <a:sym typeface="Calibri"/>
              </a:rPr>
              <a:t> layers with dropping rate of 50%.</a:t>
            </a:r>
            <a:endParaRPr sz="1800">
              <a:latin typeface="Calibri"/>
              <a:ea typeface="Calibri"/>
              <a:cs typeface="Calibri"/>
              <a:sym typeface="Calibri"/>
            </a:endParaRPr>
          </a:p>
          <a:p>
            <a:pPr indent="-342900" lvl="0" marL="457200" rtl="0" algn="l">
              <a:spcBef>
                <a:spcPts val="1000"/>
              </a:spcBef>
              <a:spcAft>
                <a:spcPts val="1000"/>
              </a:spcAft>
              <a:buSzPts val="1800"/>
              <a:buFont typeface="Calibri"/>
              <a:buChar char="●"/>
            </a:pPr>
            <a:r>
              <a:rPr lang="en-US" sz="1800">
                <a:latin typeface="Calibri"/>
                <a:ea typeface="Calibri"/>
                <a:cs typeface="Calibri"/>
                <a:sym typeface="Calibri"/>
              </a:rPr>
              <a:t>With this we got the maximum accuracy of 80-81% and the Average accuracy of 77%</a:t>
            </a:r>
            <a:endParaRPr sz="1800">
              <a:latin typeface="Calibri"/>
              <a:ea typeface="Calibri"/>
              <a:cs typeface="Calibri"/>
              <a:sym typeface="Calibri"/>
            </a:endParaRPr>
          </a:p>
        </p:txBody>
      </p:sp>
      <p:sp>
        <p:nvSpPr>
          <p:cNvPr id="311" name="Google Shape;311;g1233131035f_2_5"/>
          <p:cNvSpPr txBox="1"/>
          <p:nvPr/>
        </p:nvSpPr>
        <p:spPr>
          <a:xfrm>
            <a:off x="7043750" y="1843100"/>
            <a:ext cx="41289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Results on the left are obtained  after hyper parameter tuning using GridSearchCV.</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233131035f_2_85"/>
          <p:cNvSpPr txBox="1"/>
          <p:nvPr/>
        </p:nvSpPr>
        <p:spPr>
          <a:xfrm>
            <a:off x="403552" y="119975"/>
            <a:ext cx="105549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Final Model: </a:t>
            </a:r>
            <a:r>
              <a:rPr lang="en-US" sz="4400" u="sng">
                <a:solidFill>
                  <a:schemeClr val="hlink"/>
                </a:solidFill>
                <a:latin typeface="Calibri"/>
                <a:ea typeface="Calibri"/>
                <a:cs typeface="Calibri"/>
                <a:sym typeface="Calibri"/>
                <a:hlinkClick r:id="rId3"/>
              </a:rPr>
              <a:t>Link</a:t>
            </a:r>
            <a:endParaRPr/>
          </a:p>
        </p:txBody>
      </p:sp>
      <p:sp>
        <p:nvSpPr>
          <p:cNvPr id="317" name="Google Shape;317;g1233131035f_2_85"/>
          <p:cNvSpPr txBox="1"/>
          <p:nvPr/>
        </p:nvSpPr>
        <p:spPr>
          <a:xfrm>
            <a:off x="614375" y="1318075"/>
            <a:ext cx="49722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Model </a:t>
            </a:r>
            <a:r>
              <a:rPr lang="en-US" sz="1800">
                <a:latin typeface="Calibri"/>
                <a:ea typeface="Calibri"/>
                <a:cs typeface="Calibri"/>
                <a:sym typeface="Calibri"/>
              </a:rPr>
              <a:t>: Neural Network</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Dense Layers</a:t>
            </a:r>
            <a:r>
              <a:rPr lang="en-US" sz="1800">
                <a:latin typeface="Calibri"/>
                <a:ea typeface="Calibri"/>
                <a:cs typeface="Calibri"/>
                <a:sym typeface="Calibri"/>
              </a:rPr>
              <a:t> : 3 (128,64,64)</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Max Word length </a:t>
            </a:r>
            <a:r>
              <a:rPr lang="en-US" sz="1800">
                <a:latin typeface="Calibri"/>
                <a:ea typeface="Calibri"/>
                <a:cs typeface="Calibri"/>
                <a:sym typeface="Calibri"/>
              </a:rPr>
              <a:t>: 15000</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Drop out layers</a:t>
            </a:r>
            <a:r>
              <a:rPr lang="en-US" sz="1800">
                <a:latin typeface="Calibri"/>
                <a:ea typeface="Calibri"/>
                <a:cs typeface="Calibri"/>
                <a:sym typeface="Calibri"/>
              </a:rPr>
              <a:t> : 2 with 50% dropping rate</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Optimizer</a:t>
            </a:r>
            <a:r>
              <a:rPr lang="en-US" sz="1800">
                <a:latin typeface="Calibri"/>
                <a:ea typeface="Calibri"/>
                <a:cs typeface="Calibri"/>
                <a:sym typeface="Calibri"/>
              </a:rPr>
              <a:t> : Adam optimizer</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Epochs</a:t>
            </a:r>
            <a:r>
              <a:rPr lang="en-US" sz="1800">
                <a:latin typeface="Calibri"/>
                <a:ea typeface="Calibri"/>
                <a:cs typeface="Calibri"/>
                <a:sym typeface="Calibri"/>
              </a:rPr>
              <a:t>: 11, </a:t>
            </a:r>
            <a:r>
              <a:rPr lang="en-US" sz="1800">
                <a:solidFill>
                  <a:srgbClr val="222222"/>
                </a:solidFill>
                <a:highlight>
                  <a:srgbClr val="FFFFFF"/>
                </a:highlight>
                <a:latin typeface="Calibri"/>
                <a:ea typeface="Calibri"/>
                <a:cs typeface="Calibri"/>
                <a:sym typeface="Calibri"/>
              </a:rPr>
              <a:t>We want to run it for 11 epochs to be able to see how the training loss and accuracy are changing after each epoch.</a:t>
            </a:r>
            <a:endParaRPr sz="1800">
              <a:solidFill>
                <a:srgbClr val="222222"/>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1800">
                <a:solidFill>
                  <a:srgbClr val="222222"/>
                </a:solidFill>
                <a:highlight>
                  <a:srgbClr val="FFFFFF"/>
                </a:highlight>
                <a:latin typeface="Calibri"/>
                <a:ea typeface="Calibri"/>
                <a:cs typeface="Calibri"/>
                <a:sym typeface="Calibri"/>
              </a:rPr>
              <a:t>Activation </a:t>
            </a:r>
            <a:r>
              <a:rPr lang="en-US" sz="1800">
                <a:solidFill>
                  <a:srgbClr val="222222"/>
                </a:solidFill>
                <a:highlight>
                  <a:srgbClr val="FFFFFF"/>
                </a:highlight>
                <a:latin typeface="Calibri"/>
                <a:ea typeface="Calibri"/>
                <a:cs typeface="Calibri"/>
                <a:sym typeface="Calibri"/>
              </a:rPr>
              <a:t>: Relu and Sigmoid for Output layer</a:t>
            </a:r>
            <a:endParaRPr sz="1800">
              <a:solidFill>
                <a:srgbClr val="222222"/>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1800">
                <a:solidFill>
                  <a:srgbClr val="222222"/>
                </a:solidFill>
                <a:highlight>
                  <a:srgbClr val="FFFFFF"/>
                </a:highlight>
                <a:latin typeface="Calibri"/>
                <a:ea typeface="Calibri"/>
                <a:cs typeface="Calibri"/>
                <a:sym typeface="Calibri"/>
              </a:rPr>
              <a:t>Batch Size</a:t>
            </a:r>
            <a:r>
              <a:rPr lang="en-US" sz="1800">
                <a:solidFill>
                  <a:srgbClr val="222222"/>
                </a:solidFill>
                <a:highlight>
                  <a:srgbClr val="FFFFFF"/>
                </a:highlight>
                <a:latin typeface="Calibri"/>
                <a:ea typeface="Calibri"/>
                <a:cs typeface="Calibri"/>
                <a:sym typeface="Calibri"/>
              </a:rPr>
              <a:t>: 32, i,e, 32 samples are used in one forward/backward pass</a:t>
            </a:r>
            <a:endParaRPr sz="1800">
              <a:solidFill>
                <a:srgbClr val="222222"/>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1800">
                <a:solidFill>
                  <a:srgbClr val="222222"/>
                </a:solidFill>
                <a:highlight>
                  <a:srgbClr val="FFFFFF"/>
                </a:highlight>
                <a:latin typeface="Calibri"/>
                <a:ea typeface="Calibri"/>
                <a:cs typeface="Calibri"/>
                <a:sym typeface="Calibri"/>
              </a:rPr>
              <a:t>Loss function</a:t>
            </a:r>
            <a:r>
              <a:rPr lang="en-US" sz="1800">
                <a:solidFill>
                  <a:srgbClr val="222222"/>
                </a:solidFill>
                <a:highlight>
                  <a:srgbClr val="FFFFFF"/>
                </a:highlight>
                <a:latin typeface="Calibri"/>
                <a:ea typeface="Calibri"/>
                <a:cs typeface="Calibri"/>
                <a:sym typeface="Calibri"/>
              </a:rPr>
              <a:t>: Categorical Cross Entropy</a:t>
            </a:r>
            <a:endParaRPr sz="1800">
              <a:solidFill>
                <a:srgbClr val="222222"/>
              </a:solidFill>
              <a:highlight>
                <a:srgbClr val="FFFFFF"/>
              </a:highlight>
              <a:latin typeface="Calibri"/>
              <a:ea typeface="Calibri"/>
              <a:cs typeface="Calibri"/>
              <a:sym typeface="Calibri"/>
            </a:endParaRPr>
          </a:p>
        </p:txBody>
      </p:sp>
      <p:pic>
        <p:nvPicPr>
          <p:cNvPr id="318" name="Google Shape;318;g1233131035f_2_85"/>
          <p:cNvPicPr preferRelativeResize="0"/>
          <p:nvPr/>
        </p:nvPicPr>
        <p:blipFill>
          <a:blip r:embed="rId4">
            <a:alphaModFix/>
          </a:blip>
          <a:stretch>
            <a:fillRect/>
          </a:stretch>
        </p:blipFill>
        <p:spPr>
          <a:xfrm>
            <a:off x="5910275" y="1339225"/>
            <a:ext cx="5924550" cy="3467100"/>
          </a:xfrm>
          <a:prstGeom prst="rect">
            <a:avLst/>
          </a:prstGeom>
          <a:noFill/>
          <a:ln>
            <a:noFill/>
          </a:ln>
        </p:spPr>
      </p:pic>
      <p:sp>
        <p:nvSpPr>
          <p:cNvPr id="319" name="Google Shape;319;g1233131035f_2_85"/>
          <p:cNvSpPr txBox="1"/>
          <p:nvPr/>
        </p:nvSpPr>
        <p:spPr>
          <a:xfrm>
            <a:off x="142875" y="889475"/>
            <a:ext cx="53244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Calibri"/>
              <a:buChar char="●"/>
            </a:pPr>
            <a:r>
              <a:rPr b="1" lang="en-US" sz="2200">
                <a:latin typeface="Calibri"/>
                <a:ea typeface="Calibri"/>
                <a:cs typeface="Calibri"/>
                <a:sym typeface="Calibri"/>
              </a:rPr>
              <a:t>For Overall Book sentiment Analysis</a:t>
            </a:r>
            <a:endParaRPr b="1" sz="2200">
              <a:latin typeface="Calibri"/>
              <a:ea typeface="Calibri"/>
              <a:cs typeface="Calibri"/>
              <a:sym typeface="Calibri"/>
            </a:endParaRPr>
          </a:p>
        </p:txBody>
      </p:sp>
      <p:sp>
        <p:nvSpPr>
          <p:cNvPr id="320" name="Google Shape;320;g1233131035f_2_85"/>
          <p:cNvSpPr txBox="1"/>
          <p:nvPr/>
        </p:nvSpPr>
        <p:spPr>
          <a:xfrm>
            <a:off x="262175" y="5070950"/>
            <a:ext cx="53244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Calibri"/>
              <a:buChar char="●"/>
            </a:pPr>
            <a:r>
              <a:rPr b="1" lang="en-US" sz="2200">
                <a:latin typeface="Calibri"/>
                <a:ea typeface="Calibri"/>
                <a:cs typeface="Calibri"/>
                <a:sym typeface="Calibri"/>
              </a:rPr>
              <a:t>For Detailed Emotion Analysis</a:t>
            </a:r>
            <a:endParaRPr b="1" sz="2200">
              <a:latin typeface="Calibri"/>
              <a:ea typeface="Calibri"/>
              <a:cs typeface="Calibri"/>
              <a:sym typeface="Calibri"/>
            </a:endParaRPr>
          </a:p>
        </p:txBody>
      </p:sp>
      <p:sp>
        <p:nvSpPr>
          <p:cNvPr id="321" name="Google Shape;321;g1233131035f_2_85"/>
          <p:cNvSpPr txBox="1"/>
          <p:nvPr/>
        </p:nvSpPr>
        <p:spPr>
          <a:xfrm>
            <a:off x="742950" y="5686425"/>
            <a:ext cx="6600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NRC Lexicon emotion scores are used for detailed sentiment analysis</a:t>
            </a:r>
            <a:endParaRPr sz="17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233131035f_2_49"/>
          <p:cNvSpPr txBox="1"/>
          <p:nvPr/>
        </p:nvSpPr>
        <p:spPr>
          <a:xfrm>
            <a:off x="2820146" y="1113201"/>
            <a:ext cx="6551700" cy="939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500">
                <a:solidFill>
                  <a:schemeClr val="dk1"/>
                </a:solidFill>
                <a:latin typeface="Calibri"/>
                <a:ea typeface="Calibri"/>
                <a:cs typeface="Calibri"/>
                <a:sym typeface="Calibri"/>
              </a:rPr>
              <a:t>Results</a:t>
            </a:r>
            <a:endParaRPr sz="2500"/>
          </a:p>
        </p:txBody>
      </p:sp>
      <p:sp>
        <p:nvSpPr>
          <p:cNvPr id="327" name="Google Shape;327;g1233131035f_2_49"/>
          <p:cNvSpPr txBox="1"/>
          <p:nvPr/>
        </p:nvSpPr>
        <p:spPr>
          <a:xfrm>
            <a:off x="1431150" y="2543200"/>
            <a:ext cx="9329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100">
                <a:latin typeface="Calibri"/>
                <a:ea typeface="Calibri"/>
                <a:cs typeface="Calibri"/>
                <a:sym typeface="Calibri"/>
              </a:rPr>
              <a:t>Tested the model on 3 different Book categories and got following results</a:t>
            </a:r>
            <a:endParaRPr sz="21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nvSpPr>
        <p:spPr>
          <a:xfrm>
            <a:off x="4905972" y="70880"/>
            <a:ext cx="266764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Final Results</a:t>
            </a:r>
            <a:endParaRPr/>
          </a:p>
        </p:txBody>
      </p:sp>
      <p:pic>
        <p:nvPicPr>
          <p:cNvPr id="333" name="Google Shape;333;p22"/>
          <p:cNvPicPr preferRelativeResize="0"/>
          <p:nvPr/>
        </p:nvPicPr>
        <p:blipFill rotWithShape="1">
          <a:blip r:embed="rId3">
            <a:alphaModFix/>
          </a:blip>
          <a:srcRect b="-250" l="27154" r="4473" t="0"/>
          <a:stretch/>
        </p:blipFill>
        <p:spPr>
          <a:xfrm>
            <a:off x="4076055" y="883907"/>
            <a:ext cx="7984758" cy="5509201"/>
          </a:xfrm>
          <a:prstGeom prst="rect">
            <a:avLst/>
          </a:prstGeom>
          <a:noFill/>
          <a:ln>
            <a:noFill/>
          </a:ln>
        </p:spPr>
      </p:pic>
      <p:sp>
        <p:nvSpPr>
          <p:cNvPr id="334" name="Google Shape;334;p22"/>
          <p:cNvSpPr txBox="1"/>
          <p:nvPr/>
        </p:nvSpPr>
        <p:spPr>
          <a:xfrm>
            <a:off x="131187" y="1027706"/>
            <a:ext cx="3707296" cy="5509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100">
                <a:solidFill>
                  <a:schemeClr val="dk1"/>
                </a:solidFill>
                <a:latin typeface="Calibri"/>
                <a:ea typeface="Calibri"/>
                <a:cs typeface="Calibri"/>
                <a:sym typeface="Calibri"/>
              </a:rPr>
              <a:t>In a life filled with meaning and accomplishment, Michelle Obama has emerged as one of the most iconic and compelling women of our era. As First Lady of the United States of America—the first African American to serve in that role—she helped create the most welcoming and inclusive White House in history, while also establishing herself as a powerful advocate for women and In a life filled with meaning and accomplishment, Michelle Obama has emerged as one of the most iconic and compelling women of our era. As First Lady of the United States of America—the first African American to serve in that role—she helped create the most welcoming and inclusive White House in history, while also establishing herself as a powerful advocate for women and girls in the U.S. and around the world, dramatically changing the ways that families pursue healthier and more active lives, and standing with her husband as he led America through some of its most harrowing moments. Along the way, she showed us a few dance moves, crushed Carpool Karaoke, and raised two down-to-earth daughters under an unforgiving media glare. In her memoir, a work of deep reflection and mesmerizing storytelling, Michelle Obama invites readers into her world, chronicling the experiences that have shaped her—from her childhood on the South Side of Chicago to her years as an executive balancing the demands of motherhood and work, to her time spent at the world’s most famous address. With unerring honesty and lively wit, she describes her triumphs and her disappointments, both public and private, telling her full story as she has lived it—in her own words and on her own terms. Warm, wise, and revelatory, Becoming is the deeply personal reckoning of a woman of soul and substance who has steadily defied expectations—and whose story inspires us to do the same.</a:t>
            </a:r>
            <a:endParaRPr sz="1100">
              <a:solidFill>
                <a:schemeClr val="dk1"/>
              </a:solidFill>
              <a:latin typeface="Calibri"/>
              <a:ea typeface="Calibri"/>
              <a:cs typeface="Calibri"/>
              <a:sym typeface="Calibri"/>
            </a:endParaRPr>
          </a:p>
        </p:txBody>
      </p:sp>
      <p:sp>
        <p:nvSpPr>
          <p:cNvPr id="335" name="Google Shape;335;p22"/>
          <p:cNvSpPr txBox="1"/>
          <p:nvPr/>
        </p:nvSpPr>
        <p:spPr>
          <a:xfrm>
            <a:off x="731054" y="321094"/>
            <a:ext cx="26676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Book Title : Becoming</a:t>
            </a:r>
            <a:endParaRPr/>
          </a:p>
        </p:txBody>
      </p:sp>
      <p:sp>
        <p:nvSpPr>
          <p:cNvPr id="336" name="Google Shape;336;p22"/>
          <p:cNvSpPr txBox="1"/>
          <p:nvPr/>
        </p:nvSpPr>
        <p:spPr>
          <a:xfrm>
            <a:off x="1035186" y="674400"/>
            <a:ext cx="1654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Book Summary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nvSpPr>
        <p:spPr>
          <a:xfrm>
            <a:off x="838200" y="1237432"/>
            <a:ext cx="10515600" cy="1935886"/>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chemeClr val="dk1"/>
              </a:buClr>
              <a:buSzPts val="2600"/>
              <a:buFont typeface="Arial"/>
              <a:buChar char="•"/>
            </a:pPr>
            <a:r>
              <a:rPr b="0" i="0" lang="en-US" sz="2600" u="none" cap="none" strike="noStrike">
                <a:solidFill>
                  <a:schemeClr val="dk1"/>
                </a:solidFill>
                <a:latin typeface="Avenir"/>
                <a:ea typeface="Avenir"/>
                <a:cs typeface="Avenir"/>
                <a:sym typeface="Avenir"/>
              </a:rPr>
              <a:t>It is the process of determining the emotional tone behind a series of words, used to gain an understanding of the attitudes, opinions and emotions expressed within a corpus of text, speech or any mode of communication.</a:t>
            </a:r>
            <a:endParaRPr/>
          </a:p>
          <a:p>
            <a:pPr indent="-228600" lvl="0" marL="228600" marR="0" rtl="0" algn="l">
              <a:lnSpc>
                <a:spcPct val="90000"/>
              </a:lnSpc>
              <a:spcBef>
                <a:spcPts val="1000"/>
              </a:spcBef>
              <a:spcAft>
                <a:spcPts val="0"/>
              </a:spcAft>
              <a:buClr>
                <a:schemeClr val="dk1"/>
              </a:buClr>
              <a:buSzPts val="2600"/>
              <a:buFont typeface="Arial"/>
              <a:buChar char="•"/>
            </a:pPr>
            <a:r>
              <a:rPr b="0" i="0" lang="en-US" sz="2600" u="none" cap="none" strike="noStrike">
                <a:solidFill>
                  <a:schemeClr val="dk1"/>
                </a:solidFill>
                <a:latin typeface="Avenir"/>
                <a:ea typeface="Avenir"/>
                <a:cs typeface="Avenir"/>
                <a:sym typeface="Avenir"/>
              </a:rPr>
              <a:t>Also known as Emotion Mining</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cap="none" strike="noStrike">
              <a:solidFill>
                <a:srgbClr val="2B2B2B"/>
              </a:solidFill>
              <a:latin typeface="Avenir"/>
              <a:ea typeface="Avenir"/>
              <a:cs typeface="Avenir"/>
              <a:sym typeface="Aveni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cap="none" strike="noStrike">
              <a:solidFill>
                <a:srgbClr val="2B2B2B"/>
              </a:solidFill>
              <a:latin typeface="Avenir"/>
              <a:ea typeface="Avenir"/>
              <a:cs typeface="Avenir"/>
              <a:sym typeface="Aveni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cap="none" strike="noStrike">
              <a:solidFill>
                <a:schemeClr val="dk1"/>
              </a:solidFill>
              <a:latin typeface="Avenir"/>
              <a:ea typeface="Avenir"/>
              <a:cs typeface="Avenir"/>
              <a:sym typeface="Avenir"/>
            </a:endParaRPr>
          </a:p>
        </p:txBody>
      </p:sp>
      <p:sp>
        <p:nvSpPr>
          <p:cNvPr id="101" name="Google Shape;101;p3"/>
          <p:cNvSpPr txBox="1"/>
          <p:nvPr/>
        </p:nvSpPr>
        <p:spPr>
          <a:xfrm>
            <a:off x="838200" y="3607431"/>
            <a:ext cx="10515600" cy="638052"/>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Importance of Sentiment Analysis?</a:t>
            </a:r>
            <a:endParaRPr b="0" i="0" sz="4400" u="none" cap="none" strike="noStrike">
              <a:solidFill>
                <a:schemeClr val="dk1"/>
              </a:solidFill>
              <a:latin typeface="Calibri"/>
              <a:ea typeface="Calibri"/>
              <a:cs typeface="Calibri"/>
              <a:sym typeface="Calibri"/>
            </a:endParaRPr>
          </a:p>
        </p:txBody>
      </p:sp>
      <p:sp>
        <p:nvSpPr>
          <p:cNvPr id="102" name="Google Shape;102;p3"/>
          <p:cNvSpPr txBox="1"/>
          <p:nvPr/>
        </p:nvSpPr>
        <p:spPr>
          <a:xfrm>
            <a:off x="838200" y="453345"/>
            <a:ext cx="10515600" cy="638052"/>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What is Sentiment Analysis?</a:t>
            </a:r>
            <a:endParaRPr b="0" i="0" sz="4400" u="none" cap="none" strike="noStrike">
              <a:solidFill>
                <a:schemeClr val="dk1"/>
              </a:solidFill>
              <a:latin typeface="Calibri"/>
              <a:ea typeface="Calibri"/>
              <a:cs typeface="Calibri"/>
              <a:sym typeface="Calibri"/>
            </a:endParaRPr>
          </a:p>
        </p:txBody>
      </p:sp>
      <p:sp>
        <p:nvSpPr>
          <p:cNvPr id="103" name="Google Shape;103;p3"/>
          <p:cNvSpPr txBox="1"/>
          <p:nvPr/>
        </p:nvSpPr>
        <p:spPr>
          <a:xfrm>
            <a:off x="946212" y="4245483"/>
            <a:ext cx="10515600" cy="193588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90000"/>
              </a:lnSpc>
              <a:spcBef>
                <a:spcPts val="0"/>
              </a:spcBef>
              <a:spcAft>
                <a:spcPts val="0"/>
              </a:spcAft>
              <a:buClr>
                <a:schemeClr val="dk1"/>
              </a:buClr>
              <a:buSzPct val="100000"/>
              <a:buFont typeface="Arial"/>
              <a:buChar char="•"/>
            </a:pPr>
            <a:r>
              <a:rPr b="0" i="0" lang="en-US" sz="2600" u="none" cap="none" strike="noStrike">
                <a:solidFill>
                  <a:schemeClr val="dk1"/>
                </a:solidFill>
                <a:latin typeface="Avenir"/>
                <a:ea typeface="Avenir"/>
                <a:cs typeface="Avenir"/>
                <a:sym typeface="Avenir"/>
              </a:rPr>
              <a:t>To gain an overview of the wider public opinion behind certain topics.</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600" u="none" cap="none" strike="noStrike">
                <a:solidFill>
                  <a:schemeClr val="dk1"/>
                </a:solidFill>
                <a:latin typeface="Avenir"/>
                <a:ea typeface="Avenir"/>
                <a:cs typeface="Avenir"/>
                <a:sym typeface="Avenir"/>
              </a:rPr>
              <a:t>Governments use it to gauge public opinion to policy announcements and campaign messages ahead of elections.</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600" u="none" cap="none" strike="noStrike">
                <a:solidFill>
                  <a:schemeClr val="dk1"/>
                </a:solidFill>
                <a:latin typeface="Avenir"/>
                <a:ea typeface="Avenir"/>
                <a:cs typeface="Avenir"/>
                <a:sym typeface="Avenir"/>
              </a:rPr>
              <a:t>Essential tool for market research and customer service approach.</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600" u="none" cap="none" strike="noStrike">
                <a:solidFill>
                  <a:schemeClr val="dk1"/>
                </a:solidFill>
                <a:latin typeface="Avenir"/>
                <a:ea typeface="Avenir"/>
                <a:cs typeface="Avenir"/>
                <a:sym typeface="Avenir"/>
              </a:rPr>
              <a:t>Understanding Customer Behavior.</a:t>
            </a:r>
            <a:endParaRPr/>
          </a:p>
          <a:p>
            <a:pPr indent="-75882" lvl="0" marL="228600" marR="0" rtl="0" algn="l">
              <a:lnSpc>
                <a:spcPct val="90000"/>
              </a:lnSpc>
              <a:spcBef>
                <a:spcPts val="1000"/>
              </a:spcBef>
              <a:spcAft>
                <a:spcPts val="0"/>
              </a:spcAft>
              <a:buClr>
                <a:schemeClr val="dk1"/>
              </a:buClr>
              <a:buSzPct val="100000"/>
              <a:buFont typeface="Arial"/>
              <a:buNone/>
            </a:pPr>
            <a:r>
              <a:t/>
            </a:r>
            <a:endParaRPr b="0" i="0" sz="2600" u="none" cap="none" strike="noStrike">
              <a:solidFill>
                <a:schemeClr val="dk1"/>
              </a:solidFill>
              <a:latin typeface="Avenir"/>
              <a:ea typeface="Avenir"/>
              <a:cs typeface="Avenir"/>
              <a:sym typeface="Avenir"/>
            </a:endParaRPr>
          </a:p>
          <a:p>
            <a:pPr indent="-75882" lvl="0" marL="228600" marR="0" rtl="0" algn="l">
              <a:lnSpc>
                <a:spcPct val="90000"/>
              </a:lnSpc>
              <a:spcBef>
                <a:spcPts val="1000"/>
              </a:spcBef>
              <a:spcAft>
                <a:spcPts val="0"/>
              </a:spcAft>
              <a:buClr>
                <a:schemeClr val="dk1"/>
              </a:buClr>
              <a:buSzPct val="100000"/>
              <a:buFont typeface="Arial"/>
              <a:buNone/>
            </a:pPr>
            <a:r>
              <a:t/>
            </a:r>
            <a:endParaRPr b="0" i="0" sz="2600" u="none" cap="none" strike="noStrike">
              <a:solidFill>
                <a:schemeClr val="dk1"/>
              </a:solidFill>
              <a:latin typeface="Avenir"/>
              <a:ea typeface="Avenir"/>
              <a:cs typeface="Avenir"/>
              <a:sym typeface="Avenir"/>
            </a:endParaRPr>
          </a:p>
          <a:p>
            <a:pPr indent="-75882" lvl="0" marL="228600" marR="0" rtl="0" algn="l">
              <a:lnSpc>
                <a:spcPct val="90000"/>
              </a:lnSpc>
              <a:spcBef>
                <a:spcPts val="1000"/>
              </a:spcBef>
              <a:spcAft>
                <a:spcPts val="0"/>
              </a:spcAft>
              <a:buClr>
                <a:schemeClr val="dk1"/>
              </a:buClr>
              <a:buSzPct val="100000"/>
              <a:buFont typeface="Arial"/>
              <a:buNone/>
            </a:pPr>
            <a:r>
              <a:t/>
            </a:r>
            <a:endParaRPr b="0" i="0" sz="2600" u="none" cap="none" strike="noStrike">
              <a:solidFill>
                <a:schemeClr val="dk1"/>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nvSpPr>
        <p:spPr>
          <a:xfrm>
            <a:off x="4905972" y="70880"/>
            <a:ext cx="266764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Final Results</a:t>
            </a:r>
            <a:endParaRPr/>
          </a:p>
        </p:txBody>
      </p:sp>
      <p:sp>
        <p:nvSpPr>
          <p:cNvPr id="342" name="Google Shape;342;p23"/>
          <p:cNvSpPr txBox="1"/>
          <p:nvPr/>
        </p:nvSpPr>
        <p:spPr>
          <a:xfrm>
            <a:off x="36304" y="1256306"/>
            <a:ext cx="3707296" cy="375487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400">
                <a:solidFill>
                  <a:schemeClr val="dk1"/>
                </a:solidFill>
                <a:latin typeface="Source Sans Pro"/>
                <a:ea typeface="Source Sans Pro"/>
                <a:cs typeface="Source Sans Pro"/>
                <a:sym typeface="Source Sans Pro"/>
              </a:rPr>
              <a:t>A modern classic, Carrie introduced a distinctive new voice in American fiction -- Stephen King. The story of misunderstood high school girl Carrie White, her extraordinary telekinetic powers, and her violent rampage of revenge, remains one of the most barrier-breaking and shocking novels of all time.Make a date with terror and live the nightmare that is...Carrie--back cov A modern classic, Carrie introduced a distinctive new voice in American fiction -- Stephen King. The story of misunderstood high school girl Carrie White, her extraordinary telekinetic powers, and her violent rampage of revenge, remains one of the most barrier-breaking and shocking novels of all time.Make a date with terror and live the nightmare that is...Carrie</a:t>
            </a:r>
            <a:endParaRPr sz="1400">
              <a:solidFill>
                <a:schemeClr val="dk1"/>
              </a:solidFill>
              <a:latin typeface="Calibri"/>
              <a:ea typeface="Calibri"/>
              <a:cs typeface="Calibri"/>
              <a:sym typeface="Calibri"/>
            </a:endParaRPr>
          </a:p>
        </p:txBody>
      </p:sp>
      <p:sp>
        <p:nvSpPr>
          <p:cNvPr id="343" name="Google Shape;343;p23"/>
          <p:cNvSpPr txBox="1"/>
          <p:nvPr/>
        </p:nvSpPr>
        <p:spPr>
          <a:xfrm>
            <a:off x="870201" y="332490"/>
            <a:ext cx="26676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Book Title : Carrie</a:t>
            </a:r>
            <a:endParaRPr/>
          </a:p>
        </p:txBody>
      </p:sp>
      <p:sp>
        <p:nvSpPr>
          <p:cNvPr id="344" name="Google Shape;344;p23"/>
          <p:cNvSpPr txBox="1"/>
          <p:nvPr/>
        </p:nvSpPr>
        <p:spPr>
          <a:xfrm>
            <a:off x="1062519" y="886974"/>
            <a:ext cx="1654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Book Summary </a:t>
            </a:r>
            <a:endParaRPr/>
          </a:p>
        </p:txBody>
      </p:sp>
      <p:pic>
        <p:nvPicPr>
          <p:cNvPr id="345" name="Google Shape;345;p23"/>
          <p:cNvPicPr preferRelativeResize="0"/>
          <p:nvPr/>
        </p:nvPicPr>
        <p:blipFill rotWithShape="1">
          <a:blip r:embed="rId3">
            <a:alphaModFix/>
          </a:blip>
          <a:srcRect b="0" l="27348" r="4610" t="0"/>
          <a:stretch/>
        </p:blipFill>
        <p:spPr>
          <a:xfrm>
            <a:off x="3903450" y="894668"/>
            <a:ext cx="8157363" cy="56422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nvSpPr>
        <p:spPr>
          <a:xfrm>
            <a:off x="4905972" y="70880"/>
            <a:ext cx="266764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Final Results</a:t>
            </a:r>
            <a:endParaRPr/>
          </a:p>
        </p:txBody>
      </p:sp>
      <p:sp>
        <p:nvSpPr>
          <p:cNvPr id="351" name="Google Shape;351;p24"/>
          <p:cNvSpPr txBox="1"/>
          <p:nvPr/>
        </p:nvSpPr>
        <p:spPr>
          <a:xfrm>
            <a:off x="86000" y="731639"/>
            <a:ext cx="3707296" cy="60016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200">
                <a:solidFill>
                  <a:schemeClr val="dk1"/>
                </a:solidFill>
                <a:latin typeface="Source Sans Pro"/>
                <a:ea typeface="Source Sans Pro"/>
                <a:cs typeface="Source Sans Pro"/>
                <a:sym typeface="Source Sans Pro"/>
              </a:rPr>
              <a:t>Harry Potter's life is miserable. His parents are dead and he's stuck with his heartless relatives, who force him to live in a tiny closet under the stairs. But his fortune changes when he receives a letter that tells him the truth about himself: he's a wizard. A mysterious visitor rescues him from his relatives and takes him to his new home, Hogwarts School of Witchcraft Harry Potter's life is miserable. His parents are dead and he's stuck with his heartless relatives, who force him to live in a tiny closet under the stairs. But his fortune changes when he receives a letter that tells him the truth about himself: he's a wizard. A mysterious visitor rescues him from his relatives and takes him to his new home, Hogwarts School of Witchcraft and Wizardry.After a lifetime of bottling up his magical powers, Harry finally feels like a normal kid. But even within the Wizarding community, he is special. He is the boy who lived: the only person to have ever survived a killing curse inflicted by the evil Lord Voldemort, who launched a brutal takeover of the Wizarding world, only to vanish after failing to kill Harry.Though Harry's first year at Hogwarts is the best of his life, not everything is perfect. There is a dangerous secret object hidden within the castle walls, and Harry believes it's his responsibility to prevent it from falling into evil hands. But doing so will bring him into contact with forces more terrifying than he ever could have imagined.Full of sympathetic characters, wildly imaginative situations, and countless exciting details, the first installment in the series assembles an unforgettable magical world and sets the stage for many high-stakes adventures to come.</a:t>
            </a:r>
            <a:endParaRPr sz="1200">
              <a:solidFill>
                <a:schemeClr val="dk1"/>
              </a:solidFill>
              <a:latin typeface="Calibri"/>
              <a:ea typeface="Calibri"/>
              <a:cs typeface="Calibri"/>
              <a:sym typeface="Calibri"/>
            </a:endParaRPr>
          </a:p>
        </p:txBody>
      </p:sp>
      <p:sp>
        <p:nvSpPr>
          <p:cNvPr id="352" name="Google Shape;352;p24"/>
          <p:cNvSpPr txBox="1"/>
          <p:nvPr/>
        </p:nvSpPr>
        <p:spPr>
          <a:xfrm>
            <a:off x="159026" y="70880"/>
            <a:ext cx="44229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Book Title : Harry Potter and Sorcerer’s stone</a:t>
            </a:r>
            <a:endParaRPr/>
          </a:p>
        </p:txBody>
      </p:sp>
      <p:sp>
        <p:nvSpPr>
          <p:cNvPr id="353" name="Google Shape;353;p24"/>
          <p:cNvSpPr txBox="1"/>
          <p:nvPr/>
        </p:nvSpPr>
        <p:spPr>
          <a:xfrm>
            <a:off x="1032702" y="434772"/>
            <a:ext cx="1654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Book Summary </a:t>
            </a:r>
            <a:endParaRPr/>
          </a:p>
        </p:txBody>
      </p:sp>
      <p:pic>
        <p:nvPicPr>
          <p:cNvPr id="354" name="Google Shape;354;p24"/>
          <p:cNvPicPr preferRelativeResize="0"/>
          <p:nvPr/>
        </p:nvPicPr>
        <p:blipFill rotWithShape="1">
          <a:blip r:embed="rId3">
            <a:alphaModFix/>
          </a:blip>
          <a:srcRect b="0" l="27493" r="5598" t="0"/>
          <a:stretch/>
        </p:blipFill>
        <p:spPr>
          <a:xfrm>
            <a:off x="3878923" y="787059"/>
            <a:ext cx="8157363" cy="5727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233131035f_2_53"/>
          <p:cNvSpPr txBox="1"/>
          <p:nvPr/>
        </p:nvSpPr>
        <p:spPr>
          <a:xfrm>
            <a:off x="403553" y="213075"/>
            <a:ext cx="108837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Deploying Streamlit Application on GitHub</a:t>
            </a:r>
            <a:endParaRPr/>
          </a:p>
        </p:txBody>
      </p:sp>
      <p:sp>
        <p:nvSpPr>
          <p:cNvPr id="360" name="Google Shape;360;g1233131035f_2_53"/>
          <p:cNvSpPr txBox="1"/>
          <p:nvPr/>
        </p:nvSpPr>
        <p:spPr>
          <a:xfrm>
            <a:off x="628650" y="1269000"/>
            <a:ext cx="8143800" cy="216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Steps Followed:</a:t>
            </a:r>
            <a:endParaRPr b="1" sz="1900">
              <a:latin typeface="Calibri"/>
              <a:ea typeface="Calibri"/>
              <a:cs typeface="Calibri"/>
              <a:sym typeface="Calibri"/>
            </a:endParaRPr>
          </a:p>
          <a:p>
            <a:pPr indent="-349250" lvl="0" marL="457200" rtl="0" algn="l">
              <a:spcBef>
                <a:spcPts val="1000"/>
              </a:spcBef>
              <a:spcAft>
                <a:spcPts val="0"/>
              </a:spcAft>
              <a:buSzPts val="1900"/>
              <a:buFont typeface="Calibri"/>
              <a:buAutoNum type="arabicPeriod"/>
            </a:pPr>
            <a:r>
              <a:rPr lang="en-US" sz="1900">
                <a:latin typeface="Calibri"/>
                <a:ea typeface="Calibri"/>
                <a:cs typeface="Calibri"/>
                <a:sym typeface="Calibri"/>
              </a:rPr>
              <a:t>GitHub Repo Creation : </a:t>
            </a:r>
            <a:r>
              <a:rPr lang="en-US" sz="1900" u="sng">
                <a:solidFill>
                  <a:schemeClr val="hlink"/>
                </a:solidFill>
                <a:latin typeface="Calibri"/>
                <a:ea typeface="Calibri"/>
                <a:cs typeface="Calibri"/>
                <a:sym typeface="Calibri"/>
                <a:hlinkClick r:id="rId3"/>
              </a:rPr>
              <a:t>Link</a:t>
            </a:r>
            <a:endParaRPr sz="1900">
              <a:latin typeface="Calibri"/>
              <a:ea typeface="Calibri"/>
              <a:cs typeface="Calibri"/>
              <a:sym typeface="Calibri"/>
            </a:endParaRPr>
          </a:p>
          <a:p>
            <a:pPr indent="-349250" lvl="0" marL="457200" rtl="0" algn="l">
              <a:spcBef>
                <a:spcPts val="1000"/>
              </a:spcBef>
              <a:spcAft>
                <a:spcPts val="0"/>
              </a:spcAft>
              <a:buSzPts val="1900"/>
              <a:buFont typeface="Calibri"/>
              <a:buAutoNum type="arabicPeriod"/>
            </a:pPr>
            <a:r>
              <a:rPr lang="en-US" sz="1900">
                <a:latin typeface="Calibri"/>
                <a:ea typeface="Calibri"/>
                <a:cs typeface="Calibri"/>
                <a:sym typeface="Calibri"/>
              </a:rPr>
              <a:t>Added </a:t>
            </a:r>
            <a:r>
              <a:rPr lang="en-US" sz="1900" u="sng">
                <a:solidFill>
                  <a:schemeClr val="hlink"/>
                </a:solidFill>
                <a:latin typeface="Calibri"/>
                <a:ea typeface="Calibri"/>
                <a:cs typeface="Calibri"/>
                <a:sym typeface="Calibri"/>
                <a:hlinkClick r:id="rId4"/>
              </a:rPr>
              <a:t>requirements.txt</a:t>
            </a:r>
            <a:r>
              <a:rPr lang="en-US" sz="1900">
                <a:latin typeface="Calibri"/>
                <a:ea typeface="Calibri"/>
                <a:cs typeface="Calibri"/>
                <a:sym typeface="Calibri"/>
              </a:rPr>
              <a:t> file for all the libraries used in project</a:t>
            </a:r>
            <a:endParaRPr sz="1900">
              <a:latin typeface="Calibri"/>
              <a:ea typeface="Calibri"/>
              <a:cs typeface="Calibri"/>
              <a:sym typeface="Calibri"/>
            </a:endParaRPr>
          </a:p>
          <a:p>
            <a:pPr indent="-349250" lvl="0" marL="457200" rtl="0" algn="l">
              <a:spcBef>
                <a:spcPts val="1000"/>
              </a:spcBef>
              <a:spcAft>
                <a:spcPts val="0"/>
              </a:spcAft>
              <a:buSzPts val="1900"/>
              <a:buFont typeface="Calibri"/>
              <a:buAutoNum type="arabicPeriod"/>
            </a:pPr>
            <a:r>
              <a:rPr lang="en-US" sz="1900">
                <a:latin typeface="Calibri"/>
                <a:ea typeface="Calibri"/>
                <a:cs typeface="Calibri"/>
                <a:sym typeface="Calibri"/>
              </a:rPr>
              <a:t>Added details of the repo in the Streamlit share</a:t>
            </a:r>
            <a:endParaRPr sz="1900">
              <a:latin typeface="Calibri"/>
              <a:ea typeface="Calibri"/>
              <a:cs typeface="Calibri"/>
              <a:sym typeface="Calibri"/>
            </a:endParaRPr>
          </a:p>
          <a:p>
            <a:pPr indent="-349250" lvl="0" marL="457200" rtl="0" algn="l">
              <a:spcBef>
                <a:spcPts val="1000"/>
              </a:spcBef>
              <a:spcAft>
                <a:spcPts val="1000"/>
              </a:spcAft>
              <a:buSzPts val="1900"/>
              <a:buFont typeface="Calibri"/>
              <a:buAutoNum type="arabicPeriod"/>
            </a:pPr>
            <a:r>
              <a:rPr lang="en-US" sz="1900">
                <a:latin typeface="Calibri"/>
                <a:ea typeface="Calibri"/>
                <a:cs typeface="Calibri"/>
                <a:sym typeface="Calibri"/>
              </a:rPr>
              <a:t>Model deployment</a:t>
            </a:r>
            <a:endParaRPr sz="1900">
              <a:latin typeface="Calibri"/>
              <a:ea typeface="Calibri"/>
              <a:cs typeface="Calibri"/>
              <a:sym typeface="Calibri"/>
            </a:endParaRPr>
          </a:p>
        </p:txBody>
      </p:sp>
      <p:sp>
        <p:nvSpPr>
          <p:cNvPr id="361" name="Google Shape;361;g1233131035f_2_53"/>
          <p:cNvSpPr txBox="1"/>
          <p:nvPr/>
        </p:nvSpPr>
        <p:spPr>
          <a:xfrm>
            <a:off x="814400" y="3429000"/>
            <a:ext cx="5315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latin typeface="Calibri"/>
                <a:ea typeface="Calibri"/>
                <a:cs typeface="Calibri"/>
                <a:sym typeface="Calibri"/>
              </a:rPr>
              <a:t>Deployed app </a:t>
            </a:r>
            <a:r>
              <a:rPr b="1" lang="en-US" sz="2700" u="sng">
                <a:solidFill>
                  <a:schemeClr val="hlink"/>
                </a:solidFill>
                <a:latin typeface="Calibri"/>
                <a:ea typeface="Calibri"/>
                <a:cs typeface="Calibri"/>
                <a:sym typeface="Calibri"/>
                <a:hlinkClick r:id="rId5"/>
              </a:rPr>
              <a:t>Link</a:t>
            </a:r>
            <a:endParaRPr b="1" sz="27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0"/>
          <p:cNvSpPr txBox="1"/>
          <p:nvPr/>
        </p:nvSpPr>
        <p:spPr>
          <a:xfrm>
            <a:off x="403546" y="213076"/>
            <a:ext cx="655172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Future Scope</a:t>
            </a:r>
            <a:endParaRPr/>
          </a:p>
        </p:txBody>
      </p:sp>
      <p:sp>
        <p:nvSpPr>
          <p:cNvPr id="367" name="Google Shape;367;p20"/>
          <p:cNvSpPr txBox="1"/>
          <p:nvPr/>
        </p:nvSpPr>
        <p:spPr>
          <a:xfrm>
            <a:off x="367808" y="1027095"/>
            <a:ext cx="11456400" cy="1349400"/>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Unsupervised Sentiment Analysis using Clustering</a:t>
            </a:r>
            <a:r>
              <a:rPr lang="en-US" sz="1600">
                <a:solidFill>
                  <a:schemeClr val="dk1"/>
                </a:solidFill>
                <a:latin typeface="Calibri"/>
                <a:ea typeface="Calibri"/>
                <a:cs typeface="Calibri"/>
                <a:sym typeface="Calibri"/>
              </a:rPr>
              <a:t>:</a:t>
            </a:r>
            <a:endParaRPr/>
          </a:p>
          <a:p>
            <a:pPr indent="0" lvl="0" marL="0" marR="0" rtl="0" algn="just">
              <a:lnSpc>
                <a:spcPct val="100000"/>
              </a:lnSpc>
              <a:spcBef>
                <a:spcPts val="1200"/>
              </a:spcBef>
              <a:spcAft>
                <a:spcPts val="0"/>
              </a:spcAft>
              <a:buClr>
                <a:srgbClr val="292929"/>
              </a:buClr>
              <a:buSzPts val="1600"/>
              <a:buFont typeface="Arial"/>
              <a:buNone/>
            </a:pPr>
            <a:r>
              <a:rPr b="0" i="0" lang="en-US" sz="1600">
                <a:solidFill>
                  <a:srgbClr val="292929"/>
                </a:solidFill>
                <a:latin typeface="Calibri"/>
                <a:ea typeface="Calibri"/>
                <a:cs typeface="Calibri"/>
                <a:sym typeface="Calibri"/>
              </a:rPr>
              <a:t>The main idea behind this approach is that negative and positive words usually are surrounded by similar words could form clusters (based on similarity of their surrounding) of negative words that have similar surroundings, positive words that have similar surroundings, and some neutral words that end up between them .</a:t>
            </a:r>
            <a:endParaRPr sz="1600">
              <a:solidFill>
                <a:schemeClr val="dk1"/>
              </a:solidFill>
              <a:latin typeface="Calibri"/>
              <a:ea typeface="Calibri"/>
              <a:cs typeface="Calibri"/>
              <a:sym typeface="Calibri"/>
            </a:endParaRPr>
          </a:p>
        </p:txBody>
      </p:sp>
      <p:sp>
        <p:nvSpPr>
          <p:cNvPr id="368" name="Google Shape;368;p20"/>
          <p:cNvSpPr txBox="1"/>
          <p:nvPr/>
        </p:nvSpPr>
        <p:spPr>
          <a:xfrm>
            <a:off x="589848" y="3355186"/>
            <a:ext cx="1460700" cy="3387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Preprocessing</a:t>
            </a:r>
            <a:endParaRPr sz="1600">
              <a:solidFill>
                <a:schemeClr val="dk1"/>
              </a:solidFill>
              <a:latin typeface="Calibri"/>
              <a:ea typeface="Calibri"/>
              <a:cs typeface="Calibri"/>
              <a:sym typeface="Calibri"/>
            </a:endParaRPr>
          </a:p>
        </p:txBody>
      </p:sp>
      <p:sp>
        <p:nvSpPr>
          <p:cNvPr id="369" name="Google Shape;369;p20"/>
          <p:cNvSpPr txBox="1"/>
          <p:nvPr/>
        </p:nvSpPr>
        <p:spPr>
          <a:xfrm>
            <a:off x="2406074" y="3355186"/>
            <a:ext cx="1460700" cy="3387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Word2Vec</a:t>
            </a:r>
            <a:endParaRPr sz="1600">
              <a:solidFill>
                <a:schemeClr val="dk1"/>
              </a:solidFill>
              <a:latin typeface="Calibri"/>
              <a:ea typeface="Calibri"/>
              <a:cs typeface="Calibri"/>
              <a:sym typeface="Calibri"/>
            </a:endParaRPr>
          </a:p>
        </p:txBody>
      </p:sp>
      <p:sp>
        <p:nvSpPr>
          <p:cNvPr id="370" name="Google Shape;370;p20"/>
          <p:cNvSpPr txBox="1"/>
          <p:nvPr/>
        </p:nvSpPr>
        <p:spPr>
          <a:xfrm>
            <a:off x="4378785" y="2852069"/>
            <a:ext cx="2103900" cy="5232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Clustering (K means/DBSCAN)</a:t>
            </a:r>
            <a:endParaRPr sz="1400">
              <a:solidFill>
                <a:schemeClr val="dk1"/>
              </a:solidFill>
              <a:latin typeface="Calibri"/>
              <a:ea typeface="Calibri"/>
              <a:cs typeface="Calibri"/>
              <a:sym typeface="Calibri"/>
            </a:endParaRPr>
          </a:p>
        </p:txBody>
      </p:sp>
      <p:sp>
        <p:nvSpPr>
          <p:cNvPr id="371" name="Google Shape;371;p20"/>
          <p:cNvSpPr txBox="1"/>
          <p:nvPr/>
        </p:nvSpPr>
        <p:spPr>
          <a:xfrm>
            <a:off x="4359904" y="3525424"/>
            <a:ext cx="2103900" cy="7389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Calculate Sentiment Coeff.</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(based on distance of words from its centroids)</a:t>
            </a:r>
            <a:endParaRPr sz="1400">
              <a:solidFill>
                <a:schemeClr val="dk1"/>
              </a:solidFill>
              <a:latin typeface="Calibri"/>
              <a:ea typeface="Calibri"/>
              <a:cs typeface="Calibri"/>
              <a:sym typeface="Calibri"/>
            </a:endParaRPr>
          </a:p>
        </p:txBody>
      </p:sp>
      <p:sp>
        <p:nvSpPr>
          <p:cNvPr id="372" name="Google Shape;372;p20"/>
          <p:cNvSpPr/>
          <p:nvPr/>
        </p:nvSpPr>
        <p:spPr>
          <a:xfrm>
            <a:off x="4222300" y="2678243"/>
            <a:ext cx="2379300" cy="1734000"/>
          </a:xfrm>
          <a:prstGeom prst="rect">
            <a:avLst/>
          </a:prstGeom>
          <a:noFill/>
          <a:ln cap="flat" cmpd="sng" w="19050">
            <a:solidFill>
              <a:srgbClr val="833C0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20"/>
          <p:cNvSpPr txBox="1"/>
          <p:nvPr/>
        </p:nvSpPr>
        <p:spPr>
          <a:xfrm>
            <a:off x="7297703" y="2970465"/>
            <a:ext cx="1708800" cy="11697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Calculate Weighted sentiment scores and determine overall sentiment of a sentence</a:t>
            </a:r>
            <a:endParaRPr sz="1400">
              <a:solidFill>
                <a:schemeClr val="dk1"/>
              </a:solidFill>
              <a:latin typeface="Calibri"/>
              <a:ea typeface="Calibri"/>
              <a:cs typeface="Calibri"/>
              <a:sym typeface="Calibri"/>
            </a:endParaRPr>
          </a:p>
        </p:txBody>
      </p:sp>
      <p:cxnSp>
        <p:nvCxnSpPr>
          <p:cNvPr id="374" name="Google Shape;374;p20"/>
          <p:cNvCxnSpPr>
            <a:stCxn id="368" idx="3"/>
            <a:endCxn id="369" idx="1"/>
          </p:cNvCxnSpPr>
          <p:nvPr/>
        </p:nvCxnSpPr>
        <p:spPr>
          <a:xfrm>
            <a:off x="2050548" y="3524536"/>
            <a:ext cx="355500" cy="0"/>
          </a:xfrm>
          <a:prstGeom prst="straightConnector1">
            <a:avLst/>
          </a:prstGeom>
          <a:noFill/>
          <a:ln cap="flat" cmpd="sng" w="9525">
            <a:solidFill>
              <a:schemeClr val="dk1"/>
            </a:solidFill>
            <a:prstDash val="solid"/>
            <a:miter lim="800000"/>
            <a:headEnd len="sm" w="sm" type="none"/>
            <a:tailEnd len="med" w="med" type="triangle"/>
          </a:ln>
        </p:spPr>
      </p:cxnSp>
      <p:cxnSp>
        <p:nvCxnSpPr>
          <p:cNvPr id="375" name="Google Shape;375;p20"/>
          <p:cNvCxnSpPr/>
          <p:nvPr/>
        </p:nvCxnSpPr>
        <p:spPr>
          <a:xfrm>
            <a:off x="3866839" y="3497422"/>
            <a:ext cx="355500" cy="0"/>
          </a:xfrm>
          <a:prstGeom prst="straightConnector1">
            <a:avLst/>
          </a:prstGeom>
          <a:noFill/>
          <a:ln cap="flat" cmpd="sng" w="9525">
            <a:solidFill>
              <a:schemeClr val="dk1"/>
            </a:solidFill>
            <a:prstDash val="solid"/>
            <a:miter lim="800000"/>
            <a:headEnd len="sm" w="sm" type="none"/>
            <a:tailEnd len="med" w="med" type="triangle"/>
          </a:ln>
        </p:spPr>
      </p:cxnSp>
      <p:cxnSp>
        <p:nvCxnSpPr>
          <p:cNvPr id="376" name="Google Shape;376;p20"/>
          <p:cNvCxnSpPr>
            <a:endCxn id="373" idx="1"/>
          </p:cNvCxnSpPr>
          <p:nvPr/>
        </p:nvCxnSpPr>
        <p:spPr>
          <a:xfrm>
            <a:off x="6601403" y="3555315"/>
            <a:ext cx="696300" cy="0"/>
          </a:xfrm>
          <a:prstGeom prst="straightConnector1">
            <a:avLst/>
          </a:prstGeom>
          <a:noFill/>
          <a:ln cap="flat" cmpd="sng" w="9525">
            <a:solidFill>
              <a:schemeClr val="dk1"/>
            </a:solidFill>
            <a:prstDash val="solid"/>
            <a:miter lim="800000"/>
            <a:headEnd len="sm" w="sm" type="none"/>
            <a:tailEnd len="med" w="med" type="triangle"/>
          </a:ln>
        </p:spPr>
      </p:cxnSp>
      <p:cxnSp>
        <p:nvCxnSpPr>
          <p:cNvPr id="377" name="Google Shape;377;p20"/>
          <p:cNvCxnSpPr/>
          <p:nvPr/>
        </p:nvCxnSpPr>
        <p:spPr>
          <a:xfrm>
            <a:off x="9006526" y="3497422"/>
            <a:ext cx="564900" cy="0"/>
          </a:xfrm>
          <a:prstGeom prst="straightConnector1">
            <a:avLst/>
          </a:prstGeom>
          <a:noFill/>
          <a:ln cap="flat" cmpd="sng" w="9525">
            <a:solidFill>
              <a:schemeClr val="dk1"/>
            </a:solidFill>
            <a:prstDash val="solid"/>
            <a:miter lim="800000"/>
            <a:headEnd len="sm" w="sm" type="none"/>
            <a:tailEnd len="med" w="med" type="triangle"/>
          </a:ln>
        </p:spPr>
      </p:cxnSp>
      <p:sp>
        <p:nvSpPr>
          <p:cNvPr id="378" name="Google Shape;378;p20"/>
          <p:cNvSpPr txBox="1"/>
          <p:nvPr/>
        </p:nvSpPr>
        <p:spPr>
          <a:xfrm>
            <a:off x="9571383" y="3122770"/>
            <a:ext cx="1460700" cy="5850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Model Evaluation</a:t>
            </a:r>
            <a:endParaRPr sz="1600">
              <a:solidFill>
                <a:schemeClr val="dk1"/>
              </a:solidFill>
              <a:latin typeface="Calibri"/>
              <a:ea typeface="Calibri"/>
              <a:cs typeface="Calibri"/>
              <a:sym typeface="Calibri"/>
            </a:endParaRPr>
          </a:p>
        </p:txBody>
      </p:sp>
      <p:sp>
        <p:nvSpPr>
          <p:cNvPr id="379" name="Google Shape;379;p20"/>
          <p:cNvSpPr txBox="1"/>
          <p:nvPr/>
        </p:nvSpPr>
        <p:spPr>
          <a:xfrm>
            <a:off x="589886" y="5118161"/>
            <a:ext cx="1460700" cy="5850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Extracted summary</a:t>
            </a:r>
            <a:endParaRPr sz="1600">
              <a:solidFill>
                <a:schemeClr val="dk1"/>
              </a:solidFill>
              <a:latin typeface="Calibri"/>
              <a:ea typeface="Calibri"/>
              <a:cs typeface="Calibri"/>
              <a:sym typeface="Calibri"/>
            </a:endParaRPr>
          </a:p>
        </p:txBody>
      </p:sp>
      <p:cxnSp>
        <p:nvCxnSpPr>
          <p:cNvPr id="380" name="Google Shape;380;p20"/>
          <p:cNvCxnSpPr>
            <a:stCxn id="379" idx="0"/>
            <a:endCxn id="368" idx="2"/>
          </p:cNvCxnSpPr>
          <p:nvPr/>
        </p:nvCxnSpPr>
        <p:spPr>
          <a:xfrm rot="10800000">
            <a:off x="1320236" y="3693761"/>
            <a:ext cx="0" cy="1424400"/>
          </a:xfrm>
          <a:prstGeom prst="straightConnector1">
            <a:avLst/>
          </a:prstGeom>
          <a:noFill/>
          <a:ln cap="flat" cmpd="sng" w="9525">
            <a:solidFill>
              <a:schemeClr val="dk1"/>
            </a:solidFill>
            <a:prstDash val="solid"/>
            <a:miter lim="800000"/>
            <a:headEnd len="sm" w="sm" type="none"/>
            <a:tailEnd len="med" w="med" type="triangle"/>
          </a:ln>
        </p:spPr>
      </p:cxnSp>
      <p:sp>
        <p:nvSpPr>
          <p:cNvPr id="381" name="Google Shape;381;p20"/>
          <p:cNvSpPr txBox="1"/>
          <p:nvPr/>
        </p:nvSpPr>
        <p:spPr>
          <a:xfrm>
            <a:off x="9568736" y="5112461"/>
            <a:ext cx="1460700" cy="5850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Sentiment analysis</a:t>
            </a:r>
            <a:endParaRPr sz="1600">
              <a:solidFill>
                <a:schemeClr val="dk1"/>
              </a:solidFill>
              <a:latin typeface="Calibri"/>
              <a:ea typeface="Calibri"/>
              <a:cs typeface="Calibri"/>
              <a:sym typeface="Calibri"/>
            </a:endParaRPr>
          </a:p>
        </p:txBody>
      </p:sp>
      <p:cxnSp>
        <p:nvCxnSpPr>
          <p:cNvPr id="382" name="Google Shape;382;p20"/>
          <p:cNvCxnSpPr>
            <a:stCxn id="378" idx="2"/>
            <a:endCxn id="381" idx="0"/>
          </p:cNvCxnSpPr>
          <p:nvPr/>
        </p:nvCxnSpPr>
        <p:spPr>
          <a:xfrm flipH="1">
            <a:off x="10299033" y="3707770"/>
            <a:ext cx="2700" cy="1404600"/>
          </a:xfrm>
          <a:prstGeom prst="straightConnector1">
            <a:avLst/>
          </a:prstGeom>
          <a:noFill/>
          <a:ln cap="flat" cmpd="sng" w="9525">
            <a:solidFill>
              <a:schemeClr val="dk1"/>
            </a:solidFill>
            <a:prstDash val="solid"/>
            <a:miter lim="800000"/>
            <a:headEnd len="sm" w="sm" type="none"/>
            <a:tailEnd len="med" w="med" type="triangle"/>
          </a:ln>
        </p:spPr>
      </p:cxnSp>
      <p:cxnSp>
        <p:nvCxnSpPr>
          <p:cNvPr id="383" name="Google Shape;383;p20"/>
          <p:cNvCxnSpPr>
            <a:stCxn id="384" idx="1"/>
            <a:endCxn id="379" idx="3"/>
          </p:cNvCxnSpPr>
          <p:nvPr/>
        </p:nvCxnSpPr>
        <p:spPr>
          <a:xfrm flipH="1">
            <a:off x="2050486" y="5407199"/>
            <a:ext cx="2764500" cy="3600"/>
          </a:xfrm>
          <a:prstGeom prst="straightConnector1">
            <a:avLst/>
          </a:prstGeom>
          <a:noFill/>
          <a:ln cap="flat" cmpd="sng" w="9525">
            <a:solidFill>
              <a:schemeClr val="dk1"/>
            </a:solidFill>
            <a:prstDash val="solid"/>
            <a:miter lim="800000"/>
            <a:headEnd len="sm" w="sm" type="none"/>
            <a:tailEnd len="med" w="med" type="triangle"/>
          </a:ln>
        </p:spPr>
      </p:cxnSp>
      <p:cxnSp>
        <p:nvCxnSpPr>
          <p:cNvPr id="385" name="Google Shape;385;p20"/>
          <p:cNvCxnSpPr>
            <a:endCxn id="384" idx="3"/>
          </p:cNvCxnSpPr>
          <p:nvPr/>
        </p:nvCxnSpPr>
        <p:spPr>
          <a:xfrm rot="10800000">
            <a:off x="6275686" y="5407199"/>
            <a:ext cx="3294300" cy="600"/>
          </a:xfrm>
          <a:prstGeom prst="straightConnector1">
            <a:avLst/>
          </a:prstGeom>
          <a:noFill/>
          <a:ln cap="flat" cmpd="sng" w="9525">
            <a:solidFill>
              <a:schemeClr val="dk1"/>
            </a:solidFill>
            <a:prstDash val="solid"/>
            <a:miter lim="800000"/>
            <a:headEnd len="sm" w="sm" type="none"/>
            <a:tailEnd len="med" w="med" type="triangle"/>
          </a:ln>
        </p:spPr>
      </p:cxnSp>
      <p:sp>
        <p:nvSpPr>
          <p:cNvPr id="386" name="Google Shape;386;p20"/>
          <p:cNvSpPr txBox="1"/>
          <p:nvPr/>
        </p:nvSpPr>
        <p:spPr>
          <a:xfrm>
            <a:off x="2284119" y="5112363"/>
            <a:ext cx="222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Summary from Goodreads</a:t>
            </a:r>
            <a:endParaRPr>
              <a:latin typeface="Calibri"/>
              <a:ea typeface="Calibri"/>
              <a:cs typeface="Calibri"/>
              <a:sym typeface="Calibri"/>
            </a:endParaRPr>
          </a:p>
        </p:txBody>
      </p:sp>
      <p:sp>
        <p:nvSpPr>
          <p:cNvPr id="384" name="Google Shape;384;p20"/>
          <p:cNvSpPr txBox="1"/>
          <p:nvPr/>
        </p:nvSpPr>
        <p:spPr>
          <a:xfrm>
            <a:off x="4814986" y="5237849"/>
            <a:ext cx="1460700" cy="338700"/>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Streamlit GUI</a:t>
            </a:r>
            <a:endParaRPr sz="1600">
              <a:solidFill>
                <a:schemeClr val="dk1"/>
              </a:solidFill>
              <a:latin typeface="Calibri"/>
              <a:ea typeface="Calibri"/>
              <a:cs typeface="Calibri"/>
              <a:sym typeface="Calibri"/>
            </a:endParaRPr>
          </a:p>
        </p:txBody>
      </p:sp>
      <p:sp>
        <p:nvSpPr>
          <p:cNvPr id="387" name="Google Shape;387;p20"/>
          <p:cNvSpPr txBox="1"/>
          <p:nvPr/>
        </p:nvSpPr>
        <p:spPr>
          <a:xfrm>
            <a:off x="7039694" y="5302938"/>
            <a:ext cx="222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Detailed Book Sentiment</a:t>
            </a:r>
            <a:endParaRPr>
              <a:latin typeface="Calibri"/>
              <a:ea typeface="Calibri"/>
              <a:cs typeface="Calibri"/>
              <a:sym typeface="Calibri"/>
            </a:endParaRPr>
          </a:p>
        </p:txBody>
      </p:sp>
      <p:sp>
        <p:nvSpPr>
          <p:cNvPr id="388" name="Google Shape;388;p20"/>
          <p:cNvSpPr txBox="1"/>
          <p:nvPr/>
        </p:nvSpPr>
        <p:spPr>
          <a:xfrm>
            <a:off x="428625" y="6029325"/>
            <a:ext cx="11030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Calibri"/>
                <a:ea typeface="Calibri"/>
                <a:cs typeface="Calibri"/>
                <a:sym typeface="Calibri"/>
              </a:rPr>
              <a:t>Reference : </a:t>
            </a:r>
            <a:r>
              <a:rPr lang="en-US" sz="2100" u="sng">
                <a:solidFill>
                  <a:schemeClr val="hlink"/>
                </a:solidFill>
                <a:latin typeface="Calibri"/>
                <a:ea typeface="Calibri"/>
                <a:cs typeface="Calibri"/>
                <a:sym typeface="Calibri"/>
                <a:hlinkClick r:id="rId3"/>
              </a:rPr>
              <a:t>https://towardsdatascience.com/unsupervised-sentiment-analysis-a38bf1906483</a:t>
            </a:r>
            <a:endParaRPr sz="22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g1233131035f_14_0"/>
          <p:cNvPicPr preferRelativeResize="0"/>
          <p:nvPr/>
        </p:nvPicPr>
        <p:blipFill>
          <a:blip r:embed="rId3">
            <a:alphaModFix/>
          </a:blip>
          <a:stretch>
            <a:fillRect/>
          </a:stretch>
        </p:blipFill>
        <p:spPr>
          <a:xfrm>
            <a:off x="152400" y="152400"/>
            <a:ext cx="11887201" cy="45166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5"/>
          <p:cNvSpPr txBox="1"/>
          <p:nvPr/>
        </p:nvSpPr>
        <p:spPr>
          <a:xfrm>
            <a:off x="4953739" y="3044279"/>
            <a:ext cx="3346881"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233131035f_8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Tools Used</a:t>
            </a:r>
            <a:endParaRPr b="1"/>
          </a:p>
        </p:txBody>
      </p:sp>
      <p:sp>
        <p:nvSpPr>
          <p:cNvPr id="109" name="Google Shape;109;g1233131035f_8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b="1" lang="en-US"/>
              <a:t>To perform Sentiment Analysis</a:t>
            </a:r>
            <a:endParaRPr b="1"/>
          </a:p>
          <a:p>
            <a:pPr indent="-342900" lvl="0" marL="457200" rtl="0" algn="l">
              <a:lnSpc>
                <a:spcPct val="150000"/>
              </a:lnSpc>
              <a:spcBef>
                <a:spcPts val="1000"/>
              </a:spcBef>
              <a:spcAft>
                <a:spcPts val="0"/>
              </a:spcAft>
              <a:buSzPts val="1800"/>
              <a:buChar char="•"/>
            </a:pPr>
            <a:r>
              <a:rPr lang="en-US"/>
              <a:t>Python Open source libraries are used to preprocess online book summary and for complete text analysis</a:t>
            </a:r>
            <a:endParaRPr/>
          </a:p>
          <a:p>
            <a:pPr indent="-342900" lvl="0" marL="457200" rtl="0" algn="l">
              <a:lnSpc>
                <a:spcPct val="150000"/>
              </a:lnSpc>
              <a:spcBef>
                <a:spcPts val="0"/>
              </a:spcBef>
              <a:spcAft>
                <a:spcPts val="0"/>
              </a:spcAft>
              <a:buSzPts val="1800"/>
              <a:buChar char="•"/>
            </a:pPr>
            <a:r>
              <a:rPr lang="en-US"/>
              <a:t>Model building process is done with Neural Network </a:t>
            </a:r>
            <a:endParaRPr/>
          </a:p>
          <a:p>
            <a:pPr indent="-342900" lvl="0" marL="457200" rtl="0" algn="l">
              <a:lnSpc>
                <a:spcPct val="150000"/>
              </a:lnSpc>
              <a:spcBef>
                <a:spcPts val="0"/>
              </a:spcBef>
              <a:spcAft>
                <a:spcPts val="0"/>
              </a:spcAft>
              <a:buSzPts val="1800"/>
              <a:buChar char="•"/>
            </a:pPr>
            <a:r>
              <a:rPr lang="en-US"/>
              <a:t>Streamlit the Python Open Source library is used for Model Deployment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nvSpPr>
        <p:spPr>
          <a:xfrm>
            <a:off x="838200" y="453345"/>
            <a:ext cx="10515600" cy="638052"/>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Sentiment Analysis Approaches </a:t>
            </a:r>
            <a:endParaRPr b="0" i="0" sz="4400" u="none" cap="none" strike="noStrike">
              <a:solidFill>
                <a:schemeClr val="dk1"/>
              </a:solidFill>
              <a:latin typeface="Calibri"/>
              <a:ea typeface="Calibri"/>
              <a:cs typeface="Calibri"/>
              <a:sym typeface="Calibri"/>
            </a:endParaRPr>
          </a:p>
        </p:txBody>
      </p:sp>
      <p:sp>
        <p:nvSpPr>
          <p:cNvPr id="115" name="Google Shape;115;p4"/>
          <p:cNvSpPr txBox="1"/>
          <p:nvPr/>
        </p:nvSpPr>
        <p:spPr>
          <a:xfrm>
            <a:off x="4927106" y="1553592"/>
            <a:ext cx="1926455" cy="830997"/>
          </a:xfrm>
          <a:prstGeom prst="rect">
            <a:avLst/>
          </a:prstGeom>
          <a:solidFill>
            <a:srgbClr val="B3C6E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Sentiment Analysis</a:t>
            </a:r>
            <a:endParaRPr b="0" i="0" sz="2400" u="none" cap="none" strike="noStrike">
              <a:solidFill>
                <a:schemeClr val="dk1"/>
              </a:solidFill>
              <a:latin typeface="Calibri"/>
              <a:ea typeface="Calibri"/>
              <a:cs typeface="Calibri"/>
              <a:sym typeface="Calibri"/>
            </a:endParaRPr>
          </a:p>
        </p:txBody>
      </p:sp>
      <p:cxnSp>
        <p:nvCxnSpPr>
          <p:cNvPr id="116" name="Google Shape;116;p4"/>
          <p:cNvCxnSpPr/>
          <p:nvPr/>
        </p:nvCxnSpPr>
        <p:spPr>
          <a:xfrm flipH="1">
            <a:off x="4722920" y="2384589"/>
            <a:ext cx="998739" cy="1157601"/>
          </a:xfrm>
          <a:prstGeom prst="straightConnector1">
            <a:avLst/>
          </a:prstGeom>
          <a:noFill/>
          <a:ln cap="flat" cmpd="sng" w="9525">
            <a:solidFill>
              <a:schemeClr val="dk1"/>
            </a:solidFill>
            <a:prstDash val="solid"/>
            <a:miter lim="800000"/>
            <a:headEnd len="sm" w="sm" type="none"/>
            <a:tailEnd len="med" w="med" type="triangle"/>
          </a:ln>
        </p:spPr>
      </p:cxnSp>
      <p:cxnSp>
        <p:nvCxnSpPr>
          <p:cNvPr id="117" name="Google Shape;117;p4"/>
          <p:cNvCxnSpPr/>
          <p:nvPr/>
        </p:nvCxnSpPr>
        <p:spPr>
          <a:xfrm>
            <a:off x="6096000" y="2384589"/>
            <a:ext cx="961747" cy="1157601"/>
          </a:xfrm>
          <a:prstGeom prst="straightConnector1">
            <a:avLst/>
          </a:prstGeom>
          <a:noFill/>
          <a:ln cap="flat" cmpd="sng" w="9525">
            <a:solidFill>
              <a:schemeClr val="dk1"/>
            </a:solidFill>
            <a:prstDash val="solid"/>
            <a:miter lim="800000"/>
            <a:headEnd len="sm" w="sm" type="none"/>
            <a:tailEnd len="med" w="med" type="triangle"/>
          </a:ln>
        </p:spPr>
      </p:cxnSp>
      <p:sp>
        <p:nvSpPr>
          <p:cNvPr id="118" name="Google Shape;118;p4"/>
          <p:cNvSpPr txBox="1"/>
          <p:nvPr/>
        </p:nvSpPr>
        <p:spPr>
          <a:xfrm flipH="1">
            <a:off x="3053918" y="3677781"/>
            <a:ext cx="22993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Using Supervised ML </a:t>
            </a:r>
            <a:endParaRPr sz="1800">
              <a:solidFill>
                <a:schemeClr val="dk1"/>
              </a:solidFill>
              <a:latin typeface="Calibri"/>
              <a:ea typeface="Calibri"/>
              <a:cs typeface="Calibri"/>
              <a:sym typeface="Calibri"/>
            </a:endParaRPr>
          </a:p>
        </p:txBody>
      </p:sp>
      <p:sp>
        <p:nvSpPr>
          <p:cNvPr id="119" name="Google Shape;119;p4"/>
          <p:cNvSpPr txBox="1"/>
          <p:nvPr/>
        </p:nvSpPr>
        <p:spPr>
          <a:xfrm flipH="1">
            <a:off x="6375645" y="3677781"/>
            <a:ext cx="24487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Using Unsupervised ML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nvSpPr>
        <p:spPr>
          <a:xfrm>
            <a:off x="495457" y="909673"/>
            <a:ext cx="3847730" cy="638052"/>
          </a:xfrm>
          <a:prstGeom prst="rect">
            <a:avLst/>
          </a:prstGeom>
          <a:solidFill>
            <a:srgbClr val="FBE4D4"/>
          </a:solid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Project Workflow</a:t>
            </a:r>
            <a:endParaRPr sz="4400">
              <a:solidFill>
                <a:schemeClr val="dk1"/>
              </a:solidFill>
              <a:latin typeface="Calibri"/>
              <a:ea typeface="Calibri"/>
              <a:cs typeface="Calibri"/>
              <a:sym typeface="Calibri"/>
            </a:endParaRPr>
          </a:p>
        </p:txBody>
      </p:sp>
      <p:grpSp>
        <p:nvGrpSpPr>
          <p:cNvPr id="125" name="Google Shape;125;p5"/>
          <p:cNvGrpSpPr/>
          <p:nvPr/>
        </p:nvGrpSpPr>
        <p:grpSpPr>
          <a:xfrm>
            <a:off x="217661" y="2456202"/>
            <a:ext cx="2459114" cy="3151573"/>
            <a:chOff x="488272" y="2707689"/>
            <a:chExt cx="2459114" cy="3151573"/>
          </a:xfrm>
        </p:grpSpPr>
        <p:sp>
          <p:nvSpPr>
            <p:cNvPr id="126" name="Google Shape;126;p5"/>
            <p:cNvSpPr txBox="1"/>
            <p:nvPr/>
          </p:nvSpPr>
          <p:spPr>
            <a:xfrm>
              <a:off x="674702" y="2956264"/>
              <a:ext cx="2015231" cy="646331"/>
            </a:xfrm>
            <a:prstGeom prst="rect">
              <a:avLst/>
            </a:prstGeom>
            <a:solidFill>
              <a:srgbClr val="ACB8CA"/>
            </a:solidFill>
            <a:ln cap="flat" cmpd="sng" w="9525">
              <a:solidFill>
                <a:srgbClr val="59595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Books’ summary Extraction</a:t>
              </a:r>
              <a:endParaRPr sz="1800">
                <a:solidFill>
                  <a:schemeClr val="dk1"/>
                </a:solidFill>
                <a:latin typeface="Calibri"/>
                <a:ea typeface="Calibri"/>
                <a:cs typeface="Calibri"/>
                <a:sym typeface="Calibri"/>
              </a:endParaRPr>
            </a:p>
          </p:txBody>
        </p:sp>
        <p:sp>
          <p:nvSpPr>
            <p:cNvPr id="127" name="Google Shape;127;p5"/>
            <p:cNvSpPr txBox="1"/>
            <p:nvPr/>
          </p:nvSpPr>
          <p:spPr>
            <a:xfrm>
              <a:off x="752751" y="3764132"/>
              <a:ext cx="1937182" cy="1862048"/>
            </a:xfrm>
            <a:prstGeom prst="rect">
              <a:avLst/>
            </a:prstGeom>
            <a:solidFill>
              <a:srgbClr val="F2F2F2"/>
            </a:solidFill>
            <a:ln>
              <a:noFill/>
            </a:ln>
          </p:spPr>
          <p:txBody>
            <a:bodyPr anchorCtr="0" anchor="t" bIns="45700" lIns="91425" spcFirstLastPara="1" rIns="91425" wrap="square" tIns="45700">
              <a:spAutoFit/>
            </a:bodyPr>
            <a:lstStyle/>
            <a:p>
              <a:pPr indent="-155575" lvl="0" marL="228600" marR="0" rtl="0" algn="l">
                <a:spcBef>
                  <a:spcPts val="0"/>
                </a:spcBef>
                <a:spcAft>
                  <a:spcPts val="0"/>
                </a:spcAft>
                <a:buClr>
                  <a:schemeClr val="dk1"/>
                </a:buClr>
                <a:buSzPts val="1150"/>
                <a:buFont typeface="Calibri"/>
                <a:buNone/>
              </a:pPr>
              <a:r>
                <a:t/>
              </a:r>
              <a:endParaRPr sz="1150">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Source site</a:t>
              </a:r>
              <a:r>
                <a:rPr lang="en-US" sz="1150">
                  <a:solidFill>
                    <a:srgbClr val="FF0000"/>
                  </a:solidFill>
                  <a:latin typeface="Calibri"/>
                  <a:ea typeface="Calibri"/>
                  <a:cs typeface="Calibri"/>
                  <a:sym typeface="Calibri"/>
                </a:rPr>
                <a:t>: Goodreads.com</a:t>
              </a:r>
              <a:endParaRPr/>
            </a:p>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Web-scraping </a:t>
              </a:r>
              <a:r>
                <a:rPr lang="en-US" sz="1150">
                  <a:solidFill>
                    <a:srgbClr val="FF0000"/>
                  </a:solidFill>
                  <a:latin typeface="Calibri"/>
                  <a:ea typeface="Calibri"/>
                  <a:cs typeface="Calibri"/>
                  <a:sym typeface="Calibri"/>
                </a:rPr>
                <a:t>: Beautiful Soup (BS4)</a:t>
              </a:r>
              <a:endParaRPr/>
            </a:p>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Extracted fields</a:t>
              </a:r>
              <a:r>
                <a:rPr lang="en-US" sz="1150">
                  <a:solidFill>
                    <a:srgbClr val="FF0000"/>
                  </a:solidFill>
                  <a:latin typeface="Calibri"/>
                  <a:ea typeface="Calibri"/>
                  <a:cs typeface="Calibri"/>
                  <a:sym typeface="Calibri"/>
                </a:rPr>
                <a:t>:  Book title, Book Author, Summary, Book- cover image</a:t>
              </a:r>
              <a:endParaRPr/>
            </a:p>
            <a:p>
              <a:pPr indent="0" lvl="0" marL="0" marR="0" rtl="0" algn="l">
                <a:spcBef>
                  <a:spcPts val="0"/>
                </a:spcBef>
                <a:spcAft>
                  <a:spcPts val="0"/>
                </a:spcAft>
                <a:buNone/>
              </a:pPr>
              <a:r>
                <a:t/>
              </a:r>
              <a:endParaRPr sz="1150">
                <a:solidFill>
                  <a:srgbClr val="FF0000"/>
                </a:solidFill>
                <a:latin typeface="Calibri"/>
                <a:ea typeface="Calibri"/>
                <a:cs typeface="Calibri"/>
                <a:sym typeface="Calibri"/>
              </a:endParaRPr>
            </a:p>
          </p:txBody>
        </p:sp>
        <p:sp>
          <p:nvSpPr>
            <p:cNvPr id="128" name="Google Shape;128;p5"/>
            <p:cNvSpPr/>
            <p:nvPr/>
          </p:nvSpPr>
          <p:spPr>
            <a:xfrm>
              <a:off x="488272" y="2707689"/>
              <a:ext cx="2459114" cy="3151573"/>
            </a:xfrm>
            <a:prstGeom prst="rect">
              <a:avLst/>
            </a:prstGeom>
            <a:noFill/>
            <a:ln cap="flat" cmpd="sng" w="19050">
              <a:solidFill>
                <a:srgbClr val="31538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9" name="Google Shape;129;p5"/>
          <p:cNvGrpSpPr/>
          <p:nvPr/>
        </p:nvGrpSpPr>
        <p:grpSpPr>
          <a:xfrm>
            <a:off x="3127505" y="2728551"/>
            <a:ext cx="2379216" cy="2606876"/>
            <a:chOff x="3116062" y="2561891"/>
            <a:chExt cx="2379216" cy="2606876"/>
          </a:xfrm>
        </p:grpSpPr>
        <p:sp>
          <p:nvSpPr>
            <p:cNvPr id="130" name="Google Shape;130;p5"/>
            <p:cNvSpPr txBox="1"/>
            <p:nvPr/>
          </p:nvSpPr>
          <p:spPr>
            <a:xfrm>
              <a:off x="3257364" y="2771597"/>
              <a:ext cx="2104008" cy="1015663"/>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Data Cleaning </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and </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Pre-processing</a:t>
              </a:r>
              <a:endParaRPr sz="2000">
                <a:solidFill>
                  <a:schemeClr val="dk1"/>
                </a:solidFill>
                <a:latin typeface="Calibri"/>
                <a:ea typeface="Calibri"/>
                <a:cs typeface="Calibri"/>
                <a:sym typeface="Calibri"/>
              </a:endParaRPr>
            </a:p>
          </p:txBody>
        </p:sp>
        <p:sp>
          <p:nvSpPr>
            <p:cNvPr id="131" name="Google Shape;131;p5"/>
            <p:cNvSpPr txBox="1"/>
            <p:nvPr/>
          </p:nvSpPr>
          <p:spPr>
            <a:xfrm>
              <a:off x="3340777" y="4023065"/>
              <a:ext cx="1937182" cy="977191"/>
            </a:xfrm>
            <a:prstGeom prst="rect">
              <a:avLst/>
            </a:prstGeom>
            <a:solidFill>
              <a:srgbClr val="F2F2F2"/>
            </a:solid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special character removal (regex).</a:t>
              </a:r>
              <a:endParaRPr/>
            </a:p>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lowercase, stopwords removal</a:t>
              </a:r>
              <a:endParaRPr/>
            </a:p>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Lemmatization</a:t>
              </a:r>
              <a:endParaRPr sz="1150">
                <a:solidFill>
                  <a:schemeClr val="dk1"/>
                </a:solidFill>
                <a:latin typeface="Calibri"/>
                <a:ea typeface="Calibri"/>
                <a:cs typeface="Calibri"/>
                <a:sym typeface="Calibri"/>
              </a:endParaRPr>
            </a:p>
          </p:txBody>
        </p:sp>
        <p:sp>
          <p:nvSpPr>
            <p:cNvPr id="132" name="Google Shape;132;p5"/>
            <p:cNvSpPr/>
            <p:nvPr/>
          </p:nvSpPr>
          <p:spPr>
            <a:xfrm>
              <a:off x="3116062" y="2561891"/>
              <a:ext cx="2379216" cy="2606876"/>
            </a:xfrm>
            <a:prstGeom prst="rect">
              <a:avLst/>
            </a:prstGeom>
            <a:noFill/>
            <a:ln cap="flat" cmpd="sng" w="19050">
              <a:solidFill>
                <a:srgbClr val="833C0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33" name="Google Shape;133;p5"/>
          <p:cNvGrpSpPr/>
          <p:nvPr/>
        </p:nvGrpSpPr>
        <p:grpSpPr>
          <a:xfrm>
            <a:off x="5947089" y="3070151"/>
            <a:ext cx="1798654" cy="1923673"/>
            <a:chOff x="5765121" y="2905779"/>
            <a:chExt cx="1798654" cy="1923673"/>
          </a:xfrm>
        </p:grpSpPr>
        <p:sp>
          <p:nvSpPr>
            <p:cNvPr id="134" name="Google Shape;134;p5"/>
            <p:cNvSpPr txBox="1"/>
            <p:nvPr/>
          </p:nvSpPr>
          <p:spPr>
            <a:xfrm>
              <a:off x="5857783" y="3028890"/>
              <a:ext cx="1589103" cy="400110"/>
            </a:xfrm>
            <a:prstGeom prst="rect">
              <a:avLst/>
            </a:prstGeom>
            <a:solidFill>
              <a:srgbClr val="E1EFD8"/>
            </a:solidFill>
            <a:ln cap="flat" cmpd="sng" w="9525">
              <a:solidFill>
                <a:srgbClr val="54813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Vectorization</a:t>
              </a:r>
              <a:endParaRPr sz="2000">
                <a:solidFill>
                  <a:schemeClr val="dk1"/>
                </a:solidFill>
                <a:latin typeface="Calibri"/>
                <a:ea typeface="Calibri"/>
                <a:cs typeface="Calibri"/>
                <a:sym typeface="Calibri"/>
              </a:endParaRPr>
            </a:p>
          </p:txBody>
        </p:sp>
        <p:sp>
          <p:nvSpPr>
            <p:cNvPr id="135" name="Google Shape;135;p5"/>
            <p:cNvSpPr txBox="1"/>
            <p:nvPr/>
          </p:nvSpPr>
          <p:spPr>
            <a:xfrm>
              <a:off x="5857783" y="3600856"/>
              <a:ext cx="1589103" cy="104644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TFIDF Vectorizer/ Word2Vec</a:t>
              </a:r>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(We will avoid using Count Vectorizer in this case.)</a:t>
              </a:r>
              <a:endParaRPr sz="1000">
                <a:solidFill>
                  <a:schemeClr val="dk1"/>
                </a:solidFill>
                <a:latin typeface="Calibri"/>
                <a:ea typeface="Calibri"/>
                <a:cs typeface="Calibri"/>
                <a:sym typeface="Calibri"/>
              </a:endParaRPr>
            </a:p>
          </p:txBody>
        </p:sp>
        <p:sp>
          <p:nvSpPr>
            <p:cNvPr id="136" name="Google Shape;136;p5"/>
            <p:cNvSpPr/>
            <p:nvPr/>
          </p:nvSpPr>
          <p:spPr>
            <a:xfrm>
              <a:off x="5765121" y="2905779"/>
              <a:ext cx="1798654" cy="1923673"/>
            </a:xfrm>
            <a:prstGeom prst="rect">
              <a:avLst/>
            </a:prstGeom>
            <a:noFill/>
            <a:ln cap="flat" cmpd="sng" w="19050">
              <a:solidFill>
                <a:srgbClr val="1F386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7" name="Google Shape;137;p5"/>
          <p:cNvSpPr txBox="1"/>
          <p:nvPr/>
        </p:nvSpPr>
        <p:spPr>
          <a:xfrm>
            <a:off x="8262951" y="3641600"/>
            <a:ext cx="2379300" cy="646500"/>
          </a:xfrm>
          <a:prstGeom prst="rect">
            <a:avLst/>
          </a:prstGeom>
          <a:solidFill>
            <a:srgbClr val="C9C9C9"/>
          </a:solidFill>
          <a:ln cap="flat" cmpd="sng" w="9525">
            <a:solidFill>
              <a:srgbClr val="26262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ML model for Sentiment Analysis</a:t>
            </a:r>
            <a:endParaRPr sz="1800">
              <a:solidFill>
                <a:schemeClr val="dk1"/>
              </a:solidFill>
              <a:latin typeface="Calibri"/>
              <a:ea typeface="Calibri"/>
              <a:cs typeface="Calibri"/>
              <a:sym typeface="Calibri"/>
            </a:endParaRPr>
          </a:p>
        </p:txBody>
      </p:sp>
      <p:grpSp>
        <p:nvGrpSpPr>
          <p:cNvPr id="138" name="Google Shape;138;p5"/>
          <p:cNvGrpSpPr/>
          <p:nvPr/>
        </p:nvGrpSpPr>
        <p:grpSpPr>
          <a:xfrm>
            <a:off x="5748777" y="535805"/>
            <a:ext cx="2246051" cy="1695621"/>
            <a:chOff x="5637320" y="772371"/>
            <a:chExt cx="2246051" cy="1695621"/>
          </a:xfrm>
        </p:grpSpPr>
        <p:sp>
          <p:nvSpPr>
            <p:cNvPr id="139" name="Google Shape;139;p5"/>
            <p:cNvSpPr txBox="1"/>
            <p:nvPr/>
          </p:nvSpPr>
          <p:spPr>
            <a:xfrm>
              <a:off x="6276512" y="1976794"/>
              <a:ext cx="914400" cy="369332"/>
            </a:xfrm>
            <a:prstGeom prst="rect">
              <a:avLst/>
            </a:prstGeom>
            <a:solidFill>
              <a:srgbClr val="FEE599"/>
            </a:solid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EDA</a:t>
              </a:r>
              <a:endParaRPr sz="1800">
                <a:solidFill>
                  <a:schemeClr val="dk1"/>
                </a:solidFill>
                <a:latin typeface="Calibri"/>
                <a:ea typeface="Calibri"/>
                <a:cs typeface="Calibri"/>
                <a:sym typeface="Calibri"/>
              </a:endParaRPr>
            </a:p>
          </p:txBody>
        </p:sp>
        <p:sp>
          <p:nvSpPr>
            <p:cNvPr id="140" name="Google Shape;140;p5"/>
            <p:cNvSpPr txBox="1"/>
            <p:nvPr/>
          </p:nvSpPr>
          <p:spPr>
            <a:xfrm>
              <a:off x="5765121" y="1012164"/>
              <a:ext cx="1937182" cy="623248"/>
            </a:xfrm>
            <a:prstGeom prst="rect">
              <a:avLst/>
            </a:prstGeom>
            <a:solidFill>
              <a:srgbClr val="F2F2F2"/>
            </a:solid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Word Cloud</a:t>
              </a:r>
              <a:endParaRPr/>
            </a:p>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Check for data imbalance</a:t>
              </a:r>
              <a:endParaRPr/>
            </a:p>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Subjectivity and Polarity </a:t>
              </a:r>
              <a:endParaRPr/>
            </a:p>
          </p:txBody>
        </p:sp>
        <p:sp>
          <p:nvSpPr>
            <p:cNvPr id="141" name="Google Shape;141;p5"/>
            <p:cNvSpPr/>
            <p:nvPr/>
          </p:nvSpPr>
          <p:spPr>
            <a:xfrm>
              <a:off x="5637320" y="772371"/>
              <a:ext cx="2246051" cy="1695621"/>
            </a:xfrm>
            <a:prstGeom prst="rect">
              <a:avLst/>
            </a:prstGeom>
            <a:noFill/>
            <a:ln cap="flat" cmpd="sng" w="19050">
              <a:solidFill>
                <a:srgbClr val="7F6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42" name="Google Shape;142;p5"/>
          <p:cNvCxnSpPr>
            <a:stCxn id="128" idx="3"/>
            <a:endCxn id="132" idx="1"/>
          </p:cNvCxnSpPr>
          <p:nvPr/>
        </p:nvCxnSpPr>
        <p:spPr>
          <a:xfrm>
            <a:off x="2676775" y="4031989"/>
            <a:ext cx="4506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143" name="Google Shape;143;p5"/>
          <p:cNvCxnSpPr>
            <a:stCxn id="132" idx="3"/>
            <a:endCxn id="136" idx="1"/>
          </p:cNvCxnSpPr>
          <p:nvPr/>
        </p:nvCxnSpPr>
        <p:spPr>
          <a:xfrm>
            <a:off x="5506721" y="4031989"/>
            <a:ext cx="4404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144" name="Google Shape;144;p5"/>
          <p:cNvCxnSpPr>
            <a:stCxn id="136" idx="3"/>
            <a:endCxn id="145" idx="1"/>
          </p:cNvCxnSpPr>
          <p:nvPr/>
        </p:nvCxnSpPr>
        <p:spPr>
          <a:xfrm>
            <a:off x="7745743" y="4031988"/>
            <a:ext cx="517200" cy="0"/>
          </a:xfrm>
          <a:prstGeom prst="straightConnector1">
            <a:avLst/>
          </a:prstGeom>
          <a:noFill/>
          <a:ln cap="flat" cmpd="sng" w="28575">
            <a:solidFill>
              <a:schemeClr val="dk1"/>
            </a:solidFill>
            <a:prstDash val="solid"/>
            <a:miter lim="800000"/>
            <a:headEnd len="sm" w="sm" type="none"/>
            <a:tailEnd len="med" w="med" type="triangle"/>
          </a:ln>
        </p:spPr>
      </p:cxnSp>
      <p:grpSp>
        <p:nvGrpSpPr>
          <p:cNvPr id="146" name="Google Shape;146;p5"/>
          <p:cNvGrpSpPr/>
          <p:nvPr/>
        </p:nvGrpSpPr>
        <p:grpSpPr>
          <a:xfrm>
            <a:off x="9922355" y="297347"/>
            <a:ext cx="2051983" cy="1492973"/>
            <a:chOff x="9567477" y="593921"/>
            <a:chExt cx="2148396" cy="1573755"/>
          </a:xfrm>
        </p:grpSpPr>
        <p:pic>
          <p:nvPicPr>
            <p:cNvPr id="147" name="Google Shape;147;p5"/>
            <p:cNvPicPr preferRelativeResize="0"/>
            <p:nvPr/>
          </p:nvPicPr>
          <p:blipFill rotWithShape="1">
            <a:blip r:embed="rId3">
              <a:alphaModFix/>
            </a:blip>
            <a:srcRect b="0" l="0" r="0" t="0"/>
            <a:stretch/>
          </p:blipFill>
          <p:spPr>
            <a:xfrm>
              <a:off x="9705705" y="763566"/>
              <a:ext cx="1871942" cy="864815"/>
            </a:xfrm>
            <a:prstGeom prst="rect">
              <a:avLst/>
            </a:prstGeom>
            <a:noFill/>
            <a:ln>
              <a:noFill/>
            </a:ln>
          </p:spPr>
        </p:pic>
        <p:sp>
          <p:nvSpPr>
            <p:cNvPr id="148" name="Google Shape;148;p5"/>
            <p:cNvSpPr txBox="1"/>
            <p:nvPr/>
          </p:nvSpPr>
          <p:spPr>
            <a:xfrm>
              <a:off x="10242180" y="1624558"/>
              <a:ext cx="798991"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GUI</a:t>
              </a:r>
              <a:endParaRPr sz="1800">
                <a:solidFill>
                  <a:schemeClr val="dk1"/>
                </a:solidFill>
                <a:latin typeface="Calibri"/>
                <a:ea typeface="Calibri"/>
                <a:cs typeface="Calibri"/>
                <a:sym typeface="Calibri"/>
              </a:endParaRPr>
            </a:p>
          </p:txBody>
        </p:sp>
        <p:sp>
          <p:nvSpPr>
            <p:cNvPr id="149" name="Google Shape;149;p5"/>
            <p:cNvSpPr/>
            <p:nvPr/>
          </p:nvSpPr>
          <p:spPr>
            <a:xfrm>
              <a:off x="9567477" y="593921"/>
              <a:ext cx="2148396" cy="1573755"/>
            </a:xfrm>
            <a:prstGeom prst="roundRect">
              <a:avLst>
                <a:gd fmla="val 16667" name="adj"/>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50" name="Google Shape;150;p5"/>
          <p:cNvCxnSpPr>
            <a:stCxn id="137" idx="3"/>
          </p:cNvCxnSpPr>
          <p:nvPr/>
        </p:nvCxnSpPr>
        <p:spPr>
          <a:xfrm flipH="1" rot="10800000">
            <a:off x="10642251" y="1790150"/>
            <a:ext cx="687600" cy="2174700"/>
          </a:xfrm>
          <a:prstGeom prst="bentConnector2">
            <a:avLst/>
          </a:prstGeom>
          <a:noFill/>
          <a:ln cap="flat" cmpd="sng" w="38100">
            <a:solidFill>
              <a:schemeClr val="dk2"/>
            </a:solidFill>
            <a:prstDash val="solid"/>
            <a:miter lim="800000"/>
            <a:headEnd len="sm" w="sm" type="none"/>
            <a:tailEnd len="med" w="med" type="triangle"/>
          </a:ln>
        </p:spPr>
      </p:cxnSp>
      <p:cxnSp>
        <p:nvCxnSpPr>
          <p:cNvPr id="151" name="Google Shape;151;p5"/>
          <p:cNvCxnSpPr>
            <a:stCxn id="136" idx="0"/>
          </p:cNvCxnSpPr>
          <p:nvPr/>
        </p:nvCxnSpPr>
        <p:spPr>
          <a:xfrm rot="10800000">
            <a:off x="6845216" y="2231351"/>
            <a:ext cx="1200" cy="838800"/>
          </a:xfrm>
          <a:prstGeom prst="straightConnector1">
            <a:avLst/>
          </a:prstGeom>
          <a:noFill/>
          <a:ln cap="flat" cmpd="sng" w="28575">
            <a:solidFill>
              <a:schemeClr val="dk1"/>
            </a:solidFill>
            <a:prstDash val="solid"/>
            <a:miter lim="800000"/>
            <a:headEnd len="sm" w="sm" type="none"/>
            <a:tailEnd len="med" w="med" type="triangle"/>
          </a:ln>
        </p:spPr>
      </p:cxnSp>
      <p:cxnSp>
        <p:nvCxnSpPr>
          <p:cNvPr id="152" name="Google Shape;152;p5"/>
          <p:cNvCxnSpPr/>
          <p:nvPr/>
        </p:nvCxnSpPr>
        <p:spPr>
          <a:xfrm>
            <a:off x="10481086" y="1790320"/>
            <a:ext cx="0" cy="660623"/>
          </a:xfrm>
          <a:prstGeom prst="straightConnector1">
            <a:avLst/>
          </a:prstGeom>
          <a:noFill/>
          <a:ln cap="flat" cmpd="sng" w="38100">
            <a:solidFill>
              <a:schemeClr val="dk1"/>
            </a:solidFill>
            <a:prstDash val="solid"/>
            <a:miter lim="800000"/>
            <a:headEnd len="sm" w="sm" type="none"/>
            <a:tailEnd len="med" w="med" type="triangle"/>
          </a:ln>
        </p:spPr>
      </p:cxnSp>
      <p:sp>
        <p:nvSpPr>
          <p:cNvPr id="153" name="Google Shape;153;p5"/>
          <p:cNvSpPr txBox="1"/>
          <p:nvPr/>
        </p:nvSpPr>
        <p:spPr>
          <a:xfrm rot="-5400000">
            <a:off x="10784954" y="2912526"/>
            <a:ext cx="1558216"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900">
                <a:solidFill>
                  <a:schemeClr val="dk1"/>
                </a:solidFill>
                <a:latin typeface="Calibri"/>
                <a:ea typeface="Calibri"/>
                <a:cs typeface="Calibri"/>
                <a:sym typeface="Calibri"/>
              </a:rPr>
              <a:t>Positive/ Negative/ Neutral</a:t>
            </a:r>
            <a:endParaRPr b="1" sz="900">
              <a:solidFill>
                <a:schemeClr val="dk1"/>
              </a:solidFill>
              <a:latin typeface="Calibri"/>
              <a:ea typeface="Calibri"/>
              <a:cs typeface="Calibri"/>
              <a:sym typeface="Calibri"/>
            </a:endParaRPr>
          </a:p>
        </p:txBody>
      </p:sp>
      <p:sp>
        <p:nvSpPr>
          <p:cNvPr id="154" name="Google Shape;154;p5"/>
          <p:cNvSpPr txBox="1"/>
          <p:nvPr/>
        </p:nvSpPr>
        <p:spPr>
          <a:xfrm>
            <a:off x="9502274" y="1862094"/>
            <a:ext cx="996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dk1"/>
                </a:solidFill>
                <a:latin typeface="Calibri"/>
                <a:ea typeface="Calibri"/>
                <a:cs typeface="Calibri"/>
                <a:sym typeface="Calibri"/>
              </a:rPr>
              <a:t>Book summary input from user</a:t>
            </a:r>
            <a:endParaRPr b="1" sz="900">
              <a:solidFill>
                <a:schemeClr val="dk1"/>
              </a:solidFill>
              <a:latin typeface="Calibri"/>
              <a:ea typeface="Calibri"/>
              <a:cs typeface="Calibri"/>
              <a:sym typeface="Calibri"/>
            </a:endParaRPr>
          </a:p>
        </p:txBody>
      </p:sp>
      <p:sp>
        <p:nvSpPr>
          <p:cNvPr id="155" name="Google Shape;155;p5"/>
          <p:cNvSpPr/>
          <p:nvPr/>
        </p:nvSpPr>
        <p:spPr>
          <a:xfrm>
            <a:off x="2967279" y="2422056"/>
            <a:ext cx="7757100" cy="3219900"/>
          </a:xfrm>
          <a:prstGeom prst="rect">
            <a:avLst/>
          </a:prstGeom>
          <a:solidFill>
            <a:srgbClr val="F7CAAC">
              <a:alpha val="23921"/>
            </a:srgbClr>
          </a:solidFill>
          <a:ln cap="flat" cmpd="sng" w="28575">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56" name="Google Shape;156;p5"/>
          <p:cNvGrpSpPr/>
          <p:nvPr/>
        </p:nvGrpSpPr>
        <p:grpSpPr>
          <a:xfrm>
            <a:off x="3134531" y="2728551"/>
            <a:ext cx="2379216" cy="2606876"/>
            <a:chOff x="3116062" y="2561891"/>
            <a:chExt cx="2379216" cy="2606876"/>
          </a:xfrm>
        </p:grpSpPr>
        <p:sp>
          <p:nvSpPr>
            <p:cNvPr id="157" name="Google Shape;157;p5"/>
            <p:cNvSpPr txBox="1"/>
            <p:nvPr/>
          </p:nvSpPr>
          <p:spPr>
            <a:xfrm>
              <a:off x="3257364" y="2771597"/>
              <a:ext cx="2104008" cy="1015663"/>
            </a:xfrm>
            <a:prstGeom prst="rect">
              <a:avLst/>
            </a:prstGeom>
            <a:solidFill>
              <a:srgbClr val="FBE4D4"/>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Data Cleaning </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and </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Pre-processing</a:t>
              </a:r>
              <a:endParaRPr sz="2000">
                <a:solidFill>
                  <a:schemeClr val="dk1"/>
                </a:solidFill>
                <a:latin typeface="Calibri"/>
                <a:ea typeface="Calibri"/>
                <a:cs typeface="Calibri"/>
                <a:sym typeface="Calibri"/>
              </a:endParaRPr>
            </a:p>
          </p:txBody>
        </p:sp>
        <p:sp>
          <p:nvSpPr>
            <p:cNvPr id="158" name="Google Shape;158;p5"/>
            <p:cNvSpPr txBox="1"/>
            <p:nvPr/>
          </p:nvSpPr>
          <p:spPr>
            <a:xfrm>
              <a:off x="3340777" y="4023065"/>
              <a:ext cx="1937182" cy="977191"/>
            </a:xfrm>
            <a:prstGeom prst="rect">
              <a:avLst/>
            </a:prstGeom>
            <a:solidFill>
              <a:srgbClr val="F2F2F2"/>
            </a:solid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special character removal (regex).</a:t>
              </a:r>
              <a:endParaRPr/>
            </a:p>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lowercase, stopwords removal</a:t>
              </a:r>
              <a:endParaRPr/>
            </a:p>
            <a:p>
              <a:pPr indent="-228600" lvl="0" marL="228600" marR="0" rtl="0" algn="l">
                <a:spcBef>
                  <a:spcPts val="0"/>
                </a:spcBef>
                <a:spcAft>
                  <a:spcPts val="0"/>
                </a:spcAft>
                <a:buClr>
                  <a:schemeClr val="dk1"/>
                </a:buClr>
                <a:buSzPts val="1150"/>
                <a:buFont typeface="Calibri"/>
                <a:buAutoNum type="arabicPeriod"/>
              </a:pPr>
              <a:r>
                <a:rPr lang="en-US" sz="1150">
                  <a:solidFill>
                    <a:schemeClr val="dk1"/>
                  </a:solidFill>
                  <a:latin typeface="Calibri"/>
                  <a:ea typeface="Calibri"/>
                  <a:cs typeface="Calibri"/>
                  <a:sym typeface="Calibri"/>
                </a:rPr>
                <a:t>Lemmatization</a:t>
              </a:r>
              <a:endParaRPr sz="1150">
                <a:solidFill>
                  <a:schemeClr val="dk1"/>
                </a:solidFill>
                <a:latin typeface="Calibri"/>
                <a:ea typeface="Calibri"/>
                <a:cs typeface="Calibri"/>
                <a:sym typeface="Calibri"/>
              </a:endParaRPr>
            </a:p>
          </p:txBody>
        </p:sp>
        <p:sp>
          <p:nvSpPr>
            <p:cNvPr id="159" name="Google Shape;159;p5"/>
            <p:cNvSpPr/>
            <p:nvPr/>
          </p:nvSpPr>
          <p:spPr>
            <a:xfrm>
              <a:off x="3116062" y="2561891"/>
              <a:ext cx="2379216" cy="2606876"/>
            </a:xfrm>
            <a:prstGeom prst="rect">
              <a:avLst/>
            </a:prstGeom>
            <a:noFill/>
            <a:ln cap="flat" cmpd="sng" w="19050">
              <a:solidFill>
                <a:srgbClr val="833C0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233131035f_1_0"/>
          <p:cNvSpPr txBox="1"/>
          <p:nvPr>
            <p:ph type="title"/>
          </p:nvPr>
        </p:nvSpPr>
        <p:spPr>
          <a:xfrm>
            <a:off x="838200" y="365125"/>
            <a:ext cx="10515600" cy="899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Final Dataset :</a:t>
            </a:r>
            <a:endParaRPr/>
          </a:p>
        </p:txBody>
      </p:sp>
      <p:pic>
        <p:nvPicPr>
          <p:cNvPr id="165" name="Google Shape;165;g1233131035f_1_0"/>
          <p:cNvPicPr preferRelativeResize="0"/>
          <p:nvPr/>
        </p:nvPicPr>
        <p:blipFill>
          <a:blip r:embed="rId3">
            <a:alphaModFix/>
          </a:blip>
          <a:stretch>
            <a:fillRect/>
          </a:stretch>
        </p:blipFill>
        <p:spPr>
          <a:xfrm>
            <a:off x="494813" y="1358925"/>
            <a:ext cx="11202376" cy="5192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6"/>
          <p:cNvPicPr preferRelativeResize="0"/>
          <p:nvPr/>
        </p:nvPicPr>
        <p:blipFill>
          <a:blip r:embed="rId3">
            <a:alphaModFix/>
          </a:blip>
          <a:stretch>
            <a:fillRect/>
          </a:stretch>
        </p:blipFill>
        <p:spPr>
          <a:xfrm>
            <a:off x="264500" y="744563"/>
            <a:ext cx="11662999" cy="536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1233131035f_1_7"/>
          <p:cNvPicPr preferRelativeResize="0"/>
          <p:nvPr/>
        </p:nvPicPr>
        <p:blipFill>
          <a:blip r:embed="rId3">
            <a:alphaModFix/>
          </a:blip>
          <a:stretch>
            <a:fillRect/>
          </a:stretch>
        </p:blipFill>
        <p:spPr>
          <a:xfrm>
            <a:off x="152400" y="806225"/>
            <a:ext cx="11887200" cy="48589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2022-01-27T08:17:46Z</dcterms:created>
  <dc:creator>pradnya patil</dc:creator>
</cp:coreProperties>
</file>