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7" r:id="rId3"/>
    <p:sldId id="275" r:id="rId4"/>
    <p:sldId id="276" r:id="rId5"/>
    <p:sldId id="277" r:id="rId6"/>
    <p:sldId id="288" r:id="rId7"/>
    <p:sldId id="280" r:id="rId8"/>
    <p:sldId id="283" r:id="rId9"/>
    <p:sldId id="286" r:id="rId10"/>
    <p:sldId id="281"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5FF"/>
    <a:srgbClr val="FF5A5F"/>
    <a:srgbClr val="667175"/>
    <a:srgbClr val="0155B7"/>
    <a:srgbClr val="E1E1E1"/>
    <a:srgbClr val="007DFE"/>
    <a:srgbClr val="FFC7C7"/>
    <a:srgbClr val="B54C2D"/>
    <a:srgbClr val="DDA147"/>
    <a:srgbClr val="B669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Grp="1" noRot="1" noChangeAspect="1" noMove="1" noResize="1" noEditPoints="1" noAdjustHandles="1" noChangeArrowheads="1" noChangeShapeType="1" noCrop="1"/>
          </p:cNvPicPr>
          <p:nvPr/>
        </p:nvPicPr>
        <p:blipFill rotWithShape="1">
          <a:blip r:embed="rId3">
            <a:alphaModFix/>
            <a:extLst>
              <a:ext uri="{28A0092B-C50C-407E-A947-70E740481C1C}">
                <a14:useLocalDpi xmlns:a14="http://schemas.microsoft.com/office/drawing/2010/main" val="0"/>
              </a:ext>
            </a:extLst>
          </a:blip>
          <a:srcRect b="15592"/>
          <a:stretch/>
        </p:blipFill>
        <p:spPr>
          <a:xfrm>
            <a:off x="0" y="0"/>
            <a:ext cx="12192000" cy="6858000"/>
          </a:xfrm>
          <a:prstGeom prst="rect">
            <a:avLst/>
          </a:prstGeom>
        </p:spPr>
      </p:pic>
      <p:sp>
        <p:nvSpPr>
          <p:cNvPr id="7" name="Flowchart: Card 6">
            <a:extLst>
              <a:ext uri="{FF2B5EF4-FFF2-40B4-BE49-F238E27FC236}">
                <a16:creationId xmlns:a16="http://schemas.microsoft.com/office/drawing/2014/main" id="{30D4BE85-620D-1C8E-F098-5E9637534263}"/>
              </a:ext>
            </a:extLst>
          </p:cNvPr>
          <p:cNvSpPr/>
          <p:nvPr/>
        </p:nvSpPr>
        <p:spPr>
          <a:xfrm rot="10800000">
            <a:off x="7258768" y="2285999"/>
            <a:ext cx="3399706" cy="3343272"/>
          </a:xfrm>
          <a:prstGeom prst="flowChartPunchedCard">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3600" dirty="0">
              <a:latin typeface="Abadi" panose="020B0604020104020204" pitchFamily="34" charset="0"/>
              <a:cs typeface="Aharoni" panose="02010803020104030203" pitchFamily="2" charset="-79"/>
            </a:endParaRPr>
          </a:p>
        </p:txBody>
      </p:sp>
      <p:sp>
        <p:nvSpPr>
          <p:cNvPr id="12" name="TextBox 11">
            <a:extLst>
              <a:ext uri="{FF2B5EF4-FFF2-40B4-BE49-F238E27FC236}">
                <a16:creationId xmlns:a16="http://schemas.microsoft.com/office/drawing/2014/main" id="{1FA4F785-F455-D2D2-7FE2-E2A754FAC206}"/>
              </a:ext>
            </a:extLst>
          </p:cNvPr>
          <p:cNvSpPr txBox="1"/>
          <p:nvPr/>
        </p:nvSpPr>
        <p:spPr>
          <a:xfrm>
            <a:off x="7464903" y="2076449"/>
            <a:ext cx="3193571" cy="2178487"/>
          </a:xfrm>
          <a:prstGeom prst="flowChartPunchedCard">
            <a:avLst/>
          </a:prstGeom>
          <a:noFill/>
        </p:spPr>
        <p:txBody>
          <a:bodyPr wrap="square" rtlCol="0">
            <a:spAutoFit/>
          </a:bodyPr>
          <a:lstStyle/>
          <a:p>
            <a:r>
              <a:rPr lang="en-IN" sz="3600" dirty="0">
                <a:latin typeface="Arial Black" panose="020B0A04020102020204" pitchFamily="34" charset="0"/>
                <a:cs typeface="Aharoni" panose="02010803020104030203" pitchFamily="2" charset="-79"/>
              </a:rPr>
              <a:t>Hotel Aggregator </a:t>
            </a:r>
            <a:r>
              <a:rPr lang="en-IN" sz="3600" dirty="0">
                <a:latin typeface="Arial" panose="020B0604020202020204" pitchFamily="34" charset="0"/>
                <a:cs typeface="Arial" panose="020B0604020202020204" pitchFamily="34" charset="0"/>
              </a:rPr>
              <a:t>Analysis</a:t>
            </a:r>
          </a:p>
        </p:txBody>
      </p:sp>
      <p:sp>
        <p:nvSpPr>
          <p:cNvPr id="13" name="TextBox 12">
            <a:extLst>
              <a:ext uri="{FF2B5EF4-FFF2-40B4-BE49-F238E27FC236}">
                <a16:creationId xmlns:a16="http://schemas.microsoft.com/office/drawing/2014/main" id="{5FF2B82A-792C-50AD-79B2-DBF1C0E40F96}"/>
              </a:ext>
            </a:extLst>
          </p:cNvPr>
          <p:cNvSpPr txBox="1"/>
          <p:nvPr/>
        </p:nvSpPr>
        <p:spPr>
          <a:xfrm>
            <a:off x="7464903" y="4728834"/>
            <a:ext cx="3933825" cy="646331"/>
          </a:xfrm>
          <a:prstGeom prst="rect">
            <a:avLst/>
          </a:prstGeom>
          <a:noFill/>
        </p:spPr>
        <p:txBody>
          <a:bodyPr wrap="square" rtlCol="0">
            <a:spAutoFit/>
          </a:bodyPr>
          <a:lstStyle/>
          <a:p>
            <a:r>
              <a:rPr lang="en-IN" b="1" dirty="0">
                <a:latin typeface="Arial Black" panose="020B0A04020102020204" pitchFamily="34" charset="0"/>
                <a:cs typeface="Arial" panose="020B0604020202020204" pitchFamily="34" charset="0"/>
              </a:rPr>
              <a:t>Presented By:</a:t>
            </a:r>
          </a:p>
          <a:p>
            <a:r>
              <a:rPr lang="en-IN" b="1" dirty="0">
                <a:latin typeface="Arial Black" panose="020B0A04020102020204" pitchFamily="34" charset="0"/>
                <a:cs typeface="Arial" panose="020B0604020202020204" pitchFamily="34" charset="0"/>
              </a:rPr>
              <a:t>Akash Jyoti Saikia</a:t>
            </a:r>
          </a:p>
        </p:txBody>
      </p:sp>
      <p:sp>
        <p:nvSpPr>
          <p:cNvPr id="17" name="Right Triangle 16">
            <a:extLst>
              <a:ext uri="{FF2B5EF4-FFF2-40B4-BE49-F238E27FC236}">
                <a16:creationId xmlns:a16="http://schemas.microsoft.com/office/drawing/2014/main" id="{F0135830-BF72-4F81-5A1C-DCAD0C6DA7C9}"/>
              </a:ext>
            </a:extLst>
          </p:cNvPr>
          <p:cNvSpPr/>
          <p:nvPr/>
        </p:nvSpPr>
        <p:spPr>
          <a:xfrm rot="5400000">
            <a:off x="21336" y="-21336"/>
            <a:ext cx="896112" cy="938784"/>
          </a:xfrm>
          <a:prstGeom prst="rtTriangle">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ight Triangle 17">
            <a:extLst>
              <a:ext uri="{FF2B5EF4-FFF2-40B4-BE49-F238E27FC236}">
                <a16:creationId xmlns:a16="http://schemas.microsoft.com/office/drawing/2014/main" id="{6EAC1B3B-6EA0-1016-AB5D-800D3F431233}"/>
              </a:ext>
            </a:extLst>
          </p:cNvPr>
          <p:cNvSpPr/>
          <p:nvPr/>
        </p:nvSpPr>
        <p:spPr>
          <a:xfrm rot="16200000">
            <a:off x="11463533" y="6129532"/>
            <a:ext cx="713985" cy="742950"/>
          </a:xfrm>
          <a:prstGeom prst="rtTriangle">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pic>
        <p:nvPicPr>
          <p:cNvPr id="4" name="Picture 3" descr="A building in the city">
            <a:extLst>
              <a:ext uri="{FF2B5EF4-FFF2-40B4-BE49-F238E27FC236}">
                <a16:creationId xmlns:a16="http://schemas.microsoft.com/office/drawing/2014/main" id="{AD2E55DC-814D-BC6E-5123-EC2ABAE6565E}"/>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88023" y="-1784185"/>
            <a:ext cx="10815953" cy="10426369"/>
          </a:xfrm>
          <a:prstGeom prst="rect">
            <a:avLst/>
          </a:prstGeom>
        </p:spPr>
      </p:pic>
      <p:sp>
        <p:nvSpPr>
          <p:cNvPr id="2" name="TextBox 1">
            <a:extLst>
              <a:ext uri="{FF2B5EF4-FFF2-40B4-BE49-F238E27FC236}">
                <a16:creationId xmlns:a16="http://schemas.microsoft.com/office/drawing/2014/main" id="{D03BEF7F-7482-B7EB-7592-1274E99CB4BC}"/>
              </a:ext>
            </a:extLst>
          </p:cNvPr>
          <p:cNvSpPr txBox="1"/>
          <p:nvPr/>
        </p:nvSpPr>
        <p:spPr>
          <a:xfrm>
            <a:off x="3005134" y="558952"/>
            <a:ext cx="6181725" cy="707886"/>
          </a:xfrm>
          <a:prstGeom prst="rect">
            <a:avLst/>
          </a:prstGeom>
          <a:noFill/>
        </p:spPr>
        <p:txBody>
          <a:bodyPr wrap="square" rtlCol="0">
            <a:spAutoFit/>
          </a:bodyPr>
          <a:lstStyle/>
          <a:p>
            <a:pPr algn="ctr"/>
            <a:r>
              <a:rPr lang="en-IN" sz="4000" b="1" dirty="0">
                <a:latin typeface="Internacional-Black" panose="01000000000000000000" pitchFamily="2" charset="0"/>
                <a:cs typeface="Arial" panose="020B0604020202020204" pitchFamily="34" charset="0"/>
              </a:rPr>
              <a:t>CONCLUSION</a:t>
            </a:r>
          </a:p>
        </p:txBody>
      </p:sp>
      <p:sp>
        <p:nvSpPr>
          <p:cNvPr id="3" name="TextBox 2">
            <a:extLst>
              <a:ext uri="{FF2B5EF4-FFF2-40B4-BE49-F238E27FC236}">
                <a16:creationId xmlns:a16="http://schemas.microsoft.com/office/drawing/2014/main" id="{14EC4351-999E-F5B8-AD7C-F66AFE39CE5D}"/>
              </a:ext>
            </a:extLst>
          </p:cNvPr>
          <p:cNvSpPr txBox="1"/>
          <p:nvPr/>
        </p:nvSpPr>
        <p:spPr>
          <a:xfrm>
            <a:off x="923922" y="2021691"/>
            <a:ext cx="10344150" cy="3737946"/>
          </a:xfrm>
          <a:prstGeom prst="rect">
            <a:avLst/>
          </a:prstGeom>
          <a:noFill/>
        </p:spPr>
        <p:txBody>
          <a:bodyPr wrap="square" rtlCol="0">
            <a:spAutoFit/>
          </a:bodyPr>
          <a:lstStyle/>
          <a:p>
            <a:pPr marL="457200" indent="-457200">
              <a:lnSpc>
                <a:spcPct val="150000"/>
              </a:lnSpc>
              <a:buSzPct val="1200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The analysis has provided valuable insights into booking trends, host responsiveness, and revenue generation patterns within the hotel aggregator platform. </a:t>
            </a:r>
          </a:p>
          <a:p>
            <a:pPr marL="457200" indent="-457200">
              <a:lnSpc>
                <a:spcPct val="150000"/>
              </a:lnSpc>
              <a:buSzPct val="120000"/>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SzPct val="1200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Leveraging these insights, stakeholders can optimize pricing strategies, prioritize responsiveness, and tailor offerings to maximize revenue and enhance guest satisfaction. </a:t>
            </a:r>
          </a:p>
          <a:p>
            <a:pPr marL="457200" indent="-457200">
              <a:lnSpc>
                <a:spcPct val="150000"/>
              </a:lnSpc>
              <a:buSzPct val="120000"/>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SzPct val="1200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This data-driven approach ensures a competitive edge in the dynamic hospitality industry, fostering continuous improvement and adaptability to evolving market demands.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69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pic>
        <p:nvPicPr>
          <p:cNvPr id="5" name="Picture 4" descr="A logo for a mentor&#10;&#10;Description automatically generated">
            <a:extLst>
              <a:ext uri="{FF2B5EF4-FFF2-40B4-BE49-F238E27FC236}">
                <a16:creationId xmlns:a16="http://schemas.microsoft.com/office/drawing/2014/main" id="{DECA6363-543C-1635-ACC9-9AD26B066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941" y="623134"/>
            <a:ext cx="1474117" cy="1474117"/>
          </a:xfrm>
          <a:prstGeom prst="rect">
            <a:avLst/>
          </a:prstGeom>
        </p:spPr>
      </p:pic>
      <p:sp>
        <p:nvSpPr>
          <p:cNvPr id="18" name="Freeform: Shape 17">
            <a:extLst>
              <a:ext uri="{FF2B5EF4-FFF2-40B4-BE49-F238E27FC236}">
                <a16:creationId xmlns:a16="http://schemas.microsoft.com/office/drawing/2014/main" id="{A539F3E9-AAA9-69C8-7B0A-F4EBA447E837}"/>
              </a:ext>
            </a:extLst>
          </p:cNvPr>
          <p:cNvSpPr/>
          <p:nvPr/>
        </p:nvSpPr>
        <p:spPr>
          <a:xfrm>
            <a:off x="35086" y="-403601"/>
            <a:ext cx="4028618" cy="3670698"/>
          </a:xfrm>
          <a:custGeom>
            <a:avLst/>
            <a:gdLst>
              <a:gd name="connsiteX0" fmla="*/ 4028618 w 4028618"/>
              <a:gd name="connsiteY0" fmla="*/ 0 h 3670698"/>
              <a:gd name="connsiteX1" fmla="*/ 3652301 w 4028618"/>
              <a:gd name="connsiteY1" fmla="*/ 1201173 h 3670698"/>
              <a:gd name="connsiteX2" fmla="*/ 2793234 w 4028618"/>
              <a:gd name="connsiteY2" fmla="*/ 1322177 h 3670698"/>
              <a:gd name="connsiteX3" fmla="*/ 2010191 w 4028618"/>
              <a:gd name="connsiteY3" fmla="*/ 2298447 h 3670698"/>
              <a:gd name="connsiteX4" fmla="*/ 1083970 w 4028618"/>
              <a:gd name="connsiteY4" fmla="*/ 2479637 h 3670698"/>
              <a:gd name="connsiteX5" fmla="*/ 863502 w 4028618"/>
              <a:gd name="connsiteY5" fmla="*/ 3317797 h 3670698"/>
              <a:gd name="connsiteX6" fmla="*/ 0 w 4028618"/>
              <a:gd name="connsiteY6" fmla="*/ 3566141 h 3670698"/>
              <a:gd name="connsiteX7" fmla="*/ 0 w 4028618"/>
              <a:gd name="connsiteY7" fmla="*/ 0 h 3670698"/>
              <a:gd name="connsiteX8" fmla="*/ 4028618 w 4028618"/>
              <a:gd name="connsiteY8" fmla="*/ 0 h 367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8618" h="3670698">
                <a:moveTo>
                  <a:pt x="4028618" y="0"/>
                </a:moveTo>
                <a:cubicBezTo>
                  <a:pt x="3526862" y="198928"/>
                  <a:pt x="3967166" y="878706"/>
                  <a:pt x="3652301" y="1201173"/>
                </a:cubicBezTo>
                <a:cubicBezTo>
                  <a:pt x="3424230" y="1424176"/>
                  <a:pt x="3075155" y="1291768"/>
                  <a:pt x="2793234" y="1322177"/>
                </a:cubicBezTo>
                <a:cubicBezTo>
                  <a:pt x="2039967" y="1436213"/>
                  <a:pt x="2769794" y="2142599"/>
                  <a:pt x="2010191" y="2298447"/>
                </a:cubicBezTo>
                <a:cubicBezTo>
                  <a:pt x="1706730" y="2353564"/>
                  <a:pt x="1323444" y="2233193"/>
                  <a:pt x="1083970" y="2479637"/>
                </a:cubicBezTo>
                <a:cubicBezTo>
                  <a:pt x="883775" y="2693770"/>
                  <a:pt x="976270" y="3046646"/>
                  <a:pt x="863502" y="3317797"/>
                </a:cubicBezTo>
                <a:cubicBezTo>
                  <a:pt x="733628" y="3651034"/>
                  <a:pt x="286356" y="3779641"/>
                  <a:pt x="0" y="3566141"/>
                </a:cubicBezTo>
                <a:lnTo>
                  <a:pt x="0" y="0"/>
                </a:lnTo>
                <a:lnTo>
                  <a:pt x="4028618" y="0"/>
                </a:lnTo>
                <a:close/>
              </a:path>
            </a:pathLst>
          </a:custGeom>
          <a:solidFill>
            <a:srgbClr val="4CB5FF">
              <a:alpha val="20000"/>
            </a:srgbClr>
          </a:solidFill>
          <a:ln w="6332"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D6864717-58EF-6A70-2481-6E8678F52889}"/>
              </a:ext>
            </a:extLst>
          </p:cNvPr>
          <p:cNvSpPr/>
          <p:nvPr/>
        </p:nvSpPr>
        <p:spPr>
          <a:xfrm>
            <a:off x="7228208" y="1445039"/>
            <a:ext cx="4970656" cy="5455960"/>
          </a:xfrm>
          <a:custGeom>
            <a:avLst/>
            <a:gdLst>
              <a:gd name="connsiteX0" fmla="*/ 4970657 w 4970656"/>
              <a:gd name="connsiteY0" fmla="*/ 0 h 5455960"/>
              <a:gd name="connsiteX1" fmla="*/ 3343751 w 4970656"/>
              <a:gd name="connsiteY1" fmla="*/ 509992 h 5455960"/>
              <a:gd name="connsiteX2" fmla="*/ 3179667 w 4970656"/>
              <a:gd name="connsiteY2" fmla="*/ 1673786 h 5455960"/>
              <a:gd name="connsiteX3" fmla="*/ 1857489 w 4970656"/>
              <a:gd name="connsiteY3" fmla="*/ 2733682 h 5455960"/>
              <a:gd name="connsiteX4" fmla="*/ 1611680 w 4970656"/>
              <a:gd name="connsiteY4" fmla="*/ 3988072 h 5455960"/>
              <a:gd name="connsiteX5" fmla="*/ 477027 w 4970656"/>
              <a:gd name="connsiteY5" fmla="*/ 4286465 h 5455960"/>
              <a:gd name="connsiteX6" fmla="*/ 141890 w 4970656"/>
              <a:gd name="connsiteY6" fmla="*/ 5455961 h 5455960"/>
              <a:gd name="connsiteX7" fmla="*/ 4970657 w 4970656"/>
              <a:gd name="connsiteY7" fmla="*/ 5455961 h 5455960"/>
              <a:gd name="connsiteX8" fmla="*/ 4970657 w 4970656"/>
              <a:gd name="connsiteY8" fmla="*/ 0 h 545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0656" h="5455960">
                <a:moveTo>
                  <a:pt x="4970657" y="0"/>
                </a:moveTo>
                <a:cubicBezTo>
                  <a:pt x="4701406" y="679778"/>
                  <a:pt x="3780887" y="83626"/>
                  <a:pt x="3343751" y="509992"/>
                </a:cubicBezTo>
                <a:cubicBezTo>
                  <a:pt x="3042191" y="819154"/>
                  <a:pt x="3220847" y="1291768"/>
                  <a:pt x="3179667" y="1673786"/>
                </a:cubicBezTo>
                <a:cubicBezTo>
                  <a:pt x="3025086" y="2693770"/>
                  <a:pt x="2069089" y="1705463"/>
                  <a:pt x="1857489" y="2733682"/>
                </a:cubicBezTo>
                <a:cubicBezTo>
                  <a:pt x="1782733" y="3144844"/>
                  <a:pt x="1946184" y="3663704"/>
                  <a:pt x="1611680" y="3988072"/>
                </a:cubicBezTo>
                <a:cubicBezTo>
                  <a:pt x="1321523" y="4259223"/>
                  <a:pt x="843841" y="4133784"/>
                  <a:pt x="477027" y="4286465"/>
                </a:cubicBezTo>
                <a:cubicBezTo>
                  <a:pt x="26587" y="4462586"/>
                  <a:pt x="-147633" y="5067608"/>
                  <a:pt x="141890" y="5455961"/>
                </a:cubicBezTo>
                <a:lnTo>
                  <a:pt x="4970657" y="5455961"/>
                </a:lnTo>
                <a:lnTo>
                  <a:pt x="4970657" y="0"/>
                </a:lnTo>
                <a:close/>
              </a:path>
            </a:pathLst>
          </a:custGeom>
          <a:solidFill>
            <a:srgbClr val="4CB5FF">
              <a:alpha val="20000"/>
            </a:srgbClr>
          </a:solidFill>
          <a:ln w="6332"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2FF57CE7-DB6F-8107-A780-72423920A847}"/>
              </a:ext>
            </a:extLst>
          </p:cNvPr>
          <p:cNvSpPr/>
          <p:nvPr/>
        </p:nvSpPr>
        <p:spPr>
          <a:xfrm>
            <a:off x="35086" y="-29185"/>
            <a:ext cx="3565507" cy="2197900"/>
          </a:xfrm>
          <a:custGeom>
            <a:avLst/>
            <a:gdLst>
              <a:gd name="connsiteX0" fmla="*/ 3565507 w 3565507"/>
              <a:gd name="connsiteY0" fmla="*/ 0 h 2197900"/>
              <a:gd name="connsiteX1" fmla="*/ 0 w 3565507"/>
              <a:gd name="connsiteY1" fmla="*/ 0 h 2197900"/>
              <a:gd name="connsiteX2" fmla="*/ 0 w 3565507"/>
              <a:gd name="connsiteY2" fmla="*/ 2026029 h 2197900"/>
              <a:gd name="connsiteX3" fmla="*/ 737429 w 3565507"/>
              <a:gd name="connsiteY3" fmla="*/ 2019061 h 2197900"/>
              <a:gd name="connsiteX4" fmla="*/ 931923 w 3565507"/>
              <a:gd name="connsiteY4" fmla="*/ 1576223 h 2197900"/>
              <a:gd name="connsiteX5" fmla="*/ 2956685 w 3565507"/>
              <a:gd name="connsiteY5" fmla="*/ 1101075 h 2197900"/>
              <a:gd name="connsiteX6" fmla="*/ 3040945 w 3565507"/>
              <a:gd name="connsiteY6" fmla="*/ 676610 h 2197900"/>
              <a:gd name="connsiteX7" fmla="*/ 3546502 w 3565507"/>
              <a:gd name="connsiteY7" fmla="*/ 5702 h 2197900"/>
              <a:gd name="connsiteX8" fmla="*/ 3565507 w 3565507"/>
              <a:gd name="connsiteY8" fmla="*/ 0 h 219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5507" h="2197900">
                <a:moveTo>
                  <a:pt x="3565507" y="0"/>
                </a:moveTo>
                <a:lnTo>
                  <a:pt x="0" y="0"/>
                </a:lnTo>
                <a:lnTo>
                  <a:pt x="0" y="2026029"/>
                </a:lnTo>
                <a:cubicBezTo>
                  <a:pt x="179923" y="2258535"/>
                  <a:pt x="562575" y="2254100"/>
                  <a:pt x="737429" y="2019061"/>
                </a:cubicBezTo>
                <a:cubicBezTo>
                  <a:pt x="836893" y="1891721"/>
                  <a:pt x="864135" y="1723202"/>
                  <a:pt x="931923" y="1576223"/>
                </a:cubicBezTo>
                <a:cubicBezTo>
                  <a:pt x="1483094" y="528998"/>
                  <a:pt x="2442259" y="1742208"/>
                  <a:pt x="2956685" y="1101075"/>
                </a:cubicBezTo>
                <a:cubicBezTo>
                  <a:pt x="3035876" y="975636"/>
                  <a:pt x="3037777" y="826123"/>
                  <a:pt x="3040945" y="676610"/>
                </a:cubicBezTo>
                <a:cubicBezTo>
                  <a:pt x="3047280" y="367447"/>
                  <a:pt x="3250010" y="94396"/>
                  <a:pt x="3546502" y="5702"/>
                </a:cubicBezTo>
                <a:cubicBezTo>
                  <a:pt x="3552203" y="3801"/>
                  <a:pt x="3558539" y="1901"/>
                  <a:pt x="3565507" y="0"/>
                </a:cubicBezTo>
                <a:close/>
              </a:path>
            </a:pathLst>
          </a:custGeom>
          <a:solidFill>
            <a:schemeClr val="tx1"/>
          </a:solidFill>
          <a:ln w="6332" cap="flat">
            <a:noFill/>
            <a:prstDash val="solid"/>
            <a:miter/>
          </a:ln>
          <a:effectLst>
            <a:outerShdw blurRad="50800" dist="38100" dir="2700000" algn="tl" rotWithShape="0">
              <a:prstClr val="black">
                <a:alpha val="40000"/>
              </a:prstClr>
            </a:outerShdw>
          </a:effectLst>
        </p:spPr>
        <p:txBody>
          <a:bodyPr rtlCol="0" anchor="ctr"/>
          <a:lstStyle/>
          <a:p>
            <a:endParaRPr lang="en-IN"/>
          </a:p>
        </p:txBody>
      </p:sp>
      <p:sp>
        <p:nvSpPr>
          <p:cNvPr id="21" name="Freeform: Shape 20">
            <a:extLst>
              <a:ext uri="{FF2B5EF4-FFF2-40B4-BE49-F238E27FC236}">
                <a16:creationId xmlns:a16="http://schemas.microsoft.com/office/drawing/2014/main" id="{9D712BAA-A562-3B56-98CE-603A50F8D177}"/>
              </a:ext>
            </a:extLst>
          </p:cNvPr>
          <p:cNvSpPr/>
          <p:nvPr/>
        </p:nvSpPr>
        <p:spPr>
          <a:xfrm>
            <a:off x="7212349" y="3826128"/>
            <a:ext cx="4986515" cy="3074237"/>
          </a:xfrm>
          <a:custGeom>
            <a:avLst/>
            <a:gdLst>
              <a:gd name="connsiteX0" fmla="*/ 0 w 4986515"/>
              <a:gd name="connsiteY0" fmla="*/ 3074238 h 3074237"/>
              <a:gd name="connsiteX1" fmla="*/ 4986515 w 4986515"/>
              <a:gd name="connsiteY1" fmla="*/ 3074238 h 3074237"/>
              <a:gd name="connsiteX2" fmla="*/ 4986515 w 4986515"/>
              <a:gd name="connsiteY2" fmla="*/ 240458 h 3074237"/>
              <a:gd name="connsiteX3" fmla="*/ 3954495 w 4986515"/>
              <a:gd name="connsiteY3" fmla="*/ 249961 h 3074237"/>
              <a:gd name="connsiteX4" fmla="*/ 3682710 w 4986515"/>
              <a:gd name="connsiteY4" fmla="*/ 869553 h 3074237"/>
              <a:gd name="connsiteX5" fmla="*/ 850830 w 4986515"/>
              <a:gd name="connsiteY5" fmla="*/ 1534127 h 3074237"/>
              <a:gd name="connsiteX6" fmla="*/ 733627 w 4986515"/>
              <a:gd name="connsiteY6" fmla="*/ 2128377 h 3074237"/>
              <a:gd name="connsiteX7" fmla="*/ 26608 w 4986515"/>
              <a:gd name="connsiteY7" fmla="*/ 3066636 h 3074237"/>
              <a:gd name="connsiteX8" fmla="*/ 0 w 4986515"/>
              <a:gd name="connsiteY8" fmla="*/ 3074238 h 307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6515" h="3074237">
                <a:moveTo>
                  <a:pt x="0" y="3074238"/>
                </a:moveTo>
                <a:lnTo>
                  <a:pt x="4986515" y="3074238"/>
                </a:lnTo>
                <a:lnTo>
                  <a:pt x="4986515" y="240458"/>
                </a:lnTo>
                <a:cubicBezTo>
                  <a:pt x="4735004" y="-84543"/>
                  <a:pt x="4200305" y="-78841"/>
                  <a:pt x="3954495" y="249961"/>
                </a:cubicBezTo>
                <a:cubicBezTo>
                  <a:pt x="3815118" y="428616"/>
                  <a:pt x="3777106" y="663656"/>
                  <a:pt x="3682710" y="869553"/>
                </a:cubicBezTo>
                <a:cubicBezTo>
                  <a:pt x="2911704" y="2334275"/>
                  <a:pt x="1569887" y="637681"/>
                  <a:pt x="850830" y="1534127"/>
                </a:cubicBezTo>
                <a:cubicBezTo>
                  <a:pt x="740597" y="1709614"/>
                  <a:pt x="737429" y="1919312"/>
                  <a:pt x="733627" y="2128377"/>
                </a:cubicBezTo>
                <a:cubicBezTo>
                  <a:pt x="725392" y="2561079"/>
                  <a:pt x="440937" y="2942463"/>
                  <a:pt x="26608" y="3066636"/>
                </a:cubicBezTo>
                <a:cubicBezTo>
                  <a:pt x="17738" y="3069170"/>
                  <a:pt x="8870" y="3071704"/>
                  <a:pt x="0" y="3074238"/>
                </a:cubicBezTo>
                <a:close/>
              </a:path>
            </a:pathLst>
          </a:custGeom>
          <a:solidFill>
            <a:schemeClr val="tx1"/>
          </a:solidFill>
          <a:ln w="6332" cap="flat">
            <a:noFill/>
            <a:prstDash val="solid"/>
            <a:miter/>
          </a:ln>
          <a:effectLst>
            <a:outerShdw blurRad="50800" dist="38100" dir="10800000" algn="r" rotWithShape="0">
              <a:prstClr val="black">
                <a:alpha val="40000"/>
              </a:prstClr>
            </a:outerShdw>
          </a:effectLst>
        </p:spPr>
        <p:txBody>
          <a:bodyPr rtlCol="0" anchor="ctr"/>
          <a:lstStyle/>
          <a:p>
            <a:endParaRPr lang="en-IN"/>
          </a:p>
        </p:txBody>
      </p:sp>
      <p:sp>
        <p:nvSpPr>
          <p:cNvPr id="22" name="Freeform: Shape 21">
            <a:extLst>
              <a:ext uri="{FF2B5EF4-FFF2-40B4-BE49-F238E27FC236}">
                <a16:creationId xmlns:a16="http://schemas.microsoft.com/office/drawing/2014/main" id="{F1A574E4-4491-3BD9-2BAA-23490F49B136}"/>
              </a:ext>
            </a:extLst>
          </p:cNvPr>
          <p:cNvSpPr/>
          <p:nvPr/>
        </p:nvSpPr>
        <p:spPr>
          <a:xfrm>
            <a:off x="-93596" y="5844829"/>
            <a:ext cx="1867165" cy="1517456"/>
          </a:xfrm>
          <a:custGeom>
            <a:avLst/>
            <a:gdLst>
              <a:gd name="connsiteX0" fmla="*/ 1814506 w 1867165"/>
              <a:gd name="connsiteY0" fmla="*/ 245252 h 1517456"/>
              <a:gd name="connsiteX1" fmla="*/ 221812 w 1867165"/>
              <a:gd name="connsiteY1" fmla="*/ 1488239 h 1517456"/>
              <a:gd name="connsiteX2" fmla="*/ 29218 w 1867165"/>
              <a:gd name="connsiteY2" fmla="*/ 1464798 h 1517456"/>
              <a:gd name="connsiteX3" fmla="*/ 29218 w 1867165"/>
              <a:gd name="connsiteY3" fmla="*/ 1464798 h 1517456"/>
              <a:gd name="connsiteX4" fmla="*/ 52659 w 1867165"/>
              <a:gd name="connsiteY4" fmla="*/ 1272204 h 1517456"/>
              <a:gd name="connsiteX5" fmla="*/ 1645354 w 1867165"/>
              <a:gd name="connsiteY5" fmla="*/ 29218 h 1517456"/>
              <a:gd name="connsiteX6" fmla="*/ 1837947 w 1867165"/>
              <a:gd name="connsiteY6" fmla="*/ 52659 h 1517456"/>
              <a:gd name="connsiteX7" fmla="*/ 1837947 w 1867165"/>
              <a:gd name="connsiteY7" fmla="*/ 52659 h 1517456"/>
              <a:gd name="connsiteX8" fmla="*/ 1814506 w 1867165"/>
              <a:gd name="connsiteY8" fmla="*/ 245252 h 151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165" h="1517456">
                <a:moveTo>
                  <a:pt x="1814506" y="245252"/>
                </a:moveTo>
                <a:lnTo>
                  <a:pt x="221812" y="1488239"/>
                </a:lnTo>
                <a:cubicBezTo>
                  <a:pt x="162260" y="1535119"/>
                  <a:pt x="76100" y="1524349"/>
                  <a:pt x="29218" y="1464798"/>
                </a:cubicBezTo>
                <a:lnTo>
                  <a:pt x="29218" y="1464798"/>
                </a:lnTo>
                <a:cubicBezTo>
                  <a:pt x="-17663" y="1405246"/>
                  <a:pt x="-6893" y="1319086"/>
                  <a:pt x="52659" y="1272204"/>
                </a:cubicBezTo>
                <a:lnTo>
                  <a:pt x="1645354" y="29218"/>
                </a:lnTo>
                <a:cubicBezTo>
                  <a:pt x="1704906" y="-17663"/>
                  <a:pt x="1791066" y="-6892"/>
                  <a:pt x="1837947" y="52659"/>
                </a:cubicBezTo>
                <a:lnTo>
                  <a:pt x="1837947" y="52659"/>
                </a:lnTo>
                <a:cubicBezTo>
                  <a:pt x="1884828" y="112844"/>
                  <a:pt x="1874058" y="199005"/>
                  <a:pt x="1814506" y="245252"/>
                </a:cubicBezTo>
                <a:close/>
              </a:path>
            </a:pathLst>
          </a:custGeom>
          <a:solidFill>
            <a:schemeClr val="tx1"/>
          </a:solidFill>
          <a:ln w="6332" cap="flat">
            <a:noFill/>
            <a:prstDash val="solid"/>
            <a:miter/>
          </a:ln>
          <a:effectLst>
            <a:outerShdw blurRad="50800" dist="38100" dir="2700000" algn="tl" rotWithShape="0">
              <a:prstClr val="black">
                <a:alpha val="40000"/>
              </a:prstClr>
            </a:outerShdw>
          </a:effectLst>
        </p:spPr>
        <p:txBody>
          <a:bodyPr rtlCol="0" anchor="ctr"/>
          <a:lstStyle/>
          <a:p>
            <a:endParaRPr lang="en-IN"/>
          </a:p>
        </p:txBody>
      </p:sp>
      <p:sp>
        <p:nvSpPr>
          <p:cNvPr id="23" name="Freeform: Shape 22">
            <a:extLst>
              <a:ext uri="{FF2B5EF4-FFF2-40B4-BE49-F238E27FC236}">
                <a16:creationId xmlns:a16="http://schemas.microsoft.com/office/drawing/2014/main" id="{DB3E4422-0CA2-9C3C-85DF-0A50129053E4}"/>
              </a:ext>
            </a:extLst>
          </p:cNvPr>
          <p:cNvSpPr/>
          <p:nvPr/>
        </p:nvSpPr>
        <p:spPr>
          <a:xfrm>
            <a:off x="391054" y="5915784"/>
            <a:ext cx="1867289" cy="1518090"/>
          </a:xfrm>
          <a:custGeom>
            <a:avLst/>
            <a:gdLst>
              <a:gd name="connsiteX0" fmla="*/ 1814506 w 1867289"/>
              <a:gd name="connsiteY0" fmla="*/ 245886 h 1518090"/>
              <a:gd name="connsiteX1" fmla="*/ 221812 w 1867289"/>
              <a:gd name="connsiteY1" fmla="*/ 1488872 h 1518090"/>
              <a:gd name="connsiteX2" fmla="*/ 29218 w 1867289"/>
              <a:gd name="connsiteY2" fmla="*/ 1465431 h 1518090"/>
              <a:gd name="connsiteX3" fmla="*/ 29218 w 1867289"/>
              <a:gd name="connsiteY3" fmla="*/ 1465431 h 1518090"/>
              <a:gd name="connsiteX4" fmla="*/ 52659 w 1867289"/>
              <a:gd name="connsiteY4" fmla="*/ 1272838 h 1518090"/>
              <a:gd name="connsiteX5" fmla="*/ 1645987 w 1867289"/>
              <a:gd name="connsiteY5" fmla="*/ 29218 h 1518090"/>
              <a:gd name="connsiteX6" fmla="*/ 1838580 w 1867289"/>
              <a:gd name="connsiteY6" fmla="*/ 52659 h 1518090"/>
              <a:gd name="connsiteX7" fmla="*/ 1838580 w 1867289"/>
              <a:gd name="connsiteY7" fmla="*/ 52659 h 1518090"/>
              <a:gd name="connsiteX8" fmla="*/ 1814506 w 1867289"/>
              <a:gd name="connsiteY8" fmla="*/ 245886 h 15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289" h="1518090">
                <a:moveTo>
                  <a:pt x="1814506" y="245886"/>
                </a:moveTo>
                <a:lnTo>
                  <a:pt x="221812" y="1488872"/>
                </a:lnTo>
                <a:cubicBezTo>
                  <a:pt x="162260" y="1535753"/>
                  <a:pt x="76100" y="1524983"/>
                  <a:pt x="29218" y="1465431"/>
                </a:cubicBezTo>
                <a:lnTo>
                  <a:pt x="29218" y="1465431"/>
                </a:lnTo>
                <a:cubicBezTo>
                  <a:pt x="-17663" y="1405879"/>
                  <a:pt x="-6893" y="1319719"/>
                  <a:pt x="52659" y="1272838"/>
                </a:cubicBezTo>
                <a:lnTo>
                  <a:pt x="1645987" y="29218"/>
                </a:lnTo>
                <a:cubicBezTo>
                  <a:pt x="1705539" y="-17663"/>
                  <a:pt x="1791699" y="-6893"/>
                  <a:pt x="1838580" y="52659"/>
                </a:cubicBezTo>
                <a:lnTo>
                  <a:pt x="1838580" y="52659"/>
                </a:lnTo>
                <a:cubicBezTo>
                  <a:pt x="1884828" y="112844"/>
                  <a:pt x="1874058" y="199004"/>
                  <a:pt x="1814506" y="245886"/>
                </a:cubicBezTo>
                <a:close/>
              </a:path>
            </a:pathLst>
          </a:custGeom>
          <a:solidFill>
            <a:schemeClr val="tx1"/>
          </a:solidFill>
          <a:ln w="6332" cap="flat">
            <a:noFill/>
            <a:prstDash val="solid"/>
            <a:miter/>
          </a:ln>
          <a:effectLst>
            <a:outerShdw blurRad="50800" dist="38100" dir="2700000" algn="tl" rotWithShape="0">
              <a:prstClr val="black">
                <a:alpha val="40000"/>
              </a:prstClr>
            </a:outerShdw>
          </a:effectLst>
        </p:spPr>
        <p:txBody>
          <a:bodyPr rtlCol="0" anchor="ctr"/>
          <a:lstStyle/>
          <a:p>
            <a:endParaRPr lang="en-IN"/>
          </a:p>
        </p:txBody>
      </p:sp>
      <p:sp>
        <p:nvSpPr>
          <p:cNvPr id="24" name="Freeform: Shape 23">
            <a:extLst>
              <a:ext uri="{FF2B5EF4-FFF2-40B4-BE49-F238E27FC236}">
                <a16:creationId xmlns:a16="http://schemas.microsoft.com/office/drawing/2014/main" id="{3E2EBD98-A228-F84A-3295-DDAB0A35A6A3}"/>
              </a:ext>
            </a:extLst>
          </p:cNvPr>
          <p:cNvSpPr/>
          <p:nvPr/>
        </p:nvSpPr>
        <p:spPr>
          <a:xfrm>
            <a:off x="10426804" y="-447391"/>
            <a:ext cx="1867165" cy="1517456"/>
          </a:xfrm>
          <a:custGeom>
            <a:avLst/>
            <a:gdLst>
              <a:gd name="connsiteX0" fmla="*/ 1814506 w 1867165"/>
              <a:gd name="connsiteY0" fmla="*/ 245252 h 1517456"/>
              <a:gd name="connsiteX1" fmla="*/ 221812 w 1867165"/>
              <a:gd name="connsiteY1" fmla="*/ 1488238 h 1517456"/>
              <a:gd name="connsiteX2" fmla="*/ 29219 w 1867165"/>
              <a:gd name="connsiteY2" fmla="*/ 1464798 h 1517456"/>
              <a:gd name="connsiteX3" fmla="*/ 29219 w 1867165"/>
              <a:gd name="connsiteY3" fmla="*/ 1464798 h 1517456"/>
              <a:gd name="connsiteX4" fmla="*/ 52659 w 1867165"/>
              <a:gd name="connsiteY4" fmla="*/ 1272205 h 1517456"/>
              <a:gd name="connsiteX5" fmla="*/ 1645354 w 1867165"/>
              <a:gd name="connsiteY5" fmla="*/ 29218 h 1517456"/>
              <a:gd name="connsiteX6" fmla="*/ 1837947 w 1867165"/>
              <a:gd name="connsiteY6" fmla="*/ 52659 h 1517456"/>
              <a:gd name="connsiteX7" fmla="*/ 1837947 w 1867165"/>
              <a:gd name="connsiteY7" fmla="*/ 52659 h 1517456"/>
              <a:gd name="connsiteX8" fmla="*/ 1814506 w 1867165"/>
              <a:gd name="connsiteY8" fmla="*/ 245252 h 151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165" h="1517456">
                <a:moveTo>
                  <a:pt x="1814506" y="245252"/>
                </a:moveTo>
                <a:lnTo>
                  <a:pt x="221812" y="1488238"/>
                </a:lnTo>
                <a:cubicBezTo>
                  <a:pt x="162260" y="1535120"/>
                  <a:pt x="76100" y="1524349"/>
                  <a:pt x="29219" y="1464798"/>
                </a:cubicBezTo>
                <a:lnTo>
                  <a:pt x="29219" y="1464798"/>
                </a:lnTo>
                <a:cubicBezTo>
                  <a:pt x="-17663" y="1405246"/>
                  <a:pt x="-6893" y="1319086"/>
                  <a:pt x="52659" y="1272205"/>
                </a:cubicBezTo>
                <a:lnTo>
                  <a:pt x="1645354" y="29218"/>
                </a:lnTo>
                <a:cubicBezTo>
                  <a:pt x="1704906" y="-17663"/>
                  <a:pt x="1791066" y="-6893"/>
                  <a:pt x="1837947" y="52659"/>
                </a:cubicBezTo>
                <a:lnTo>
                  <a:pt x="1837947" y="52659"/>
                </a:lnTo>
                <a:cubicBezTo>
                  <a:pt x="1884829" y="112844"/>
                  <a:pt x="1874058" y="199005"/>
                  <a:pt x="1814506" y="245252"/>
                </a:cubicBezTo>
                <a:close/>
              </a:path>
            </a:pathLst>
          </a:custGeom>
          <a:solidFill>
            <a:schemeClr val="tx1"/>
          </a:solidFill>
          <a:ln w="6332" cap="flat">
            <a:noFill/>
            <a:prstDash val="solid"/>
            <a:miter/>
          </a:ln>
          <a:effectLst>
            <a:outerShdw blurRad="50800" dist="38100" dir="2700000" algn="tl" rotWithShape="0">
              <a:prstClr val="black">
                <a:alpha val="40000"/>
              </a:prstClr>
            </a:outerShdw>
          </a:effectLst>
        </p:spPr>
        <p:txBody>
          <a:bodyPr rtlCol="0" anchor="ctr"/>
          <a:lstStyle/>
          <a:p>
            <a:endParaRPr lang="en-IN"/>
          </a:p>
        </p:txBody>
      </p:sp>
      <p:sp>
        <p:nvSpPr>
          <p:cNvPr id="25" name="TextBox 24">
            <a:extLst>
              <a:ext uri="{FF2B5EF4-FFF2-40B4-BE49-F238E27FC236}">
                <a16:creationId xmlns:a16="http://schemas.microsoft.com/office/drawing/2014/main" id="{664598BF-5CD8-E644-4782-AEE49BE402C1}"/>
              </a:ext>
            </a:extLst>
          </p:cNvPr>
          <p:cNvSpPr txBox="1"/>
          <p:nvPr/>
        </p:nvSpPr>
        <p:spPr>
          <a:xfrm>
            <a:off x="3945410" y="2851916"/>
            <a:ext cx="4301177" cy="830997"/>
          </a:xfrm>
          <a:prstGeom prst="rect">
            <a:avLst/>
          </a:prstGeom>
          <a:noFill/>
        </p:spPr>
        <p:txBody>
          <a:bodyPr wrap="none" rtlCol="0">
            <a:spAutoFit/>
          </a:bodyPr>
          <a:lstStyle/>
          <a:p>
            <a:pPr algn="ctr"/>
            <a:r>
              <a:rPr lang="en-IN" sz="4800" spc="0" baseline="0" dirty="0">
                <a:ln/>
                <a:solidFill>
                  <a:srgbClr val="FFFFFF"/>
                </a:solidFill>
                <a:latin typeface="Internacional-Black" panose="01000000000000000000" pitchFamily="2" charset="0"/>
                <a:cs typeface="Kanit SemiBold" pitchFamily="2" charset="-34"/>
                <a:sym typeface="Arial"/>
                <a:rtl val="0"/>
              </a:rPr>
              <a:t>THANK YOU</a:t>
            </a:r>
          </a:p>
        </p:txBody>
      </p:sp>
      <p:sp>
        <p:nvSpPr>
          <p:cNvPr id="26" name="Freeform: Shape 25">
            <a:extLst>
              <a:ext uri="{FF2B5EF4-FFF2-40B4-BE49-F238E27FC236}">
                <a16:creationId xmlns:a16="http://schemas.microsoft.com/office/drawing/2014/main" id="{20A90175-2886-32B6-7471-D59A33BF749E}"/>
              </a:ext>
            </a:extLst>
          </p:cNvPr>
          <p:cNvSpPr/>
          <p:nvPr/>
        </p:nvSpPr>
        <p:spPr>
          <a:xfrm>
            <a:off x="546978" y="6392275"/>
            <a:ext cx="3004199" cy="3004199"/>
          </a:xfrm>
          <a:custGeom>
            <a:avLst/>
            <a:gdLst>
              <a:gd name="connsiteX0" fmla="*/ 3004200 w 3004199"/>
              <a:gd name="connsiteY0" fmla="*/ 1502100 h 3004199"/>
              <a:gd name="connsiteX1" fmla="*/ 1502100 w 3004199"/>
              <a:gd name="connsiteY1" fmla="*/ 3004200 h 3004199"/>
              <a:gd name="connsiteX2" fmla="*/ 0 w 3004199"/>
              <a:gd name="connsiteY2" fmla="*/ 1502100 h 3004199"/>
              <a:gd name="connsiteX3" fmla="*/ 1502100 w 3004199"/>
              <a:gd name="connsiteY3" fmla="*/ 0 h 3004199"/>
              <a:gd name="connsiteX4" fmla="*/ 3004200 w 3004199"/>
              <a:gd name="connsiteY4" fmla="*/ 1502100 h 30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199" h="3004199">
                <a:moveTo>
                  <a:pt x="3004200" y="1502100"/>
                </a:moveTo>
                <a:cubicBezTo>
                  <a:pt x="3004200" y="2331687"/>
                  <a:pt x="2331687" y="3004200"/>
                  <a:pt x="1502100" y="3004200"/>
                </a:cubicBezTo>
                <a:cubicBezTo>
                  <a:pt x="672513" y="3004200"/>
                  <a:pt x="0" y="2331687"/>
                  <a:pt x="0" y="1502100"/>
                </a:cubicBezTo>
                <a:cubicBezTo>
                  <a:pt x="0" y="672514"/>
                  <a:pt x="672513" y="0"/>
                  <a:pt x="1502100" y="0"/>
                </a:cubicBezTo>
                <a:cubicBezTo>
                  <a:pt x="2331687" y="0"/>
                  <a:pt x="3004200" y="672514"/>
                  <a:pt x="3004200" y="1502100"/>
                </a:cubicBezTo>
                <a:close/>
              </a:path>
            </a:pathLst>
          </a:custGeom>
          <a:solidFill>
            <a:srgbClr val="4CB5FF">
              <a:alpha val="20000"/>
            </a:srgbClr>
          </a:solidFill>
          <a:ln w="6332"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336BC0D2-3005-99E5-1A38-2ECC20EB99D0}"/>
              </a:ext>
            </a:extLst>
          </p:cNvPr>
          <p:cNvSpPr/>
          <p:nvPr/>
        </p:nvSpPr>
        <p:spPr>
          <a:xfrm>
            <a:off x="7182573" y="-2437867"/>
            <a:ext cx="3004199" cy="3004199"/>
          </a:xfrm>
          <a:custGeom>
            <a:avLst/>
            <a:gdLst>
              <a:gd name="connsiteX0" fmla="*/ 3004200 w 3004199"/>
              <a:gd name="connsiteY0" fmla="*/ 1502100 h 3004199"/>
              <a:gd name="connsiteX1" fmla="*/ 1502100 w 3004199"/>
              <a:gd name="connsiteY1" fmla="*/ 3004200 h 3004199"/>
              <a:gd name="connsiteX2" fmla="*/ 0 w 3004199"/>
              <a:gd name="connsiteY2" fmla="*/ 1502100 h 3004199"/>
              <a:gd name="connsiteX3" fmla="*/ 1502100 w 3004199"/>
              <a:gd name="connsiteY3" fmla="*/ 0 h 3004199"/>
              <a:gd name="connsiteX4" fmla="*/ 3004200 w 3004199"/>
              <a:gd name="connsiteY4" fmla="*/ 1502100 h 30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199" h="3004199">
                <a:moveTo>
                  <a:pt x="3004200" y="1502100"/>
                </a:moveTo>
                <a:cubicBezTo>
                  <a:pt x="3004200" y="2331687"/>
                  <a:pt x="2331687" y="3004200"/>
                  <a:pt x="1502100" y="3004200"/>
                </a:cubicBezTo>
                <a:cubicBezTo>
                  <a:pt x="672514" y="3004200"/>
                  <a:pt x="0" y="2331687"/>
                  <a:pt x="0" y="1502100"/>
                </a:cubicBezTo>
                <a:cubicBezTo>
                  <a:pt x="0" y="672513"/>
                  <a:pt x="672514" y="0"/>
                  <a:pt x="1502100" y="0"/>
                </a:cubicBezTo>
                <a:cubicBezTo>
                  <a:pt x="2331687" y="0"/>
                  <a:pt x="3004200" y="672513"/>
                  <a:pt x="3004200" y="1502100"/>
                </a:cubicBezTo>
                <a:close/>
              </a:path>
            </a:pathLst>
          </a:custGeom>
          <a:solidFill>
            <a:srgbClr val="4CB5FF">
              <a:alpha val="20000"/>
            </a:srgbClr>
          </a:solidFill>
          <a:ln w="6332" cap="flat">
            <a:noFill/>
            <a:prstDash val="solid"/>
            <a:miter/>
          </a:ln>
        </p:spPr>
        <p:txBody>
          <a:bodyPr rtlCol="0" anchor="ctr"/>
          <a:lstStyle/>
          <a:p>
            <a:endParaRPr lang="en-IN"/>
          </a:p>
        </p:txBody>
      </p:sp>
    </p:spTree>
    <p:extLst>
      <p:ext uri="{BB962C8B-B14F-4D97-AF65-F5344CB8AC3E}">
        <p14:creationId xmlns:p14="http://schemas.microsoft.com/office/powerpoint/2010/main" val="139699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EF7F-7482-B7EB-7592-1274E99CB4BC}"/>
              </a:ext>
            </a:extLst>
          </p:cNvPr>
          <p:cNvSpPr txBox="1"/>
          <p:nvPr/>
        </p:nvSpPr>
        <p:spPr>
          <a:xfrm>
            <a:off x="3005135" y="315523"/>
            <a:ext cx="6181725" cy="707886"/>
          </a:xfrm>
          <a:prstGeom prst="rect">
            <a:avLst/>
          </a:prstGeom>
          <a:noFill/>
        </p:spPr>
        <p:txBody>
          <a:bodyPr wrap="square" rtlCol="0">
            <a:spAutoFit/>
          </a:bodyPr>
          <a:lstStyle/>
          <a:p>
            <a:pPr algn="ctr"/>
            <a:r>
              <a:rPr lang="en-IN" sz="4000" b="1" dirty="0">
                <a:latin typeface="Internacional-Black" panose="01000000000000000000" pitchFamily="2" charset="0"/>
                <a:cs typeface="Arial" panose="020B0604020202020204" pitchFamily="34" charset="0"/>
              </a:rPr>
              <a:t>INTRODUCTION</a:t>
            </a:r>
          </a:p>
        </p:txBody>
      </p:sp>
      <p:sp>
        <p:nvSpPr>
          <p:cNvPr id="3" name="TextBox 2">
            <a:extLst>
              <a:ext uri="{FF2B5EF4-FFF2-40B4-BE49-F238E27FC236}">
                <a16:creationId xmlns:a16="http://schemas.microsoft.com/office/drawing/2014/main" id="{14EC4351-999E-F5B8-AD7C-F66AFE39CE5D}"/>
              </a:ext>
            </a:extLst>
          </p:cNvPr>
          <p:cNvSpPr txBox="1"/>
          <p:nvPr/>
        </p:nvSpPr>
        <p:spPr>
          <a:xfrm>
            <a:off x="923923" y="1357253"/>
            <a:ext cx="10344150" cy="1524007"/>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This project aims to analyze a hotel aggregator dataset using Power BI to uncover trends and patterns. The goal is to create visualizations highlighting key metrics such as pricing trends, availability rates, host characteristics, and review scores. The objective is to derive actionable insights to improve the quality and competitiveness of the listings, helping stakeholders optimize pricing strategies, host practices, and guest experiences.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8F0F385-E62E-0416-6D51-F430417836A3}"/>
              </a:ext>
            </a:extLst>
          </p:cNvPr>
          <p:cNvSpPr txBox="1"/>
          <p:nvPr/>
        </p:nvSpPr>
        <p:spPr>
          <a:xfrm>
            <a:off x="923924" y="3086100"/>
            <a:ext cx="10344150" cy="263944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The dataset includes attributes such as: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Listings: </a:t>
            </a:r>
            <a:r>
              <a:rPr lang="en-US" sz="1600" dirty="0">
                <a:latin typeface="Times New Roman" panose="02020603050405020304" pitchFamily="18" charset="0"/>
                <a:ea typeface="Calibri" panose="020F0502020204030204" pitchFamily="34" charset="0"/>
                <a:cs typeface="Times New Roman" panose="02020603050405020304" pitchFamily="18" charset="0"/>
              </a:rPr>
              <a:t>Location, type, price, and amenities.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Hosts:</a:t>
            </a:r>
            <a:r>
              <a:rPr lang="en-US" sz="1600" dirty="0">
                <a:latin typeface="Times New Roman" panose="02020603050405020304" pitchFamily="18" charset="0"/>
                <a:ea typeface="Calibri" panose="020F0502020204030204" pitchFamily="34" charset="0"/>
                <a:cs typeface="Times New Roman" panose="02020603050405020304" pitchFamily="18" charset="0"/>
              </a:rPr>
              <a:t> Response rates, number of listings, and experience levels.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Reviews:</a:t>
            </a:r>
            <a:r>
              <a:rPr lang="en-US" sz="1600" dirty="0">
                <a:latin typeface="Times New Roman" panose="02020603050405020304" pitchFamily="18" charset="0"/>
                <a:ea typeface="Calibri" panose="020F0502020204030204" pitchFamily="34" charset="0"/>
                <a:cs typeface="Times New Roman" panose="02020603050405020304" pitchFamily="18" charset="0"/>
              </a:rPr>
              <a:t> Customer feedback and review scores.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Availability:</a:t>
            </a:r>
            <a:r>
              <a:rPr lang="en-US" sz="1600" dirty="0">
                <a:latin typeface="Times New Roman" panose="02020603050405020304" pitchFamily="18" charset="0"/>
                <a:ea typeface="Calibri" panose="020F0502020204030204" pitchFamily="34" charset="0"/>
                <a:cs typeface="Times New Roman" panose="02020603050405020304" pitchFamily="18" charset="0"/>
              </a:rPr>
              <a:t> Year-round availability data, showing occupancy trends and peak seasons. </a:t>
            </a:r>
          </a:p>
          <a:p>
            <a:pPr algn="just">
              <a:lnSpc>
                <a:spcPct val="150000"/>
              </a:lnSpc>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This data enables a comprehensive analysis to enhance listing performance and platform offerings.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8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EF7F-7482-B7EB-7592-1274E99CB4BC}"/>
              </a:ext>
            </a:extLst>
          </p:cNvPr>
          <p:cNvSpPr txBox="1"/>
          <p:nvPr/>
        </p:nvSpPr>
        <p:spPr>
          <a:xfrm>
            <a:off x="3005136" y="309853"/>
            <a:ext cx="6181725" cy="707886"/>
          </a:xfrm>
          <a:prstGeom prst="rect">
            <a:avLst/>
          </a:prstGeom>
          <a:noFill/>
        </p:spPr>
        <p:txBody>
          <a:bodyPr wrap="square" rtlCol="0">
            <a:spAutoFit/>
          </a:bodyPr>
          <a:lstStyle/>
          <a:p>
            <a:pPr algn="ctr"/>
            <a:r>
              <a:rPr lang="en-IN" sz="4000" b="1" dirty="0">
                <a:latin typeface="Internacional-Black" panose="01000000000000000000" pitchFamily="2" charset="0"/>
                <a:cs typeface="Arial" panose="020B0604020202020204" pitchFamily="34" charset="0"/>
              </a:rPr>
              <a:t>OBJECTIVES</a:t>
            </a:r>
          </a:p>
        </p:txBody>
      </p:sp>
      <p:sp>
        <p:nvSpPr>
          <p:cNvPr id="3" name="TextBox 2">
            <a:extLst>
              <a:ext uri="{FF2B5EF4-FFF2-40B4-BE49-F238E27FC236}">
                <a16:creationId xmlns:a16="http://schemas.microsoft.com/office/drawing/2014/main" id="{14EC4351-999E-F5B8-AD7C-F66AFE39CE5D}"/>
              </a:ext>
            </a:extLst>
          </p:cNvPr>
          <p:cNvSpPr txBox="1"/>
          <p:nvPr/>
        </p:nvSpPr>
        <p:spPr>
          <a:xfrm>
            <a:off x="923925" y="1017739"/>
            <a:ext cx="10344150" cy="5403402"/>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Key Metrics</a:t>
            </a:r>
            <a:r>
              <a:rPr lang="en-US" b="1"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Pricing: </a:t>
            </a:r>
            <a:r>
              <a:rPr lang="en-US" sz="1600" dirty="0">
                <a:latin typeface="Times New Roman" panose="02020603050405020304" pitchFamily="18" charset="0"/>
                <a:ea typeface="Calibri" panose="020F0502020204030204" pitchFamily="34" charset="0"/>
                <a:cs typeface="Times New Roman" panose="02020603050405020304" pitchFamily="18" charset="0"/>
              </a:rPr>
              <a:t>Analyze price trends to understand seasonal variations and their impact on occupancy.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Availability: </a:t>
            </a:r>
            <a:r>
              <a:rPr lang="en-US" sz="1600" dirty="0">
                <a:latin typeface="Times New Roman" panose="02020603050405020304" pitchFamily="18" charset="0"/>
                <a:ea typeface="Calibri" panose="020F0502020204030204" pitchFamily="34" charset="0"/>
                <a:cs typeface="Times New Roman" panose="02020603050405020304" pitchFamily="18" charset="0"/>
              </a:rPr>
              <a:t>Examine availability data to identify peak seasons and periods of low occupancy.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Host Characteristics: </a:t>
            </a:r>
            <a:r>
              <a:rPr lang="en-US" sz="1600" dirty="0">
                <a:latin typeface="Times New Roman" panose="02020603050405020304" pitchFamily="18" charset="0"/>
                <a:ea typeface="Calibri" panose="020F0502020204030204" pitchFamily="34" charset="0"/>
                <a:cs typeface="Times New Roman" panose="02020603050405020304" pitchFamily="18" charset="0"/>
              </a:rPr>
              <a:t>Investigate host data such as response rates, number of listings, and experience to determine their influence on listing performance.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Review Scores: </a:t>
            </a:r>
            <a:r>
              <a:rPr lang="en-US" sz="1600" dirty="0">
                <a:latin typeface="Times New Roman" panose="02020603050405020304" pitchFamily="18" charset="0"/>
                <a:ea typeface="Calibri" panose="020F0502020204030204" pitchFamily="34" charset="0"/>
                <a:cs typeface="Times New Roman" panose="02020603050405020304" pitchFamily="18" charset="0"/>
              </a:rPr>
              <a:t>Assess customer feedback and review scores to gauge guest satisfaction and identify areas for improvement.</a:t>
            </a:r>
          </a:p>
          <a:p>
            <a:pPr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Goals: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Identify Trends: </a:t>
            </a:r>
            <a:r>
              <a:rPr lang="en-US" sz="1600" dirty="0">
                <a:latin typeface="Times New Roman" panose="02020603050405020304" pitchFamily="18" charset="0"/>
                <a:ea typeface="Calibri" panose="020F0502020204030204" pitchFamily="34" charset="0"/>
                <a:cs typeface="Times New Roman" panose="02020603050405020304" pitchFamily="18" charset="0"/>
              </a:rPr>
              <a:t>Uncover seasonal and long-term trends in pricing and occupancy.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Analyze Patterns: </a:t>
            </a:r>
            <a:r>
              <a:rPr lang="en-US" sz="1600" dirty="0">
                <a:latin typeface="Times New Roman" panose="02020603050405020304" pitchFamily="18" charset="0"/>
                <a:ea typeface="Calibri" panose="020F0502020204030204" pitchFamily="34" charset="0"/>
                <a:cs typeface="Times New Roman" panose="02020603050405020304" pitchFamily="18" charset="0"/>
              </a:rPr>
              <a:t>Detect patterns in host behavior and their impact on listing success.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Determine Influencing Factors: </a:t>
            </a:r>
            <a:r>
              <a:rPr lang="en-US" sz="1600" dirty="0">
                <a:latin typeface="Times New Roman" panose="02020603050405020304" pitchFamily="18" charset="0"/>
                <a:ea typeface="Calibri" panose="020F0502020204030204" pitchFamily="34" charset="0"/>
                <a:cs typeface="Times New Roman" panose="02020603050405020304" pitchFamily="18" charset="0"/>
              </a:rPr>
              <a:t>Identify key factors that influence listing performance, such as pricing strategies, host practices, and guest reviews. </a:t>
            </a:r>
          </a:p>
          <a:p>
            <a:pPr marL="342900" indent="-34290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Provide Recommendations: </a:t>
            </a:r>
            <a:r>
              <a:rPr lang="en-US" sz="1600" dirty="0">
                <a:latin typeface="Times New Roman" panose="02020603050405020304" pitchFamily="18" charset="0"/>
                <a:ea typeface="Calibri" panose="020F0502020204030204" pitchFamily="34" charset="0"/>
                <a:cs typeface="Times New Roman" panose="02020603050405020304" pitchFamily="18" charset="0"/>
              </a:rPr>
              <a:t>Offer data-driven insights to optimize pricing, improve host practices, and enhance guest experiences, ultimately improving the quality and competitiveness of the listings.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760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EF7F-7482-B7EB-7592-1274E99CB4BC}"/>
              </a:ext>
            </a:extLst>
          </p:cNvPr>
          <p:cNvSpPr txBox="1"/>
          <p:nvPr/>
        </p:nvSpPr>
        <p:spPr>
          <a:xfrm>
            <a:off x="3005136" y="309853"/>
            <a:ext cx="6181725" cy="707886"/>
          </a:xfrm>
          <a:prstGeom prst="rect">
            <a:avLst/>
          </a:prstGeom>
          <a:noFill/>
        </p:spPr>
        <p:txBody>
          <a:bodyPr wrap="square" rtlCol="0">
            <a:spAutoFit/>
          </a:bodyPr>
          <a:lstStyle/>
          <a:p>
            <a:pPr algn="ctr"/>
            <a:r>
              <a:rPr lang="en-IN" sz="4000" b="1" dirty="0">
                <a:latin typeface="Internacional-Black" panose="01000000000000000000" pitchFamily="2" charset="0"/>
                <a:cs typeface="Arial" panose="020B0604020202020204" pitchFamily="34" charset="0"/>
              </a:rPr>
              <a:t>METHODOLOGY</a:t>
            </a:r>
          </a:p>
        </p:txBody>
      </p:sp>
      <p:sp>
        <p:nvSpPr>
          <p:cNvPr id="3" name="TextBox 2">
            <a:extLst>
              <a:ext uri="{FF2B5EF4-FFF2-40B4-BE49-F238E27FC236}">
                <a16:creationId xmlns:a16="http://schemas.microsoft.com/office/drawing/2014/main" id="{14EC4351-999E-F5B8-AD7C-F66AFE39CE5D}"/>
              </a:ext>
            </a:extLst>
          </p:cNvPr>
          <p:cNvSpPr txBox="1"/>
          <p:nvPr/>
        </p:nvSpPr>
        <p:spPr>
          <a:xfrm>
            <a:off x="923923" y="1512834"/>
            <a:ext cx="10344150" cy="429540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Data Analysis Tools: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Power BI:</a:t>
            </a:r>
            <a:r>
              <a:rPr lang="en-US" sz="1600" dirty="0">
                <a:latin typeface="Times New Roman" panose="02020603050405020304" pitchFamily="18" charset="0"/>
                <a:ea typeface="Calibri" panose="020F0502020204030204" pitchFamily="34" charset="0"/>
                <a:cs typeface="Times New Roman" panose="02020603050405020304" pitchFamily="18" charset="0"/>
              </a:rPr>
              <a:t> Main tool for analysis and visualization.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Microsoft Excel:</a:t>
            </a:r>
            <a:r>
              <a:rPr lang="en-US" sz="1600" dirty="0">
                <a:latin typeface="Times New Roman" panose="02020603050405020304" pitchFamily="18" charset="0"/>
                <a:ea typeface="Calibri" panose="020F0502020204030204" pitchFamily="34" charset="0"/>
                <a:cs typeface="Times New Roman" panose="02020603050405020304" pitchFamily="18" charset="0"/>
              </a:rPr>
              <a:t> Used for initial data cleaning. </a:t>
            </a:r>
          </a:p>
          <a:p>
            <a:pPr>
              <a:lnSpc>
                <a:spcPct val="150000"/>
              </a:lnSpc>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Approach:</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Data Collection:</a:t>
            </a:r>
            <a:r>
              <a:rPr lang="en-US" sz="1600" dirty="0">
                <a:latin typeface="Times New Roman" panose="02020603050405020304" pitchFamily="18" charset="0"/>
                <a:ea typeface="Calibri" panose="020F0502020204030204" pitchFamily="34" charset="0"/>
                <a:cs typeface="Times New Roman" panose="02020603050405020304" pitchFamily="18" charset="0"/>
              </a:rPr>
              <a:t> Obtained dataset from the given links.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Data Cleaning:</a:t>
            </a:r>
            <a:r>
              <a:rPr lang="en-US" sz="1600" dirty="0">
                <a:latin typeface="Times New Roman" panose="02020603050405020304" pitchFamily="18" charset="0"/>
                <a:ea typeface="Calibri" panose="020F0502020204030204" pitchFamily="34" charset="0"/>
                <a:cs typeface="Times New Roman" panose="02020603050405020304" pitchFamily="18" charset="0"/>
              </a:rPr>
              <a:t> Removed duplicates and handled missing values.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Data Transformation:</a:t>
            </a:r>
            <a:r>
              <a:rPr lang="en-US" sz="1600" dirty="0">
                <a:latin typeface="Times New Roman" panose="02020603050405020304" pitchFamily="18" charset="0"/>
                <a:ea typeface="Calibri" panose="020F0502020204030204" pitchFamily="34" charset="0"/>
                <a:cs typeface="Times New Roman" panose="02020603050405020304" pitchFamily="18" charset="0"/>
              </a:rPr>
              <a:t> Aggregated and calculated new metrics.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Exploratory Data Analysis</a:t>
            </a:r>
            <a:r>
              <a:rPr lang="en-US" sz="1600" dirty="0">
                <a:latin typeface="Times New Roman" panose="02020603050405020304" pitchFamily="18" charset="0"/>
                <a:ea typeface="Calibri" panose="020F0502020204030204" pitchFamily="34" charset="0"/>
                <a:cs typeface="Times New Roman" panose="02020603050405020304" pitchFamily="18" charset="0"/>
              </a:rPr>
              <a:t>: Identified key patterns and anomalies.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Visualization: </a:t>
            </a:r>
            <a:r>
              <a:rPr lang="en-US" sz="1600" dirty="0">
                <a:latin typeface="Times New Roman" panose="02020603050405020304" pitchFamily="18" charset="0"/>
                <a:ea typeface="Calibri" panose="020F0502020204030204" pitchFamily="34" charset="0"/>
                <a:cs typeface="Times New Roman" panose="02020603050405020304" pitchFamily="18" charset="0"/>
              </a:rPr>
              <a:t>Developed interactive dashboards in Power BI.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Insight Generation: </a:t>
            </a:r>
            <a:r>
              <a:rPr lang="en-US" sz="1600" dirty="0">
                <a:latin typeface="Times New Roman" panose="02020603050405020304" pitchFamily="18" charset="0"/>
                <a:ea typeface="Calibri" panose="020F0502020204030204" pitchFamily="34" charset="0"/>
                <a:cs typeface="Times New Roman" panose="02020603050405020304" pitchFamily="18" charset="0"/>
              </a:rPr>
              <a:t>Analyzed visualizations to derive actionable insights.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73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EF7F-7482-B7EB-7592-1274E99CB4BC}"/>
              </a:ext>
            </a:extLst>
          </p:cNvPr>
          <p:cNvSpPr txBox="1"/>
          <p:nvPr/>
        </p:nvSpPr>
        <p:spPr>
          <a:xfrm>
            <a:off x="3005137" y="197709"/>
            <a:ext cx="6181725" cy="646331"/>
          </a:xfrm>
          <a:prstGeom prst="rect">
            <a:avLst/>
          </a:prstGeom>
          <a:noFill/>
        </p:spPr>
        <p:txBody>
          <a:bodyPr wrap="square" rtlCol="0">
            <a:spAutoFit/>
          </a:bodyPr>
          <a:lstStyle/>
          <a:p>
            <a:pPr algn="ctr"/>
            <a:r>
              <a:rPr lang="en-IN" sz="3600" b="1" dirty="0">
                <a:latin typeface="Internacional-Black" panose="01000000000000000000" pitchFamily="2" charset="0"/>
                <a:cs typeface="Arial" panose="020B0604020202020204" pitchFamily="34" charset="0"/>
              </a:rPr>
              <a:t>FINAL DASHBOARD</a:t>
            </a:r>
          </a:p>
        </p:txBody>
      </p:sp>
      <p:pic>
        <p:nvPicPr>
          <p:cNvPr id="6" name="Picture 5">
            <a:extLst>
              <a:ext uri="{FF2B5EF4-FFF2-40B4-BE49-F238E27FC236}">
                <a16:creationId xmlns:a16="http://schemas.microsoft.com/office/drawing/2014/main" id="{4FA7801F-1E1A-E114-3851-6C89812158A0}"/>
              </a:ext>
            </a:extLst>
          </p:cNvPr>
          <p:cNvPicPr>
            <a:picLocks noChangeAspect="1"/>
          </p:cNvPicPr>
          <p:nvPr/>
        </p:nvPicPr>
        <p:blipFill rotWithShape="1">
          <a:blip r:embed="rId2">
            <a:extLst>
              <a:ext uri="{28A0092B-C50C-407E-A947-70E740481C1C}">
                <a14:useLocalDpi xmlns:a14="http://schemas.microsoft.com/office/drawing/2010/main" val="0"/>
              </a:ext>
            </a:extLst>
          </a:blip>
          <a:srcRect l="482" t="1651" r="482" b="1093"/>
          <a:stretch/>
        </p:blipFill>
        <p:spPr>
          <a:xfrm>
            <a:off x="1015882" y="1047750"/>
            <a:ext cx="10118843" cy="5612541"/>
          </a:xfrm>
          <a:prstGeom prst="rect">
            <a:avLst/>
          </a:prstGeom>
        </p:spPr>
      </p:pic>
    </p:spTree>
    <p:extLst>
      <p:ext uri="{BB962C8B-B14F-4D97-AF65-F5344CB8AC3E}">
        <p14:creationId xmlns:p14="http://schemas.microsoft.com/office/powerpoint/2010/main" val="89023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pic>
        <p:nvPicPr>
          <p:cNvPr id="13" name="Picture 12" descr="A building in the city&#10;&#10;Description automatically generated">
            <a:extLst>
              <a:ext uri="{FF2B5EF4-FFF2-40B4-BE49-F238E27FC236}">
                <a16:creationId xmlns:a16="http://schemas.microsoft.com/office/drawing/2014/main" id="{7E93ED61-7497-BB37-0D3E-943A947C3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53" y="2333625"/>
            <a:ext cx="5733828" cy="5419446"/>
          </a:xfrm>
          <a:prstGeom prst="rect">
            <a:avLst/>
          </a:prstGeom>
        </p:spPr>
      </p:pic>
      <p:sp>
        <p:nvSpPr>
          <p:cNvPr id="4" name="Rectangle: Rounded Corners 3">
            <a:extLst>
              <a:ext uri="{FF2B5EF4-FFF2-40B4-BE49-F238E27FC236}">
                <a16:creationId xmlns:a16="http://schemas.microsoft.com/office/drawing/2014/main" id="{239FF9AA-7608-84F9-5D9C-C8A9353DE96D}"/>
              </a:ext>
            </a:extLst>
          </p:cNvPr>
          <p:cNvSpPr/>
          <p:nvPr/>
        </p:nvSpPr>
        <p:spPr>
          <a:xfrm>
            <a:off x="5035399" y="759740"/>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AEE6367E-C16B-64AC-2803-BAE86FC9EF51}"/>
              </a:ext>
            </a:extLst>
          </p:cNvPr>
          <p:cNvSpPr/>
          <p:nvPr/>
        </p:nvSpPr>
        <p:spPr>
          <a:xfrm>
            <a:off x="5035398" y="2137826"/>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974C0A8C-ADC9-6E0C-5038-209389AD058D}"/>
              </a:ext>
            </a:extLst>
          </p:cNvPr>
          <p:cNvSpPr/>
          <p:nvPr/>
        </p:nvSpPr>
        <p:spPr>
          <a:xfrm>
            <a:off x="5035398" y="3515912"/>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636DF16E-2A22-CFFC-AA7A-A057AC2AF8AA}"/>
              </a:ext>
            </a:extLst>
          </p:cNvPr>
          <p:cNvSpPr/>
          <p:nvPr/>
        </p:nvSpPr>
        <p:spPr>
          <a:xfrm>
            <a:off x="5035398" y="4893998"/>
            <a:ext cx="6886575" cy="1200329"/>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03BEF7F-7482-B7EB-7592-1274E99CB4BC}"/>
              </a:ext>
            </a:extLst>
          </p:cNvPr>
          <p:cNvSpPr txBox="1"/>
          <p:nvPr/>
        </p:nvSpPr>
        <p:spPr>
          <a:xfrm>
            <a:off x="1000084" y="480435"/>
            <a:ext cx="2671181" cy="837793"/>
          </a:xfrm>
          <a:prstGeom prst="rect">
            <a:avLst/>
          </a:prstGeom>
          <a:noFill/>
          <a:effectLst/>
        </p:spPr>
        <p:txBody>
          <a:bodyPr wrap="square" rtlCol="0">
            <a:spAutoFit/>
          </a:bodyPr>
          <a:lstStyle/>
          <a:p>
            <a:pPr>
              <a:lnSpc>
                <a:spcPct val="150000"/>
              </a:lnSpc>
            </a:pPr>
            <a:r>
              <a:rPr lang="en-US" sz="3600" b="1" dirty="0">
                <a:latin typeface="Internacional-Black" panose="01000000000000000000" pitchFamily="2" charset="0"/>
                <a:ea typeface="Calibri" panose="020F0502020204030204" pitchFamily="34" charset="0"/>
                <a:cs typeface="Calibri" panose="020F0502020204030204" pitchFamily="34" charset="0"/>
              </a:rPr>
              <a:t>INSIGHTS</a:t>
            </a:r>
          </a:p>
        </p:txBody>
      </p:sp>
      <p:sp>
        <p:nvSpPr>
          <p:cNvPr id="8" name="TextBox 7">
            <a:extLst>
              <a:ext uri="{FF2B5EF4-FFF2-40B4-BE49-F238E27FC236}">
                <a16:creationId xmlns:a16="http://schemas.microsoft.com/office/drawing/2014/main" id="{B49FD209-8ADE-E949-D87B-9DE7C7CC9ED8}"/>
              </a:ext>
            </a:extLst>
          </p:cNvPr>
          <p:cNvSpPr txBox="1"/>
          <p:nvPr/>
        </p:nvSpPr>
        <p:spPr>
          <a:xfrm>
            <a:off x="5489632" y="988935"/>
            <a:ext cx="5978106" cy="923330"/>
          </a:xfrm>
          <a:prstGeom prst="rect">
            <a:avLst/>
          </a:prstGeom>
          <a:noFill/>
        </p:spPr>
        <p:txBody>
          <a:bodyPr wrap="square" rtlCol="0">
            <a:spAutoFit/>
          </a:bodyPr>
          <a:lstStyle/>
          <a:p>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Casa particular properties have an average booking price of $9.7k USD but have not recorded any bookings over the years.</a:t>
            </a: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A289AF3-D367-DEEA-565F-494E4579508F}"/>
              </a:ext>
            </a:extLst>
          </p:cNvPr>
          <p:cNvSpPr txBox="1"/>
          <p:nvPr/>
        </p:nvSpPr>
        <p:spPr>
          <a:xfrm>
            <a:off x="5489632" y="2220604"/>
            <a:ext cx="6288657" cy="1200329"/>
          </a:xfrm>
          <a:prstGeom prst="rect">
            <a:avLst/>
          </a:prstGeom>
          <a:noFill/>
        </p:spPr>
        <p:txBody>
          <a:bodyPr wrap="square" rtlCol="0">
            <a:spAutoFit/>
          </a:bodyPr>
          <a:lstStyle/>
          <a:p>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Hosts responding within an hour have generated the highest revenue compared to other response time categories, totaling $488k USD from 5,062 hosts.</a:t>
            </a:r>
          </a:p>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41EEE22-70F8-40FE-4A23-752286FF7062}"/>
              </a:ext>
            </a:extLst>
          </p:cNvPr>
          <p:cNvSpPr txBox="1"/>
          <p:nvPr/>
        </p:nvSpPr>
        <p:spPr>
          <a:xfrm>
            <a:off x="5489631" y="3633581"/>
            <a:ext cx="6288657" cy="923330"/>
          </a:xfrm>
          <a:prstGeom prst="rect">
            <a:avLst/>
          </a:prstGeom>
          <a:noFill/>
        </p:spPr>
        <p:txBody>
          <a:bodyPr wrap="square" rtlCol="0">
            <a:spAutoFit/>
          </a:bodyPr>
          <a:lstStyle/>
          <a:p>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August witnesses the highest number of bookings annually, with a peak of 5,722 bookings, generating the highest revenue of $60.39M USD.</a:t>
            </a:r>
          </a:p>
        </p:txBody>
      </p:sp>
      <p:sp>
        <p:nvSpPr>
          <p:cNvPr id="11" name="TextBox 10">
            <a:extLst>
              <a:ext uri="{FF2B5EF4-FFF2-40B4-BE49-F238E27FC236}">
                <a16:creationId xmlns:a16="http://schemas.microsoft.com/office/drawing/2014/main" id="{2800595B-E48C-81C9-798F-3734456D2ABB}"/>
              </a:ext>
            </a:extLst>
          </p:cNvPr>
          <p:cNvSpPr txBox="1"/>
          <p:nvPr/>
        </p:nvSpPr>
        <p:spPr>
          <a:xfrm>
            <a:off x="5489631" y="4893998"/>
            <a:ext cx="6288657" cy="1200329"/>
          </a:xfrm>
          <a:prstGeom prst="rect">
            <a:avLst/>
          </a:prstGeom>
          <a:noFill/>
        </p:spPr>
        <p:txBody>
          <a:bodyPr wrap="square" rtlCol="0">
            <a:spAutoFit/>
          </a:bodyPr>
          <a:lstStyle/>
          <a:p>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Entire home/apartment room types contribute the highest revenue of $97M USD, whereas shared rooms generate only $142k USD, indicating a disparity in revenue generation despite the smaller number of hosts offering shared rooms.</a:t>
            </a:r>
            <a:endPar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97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EF7F-7482-B7EB-7592-1274E99CB4BC}"/>
              </a:ext>
            </a:extLst>
          </p:cNvPr>
          <p:cNvSpPr txBox="1"/>
          <p:nvPr/>
        </p:nvSpPr>
        <p:spPr>
          <a:xfrm>
            <a:off x="3005136" y="309853"/>
            <a:ext cx="6181725" cy="707886"/>
          </a:xfrm>
          <a:prstGeom prst="rect">
            <a:avLst/>
          </a:prstGeom>
          <a:noFill/>
        </p:spPr>
        <p:txBody>
          <a:bodyPr wrap="square" rtlCol="0">
            <a:spAutoFit/>
          </a:bodyPr>
          <a:lstStyle/>
          <a:p>
            <a:pPr algn="ctr"/>
            <a:r>
              <a:rPr lang="en-IN" sz="4000" b="1" dirty="0">
                <a:latin typeface="Internacional-Black" panose="01000000000000000000" pitchFamily="2" charset="0"/>
                <a:cs typeface="Arial" panose="020B0604020202020204" pitchFamily="34" charset="0"/>
              </a:rPr>
              <a:t>RECOMMENDATION</a:t>
            </a:r>
          </a:p>
        </p:txBody>
      </p:sp>
      <p:pic>
        <p:nvPicPr>
          <p:cNvPr id="6" name="Picture 5">
            <a:extLst>
              <a:ext uri="{FF2B5EF4-FFF2-40B4-BE49-F238E27FC236}">
                <a16:creationId xmlns:a16="http://schemas.microsoft.com/office/drawing/2014/main" id="{AC55FC01-DA1A-15AE-8470-A3D658149CDB}"/>
              </a:ext>
            </a:extLst>
          </p:cNvPr>
          <p:cNvPicPr>
            <a:picLocks noChangeAspect="1"/>
          </p:cNvPicPr>
          <p:nvPr/>
        </p:nvPicPr>
        <p:blipFill>
          <a:blip r:embed="rId2">
            <a:extLst>
              <a:ext uri="{28A0092B-C50C-407E-A947-70E740481C1C}">
                <a14:useLocalDpi xmlns:a14="http://schemas.microsoft.com/office/drawing/2010/main" val="0"/>
              </a:ext>
            </a:extLst>
          </a:blip>
          <a:srcRect l="4835" r="4835"/>
          <a:stretch/>
        </p:blipFill>
        <p:spPr>
          <a:xfrm>
            <a:off x="6675597" y="1448066"/>
            <a:ext cx="4221980" cy="4074701"/>
          </a:xfrm>
          <a:prstGeom prst="roundRect">
            <a:avLst>
              <a:gd name="adj" fmla="val 16667"/>
            </a:avLst>
          </a:prstGeom>
          <a:ln>
            <a:noFill/>
          </a:ln>
          <a:effectLst>
            <a:outerShdw blurRad="50800" dist="38100" dir="5400000" algn="t" rotWithShape="0">
              <a:prstClr val="black">
                <a:alpha val="40000"/>
              </a:prstClr>
            </a:outerShdw>
          </a:effectLst>
        </p:spPr>
      </p:pic>
      <p:sp>
        <p:nvSpPr>
          <p:cNvPr id="7" name="TextBox 6">
            <a:extLst>
              <a:ext uri="{FF2B5EF4-FFF2-40B4-BE49-F238E27FC236}">
                <a16:creationId xmlns:a16="http://schemas.microsoft.com/office/drawing/2014/main" id="{A8A8D820-1C39-F842-9CBB-39C10B4F275F}"/>
              </a:ext>
            </a:extLst>
          </p:cNvPr>
          <p:cNvSpPr txBox="1"/>
          <p:nvPr/>
        </p:nvSpPr>
        <p:spPr>
          <a:xfrm>
            <a:off x="2307068" y="5647514"/>
            <a:ext cx="2196689" cy="707886"/>
          </a:xfrm>
          <a:prstGeom prst="rect">
            <a:avLst/>
          </a:prstGeom>
          <a:noFill/>
          <a:ln>
            <a:noFill/>
          </a:ln>
          <a:effectLst>
            <a:outerShdw blurRad="50800" dist="38100" dir="8100000" algn="tr" rotWithShape="0">
              <a:prstClr val="black">
                <a:alpha val="40000"/>
              </a:prstClr>
            </a:outerShdw>
          </a:effectLst>
        </p:spPr>
        <p:txBody>
          <a:bodyPr wrap="square" rtlCol="0">
            <a:spAutoFit/>
          </a:bodyPr>
          <a:lstStyle/>
          <a:p>
            <a:r>
              <a:rPr lang="en-IN" sz="4000" b="1" dirty="0">
                <a:latin typeface="Internacional-Black" panose="01000000000000000000" pitchFamily="2" charset="0"/>
              </a:rPr>
              <a:t>HOSTS</a:t>
            </a:r>
          </a:p>
        </p:txBody>
      </p:sp>
      <p:sp>
        <p:nvSpPr>
          <p:cNvPr id="8" name="TextBox 7">
            <a:extLst>
              <a:ext uri="{FF2B5EF4-FFF2-40B4-BE49-F238E27FC236}">
                <a16:creationId xmlns:a16="http://schemas.microsoft.com/office/drawing/2014/main" id="{5EFAC0C0-3C05-C80F-A7B3-79AE9E552BD3}"/>
              </a:ext>
            </a:extLst>
          </p:cNvPr>
          <p:cNvSpPr txBox="1"/>
          <p:nvPr/>
        </p:nvSpPr>
        <p:spPr>
          <a:xfrm>
            <a:off x="7106519" y="5678291"/>
            <a:ext cx="3360136" cy="646331"/>
          </a:xfrm>
          <a:prstGeom prst="rect">
            <a:avLst/>
          </a:prstGeom>
          <a:noFill/>
          <a:ln>
            <a:noFill/>
          </a:ln>
          <a:effectLst>
            <a:outerShdw blurRad="50800" dist="38100" dir="8100000" algn="tr" rotWithShape="0">
              <a:prstClr val="black">
                <a:alpha val="40000"/>
              </a:prstClr>
            </a:outerShdw>
          </a:effectLst>
        </p:spPr>
        <p:txBody>
          <a:bodyPr wrap="square" rtlCol="0">
            <a:spAutoFit/>
          </a:bodyPr>
          <a:lstStyle/>
          <a:p>
            <a:r>
              <a:rPr lang="en-IN" sz="3600" b="1" dirty="0">
                <a:latin typeface="Internacional-Black" panose="01000000000000000000" pitchFamily="2" charset="0"/>
              </a:rPr>
              <a:t>PLATFORMS</a:t>
            </a:r>
          </a:p>
        </p:txBody>
      </p:sp>
      <p:pic>
        <p:nvPicPr>
          <p:cNvPr id="9" name="Picture 8" descr="A group of people standing in a line">
            <a:extLst>
              <a:ext uri="{FF2B5EF4-FFF2-40B4-BE49-F238E27FC236}">
                <a16:creationId xmlns:a16="http://schemas.microsoft.com/office/drawing/2014/main" id="{5162347D-D9DD-2627-FB24-074CF95C4584}"/>
              </a:ext>
            </a:extLst>
          </p:cNvPr>
          <p:cNvPicPr>
            <a:picLocks noChangeAspect="1"/>
          </p:cNvPicPr>
          <p:nvPr/>
        </p:nvPicPr>
        <p:blipFill rotWithShape="1">
          <a:blip r:embed="rId3">
            <a:extLst>
              <a:ext uri="{28A0092B-C50C-407E-A947-70E740481C1C}">
                <a14:useLocalDpi xmlns:a14="http://schemas.microsoft.com/office/drawing/2010/main" val="0"/>
              </a:ext>
            </a:extLst>
          </a:blip>
          <a:srcRect l="15599" t="1180" r="14543" b="707"/>
          <a:stretch/>
        </p:blipFill>
        <p:spPr>
          <a:xfrm>
            <a:off x="1294423" y="1448066"/>
            <a:ext cx="4221980" cy="4074701"/>
          </a:xfrm>
          <a:prstGeom prst="roundRect">
            <a:avLst>
              <a:gd name="adj" fmla="val 16667"/>
            </a:avLst>
          </a:prstGeom>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4003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pic>
        <p:nvPicPr>
          <p:cNvPr id="5" name="Picture 4" descr="A group of people standing in a line&#10;&#10;Description automatically generated">
            <a:extLst>
              <a:ext uri="{FF2B5EF4-FFF2-40B4-BE49-F238E27FC236}">
                <a16:creationId xmlns:a16="http://schemas.microsoft.com/office/drawing/2014/main" id="{F216D1C0-2CE6-6585-EAE8-A1B0F0C42268}"/>
              </a:ext>
            </a:extLst>
          </p:cNvPr>
          <p:cNvPicPr>
            <a:picLocks noChangeAspect="1"/>
          </p:cNvPicPr>
          <p:nvPr/>
        </p:nvPicPr>
        <p:blipFill rotWithShape="1">
          <a:blip r:embed="rId2">
            <a:extLst>
              <a:ext uri="{28A0092B-C50C-407E-A947-70E740481C1C}">
                <a14:useLocalDpi xmlns:a14="http://schemas.microsoft.com/office/drawing/2010/main" val="0"/>
              </a:ext>
            </a:extLst>
          </a:blip>
          <a:srcRect l="15599" t="1180" r="14543" b="707"/>
          <a:stretch/>
        </p:blipFill>
        <p:spPr>
          <a:xfrm>
            <a:off x="8289619" y="1696394"/>
            <a:ext cx="3590461" cy="3465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A8A8D820-1C39-F842-9CBB-39C10B4F275F}"/>
              </a:ext>
            </a:extLst>
          </p:cNvPr>
          <p:cNvSpPr txBox="1"/>
          <p:nvPr/>
        </p:nvSpPr>
        <p:spPr>
          <a:xfrm>
            <a:off x="8921533" y="705820"/>
            <a:ext cx="2326632" cy="769441"/>
          </a:xfrm>
          <a:prstGeom prst="rect">
            <a:avLst/>
          </a:prstGeom>
          <a:noFill/>
          <a:ln>
            <a:noFill/>
          </a:ln>
          <a:effectLst>
            <a:outerShdw blurRad="50800" dist="38100" dir="8100000" algn="tr" rotWithShape="0">
              <a:prstClr val="black">
                <a:alpha val="40000"/>
              </a:prstClr>
            </a:outerShdw>
          </a:effectLst>
        </p:spPr>
        <p:txBody>
          <a:bodyPr wrap="square" rtlCol="0">
            <a:spAutoFit/>
          </a:bodyPr>
          <a:lstStyle/>
          <a:p>
            <a:r>
              <a:rPr lang="en-IN" sz="4400" b="1" dirty="0">
                <a:latin typeface="Internacional-Black" panose="01000000000000000000" pitchFamily="2" charset="0"/>
              </a:rPr>
              <a:t>HOSTS</a:t>
            </a:r>
          </a:p>
        </p:txBody>
      </p:sp>
      <p:sp>
        <p:nvSpPr>
          <p:cNvPr id="3" name="Rectangle: Rounded Corners 2">
            <a:extLst>
              <a:ext uri="{FF2B5EF4-FFF2-40B4-BE49-F238E27FC236}">
                <a16:creationId xmlns:a16="http://schemas.microsoft.com/office/drawing/2014/main" id="{61D6FFC3-E0FE-1460-C681-B4A87BC65787}"/>
              </a:ext>
            </a:extLst>
          </p:cNvPr>
          <p:cNvSpPr/>
          <p:nvPr/>
        </p:nvSpPr>
        <p:spPr>
          <a:xfrm>
            <a:off x="567448" y="705820"/>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6770C01-C49A-CCF6-EAC6-E4EF6942B001}"/>
              </a:ext>
            </a:extLst>
          </p:cNvPr>
          <p:cNvSpPr/>
          <p:nvPr/>
        </p:nvSpPr>
        <p:spPr>
          <a:xfrm>
            <a:off x="567447" y="2083906"/>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2C22AD6-DDF7-0908-4721-307041C3DF64}"/>
              </a:ext>
            </a:extLst>
          </p:cNvPr>
          <p:cNvSpPr txBox="1"/>
          <p:nvPr/>
        </p:nvSpPr>
        <p:spPr>
          <a:xfrm>
            <a:off x="1009751" y="820417"/>
            <a:ext cx="6001966" cy="923330"/>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Hosts should prioritize responding to inquiries within an hour to maximize revenue, as demonstrated by the higher revenue generated by hosts with quick response times.</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CD0DAF4-F8FD-653D-3BDF-26A43E886141}"/>
              </a:ext>
            </a:extLst>
          </p:cNvPr>
          <p:cNvSpPr txBox="1"/>
          <p:nvPr/>
        </p:nvSpPr>
        <p:spPr>
          <a:xfrm>
            <a:off x="1009751" y="2198503"/>
            <a:ext cx="6001966" cy="923330"/>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Consider diversifying property offerings beyond casa particular type to attract a wider range of guests and increase booking opportunities.</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6D05E67C-A8A1-DBF0-9020-95386CC1B8B6}"/>
              </a:ext>
            </a:extLst>
          </p:cNvPr>
          <p:cNvSpPr/>
          <p:nvPr/>
        </p:nvSpPr>
        <p:spPr>
          <a:xfrm>
            <a:off x="567447" y="3461992"/>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C5DCC52-4F77-1605-1B3A-357A24D734A2}"/>
              </a:ext>
            </a:extLst>
          </p:cNvPr>
          <p:cNvSpPr txBox="1"/>
          <p:nvPr/>
        </p:nvSpPr>
        <p:spPr>
          <a:xfrm>
            <a:off x="1009751" y="3576589"/>
            <a:ext cx="6001966" cy="923330"/>
          </a:xfrm>
          <a:prstGeom prst="rect">
            <a:avLst/>
          </a:prstGeom>
          <a:noFill/>
        </p:spPr>
        <p:txBody>
          <a:bodyPr wrap="square" rtlCol="0">
            <a:spAutoFit/>
          </a:bodyPr>
          <a:lstStyle/>
          <a:p>
            <a:pPr algn="l"/>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Capitalize on the peak booking period in August by offering promotions or special deals to attract more guests during this time.</a:t>
            </a:r>
          </a:p>
        </p:txBody>
      </p:sp>
      <p:sp>
        <p:nvSpPr>
          <p:cNvPr id="14" name="Rectangle: Rounded Corners 13">
            <a:extLst>
              <a:ext uri="{FF2B5EF4-FFF2-40B4-BE49-F238E27FC236}">
                <a16:creationId xmlns:a16="http://schemas.microsoft.com/office/drawing/2014/main" id="{4F2E7CC1-E2DD-2C63-5765-8E9CD2B3DF5A}"/>
              </a:ext>
            </a:extLst>
          </p:cNvPr>
          <p:cNvSpPr/>
          <p:nvPr/>
        </p:nvSpPr>
        <p:spPr>
          <a:xfrm>
            <a:off x="567447" y="4840078"/>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AD978DF5-361D-8523-EA33-537796673E79}"/>
              </a:ext>
            </a:extLst>
          </p:cNvPr>
          <p:cNvSpPr txBox="1"/>
          <p:nvPr/>
        </p:nvSpPr>
        <p:spPr>
          <a:xfrm>
            <a:off x="1009751" y="4954675"/>
            <a:ext cx="6001966" cy="923330"/>
          </a:xfrm>
          <a:prstGeom prst="rect">
            <a:avLst/>
          </a:prstGeom>
          <a:noFill/>
        </p:spPr>
        <p:txBody>
          <a:bodyPr wrap="square" rtlCol="0">
            <a:spAutoFit/>
          </a:bodyPr>
          <a:lstStyle/>
          <a:p>
            <a:pPr algn="l"/>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Hosts offering shared rooms should focus on enhancing the quality and appeal of these listings to increase revenue, despite the smaller number of hosts in this category.</a:t>
            </a:r>
          </a:p>
        </p:txBody>
      </p:sp>
    </p:spTree>
    <p:extLst>
      <p:ext uri="{BB962C8B-B14F-4D97-AF65-F5344CB8AC3E}">
        <p14:creationId xmlns:p14="http://schemas.microsoft.com/office/powerpoint/2010/main" val="287418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1D6FFC3-E0FE-1460-C681-B4A87BC65787}"/>
              </a:ext>
            </a:extLst>
          </p:cNvPr>
          <p:cNvSpPr/>
          <p:nvPr/>
        </p:nvSpPr>
        <p:spPr>
          <a:xfrm>
            <a:off x="567448" y="705820"/>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E6770C01-C49A-CCF6-EAC6-E4EF6942B001}"/>
              </a:ext>
            </a:extLst>
          </p:cNvPr>
          <p:cNvSpPr/>
          <p:nvPr/>
        </p:nvSpPr>
        <p:spPr>
          <a:xfrm>
            <a:off x="567447" y="2083906"/>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2C22AD6-DDF7-0908-4721-307041C3DF64}"/>
              </a:ext>
            </a:extLst>
          </p:cNvPr>
          <p:cNvSpPr txBox="1"/>
          <p:nvPr/>
        </p:nvSpPr>
        <p:spPr>
          <a:xfrm>
            <a:off x="1009751" y="820417"/>
            <a:ext cx="6001966" cy="923330"/>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Implement incentives or rewards for hosts who maintain quick response times to encourage responsiveness and improve guest satisfaction.</a:t>
            </a:r>
          </a:p>
        </p:txBody>
      </p:sp>
      <p:sp>
        <p:nvSpPr>
          <p:cNvPr id="11" name="TextBox 10">
            <a:extLst>
              <a:ext uri="{FF2B5EF4-FFF2-40B4-BE49-F238E27FC236}">
                <a16:creationId xmlns:a16="http://schemas.microsoft.com/office/drawing/2014/main" id="{BCD0DAF4-F8FD-653D-3BDF-26A43E886141}"/>
              </a:ext>
            </a:extLst>
          </p:cNvPr>
          <p:cNvSpPr txBox="1"/>
          <p:nvPr/>
        </p:nvSpPr>
        <p:spPr>
          <a:xfrm>
            <a:off x="1009751" y="2198503"/>
            <a:ext cx="6001966" cy="923330"/>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Highlight and promote diverse property types, including casa particular, to cater to different guest preferences and increase booking diversity.</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6D05E67C-A8A1-DBF0-9020-95386CC1B8B6}"/>
              </a:ext>
            </a:extLst>
          </p:cNvPr>
          <p:cNvSpPr/>
          <p:nvPr/>
        </p:nvSpPr>
        <p:spPr>
          <a:xfrm>
            <a:off x="567447" y="3461992"/>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C5DCC52-4F77-1605-1B3A-357A24D734A2}"/>
              </a:ext>
            </a:extLst>
          </p:cNvPr>
          <p:cNvSpPr txBox="1"/>
          <p:nvPr/>
        </p:nvSpPr>
        <p:spPr>
          <a:xfrm>
            <a:off x="1009751" y="3576589"/>
            <a:ext cx="6001966" cy="92333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Enhance the booking experience during peak periods, such as August, by ensuring platform stability, offering relevant recommendations, and facilitating seamless transactions.</a:t>
            </a:r>
          </a:p>
        </p:txBody>
      </p:sp>
      <p:sp>
        <p:nvSpPr>
          <p:cNvPr id="14" name="Rectangle: Rounded Corners 13">
            <a:extLst>
              <a:ext uri="{FF2B5EF4-FFF2-40B4-BE49-F238E27FC236}">
                <a16:creationId xmlns:a16="http://schemas.microsoft.com/office/drawing/2014/main" id="{4F2E7CC1-E2DD-2C63-5765-8E9CD2B3DF5A}"/>
              </a:ext>
            </a:extLst>
          </p:cNvPr>
          <p:cNvSpPr/>
          <p:nvPr/>
        </p:nvSpPr>
        <p:spPr>
          <a:xfrm>
            <a:off x="567447" y="4840078"/>
            <a:ext cx="6886575" cy="1152525"/>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AD978DF5-361D-8523-EA33-537796673E79}"/>
              </a:ext>
            </a:extLst>
          </p:cNvPr>
          <p:cNvSpPr txBox="1"/>
          <p:nvPr/>
        </p:nvSpPr>
        <p:spPr>
          <a:xfrm>
            <a:off x="1009751" y="4954675"/>
            <a:ext cx="6001966" cy="92333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Provide hosts with data-driven insights and recommendations based on booking trends and guest preferences to help them optimize pricing strategies and improve listing performance.</a:t>
            </a:r>
          </a:p>
        </p:txBody>
      </p:sp>
      <p:pic>
        <p:nvPicPr>
          <p:cNvPr id="2" name="Picture 1">
            <a:extLst>
              <a:ext uri="{FF2B5EF4-FFF2-40B4-BE49-F238E27FC236}">
                <a16:creationId xmlns:a16="http://schemas.microsoft.com/office/drawing/2014/main" id="{6CD8A926-5C94-C062-AF93-889DC8EF4F89}"/>
              </a:ext>
            </a:extLst>
          </p:cNvPr>
          <p:cNvPicPr>
            <a:picLocks noChangeAspect="1"/>
          </p:cNvPicPr>
          <p:nvPr/>
        </p:nvPicPr>
        <p:blipFill>
          <a:blip r:embed="rId2">
            <a:extLst>
              <a:ext uri="{28A0092B-C50C-407E-A947-70E740481C1C}">
                <a14:useLocalDpi xmlns:a14="http://schemas.microsoft.com/office/drawing/2010/main" val="0"/>
              </a:ext>
            </a:extLst>
          </a:blip>
          <a:srcRect l="4835" r="4835"/>
          <a:stretch/>
        </p:blipFill>
        <p:spPr>
          <a:xfrm>
            <a:off x="8255942" y="1710065"/>
            <a:ext cx="3593150" cy="3467807"/>
          </a:xfrm>
          <a:prstGeom prst="roundRect">
            <a:avLst>
              <a:gd name="adj" fmla="val 16667"/>
            </a:avLst>
          </a:prstGeom>
          <a:ln>
            <a:noFill/>
          </a:ln>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0F4F24EB-B60B-B230-1B6C-9003A87930DA}"/>
              </a:ext>
            </a:extLst>
          </p:cNvPr>
          <p:cNvSpPr txBox="1"/>
          <p:nvPr/>
        </p:nvSpPr>
        <p:spPr>
          <a:xfrm>
            <a:off x="8255942" y="697265"/>
            <a:ext cx="3720920" cy="707886"/>
          </a:xfrm>
          <a:prstGeom prst="rect">
            <a:avLst/>
          </a:prstGeom>
          <a:noFill/>
          <a:ln>
            <a:noFill/>
          </a:ln>
          <a:effectLst>
            <a:outerShdw blurRad="50800" dist="38100" dir="8100000" algn="tr" rotWithShape="0">
              <a:prstClr val="black">
                <a:alpha val="40000"/>
              </a:prstClr>
            </a:outerShdw>
          </a:effectLst>
        </p:spPr>
        <p:txBody>
          <a:bodyPr wrap="square" rtlCol="0">
            <a:spAutoFit/>
          </a:bodyPr>
          <a:lstStyle/>
          <a:p>
            <a:r>
              <a:rPr lang="en-IN" sz="4000" b="1" dirty="0">
                <a:latin typeface="Internacional-Black" panose="01000000000000000000" pitchFamily="2" charset="0"/>
              </a:rPr>
              <a:t>PLATFORMS</a:t>
            </a:r>
          </a:p>
        </p:txBody>
      </p:sp>
    </p:spTree>
    <p:extLst>
      <p:ext uri="{BB962C8B-B14F-4D97-AF65-F5344CB8AC3E}">
        <p14:creationId xmlns:p14="http://schemas.microsoft.com/office/powerpoint/2010/main" val="23247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spDef>
      <a:spPr>
        <a:solidFill>
          <a:schemeClr val="accent3">
            <a:alpha val="61000"/>
          </a:schemeClr>
        </a:solidFill>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{E281D94E-4214-406B-8953-96896AE1A330}tf12214701_win32</Template>
  <TotalTime>396</TotalTime>
  <Words>776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Abadi</vt:lpstr>
      <vt:lpstr>Arial</vt:lpstr>
      <vt:lpstr>Arial Black</vt:lpstr>
      <vt:lpstr>Calibri</vt:lpstr>
      <vt:lpstr>Goudy Old Style</vt:lpstr>
      <vt:lpstr>Internacional-Black</vt:lpstr>
      <vt:lpstr>Times New Roman</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5808</dc:creator>
  <cp:lastModifiedBy>5808</cp:lastModifiedBy>
  <cp:revision>16</cp:revision>
  <dcterms:created xsi:type="dcterms:W3CDTF">2024-05-16T05:58:45Z</dcterms:created>
  <dcterms:modified xsi:type="dcterms:W3CDTF">2024-06-04T09:36:28Z</dcterms:modified>
</cp:coreProperties>
</file>