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68" r:id="rId5"/>
    <p:sldId id="259" r:id="rId6"/>
    <p:sldId id="261" r:id="rId7"/>
    <p:sldId id="262" r:id="rId8"/>
    <p:sldId id="263" r:id="rId9"/>
    <p:sldId id="264" r:id="rId10"/>
    <p:sldId id="265" r:id="rId11"/>
    <p:sldId id="267"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402798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03F61-C3A0-449E-9C50-CDC50512D0C2}"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96947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47240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81667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086288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01689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84978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4143094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85065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88124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85190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03F61-C3A0-449E-9C50-CDC50512D0C2}"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00998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03F61-C3A0-449E-9C50-CDC50512D0C2}"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302434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96902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224655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F03F61-C3A0-449E-9C50-CDC50512D0C2}" type="datetimeFigureOut">
              <a:rPr lang="en-US" smtClean="0"/>
              <a:t>4/23/2023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129582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F03F61-C3A0-449E-9C50-CDC50512D0C2}"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82F2-3354-464A-BA68-08C0D729D2B1}" type="slidenum">
              <a:rPr lang="en-US" smtClean="0"/>
              <a:t>‹#›</a:t>
            </a:fld>
            <a:endParaRPr lang="en-US"/>
          </a:p>
        </p:txBody>
      </p:sp>
    </p:spTree>
    <p:extLst>
      <p:ext uri="{BB962C8B-B14F-4D97-AF65-F5344CB8AC3E}">
        <p14:creationId xmlns:p14="http://schemas.microsoft.com/office/powerpoint/2010/main" val="424902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F03F61-C3A0-449E-9C50-CDC50512D0C2}" type="datetimeFigureOut">
              <a:rPr lang="en-US" smtClean="0"/>
              <a:t>4/23/2023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DE82F2-3354-464A-BA68-08C0D729D2B1}" type="slidenum">
              <a:rPr lang="en-US" smtClean="0"/>
              <a:t>‹#›</a:t>
            </a:fld>
            <a:endParaRPr lang="en-US"/>
          </a:p>
        </p:txBody>
      </p:sp>
    </p:spTree>
    <p:extLst>
      <p:ext uri="{BB962C8B-B14F-4D97-AF65-F5344CB8AC3E}">
        <p14:creationId xmlns:p14="http://schemas.microsoft.com/office/powerpoint/2010/main" val="129779135"/>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58B8-F61C-3B5B-62D6-3B66C20579A1}"/>
              </a:ext>
            </a:extLst>
          </p:cNvPr>
          <p:cNvSpPr>
            <a:spLocks noGrp="1"/>
          </p:cNvSpPr>
          <p:nvPr>
            <p:ph type="ctrTitle"/>
          </p:nvPr>
        </p:nvSpPr>
        <p:spPr>
          <a:xfrm>
            <a:off x="1126435" y="491089"/>
            <a:ext cx="9541565" cy="1363111"/>
          </a:xfrm>
        </p:spPr>
        <p:txBody>
          <a:bodyPr>
            <a:noAutofit/>
          </a:bodyPr>
          <a:lstStyle/>
          <a:p>
            <a:r>
              <a:rPr lang="en-US" sz="4800" b="1" dirty="0"/>
              <a:t>OLIST STORE DATA ANALYSIS</a:t>
            </a:r>
            <a:br>
              <a:rPr lang="en-US" sz="4800" dirty="0"/>
            </a:br>
            <a:r>
              <a:rPr lang="en-US" sz="4800" dirty="0"/>
              <a:t> </a:t>
            </a:r>
            <a:r>
              <a:rPr lang="en-US" sz="2800" b="1" dirty="0"/>
              <a:t>P-123 Project -&gt; Group 3</a:t>
            </a:r>
          </a:p>
        </p:txBody>
      </p:sp>
      <p:sp>
        <p:nvSpPr>
          <p:cNvPr id="3" name="Subtitle 2">
            <a:extLst>
              <a:ext uri="{FF2B5EF4-FFF2-40B4-BE49-F238E27FC236}">
                <a16:creationId xmlns:a16="http://schemas.microsoft.com/office/drawing/2014/main" id="{531C8AAC-A638-3751-A876-10BB3E65F4D2}"/>
              </a:ext>
            </a:extLst>
          </p:cNvPr>
          <p:cNvSpPr>
            <a:spLocks noGrp="1"/>
          </p:cNvSpPr>
          <p:nvPr>
            <p:ph type="subTitle" idx="1"/>
          </p:nvPr>
        </p:nvSpPr>
        <p:spPr>
          <a:xfrm>
            <a:off x="1524000" y="2293034"/>
            <a:ext cx="9144000" cy="3953021"/>
          </a:xfrm>
        </p:spPr>
        <p:txBody>
          <a:bodyPr>
            <a:noAutofit/>
          </a:bodyPr>
          <a:lstStyle/>
          <a:p>
            <a:pPr algn="l"/>
            <a:r>
              <a:rPr lang="en-US" b="1" dirty="0">
                <a:solidFill>
                  <a:schemeClr val="tx1"/>
                </a:solidFill>
              </a:rPr>
              <a:t>Project Mentor: </a:t>
            </a:r>
            <a:r>
              <a:rPr lang="en-US" dirty="0">
                <a:solidFill>
                  <a:schemeClr val="tx1"/>
                </a:solidFill>
              </a:rPr>
              <a:t>Mr. Shubham </a:t>
            </a:r>
            <a:r>
              <a:rPr lang="en-US" dirty="0" err="1">
                <a:solidFill>
                  <a:schemeClr val="tx1"/>
                </a:solidFill>
              </a:rPr>
              <a:t>Kabre</a:t>
            </a:r>
            <a:endParaRPr lang="en-US" dirty="0">
              <a:solidFill>
                <a:schemeClr val="tx1"/>
              </a:solidFill>
            </a:endParaRPr>
          </a:p>
          <a:p>
            <a:pPr algn="l"/>
            <a:endParaRPr lang="en-US" b="1" dirty="0">
              <a:solidFill>
                <a:schemeClr val="tx1"/>
              </a:solidFill>
            </a:endParaRPr>
          </a:p>
          <a:p>
            <a:pPr algn="l"/>
            <a:r>
              <a:rPr lang="en-US" b="1" dirty="0">
                <a:solidFill>
                  <a:schemeClr val="tx1"/>
                </a:solidFill>
              </a:rPr>
              <a:t>Project members :</a:t>
            </a:r>
            <a:endParaRPr lang="nl-BE" b="1" dirty="0">
              <a:solidFill>
                <a:schemeClr val="tx1"/>
              </a:solidFill>
            </a:endParaRPr>
          </a:p>
          <a:p>
            <a:pPr algn="l"/>
            <a:r>
              <a:rPr lang="nl-BE" dirty="0">
                <a:solidFill>
                  <a:schemeClr val="tx1"/>
                </a:solidFill>
              </a:rPr>
              <a:t>Ms. Tejaswini HS</a:t>
            </a:r>
          </a:p>
          <a:p>
            <a:pPr algn="l"/>
            <a:r>
              <a:rPr lang="nl-BE" dirty="0">
                <a:solidFill>
                  <a:schemeClr val="tx1"/>
                </a:solidFill>
              </a:rPr>
              <a:t>Ms. Swati Mohite</a:t>
            </a:r>
          </a:p>
          <a:p>
            <a:pPr algn="l"/>
            <a:r>
              <a:rPr lang="nl-BE" dirty="0">
                <a:solidFill>
                  <a:schemeClr val="tx1"/>
                </a:solidFill>
              </a:rPr>
              <a:t>Ms. Sabiha Kerur</a:t>
            </a:r>
          </a:p>
          <a:p>
            <a:pPr algn="l"/>
            <a:r>
              <a:rPr lang="nl-BE" dirty="0">
                <a:solidFill>
                  <a:schemeClr val="tx1"/>
                </a:solidFill>
              </a:rPr>
              <a:t>Mr. Akash Kadam</a:t>
            </a:r>
          </a:p>
          <a:p>
            <a:pPr algn="l"/>
            <a:r>
              <a:rPr lang="nl-BE" dirty="0">
                <a:solidFill>
                  <a:schemeClr val="tx1"/>
                </a:solidFill>
              </a:rPr>
              <a:t>Mr. Himanshu Kamble</a:t>
            </a:r>
          </a:p>
          <a:p>
            <a:pPr algn="l"/>
            <a:r>
              <a:rPr lang="nl-BE" dirty="0">
                <a:solidFill>
                  <a:schemeClr val="tx1"/>
                </a:solidFill>
              </a:rPr>
              <a:t>Mr. Deekhith Solla</a:t>
            </a:r>
          </a:p>
        </p:txBody>
      </p:sp>
      <p:pic>
        <p:nvPicPr>
          <p:cNvPr id="6" name="Picture 5">
            <a:extLst>
              <a:ext uri="{FF2B5EF4-FFF2-40B4-BE49-F238E27FC236}">
                <a16:creationId xmlns:a16="http://schemas.microsoft.com/office/drawing/2014/main" id="{4428A9CE-F57C-36A1-660E-487A864D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1" y="0"/>
            <a:ext cx="1345809" cy="1192696"/>
          </a:xfrm>
          <a:prstGeom prst="rect">
            <a:avLst/>
          </a:prstGeom>
        </p:spPr>
      </p:pic>
    </p:spTree>
    <p:extLst>
      <p:ext uri="{BB962C8B-B14F-4D97-AF65-F5344CB8AC3E}">
        <p14:creationId xmlns:p14="http://schemas.microsoft.com/office/powerpoint/2010/main" val="362146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0378-D2AD-C2A4-F783-0F2D2D7C433F}"/>
              </a:ext>
            </a:extLst>
          </p:cNvPr>
          <p:cNvSpPr>
            <a:spLocks noGrp="1"/>
          </p:cNvSpPr>
          <p:nvPr>
            <p:ph type="title"/>
          </p:nvPr>
        </p:nvSpPr>
        <p:spPr>
          <a:xfrm>
            <a:off x="251791" y="119271"/>
            <a:ext cx="9728822" cy="954155"/>
          </a:xfrm>
        </p:spPr>
        <p:txBody>
          <a:bodyPr/>
          <a:lstStyle/>
          <a:p>
            <a:r>
              <a:rPr lang="en-US" dirty="0"/>
              <a:t>KPI_5 </a:t>
            </a:r>
            <a:r>
              <a:rPr lang="en-IN" dirty="0">
                <a:latin typeface="+mj-lt"/>
                <a:sym typeface="Wingdings" panose="05000000000000000000" pitchFamily="2" charset="2"/>
              </a:rPr>
              <a:t></a:t>
            </a:r>
            <a:r>
              <a:rPr lang="en-IN" dirty="0">
                <a:latin typeface="+mj-lt"/>
              </a:rPr>
              <a:t> Relationship between shipping days Vs review scores.</a:t>
            </a:r>
            <a:br>
              <a:rPr lang="en-IN" dirty="0">
                <a:latin typeface="+mj-lt"/>
              </a:rPr>
            </a:br>
            <a:endParaRPr lang="en-US" dirty="0"/>
          </a:p>
        </p:txBody>
      </p:sp>
      <p:pic>
        <p:nvPicPr>
          <p:cNvPr id="11" name="Content Placeholder 10">
            <a:extLst>
              <a:ext uri="{FF2B5EF4-FFF2-40B4-BE49-F238E27FC236}">
                <a16:creationId xmlns:a16="http://schemas.microsoft.com/office/drawing/2014/main" id="{5174A89C-5528-CAF6-6EBF-A38A5D9AA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750" y="1422368"/>
            <a:ext cx="6916803" cy="4845909"/>
          </a:xfrm>
        </p:spPr>
      </p:pic>
      <p:sp>
        <p:nvSpPr>
          <p:cNvPr id="4" name="Text Placeholder 3">
            <a:extLst>
              <a:ext uri="{FF2B5EF4-FFF2-40B4-BE49-F238E27FC236}">
                <a16:creationId xmlns:a16="http://schemas.microsoft.com/office/drawing/2014/main" id="{43DF6323-7C73-8B78-04A9-991D9230414A}"/>
              </a:ext>
            </a:extLst>
          </p:cNvPr>
          <p:cNvSpPr>
            <a:spLocks noGrp="1"/>
          </p:cNvSpPr>
          <p:nvPr>
            <p:ph type="body" sz="half" idx="2"/>
          </p:nvPr>
        </p:nvSpPr>
        <p:spPr>
          <a:xfrm>
            <a:off x="110255" y="1062780"/>
            <a:ext cx="4419542" cy="5675949"/>
          </a:xfrm>
        </p:spPr>
        <p:txBody>
          <a:bodyPr>
            <a:noAutofit/>
          </a:bodyPr>
          <a:lstStyle/>
          <a:p>
            <a:r>
              <a:rPr lang="en-US" sz="1600" dirty="0">
                <a:latin typeface="+mn-lt"/>
              </a:rPr>
              <a:t>11 avg shipping days taken for review score 5 &amp; 20 avg shipping days taken for review score 1.</a:t>
            </a:r>
          </a:p>
          <a:p>
            <a:r>
              <a:rPr lang="en-US" sz="1600" b="1" u="sng" dirty="0">
                <a:solidFill>
                  <a:schemeClr val="accent2">
                    <a:lumMod val="60000"/>
                    <a:lumOff val="40000"/>
                  </a:schemeClr>
                </a:solidFill>
                <a:latin typeface="+mn-lt"/>
              </a:rPr>
              <a:t>Overview:</a:t>
            </a:r>
            <a:endParaRPr lang="en-US" sz="1600" u="sng" dirty="0">
              <a:latin typeface="+mn-lt"/>
            </a:endParaRPr>
          </a:p>
          <a:p>
            <a:pPr marL="285750" indent="-285750">
              <a:buFontTx/>
              <a:buChar char="-"/>
            </a:pPr>
            <a:r>
              <a:rPr lang="en-US" sz="1600" dirty="0">
                <a:latin typeface="+mn-lt"/>
              </a:rPr>
              <a:t>We get positive/high ratings when delivery time is less and negative feedback from the customers when it takes long to deliver the product.</a:t>
            </a:r>
          </a:p>
          <a:p>
            <a:pPr marL="285750" indent="-285750">
              <a:buFontTx/>
              <a:buChar char="-"/>
            </a:pPr>
            <a:r>
              <a:rPr lang="en-US" sz="1600" dirty="0">
                <a:latin typeface="+mn-lt"/>
              </a:rPr>
              <a:t>Lesser the delivery days – the higher the positive reviews.</a:t>
            </a:r>
          </a:p>
          <a:p>
            <a:pPr marL="285750" indent="-285750">
              <a:buFontTx/>
              <a:buChar char="-"/>
            </a:pPr>
            <a:r>
              <a:rPr lang="en-US" sz="1600" dirty="0">
                <a:latin typeface="+mn-lt"/>
              </a:rPr>
              <a:t>After </a:t>
            </a:r>
            <a:r>
              <a:rPr lang="en-US" sz="1600" dirty="0" err="1">
                <a:latin typeface="+mn-lt"/>
              </a:rPr>
              <a:t>analysing</a:t>
            </a:r>
            <a:r>
              <a:rPr lang="en-US" sz="1600" dirty="0">
                <a:latin typeface="+mn-lt"/>
              </a:rPr>
              <a:t> the review scores(customer satisfaction rating), the average score is 4.07/5, which shows positive satisfaction with </a:t>
            </a:r>
            <a:r>
              <a:rPr lang="en-US" sz="1600" dirty="0" err="1">
                <a:latin typeface="+mn-lt"/>
              </a:rPr>
              <a:t>Olist’s</a:t>
            </a:r>
            <a:r>
              <a:rPr lang="en-US" sz="1600" dirty="0">
                <a:latin typeface="+mn-lt"/>
              </a:rPr>
              <a:t> services.</a:t>
            </a:r>
          </a:p>
          <a:p>
            <a:r>
              <a:rPr lang="en-US" sz="1600" b="1" u="sng" dirty="0">
                <a:solidFill>
                  <a:schemeClr val="accent2">
                    <a:lumMod val="60000"/>
                    <a:lumOff val="40000"/>
                  </a:schemeClr>
                </a:solidFill>
                <a:latin typeface="+mn-lt"/>
              </a:rPr>
              <a:t>Suggestion:</a:t>
            </a:r>
            <a:endParaRPr lang="en-US" sz="1600" u="sng" dirty="0">
              <a:latin typeface="+mn-lt"/>
            </a:endParaRPr>
          </a:p>
          <a:p>
            <a:r>
              <a:rPr lang="en-US" sz="1600" dirty="0">
                <a:latin typeface="+mn-lt"/>
              </a:rPr>
              <a:t>Minimizing the shipping days would lead to more positive reviews. Consecutively customer satisfaction will be met which leads to more business.</a:t>
            </a:r>
          </a:p>
        </p:txBody>
      </p:sp>
      <p:pic>
        <p:nvPicPr>
          <p:cNvPr id="5" name="Picture 4">
            <a:extLst>
              <a:ext uri="{FF2B5EF4-FFF2-40B4-BE49-F238E27FC236}">
                <a16:creationId xmlns:a16="http://schemas.microsoft.com/office/drawing/2014/main" id="{7C67AE10-4107-8A61-4120-7B92CACCE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1"/>
            <a:ext cx="1345809" cy="1192695"/>
          </a:xfrm>
          <a:prstGeom prst="rect">
            <a:avLst/>
          </a:prstGeom>
        </p:spPr>
      </p:pic>
    </p:spTree>
    <p:extLst>
      <p:ext uri="{BB962C8B-B14F-4D97-AF65-F5344CB8AC3E}">
        <p14:creationId xmlns:p14="http://schemas.microsoft.com/office/powerpoint/2010/main" val="355559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8DFE-5CB7-EBEA-4EE1-6872DAB8CC3A}"/>
              </a:ext>
            </a:extLst>
          </p:cNvPr>
          <p:cNvSpPr>
            <a:spLocks noGrp="1"/>
          </p:cNvSpPr>
          <p:nvPr>
            <p:ph type="title"/>
          </p:nvPr>
        </p:nvSpPr>
        <p:spPr>
          <a:xfrm>
            <a:off x="646111" y="452718"/>
            <a:ext cx="9404723" cy="800349"/>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C6415AF8-708E-8ADC-0A1C-7C4C4DAFD219}"/>
              </a:ext>
            </a:extLst>
          </p:cNvPr>
          <p:cNvSpPr>
            <a:spLocks noGrp="1"/>
          </p:cNvSpPr>
          <p:nvPr>
            <p:ph idx="1"/>
          </p:nvPr>
        </p:nvSpPr>
        <p:spPr>
          <a:xfrm>
            <a:off x="1103312" y="1546578"/>
            <a:ext cx="10200792" cy="4284379"/>
          </a:xfrm>
        </p:spPr>
        <p:txBody>
          <a:bodyPr>
            <a:normAutofit/>
          </a:bodyPr>
          <a:lstStyle/>
          <a:p>
            <a:r>
              <a:rPr lang="en-US" dirty="0">
                <a:latin typeface="+mn-lt"/>
              </a:rPr>
              <a:t>The analysis also focuses on the product categories with respect to the price and the review score of the customer. So, if the company focuses on the product’s pricing strategy and makes product improvements on the basis of consumer opinion, the company can make better revenue and can increase the range of products under each category. </a:t>
            </a:r>
          </a:p>
          <a:p>
            <a:endParaRPr lang="en-US" dirty="0">
              <a:latin typeface="+mn-lt"/>
            </a:endParaRPr>
          </a:p>
          <a:p>
            <a:r>
              <a:rPr lang="en-US" dirty="0">
                <a:latin typeface="+mn-lt"/>
              </a:rPr>
              <a:t>The organization needs to purposely address the purchaser's survey and continue to adjust and change the item range. Future work in this space might incorporate recognizing how connections revealed in this investigation might be applied to further develop income inside comparative internet business organizations in Brazil</a:t>
            </a:r>
          </a:p>
          <a:p>
            <a:pPr marL="0" indent="0">
              <a:buNone/>
            </a:pPr>
            <a:endParaRPr lang="en-US" dirty="0">
              <a:latin typeface="+mn-lt"/>
            </a:endParaRPr>
          </a:p>
        </p:txBody>
      </p:sp>
      <p:pic>
        <p:nvPicPr>
          <p:cNvPr id="4" name="Picture 3">
            <a:extLst>
              <a:ext uri="{FF2B5EF4-FFF2-40B4-BE49-F238E27FC236}">
                <a16:creationId xmlns:a16="http://schemas.microsoft.com/office/drawing/2014/main" id="{B39845A6-9F01-E309-2490-C07D96F45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116703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F4201-D77F-AAEE-43DB-63984B998925}"/>
              </a:ext>
            </a:extLst>
          </p:cNvPr>
          <p:cNvSpPr txBox="1"/>
          <p:nvPr/>
        </p:nvSpPr>
        <p:spPr>
          <a:xfrm>
            <a:off x="2822713" y="261611"/>
            <a:ext cx="6096000" cy="707886"/>
          </a:xfrm>
          <a:prstGeom prst="rect">
            <a:avLst/>
          </a:prstGeom>
          <a:noFill/>
        </p:spPr>
        <p:txBody>
          <a:bodyPr wrap="square">
            <a:spAutoFit/>
          </a:bodyPr>
          <a:lstStyle/>
          <a:p>
            <a:r>
              <a:rPr lang="en-IN" sz="4000" b="1" dirty="0">
                <a:latin typeface="+mj-lt"/>
              </a:rPr>
              <a:t>RECOMMENDATION</a:t>
            </a:r>
            <a:endParaRPr lang="en-US" sz="4000" b="1" dirty="0">
              <a:latin typeface="+mj-lt"/>
            </a:endParaRPr>
          </a:p>
        </p:txBody>
      </p:sp>
      <p:sp>
        <p:nvSpPr>
          <p:cNvPr id="5" name="TextBox 4">
            <a:extLst>
              <a:ext uri="{FF2B5EF4-FFF2-40B4-BE49-F238E27FC236}">
                <a16:creationId xmlns:a16="http://schemas.microsoft.com/office/drawing/2014/main" id="{B241971A-22E5-2770-2E64-D6E927B2FC7F}"/>
              </a:ext>
            </a:extLst>
          </p:cNvPr>
          <p:cNvSpPr txBox="1"/>
          <p:nvPr/>
        </p:nvSpPr>
        <p:spPr>
          <a:xfrm>
            <a:off x="251791" y="1533465"/>
            <a:ext cx="11555895" cy="4708981"/>
          </a:xfrm>
          <a:prstGeom prst="rect">
            <a:avLst/>
          </a:prstGeom>
          <a:noFill/>
        </p:spPr>
        <p:txBody>
          <a:bodyPr wrap="square">
            <a:spAutoFit/>
          </a:bodyPr>
          <a:lstStyle/>
          <a:p>
            <a:pPr marL="285750" indent="-285750">
              <a:buFont typeface="Wingdings" panose="05000000000000000000" pitchFamily="2" charset="2"/>
              <a:buChar char="Ø"/>
            </a:pPr>
            <a:r>
              <a:rPr lang="en-US" sz="2000" dirty="0"/>
              <a:t>Olist should focus on those categories with more than average delivery time and shorten the delivery time to compete with other e-commerce platforms such as mercadolivre.com.br, olx.com.br, and americanas.com.br.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For the long delivery days product categories, security &amp; services(</a:t>
            </a:r>
            <a:r>
              <a:rPr lang="en-US" sz="2000" dirty="0" err="1"/>
              <a:t>seguros</a:t>
            </a:r>
            <a:r>
              <a:rPr lang="en-US" sz="2000" dirty="0"/>
              <a:t>) and furniture(</a:t>
            </a:r>
            <a:r>
              <a:rPr lang="en-US" sz="2000" dirty="0" err="1"/>
              <a:t>moveis</a:t>
            </a:r>
            <a:r>
              <a:rPr lang="en-US" sz="2000" dirty="0"/>
              <a:t>) could target the delivery days from more than 15 days to 13 days. Target computers(pcs), party-related suppliers(</a:t>
            </a:r>
            <a:r>
              <a:rPr lang="en-US" sz="2000" dirty="0" err="1"/>
              <a:t>artigos</a:t>
            </a:r>
            <a:r>
              <a:rPr lang="en-US" sz="2000" dirty="0"/>
              <a:t>), and console games(consoles) delivery days from around 14 days to 12 days. If not, 15% of customers may switch to other platforms. Customers are the core part of e-commerce.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customers’ review score is limited to the score but lacks different aspects of the review. It is difficult to identify the score based on which part of the service, it could be the product, delivery arrangement, product quality, etc. Olist should set the review score survey based on the product’s pricing, quality, delivery arrangement, and customer service aspects. It would help to build a comprehensive score review.</a:t>
            </a:r>
            <a:endParaRPr lang="en-IN" sz="2000" dirty="0"/>
          </a:p>
        </p:txBody>
      </p:sp>
      <p:pic>
        <p:nvPicPr>
          <p:cNvPr id="6" name="Picture 5">
            <a:extLst>
              <a:ext uri="{FF2B5EF4-FFF2-40B4-BE49-F238E27FC236}">
                <a16:creationId xmlns:a16="http://schemas.microsoft.com/office/drawing/2014/main" id="{4EC01FA7-879D-0CCD-4490-8200E19FE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419240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79DD4-102E-E032-99C5-775E51CB7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23" y="920124"/>
            <a:ext cx="7515212" cy="5238252"/>
          </a:xfrm>
          <a:prstGeom prst="rect">
            <a:avLst/>
          </a:prstGeom>
        </p:spPr>
      </p:pic>
      <p:pic>
        <p:nvPicPr>
          <p:cNvPr id="6" name="Picture 5">
            <a:extLst>
              <a:ext uri="{FF2B5EF4-FFF2-40B4-BE49-F238E27FC236}">
                <a16:creationId xmlns:a16="http://schemas.microsoft.com/office/drawing/2014/main" id="{B6F72453-DB61-6C40-2358-93B5E4A00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1"/>
            <a:ext cx="1345809" cy="1192695"/>
          </a:xfrm>
          <a:prstGeom prst="rect">
            <a:avLst/>
          </a:prstGeom>
        </p:spPr>
      </p:pic>
    </p:spTree>
    <p:extLst>
      <p:ext uri="{BB962C8B-B14F-4D97-AF65-F5344CB8AC3E}">
        <p14:creationId xmlns:p14="http://schemas.microsoft.com/office/powerpoint/2010/main" val="158072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6D1B-5418-BDB9-D7A6-0E716629230D}"/>
              </a:ext>
            </a:extLst>
          </p:cNvPr>
          <p:cNvSpPr>
            <a:spLocks noGrp="1"/>
          </p:cNvSpPr>
          <p:nvPr>
            <p:ph type="title"/>
          </p:nvPr>
        </p:nvSpPr>
        <p:spPr>
          <a:xfrm>
            <a:off x="1141413" y="618518"/>
            <a:ext cx="9905998" cy="971743"/>
          </a:xfrm>
        </p:spPr>
        <p:txBody>
          <a:bodyPr/>
          <a:lstStyle/>
          <a:p>
            <a:r>
              <a:rPr lang="en-US" b="1" dirty="0"/>
              <a:t>ABOUT OLIST STORES</a:t>
            </a:r>
          </a:p>
        </p:txBody>
      </p:sp>
      <p:sp>
        <p:nvSpPr>
          <p:cNvPr id="10" name="Content Placeholder 9">
            <a:extLst>
              <a:ext uri="{FF2B5EF4-FFF2-40B4-BE49-F238E27FC236}">
                <a16:creationId xmlns:a16="http://schemas.microsoft.com/office/drawing/2014/main" id="{9C7391D3-D814-C30F-45EA-03ADB696FFC2}"/>
              </a:ext>
            </a:extLst>
          </p:cNvPr>
          <p:cNvSpPr>
            <a:spLocks noGrp="1"/>
          </p:cNvSpPr>
          <p:nvPr>
            <p:ph idx="1"/>
          </p:nvPr>
        </p:nvSpPr>
        <p:spPr>
          <a:xfrm>
            <a:off x="1141412" y="1590261"/>
            <a:ext cx="9905999" cy="4200940"/>
          </a:xfrm>
        </p:spPr>
        <p:txBody>
          <a:bodyPr>
            <a:noAutofit/>
          </a:bodyPr>
          <a:lstStyle/>
          <a:p>
            <a:r>
              <a:rPr lang="en-US" dirty="0">
                <a:latin typeface="+mn-lt"/>
                <a:cs typeface="Angsana New" panose="02020603050405020304" pitchFamily="18" charset="-34"/>
              </a:rPr>
              <a:t>Olist data is a Brazilian E-Commerce Public Dataset.</a:t>
            </a:r>
          </a:p>
          <a:p>
            <a:r>
              <a:rPr lang="en-US" dirty="0">
                <a:latin typeface="+mn-lt"/>
                <a:cs typeface="Angsana New" panose="02020603050405020304" pitchFamily="18" charset="-34"/>
              </a:rPr>
              <a:t>The dataset has information of 100k orders from 2016 to 2018 made at multiple marketplaces in Brazil.</a:t>
            </a:r>
          </a:p>
          <a:p>
            <a:r>
              <a:rPr lang="en-US" dirty="0">
                <a:latin typeface="+mn-lt"/>
                <a:cs typeface="Angsana New" panose="02020603050405020304" pitchFamily="18" charset="-34"/>
              </a:rPr>
              <a:t>This is real commercial data, it has been anonymized.</a:t>
            </a:r>
          </a:p>
          <a:p>
            <a:r>
              <a:rPr lang="en-US" dirty="0">
                <a:latin typeface="+mn-lt"/>
                <a:cs typeface="Angsana New" panose="02020603050405020304" pitchFamily="18" charset="-34"/>
              </a:rPr>
              <a:t>Olist is the largest department store in Brazilian marketplaces. Olist connects small businesses from all over Brazil to channels without hassle and with a single contract. Those merchants are able to sell their products through the Olist Store and ship them directly to the customers using Olist logistics partners. The company emphasizes the structuring of the product and focuses on service excellence for the tenants and the end consumers.</a:t>
            </a:r>
          </a:p>
        </p:txBody>
      </p:sp>
      <p:pic>
        <p:nvPicPr>
          <p:cNvPr id="7" name="Picture 6">
            <a:extLst>
              <a:ext uri="{FF2B5EF4-FFF2-40B4-BE49-F238E27FC236}">
                <a16:creationId xmlns:a16="http://schemas.microsoft.com/office/drawing/2014/main" id="{0A2B9D6F-4384-3274-01B9-68D8FAB2C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154248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3674-8F07-EAFD-77B9-893012B98872}"/>
              </a:ext>
            </a:extLst>
          </p:cNvPr>
          <p:cNvSpPr>
            <a:spLocks noGrp="1"/>
          </p:cNvSpPr>
          <p:nvPr>
            <p:ph type="title"/>
          </p:nvPr>
        </p:nvSpPr>
        <p:spPr>
          <a:xfrm>
            <a:off x="755375" y="298174"/>
            <a:ext cx="9634330" cy="934278"/>
          </a:xfrm>
        </p:spPr>
        <p:txBody>
          <a:bodyPr>
            <a:normAutofit/>
          </a:bodyPr>
          <a:lstStyle/>
          <a:p>
            <a:pPr algn="ctr"/>
            <a:r>
              <a:rPr lang="en-US" b="1" dirty="0"/>
              <a:t>Dataset Description</a:t>
            </a:r>
          </a:p>
        </p:txBody>
      </p:sp>
      <p:sp>
        <p:nvSpPr>
          <p:cNvPr id="3" name="Content Placeholder 2">
            <a:extLst>
              <a:ext uri="{FF2B5EF4-FFF2-40B4-BE49-F238E27FC236}">
                <a16:creationId xmlns:a16="http://schemas.microsoft.com/office/drawing/2014/main" id="{C7815FF7-4DFB-6BBB-BD97-3FA753AFE2A7}"/>
              </a:ext>
            </a:extLst>
          </p:cNvPr>
          <p:cNvSpPr>
            <a:spLocks noGrp="1"/>
          </p:cNvSpPr>
          <p:nvPr>
            <p:ph idx="1"/>
          </p:nvPr>
        </p:nvSpPr>
        <p:spPr>
          <a:xfrm>
            <a:off x="755374" y="1351722"/>
            <a:ext cx="10292037" cy="5208104"/>
          </a:xfrm>
        </p:spPr>
        <p:txBody>
          <a:bodyPr>
            <a:noAutofit/>
          </a:bodyPr>
          <a:lstStyle/>
          <a:p>
            <a:r>
              <a:rPr lang="en-US" sz="1600" b="1" dirty="0" err="1">
                <a:solidFill>
                  <a:srgbClr val="FFFF00"/>
                </a:solidFill>
                <a:latin typeface="+mn-lt"/>
              </a:rPr>
              <a:t>olist_orders_dataset</a:t>
            </a:r>
            <a:r>
              <a:rPr lang="en-US" sz="1600" b="1" dirty="0">
                <a:latin typeface="+mn-lt"/>
              </a:rPr>
              <a:t>:</a:t>
            </a:r>
            <a:r>
              <a:rPr lang="en-US" sz="1600" dirty="0">
                <a:latin typeface="+mn-lt"/>
              </a:rPr>
              <a:t> This table is connected to 4 other tables. It is used to connect all the details related to an order.</a:t>
            </a:r>
          </a:p>
          <a:p>
            <a:r>
              <a:rPr lang="en-US" sz="1600" b="1" dirty="0" err="1">
                <a:solidFill>
                  <a:srgbClr val="FFFF00"/>
                </a:solidFill>
                <a:latin typeface="+mn-lt"/>
              </a:rPr>
              <a:t>olist_order_items_dataset</a:t>
            </a:r>
            <a:r>
              <a:rPr lang="en-US" sz="1600" dirty="0">
                <a:latin typeface="+mn-lt"/>
              </a:rPr>
              <a:t>: It contains the details of an item that had been purchased such as shipping date, price and so on.</a:t>
            </a:r>
          </a:p>
          <a:p>
            <a:r>
              <a:rPr lang="en-US" sz="1600" b="1" dirty="0" err="1">
                <a:solidFill>
                  <a:srgbClr val="FFFF00"/>
                </a:solidFill>
                <a:latin typeface="+mn-lt"/>
              </a:rPr>
              <a:t>olist_order_reviews_dataset</a:t>
            </a:r>
            <a:r>
              <a:rPr lang="en-US" sz="1600" dirty="0">
                <a:latin typeface="+mn-lt"/>
              </a:rPr>
              <a:t>: It contains details related to any reviews posted by the customer on a particular product that he had purchased.</a:t>
            </a:r>
          </a:p>
          <a:p>
            <a:r>
              <a:rPr lang="en-US" sz="1600" b="1" dirty="0" err="1">
                <a:solidFill>
                  <a:srgbClr val="FFFF00"/>
                </a:solidFill>
                <a:latin typeface="+mn-lt"/>
              </a:rPr>
              <a:t>olist_products_dataset</a:t>
            </a:r>
            <a:r>
              <a:rPr lang="en-US" sz="1600" dirty="0">
                <a:latin typeface="+mn-lt"/>
              </a:rPr>
              <a:t>: It contains related to a product such as the ID, category name and measurements.</a:t>
            </a:r>
          </a:p>
          <a:p>
            <a:r>
              <a:rPr lang="en-US" sz="1600" b="1" dirty="0" err="1">
                <a:solidFill>
                  <a:srgbClr val="FFFF00"/>
                </a:solidFill>
                <a:latin typeface="+mn-lt"/>
              </a:rPr>
              <a:t>olist_order_payments_dataset</a:t>
            </a:r>
            <a:r>
              <a:rPr lang="en-US" sz="1600" dirty="0">
                <a:latin typeface="+mn-lt"/>
              </a:rPr>
              <a:t>: The information contained in this table is related to the payment details associated with a particular order.</a:t>
            </a:r>
          </a:p>
          <a:p>
            <a:r>
              <a:rPr lang="en-US" sz="1600" b="1" dirty="0" err="1">
                <a:solidFill>
                  <a:srgbClr val="FFFF00"/>
                </a:solidFill>
                <a:latin typeface="+mn-lt"/>
              </a:rPr>
              <a:t>olist_customers_dataset</a:t>
            </a:r>
            <a:r>
              <a:rPr lang="en-US" sz="1600" dirty="0">
                <a:latin typeface="+mn-lt"/>
              </a:rPr>
              <a:t>: Details the customer base information of this firm.</a:t>
            </a:r>
          </a:p>
          <a:p>
            <a:r>
              <a:rPr lang="en-US" sz="1600" b="1" dirty="0" err="1">
                <a:solidFill>
                  <a:srgbClr val="FFFF00"/>
                </a:solidFill>
                <a:latin typeface="+mn-lt"/>
              </a:rPr>
              <a:t>olist_geolocation_dataset</a:t>
            </a:r>
            <a:r>
              <a:rPr lang="en-US" sz="1600" dirty="0">
                <a:latin typeface="+mn-lt"/>
              </a:rPr>
              <a:t>: It contains geographical information related to both the sellers and customers.</a:t>
            </a:r>
          </a:p>
          <a:p>
            <a:r>
              <a:rPr lang="en-US" sz="1600" b="1" dirty="0" err="1">
                <a:solidFill>
                  <a:srgbClr val="FFFF00"/>
                </a:solidFill>
                <a:latin typeface="+mn-lt"/>
              </a:rPr>
              <a:t>olist_sellers_dataset</a:t>
            </a:r>
            <a:r>
              <a:rPr lang="en-US" sz="1600" dirty="0">
                <a:latin typeface="+mn-lt"/>
              </a:rPr>
              <a:t>: This table contains the information related to all the sellers who have registered with this firm.</a:t>
            </a:r>
            <a:endParaRPr lang="en-IN" sz="1600" dirty="0">
              <a:latin typeface="+mn-lt"/>
            </a:endParaRPr>
          </a:p>
        </p:txBody>
      </p:sp>
      <p:pic>
        <p:nvPicPr>
          <p:cNvPr id="5" name="Picture 4">
            <a:extLst>
              <a:ext uri="{FF2B5EF4-FFF2-40B4-BE49-F238E27FC236}">
                <a16:creationId xmlns:a16="http://schemas.microsoft.com/office/drawing/2014/main" id="{6E925274-6238-0AC0-212C-6A33792B7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259958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07BDB-4372-CB10-9DF5-1C1697031AF5}"/>
              </a:ext>
            </a:extLst>
          </p:cNvPr>
          <p:cNvSpPr txBox="1"/>
          <p:nvPr/>
        </p:nvSpPr>
        <p:spPr>
          <a:xfrm>
            <a:off x="248355" y="294689"/>
            <a:ext cx="10080978" cy="1138773"/>
          </a:xfrm>
          <a:prstGeom prst="rect">
            <a:avLst/>
          </a:prstGeom>
          <a:noFill/>
        </p:spPr>
        <p:txBody>
          <a:bodyPr wrap="square">
            <a:spAutoFit/>
          </a:bodyPr>
          <a:lstStyle/>
          <a:p>
            <a:pPr algn="ctr"/>
            <a:r>
              <a:rPr lang="en-IN" sz="3200" dirty="0">
                <a:latin typeface="+mj-lt"/>
              </a:rPr>
              <a:t>DATA SCHEMA</a:t>
            </a:r>
          </a:p>
          <a:p>
            <a:endParaRPr lang="en-IN" dirty="0">
              <a:latin typeface="+mj-lt"/>
            </a:endParaRPr>
          </a:p>
          <a:p>
            <a:r>
              <a:rPr lang="en-US" dirty="0">
                <a:latin typeface="+mj-lt"/>
              </a:rPr>
              <a:t>The data is divided in multiple datasets for better understanding and organization. </a:t>
            </a:r>
          </a:p>
        </p:txBody>
      </p:sp>
      <p:pic>
        <p:nvPicPr>
          <p:cNvPr id="4" name="Picture 3">
            <a:extLst>
              <a:ext uri="{FF2B5EF4-FFF2-40B4-BE49-F238E27FC236}">
                <a16:creationId xmlns:a16="http://schemas.microsoft.com/office/drawing/2014/main" id="{1BCCCDC8-A962-AD16-DF19-DA786F03D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31" y="1710461"/>
            <a:ext cx="11370366" cy="5026019"/>
          </a:xfrm>
          <a:prstGeom prst="rect">
            <a:avLst/>
          </a:prstGeom>
        </p:spPr>
      </p:pic>
      <p:pic>
        <p:nvPicPr>
          <p:cNvPr id="5" name="Picture 4">
            <a:extLst>
              <a:ext uri="{FF2B5EF4-FFF2-40B4-BE49-F238E27FC236}">
                <a16:creationId xmlns:a16="http://schemas.microsoft.com/office/drawing/2014/main" id="{7FF730DA-E855-B89C-33D9-3ED8DC477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260029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F1E1-CBED-B7A0-EC13-25E3995F18E2}"/>
              </a:ext>
            </a:extLst>
          </p:cNvPr>
          <p:cNvSpPr>
            <a:spLocks noGrp="1"/>
          </p:cNvSpPr>
          <p:nvPr>
            <p:ph type="title"/>
          </p:nvPr>
        </p:nvSpPr>
        <p:spPr>
          <a:xfrm>
            <a:off x="646111" y="452718"/>
            <a:ext cx="9404723" cy="952012"/>
          </a:xfrm>
        </p:spPr>
        <p:txBody>
          <a:bodyPr/>
          <a:lstStyle/>
          <a:p>
            <a:r>
              <a:rPr lang="en-US" b="1" dirty="0"/>
              <a:t>KPI ANALYSIS TO BE FOUND</a:t>
            </a:r>
          </a:p>
        </p:txBody>
      </p:sp>
      <p:sp>
        <p:nvSpPr>
          <p:cNvPr id="3" name="Content Placeholder 2">
            <a:extLst>
              <a:ext uri="{FF2B5EF4-FFF2-40B4-BE49-F238E27FC236}">
                <a16:creationId xmlns:a16="http://schemas.microsoft.com/office/drawing/2014/main" id="{2AFD72F3-2F04-3BF8-9E3F-6E52B7262E29}"/>
              </a:ext>
            </a:extLst>
          </p:cNvPr>
          <p:cNvSpPr>
            <a:spLocks noGrp="1"/>
          </p:cNvSpPr>
          <p:nvPr>
            <p:ph idx="1"/>
          </p:nvPr>
        </p:nvSpPr>
        <p:spPr>
          <a:xfrm>
            <a:off x="374442" y="1562588"/>
            <a:ext cx="10850149" cy="4195481"/>
          </a:xfrm>
        </p:spPr>
        <p:txBody>
          <a:bodyPr>
            <a:normAutofit/>
          </a:bodyPr>
          <a:lstStyle/>
          <a:p>
            <a:r>
              <a:rPr lang="en-IN" sz="2400" dirty="0">
                <a:latin typeface="+mn-lt"/>
              </a:rPr>
              <a:t>Weekday Vs Weekend Payment Statistics.</a:t>
            </a:r>
          </a:p>
          <a:p>
            <a:r>
              <a:rPr lang="en-IN" sz="2400" dirty="0">
                <a:latin typeface="+mn-lt"/>
              </a:rPr>
              <a:t>Number of Orders with review score 5 and payment type as credit card.</a:t>
            </a:r>
          </a:p>
          <a:p>
            <a:r>
              <a:rPr lang="en-IN" sz="2400" dirty="0">
                <a:latin typeface="+mn-lt"/>
              </a:rPr>
              <a:t>Average number of days taken for </a:t>
            </a:r>
            <a:r>
              <a:rPr lang="en-IN" sz="2400" dirty="0" err="1">
                <a:latin typeface="+mn-lt"/>
              </a:rPr>
              <a:t>pet_shop</a:t>
            </a:r>
            <a:r>
              <a:rPr lang="en-IN" sz="2400" dirty="0">
                <a:latin typeface="+mn-lt"/>
              </a:rPr>
              <a:t>.</a:t>
            </a:r>
          </a:p>
          <a:p>
            <a:r>
              <a:rPr lang="en-IN" sz="2400" dirty="0">
                <a:latin typeface="+mn-lt"/>
              </a:rPr>
              <a:t>Average price and payment values from customers of Sao Paulo city.</a:t>
            </a:r>
          </a:p>
          <a:p>
            <a:r>
              <a:rPr lang="en-IN" sz="2400" dirty="0">
                <a:latin typeface="+mn-lt"/>
              </a:rPr>
              <a:t>Relationship between shipping days Vs review scores.</a:t>
            </a:r>
          </a:p>
        </p:txBody>
      </p:sp>
      <p:pic>
        <p:nvPicPr>
          <p:cNvPr id="5" name="Picture 4">
            <a:extLst>
              <a:ext uri="{FF2B5EF4-FFF2-40B4-BE49-F238E27FC236}">
                <a16:creationId xmlns:a16="http://schemas.microsoft.com/office/drawing/2014/main" id="{81238FAD-AE3C-DE11-B81B-35C31FB96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170182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D47D-6360-D5EC-0E9F-2C730F8AABA8}"/>
              </a:ext>
            </a:extLst>
          </p:cNvPr>
          <p:cNvSpPr>
            <a:spLocks noGrp="1"/>
          </p:cNvSpPr>
          <p:nvPr>
            <p:ph type="title"/>
          </p:nvPr>
        </p:nvSpPr>
        <p:spPr>
          <a:xfrm>
            <a:off x="-1" y="149087"/>
            <a:ext cx="9382539" cy="805070"/>
          </a:xfrm>
        </p:spPr>
        <p:txBody>
          <a:bodyPr/>
          <a:lstStyle/>
          <a:p>
            <a:r>
              <a:rPr lang="en-US" sz="2400" dirty="0"/>
              <a:t>KPI_1 </a:t>
            </a:r>
            <a:r>
              <a:rPr lang="en-IN" dirty="0">
                <a:latin typeface="+mj-lt"/>
                <a:sym typeface="Wingdings" panose="05000000000000000000" pitchFamily="2" charset="2"/>
              </a:rPr>
              <a:t> </a:t>
            </a:r>
            <a:r>
              <a:rPr lang="en-IN" sz="2400" dirty="0"/>
              <a:t>Weekday Vs Weekend Payment Statistics</a:t>
            </a:r>
            <a:endParaRPr lang="en-US" dirty="0"/>
          </a:p>
        </p:txBody>
      </p:sp>
      <p:pic>
        <p:nvPicPr>
          <p:cNvPr id="10" name="Content Placeholder 9">
            <a:extLst>
              <a:ext uri="{FF2B5EF4-FFF2-40B4-BE49-F238E27FC236}">
                <a16:creationId xmlns:a16="http://schemas.microsoft.com/office/drawing/2014/main" id="{B4C898A3-D966-CAA4-54EC-65FAF1C91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960" y="1716908"/>
            <a:ext cx="7154056" cy="4683892"/>
          </a:xfrm>
        </p:spPr>
      </p:pic>
      <p:sp>
        <p:nvSpPr>
          <p:cNvPr id="4" name="Text Placeholder 3">
            <a:extLst>
              <a:ext uri="{FF2B5EF4-FFF2-40B4-BE49-F238E27FC236}">
                <a16:creationId xmlns:a16="http://schemas.microsoft.com/office/drawing/2014/main" id="{8CE4BB47-4C06-21D7-FDCD-6402D4778FF8}"/>
              </a:ext>
            </a:extLst>
          </p:cNvPr>
          <p:cNvSpPr>
            <a:spLocks noGrp="1"/>
          </p:cNvSpPr>
          <p:nvPr>
            <p:ph type="body" sz="half" idx="2"/>
          </p:nvPr>
        </p:nvSpPr>
        <p:spPr>
          <a:xfrm>
            <a:off x="187225" y="1178030"/>
            <a:ext cx="4132984" cy="5222770"/>
          </a:xfrm>
        </p:spPr>
        <p:txBody>
          <a:bodyPr>
            <a:noAutofit/>
          </a:bodyPr>
          <a:lstStyle/>
          <a:p>
            <a:r>
              <a:rPr lang="en-US" sz="1600" dirty="0">
                <a:latin typeface="+mn-lt"/>
              </a:rPr>
              <a:t>Weekday  sales – 79 %</a:t>
            </a:r>
          </a:p>
          <a:p>
            <a:r>
              <a:rPr lang="en-US" sz="1600" dirty="0">
                <a:latin typeface="+mn-lt"/>
              </a:rPr>
              <a:t>Weekend sales – 22 %</a:t>
            </a:r>
          </a:p>
          <a:p>
            <a:r>
              <a:rPr lang="en-IN" sz="1600" b="1" u="sng" dirty="0">
                <a:solidFill>
                  <a:schemeClr val="accent2">
                    <a:lumMod val="60000"/>
                    <a:lumOff val="40000"/>
                  </a:schemeClr>
                </a:solidFill>
                <a:latin typeface="+mn-lt"/>
              </a:rPr>
              <a:t>Analysis:</a:t>
            </a:r>
            <a:endParaRPr lang="en-IN" sz="1600" u="sng" dirty="0">
              <a:latin typeface="+mn-lt"/>
            </a:endParaRPr>
          </a:p>
          <a:p>
            <a:r>
              <a:rPr lang="en-IN" sz="1600" dirty="0"/>
              <a:t>Most of the sales are done on weekdays. Major sales happened on Tuesdays and on the weekend it’s on Sundays. </a:t>
            </a:r>
          </a:p>
          <a:p>
            <a:r>
              <a:rPr lang="en-IN" sz="1600" dirty="0"/>
              <a:t>The highest number of payments are made through Credit card mode. </a:t>
            </a:r>
          </a:p>
          <a:p>
            <a:r>
              <a:rPr lang="en-US" sz="1600" dirty="0"/>
              <a:t>The number of orders received on weekdays is 76k and on weekends 23k.</a:t>
            </a:r>
            <a:endParaRPr lang="en-US" sz="1600" dirty="0">
              <a:latin typeface="+mn-lt"/>
            </a:endParaRPr>
          </a:p>
          <a:p>
            <a:r>
              <a:rPr lang="en-US" sz="1600" b="1" u="sng" dirty="0">
                <a:solidFill>
                  <a:schemeClr val="accent2">
                    <a:lumMod val="60000"/>
                    <a:lumOff val="40000"/>
                  </a:schemeClr>
                </a:solidFill>
                <a:latin typeface="+mn-lt"/>
              </a:rPr>
              <a:t>Suggestion:</a:t>
            </a:r>
            <a:endParaRPr lang="en-US" sz="1600" u="sng" dirty="0">
              <a:latin typeface="+mn-lt"/>
            </a:endParaRPr>
          </a:p>
          <a:p>
            <a:r>
              <a:rPr lang="en-US" sz="1600" dirty="0">
                <a:latin typeface="+mn-lt"/>
              </a:rPr>
              <a:t>To increase the weekend sales we can release any special offers on the weekends or Tuesdays. Which helps to generate more revenue.</a:t>
            </a:r>
          </a:p>
        </p:txBody>
      </p:sp>
      <p:pic>
        <p:nvPicPr>
          <p:cNvPr id="3" name="Picture 2">
            <a:extLst>
              <a:ext uri="{FF2B5EF4-FFF2-40B4-BE49-F238E27FC236}">
                <a16:creationId xmlns:a16="http://schemas.microsoft.com/office/drawing/2014/main" id="{6E1B975C-223B-E174-7E00-4BDF335BB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spTree>
    <p:extLst>
      <p:ext uri="{BB962C8B-B14F-4D97-AF65-F5344CB8AC3E}">
        <p14:creationId xmlns:p14="http://schemas.microsoft.com/office/powerpoint/2010/main" val="314524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A800-307F-F1C2-781C-FD4FC952D810}"/>
              </a:ext>
            </a:extLst>
          </p:cNvPr>
          <p:cNvSpPr>
            <a:spLocks noGrp="1"/>
          </p:cNvSpPr>
          <p:nvPr>
            <p:ph type="title"/>
          </p:nvPr>
        </p:nvSpPr>
        <p:spPr>
          <a:xfrm>
            <a:off x="318052" y="122583"/>
            <a:ext cx="9819861" cy="990600"/>
          </a:xfrm>
        </p:spPr>
        <p:txBody>
          <a:bodyPr/>
          <a:lstStyle/>
          <a:p>
            <a:r>
              <a:rPr lang="en-IN" dirty="0">
                <a:latin typeface="+mj-lt"/>
              </a:rPr>
              <a:t>KPI_2 </a:t>
            </a:r>
            <a:r>
              <a:rPr lang="en-IN" dirty="0">
                <a:latin typeface="+mj-lt"/>
                <a:sym typeface="Wingdings" panose="05000000000000000000" pitchFamily="2" charset="2"/>
              </a:rPr>
              <a:t> </a:t>
            </a:r>
            <a:r>
              <a:rPr lang="en-IN" dirty="0">
                <a:latin typeface="+mj-lt"/>
              </a:rPr>
              <a:t>Number of Orders with review score 5 and payment type as credit card</a:t>
            </a:r>
            <a:endParaRPr lang="en-US" dirty="0"/>
          </a:p>
        </p:txBody>
      </p:sp>
      <p:pic>
        <p:nvPicPr>
          <p:cNvPr id="6" name="Content Placeholder 5">
            <a:extLst>
              <a:ext uri="{FF2B5EF4-FFF2-40B4-BE49-F238E27FC236}">
                <a16:creationId xmlns:a16="http://schemas.microsoft.com/office/drawing/2014/main" id="{C41A9E94-7662-D7A1-B4CC-84A61776A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1275" y="1446254"/>
            <a:ext cx="6437027" cy="4901537"/>
          </a:xfrm>
        </p:spPr>
      </p:pic>
      <p:sp>
        <p:nvSpPr>
          <p:cNvPr id="4" name="Text Placeholder 3">
            <a:extLst>
              <a:ext uri="{FF2B5EF4-FFF2-40B4-BE49-F238E27FC236}">
                <a16:creationId xmlns:a16="http://schemas.microsoft.com/office/drawing/2014/main" id="{71ED1DB5-F7E5-8D3A-52B9-49A0884674BE}"/>
              </a:ext>
            </a:extLst>
          </p:cNvPr>
          <p:cNvSpPr>
            <a:spLocks noGrp="1"/>
          </p:cNvSpPr>
          <p:nvPr>
            <p:ph type="body" sz="half" idx="2"/>
          </p:nvPr>
        </p:nvSpPr>
        <p:spPr>
          <a:xfrm>
            <a:off x="318052" y="1446254"/>
            <a:ext cx="4797287" cy="5060562"/>
          </a:xfrm>
        </p:spPr>
        <p:txBody>
          <a:bodyPr>
            <a:noAutofit/>
          </a:bodyPr>
          <a:lstStyle/>
          <a:p>
            <a:r>
              <a:rPr lang="en-US" sz="1600" dirty="0">
                <a:latin typeface="+mn-lt"/>
              </a:rPr>
              <a:t>With a review score of </a:t>
            </a:r>
            <a:r>
              <a:rPr lang="en-US" sz="1600" b="1" dirty="0">
                <a:highlight>
                  <a:srgbClr val="000080"/>
                </a:highlight>
                <a:latin typeface="+mn-lt"/>
              </a:rPr>
              <a:t>5</a:t>
            </a:r>
            <a:r>
              <a:rPr lang="en-US" sz="1600" dirty="0">
                <a:latin typeface="+mn-lt"/>
              </a:rPr>
              <a:t> and payment type as a credit card, We received </a:t>
            </a:r>
            <a:r>
              <a:rPr lang="en-US" sz="1600" b="1" dirty="0">
                <a:highlight>
                  <a:srgbClr val="000080"/>
                </a:highlight>
                <a:latin typeface="+mn-lt"/>
              </a:rPr>
              <a:t>44333</a:t>
            </a:r>
            <a:r>
              <a:rPr lang="en-US" sz="1600" dirty="0">
                <a:latin typeface="+mn-lt"/>
              </a:rPr>
              <a:t> orders.</a:t>
            </a:r>
          </a:p>
          <a:p>
            <a:endParaRPr lang="en-US" sz="1600" dirty="0">
              <a:latin typeface="+mn-lt"/>
            </a:endParaRPr>
          </a:p>
          <a:p>
            <a:r>
              <a:rPr lang="en-US" sz="1600" b="1" u="sng" dirty="0">
                <a:solidFill>
                  <a:schemeClr val="accent2">
                    <a:lumMod val="60000"/>
                    <a:lumOff val="40000"/>
                  </a:schemeClr>
                </a:solidFill>
                <a:latin typeface="+mn-lt"/>
              </a:rPr>
              <a:t>Overview:</a:t>
            </a:r>
            <a:endParaRPr lang="en-US" sz="1600" dirty="0">
              <a:latin typeface="+mn-lt"/>
            </a:endParaRPr>
          </a:p>
          <a:p>
            <a:r>
              <a:rPr lang="en-US" sz="1600" dirty="0">
                <a:latin typeface="+mn-lt"/>
              </a:rPr>
              <a:t>- More orders have been placed via credit card payment than </a:t>
            </a:r>
            <a:r>
              <a:rPr lang="en-US" sz="1600" dirty="0" err="1">
                <a:latin typeface="+mn-lt"/>
              </a:rPr>
              <a:t>boleto</a:t>
            </a:r>
            <a:r>
              <a:rPr lang="en-US" sz="1600" dirty="0">
                <a:latin typeface="+mn-lt"/>
              </a:rPr>
              <a:t>, voucher, and debit card.</a:t>
            </a:r>
          </a:p>
          <a:p>
            <a:r>
              <a:rPr lang="en-US" sz="1600" dirty="0">
                <a:latin typeface="+mn-lt"/>
              </a:rPr>
              <a:t>-  More than 70% of sales were paid by Credit Card which is the main payment method in the market. However, payment using </a:t>
            </a:r>
            <a:r>
              <a:rPr lang="en-US" sz="1600" dirty="0" err="1">
                <a:latin typeface="+mn-lt"/>
              </a:rPr>
              <a:t>Boleto</a:t>
            </a:r>
            <a:r>
              <a:rPr lang="en-US" sz="1600" dirty="0">
                <a:latin typeface="+mn-lt"/>
              </a:rPr>
              <a:t> has slightly increased by 7% and a significant increase in using a debit card has been founded.</a:t>
            </a:r>
          </a:p>
          <a:p>
            <a:r>
              <a:rPr lang="en-US" sz="1600" b="1" u="sng" dirty="0">
                <a:solidFill>
                  <a:schemeClr val="accent2">
                    <a:lumMod val="60000"/>
                    <a:lumOff val="40000"/>
                  </a:schemeClr>
                </a:solidFill>
                <a:latin typeface="+mn-lt"/>
              </a:rPr>
              <a:t>Suggestion:</a:t>
            </a:r>
            <a:endParaRPr lang="en-US" sz="1600" dirty="0">
              <a:latin typeface="+mn-lt"/>
            </a:endParaRPr>
          </a:p>
          <a:p>
            <a:r>
              <a:rPr lang="en-US" sz="1600" dirty="0">
                <a:latin typeface="+mn-lt"/>
              </a:rPr>
              <a:t>If we want to increase sales, we can have a certain amount of discounts or no-cost EMI’s on card payments.</a:t>
            </a:r>
          </a:p>
          <a:p>
            <a:endParaRPr lang="en-US" sz="1600" dirty="0">
              <a:latin typeface="+mn-lt"/>
            </a:endParaRPr>
          </a:p>
        </p:txBody>
      </p:sp>
      <p:pic>
        <p:nvPicPr>
          <p:cNvPr id="5" name="Picture 4">
            <a:extLst>
              <a:ext uri="{FF2B5EF4-FFF2-40B4-BE49-F238E27FC236}">
                <a16:creationId xmlns:a16="http://schemas.microsoft.com/office/drawing/2014/main" id="{8222B2BC-F951-A86C-2771-A1BAF003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234627"/>
          </a:xfrm>
          <a:prstGeom prst="rect">
            <a:avLst/>
          </a:prstGeom>
        </p:spPr>
      </p:pic>
    </p:spTree>
    <p:extLst>
      <p:ext uri="{BB962C8B-B14F-4D97-AF65-F5344CB8AC3E}">
        <p14:creationId xmlns:p14="http://schemas.microsoft.com/office/powerpoint/2010/main" val="54980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A9BA-FB7D-8B73-5E66-67064D8C5118}"/>
              </a:ext>
            </a:extLst>
          </p:cNvPr>
          <p:cNvSpPr>
            <a:spLocks noGrp="1"/>
          </p:cNvSpPr>
          <p:nvPr>
            <p:ph type="title"/>
          </p:nvPr>
        </p:nvSpPr>
        <p:spPr>
          <a:xfrm>
            <a:off x="251791" y="265044"/>
            <a:ext cx="9846366" cy="1182756"/>
          </a:xfrm>
        </p:spPr>
        <p:txBody>
          <a:bodyPr/>
          <a:lstStyle/>
          <a:p>
            <a:r>
              <a:rPr lang="en-IN" dirty="0">
                <a:latin typeface="+mj-lt"/>
              </a:rPr>
              <a:t>KPI_3 </a:t>
            </a:r>
            <a:r>
              <a:rPr lang="en-IN" dirty="0">
                <a:latin typeface="+mj-lt"/>
                <a:sym typeface="Wingdings" panose="05000000000000000000" pitchFamily="2" charset="2"/>
              </a:rPr>
              <a:t></a:t>
            </a:r>
            <a:r>
              <a:rPr lang="en-IN" dirty="0">
                <a:latin typeface="+mj-lt"/>
              </a:rPr>
              <a:t>Average number of days taken to deliver order for </a:t>
            </a:r>
            <a:r>
              <a:rPr lang="en-IN" dirty="0" err="1">
                <a:latin typeface="+mj-lt"/>
              </a:rPr>
              <a:t>pet_shop</a:t>
            </a:r>
            <a:br>
              <a:rPr lang="en-IN" dirty="0">
                <a:latin typeface="+mj-lt"/>
              </a:rPr>
            </a:br>
            <a:endParaRPr lang="en-US" dirty="0"/>
          </a:p>
        </p:txBody>
      </p:sp>
      <p:pic>
        <p:nvPicPr>
          <p:cNvPr id="16" name="Content Placeholder 15">
            <a:extLst>
              <a:ext uri="{FF2B5EF4-FFF2-40B4-BE49-F238E27FC236}">
                <a16:creationId xmlns:a16="http://schemas.microsoft.com/office/drawing/2014/main" id="{10EB339E-921B-C443-46D4-FA9967FBD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9141" y="1630181"/>
            <a:ext cx="7131657" cy="4810376"/>
          </a:xfrm>
        </p:spPr>
      </p:pic>
      <p:sp>
        <p:nvSpPr>
          <p:cNvPr id="4" name="Text Placeholder 3">
            <a:extLst>
              <a:ext uri="{FF2B5EF4-FFF2-40B4-BE49-F238E27FC236}">
                <a16:creationId xmlns:a16="http://schemas.microsoft.com/office/drawing/2014/main" id="{3261CB85-A25C-38C5-249B-6FCC64E9258A}"/>
              </a:ext>
            </a:extLst>
          </p:cNvPr>
          <p:cNvSpPr>
            <a:spLocks noGrp="1"/>
          </p:cNvSpPr>
          <p:nvPr>
            <p:ph type="body" sz="half" idx="2"/>
          </p:nvPr>
        </p:nvSpPr>
        <p:spPr>
          <a:xfrm>
            <a:off x="251791" y="1139687"/>
            <a:ext cx="4304225" cy="5435493"/>
          </a:xfrm>
        </p:spPr>
        <p:txBody>
          <a:bodyPr>
            <a:noAutofit/>
          </a:bodyPr>
          <a:lstStyle/>
          <a:p>
            <a:r>
              <a:rPr lang="en-US" sz="1600" dirty="0">
                <a:latin typeface="+mn-lt"/>
              </a:rPr>
              <a:t>11 days is the avg days taken to deliver the order for pet shop.</a:t>
            </a:r>
          </a:p>
          <a:p>
            <a:endParaRPr lang="en-US" sz="1600" dirty="0">
              <a:latin typeface="+mn-lt"/>
            </a:endParaRPr>
          </a:p>
          <a:p>
            <a:r>
              <a:rPr lang="en-US" sz="1600" b="1" u="sng" dirty="0">
                <a:solidFill>
                  <a:schemeClr val="accent2">
                    <a:lumMod val="60000"/>
                    <a:lumOff val="40000"/>
                  </a:schemeClr>
                </a:solidFill>
                <a:latin typeface="+mn-lt"/>
              </a:rPr>
              <a:t>Overview:</a:t>
            </a:r>
            <a:endParaRPr lang="en-US" sz="1600" u="sng" dirty="0">
              <a:latin typeface="+mn-lt"/>
            </a:endParaRPr>
          </a:p>
          <a:p>
            <a:r>
              <a:rPr lang="en-US" sz="1600" dirty="0">
                <a:latin typeface="+mn-lt"/>
              </a:rPr>
              <a:t>- 21 days is the maximum avg days taken to deliver the order and for the product : (Office furniture).</a:t>
            </a:r>
          </a:p>
          <a:p>
            <a:r>
              <a:rPr lang="en-US" sz="1600" dirty="0">
                <a:latin typeface="+mn-lt"/>
              </a:rPr>
              <a:t>- 5 days is the minimum avg days taken to deliver the order and for the product: </a:t>
            </a:r>
            <a:r>
              <a:rPr lang="en-US" sz="1600" dirty="0" err="1">
                <a:latin typeface="+mn-lt"/>
              </a:rPr>
              <a:t>artes_e_artesanato</a:t>
            </a:r>
            <a:r>
              <a:rPr lang="en-US" sz="1600" dirty="0">
                <a:latin typeface="+mn-lt"/>
              </a:rPr>
              <a:t> (arts and craftmanship).</a:t>
            </a:r>
          </a:p>
          <a:p>
            <a:r>
              <a:rPr lang="en-US" sz="1600" dirty="0">
                <a:latin typeface="+mn-lt"/>
              </a:rPr>
              <a:t>- Year wise sales are increasing which means we doing good in the market.</a:t>
            </a:r>
          </a:p>
          <a:p>
            <a:pPr marL="285750" indent="-285750">
              <a:buFontTx/>
              <a:buChar char="-"/>
            </a:pPr>
            <a:endParaRPr lang="en-US" sz="1600" dirty="0">
              <a:latin typeface="+mn-lt"/>
            </a:endParaRPr>
          </a:p>
          <a:p>
            <a:r>
              <a:rPr lang="en-US" sz="1600" b="1" u="sng" dirty="0">
                <a:solidFill>
                  <a:schemeClr val="accent2">
                    <a:lumMod val="60000"/>
                    <a:lumOff val="40000"/>
                  </a:schemeClr>
                </a:solidFill>
                <a:latin typeface="+mn-lt"/>
              </a:rPr>
              <a:t>Suggestion:</a:t>
            </a:r>
            <a:endParaRPr lang="en-US" sz="1600" u="sng" dirty="0">
              <a:latin typeface="+mn-lt"/>
            </a:endParaRPr>
          </a:p>
          <a:p>
            <a:r>
              <a:rPr lang="en-US" sz="1600" dirty="0">
                <a:latin typeface="+mn-lt"/>
              </a:rPr>
              <a:t>We can work on faster delivery of the product </a:t>
            </a:r>
            <a:r>
              <a:rPr lang="en-US" sz="1600" dirty="0" err="1">
                <a:latin typeface="+mn-lt"/>
              </a:rPr>
              <a:t>moveis_escritorio</a:t>
            </a:r>
            <a:r>
              <a:rPr lang="en-US" sz="1600" dirty="0">
                <a:latin typeface="+mn-lt"/>
              </a:rPr>
              <a:t> by taking additional delivery measures.</a:t>
            </a:r>
          </a:p>
          <a:p>
            <a:endParaRPr lang="en-US" sz="1600" dirty="0">
              <a:latin typeface="+mn-lt"/>
            </a:endParaRPr>
          </a:p>
        </p:txBody>
      </p:sp>
      <p:pic>
        <p:nvPicPr>
          <p:cNvPr id="3" name="Picture 2">
            <a:extLst>
              <a:ext uri="{FF2B5EF4-FFF2-40B4-BE49-F238E27FC236}">
                <a16:creationId xmlns:a16="http://schemas.microsoft.com/office/drawing/2014/main" id="{43BDAB35-F6C2-C962-E857-84B47C8B7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182756"/>
          </a:xfrm>
          <a:prstGeom prst="rect">
            <a:avLst/>
          </a:prstGeom>
        </p:spPr>
      </p:pic>
    </p:spTree>
    <p:extLst>
      <p:ext uri="{BB962C8B-B14F-4D97-AF65-F5344CB8AC3E}">
        <p14:creationId xmlns:p14="http://schemas.microsoft.com/office/powerpoint/2010/main" val="426830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5B05-6CBB-4E42-F115-0925437E3187}"/>
              </a:ext>
            </a:extLst>
          </p:cNvPr>
          <p:cNvSpPr>
            <a:spLocks noGrp="1"/>
          </p:cNvSpPr>
          <p:nvPr>
            <p:ph type="title"/>
          </p:nvPr>
        </p:nvSpPr>
        <p:spPr>
          <a:xfrm>
            <a:off x="284541" y="0"/>
            <a:ext cx="9696072" cy="1285461"/>
          </a:xfrm>
        </p:spPr>
        <p:txBody>
          <a:bodyPr/>
          <a:lstStyle/>
          <a:p>
            <a:r>
              <a:rPr lang="en-IN" dirty="0">
                <a:sym typeface="Wingdings" panose="05000000000000000000" pitchFamily="2" charset="2"/>
              </a:rPr>
              <a:t>KPI_4 </a:t>
            </a:r>
            <a:r>
              <a:rPr lang="en-IN" dirty="0">
                <a:latin typeface="+mj-lt"/>
                <a:sym typeface="Wingdings" panose="05000000000000000000" pitchFamily="2" charset="2"/>
              </a:rPr>
              <a:t></a:t>
            </a:r>
            <a:r>
              <a:rPr lang="en-IN" dirty="0">
                <a:latin typeface="+mj-lt"/>
              </a:rPr>
              <a:t> Average price and payment values from customers of </a:t>
            </a:r>
            <a:r>
              <a:rPr lang="en-IN" dirty="0" err="1">
                <a:latin typeface="+mj-lt"/>
              </a:rPr>
              <a:t>sao</a:t>
            </a:r>
            <a:r>
              <a:rPr lang="en-IN" dirty="0">
                <a:latin typeface="+mj-lt"/>
              </a:rPr>
              <a:t> </a:t>
            </a:r>
            <a:r>
              <a:rPr lang="en-IN" dirty="0" err="1">
                <a:latin typeface="+mj-lt"/>
              </a:rPr>
              <a:t>paulo</a:t>
            </a:r>
            <a:r>
              <a:rPr lang="en-IN" dirty="0">
                <a:latin typeface="+mj-lt"/>
              </a:rPr>
              <a:t> city</a:t>
            </a:r>
            <a:endParaRPr lang="en-US" dirty="0"/>
          </a:p>
        </p:txBody>
      </p:sp>
      <p:pic>
        <p:nvPicPr>
          <p:cNvPr id="10" name="Content Placeholder 9">
            <a:extLst>
              <a:ext uri="{FF2B5EF4-FFF2-40B4-BE49-F238E27FC236}">
                <a16:creationId xmlns:a16="http://schemas.microsoft.com/office/drawing/2014/main" id="{95BD4AA8-1A17-8D12-0BF4-AA7F3FEA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3353" y="1555231"/>
            <a:ext cx="6384108" cy="2355574"/>
          </a:xfrm>
        </p:spPr>
      </p:pic>
      <p:sp>
        <p:nvSpPr>
          <p:cNvPr id="4" name="Text Placeholder 3">
            <a:extLst>
              <a:ext uri="{FF2B5EF4-FFF2-40B4-BE49-F238E27FC236}">
                <a16:creationId xmlns:a16="http://schemas.microsoft.com/office/drawing/2014/main" id="{40E08E9F-21D8-9907-62CC-D2369C642BCA}"/>
              </a:ext>
            </a:extLst>
          </p:cNvPr>
          <p:cNvSpPr>
            <a:spLocks noGrp="1"/>
          </p:cNvSpPr>
          <p:nvPr>
            <p:ph type="body" sz="half" idx="2"/>
          </p:nvPr>
        </p:nvSpPr>
        <p:spPr>
          <a:xfrm>
            <a:off x="284540" y="1447799"/>
            <a:ext cx="5069338" cy="5045765"/>
          </a:xfrm>
        </p:spPr>
        <p:txBody>
          <a:bodyPr>
            <a:noAutofit/>
          </a:bodyPr>
          <a:lstStyle/>
          <a:p>
            <a:r>
              <a:rPr lang="en-US" sz="1800" dirty="0">
                <a:latin typeface="+mn-lt"/>
              </a:rPr>
              <a:t>Sao Paulo City – Avg price is 108 and avg payment is 153</a:t>
            </a:r>
          </a:p>
          <a:p>
            <a:r>
              <a:rPr lang="en-US" sz="1800" b="1" u="sng" dirty="0">
                <a:solidFill>
                  <a:schemeClr val="accent2">
                    <a:lumMod val="60000"/>
                    <a:lumOff val="40000"/>
                  </a:schemeClr>
                </a:solidFill>
                <a:latin typeface="+mn-lt"/>
              </a:rPr>
              <a:t>Overview :</a:t>
            </a:r>
          </a:p>
          <a:p>
            <a:r>
              <a:rPr lang="en-US" sz="1800" dirty="0">
                <a:latin typeface="+mn-lt"/>
              </a:rPr>
              <a:t>- The total number of customers is nearly 100K. We found out that São Paulo (SP) contains the most customers and is 3 times more than the second one. It is expected São Paulo has, particularly the most order payment value. Either Rio de </a:t>
            </a:r>
            <a:r>
              <a:rPr lang="en-US" sz="1800" dirty="0" err="1">
                <a:latin typeface="+mn-lt"/>
              </a:rPr>
              <a:t>Janerio</a:t>
            </a:r>
            <a:r>
              <a:rPr lang="en-US" sz="1800" dirty="0">
                <a:latin typeface="+mn-lt"/>
              </a:rPr>
              <a:t> (RJ) or Minas Gerais (MG) takes 10% of total customers. This indicates that the top 5 states contribute 80% of total customers.</a:t>
            </a:r>
          </a:p>
          <a:p>
            <a:r>
              <a:rPr lang="en-US" sz="1800" b="1" u="sng" dirty="0">
                <a:solidFill>
                  <a:schemeClr val="accent2">
                    <a:lumMod val="60000"/>
                    <a:lumOff val="40000"/>
                  </a:schemeClr>
                </a:solidFill>
                <a:latin typeface="+mn-lt"/>
              </a:rPr>
              <a:t>Suggestion:</a:t>
            </a:r>
          </a:p>
          <a:p>
            <a:r>
              <a:rPr lang="en-US" sz="1800" dirty="0">
                <a:latin typeface="+mn-lt"/>
              </a:rPr>
              <a:t>To increase sales on other cities we can work on faster delivery and easy payment modes and product wise offers.</a:t>
            </a:r>
          </a:p>
        </p:txBody>
      </p:sp>
      <p:pic>
        <p:nvPicPr>
          <p:cNvPr id="3" name="Picture 2">
            <a:extLst>
              <a:ext uri="{FF2B5EF4-FFF2-40B4-BE49-F238E27FC236}">
                <a16:creationId xmlns:a16="http://schemas.microsoft.com/office/drawing/2014/main" id="{12D00EE3-5EF6-F2E3-B231-EDCBE37B3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190" y="2"/>
            <a:ext cx="1345809" cy="1178028"/>
          </a:xfrm>
          <a:prstGeom prst="rect">
            <a:avLst/>
          </a:prstGeom>
        </p:spPr>
      </p:pic>
      <p:pic>
        <p:nvPicPr>
          <p:cNvPr id="6" name="Picture 5">
            <a:extLst>
              <a:ext uri="{FF2B5EF4-FFF2-40B4-BE49-F238E27FC236}">
                <a16:creationId xmlns:a16="http://schemas.microsoft.com/office/drawing/2014/main" id="{D4A75310-4E18-D52D-6039-54B83F378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353" y="3910805"/>
            <a:ext cx="6382641" cy="2238687"/>
          </a:xfrm>
          <a:prstGeom prst="rect">
            <a:avLst/>
          </a:prstGeom>
        </p:spPr>
      </p:pic>
    </p:spTree>
    <p:extLst>
      <p:ext uri="{BB962C8B-B14F-4D97-AF65-F5344CB8AC3E}">
        <p14:creationId xmlns:p14="http://schemas.microsoft.com/office/powerpoint/2010/main" val="291960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337</TotalTime>
  <Words>1329</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OLIST STORE DATA ANALYSIS  P-123 Project -&gt; Group 3</vt:lpstr>
      <vt:lpstr>ABOUT OLIST STORES</vt:lpstr>
      <vt:lpstr>Dataset Description</vt:lpstr>
      <vt:lpstr>PowerPoint Presentation</vt:lpstr>
      <vt:lpstr>KPI ANALYSIS TO BE FOUND</vt:lpstr>
      <vt:lpstr>KPI_1  Weekday Vs Weekend Payment Statistics</vt:lpstr>
      <vt:lpstr>KPI_2  Number of Orders with review score 5 and payment type as credit card</vt:lpstr>
      <vt:lpstr>KPI_3 Average number of days taken to deliver order for pet_shop </vt:lpstr>
      <vt:lpstr>KPI_4  Average price and payment values from customers of sao paulo city</vt:lpstr>
      <vt:lpstr>KPI_5  Relationship between shipping days Vs review scores.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Data Analysis P-123 Project</dc:title>
  <dc:creator>Tejaswini HS</dc:creator>
  <cp:lastModifiedBy>Tejaswini HS</cp:lastModifiedBy>
  <cp:revision>59</cp:revision>
  <dcterms:created xsi:type="dcterms:W3CDTF">2023-04-21T02:28:36Z</dcterms:created>
  <dcterms:modified xsi:type="dcterms:W3CDTF">2023-04-23T06:12:17Z</dcterms:modified>
</cp:coreProperties>
</file>