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75" r:id="rId3"/>
    <p:sldId id="283" r:id="rId4"/>
    <p:sldId id="276" r:id="rId5"/>
    <p:sldId id="279" r:id="rId6"/>
    <p:sldId id="280" r:id="rId7"/>
    <p:sldId id="287" r:id="rId8"/>
    <p:sldId id="286" r:id="rId9"/>
    <p:sldId id="278" r:id="rId10"/>
    <p:sldId id="27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B38F7C-6F9D-486F-B964-24E43D8F9CEF}">
          <p14:sldIdLst>
            <p14:sldId id="281"/>
            <p14:sldId id="275"/>
            <p14:sldId id="283"/>
            <p14:sldId id="276"/>
            <p14:sldId id="279"/>
            <p14:sldId id="280"/>
            <p14:sldId id="287"/>
            <p14:sldId id="286"/>
            <p14:sldId id="278"/>
          </p14:sldIdLst>
        </p14:section>
        <p14:section name="Untitled Section" id="{93F7CAAC-4068-4BBA-8CA9-80959FA2D98C}">
          <p14:sldIdLst>
            <p14:sldId id="27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BD71-A2B4-4F01-92DD-16660ED8E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6100F8-6B93-4A77-91E9-F073391B4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2B9055-3E34-43E5-B401-709951129224}"/>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354B3AD5-61F8-4B6A-92B6-FA5CCC694B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5BAD5-8577-4AEB-9A77-AE748C51FD98}"/>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201807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9668-09BC-467A-9ED5-22027F01C8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D71F67-1344-43A8-A142-95387B996F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6C9B14-998D-4D72-9002-7AAFC442A5C3}"/>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2BB4A12A-A5A6-44B9-B375-3B962D2015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FE608-5F4D-4C6E-BA8E-35D5DA12DCD2}"/>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50623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B1A49-1EED-4DE1-9615-85830BB2B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6D9B15-31C7-455E-AC3D-2CF2B52CB5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A78C53-FA6C-40E0-B54C-9076258B1537}"/>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C1DD1C85-367F-4C07-B80B-1FBD32909B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DFA1F6-C572-40EC-93DD-973DDEE5445D}"/>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12841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DDDF-7E54-4B32-8FD4-B97E4C3E0B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8C2DA7-0B55-4AFA-954D-BD2A06997B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F323BD-C585-4BFE-B98B-B25A67D9DACD}"/>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7E1F25E7-B1A2-405C-B111-A7D39409E3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543500-E5CC-42C2-9C66-E35B0B40931C}"/>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215189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A5F9-2E11-413A-8384-F22E9888B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15CF4E-C075-48E1-9CBB-6F81A3B25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6CDB39-D46D-49CD-B611-B5CDB1896E4A}"/>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7BAAC802-6B7F-4F5F-B629-88A61C5894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5E0C3-4B68-4D30-B7CE-76CF3073F2FC}"/>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13600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60A2-81F0-4F8A-9F42-DFE92C3577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92A45B-8CF3-4F1A-A47D-2F28D0C1CB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2EAEAC-739C-435B-880C-6CC3276C7D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C4E403-ECF3-41CA-8870-1E866F658062}"/>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6" name="Footer Placeholder 5">
            <a:extLst>
              <a:ext uri="{FF2B5EF4-FFF2-40B4-BE49-F238E27FC236}">
                <a16:creationId xmlns:a16="http://schemas.microsoft.com/office/drawing/2014/main" id="{D2E18957-2520-406A-9482-B135F664B2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C1EC49-7B4A-41E5-9E09-B93C9E2DDABD}"/>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156345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493F-88C6-4CF9-AECD-5F7FDD980A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701AB7-6646-41EE-9817-2B923EB16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7F2AD0-C8B6-4895-86C4-BC2F861BBC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8B5A9D-7824-4285-A4F4-F3D45D242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32D652-5977-4683-92A9-C3F6D643C0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85D9A0-F761-411D-ABBF-C50DA6390CFF}"/>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8" name="Footer Placeholder 7">
            <a:extLst>
              <a:ext uri="{FF2B5EF4-FFF2-40B4-BE49-F238E27FC236}">
                <a16:creationId xmlns:a16="http://schemas.microsoft.com/office/drawing/2014/main" id="{590EE203-9CBE-45D0-BFCB-B4A34CE44F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2AA6E0-7404-4EE0-B4DB-CD669E6EF3D7}"/>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231001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8B56-8091-481D-B8A5-189973963F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8CA362-4ECB-4F14-A679-DB20097BDBDB}"/>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4" name="Footer Placeholder 3">
            <a:extLst>
              <a:ext uri="{FF2B5EF4-FFF2-40B4-BE49-F238E27FC236}">
                <a16:creationId xmlns:a16="http://schemas.microsoft.com/office/drawing/2014/main" id="{69AD0F20-910A-40EA-8DE8-1140CF091B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5D748D-F739-4610-B759-87270E4AC049}"/>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146545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87654-612F-4937-A40E-DB40AB8746CC}"/>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3" name="Footer Placeholder 2">
            <a:extLst>
              <a:ext uri="{FF2B5EF4-FFF2-40B4-BE49-F238E27FC236}">
                <a16:creationId xmlns:a16="http://schemas.microsoft.com/office/drawing/2014/main" id="{4F3B1E66-6509-476C-8536-85E485F9E8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BDE2F6-EA98-4657-B79F-63190A653091}"/>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57325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FEE7-BC2D-4533-A9B5-63B67EEFB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2162B0-7444-41A4-B786-B7BCBC5B3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BFF116-13FA-4302-BF1F-8A23B98B6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A84D86-CE7D-458C-9626-C6F6BE8188B8}"/>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6" name="Footer Placeholder 5">
            <a:extLst>
              <a:ext uri="{FF2B5EF4-FFF2-40B4-BE49-F238E27FC236}">
                <a16:creationId xmlns:a16="http://schemas.microsoft.com/office/drawing/2014/main" id="{5D5BE675-9FB3-4872-982A-8A9E6B30E4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98EFE7-1FD7-4D5E-860B-A7FED1D2C37B}"/>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385281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3FA3-6F0C-4FA0-8E9A-D03E04822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569F0A-975D-4694-8981-8425813A3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2AE0C0-45B7-4C1A-BB18-BF8899AF0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9FF88A-BC4F-4E7B-B72C-E727CD713212}"/>
              </a:ext>
            </a:extLst>
          </p:cNvPr>
          <p:cNvSpPr>
            <a:spLocks noGrp="1"/>
          </p:cNvSpPr>
          <p:nvPr>
            <p:ph type="dt" sz="half" idx="10"/>
          </p:nvPr>
        </p:nvSpPr>
        <p:spPr/>
        <p:txBody>
          <a:bodyPr/>
          <a:lstStyle/>
          <a:p>
            <a:fld id="{BA322556-2951-47E8-A530-D3288857B86E}" type="datetimeFigureOut">
              <a:rPr lang="en-GB" smtClean="0"/>
              <a:t>29/03/2020</a:t>
            </a:fld>
            <a:endParaRPr lang="en-GB"/>
          </a:p>
        </p:txBody>
      </p:sp>
      <p:sp>
        <p:nvSpPr>
          <p:cNvPr id="6" name="Footer Placeholder 5">
            <a:extLst>
              <a:ext uri="{FF2B5EF4-FFF2-40B4-BE49-F238E27FC236}">
                <a16:creationId xmlns:a16="http://schemas.microsoft.com/office/drawing/2014/main" id="{9A108376-1CE0-49E3-AA39-8B5124F86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53BA7C-DBFA-4612-93E8-EC027B8A2594}"/>
              </a:ext>
            </a:extLst>
          </p:cNvPr>
          <p:cNvSpPr>
            <a:spLocks noGrp="1"/>
          </p:cNvSpPr>
          <p:nvPr>
            <p:ph type="sldNum" sz="quarter" idx="12"/>
          </p:nvPr>
        </p:nvSpPr>
        <p:spPr/>
        <p:txBody>
          <a:bodyPr/>
          <a:lstStyle/>
          <a:p>
            <a:fld id="{F3922EAD-F9AE-4B0D-93C7-6DB7C833AA60}" type="slidenum">
              <a:rPr lang="en-GB" smtClean="0"/>
              <a:t>‹#›</a:t>
            </a:fld>
            <a:endParaRPr lang="en-GB"/>
          </a:p>
        </p:txBody>
      </p:sp>
    </p:spTree>
    <p:extLst>
      <p:ext uri="{BB962C8B-B14F-4D97-AF65-F5344CB8AC3E}">
        <p14:creationId xmlns:p14="http://schemas.microsoft.com/office/powerpoint/2010/main" val="164911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20EDE-123F-48E5-8585-009023A88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1E60F9-C60C-4318-8007-464B280F3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5D503B-8417-4E38-8668-B08D303FF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22556-2951-47E8-A530-D3288857B86E}" type="datetimeFigureOut">
              <a:rPr lang="en-GB" smtClean="0"/>
              <a:t>29/03/2020</a:t>
            </a:fld>
            <a:endParaRPr lang="en-GB"/>
          </a:p>
        </p:txBody>
      </p:sp>
      <p:sp>
        <p:nvSpPr>
          <p:cNvPr id="5" name="Footer Placeholder 4">
            <a:extLst>
              <a:ext uri="{FF2B5EF4-FFF2-40B4-BE49-F238E27FC236}">
                <a16:creationId xmlns:a16="http://schemas.microsoft.com/office/drawing/2014/main" id="{050C6210-581B-431E-A2C8-E9224A387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163923-FF21-4107-8D29-94E5719BC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22EAD-F9AE-4B0D-93C7-6DB7C833AA60}" type="slidenum">
              <a:rPr lang="en-GB" smtClean="0"/>
              <a:t>‹#›</a:t>
            </a:fld>
            <a:endParaRPr lang="en-GB"/>
          </a:p>
        </p:txBody>
      </p:sp>
    </p:spTree>
    <p:extLst>
      <p:ext uri="{BB962C8B-B14F-4D97-AF65-F5344CB8AC3E}">
        <p14:creationId xmlns:p14="http://schemas.microsoft.com/office/powerpoint/2010/main" val="314744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155D-9571-482F-ACEB-1DC4CBB5B59A}"/>
              </a:ext>
            </a:extLst>
          </p:cNvPr>
          <p:cNvSpPr>
            <a:spLocks noGrp="1"/>
          </p:cNvSpPr>
          <p:nvPr>
            <p:ph type="title"/>
          </p:nvPr>
        </p:nvSpPr>
        <p:spPr>
          <a:xfrm>
            <a:off x="838199" y="80013"/>
            <a:ext cx="10515600" cy="1325563"/>
          </a:xfrm>
        </p:spPr>
        <p:txBody>
          <a:bodyPr/>
          <a:lstStyle/>
          <a:p>
            <a:pPr algn="ctr"/>
            <a:r>
              <a:rPr lang="en-US" b="1" dirty="0"/>
              <a:t>NANO TECHNOLOGY IN CLOTHES</a:t>
            </a:r>
            <a:endParaRPr lang="en-US" dirty="0"/>
          </a:p>
        </p:txBody>
      </p:sp>
      <p:pic>
        <p:nvPicPr>
          <p:cNvPr id="5" name="Content Placeholder 4">
            <a:extLst>
              <a:ext uri="{FF2B5EF4-FFF2-40B4-BE49-F238E27FC236}">
                <a16:creationId xmlns:a16="http://schemas.microsoft.com/office/drawing/2014/main" id="{6DCCA149-B9E5-440A-B2BF-4DF1605D4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7295"/>
            <a:ext cx="6096000" cy="2690315"/>
          </a:xfrm>
        </p:spPr>
      </p:pic>
      <p:pic>
        <p:nvPicPr>
          <p:cNvPr id="7" name="Picture 6">
            <a:extLst>
              <a:ext uri="{FF2B5EF4-FFF2-40B4-BE49-F238E27FC236}">
                <a16:creationId xmlns:a16="http://schemas.microsoft.com/office/drawing/2014/main" id="{77DAF72D-1EE3-4701-8BA2-A5DC8ADE4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97610"/>
            <a:ext cx="6095999" cy="2760390"/>
          </a:xfrm>
          <a:prstGeom prst="rect">
            <a:avLst/>
          </a:prstGeom>
        </p:spPr>
      </p:pic>
      <p:pic>
        <p:nvPicPr>
          <p:cNvPr id="9" name="Picture 8">
            <a:extLst>
              <a:ext uri="{FF2B5EF4-FFF2-40B4-BE49-F238E27FC236}">
                <a16:creationId xmlns:a16="http://schemas.microsoft.com/office/drawing/2014/main" id="{272500CC-97C2-4032-8393-798220AC9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07295"/>
            <a:ext cx="6096000" cy="2690316"/>
          </a:xfrm>
          <a:prstGeom prst="rect">
            <a:avLst/>
          </a:prstGeom>
        </p:spPr>
      </p:pic>
      <p:pic>
        <p:nvPicPr>
          <p:cNvPr id="11" name="Picture 10">
            <a:extLst>
              <a:ext uri="{FF2B5EF4-FFF2-40B4-BE49-F238E27FC236}">
                <a16:creationId xmlns:a16="http://schemas.microsoft.com/office/drawing/2014/main" id="{7059CADA-4442-4D3D-902D-72CA9BDCF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01047"/>
            <a:ext cx="6096000" cy="2756953"/>
          </a:xfrm>
          <a:prstGeom prst="rect">
            <a:avLst/>
          </a:prstGeom>
        </p:spPr>
      </p:pic>
    </p:spTree>
    <p:extLst>
      <p:ext uri="{BB962C8B-B14F-4D97-AF65-F5344CB8AC3E}">
        <p14:creationId xmlns:p14="http://schemas.microsoft.com/office/powerpoint/2010/main" val="412489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A036-4467-4C7A-8BF2-B49C2AE250DA}"/>
              </a:ext>
            </a:extLst>
          </p:cNvPr>
          <p:cNvSpPr>
            <a:spLocks noGrp="1"/>
          </p:cNvSpPr>
          <p:nvPr>
            <p:ph type="title"/>
          </p:nvPr>
        </p:nvSpPr>
        <p:spPr>
          <a:xfrm>
            <a:off x="681446" y="221433"/>
            <a:ext cx="10515600" cy="1325563"/>
          </a:xfrm>
        </p:spPr>
        <p:txBody>
          <a:bodyPr/>
          <a:lstStyle/>
          <a:p>
            <a:pPr algn="ctr"/>
            <a:r>
              <a:rPr lang="en-US" b="1" dirty="0"/>
              <a:t>Improving Nanotechnology Fibric.</a:t>
            </a:r>
            <a:br>
              <a:rPr lang="en-US" b="1" dirty="0"/>
            </a:br>
            <a:endParaRPr lang="en-US" dirty="0"/>
          </a:p>
        </p:txBody>
      </p:sp>
      <p:sp>
        <p:nvSpPr>
          <p:cNvPr id="3" name="Content Placeholder 2">
            <a:extLst>
              <a:ext uri="{FF2B5EF4-FFF2-40B4-BE49-F238E27FC236}">
                <a16:creationId xmlns:a16="http://schemas.microsoft.com/office/drawing/2014/main" id="{2E6D1AAA-C5E1-4A81-BC73-0A7225D87C13}"/>
              </a:ext>
            </a:extLst>
          </p:cNvPr>
          <p:cNvSpPr>
            <a:spLocks noGrp="1"/>
          </p:cNvSpPr>
          <p:nvPr>
            <p:ph idx="1"/>
          </p:nvPr>
        </p:nvSpPr>
        <p:spPr>
          <a:xfrm>
            <a:off x="838200" y="1319349"/>
            <a:ext cx="10515600" cy="5538651"/>
          </a:xfrm>
        </p:spPr>
        <p:txBody>
          <a:bodyPr>
            <a:normAutofit/>
          </a:bodyPr>
          <a:lstStyle/>
          <a:p>
            <a:r>
              <a:rPr lang="en-US" sz="2000" dirty="0"/>
              <a:t>Making composite fabric with nano-sized particles or fibers allows improvement of fabric properties without a significant increase in weight, thickness, or stiffness as might have been the case with previously-used  techniques. For example incorporating nano-whiskers into fabric used to make pants produces a lightweight water and stain repellent material.</a:t>
            </a:r>
          </a:p>
          <a:p>
            <a:r>
              <a:rPr lang="en-US" sz="2000" dirty="0"/>
              <a:t>The coating traps a fine layer of air in the fabric and help in keeping water at bay. This layer is known as plastron and can reduce drag when inside water, which paves the way for interesting applications in swimsuits and athletic swimwear. Interestingly, this whole idea has been inspired by naturally water-repellant surfaces such as lotus leaves, which have a similar combination of tiny nanostructures and hydrophobic substances.</a:t>
            </a:r>
          </a:p>
          <a:p>
            <a:r>
              <a:rPr lang="en-US" sz="2000" dirty="0"/>
              <a:t>As of now, the coating is most effective on polyester, though it can be tried on wool and cotton too. The coating is made using a single-step process involving the condensation of gaseous silicone into </a:t>
            </a:r>
            <a:r>
              <a:rPr lang="en-US" sz="2000" dirty="0" err="1"/>
              <a:t>fibres</a:t>
            </a:r>
            <a:r>
              <a:rPr lang="en-US" sz="2000" dirty="0"/>
              <a:t> giving rise to nanofilaments. The coating has also been found to be durable compared to other hydrophobic coatings.</a:t>
            </a:r>
          </a:p>
          <a:p>
            <a:r>
              <a:rPr lang="en-US" sz="2000" dirty="0"/>
              <a:t>There are some environmental concerns, as ever, with nanomaterials being included in consumer products, where their disposal route is uncertain, and contamination of waste water is a potentially huge issue. Not all nanomaterials are as dangerous as silver, however, and further research will only enhance our understanding of how to prevent pollution issues and make nanotechnology safer.</a:t>
            </a:r>
          </a:p>
          <a:p>
            <a:endParaRPr lang="en-US" sz="2000" dirty="0"/>
          </a:p>
          <a:p>
            <a:endParaRPr lang="en-US" sz="2000" dirty="0"/>
          </a:p>
        </p:txBody>
      </p:sp>
    </p:spTree>
    <p:extLst>
      <p:ext uri="{BB962C8B-B14F-4D97-AF65-F5344CB8AC3E}">
        <p14:creationId xmlns:p14="http://schemas.microsoft.com/office/powerpoint/2010/main" val="49203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BB571-66EB-4FE4-934D-EA41C142FFCA}"/>
              </a:ext>
            </a:extLst>
          </p:cNvPr>
          <p:cNvSpPr>
            <a:spLocks noGrp="1"/>
          </p:cNvSpPr>
          <p:nvPr>
            <p:ph idx="1"/>
          </p:nvPr>
        </p:nvSpPr>
        <p:spPr>
          <a:xfrm>
            <a:off x="820820" y="1418946"/>
            <a:ext cx="6748643" cy="3181684"/>
          </a:xfrm>
        </p:spPr>
        <p:txBody>
          <a:bodyPr anchor="t">
            <a:normAutofit/>
          </a:bodyPr>
          <a:lstStyle/>
          <a:p>
            <a:pPr marL="0" indent="0">
              <a:buNone/>
            </a:pPr>
            <a:r>
              <a:rPr lang="en-GB" sz="1800" dirty="0"/>
              <a:t>        </a:t>
            </a:r>
            <a:r>
              <a:rPr lang="en-GB" sz="8000" dirty="0"/>
              <a:t>THANK YOU!!!</a:t>
            </a:r>
          </a:p>
          <a:p>
            <a:pPr marL="0" indent="0">
              <a:buNone/>
            </a:pPr>
            <a:r>
              <a:rPr lang="en-GB" sz="1800" dirty="0"/>
              <a:t> </a:t>
            </a:r>
          </a:p>
        </p:txBody>
      </p:sp>
      <p:sp>
        <p:nvSpPr>
          <p:cNvPr id="14" name="Oval 13">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ircuit board&#10;&#10;Description generated with very high confidence">
            <a:extLst>
              <a:ext uri="{FF2B5EF4-FFF2-40B4-BE49-F238E27FC236}">
                <a16:creationId xmlns:a16="http://schemas.microsoft.com/office/drawing/2014/main" id="{44DFE979-A5AF-4C06-8B03-27E3A2AA8FF0}"/>
              </a:ext>
            </a:extLst>
          </p:cNvPr>
          <p:cNvPicPr>
            <a:picLocks noChangeAspect="1"/>
          </p:cNvPicPr>
          <p:nvPr/>
        </p:nvPicPr>
        <p:blipFill rotWithShape="1">
          <a:blip r:embed="rId2">
            <a:extLst>
              <a:ext uri="{28A0092B-C50C-407E-A947-70E740481C1C}">
                <a14:useLocalDpi xmlns:a14="http://schemas.microsoft.com/office/drawing/2010/main" val="0"/>
              </a:ext>
            </a:extLst>
          </a:blip>
          <a:srcRect l="39244" r="4505" b="-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5" name="Picture 4">
            <a:extLst>
              <a:ext uri="{FF2B5EF4-FFF2-40B4-BE49-F238E27FC236}">
                <a16:creationId xmlns:a16="http://schemas.microsoft.com/office/drawing/2014/main" id="{2A245608-0C30-4DE8-9CCC-50A179943509}"/>
              </a:ext>
            </a:extLst>
          </p:cNvPr>
          <p:cNvPicPr>
            <a:picLocks noChangeAspect="1"/>
          </p:cNvPicPr>
          <p:nvPr/>
        </p:nvPicPr>
        <p:blipFill rotWithShape="1">
          <a:blip r:embed="rId3">
            <a:extLst>
              <a:ext uri="{28A0092B-C50C-407E-A947-70E740481C1C}">
                <a14:useLocalDpi xmlns:a14="http://schemas.microsoft.com/office/drawing/2010/main" val="0"/>
              </a:ext>
            </a:extLst>
          </a:blip>
          <a:srcRect l="15626" r="12054" b="1"/>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18" name="Freeform: Shape 17">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ircuit board&#10;&#10;Description generated with high confidence">
            <a:extLst>
              <a:ext uri="{FF2B5EF4-FFF2-40B4-BE49-F238E27FC236}">
                <a16:creationId xmlns:a16="http://schemas.microsoft.com/office/drawing/2014/main" id="{C64097B8-D320-4414-9377-41791F6E8310}"/>
              </a:ext>
            </a:extLst>
          </p:cNvPr>
          <p:cNvPicPr>
            <a:picLocks noChangeAspect="1"/>
          </p:cNvPicPr>
          <p:nvPr/>
        </p:nvPicPr>
        <p:blipFill rotWithShape="1">
          <a:blip r:embed="rId4">
            <a:extLst>
              <a:ext uri="{28A0092B-C50C-407E-A947-70E740481C1C}">
                <a14:useLocalDpi xmlns:a14="http://schemas.microsoft.com/office/drawing/2010/main" val="0"/>
              </a:ext>
            </a:extLst>
          </a:blip>
          <a:srcRect l="20608" r="3554" b="-1"/>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7907632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1DB3-480D-4163-86CF-E0CF5F440BC1}"/>
              </a:ext>
            </a:extLst>
          </p:cNvPr>
          <p:cNvSpPr>
            <a:spLocks noGrp="1"/>
          </p:cNvSpPr>
          <p:nvPr>
            <p:ph type="title"/>
          </p:nvPr>
        </p:nvSpPr>
        <p:spPr>
          <a:xfrm>
            <a:off x="838200" y="300446"/>
            <a:ext cx="10515600" cy="849721"/>
          </a:xfrm>
        </p:spPr>
        <p:txBody>
          <a:bodyPr>
            <a:normAutofit/>
          </a:bodyPr>
          <a:lstStyle/>
          <a:p>
            <a:pPr algn="ctr"/>
            <a:r>
              <a:rPr lang="en-US" sz="4000" b="1" dirty="0"/>
              <a:t>Introduction</a:t>
            </a:r>
          </a:p>
        </p:txBody>
      </p:sp>
      <p:sp>
        <p:nvSpPr>
          <p:cNvPr id="3" name="Content Placeholder 2">
            <a:extLst>
              <a:ext uri="{FF2B5EF4-FFF2-40B4-BE49-F238E27FC236}">
                <a16:creationId xmlns:a16="http://schemas.microsoft.com/office/drawing/2014/main" id="{50793434-1247-4CF3-A282-2AB80ED49285}"/>
              </a:ext>
            </a:extLst>
          </p:cNvPr>
          <p:cNvSpPr>
            <a:spLocks noGrp="1"/>
          </p:cNvSpPr>
          <p:nvPr>
            <p:ph idx="1"/>
          </p:nvPr>
        </p:nvSpPr>
        <p:spPr>
          <a:xfrm>
            <a:off x="655320" y="1372235"/>
            <a:ext cx="10515600" cy="5185319"/>
          </a:xfrm>
        </p:spPr>
        <p:txBody>
          <a:bodyPr>
            <a:normAutofit/>
          </a:bodyPr>
          <a:lstStyle/>
          <a:p>
            <a:r>
              <a:rPr lang="en-US" sz="2000" dirty="0"/>
              <a:t> Nanotechnology in clothes has provided advantage in clothing industry in terms of waterproof, microbiological, UV-blocking.</a:t>
            </a:r>
          </a:p>
          <a:p>
            <a:r>
              <a:rPr lang="en-US" sz="2000" dirty="0"/>
              <a:t>This new trending technology just started to set up its brand in current industry to make clothes more reliable and long-lasting.</a:t>
            </a:r>
          </a:p>
          <a:p>
            <a:r>
              <a:rPr lang="en-US" sz="2000" dirty="0"/>
              <a:t>Nanotechnology is providing clothing manufacturers with whole new dimensions of design to work with. From lightweight specialist high-endurance clothing to suits which don't get wet in the rain, nano-enhanced clothing will become a more and more visible part of our lives in the future.</a:t>
            </a:r>
          </a:p>
          <a:p>
            <a:r>
              <a:rPr lang="en-US" sz="2000" dirty="0"/>
              <a:t>Nanoparticles are increasingly used as coatings on clothing to make it waterproof, microbicidal, UV-blocking or antistatic</a:t>
            </a:r>
          </a:p>
          <a:p>
            <a:r>
              <a:rPr lang="en-US" sz="2000" dirty="0"/>
              <a:t>This technology can give rise to incredible clothing such as water-resistant and dirt-free clothes, odor-less socks, and intelligent clothes that can preform climate control for you.</a:t>
            </a:r>
          </a:p>
        </p:txBody>
      </p:sp>
    </p:spTree>
    <p:extLst>
      <p:ext uri="{BB962C8B-B14F-4D97-AF65-F5344CB8AC3E}">
        <p14:creationId xmlns:p14="http://schemas.microsoft.com/office/powerpoint/2010/main" val="90883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7F85-3BD9-4BB5-83C8-E52CAE6D4BE4}"/>
              </a:ext>
            </a:extLst>
          </p:cNvPr>
          <p:cNvSpPr>
            <a:spLocks noGrp="1"/>
          </p:cNvSpPr>
          <p:nvPr>
            <p:ph type="title"/>
          </p:nvPr>
        </p:nvSpPr>
        <p:spPr>
          <a:xfrm>
            <a:off x="346881" y="0"/>
            <a:ext cx="10515600" cy="1325563"/>
          </a:xfrm>
        </p:spPr>
        <p:txBody>
          <a:bodyPr>
            <a:normAutofit/>
          </a:bodyPr>
          <a:lstStyle/>
          <a:p>
            <a:pPr algn="ctr"/>
            <a:r>
              <a:rPr lang="en-GB" altLang="en-US" sz="4000" b="1" dirty="0">
                <a:solidFill>
                  <a:srgbClr val="0D0D0D"/>
                </a:solidFill>
                <a:ea typeface="Arial" panose="020B0604020202020204" pitchFamily="34" charset="0"/>
              </a:rPr>
              <a:t>Key Nano Technologies</a:t>
            </a:r>
            <a:endParaRPr lang="en-US" sz="4000" dirty="0"/>
          </a:p>
        </p:txBody>
      </p:sp>
      <p:sp>
        <p:nvSpPr>
          <p:cNvPr id="3" name="Content Placeholder 2">
            <a:extLst>
              <a:ext uri="{FF2B5EF4-FFF2-40B4-BE49-F238E27FC236}">
                <a16:creationId xmlns:a16="http://schemas.microsoft.com/office/drawing/2014/main" id="{9484A64A-CFF2-4E91-AC02-7432F4AE6E7A}"/>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NANOPARTICLES</a:t>
            </a: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NANOCOMPOSITES</a:t>
            </a: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a typeface="Arial" panose="020B0604020202020204" pitchFamily="34" charset="0"/>
            </a:endParaRP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NANOCAPSULES</a:t>
            </a:r>
            <a:endParaRPr lang="en-GB"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a typeface="Arial" panose="020B0604020202020204" pitchFamily="34" charset="0"/>
            </a:endParaRP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NANOPOROUS MATERIALS</a:t>
            </a:r>
            <a:endParaRPr lang="en-GB"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a typeface="Arial" panose="020B0604020202020204" pitchFamily="34" charset="0"/>
            </a:endParaRP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NANOFIBRES</a:t>
            </a:r>
            <a:endParaRPr lang="en-GB"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a typeface="Arial" panose="020B0604020202020204" pitchFamily="34" charset="0"/>
            </a:endParaRP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 CARBON NANOTUBES NANOCOATINGS</a:t>
            </a:r>
            <a:endParaRPr lang="en-GB"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GB" altLang="en-US" sz="2000" dirty="0">
              <a:latin typeface="Arial" panose="020B0604020202020204" pitchFamily="34" charset="0"/>
            </a:endParaRPr>
          </a:p>
          <a:p>
            <a:endParaRPr lang="en-US" sz="2000" dirty="0"/>
          </a:p>
        </p:txBody>
      </p:sp>
      <p:grpSp>
        <p:nvGrpSpPr>
          <p:cNvPr id="4" name="Group 3">
            <a:extLst>
              <a:ext uri="{FF2B5EF4-FFF2-40B4-BE49-F238E27FC236}">
                <a16:creationId xmlns:a16="http://schemas.microsoft.com/office/drawing/2014/main" id="{3B18AD93-8EE5-4223-ACEE-5934ECE8F66E}"/>
              </a:ext>
            </a:extLst>
          </p:cNvPr>
          <p:cNvGrpSpPr/>
          <p:nvPr/>
        </p:nvGrpSpPr>
        <p:grpSpPr>
          <a:xfrm>
            <a:off x="9322720" y="1348423"/>
            <a:ext cx="2552700" cy="4828540"/>
            <a:chOff x="0" y="0"/>
            <a:chExt cx="2552700" cy="4828540"/>
          </a:xfrm>
        </p:grpSpPr>
        <p:pic>
          <p:nvPicPr>
            <p:cNvPr id="5" name="Picture 4">
              <a:extLst>
                <a:ext uri="{FF2B5EF4-FFF2-40B4-BE49-F238E27FC236}">
                  <a16:creationId xmlns:a16="http://schemas.microsoft.com/office/drawing/2014/main" id="{7AAB170C-6668-442F-82A0-C1D5E36D5E65}"/>
                </a:ext>
              </a:extLst>
            </p:cNvPr>
            <p:cNvPicPr/>
            <p:nvPr/>
          </p:nvPicPr>
          <p:blipFill>
            <a:blip r:embed="rId2"/>
            <a:stretch>
              <a:fillRect/>
            </a:stretch>
          </p:blipFill>
          <p:spPr>
            <a:xfrm>
              <a:off x="303530" y="3317240"/>
              <a:ext cx="1982470" cy="1511300"/>
            </a:xfrm>
            <a:prstGeom prst="rect">
              <a:avLst/>
            </a:prstGeom>
          </p:spPr>
        </p:pic>
        <p:pic>
          <p:nvPicPr>
            <p:cNvPr id="6" name="Picture 5">
              <a:extLst>
                <a:ext uri="{FF2B5EF4-FFF2-40B4-BE49-F238E27FC236}">
                  <a16:creationId xmlns:a16="http://schemas.microsoft.com/office/drawing/2014/main" id="{463D1A16-BEF4-4346-89A5-8D4D23E44312}"/>
                </a:ext>
              </a:extLst>
            </p:cNvPr>
            <p:cNvPicPr/>
            <p:nvPr/>
          </p:nvPicPr>
          <p:blipFill>
            <a:blip r:embed="rId3"/>
            <a:stretch>
              <a:fillRect/>
            </a:stretch>
          </p:blipFill>
          <p:spPr>
            <a:xfrm>
              <a:off x="251460" y="0"/>
              <a:ext cx="1982470" cy="1581150"/>
            </a:xfrm>
            <a:prstGeom prst="rect">
              <a:avLst/>
            </a:prstGeom>
          </p:spPr>
        </p:pic>
        <p:pic>
          <p:nvPicPr>
            <p:cNvPr id="7" name="Picture 6">
              <a:extLst>
                <a:ext uri="{FF2B5EF4-FFF2-40B4-BE49-F238E27FC236}">
                  <a16:creationId xmlns:a16="http://schemas.microsoft.com/office/drawing/2014/main" id="{ABECE184-C752-4B15-A4E1-E131007B93F8}"/>
                </a:ext>
              </a:extLst>
            </p:cNvPr>
            <p:cNvPicPr/>
            <p:nvPr/>
          </p:nvPicPr>
          <p:blipFill>
            <a:blip r:embed="rId4"/>
            <a:stretch>
              <a:fillRect/>
            </a:stretch>
          </p:blipFill>
          <p:spPr>
            <a:xfrm>
              <a:off x="0" y="1654048"/>
              <a:ext cx="2551176" cy="1658112"/>
            </a:xfrm>
            <a:prstGeom prst="rect">
              <a:avLst/>
            </a:prstGeom>
          </p:spPr>
        </p:pic>
      </p:grpSp>
    </p:spTree>
    <p:extLst>
      <p:ext uri="{BB962C8B-B14F-4D97-AF65-F5344CB8AC3E}">
        <p14:creationId xmlns:p14="http://schemas.microsoft.com/office/powerpoint/2010/main" val="242834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6CD8-DBD2-44C6-90E6-C413E0F24B44}"/>
              </a:ext>
            </a:extLst>
          </p:cNvPr>
          <p:cNvSpPr>
            <a:spLocks noGrp="1"/>
          </p:cNvSpPr>
          <p:nvPr>
            <p:ph type="title"/>
          </p:nvPr>
        </p:nvSpPr>
        <p:spPr>
          <a:xfrm>
            <a:off x="838200" y="504576"/>
            <a:ext cx="10515600" cy="1018903"/>
          </a:xfrm>
        </p:spPr>
        <p:txBody>
          <a:bodyPr>
            <a:normAutofit fontScale="90000"/>
          </a:bodyPr>
          <a:lstStyle/>
          <a:p>
            <a:pPr algn="ctr"/>
            <a:r>
              <a:rPr lang="en-US" b="1" dirty="0"/>
              <a:t>Waterproofing With Nanotechnology</a:t>
            </a:r>
            <a:br>
              <a:rPr lang="en-US" b="1" dirty="0"/>
            </a:br>
            <a:endParaRPr lang="en-US" dirty="0"/>
          </a:p>
        </p:txBody>
      </p:sp>
      <p:sp>
        <p:nvSpPr>
          <p:cNvPr id="3" name="Content Placeholder 2">
            <a:extLst>
              <a:ext uri="{FF2B5EF4-FFF2-40B4-BE49-F238E27FC236}">
                <a16:creationId xmlns:a16="http://schemas.microsoft.com/office/drawing/2014/main" id="{0E16E9AC-2A93-4C8A-9F48-576B1CE95121}"/>
              </a:ext>
            </a:extLst>
          </p:cNvPr>
          <p:cNvSpPr>
            <a:spLocks noGrp="1"/>
          </p:cNvSpPr>
          <p:nvPr>
            <p:ph idx="1"/>
          </p:nvPr>
        </p:nvSpPr>
        <p:spPr>
          <a:xfrm>
            <a:off x="642842" y="1636506"/>
            <a:ext cx="10515600" cy="5189129"/>
          </a:xfrm>
        </p:spPr>
        <p:txBody>
          <a:bodyPr>
            <a:normAutofit/>
          </a:bodyPr>
          <a:lstStyle/>
          <a:p>
            <a:r>
              <a:rPr lang="en-US" sz="2000" dirty="0"/>
              <a:t>Swiss chemists have developed a water proof nano-fabric that does not get wet. Researchers from the University of Zurich made this fabric from polyester </a:t>
            </a:r>
            <a:r>
              <a:rPr lang="en-US" sz="2000" dirty="0" err="1"/>
              <a:t>fibres</a:t>
            </a:r>
            <a:r>
              <a:rPr lang="en-US" sz="2000" dirty="0"/>
              <a:t> that are coated with minute silicone filaments. They also claimed that this fabric is the most water-repellent clothing material available till date.</a:t>
            </a:r>
          </a:p>
          <a:p>
            <a:r>
              <a:rPr lang="en-US" sz="2000" dirty="0"/>
              <a:t>The principle behind the fabric’s water resistance is that the 40-nm wide silicone nanofilaments are extremely hydrophobic in nature. Moreover, their spiky structure enhances this surface chemistry and forms a protective coating on the fabric to prevent water droplets from entering or soaking the cloth. The coating’s nanostructure and the hydrophobic property together produce this super-hydrophobic effect in the fabric.</a:t>
            </a:r>
          </a:p>
          <a:p>
            <a:endParaRPr lang="en-US" sz="2000" dirty="0"/>
          </a:p>
        </p:txBody>
      </p:sp>
    </p:spTree>
    <p:extLst>
      <p:ext uri="{BB962C8B-B14F-4D97-AF65-F5344CB8AC3E}">
        <p14:creationId xmlns:p14="http://schemas.microsoft.com/office/powerpoint/2010/main" val="16294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F87A-DEE3-4996-8C8C-E0A301CF12CC}"/>
              </a:ext>
            </a:extLst>
          </p:cNvPr>
          <p:cNvSpPr>
            <a:spLocks noGrp="1"/>
          </p:cNvSpPr>
          <p:nvPr>
            <p:ph type="title"/>
          </p:nvPr>
        </p:nvSpPr>
        <p:spPr/>
        <p:txBody>
          <a:bodyPr>
            <a:noAutofit/>
          </a:bodyPr>
          <a:lstStyle/>
          <a:p>
            <a:pPr algn="ctr"/>
            <a:r>
              <a:rPr lang="en-US" sz="4000" b="1" dirty="0"/>
              <a:t>Types Of Nano Particles</a:t>
            </a:r>
            <a:br>
              <a:rPr lang="en-US" sz="4000" b="1" dirty="0"/>
            </a:br>
            <a:endParaRPr lang="en-US" sz="4000" dirty="0"/>
          </a:p>
        </p:txBody>
      </p:sp>
      <p:sp>
        <p:nvSpPr>
          <p:cNvPr id="3" name="Content Placeholder 2">
            <a:extLst>
              <a:ext uri="{FF2B5EF4-FFF2-40B4-BE49-F238E27FC236}">
                <a16:creationId xmlns:a16="http://schemas.microsoft.com/office/drawing/2014/main" id="{458A7213-3997-4012-8567-5C8A8B3F9460}"/>
              </a:ext>
            </a:extLst>
          </p:cNvPr>
          <p:cNvSpPr>
            <a:spLocks noGrp="1"/>
          </p:cNvSpPr>
          <p:nvPr>
            <p:ph idx="1"/>
          </p:nvPr>
        </p:nvSpPr>
        <p:spPr>
          <a:xfrm>
            <a:off x="746760" y="1211671"/>
            <a:ext cx="10515600" cy="4901746"/>
          </a:xfrm>
        </p:spPr>
        <p:txBody>
          <a:bodyPr>
            <a:noAutofit/>
          </a:bodyPr>
          <a:lstStyle/>
          <a:p>
            <a:pPr marL="0" indent="0">
              <a:buNone/>
            </a:pPr>
            <a:r>
              <a:rPr lang="en-US" sz="1800" b="1" dirty="0"/>
              <a:t>Microbe-killing silver</a:t>
            </a:r>
          </a:p>
          <a:p>
            <a:r>
              <a:rPr lang="en-US" sz="1800" dirty="0"/>
              <a:t>Silver nanoparticles are added to clothing for their powerful ability to kill bacteria and fungi, and to prevent the nasty odors they cause. Nano silver particles release positively charged ions that stop bacterial cells functioning. The particles' tiny size means the garment stays soft and wearable.</a:t>
            </a:r>
            <a:endParaRPr lang="en-US" sz="1800" b="1" dirty="0"/>
          </a:p>
          <a:p>
            <a:pPr marL="0" indent="0">
              <a:buNone/>
            </a:pPr>
            <a:r>
              <a:rPr lang="en-US" sz="1800" b="1" dirty="0"/>
              <a:t>Silica for waterproofing and stain resistance</a:t>
            </a:r>
          </a:p>
          <a:p>
            <a:r>
              <a:rPr lang="en-US" sz="1800" dirty="0"/>
              <a:t>Nanoparticles of silica incorporated into the weave of a fabric or sprayed onto its surface create a coating that repels water and stain-producing liquids. The angle and roughness of the silica coating creates enough surface tension to ensure that liquids form beads that roll off the fabric rather than soaking into it.</a:t>
            </a:r>
          </a:p>
          <a:p>
            <a:pPr marL="0" indent="0">
              <a:buNone/>
            </a:pPr>
            <a:r>
              <a:rPr lang="en-US" sz="1800" b="1" dirty="0"/>
              <a:t>Sun blocking titanium dioxide and zinc oxide</a:t>
            </a:r>
          </a:p>
          <a:p>
            <a:r>
              <a:rPr lang="en-US" sz="1800" dirty="0"/>
              <a:t>Ever got sunburnt through your T-shirt? Nanoparticles of titanium dioxide or zinc oxide are incorporated into textiles to protect your garments – and your skin – from sun damage. Both particles scatter the ultraviolet light in sunlight, and do so more effectively as nanoparticles rather than as larger particles.</a:t>
            </a:r>
          </a:p>
          <a:p>
            <a:pPr marL="0" indent="0">
              <a:buNone/>
            </a:pPr>
            <a:r>
              <a:rPr lang="en-US" sz="1800" b="1" dirty="0"/>
              <a:t>Antistatic particles</a:t>
            </a:r>
            <a:endParaRPr lang="en-US" sz="1800" dirty="0"/>
          </a:p>
          <a:p>
            <a:r>
              <a:rPr lang="en-US" sz="1800" dirty="0"/>
              <a:t>Some fabrics – particularly synthetics such as polyester and nylon – tend to gather static charge. Whisk a top over your head and your hair stands on end. But nanoparticles that conduct electricity, such as zinc oxide, titanium dioxide and antimony-doped tin oxide, can help disperse this charge.</a:t>
            </a:r>
          </a:p>
          <a:p>
            <a:endParaRPr lang="en-US" sz="1800" dirty="0"/>
          </a:p>
          <a:p>
            <a:endParaRPr lang="en-US" sz="1800" dirty="0"/>
          </a:p>
          <a:p>
            <a:endParaRPr lang="en-US" sz="1800" dirty="0"/>
          </a:p>
        </p:txBody>
      </p:sp>
    </p:spTree>
    <p:extLst>
      <p:ext uri="{BB962C8B-B14F-4D97-AF65-F5344CB8AC3E}">
        <p14:creationId xmlns:p14="http://schemas.microsoft.com/office/powerpoint/2010/main" val="259262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603A-6627-442E-BF41-8374D1F17470}"/>
              </a:ext>
            </a:extLst>
          </p:cNvPr>
          <p:cNvSpPr>
            <a:spLocks noGrp="1"/>
          </p:cNvSpPr>
          <p:nvPr>
            <p:ph type="title"/>
          </p:nvPr>
        </p:nvSpPr>
        <p:spPr/>
        <p:txBody>
          <a:bodyPr>
            <a:normAutofit/>
          </a:bodyPr>
          <a:lstStyle/>
          <a:p>
            <a:pPr algn="ctr"/>
            <a:r>
              <a:rPr lang="en-US" sz="4000" b="1" dirty="0"/>
              <a:t>Current Nanotechnology Applications</a:t>
            </a:r>
            <a:br>
              <a:rPr lang="en-US" sz="4000" b="1" dirty="0"/>
            </a:br>
            <a:endParaRPr lang="en-US" sz="4000" dirty="0"/>
          </a:p>
        </p:txBody>
      </p:sp>
      <p:sp>
        <p:nvSpPr>
          <p:cNvPr id="3" name="Content Placeholder 2">
            <a:extLst>
              <a:ext uri="{FF2B5EF4-FFF2-40B4-BE49-F238E27FC236}">
                <a16:creationId xmlns:a16="http://schemas.microsoft.com/office/drawing/2014/main" id="{97241829-C921-43B0-A5A1-50A988F80E16}"/>
              </a:ext>
            </a:extLst>
          </p:cNvPr>
          <p:cNvSpPr>
            <a:spLocks noGrp="1"/>
          </p:cNvSpPr>
          <p:nvPr>
            <p:ph idx="1"/>
          </p:nvPr>
        </p:nvSpPr>
        <p:spPr>
          <a:xfrm>
            <a:off x="838200" y="1690688"/>
            <a:ext cx="10515600" cy="4351338"/>
          </a:xfrm>
        </p:spPr>
        <p:txBody>
          <a:bodyPr>
            <a:normAutofit/>
          </a:bodyPr>
          <a:lstStyle/>
          <a:p>
            <a:pPr marL="276225" indent="-276225"/>
            <a:r>
              <a:rPr lang="en-US" sz="2000" dirty="0"/>
              <a:t>Nano whiskers : that cause water to bead up, making the fabric water and stain resistant.</a:t>
            </a:r>
          </a:p>
          <a:p>
            <a:pPr marL="276225" indent="-276225"/>
            <a:r>
              <a:rPr lang="en-US" sz="2000" dirty="0"/>
              <a:t>Silver nano particles : in fabric that kills bacteria making clothing odor- resistant.</a:t>
            </a:r>
          </a:p>
          <a:p>
            <a:pPr marL="276225" indent="-276225"/>
            <a:r>
              <a:rPr lang="en-US" sz="2000" dirty="0"/>
              <a:t>Nano pores : providing superior insulation for shoe inserts in cold weather. </a:t>
            </a:r>
          </a:p>
          <a:p>
            <a:pPr marL="276225" indent="-276225"/>
            <a:r>
              <a:rPr lang="en-US" sz="2000" dirty="0"/>
              <a:t>Nao particles : that provide a "lotus plant" effect for fabric used awnings and other material left out in the weather, causing dirt to rinse off in the rain. </a:t>
            </a:r>
          </a:p>
          <a:p>
            <a:pPr marL="276225" indent="-276225"/>
            <a:r>
              <a:rPr lang="en-US" sz="2000" dirty="0"/>
              <a:t>Nano Care</a:t>
            </a:r>
          </a:p>
          <a:p>
            <a:pPr marL="276225" indent="-276225"/>
            <a:r>
              <a:rPr lang="en-US" sz="2000" dirty="0"/>
              <a:t>Nano Pal</a:t>
            </a:r>
          </a:p>
          <a:p>
            <a:pPr marL="276225" indent="-276225"/>
            <a:r>
              <a:rPr lang="en-US" sz="2000" dirty="0"/>
              <a:t>Nano Dry</a:t>
            </a:r>
          </a:p>
          <a:p>
            <a:pPr marL="276225" indent="-276225"/>
            <a:r>
              <a:rPr lang="en-US" sz="2000" dirty="0"/>
              <a:t>Nano Touch</a:t>
            </a:r>
          </a:p>
        </p:txBody>
      </p:sp>
    </p:spTree>
    <p:extLst>
      <p:ext uri="{BB962C8B-B14F-4D97-AF65-F5344CB8AC3E}">
        <p14:creationId xmlns:p14="http://schemas.microsoft.com/office/powerpoint/2010/main" val="15423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04EA-8738-43B7-A8CE-ED2518988017}"/>
              </a:ext>
            </a:extLst>
          </p:cNvPr>
          <p:cNvSpPr>
            <a:spLocks noGrp="1"/>
          </p:cNvSpPr>
          <p:nvPr>
            <p:ph type="title"/>
          </p:nvPr>
        </p:nvSpPr>
        <p:spPr/>
        <p:txBody>
          <a:bodyPr>
            <a:normAutofit/>
          </a:bodyPr>
          <a:lstStyle/>
          <a:p>
            <a:pPr algn="ctr"/>
            <a:r>
              <a:rPr lang="en-GB" sz="4000" b="1" dirty="0">
                <a:ea typeface="Arial" panose="020B0604020202020204" pitchFamily="34" charset="0"/>
              </a:rPr>
              <a:t>Production Techniques</a:t>
            </a:r>
            <a:br>
              <a:rPr lang="en-GB" sz="4000" b="1" dirty="0">
                <a:ea typeface="Arial" panose="020B0604020202020204" pitchFamily="34" charset="0"/>
              </a:rPr>
            </a:br>
            <a:endParaRPr lang="en-US" sz="4000" dirty="0"/>
          </a:p>
        </p:txBody>
      </p:sp>
      <p:sp>
        <p:nvSpPr>
          <p:cNvPr id="3" name="Content Placeholder 2">
            <a:extLst>
              <a:ext uri="{FF2B5EF4-FFF2-40B4-BE49-F238E27FC236}">
                <a16:creationId xmlns:a16="http://schemas.microsoft.com/office/drawing/2014/main" id="{9F0A1BBD-4BF2-42EF-BFDE-80471C3B383F}"/>
              </a:ext>
            </a:extLst>
          </p:cNvPr>
          <p:cNvSpPr>
            <a:spLocks noGrp="1"/>
          </p:cNvSpPr>
          <p:nvPr>
            <p:ph idx="1"/>
          </p:nvPr>
        </p:nvSpPr>
        <p:spPr/>
        <p:txBody>
          <a:bodyPr>
            <a:normAutofit/>
          </a:bodyPr>
          <a:lstStyle/>
          <a:p>
            <a:pPr marL="342900" lvl="0" indent="-342900" fontAlgn="base">
              <a:lnSpc>
                <a:spcPct val="107000"/>
              </a:lnSpc>
              <a:spcAft>
                <a:spcPts val="3215"/>
              </a:spcAft>
              <a:buClr>
                <a:srgbClr val="000000"/>
              </a:buClr>
              <a:buSzPts val="2000"/>
              <a:buFont typeface="Wingdings" panose="05000000000000000000" pitchFamily="2" charset="2"/>
              <a:buChar char=""/>
            </a:pPr>
            <a:r>
              <a:rPr lang="en-GB" sz="2000" dirty="0">
                <a:uFill>
                  <a:solidFill>
                    <a:srgbClr val="000000"/>
                  </a:solidFill>
                </a:uFill>
                <a:latin typeface="Arial" panose="020B0604020202020204" pitchFamily="34" charset="0"/>
                <a:ea typeface="Arial" panose="020B0604020202020204" pitchFamily="34" charset="0"/>
                <a:cs typeface="Calibri" panose="020F0502020204030204" pitchFamily="34" charset="0"/>
              </a:rPr>
              <a:t>Metal sputtering technology and metallic nanoparticles</a:t>
            </a:r>
          </a:p>
          <a:p>
            <a:pPr marL="342900" indent="-342900" fontAlgn="base">
              <a:lnSpc>
                <a:spcPct val="107000"/>
              </a:lnSpc>
              <a:spcAft>
                <a:spcPts val="3215"/>
              </a:spcAft>
              <a:buClr>
                <a:srgbClr val="000000"/>
              </a:buClr>
              <a:buSzPts val="2000"/>
              <a:buFont typeface="Wingdings" panose="05000000000000000000" pitchFamily="2" charset="2"/>
              <a:buChar char=""/>
            </a:pPr>
            <a:r>
              <a:rPr lang="en-GB" sz="2000" dirty="0">
                <a:uFill>
                  <a:solidFill>
                    <a:srgbClr val="000000"/>
                  </a:solidFill>
                </a:uFill>
                <a:latin typeface="Arial" panose="020B0604020202020204" pitchFamily="34" charset="0"/>
                <a:ea typeface="Arial" panose="020B0604020202020204" pitchFamily="34" charset="0"/>
                <a:cs typeface="Calibri" panose="020F0502020204030204" pitchFamily="34" charset="0"/>
              </a:rPr>
              <a:t>Cold plasma technology</a:t>
            </a:r>
          </a:p>
          <a:p>
            <a:pPr marL="342900" lvl="0" indent="-342900" fontAlgn="base">
              <a:lnSpc>
                <a:spcPct val="107000"/>
              </a:lnSpc>
              <a:spcAft>
                <a:spcPts val="3215"/>
              </a:spcAft>
              <a:buClr>
                <a:srgbClr val="000000"/>
              </a:buClr>
              <a:buSzPts val="2000"/>
              <a:buFont typeface="Wingdings" panose="05000000000000000000" pitchFamily="2" charset="2"/>
              <a:buChar char=""/>
            </a:pPr>
            <a:r>
              <a:rPr lang="en-GB" sz="2000" dirty="0">
                <a:uFill>
                  <a:solidFill>
                    <a:srgbClr val="000000"/>
                  </a:solidFill>
                </a:uFill>
                <a:latin typeface="Arial" panose="020B0604020202020204" pitchFamily="34" charset="0"/>
                <a:ea typeface="Arial" panose="020B0604020202020204" pitchFamily="34" charset="0"/>
                <a:cs typeface="Calibri" panose="020F0502020204030204" pitchFamily="34" charset="0"/>
              </a:rPr>
              <a:t>Colloidal solutions</a:t>
            </a:r>
            <a:endParaRPr lang="en-GB"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7000"/>
              </a:lnSpc>
              <a:spcAft>
                <a:spcPts val="3215"/>
              </a:spcAft>
              <a:buClr>
                <a:srgbClr val="000000"/>
              </a:buClr>
              <a:buSzPts val="2000"/>
              <a:buFont typeface="Wingdings" panose="05000000000000000000" pitchFamily="2" charset="2"/>
              <a:buChar char=""/>
            </a:pPr>
            <a:r>
              <a:rPr lang="en-GB" sz="2000" dirty="0">
                <a:uFill>
                  <a:solidFill>
                    <a:srgbClr val="000000"/>
                  </a:solidFill>
                </a:uFill>
                <a:latin typeface="Arial" panose="020B0604020202020204" pitchFamily="34" charset="0"/>
                <a:ea typeface="Arial" panose="020B0604020202020204" pitchFamily="34" charset="0"/>
                <a:cs typeface="Calibri" panose="020F0502020204030204" pitchFamily="34" charset="0"/>
              </a:rPr>
              <a:t>Sol-gel synthesis</a:t>
            </a:r>
            <a:endParaRPr lang="en-GB"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7000"/>
              </a:lnSpc>
              <a:spcAft>
                <a:spcPts val="3215"/>
              </a:spcAft>
              <a:buClr>
                <a:srgbClr val="000000"/>
              </a:buClr>
              <a:buSzPts val="2000"/>
              <a:buFont typeface="Wingdings" panose="05000000000000000000" pitchFamily="2" charset="2"/>
              <a:buChar char=""/>
            </a:pPr>
            <a:r>
              <a:rPr lang="en-GB" sz="2000" dirty="0">
                <a:uFill>
                  <a:solidFill>
                    <a:srgbClr val="000000"/>
                  </a:solidFill>
                </a:uFill>
                <a:latin typeface="Arial" panose="020B0604020202020204" pitchFamily="34" charset="0"/>
                <a:ea typeface="Arial" panose="020B0604020202020204" pitchFamily="34" charset="0"/>
                <a:cs typeface="Calibri" panose="020F0502020204030204" pitchFamily="34" charset="0"/>
              </a:rPr>
              <a:t>Electrospinning</a:t>
            </a:r>
            <a:endParaRPr lang="en-GB"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597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D806-CB6E-4633-8D74-D25CC1C46E89}"/>
              </a:ext>
            </a:extLst>
          </p:cNvPr>
          <p:cNvSpPr>
            <a:spLocks noGrp="1"/>
          </p:cNvSpPr>
          <p:nvPr>
            <p:ph type="title"/>
          </p:nvPr>
        </p:nvSpPr>
        <p:spPr>
          <a:xfrm>
            <a:off x="319585" y="18255"/>
            <a:ext cx="10515600" cy="991679"/>
          </a:xfrm>
        </p:spPr>
        <p:txBody>
          <a:bodyPr/>
          <a:lstStyle/>
          <a:p>
            <a:pPr algn="ctr"/>
            <a:r>
              <a:rPr lang="en-US" b="1" dirty="0"/>
              <a:t>Properties</a:t>
            </a:r>
            <a:endParaRPr lang="en-US" dirty="0"/>
          </a:p>
        </p:txBody>
      </p:sp>
      <p:sp>
        <p:nvSpPr>
          <p:cNvPr id="3" name="Content Placeholder 2">
            <a:extLst>
              <a:ext uri="{FF2B5EF4-FFF2-40B4-BE49-F238E27FC236}">
                <a16:creationId xmlns:a16="http://schemas.microsoft.com/office/drawing/2014/main" id="{33BA19ED-E278-4741-8330-14E3DE65CB4B}"/>
              </a:ext>
            </a:extLst>
          </p:cNvPr>
          <p:cNvSpPr>
            <a:spLocks noGrp="1"/>
          </p:cNvSpPr>
          <p:nvPr>
            <p:ph idx="1"/>
          </p:nvPr>
        </p:nvSpPr>
        <p:spPr>
          <a:xfrm>
            <a:off x="947382" y="1009934"/>
            <a:ext cx="10515600" cy="4351338"/>
          </a:xfrm>
        </p:spPr>
        <p:txBody>
          <a:bodyPr>
            <a:normAutofit/>
          </a:bodyPr>
          <a:lstStyle/>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Properties of substances dramatically changes when their size is</a:t>
            </a:r>
          </a:p>
          <a:p>
            <a:pPr marL="0" lvl="0" indent="0" eaLnBrk="0" fontAlgn="base" hangingPunct="0">
              <a:lnSpc>
                <a:spcPct val="100000"/>
              </a:lnSpc>
              <a:spcBef>
                <a:spcPct val="0"/>
              </a:spcBef>
              <a:spcAft>
                <a:spcPct val="0"/>
              </a:spcAft>
              <a:buNone/>
            </a:pPr>
            <a:r>
              <a:rPr lang="en-GB" altLang="en-US" sz="2000" dirty="0">
                <a:latin typeface="Arial" panose="020B0604020202020204" pitchFamily="34" charset="0"/>
                <a:ea typeface="Arial" panose="020B0604020202020204" pitchFamily="34" charset="0"/>
              </a:rPr>
              <a:t>reduced to</a:t>
            </a:r>
            <a:r>
              <a:rPr lang="en-GB" altLang="en-US" sz="2000" dirty="0">
                <a:ea typeface="Arial" panose="020B0604020202020204" pitchFamily="34" charset="0"/>
              </a:rPr>
              <a:t> nano meter</a:t>
            </a:r>
            <a:endParaRPr lang="en-GB" altLang="en-US" sz="2000" dirty="0"/>
          </a:p>
          <a:p>
            <a:endParaRPr lang="en-US" sz="2000" dirty="0"/>
          </a:p>
          <a:p>
            <a:endParaRPr lang="en-US" sz="2000" dirty="0"/>
          </a:p>
        </p:txBody>
      </p:sp>
      <p:pic>
        <p:nvPicPr>
          <p:cNvPr id="4" name="Content Placeholder 3">
            <a:extLst>
              <a:ext uri="{FF2B5EF4-FFF2-40B4-BE49-F238E27FC236}">
                <a16:creationId xmlns:a16="http://schemas.microsoft.com/office/drawing/2014/main" id="{1BBEF18A-727B-4AE3-8566-89D0C91CBD36}"/>
              </a:ext>
            </a:extLst>
          </p:cNvPr>
          <p:cNvPicPr>
            <a:picLocks/>
          </p:cNvPicPr>
          <p:nvPr/>
        </p:nvPicPr>
        <p:blipFill>
          <a:blip r:embed="rId2"/>
          <a:stretch>
            <a:fillRect/>
          </a:stretch>
        </p:blipFill>
        <p:spPr>
          <a:xfrm>
            <a:off x="177420" y="1624084"/>
            <a:ext cx="11846257" cy="5046212"/>
          </a:xfrm>
          <a:prstGeom prst="rect">
            <a:avLst/>
          </a:prstGeom>
        </p:spPr>
      </p:pic>
    </p:spTree>
    <p:extLst>
      <p:ext uri="{BB962C8B-B14F-4D97-AF65-F5344CB8AC3E}">
        <p14:creationId xmlns:p14="http://schemas.microsoft.com/office/powerpoint/2010/main" val="247500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9884-CE43-4368-88FF-D1208A474FB5}"/>
              </a:ext>
            </a:extLst>
          </p:cNvPr>
          <p:cNvSpPr>
            <a:spLocks noGrp="1"/>
          </p:cNvSpPr>
          <p:nvPr>
            <p:ph type="title"/>
          </p:nvPr>
        </p:nvSpPr>
        <p:spPr/>
        <p:txBody>
          <a:bodyPr/>
          <a:lstStyle/>
          <a:p>
            <a:pPr algn="ctr"/>
            <a:r>
              <a:rPr lang="en-US" b="1" dirty="0"/>
              <a:t>Climate Control</a:t>
            </a:r>
            <a:br>
              <a:rPr lang="en-US" b="1" dirty="0"/>
            </a:br>
            <a:endParaRPr lang="en-US" dirty="0"/>
          </a:p>
        </p:txBody>
      </p:sp>
      <p:sp>
        <p:nvSpPr>
          <p:cNvPr id="3" name="Content Placeholder 2">
            <a:extLst>
              <a:ext uri="{FF2B5EF4-FFF2-40B4-BE49-F238E27FC236}">
                <a16:creationId xmlns:a16="http://schemas.microsoft.com/office/drawing/2014/main" id="{3A1B99C7-0C5C-469B-AEDC-53011370500C}"/>
              </a:ext>
            </a:extLst>
          </p:cNvPr>
          <p:cNvSpPr>
            <a:spLocks noGrp="1"/>
          </p:cNvSpPr>
          <p:nvPr>
            <p:ph idx="1"/>
          </p:nvPr>
        </p:nvSpPr>
        <p:spPr>
          <a:xfrm>
            <a:off x="838200" y="1498079"/>
            <a:ext cx="10515600" cy="4351338"/>
          </a:xfrm>
        </p:spPr>
        <p:txBody>
          <a:bodyPr>
            <a:normAutofit fontScale="77500" lnSpcReduction="20000"/>
          </a:bodyPr>
          <a:lstStyle/>
          <a:p>
            <a:r>
              <a:rPr lang="en-US" dirty="0"/>
              <a:t>An MIT student has come up with an interesting nanotech idea of turning clothes into personal climate control systems. A line of shoes, jackets, and helmets called </a:t>
            </a:r>
            <a:r>
              <a:rPr lang="en-US" dirty="0" err="1"/>
              <a:t>Clima</a:t>
            </a:r>
            <a:r>
              <a:rPr lang="en-US" dirty="0"/>
              <a:t> Ware developed by him can act as personal ACs or heaters at the press of a button.</a:t>
            </a:r>
          </a:p>
          <a:p>
            <a:r>
              <a:rPr lang="en-US" dirty="0"/>
              <a:t>The jackets can cool down to 17°C (64°F) and heat up to about 40°C (104°F), and can run for over 8 hours on just one set of batteries. These jackets can work in all weather conditions where the temperature is between -30 and 50°C (-22 and 122°F). So except for polar regions, where the temperature often falls below -40°C (-40°F), it can be used in almost any place on earth!</a:t>
            </a:r>
          </a:p>
          <a:p>
            <a:r>
              <a:rPr lang="en-US" dirty="0"/>
              <a:t>The principle behind this technology is the Peltier Effect. When electricity is passed through two connected metals, one will cool and the other gets heated up. The jackets have puck-like inserts designed to touch spots that are dense in blood vessels and where little sweating occurs. These spots are best for the control of body temperature.</a:t>
            </a:r>
          </a:p>
          <a:p>
            <a:r>
              <a:rPr lang="en-US" dirty="0" err="1"/>
              <a:t>Clima</a:t>
            </a:r>
            <a:r>
              <a:rPr lang="en-US" dirty="0"/>
              <a:t> Ware may not be the first of its kind, but these products are characterized by their light weight, which makes them find applications in defense, health care, athletics, and other personal climate control uses. Currently, this innovative product team is working with the military in an attempt to develop a mechanism for heating/cooling in missiles.</a:t>
            </a:r>
          </a:p>
          <a:p>
            <a:endParaRPr lang="en-US" dirty="0"/>
          </a:p>
          <a:p>
            <a:endParaRPr lang="en-US" dirty="0"/>
          </a:p>
        </p:txBody>
      </p:sp>
    </p:spTree>
    <p:extLst>
      <p:ext uri="{BB962C8B-B14F-4D97-AF65-F5344CB8AC3E}">
        <p14:creationId xmlns:p14="http://schemas.microsoft.com/office/powerpoint/2010/main" val="300060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1171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NANO TECHNOLOGY IN CLOTHES</vt:lpstr>
      <vt:lpstr>Introduction</vt:lpstr>
      <vt:lpstr>Key Nano Technologies</vt:lpstr>
      <vt:lpstr>Waterproofing With Nanotechnology </vt:lpstr>
      <vt:lpstr>Types Of Nano Particles </vt:lpstr>
      <vt:lpstr>Current Nanotechnology Applications </vt:lpstr>
      <vt:lpstr>Production Techniques </vt:lpstr>
      <vt:lpstr>Properties</vt:lpstr>
      <vt:lpstr>Climate Control </vt:lpstr>
      <vt:lpstr>Improving Nanotechnology Fibric.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 KUMAR</cp:lastModifiedBy>
  <cp:revision>127</cp:revision>
  <dcterms:created xsi:type="dcterms:W3CDTF">2018-07-21T12:17:52Z</dcterms:created>
  <dcterms:modified xsi:type="dcterms:W3CDTF">2020-03-29T18:27:43Z</dcterms:modified>
</cp:coreProperties>
</file>