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7" r:id="rId10"/>
    <p:sldId id="2146847060" r:id="rId11"/>
    <p:sldId id="2146847058" r:id="rId12"/>
    <p:sldId id="2146847062" r:id="rId13"/>
    <p:sldId id="268" r:id="rId14"/>
    <p:sldId id="2146847055" r:id="rId15"/>
    <p:sldId id="269" r:id="rId16"/>
    <p:sldId id="2146847056"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3" d="100"/>
          <a:sy n="83" d="100"/>
        </p:scale>
        <p:origin x="68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atharvaingle/crop-recommendation-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Water Treatment and Crop Recommendation System using ai</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3450" y="4612742"/>
            <a:ext cx="7980183" cy="830997"/>
          </a:xfrm>
          <a:prstGeom prst="rect">
            <a:avLst/>
          </a:prstGeom>
          <a:noFill/>
        </p:spPr>
        <p:txBody>
          <a:bodyPr wrap="square" lIns="91440" tIns="45720" rIns="91440" bIns="45720" rtlCol="0" anchor="t">
            <a:spAutoFit/>
          </a:bodyPr>
          <a:lstStyle/>
          <a:p>
            <a:pPr algn="ctr"/>
            <a:r>
              <a:rPr lang="en-US" sz="2400" b="1" dirty="0">
                <a:solidFill>
                  <a:schemeClr val="accent1">
                    <a:lumMod val="75000"/>
                  </a:schemeClr>
                </a:solidFill>
                <a:latin typeface="Arial" pitchFamily="34" charset="0"/>
                <a:cs typeface="Arial" pitchFamily="34" charset="0"/>
              </a:rPr>
              <a:t>Presented By:</a:t>
            </a:r>
          </a:p>
          <a:p>
            <a:pPr algn="ctr"/>
            <a:r>
              <a:rPr lang="en-US" sz="2400" b="1" dirty="0">
                <a:solidFill>
                  <a:schemeClr val="accent1">
                    <a:lumMod val="75000"/>
                  </a:schemeClr>
                </a:solidFill>
                <a:latin typeface="Arial"/>
                <a:cs typeface="Arial"/>
              </a:rPr>
              <a:t>Akash Kapoor – Chandigarh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Conclusion</a:t>
            </a:r>
            <a:endParaRPr lang="en-US" sz="32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43800" y="1232452"/>
            <a:ext cx="11029615" cy="4673324"/>
          </a:xfrm>
        </p:spPr>
        <p:txBody>
          <a:bodyPr>
            <a:normAutofit/>
          </a:bodyPr>
          <a:lstStyle/>
          <a:p>
            <a:pPr marL="305435" indent="-305435" algn="just"/>
            <a:r>
              <a:rPr lang="en-US" sz="2000" dirty="0"/>
              <a:t>In conclusion, the </a:t>
            </a:r>
            <a:r>
              <a:rPr lang="en-US" sz="2000" b="1" dirty="0">
                <a:solidFill>
                  <a:schemeClr val="accent1"/>
                </a:solidFill>
              </a:rPr>
              <a:t>Water Treatment and Crop Recommendation System using AI </a:t>
            </a:r>
            <a:r>
              <a:rPr lang="en-US" sz="2000" dirty="0"/>
              <a:t>represents a significant advancement in the field of sustainable agriculture. By integrating advanced machine learning algorithms with real-time data analysis, the system offers a comprehensive solution for optimizing water usage and recommending suitable crops based on various environmental and soil conditions. This innovative approach not only enhances agricultural productivity but also promotes resource conservation, ensuring a more sustainable and efficient farming practice. The system’s ability to provide tailored recommendations to individual farmers, based on localized data, further emphasizes its potential to revolutionize traditional farming methods. Ultimately, this AI-driven system empowers farmers to make informed decisions, leading to improved crop yields, reduced environmental impact, and a more sustainable agricultural ecosystem.</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29500" y="1302026"/>
            <a:ext cx="11029615" cy="4673324"/>
          </a:xfrm>
        </p:spPr>
        <p:txBody>
          <a:bodyPr/>
          <a:lstStyle/>
          <a:p>
            <a:pPr marL="0" indent="0" algn="just">
              <a:buNone/>
            </a:pPr>
            <a:endParaRPr lang="en-US" sz="2000" b="1" dirty="0"/>
          </a:p>
          <a:p>
            <a:pPr algn="just"/>
            <a:r>
              <a:rPr lang="en-US" sz="1800" b="1" dirty="0"/>
              <a:t>Integration with IoT Devices: </a:t>
            </a:r>
            <a:r>
              <a:rPr lang="en-US" sz="1800" dirty="0"/>
              <a:t>Enhance the system by integrating it with Internet of Things (IoT) devices for real-time monitoring and data collection, leading to more precise and dynamic recommendations.</a:t>
            </a:r>
          </a:p>
          <a:p>
            <a:pPr algn="just"/>
            <a:r>
              <a:rPr lang="en-US" sz="1800" b="1" dirty="0"/>
              <a:t>Scalability and Wider Deployment: </a:t>
            </a:r>
            <a:r>
              <a:rPr lang="en-US" sz="1800" dirty="0"/>
              <a:t>Scale the system for deployment in various geographical regions with diverse agricultural practices to validate and improve its versatility and reliability.</a:t>
            </a:r>
          </a:p>
          <a:p>
            <a:pPr algn="just"/>
            <a:r>
              <a:rPr lang="en-US" sz="1800" b="1" dirty="0"/>
              <a:t>Incorporation of Advanced AI Models: </a:t>
            </a:r>
            <a:r>
              <a:rPr lang="en-US" sz="1800" dirty="0"/>
              <a:t>Implement more sophisticated AI models, such as deep learning and neural networks, to further improve the accuracy and predictive capabilities of the system.</a:t>
            </a:r>
          </a:p>
          <a:p>
            <a:pPr algn="just"/>
            <a:r>
              <a:rPr lang="en-US" sz="1800" b="1" dirty="0"/>
              <a:t>User-Friendly Android Application: </a:t>
            </a:r>
            <a:r>
              <a:rPr lang="en-US" sz="1800" dirty="0"/>
              <a:t>Develop a user-friendly android application that provides farmers with easy access to recommendations, alerts, and real-time data, making the system more accessible.</a:t>
            </a:r>
          </a:p>
          <a:p>
            <a:pPr algn="just"/>
            <a:r>
              <a:rPr lang="en-US" sz="1800" b="1" dirty="0"/>
              <a:t>Data Privacy and Security Enhancements: </a:t>
            </a:r>
            <a:r>
              <a:rPr lang="en-US" sz="1800" dirty="0"/>
              <a:t>Strengthen data privacy and security measures to ensure that farmers' data is protected and that the system complies with relevant data protection regulations.</a:t>
            </a:r>
          </a:p>
          <a:p>
            <a:pPr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82916" y="695190"/>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Google</a:t>
            </a:r>
          </a:p>
          <a:p>
            <a:pPr marL="305435" indent="-305435"/>
            <a:r>
              <a:rPr lang="en-IN" sz="2400" dirty="0">
                <a:hlinkClick r:id="rId2"/>
              </a:rPr>
              <a:t>https://www.kaggle.com/datasets/atharvaingle/crop-recommendation-dataset</a:t>
            </a:r>
            <a:endParaRPr lang="en-US" sz="2400" dirty="0"/>
          </a:p>
          <a:p>
            <a:pPr marL="305435" indent="-305435"/>
            <a:r>
              <a:rPr lang="en-US" sz="2400" dirty="0"/>
              <a:t>Nagar Nigam for Water Datasets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4F80F7FC-1379-5A97-0564-B4037BD7AAE2}"/>
              </a:ext>
            </a:extLst>
          </p:cNvPr>
          <p:cNvPicPr>
            <a:picLocks noChangeAspect="1"/>
          </p:cNvPicPr>
          <p:nvPr/>
        </p:nvPicPr>
        <p:blipFill>
          <a:blip r:embed="rId2"/>
          <a:stretch>
            <a:fillRect/>
          </a:stretch>
        </p:blipFill>
        <p:spPr>
          <a:xfrm>
            <a:off x="5495192" y="1345599"/>
            <a:ext cx="6233745" cy="4810245"/>
          </a:xfrm>
          <a:prstGeom prst="rect">
            <a:avLst/>
          </a:prstGeom>
        </p:spPr>
      </p:pic>
      <p:sp>
        <p:nvSpPr>
          <p:cNvPr id="5" name="TextBox 4">
            <a:extLst>
              <a:ext uri="{FF2B5EF4-FFF2-40B4-BE49-F238E27FC236}">
                <a16:creationId xmlns:a16="http://schemas.microsoft.com/office/drawing/2014/main" id="{C627A330-7437-52A2-4A26-0A4ACC4607F0}"/>
              </a:ext>
            </a:extLst>
          </p:cNvPr>
          <p:cNvSpPr txBox="1"/>
          <p:nvPr/>
        </p:nvSpPr>
        <p:spPr>
          <a:xfrm>
            <a:off x="984739" y="3024553"/>
            <a:ext cx="4018084" cy="1384995"/>
          </a:xfrm>
          <a:prstGeom prst="rect">
            <a:avLst/>
          </a:prstGeom>
          <a:noFill/>
        </p:spPr>
        <p:txBody>
          <a:bodyPr wrap="square" rtlCol="0">
            <a:spAutoFit/>
          </a:bodyPr>
          <a:lstStyle/>
          <a:p>
            <a:r>
              <a:rPr lang="en-US" sz="2800" dirty="0"/>
              <a:t>Certificate For </a:t>
            </a:r>
            <a:r>
              <a:rPr lang="en-US" sz="2800" b="1" dirty="0">
                <a:solidFill>
                  <a:schemeClr val="accent1"/>
                </a:solidFill>
              </a:rPr>
              <a:t>Getting Started with Enterprise-grade AI</a:t>
            </a:r>
            <a:endParaRPr lang="en-IN" sz="2800" b="1" dirty="0">
              <a:solidFill>
                <a:schemeClr val="accent1"/>
              </a:solidFill>
            </a:endParaRPr>
          </a:p>
        </p:txBody>
      </p:sp>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sp>
        <p:nvSpPr>
          <p:cNvPr id="5" name="TextBox 4">
            <a:extLst>
              <a:ext uri="{FF2B5EF4-FFF2-40B4-BE49-F238E27FC236}">
                <a16:creationId xmlns:a16="http://schemas.microsoft.com/office/drawing/2014/main" id="{C627A330-7437-52A2-4A26-0A4ACC4607F0}"/>
              </a:ext>
            </a:extLst>
          </p:cNvPr>
          <p:cNvSpPr txBox="1"/>
          <p:nvPr/>
        </p:nvSpPr>
        <p:spPr>
          <a:xfrm>
            <a:off x="984739" y="3024553"/>
            <a:ext cx="4018084" cy="1384995"/>
          </a:xfrm>
          <a:prstGeom prst="rect">
            <a:avLst/>
          </a:prstGeom>
          <a:noFill/>
        </p:spPr>
        <p:txBody>
          <a:bodyPr wrap="square" rtlCol="0">
            <a:spAutoFit/>
          </a:bodyPr>
          <a:lstStyle/>
          <a:p>
            <a:r>
              <a:rPr lang="en-US" sz="2800" dirty="0"/>
              <a:t>Certificate For </a:t>
            </a:r>
            <a:r>
              <a:rPr lang="en-US" sz="2800" b="1" dirty="0">
                <a:solidFill>
                  <a:schemeClr val="accent1"/>
                </a:solidFill>
              </a:rPr>
              <a:t>Getting Started with Enterprise-grade Data Science</a:t>
            </a:r>
            <a:endParaRPr lang="en-IN" sz="2800" b="1" dirty="0">
              <a:solidFill>
                <a:schemeClr val="accent1"/>
              </a:solidFill>
            </a:endParaRPr>
          </a:p>
        </p:txBody>
      </p:sp>
      <p:pic>
        <p:nvPicPr>
          <p:cNvPr id="8" name="Picture 7">
            <a:extLst>
              <a:ext uri="{FF2B5EF4-FFF2-40B4-BE49-F238E27FC236}">
                <a16:creationId xmlns:a16="http://schemas.microsoft.com/office/drawing/2014/main" id="{8239A709-8AF6-5057-775A-75D414D50D65}"/>
              </a:ext>
            </a:extLst>
          </p:cNvPr>
          <p:cNvPicPr>
            <a:picLocks noChangeAspect="1"/>
          </p:cNvPicPr>
          <p:nvPr/>
        </p:nvPicPr>
        <p:blipFill>
          <a:blip r:embed="rId2"/>
          <a:stretch>
            <a:fillRect/>
          </a:stretch>
        </p:blipFill>
        <p:spPr>
          <a:xfrm>
            <a:off x="5494996" y="1364037"/>
            <a:ext cx="6223125" cy="4791807"/>
          </a:xfrm>
          <a:prstGeom prst="rect">
            <a:avLst/>
          </a:prstGeom>
        </p:spPr>
      </p:pic>
    </p:spTree>
    <p:extLst>
      <p:ext uri="{BB962C8B-B14F-4D97-AF65-F5344CB8AC3E}">
        <p14:creationId xmlns:p14="http://schemas.microsoft.com/office/powerpoint/2010/main" val="40285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93765"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pic>
        <p:nvPicPr>
          <p:cNvPr id="1026" name="Picture 2" descr="Govt moved for more focus on farmers">
            <a:extLst>
              <a:ext uri="{FF2B5EF4-FFF2-40B4-BE49-F238E27FC236}">
                <a16:creationId xmlns:a16="http://schemas.microsoft.com/office/drawing/2014/main" id="{D0C46663-8815-AAFF-BF40-B8A45C503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600" y="1752599"/>
            <a:ext cx="4424363" cy="35227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4FFEF7-E86D-00D5-A04E-FA3ECADEADAD}"/>
              </a:ext>
            </a:extLst>
          </p:cNvPr>
          <p:cNvSpPr txBox="1"/>
          <p:nvPr/>
        </p:nvSpPr>
        <p:spPr>
          <a:xfrm>
            <a:off x="465992" y="1626577"/>
            <a:ext cx="6207370" cy="3816429"/>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Farmers face significant challenges due to inconsistent water quality and the difficulty of choosing the right crops, which leads to reduced yields and financial losses. These issues hinder sustainable farming practices and negatively impact agricultural productivity.</a:t>
            </a:r>
            <a:endParaRPr lang="en-IN" sz="2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967304"/>
            <a:ext cx="11613485" cy="5563973"/>
          </a:xfrm>
        </p:spPr>
        <p:txBody>
          <a:bodyPr vert="horz" lIns="91440" tIns="45720" rIns="91440" bIns="45720" rtlCol="0" anchor="ctr">
            <a:noAutofit/>
          </a:bodyPr>
          <a:lstStyle/>
          <a:p>
            <a:pPr marL="342900" indent="-342900" algn="just">
              <a:buFont typeface="+mj-lt"/>
              <a:buAutoNum type="arabicPeriod"/>
            </a:pPr>
            <a:r>
              <a:rPr lang="en-US" sz="1800" b="1" dirty="0"/>
              <a:t>AI-Driven Water Quality Analysis: </a:t>
            </a:r>
            <a:r>
              <a:rPr lang="en-US" sz="1800" dirty="0"/>
              <a:t>Utilize AI to continuously monitor and analyze water quality using datasets from various city sources like Nagar Nigam, providing real-time insights into its suitability for irrigation.</a:t>
            </a:r>
          </a:p>
          <a:p>
            <a:pPr marL="342900" indent="-342900" algn="just">
              <a:buFont typeface="+mj-lt"/>
              <a:buAutoNum type="arabicPeriod"/>
            </a:pPr>
            <a:r>
              <a:rPr lang="en-US" sz="1800" b="1" dirty="0"/>
              <a:t>Tailored Water Treatment Recommendations: </a:t>
            </a:r>
            <a:r>
              <a:rPr lang="en-US" sz="1800" dirty="0"/>
              <a:t>Implement AI algorithms to offer customized water treatment solutions based on specific contaminants and quality issues identified in the city-sourced water data.</a:t>
            </a:r>
          </a:p>
          <a:p>
            <a:pPr marL="342900" indent="-342900" algn="just">
              <a:buFont typeface="+mj-lt"/>
              <a:buAutoNum type="arabicPeriod"/>
            </a:pPr>
            <a:r>
              <a:rPr lang="en-US" sz="1800" b="1" dirty="0"/>
              <a:t>Optimal Crop Selection: </a:t>
            </a:r>
            <a:r>
              <a:rPr lang="en-US" sz="1800" dirty="0"/>
              <a:t>Leverage AI to recommend the best crop choices based on soil conditions, climate data, and water quality, maximizing yield potential and ensuring crop health.</a:t>
            </a:r>
          </a:p>
          <a:p>
            <a:pPr marL="342900" indent="-342900" algn="just">
              <a:buFont typeface="+mj-lt"/>
              <a:buAutoNum type="arabicPeriod"/>
            </a:pPr>
            <a:r>
              <a:rPr lang="en-US" sz="1800" b="1" dirty="0"/>
              <a:t>Data-Driven Decision Making: </a:t>
            </a:r>
            <a:r>
              <a:rPr lang="en-US" sz="1800" dirty="0"/>
              <a:t>Provide farmers with actionable insights and predictive analytics, enabling informed decisions that enhance productivity and profitability, backed by city-specific water data.</a:t>
            </a:r>
          </a:p>
          <a:p>
            <a:pPr marL="342900" indent="-342900" algn="just">
              <a:buFont typeface="+mj-lt"/>
              <a:buAutoNum type="arabicPeriod"/>
            </a:pPr>
            <a:r>
              <a:rPr lang="en-US" sz="1800" b="1" dirty="0"/>
              <a:t>Enhanced Productivity and Profitability: </a:t>
            </a:r>
            <a:r>
              <a:rPr lang="en-US" sz="1800" dirty="0"/>
              <a:t>Increase agricultural output and financial returns by integrating advanced AI technology and comprehensive water quality datasets from urban areas into traditional farming methods.</a:t>
            </a:r>
          </a:p>
          <a:p>
            <a:pPr marL="342900" indent="-342900" algn="just">
              <a:buFont typeface="+mj-lt"/>
              <a:buAutoNum type="arabicPeriod"/>
            </a:pPr>
            <a:r>
              <a:rPr lang="en-US" sz="1800" b="1" dirty="0"/>
              <a:t>Sustainability and Resource Management: </a:t>
            </a:r>
            <a:r>
              <a:rPr lang="en-US" sz="1800" dirty="0"/>
              <a:t>Promote sustainable farming practices by optimizing water usage and crop selection, reducing waste and conserving resources, particularly in regions with varying water quality.</a:t>
            </a: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251927"/>
            <a:ext cx="11029615" cy="4943501"/>
          </a:xfrm>
        </p:spPr>
        <p:txBody>
          <a:bodyPr>
            <a:normAutofit/>
          </a:bodyPr>
          <a:lstStyle/>
          <a:p>
            <a:pPr marL="0" indent="0">
              <a:buNone/>
            </a:pPr>
            <a:r>
              <a:rPr lang="en-IN" sz="2000" b="1" dirty="0">
                <a:solidFill>
                  <a:srgbClr val="0F0F0F"/>
                </a:solidFill>
                <a:ea typeface="+mn-lt"/>
                <a:cs typeface="+mn-lt"/>
              </a:rPr>
              <a:t>The "System Approach" section outlines the overall strategy and methodology for developing and implementing the </a:t>
            </a:r>
            <a:r>
              <a:rPr lang="en-IN" sz="2000" b="1" dirty="0">
                <a:solidFill>
                  <a:schemeClr val="accent1"/>
                </a:solidFill>
                <a:ea typeface="+mn-lt"/>
                <a:cs typeface="+mn-lt"/>
              </a:rPr>
              <a:t>Water Treatment and Crop Recommendation System using AI</a:t>
            </a:r>
            <a:r>
              <a:rPr lang="en-IN" sz="2000" b="1" dirty="0">
                <a:solidFill>
                  <a:srgbClr val="0F0F0F"/>
                </a:solidFill>
                <a:ea typeface="+mn-lt"/>
                <a:cs typeface="+mn-lt"/>
              </a:rPr>
              <a:t>. Here's a suggested structure for this section:</a:t>
            </a:r>
            <a:endParaRPr lang="en-US" sz="1800" dirty="0"/>
          </a:p>
          <a:p>
            <a:pPr marL="305435" indent="-305435"/>
            <a:r>
              <a:rPr lang="en-IN" sz="2000" b="1" dirty="0">
                <a:solidFill>
                  <a:srgbClr val="0F0F0F"/>
                </a:solidFill>
              </a:rPr>
              <a:t>System requirements : windows 11 operating system , 8GB RAM, I3 Processor (minimum)</a:t>
            </a:r>
          </a:p>
          <a:p>
            <a:pPr marL="305435" indent="-305435"/>
            <a:r>
              <a:rPr lang="en-IN" sz="2000" b="1" dirty="0">
                <a:solidFill>
                  <a:srgbClr val="0F0F0F"/>
                </a:solidFill>
              </a:rPr>
              <a:t>Library required to build the model : </a:t>
            </a:r>
            <a:r>
              <a:rPr lang="en-IN" sz="2000" b="1" dirty="0">
                <a:solidFill>
                  <a:schemeClr val="accent1"/>
                </a:solidFill>
              </a:rPr>
              <a:t>Pandas, NumPy, Matplotlib, Scikit-Learn, Seaborn</a:t>
            </a:r>
          </a:p>
          <a:p>
            <a:pPr marL="305435" indent="-305435"/>
            <a:r>
              <a:rPr lang="en-IN" sz="2000" b="1" dirty="0">
                <a:solidFill>
                  <a:schemeClr val="tx1"/>
                </a:solidFill>
              </a:rPr>
              <a:t>App used: </a:t>
            </a:r>
            <a:r>
              <a:rPr lang="en-IN" sz="2000" b="1" dirty="0">
                <a:solidFill>
                  <a:schemeClr val="accent1"/>
                </a:solidFill>
              </a:rPr>
              <a:t>Visual Studio Code </a:t>
            </a:r>
          </a:p>
          <a:p>
            <a:pPr marL="305435" indent="-305435"/>
            <a:r>
              <a:rPr lang="en-IN" sz="2000" b="1" dirty="0">
                <a:solidFill>
                  <a:schemeClr val="tx1"/>
                </a:solidFill>
              </a:rPr>
              <a:t>Datasets:- </a:t>
            </a:r>
          </a:p>
          <a:p>
            <a:pPr marL="457200" indent="-457200">
              <a:buAutoNum type="arabicPeriod"/>
            </a:pPr>
            <a:r>
              <a:rPr lang="en-IN" sz="1800" b="1" dirty="0">
                <a:solidFill>
                  <a:schemeClr val="accent1"/>
                </a:solidFill>
              </a:rPr>
              <a:t>Crop Recommendation.csv</a:t>
            </a:r>
          </a:p>
          <a:p>
            <a:pPr marL="457200" indent="-457200">
              <a:buAutoNum type="arabicPeriod"/>
            </a:pPr>
            <a:r>
              <a:rPr lang="en-IN" sz="1800" b="1" dirty="0">
                <a:solidFill>
                  <a:schemeClr val="accent1"/>
                </a:solidFill>
              </a:rPr>
              <a:t>Water treatment.csv</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91046" y="1302790"/>
            <a:ext cx="11029615" cy="4673324"/>
          </a:xfrm>
        </p:spPr>
        <p:txBody>
          <a:bodyPr>
            <a:noAutofit/>
          </a:bodyPr>
          <a:lstStyle/>
          <a:p>
            <a:pPr algn="just">
              <a:buFont typeface="Wingdings" panose="05000000000000000000" pitchFamily="2" charset="2"/>
              <a:buChar char="§"/>
            </a:pPr>
            <a:r>
              <a:rPr lang="en-US" sz="2000" dirty="0"/>
              <a:t>The implementation of the </a:t>
            </a:r>
            <a:r>
              <a:rPr lang="en-US" sz="2000" b="1" dirty="0">
                <a:solidFill>
                  <a:schemeClr val="accent1"/>
                </a:solidFill>
              </a:rPr>
              <a:t>Water Treatment and Crop Recommendation System using AI</a:t>
            </a:r>
            <a:r>
              <a:rPr lang="en-US" sz="2000" dirty="0"/>
              <a:t> has yielded promising results, demonstrating significant improvements in both water efficiency and crop productivity. Through precise water treatment processes and accurate crop recommendations, farmers have been able to achieve higher yields while using water more judiciously. The system’s AI-driven analysis has provided invaluable insights, enabling farmers to select the best-suited crops for their specific soil and climatic conditions, thus maximizing their agricultural output. The pilot tests conducted have shown a marked increase in resource optimization, with a noticeable reduction in water wastage and an enhancement in soil health. Overall, the results affirm the system's effectiveness in fostering a more sustainable and productive agricultural practice.</a:t>
            </a:r>
            <a:endParaRPr lang="en-IN" sz="2000" dirty="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FE50F21-A754-79C1-190B-98C421927FFF}"/>
              </a:ext>
            </a:extLst>
          </p:cNvPr>
          <p:cNvPicPr>
            <a:picLocks noGrp="1" noChangeAspect="1"/>
          </p:cNvPicPr>
          <p:nvPr>
            <p:ph idx="1"/>
          </p:nvPr>
        </p:nvPicPr>
        <p:blipFill>
          <a:blip r:embed="rId2"/>
          <a:stretch>
            <a:fillRect/>
          </a:stretch>
        </p:blipFill>
        <p:spPr>
          <a:xfrm>
            <a:off x="202220" y="1841681"/>
            <a:ext cx="5252773" cy="3174637"/>
          </a:xfrm>
        </p:spPr>
      </p:pic>
      <p:sp>
        <p:nvSpPr>
          <p:cNvPr id="7" name="TextBox 6">
            <a:extLst>
              <a:ext uri="{FF2B5EF4-FFF2-40B4-BE49-F238E27FC236}">
                <a16:creationId xmlns:a16="http://schemas.microsoft.com/office/drawing/2014/main" id="{F9034F2B-54DD-2FDE-DA7C-82D949DE55A0}"/>
              </a:ext>
            </a:extLst>
          </p:cNvPr>
          <p:cNvSpPr txBox="1"/>
          <p:nvPr/>
        </p:nvSpPr>
        <p:spPr>
          <a:xfrm>
            <a:off x="202220" y="5032594"/>
            <a:ext cx="5358281" cy="584775"/>
          </a:xfrm>
          <a:prstGeom prst="rect">
            <a:avLst/>
          </a:prstGeom>
          <a:noFill/>
        </p:spPr>
        <p:txBody>
          <a:bodyPr wrap="square" rtlCol="0">
            <a:spAutoFit/>
          </a:bodyPr>
          <a:lstStyle/>
          <a:p>
            <a:pPr algn="just"/>
            <a:r>
              <a:rPr lang="en-US" sz="1600" dirty="0"/>
              <a:t>Accuracy Results of different machine learning algorithms for crop recommendation system.</a:t>
            </a:r>
            <a:endParaRPr lang="en-IN" sz="1600" dirty="0"/>
          </a:p>
        </p:txBody>
      </p:sp>
      <p:pic>
        <p:nvPicPr>
          <p:cNvPr id="9" name="Picture 8">
            <a:extLst>
              <a:ext uri="{FF2B5EF4-FFF2-40B4-BE49-F238E27FC236}">
                <a16:creationId xmlns:a16="http://schemas.microsoft.com/office/drawing/2014/main" id="{593700BD-354F-D422-38A6-0BA1A38B15F6}"/>
              </a:ext>
            </a:extLst>
          </p:cNvPr>
          <p:cNvPicPr>
            <a:picLocks noChangeAspect="1"/>
          </p:cNvPicPr>
          <p:nvPr/>
        </p:nvPicPr>
        <p:blipFill>
          <a:blip r:embed="rId3"/>
          <a:stretch>
            <a:fillRect/>
          </a:stretch>
        </p:blipFill>
        <p:spPr>
          <a:xfrm>
            <a:off x="5679828" y="1841681"/>
            <a:ext cx="6057901" cy="2898786"/>
          </a:xfrm>
          <a:prstGeom prst="rect">
            <a:avLst/>
          </a:prstGeom>
        </p:spPr>
      </p:pic>
      <p:sp>
        <p:nvSpPr>
          <p:cNvPr id="10" name="TextBox 9">
            <a:extLst>
              <a:ext uri="{FF2B5EF4-FFF2-40B4-BE49-F238E27FC236}">
                <a16:creationId xmlns:a16="http://schemas.microsoft.com/office/drawing/2014/main" id="{FC8F8D65-CCFE-F06C-A272-899C383F1386}"/>
              </a:ext>
            </a:extLst>
          </p:cNvPr>
          <p:cNvSpPr txBox="1"/>
          <p:nvPr/>
        </p:nvSpPr>
        <p:spPr>
          <a:xfrm>
            <a:off x="6029637" y="5016318"/>
            <a:ext cx="5358281" cy="584775"/>
          </a:xfrm>
          <a:prstGeom prst="rect">
            <a:avLst/>
          </a:prstGeom>
          <a:noFill/>
        </p:spPr>
        <p:txBody>
          <a:bodyPr wrap="square" rtlCol="0">
            <a:spAutoFit/>
          </a:bodyPr>
          <a:lstStyle/>
          <a:p>
            <a:pPr algn="just"/>
            <a:r>
              <a:rPr lang="en-US" sz="1600" dirty="0"/>
              <a:t>The Suitable crop based on the certain factors like N, P, K, rainfall, humidity is predicted successfully.</a:t>
            </a:r>
            <a:endParaRPr lang="en-IN" sz="1600" dirty="0"/>
          </a:p>
        </p:txBody>
      </p:sp>
    </p:spTree>
    <p:extLst>
      <p:ext uri="{BB962C8B-B14F-4D97-AF65-F5344CB8AC3E}">
        <p14:creationId xmlns:p14="http://schemas.microsoft.com/office/powerpoint/2010/main" val="151855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C8376787-5C19-2FFC-BADB-3C5D50F1EF35}"/>
              </a:ext>
            </a:extLst>
          </p:cNvPr>
          <p:cNvPicPr>
            <a:picLocks noGrp="1" noChangeAspect="1"/>
          </p:cNvPicPr>
          <p:nvPr>
            <p:ph idx="1"/>
          </p:nvPr>
        </p:nvPicPr>
        <p:blipFill>
          <a:blip r:embed="rId2"/>
          <a:stretch>
            <a:fillRect/>
          </a:stretch>
        </p:blipFill>
        <p:spPr>
          <a:xfrm>
            <a:off x="114299" y="1310483"/>
            <a:ext cx="6765264" cy="5547517"/>
          </a:xfrm>
        </p:spPr>
      </p:pic>
      <p:pic>
        <p:nvPicPr>
          <p:cNvPr id="12" name="Picture 11">
            <a:extLst>
              <a:ext uri="{FF2B5EF4-FFF2-40B4-BE49-F238E27FC236}">
                <a16:creationId xmlns:a16="http://schemas.microsoft.com/office/drawing/2014/main" id="{2AA5E4E8-2ED1-A882-7F05-F018BA5A26DC}"/>
              </a:ext>
            </a:extLst>
          </p:cNvPr>
          <p:cNvPicPr>
            <a:picLocks noChangeAspect="1"/>
          </p:cNvPicPr>
          <p:nvPr/>
        </p:nvPicPr>
        <p:blipFill>
          <a:blip r:embed="rId3"/>
          <a:stretch>
            <a:fillRect/>
          </a:stretch>
        </p:blipFill>
        <p:spPr>
          <a:xfrm>
            <a:off x="7623484" y="1310483"/>
            <a:ext cx="2572109" cy="5191850"/>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DDC946CF-38CE-DD72-3A95-91A8295BDE85}"/>
              </a:ext>
            </a:extLst>
          </p:cNvPr>
          <p:cNvPicPr>
            <a:picLocks noGrp="1" noChangeAspect="1"/>
          </p:cNvPicPr>
          <p:nvPr>
            <p:ph idx="1"/>
          </p:nvPr>
        </p:nvPicPr>
        <p:blipFill>
          <a:blip r:embed="rId2"/>
          <a:stretch>
            <a:fillRect/>
          </a:stretch>
        </p:blipFill>
        <p:spPr>
          <a:xfrm>
            <a:off x="191392" y="1686589"/>
            <a:ext cx="5904608" cy="2913122"/>
          </a:xfrm>
        </p:spPr>
      </p:pic>
      <p:pic>
        <p:nvPicPr>
          <p:cNvPr id="9" name="Picture 8">
            <a:extLst>
              <a:ext uri="{FF2B5EF4-FFF2-40B4-BE49-F238E27FC236}">
                <a16:creationId xmlns:a16="http://schemas.microsoft.com/office/drawing/2014/main" id="{BC9E88E4-239F-7C05-9D52-DC83B830B3BA}"/>
              </a:ext>
            </a:extLst>
          </p:cNvPr>
          <p:cNvPicPr>
            <a:picLocks noChangeAspect="1"/>
          </p:cNvPicPr>
          <p:nvPr/>
        </p:nvPicPr>
        <p:blipFill>
          <a:blip r:embed="rId3"/>
          <a:stretch>
            <a:fillRect/>
          </a:stretch>
        </p:blipFill>
        <p:spPr>
          <a:xfrm>
            <a:off x="6311008" y="1686589"/>
            <a:ext cx="5689600" cy="2887791"/>
          </a:xfrm>
          <a:prstGeom prst="rect">
            <a:avLst/>
          </a:prstGeom>
        </p:spPr>
      </p:pic>
      <p:sp>
        <p:nvSpPr>
          <p:cNvPr id="10" name="TextBox 9">
            <a:extLst>
              <a:ext uri="{FF2B5EF4-FFF2-40B4-BE49-F238E27FC236}">
                <a16:creationId xmlns:a16="http://schemas.microsoft.com/office/drawing/2014/main" id="{09134A27-4105-039B-BDE7-948D1061D53B}"/>
              </a:ext>
            </a:extLst>
          </p:cNvPr>
          <p:cNvSpPr txBox="1"/>
          <p:nvPr/>
        </p:nvSpPr>
        <p:spPr>
          <a:xfrm>
            <a:off x="461819" y="5028517"/>
            <a:ext cx="11240654" cy="707886"/>
          </a:xfrm>
          <a:prstGeom prst="rect">
            <a:avLst/>
          </a:prstGeom>
          <a:noFill/>
        </p:spPr>
        <p:txBody>
          <a:bodyPr wrap="square" rtlCol="0">
            <a:spAutoFit/>
          </a:bodyPr>
          <a:lstStyle/>
          <a:p>
            <a:pPr algn="just"/>
            <a:r>
              <a:rPr lang="en-US" sz="2000" dirty="0"/>
              <a:t>Crafted a </a:t>
            </a:r>
            <a:r>
              <a:rPr lang="en-US" sz="2000" b="1" dirty="0">
                <a:solidFill>
                  <a:schemeClr val="accent1"/>
                </a:solidFill>
              </a:rPr>
              <a:t>user friendly Web App</a:t>
            </a:r>
            <a:r>
              <a:rPr lang="en-US" sz="2000" dirty="0"/>
              <a:t> for predicting the crop for farmers based on the certain factors like Nitrogen, Potassium, Phosphorus, Rainfall etc.  </a:t>
            </a:r>
            <a:endParaRPr lang="en-IN" sz="2000" dirty="0"/>
          </a:p>
        </p:txBody>
      </p:sp>
    </p:spTree>
    <p:extLst>
      <p:ext uri="{BB962C8B-B14F-4D97-AF65-F5344CB8AC3E}">
        <p14:creationId xmlns:p14="http://schemas.microsoft.com/office/powerpoint/2010/main" val="41388268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872</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Water Treatment and Crop Recommendation System using ai</vt:lpstr>
      <vt:lpstr>OUTLINE</vt:lpstr>
      <vt:lpstr>Problem Statement</vt:lpstr>
      <vt:lpstr>Proposed Solution</vt:lpstr>
      <vt:lpstr>System  Approach</vt:lpstr>
      <vt:lpstr>Result</vt:lpstr>
      <vt:lpstr>Result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KAPOOR</cp:lastModifiedBy>
  <cp:revision>65</cp:revision>
  <dcterms:created xsi:type="dcterms:W3CDTF">2021-05-26T16:50:10Z</dcterms:created>
  <dcterms:modified xsi:type="dcterms:W3CDTF">2024-06-29T06:12:16Z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