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 ExtraBold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19050" y="0"/>
            <a:ext cx="12211050" cy="4438650"/>
          </a:xfrm>
          <a:custGeom>
            <a:avLst/>
            <a:gdLst/>
            <a:ahLst/>
            <a:cxnLst/>
            <a:rect l="l" t="t" r="r" b="b"/>
            <a:pathLst>
              <a:path w="12211050" h="4438650" extrusionOk="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rgbClr val="17161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681268" y="1275679"/>
            <a:ext cx="6829500" cy="2797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Submitted in the partial fulfillment for the award of the degree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 OF ENGINEERING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COMPUTER SCIENCE ENGINEERING WITH SPECIALIZATION IN ARTIFICIAL INTELLIGENCE AND MACHINE LEARNING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5" y="18535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COUPON PURCHASE ANALYSIS</a:t>
            </a:r>
            <a:endParaRPr sz="3600" b="0" i="0" u="none" strike="noStrike" cap="none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47925" y="4072875"/>
            <a:ext cx="5679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by:</a:t>
            </a:r>
          </a:p>
          <a:p>
            <a:pPr>
              <a:buSzPts val="2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Akash Kapoor - 21BCS10159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Dharmesh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Gidwani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- 21BCS10745</a:t>
            </a:r>
          </a:p>
          <a:p>
            <a:pPr>
              <a:buSzPts val="2000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Divyanshi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Bhatia - 21BCS10831</a:t>
            </a:r>
          </a:p>
          <a:p>
            <a:pP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Jashandeep Singh - 21BCS7554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Jasleen Kaur - 21BCS11176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638325" y="4072868"/>
            <a:ext cx="290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Supervision of: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Nirmalya Basu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838200" y="143150"/>
            <a:ext cx="10515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838200" y="801650"/>
            <a:ext cx="10515600" cy="56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Customized coupon purchase forecasts and recommendations are getting better as a result of changing consumer behavior and technological advancements.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Real-time modifications can be made by incorporating dynamic input. This presents chances for future research and enhancement.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Relevance is increased by contextual recommendations that take into account variables like location and weather.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Deeper insights into customer preferences and sentiment data are provided by user-generated content analysis.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Recurrent networks are used to create sequential suggestions that increase timing-based prediction accuracy.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Reliability and precision are improved by ensemble approaches that combine prediction models.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Current recommendations are guaranteed by real-time adjustments to abrupt changes in consumer behavior.</a:t>
            </a:r>
            <a:endParaRPr sz="1800"/>
          </a:p>
          <a:p>
            <a:pPr marL="457200" lvl="0" indent="-3429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These developments are meant to increase efficiency, personalization, and precision in order to improve marketing strategies and client interaction.</a:t>
            </a:r>
            <a:endParaRPr sz="1800"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838200" y="171800"/>
            <a:ext cx="105156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838200" y="945200"/>
            <a:ext cx="10859100" cy="56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457200" lvl="0" indent="-30861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[1]Li, L., Li, X., Qi, W. et al. Targeted reminders of electronic coupons: using predictive analytics to facilitate coupon marketing. Electron Commer Res 22, 321–350 (2022). https://doi.org/10.1007/s10660-020-09405-4</a:t>
            </a:r>
            <a:endParaRPr/>
          </a:p>
          <a:p>
            <a:pPr marL="457200" lvl="0" indent="-30861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[2]Pusztová, Ľudmila &amp; Babic, Frantisek. (2020). PERFORMANCE ASSESSMENT OF DIFFERENT CLASSIFICATION METHODS FOR COUPON MARKETING IN E-COMMERCE. Acta Electrotechnica et Informatica. 20. 11-16. 10.15546/aeei-2020-0014.</a:t>
            </a:r>
            <a:endParaRPr/>
          </a:p>
          <a:p>
            <a:pPr marL="457200" lvl="0" indent="-30861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[3]X. Zhai, P. Shi, L. Xu, Y. Wang and X. Chen, "Prediction Model of User Purchase Behaviour Based on Machine Learning," 2020 IEEE International Conference on Mechatronics and Automation (ICMA), Beijing, China, 2020, pp. 1483-1487, doi: 10.1109/ICMA49215.2020.9233677.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[4]Asnat Greenstein-Messica,Lior Rokach,Asaf Shabtai.Personal-Discount Sensitivity Prediction for Mobile Coupon Conversion Optimization.Journal of the Association for Information Science and TechnologyVolume 68Issue 8August 2017pp 1940–1952https://doi.org/10.1002/asi.23838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[5]Ren X, Cao J, Xu X, et al. A two-stage model for forecasting consumers’ intention to purchase with ecoupons. Journal of Retailing and Consumer Services. 2021; 59:102289. https://doi.org/10.1016/j. Jretconser.2020.102289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838200" y="171800"/>
            <a:ext cx="105156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838200" y="945200"/>
            <a:ext cx="10859100" cy="56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31718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[6]: </a:t>
            </a:r>
            <a:r>
              <a:rPr lang="en-US" dirty="0" err="1"/>
              <a:t>Langen</a:t>
            </a:r>
            <a:r>
              <a:rPr lang="en-US" dirty="0"/>
              <a:t> H, Huber M (2023) How causal machine learning can leverage marketing strategies: Assessing and improving the performance of a coupon campaign. </a:t>
            </a:r>
            <a:r>
              <a:rPr lang="en-US" dirty="0" err="1"/>
              <a:t>PLoS</a:t>
            </a:r>
            <a:r>
              <a:rPr lang="en-US" dirty="0"/>
              <a:t> ONE 18(1): e0278937. https://doi.org/10.1371/journal. Pone.0278937</a:t>
            </a:r>
            <a:endParaRPr dirty="0"/>
          </a:p>
          <a:p>
            <a:pPr marL="457200" lvl="0" indent="-31718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[7]Dennis Koehn, Stefan </a:t>
            </a:r>
            <a:r>
              <a:rPr lang="en-US" dirty="0" err="1"/>
              <a:t>Lessmann</a:t>
            </a:r>
            <a:r>
              <a:rPr lang="en-US" dirty="0"/>
              <a:t>, Markus </a:t>
            </a:r>
            <a:r>
              <a:rPr lang="en-US" dirty="0" err="1"/>
              <a:t>Schaal,Predicting</a:t>
            </a:r>
            <a:r>
              <a:rPr lang="en-US" dirty="0"/>
              <a:t> online shopping </a:t>
            </a:r>
            <a:r>
              <a:rPr lang="en-US" dirty="0" err="1"/>
              <a:t>behaviour</a:t>
            </a:r>
            <a:r>
              <a:rPr lang="en-US" dirty="0"/>
              <a:t> from clickstream data using deep </a:t>
            </a:r>
            <a:r>
              <a:rPr lang="en-US" dirty="0" err="1"/>
              <a:t>learning,Expert</a:t>
            </a:r>
            <a:r>
              <a:rPr lang="en-US" dirty="0"/>
              <a:t> Systems with </a:t>
            </a:r>
            <a:r>
              <a:rPr lang="en-US" dirty="0" err="1"/>
              <a:t>Applications,Volume</a:t>
            </a:r>
            <a:r>
              <a:rPr lang="en-US" dirty="0"/>
              <a:t> 150,2020,113342,ISSN 0957-4174,https://doi.org/10.1016/j.eswa.2020.113342.</a:t>
            </a:r>
            <a:endParaRPr dirty="0"/>
          </a:p>
          <a:p>
            <a:pPr marL="457200" lvl="0" indent="-31718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[8]Shui-</a:t>
            </a:r>
            <a:r>
              <a:rPr lang="en-US" dirty="0" err="1"/>
              <a:t>xia</a:t>
            </a:r>
            <a:r>
              <a:rPr lang="en-US" dirty="0"/>
              <a:t> Chen, Xiao-kang Wang, Hong-</a:t>
            </a:r>
            <a:r>
              <a:rPr lang="en-US" dirty="0" err="1"/>
              <a:t>yu</a:t>
            </a:r>
            <a:r>
              <a:rPr lang="en-US" dirty="0"/>
              <a:t> Zhang, Jian-</a:t>
            </a:r>
            <a:r>
              <a:rPr lang="en-US" dirty="0" err="1"/>
              <a:t>qiang</a:t>
            </a:r>
            <a:r>
              <a:rPr lang="en-US" dirty="0"/>
              <a:t> </a:t>
            </a:r>
            <a:r>
              <a:rPr lang="en-US" dirty="0" err="1"/>
              <a:t>Wang,Customer</a:t>
            </a:r>
            <a:r>
              <a:rPr lang="en-US" dirty="0"/>
              <a:t> Purchase Analysis from the perspective of imbalanced data: A machine learning framework based on factorization </a:t>
            </a:r>
            <a:r>
              <a:rPr lang="en-US" dirty="0" err="1"/>
              <a:t>machine,Expert</a:t>
            </a:r>
            <a:r>
              <a:rPr lang="en-US" dirty="0"/>
              <a:t> Systems with </a:t>
            </a:r>
            <a:r>
              <a:rPr lang="en-US" dirty="0" err="1"/>
              <a:t>Applications,Volume</a:t>
            </a:r>
            <a:r>
              <a:rPr lang="en-US" dirty="0"/>
              <a:t> 173,2021,114756,ISSN 0957-4174,https://doi.org/10.1016/j.eswa.2021.114756.</a:t>
            </a:r>
            <a:endParaRPr dirty="0"/>
          </a:p>
          <a:p>
            <a:pPr marL="457200" lvl="0" indent="-31718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 dirty="0"/>
              <a:t>[9]A. </a:t>
            </a:r>
            <a:r>
              <a:rPr lang="en-US" dirty="0" err="1"/>
              <a:t>Utku</a:t>
            </a:r>
            <a:r>
              <a:rPr lang="en-US" dirty="0"/>
              <a:t>, M. A. </a:t>
            </a:r>
            <a:r>
              <a:rPr lang="en-US" dirty="0" err="1"/>
              <a:t>Akcayol</a:t>
            </a:r>
            <a:r>
              <a:rPr lang="en-US" dirty="0"/>
              <a:t>, (2020). 'Deep Learning Based Prediction Model for the Next Purchase'. Advances in Electrical and Computer Engineering 20(2):35-44.</a:t>
            </a:r>
            <a:endParaRPr dirty="0"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Project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 of the work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 used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 and Outputs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136050"/>
            <a:ext cx="10515600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Project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87225" y="973575"/>
            <a:ext cx="11081700" cy="5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Retailers and online retailers utilize coupons as an effective digital marketing technique.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For marketing initiatives to be successful, coupon redemption rates must be predicted.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Tailored promotions improve client satisfaction and loyalty.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E-commerce businesses require effective coupon targeting since they incentivize purchases.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For the purpose of projecting coupon purchases, research emphasizes advanced machine learning.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Developing targeted and effective discount promotions is the goal.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 e-commerce, e-coupons offer discounts and flexibility.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Compared to conventional paper coupons, they are more practical and efficient.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38200" y="272025"/>
            <a:ext cx="10515600" cy="7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38200" y="959225"/>
            <a:ext cx="10816200" cy="55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Formulation of the Problem: Specify the objective of developing an accurate coupon Purchase Analysis system for online shopping.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Coupon Relevance Prediction: By looking at past purchases and preferences, this algorithm analyzes user history to find relevant coupons.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Machine Learning Models: Create precise models to forecast coupons by analyzing large amounts of client data.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Real-time Prediction: To improve the user experience, allow instant coupon delivery during purchasing sessions.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Personalization: To enhance each customer's buying experience, provide highly personalized coupon recommendations.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Multi-Channel Integration: To provide a consistent user experience, increase the system's capacity to send coupons across a range of channels.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Fraud Detection: For the sake of system integrity, put procedures in place to recognize and stop coupon fraud.</a:t>
            </a:r>
            <a:endParaRPr sz="1850" dirty="0"/>
          </a:p>
          <a:p>
            <a:pPr marL="457200" lvl="0" indent="-306387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25"/>
              <a:buChar char="•"/>
            </a:pPr>
            <a:r>
              <a:rPr lang="en-US" sz="1850" dirty="0"/>
              <a:t>Data Privacy and Security: To protect customer information and to comply with rules, strictly abide by data privacy and security measures.</a:t>
            </a:r>
            <a:endParaRPr sz="185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200450"/>
            <a:ext cx="105156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 of the Work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838200" y="1002050"/>
            <a:ext cx="10887600" cy="5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Provide an accurate and successful coupon Purchase Analysis system for an online store.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To accurately estimate coupons, use machine learning systems to analyze large amounts of client data.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Allow the delivery of relevant coupons and real-time prediction during shopping sessions.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Provide incredibly customized discount recommendations according to each user's preferences.</a:t>
            </a:r>
            <a:endParaRPr dirty="0"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Increase user engagement and multi-channel integration to ensure uniform coupon delivery.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157500"/>
            <a:ext cx="105156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Methodology used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838200" y="987900"/>
            <a:ext cx="10873500" cy="5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25755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Objective and Problem Statement: Using machine learning techniques, create a model that predicts for coupon purchases to improve distribution and marketing strategies.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Data Collection: Collect information from a variety of sources, such as customer profiles, past purchases, discount information, and outside variables like holidays.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Data Preprocessing: Eliminate outliers, duplicates, and missing values from the data.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To achieve numerical consistency, choose pertinent features, modify data, and apply strategies like one-hot encoding.</a:t>
            </a:r>
            <a:endParaRPr/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Exploratory Data Analysis (EDA): To identify patterns in data, perform comprehensive analysis using visualization, descriptive statistics, and correlation analysis.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8200" y="536925"/>
            <a:ext cx="1051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Methodology used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38200" y="952275"/>
            <a:ext cx="10801800" cy="57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8142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355"/>
              <a:buChar char="•"/>
            </a:pPr>
            <a:r>
              <a:rPr lang="en-US" sz="2355"/>
              <a:t>Feature Engineering: Choose and develop relevant features based on past shopping behavior, coupon data, and customer demographics.</a:t>
            </a:r>
            <a:endParaRPr sz="2355"/>
          </a:p>
          <a:p>
            <a:pPr marL="457200" lvl="0" indent="-37814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55"/>
              <a:buChar char="•"/>
            </a:pPr>
            <a:r>
              <a:rPr lang="en-US" sz="2355"/>
              <a:t>Model Selection:  Assess the interpretability and complexity of machine learning methods (such as logistic regression and decision trees).</a:t>
            </a:r>
            <a:endParaRPr sz="2355"/>
          </a:p>
          <a:p>
            <a:pPr marL="457200" lvl="0" indent="-37814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55"/>
              <a:buChar char="•"/>
            </a:pPr>
            <a:r>
              <a:rPr lang="en-US" sz="2355"/>
              <a:t>Model Training: To make sure the model is effective, split the dataset, adjust the hyperparameters, and use cross-validation.</a:t>
            </a:r>
            <a:endParaRPr sz="2355"/>
          </a:p>
          <a:p>
            <a:pPr marL="457200" lvl="0" indent="-37814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55"/>
              <a:buChar char="•"/>
            </a:pPr>
            <a:r>
              <a:rPr lang="en-US" sz="2355"/>
              <a:t>Model Evaluation:  To evaluate the performance and transparency of the model, use measures like accuracy, precision, recall, and AUC-ROC.</a:t>
            </a:r>
            <a:endParaRPr sz="2355"/>
          </a:p>
          <a:p>
            <a:pPr marL="457200" lvl="0" indent="-37814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55"/>
              <a:buChar char="•"/>
            </a:pPr>
            <a:r>
              <a:rPr lang="en-US" sz="2355"/>
              <a:t>Model Interpretation: Evaluate the significance of each feature and show how each characteristic affects the likelihood that a customer will buy a coupon.</a:t>
            </a:r>
            <a:endParaRPr sz="2355"/>
          </a:p>
          <a:p>
            <a:pPr marL="457200" lvl="0" indent="-37814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55"/>
              <a:buChar char="•"/>
            </a:pPr>
            <a:r>
              <a:rPr lang="en-US" sz="2355"/>
              <a:t>Resources and Tools: For investigating data and model construction, use TensorFlow, scikit-learn, Python, and Jupyter Notebooks.</a:t>
            </a:r>
            <a:endParaRPr sz="2355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2355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2355"/>
          </a:p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endParaRPr sz="235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8200" y="272025"/>
            <a:ext cx="10515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Results and Outputs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13" y="1214225"/>
            <a:ext cx="11595776" cy="52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838200" y="357950"/>
            <a:ext cx="105156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838200" y="1016750"/>
            <a:ext cx="10873500" cy="55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18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95"/>
              <a:buChar char="•"/>
            </a:pPr>
            <a:r>
              <a:rPr lang="en-US" sz="2170" dirty="0"/>
              <a:t>With the use of advanced analytics and machine learning, the Coupon Purchase Analysis model has the potential to revolutionize marketing and customer interactions.</a:t>
            </a:r>
            <a:endParaRPr sz="2170" dirty="0"/>
          </a:p>
          <a:p>
            <a:pPr marL="457200" lvl="0" indent="-31718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95"/>
              <a:buChar char="•"/>
            </a:pPr>
            <a:r>
              <a:rPr lang="en-US" sz="2170" dirty="0"/>
              <a:t>The quality of the data, thoughtful feature engineering, and suitable machine learning methods are important variables impacting the effectiveness of the model.</a:t>
            </a:r>
            <a:endParaRPr sz="2170" dirty="0"/>
          </a:p>
          <a:p>
            <a:pPr marL="457200" lvl="0" indent="-31718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95"/>
              <a:buChar char="•"/>
            </a:pPr>
            <a:r>
              <a:rPr lang="en-US" sz="2170" dirty="0"/>
              <a:t>Thorough instruction, testing, and fine-tuning are necessary to guarantee precision and prevent overfitting.</a:t>
            </a:r>
            <a:endParaRPr sz="2170" dirty="0"/>
          </a:p>
          <a:p>
            <a:pPr marL="457200" lvl="0" indent="-31718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95"/>
              <a:buChar char="•"/>
            </a:pPr>
            <a:r>
              <a:rPr lang="en-US" sz="2170" dirty="0"/>
              <a:t>The model's use can raise conversion rates, improve customer happiness, and allocate resources optimally.</a:t>
            </a:r>
            <a:endParaRPr sz="2170" dirty="0"/>
          </a:p>
          <a:p>
            <a:pPr marL="457200" lvl="0" indent="-31718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95"/>
              <a:buChar char="•"/>
            </a:pPr>
            <a:r>
              <a:rPr lang="en-US" sz="2170" dirty="0"/>
              <a:t>Although the model provides insightful information about consumer behavior, it is not perfect, and predictions may be impacted by other variables.</a:t>
            </a:r>
            <a:endParaRPr sz="2170" dirty="0"/>
          </a:p>
          <a:p>
            <a:pPr marL="457200" lvl="0" indent="-317182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95"/>
              <a:buChar char="•"/>
            </a:pPr>
            <a:r>
              <a:rPr lang="en-US" sz="2170" dirty="0"/>
              <a:t>Sustained efficacy requires regular model assessment and verification against real-world results.</a:t>
            </a:r>
            <a:endParaRPr sz="2170" dirty="0"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Widescreen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Raleway ExtraBold</vt:lpstr>
      <vt:lpstr>Times New Roman</vt:lpstr>
      <vt:lpstr>Arial Black</vt:lpstr>
      <vt:lpstr>1_Office Theme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Methodology used </vt:lpstr>
      <vt:lpstr>Results and Outputs</vt:lpstr>
      <vt:lpstr>Conclusion</vt:lpstr>
      <vt:lpstr>Future Scope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AKASH KAPOOR</cp:lastModifiedBy>
  <cp:revision>2</cp:revision>
  <dcterms:modified xsi:type="dcterms:W3CDTF">2023-11-30T04:25:37Z</dcterms:modified>
</cp:coreProperties>
</file>