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27" r:id="rId6"/>
    <p:sldId id="315" r:id="rId7"/>
    <p:sldId id="340" r:id="rId8"/>
    <p:sldId id="329" r:id="rId9"/>
    <p:sldId id="302" r:id="rId10"/>
    <p:sldId id="339" r:id="rId11"/>
    <p:sldId id="341" r:id="rId12"/>
    <p:sldId id="342" r:id="rId13"/>
    <p:sldId id="304" r:id="rId14"/>
    <p:sldId id="34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0E64CA-2B2B-A7EE-ECB1-7D71C55D1616}" v="110" dt="2024-07-23T16:19:57.565"/>
    <p1510:client id="{F34B4D17-9AEB-0178-2386-86EDB997A291}" v="185" dt="2024-07-23T17:10:45.042"/>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69" d="100"/>
          <a:sy n="69" d="100"/>
        </p:scale>
        <p:origin x="484" y="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7/23/2024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7/23/2024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9X4XLRkS9o45IXV8vPH7qF06DpT2QvNG?usp=sharing" TargetMode="External"/><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2014040" y="3998225"/>
            <a:ext cx="9999296" cy="2256101"/>
          </a:xfrm>
        </p:spPr>
        <p:txBody>
          <a:bodyPr vert="horz" lIns="91440" tIns="45720" rIns="91440" bIns="45720" rtlCol="0" anchor="t">
            <a:normAutofit/>
          </a:bodyPr>
          <a:lstStyle/>
          <a:p>
            <a:pPr algn="r"/>
            <a:r>
              <a:rPr lang="en-US" sz="2800" dirty="0">
                <a:solidFill>
                  <a:schemeClr val="tx1"/>
                </a:solidFill>
              </a:rPr>
              <a:t>By:-</a:t>
            </a:r>
            <a:r>
              <a:rPr lang="en-US" sz="3200" b="0" dirty="0">
                <a:solidFill>
                  <a:schemeClr val="tx1"/>
                </a:solidFill>
              </a:rPr>
              <a:t> </a:t>
            </a:r>
            <a:r>
              <a:rPr lang="en-US" sz="2400" b="0" dirty="0">
                <a:solidFill>
                  <a:schemeClr val="tx1"/>
                </a:solidFill>
              </a:rPr>
              <a:t>Akash Chandrashekhar Katte</a:t>
            </a:r>
          </a:p>
          <a:p>
            <a:pPr algn="r"/>
            <a:r>
              <a:rPr lang="en-US" sz="2400" b="0" dirty="0" err="1">
                <a:solidFill>
                  <a:schemeClr val="tx1"/>
                </a:solidFill>
              </a:rPr>
              <a:t>Skn</a:t>
            </a:r>
            <a:r>
              <a:rPr lang="en-US" sz="2400" b="0" dirty="0">
                <a:solidFill>
                  <a:schemeClr val="tx1"/>
                </a:solidFill>
              </a:rPr>
              <a:t> </a:t>
            </a:r>
            <a:r>
              <a:rPr lang="en-US" sz="2400" b="0" dirty="0" err="1">
                <a:solidFill>
                  <a:schemeClr val="tx1"/>
                </a:solidFill>
              </a:rPr>
              <a:t>Sinhgad</a:t>
            </a:r>
            <a:r>
              <a:rPr lang="en-US" sz="2400" b="0" dirty="0">
                <a:solidFill>
                  <a:schemeClr val="tx1"/>
                </a:solidFill>
              </a:rPr>
              <a:t> College of Engineering </a:t>
            </a:r>
            <a:r>
              <a:rPr lang="en-US" sz="2400" b="0" dirty="0" err="1">
                <a:solidFill>
                  <a:schemeClr val="tx1"/>
                </a:solidFill>
              </a:rPr>
              <a:t>Korti,Pandharpur</a:t>
            </a:r>
            <a:endParaRPr lang="en-US" b="0" dirty="0" err="1">
              <a:solidFill>
                <a:schemeClr val="tx1"/>
              </a:solidFill>
            </a:endParaRPr>
          </a:p>
          <a:p>
            <a:pPr algn="r"/>
            <a:endParaRPr lang="en-US"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84757" y="2050553"/>
            <a:ext cx="4926834" cy="1620466"/>
          </a:xfrm>
        </p:spPr>
        <p:txBody>
          <a:bodyPr vert="horz" lIns="91440" tIns="45720" rIns="91440" bIns="45720" rtlCol="0" anchor="t">
            <a:noAutofit/>
          </a:bodyPr>
          <a:lstStyle/>
          <a:p>
            <a:r>
              <a:rPr lang="en-GB" sz="5400" b="1" dirty="0"/>
              <a:t>HR </a:t>
            </a:r>
            <a:r>
              <a:rPr lang="en-GB" sz="5400" b="1"/>
              <a:t>Analytics Dashboard</a:t>
            </a:r>
            <a:endParaRPr lang="en-GB" sz="54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4842638" cy="4587955"/>
          </a:xfrm>
        </p:spPr>
        <p:txBody>
          <a:bodyPr>
            <a:normAutofit/>
          </a:bodyPr>
          <a:lstStyle/>
          <a:p>
            <a:r>
              <a:rPr lang="en-US" dirty="0"/>
              <a:t>.</a:t>
            </a:r>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4842638" cy="458795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E990FE4-77F8-28FD-5E3D-2F4845067593}"/>
              </a:ext>
            </a:extLst>
          </p:cNvPr>
          <p:cNvSpPr>
            <a:spLocks noGrp="1"/>
          </p:cNvSpPr>
          <p:nvPr>
            <p:ph type="title"/>
          </p:nvPr>
        </p:nvSpPr>
        <p:spPr/>
        <p:txBody>
          <a:bodyPr/>
          <a:lstStyle/>
          <a:p>
            <a:r>
              <a:rPr lang="en-US" dirty="0"/>
              <a:t>For more details:</a:t>
            </a:r>
          </a:p>
        </p:txBody>
      </p:sp>
      <p:sp>
        <p:nvSpPr>
          <p:cNvPr id="6" name="Text Placeholder 5">
            <a:extLst>
              <a:ext uri="{FF2B5EF4-FFF2-40B4-BE49-F238E27FC236}">
                <a16:creationId xmlns:a16="http://schemas.microsoft.com/office/drawing/2014/main" id="{1288183A-7A6C-6D53-BE07-D461044E303C}"/>
              </a:ext>
            </a:extLst>
          </p:cNvPr>
          <p:cNvSpPr>
            <a:spLocks noGrp="1"/>
          </p:cNvSpPr>
          <p:nvPr>
            <p:ph type="body" sz="quarter" idx="12"/>
          </p:nvPr>
        </p:nvSpPr>
        <p:spPr>
          <a:xfrm>
            <a:off x="1466765" y="2691894"/>
            <a:ext cx="8652639" cy="3392309"/>
          </a:xfrm>
        </p:spPr>
        <p:txBody>
          <a:bodyPr vert="horz" lIns="91440" tIns="45720" rIns="91440" bIns="45720" rtlCol="0" anchor="t">
            <a:noAutofit/>
          </a:bodyPr>
          <a:lstStyle/>
          <a:p>
            <a:r>
              <a:rPr lang="en-US" sz="8000">
                <a:solidFill>
                  <a:srgbClr val="FF0000"/>
                </a:solidFill>
                <a:hlinkClick r:id="rId3"/>
              </a:rPr>
              <a:t>Drive</a:t>
            </a:r>
            <a:r>
              <a:rPr lang="en-US" sz="8000">
                <a:solidFill>
                  <a:srgbClr val="FF0000"/>
                </a:solidFill>
              </a:rPr>
              <a:t>&lt;&lt;click here</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 calcmode="lin" valueType="num">
                                      <p:cBhvr additive="base">
                                        <p:cTn id="7"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1">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p:tgtEl>
                                          <p:spTgt spid="30"/>
                                        </p:tgtEl>
                                        <p:attrNameLst>
                                          <p:attrName>ppt_y</p:attrName>
                                        </p:attrNameLst>
                                      </p:cBhvr>
                                      <p:tavLst>
                                        <p:tav tm="0">
                                          <p:val>
                                            <p:strVal val="#ppt_y+#ppt_h*1.125000"/>
                                          </p:val>
                                        </p:tav>
                                        <p:tav tm="100000">
                                          <p:val>
                                            <p:strVal val="#ppt_y"/>
                                          </p:val>
                                        </p:tav>
                                      </p:tavLst>
                                    </p:anim>
                                    <p:animEffect transition="in" filter="wipe(up)">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p:tgtEl>
                                          <p:spTgt spid="32"/>
                                        </p:tgtEl>
                                        <p:attrNameLst>
                                          <p:attrName>ppt_y</p:attrName>
                                        </p:attrNameLst>
                                      </p:cBhvr>
                                      <p:tavLst>
                                        <p:tav tm="0">
                                          <p:val>
                                            <p:strVal val="#ppt_y+#ppt_h*1.125000"/>
                                          </p:val>
                                        </p:tav>
                                        <p:tav tm="100000">
                                          <p:val>
                                            <p:strVal val="#ppt_y"/>
                                          </p:val>
                                        </p:tav>
                                      </p:tavLst>
                                    </p:anim>
                                    <p:animEffect transition="in" filter="wipe(up)">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30"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174075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718827" cy="4585646"/>
          </a:xfrm>
        </p:spPr>
        <p:txBody>
          <a:bodyPr vert="horz" lIns="91440" tIns="45720" rIns="91440" bIns="45720" rtlCol="0" anchor="t">
            <a:noAutofit/>
          </a:bodyPr>
          <a:lstStyle/>
          <a:p>
            <a:pPr>
              <a:lnSpc>
                <a:spcPct val="150000"/>
              </a:lnSpc>
            </a:pPr>
            <a:r>
              <a:rPr lang="en-IN" dirty="0">
                <a:ea typeface="+mn-lt"/>
                <a:cs typeface="+mn-lt"/>
              </a:rPr>
              <a:t>Designing and develop a comprehensive HR analytics dashboard using Power BI to </a:t>
            </a:r>
            <a:r>
              <a:rPr lang="en-IN" dirty="0" err="1">
                <a:ea typeface="+mn-lt"/>
                <a:cs typeface="+mn-lt"/>
              </a:rPr>
              <a:t>analyze</a:t>
            </a:r>
            <a:r>
              <a:rPr lang="en-IN" dirty="0">
                <a:ea typeface="+mn-lt"/>
                <a:cs typeface="+mn-lt"/>
              </a:rPr>
              <a:t> and visualize attrition trends across various parameters including region, department, and other relevant factors. The dashboard should provide insightful metrics and interactive visuals to help HR professionals understand attrition patterns, identify key drivers, and facilitate data-driven decision-making to improve employee retention strategies.</a:t>
            </a:r>
            <a:endParaRPr lang="en-IN"/>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960" y="201364"/>
            <a:ext cx="11897655" cy="6510052"/>
          </a:xfrm>
        </p:spPr>
        <p:txBody>
          <a:bodyPr vert="horz" lIns="91440" tIns="45720" rIns="91440" bIns="45720" rtlCol="0" anchor="t">
            <a:noAutofit/>
          </a:bodyPr>
          <a:lstStyle/>
          <a:p>
            <a:r>
              <a:rPr lang="en-GB" sz="2800" dirty="0"/>
              <a:t>Project Description</a:t>
            </a:r>
            <a:br>
              <a:rPr lang="en-GB" sz="1800" dirty="0"/>
            </a:br>
            <a:r>
              <a:rPr lang="en-GB" sz="1800" dirty="0">
                <a:ea typeface="+mj-lt"/>
                <a:cs typeface="+mj-lt"/>
              </a:rPr>
              <a:t>Objective:</a:t>
            </a:r>
            <a:r>
              <a:rPr lang="en-GB" sz="1800" b="0" dirty="0">
                <a:ea typeface="+mj-lt"/>
                <a:cs typeface="+mj-lt"/>
              </a:rPr>
              <a:t> The primary objective of this project is to create a comprehensive HR analytics dashboard that enables HR teams to analyze and visualize attrition data effectively. By aggregating and presenting attrition metrics across various dimensions such as region, department, tenure, performance ratings, salary bands, and other relevant factors, the dashboard will facilitate deeper insights into attrition patterns. These insights will empower HR stakeholders to identify key drivers of attrition, assess retention strategies, and make informed decisions to mitigate turnover.</a:t>
            </a:r>
          </a:p>
          <a:p>
            <a:r>
              <a:rPr lang="en-GB" sz="1800">
                <a:ea typeface="+mj-lt"/>
                <a:cs typeface="+mj-lt"/>
              </a:rPr>
              <a:t>Key Features and Components:</a:t>
            </a:r>
            <a:endParaRPr lang="en-GB" sz="1800" dirty="0">
              <a:ea typeface="+mj-lt"/>
              <a:cs typeface="+mj-lt"/>
            </a:endParaRPr>
          </a:p>
          <a:p>
            <a:pPr marL="457200" indent="-457200">
              <a:buFont typeface="Arial"/>
              <a:buChar char="•"/>
            </a:pPr>
            <a:r>
              <a:rPr lang="en-GB" sz="1800" dirty="0">
                <a:ea typeface="+mj-lt"/>
                <a:cs typeface="+mj-lt"/>
              </a:rPr>
              <a:t>Data Integration and Preparation:</a:t>
            </a:r>
          </a:p>
          <a:p>
            <a:pPr marL="285750" lvl="1" indent="-285750">
              <a:buFont typeface="Arial"/>
              <a:buChar char="•"/>
            </a:pPr>
            <a:r>
              <a:rPr lang="en-GB" b="1" kern="1200" dirty="0">
                <a:latin typeface="+mj-lt"/>
                <a:ea typeface="+mj-lt"/>
                <a:cs typeface="+mj-lt"/>
              </a:rPr>
              <a:t>Data Sources:</a:t>
            </a:r>
            <a:r>
              <a:rPr lang="en-GB" kern="1200" dirty="0">
                <a:latin typeface="+mj-lt"/>
                <a:ea typeface="+mj-lt"/>
                <a:cs typeface="+mj-lt"/>
              </a:rPr>
              <a:t> The dashboard will integrate data from HR systems and databases containing employee demographic information, employment history, exit reasons, performance evaluations, compensation details, and other relevant HR metrics.</a:t>
            </a:r>
          </a:p>
          <a:p>
            <a:pPr marL="285750" lvl="1" indent="-285750">
              <a:buFont typeface="Arial"/>
              <a:buChar char="•"/>
            </a:pPr>
            <a:r>
              <a:rPr lang="en-GB" b="1" kern="1200">
                <a:latin typeface="+mj-lt"/>
                <a:ea typeface="+mj-lt"/>
                <a:cs typeface="+mj-lt"/>
              </a:rPr>
              <a:t>Data Cleaning and Transformation:</a:t>
            </a:r>
            <a:r>
              <a:rPr lang="en-GB" kern="1200" dirty="0">
                <a:latin typeface="+mj-lt"/>
                <a:ea typeface="+mj-lt"/>
                <a:cs typeface="+mj-lt"/>
              </a:rPr>
              <a:t> Utilizing Power BI's data preparation capabilities, the project will involve cleaning, transforming, and structuring the data to ensure consistency and reliability for analysis.</a:t>
            </a:r>
          </a:p>
          <a:p>
            <a:pPr marL="457200" indent="-457200">
              <a:buFont typeface="Arial"/>
              <a:buChar char="•"/>
            </a:pPr>
            <a:r>
              <a:rPr lang="en-GB" sz="1800">
                <a:ea typeface="+mj-lt"/>
                <a:cs typeface="+mj-lt"/>
              </a:rPr>
              <a:t>Dashboard Design and Visualization:</a:t>
            </a:r>
          </a:p>
          <a:p>
            <a:pPr marL="342900" indent="-342900">
              <a:buFont typeface="Arial"/>
              <a:buChar char="•"/>
            </a:pPr>
            <a:r>
              <a:rPr lang="en-GB" sz="1800">
                <a:ea typeface="+mj-lt"/>
                <a:cs typeface="+mj-lt"/>
              </a:rPr>
              <a:t>Interactive Visuals:</a:t>
            </a:r>
            <a:r>
              <a:rPr lang="en-GB" sz="1800" b="0">
                <a:ea typeface="+mj-lt"/>
                <a:cs typeface="+mj-lt"/>
              </a:rPr>
              <a:t> The dashboard will feature interactive visualizations such as bar charts, line graphs, pie charts, heat maps, and scatter plots to depict attrition trends and correlations.</a:t>
            </a:r>
            <a:endParaRPr lang="en-GB" sz="1800">
              <a:ea typeface="+mj-lt"/>
              <a:cs typeface="+mj-lt"/>
            </a:endParaRPr>
          </a:p>
          <a:p>
            <a:pPr marL="342900" indent="-342900">
              <a:buFont typeface="Arial"/>
              <a:buChar char="•"/>
            </a:pPr>
            <a:r>
              <a:rPr lang="en-GB" sz="1800">
                <a:ea typeface="+mj-lt"/>
                <a:cs typeface="+mj-lt"/>
              </a:rPr>
              <a:t>Key Metrics:</a:t>
            </a:r>
            <a:r>
              <a:rPr lang="en-GB" sz="1800" b="0">
                <a:ea typeface="+mj-lt"/>
                <a:cs typeface="+mj-lt"/>
              </a:rPr>
              <a:t> Metrics such as attrition rate, average tenure, distribution of exits by department and region, exit reasons analysis, and voluntary vs. involuntary attrition will be prominently displayed.</a:t>
            </a:r>
            <a:endParaRPr lang="en-GB" sz="1800">
              <a:ea typeface="+mj-lt"/>
              <a:cs typeface="+mj-lt"/>
            </a:endParaRPr>
          </a:p>
          <a:p>
            <a:pPr marL="342900" indent="-342900">
              <a:buFont typeface="Arial"/>
              <a:buChar char="•"/>
            </a:pPr>
            <a:r>
              <a:rPr lang="en-GB" sz="1800">
                <a:ea typeface="+mj-lt"/>
                <a:cs typeface="+mj-lt"/>
              </a:rPr>
              <a:t>Filtering and Drill-down:</a:t>
            </a:r>
            <a:r>
              <a:rPr lang="en-GB" sz="1800" b="0">
                <a:ea typeface="+mj-lt"/>
                <a:cs typeface="+mj-lt"/>
              </a:rPr>
              <a:t> Users will have the ability to filter data by time periods (e.g., monthly, quarterly, annually), departments, regions, job roles, and other dimensions. Drill-down functionalities will allow deeper exploration of data at different levels of granularity.</a:t>
            </a:r>
            <a:endParaRPr lang="en-GB" sz="1800">
              <a:ea typeface="+mj-lt"/>
              <a:cs typeface="+mj-lt"/>
            </a:endParaRPr>
          </a:p>
          <a:p>
            <a:pPr marL="685800" indent="-685800">
              <a:buFont typeface="Arial"/>
              <a:buChar char="•"/>
            </a:pPr>
            <a:endParaRPr lang="en-GB" sz="4400" dirty="0"/>
          </a:p>
          <a:p>
            <a:endParaRPr lang="en-GB" sz="18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315343" y="316384"/>
            <a:ext cx="10804977" cy="6222504"/>
          </a:xfrm>
        </p:spPr>
        <p:txBody>
          <a:bodyPr vert="horz" lIns="91440" tIns="45720" rIns="91440" bIns="45720" rtlCol="0" anchor="t">
            <a:noAutofit/>
          </a:bodyPr>
          <a:lstStyle/>
          <a:p>
            <a:pPr marL="285750" indent="-285750">
              <a:buFont typeface="Arial"/>
              <a:buChar char="•"/>
            </a:pPr>
            <a:r>
              <a:rPr lang="en-GB" sz="1400" dirty="0">
                <a:ea typeface="+mj-lt"/>
                <a:cs typeface="+mj-lt"/>
              </a:rPr>
              <a:t>Advanced Analytics and Insights:</a:t>
            </a:r>
          </a:p>
          <a:p>
            <a:pPr marL="285750" lvl="1" indent="-285750">
              <a:buFont typeface="Arial"/>
              <a:buChar char="•"/>
            </a:pPr>
            <a:r>
              <a:rPr lang="en-GB" sz="1300" b="1" kern="1200" dirty="0">
                <a:latin typeface="+mj-lt"/>
                <a:ea typeface="+mj-lt"/>
                <a:cs typeface="+mj-lt"/>
              </a:rPr>
              <a:t>Predictive Analytics:</a:t>
            </a:r>
            <a:r>
              <a:rPr lang="en-GB" sz="1300" kern="1200" dirty="0">
                <a:latin typeface="+mj-lt"/>
                <a:ea typeface="+mj-lt"/>
                <a:cs typeface="+mj-lt"/>
              </a:rPr>
              <a:t> Utilizing Power BI's predictive </a:t>
            </a:r>
            <a:r>
              <a:rPr lang="en-GB" sz="1300" kern="1200" dirty="0" err="1">
                <a:latin typeface="+mj-lt"/>
                <a:ea typeface="+mj-lt"/>
                <a:cs typeface="+mj-lt"/>
              </a:rPr>
              <a:t>modeling</a:t>
            </a:r>
            <a:r>
              <a:rPr lang="en-GB" sz="1300" kern="1200" dirty="0">
                <a:latin typeface="+mj-lt"/>
                <a:ea typeface="+mj-lt"/>
                <a:cs typeface="+mj-lt"/>
              </a:rPr>
              <a:t> capabilities (if applicable), the dashboard may include predictive analytics to forecast potential attrition trends based on historical data and identified patterns.</a:t>
            </a:r>
          </a:p>
          <a:p>
            <a:pPr marL="285750" lvl="1" indent="-285750">
              <a:buFont typeface="Arial"/>
              <a:buChar char="•"/>
            </a:pPr>
            <a:r>
              <a:rPr lang="en-GB" sz="1300" b="1" kern="1200" dirty="0">
                <a:latin typeface="+mj-lt"/>
                <a:ea typeface="+mj-lt"/>
                <a:cs typeface="+mj-lt"/>
              </a:rPr>
              <a:t>Segmentation Analysis:</a:t>
            </a:r>
            <a:r>
              <a:rPr lang="en-GB" sz="1300" kern="1200" dirty="0">
                <a:latin typeface="+mj-lt"/>
                <a:ea typeface="+mj-lt"/>
                <a:cs typeface="+mj-lt"/>
              </a:rPr>
              <a:t> Segmentation of employees based on attrition risk profiles (e.g., high performers, low engagement) to tailor retention strategies accordingly.</a:t>
            </a:r>
          </a:p>
          <a:p>
            <a:pPr marL="285750" lvl="1" indent="-285750">
              <a:buFont typeface="Arial"/>
              <a:buChar char="•"/>
            </a:pPr>
            <a:r>
              <a:rPr lang="en-GB" sz="1300" b="1" kern="1200" dirty="0">
                <a:latin typeface="+mj-lt"/>
                <a:ea typeface="+mj-lt"/>
                <a:cs typeface="+mj-lt"/>
              </a:rPr>
              <a:t>Benchmarking:</a:t>
            </a:r>
            <a:r>
              <a:rPr lang="en-GB" sz="1300" kern="1200" dirty="0">
                <a:latin typeface="+mj-lt"/>
                <a:ea typeface="+mj-lt"/>
                <a:cs typeface="+mj-lt"/>
              </a:rPr>
              <a:t> Comparative analysis against industry benchmarks or organizational targets to assess performance and identify areas for improvement.</a:t>
            </a:r>
          </a:p>
          <a:p>
            <a:pPr marL="285750" indent="-285750">
              <a:buFont typeface="Arial"/>
              <a:buChar char="•"/>
            </a:pPr>
            <a:r>
              <a:rPr lang="en-GB" sz="1400" dirty="0">
                <a:ea typeface="+mj-lt"/>
                <a:cs typeface="+mj-lt"/>
              </a:rPr>
              <a:t>User Interface and Accessibility:</a:t>
            </a:r>
          </a:p>
          <a:p>
            <a:pPr marL="285750" lvl="1" indent="-285750">
              <a:buFont typeface="Arial"/>
              <a:buChar char="•"/>
            </a:pPr>
            <a:r>
              <a:rPr lang="en-GB" sz="1300" b="1" kern="1200" dirty="0">
                <a:latin typeface="+mj-lt"/>
                <a:ea typeface="+mj-lt"/>
                <a:cs typeface="+mj-lt"/>
              </a:rPr>
              <a:t>User-Friendly Interface:</a:t>
            </a:r>
            <a:r>
              <a:rPr lang="en-GB" sz="1300" kern="1200" dirty="0">
                <a:latin typeface="+mj-lt"/>
                <a:ea typeface="+mj-lt"/>
                <a:cs typeface="+mj-lt"/>
              </a:rPr>
              <a:t> The dashboard will be designed with a user-friendly interface, intuitive navigation, and visually appealing layout to ensure ease of use for HR professionals and stakeholders.</a:t>
            </a:r>
          </a:p>
          <a:p>
            <a:pPr marL="285750" lvl="1" indent="-285750">
              <a:buFont typeface="Arial"/>
              <a:buChar char="•"/>
            </a:pPr>
            <a:r>
              <a:rPr lang="en-GB" sz="1300" b="1" kern="1200" dirty="0">
                <a:latin typeface="+mj-lt"/>
                <a:ea typeface="+mj-lt"/>
                <a:cs typeface="+mj-lt"/>
              </a:rPr>
              <a:t>Accessibility:</a:t>
            </a:r>
            <a:r>
              <a:rPr lang="en-GB" sz="1300" kern="1200" dirty="0">
                <a:latin typeface="+mj-lt"/>
                <a:ea typeface="+mj-lt"/>
                <a:cs typeface="+mj-lt"/>
              </a:rPr>
              <a:t> Accessibility considerations will be incorporated to ensure the dashboard is usable by all users, including those with disabilities.</a:t>
            </a:r>
          </a:p>
          <a:p>
            <a:pPr marL="285750" indent="-285750">
              <a:buFont typeface="Arial"/>
              <a:buChar char="•"/>
            </a:pPr>
            <a:r>
              <a:rPr lang="en-GB" sz="1400" dirty="0">
                <a:ea typeface="+mj-lt"/>
                <a:cs typeface="+mj-lt"/>
              </a:rPr>
              <a:t>Implementation and Deployment:</a:t>
            </a:r>
          </a:p>
          <a:p>
            <a:pPr marL="285750" lvl="1" indent="-285750">
              <a:buFont typeface="Arial"/>
              <a:buChar char="•"/>
            </a:pPr>
            <a:r>
              <a:rPr lang="en-GB" sz="1300" b="1" kern="1200" dirty="0">
                <a:latin typeface="+mj-lt"/>
                <a:ea typeface="+mj-lt"/>
                <a:cs typeface="+mj-lt"/>
              </a:rPr>
              <a:t>Integration with Power BI Service:</a:t>
            </a:r>
            <a:r>
              <a:rPr lang="en-GB" sz="1300" kern="1200" dirty="0">
                <a:latin typeface="+mj-lt"/>
                <a:ea typeface="+mj-lt"/>
                <a:cs typeface="+mj-lt"/>
              </a:rPr>
              <a:t> Once developed, the dashboard will be published and deployed on the Power BI Service for accessibility across the organization.</a:t>
            </a:r>
          </a:p>
          <a:p>
            <a:pPr marL="285750" lvl="1" indent="-285750">
              <a:buFont typeface="Arial"/>
              <a:buChar char="•"/>
            </a:pPr>
            <a:r>
              <a:rPr lang="en-GB" sz="1300" b="1" kern="1200" dirty="0">
                <a:latin typeface="+mj-lt"/>
                <a:ea typeface="+mj-lt"/>
                <a:cs typeface="+mj-lt"/>
              </a:rPr>
              <a:t>Training and Documentation:</a:t>
            </a:r>
            <a:r>
              <a:rPr lang="en-GB" sz="1300" kern="1200" dirty="0">
                <a:latin typeface="+mj-lt"/>
                <a:ea typeface="+mj-lt"/>
                <a:cs typeface="+mj-lt"/>
              </a:rPr>
              <a:t> Training sessions and comprehensive documentation will be provided to HR teams and stakeholders to effectively utilize and interpret the dashboard for decision-making purposes.</a:t>
            </a:r>
          </a:p>
          <a:p>
            <a:pPr lvl="1"/>
            <a:r>
              <a:rPr lang="en-GB" sz="1400" b="1" kern="1200" dirty="0">
                <a:latin typeface="+mj-lt"/>
                <a:ea typeface="+mj-lt"/>
                <a:cs typeface="+mj-lt"/>
              </a:rPr>
              <a:t>Benefits:</a:t>
            </a:r>
          </a:p>
          <a:p>
            <a:pPr marL="285750" indent="-285750">
              <a:buFont typeface="Arial"/>
              <a:buChar char="•"/>
            </a:pPr>
            <a:r>
              <a:rPr lang="en-GB" sz="1300" dirty="0">
                <a:ea typeface="+mj-lt"/>
                <a:cs typeface="+mj-lt"/>
              </a:rPr>
              <a:t>Data-Driven Decision Making:</a:t>
            </a:r>
            <a:r>
              <a:rPr lang="en-GB" sz="1300" b="0" dirty="0">
                <a:ea typeface="+mj-lt"/>
                <a:cs typeface="+mj-lt"/>
              </a:rPr>
              <a:t> Enables HR professionals to make informed decisions backed by data insights, enhancing strategic workforce planning and talent management.</a:t>
            </a:r>
          </a:p>
          <a:p>
            <a:pPr marL="285750" indent="-285750">
              <a:buFont typeface="Arial"/>
              <a:buChar char="•"/>
            </a:pPr>
            <a:r>
              <a:rPr lang="en-GB" sz="1300" dirty="0">
                <a:ea typeface="+mj-lt"/>
                <a:cs typeface="+mj-lt"/>
              </a:rPr>
              <a:t>Cost Savings:</a:t>
            </a:r>
            <a:r>
              <a:rPr lang="en-GB" sz="1300" b="0" dirty="0">
                <a:ea typeface="+mj-lt"/>
                <a:cs typeface="+mj-lt"/>
              </a:rPr>
              <a:t> Proactive identification of attrition drivers can lead to cost savings associated with recruitment, onboarding, and training of new employees.</a:t>
            </a:r>
          </a:p>
          <a:p>
            <a:pPr marL="285750" indent="-285750">
              <a:buFont typeface="Arial"/>
              <a:buChar char="•"/>
            </a:pPr>
            <a:r>
              <a:rPr lang="en-GB" sz="1300" dirty="0">
                <a:ea typeface="+mj-lt"/>
                <a:cs typeface="+mj-lt"/>
              </a:rPr>
              <a:t>Improved Employee Satisfaction:</a:t>
            </a:r>
            <a:r>
              <a:rPr lang="en-GB" sz="1300" b="0" dirty="0">
                <a:ea typeface="+mj-lt"/>
                <a:cs typeface="+mj-lt"/>
              </a:rPr>
              <a:t> By understanding and addressing factors contributing to attrition, organizations can improve overall employee satisfaction and retention rates.</a:t>
            </a:r>
            <a:br>
              <a:rPr lang="en-GB" sz="1300" b="0" dirty="0">
                <a:ea typeface="+mj-lt"/>
                <a:cs typeface="+mj-lt"/>
              </a:rPr>
            </a:br>
            <a:endParaRPr lang="en-GB" sz="1300" b="0" dirty="0">
              <a:ea typeface="+mj-lt"/>
              <a:cs typeface="+mj-lt"/>
            </a:endParaRPr>
          </a:p>
          <a:p>
            <a:r>
              <a:rPr lang="en-GB" sz="1400" dirty="0">
                <a:ea typeface="+mj-lt"/>
                <a:cs typeface="+mj-lt"/>
              </a:rPr>
              <a:t>Conclusion:</a:t>
            </a:r>
            <a:r>
              <a:rPr lang="en-GB" sz="1300" b="0" dirty="0">
                <a:ea typeface="+mj-lt"/>
                <a:cs typeface="+mj-lt"/>
              </a:rPr>
              <a:t> The HR analytics dashboard project using Power BI aims to transform how organizations </a:t>
            </a:r>
            <a:r>
              <a:rPr lang="en-GB" sz="1300" b="0" dirty="0" err="1">
                <a:ea typeface="+mj-lt"/>
                <a:cs typeface="+mj-lt"/>
              </a:rPr>
              <a:t>analyze</a:t>
            </a:r>
            <a:r>
              <a:rPr lang="en-GB" sz="1300" b="0" dirty="0">
                <a:ea typeface="+mj-lt"/>
                <a:cs typeface="+mj-lt"/>
              </a:rPr>
              <a:t> and manage attrition data, providing actionable insights to drive HR strategies and enhance organizational performance. By leveraging the power of data visualization and analytics, the project will contribute to fostering a more engaged and stable workforce, ultimately supporting the long-term growth and success of the organization.</a:t>
            </a:r>
          </a:p>
          <a:p>
            <a:endParaRPr lang="en-GB" sz="13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197839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333170" y="668643"/>
            <a:ext cx="10923725" cy="5183342"/>
          </a:xfrm>
        </p:spPr>
        <p:txBody>
          <a:bodyPr vert="horz" lIns="91440" tIns="45720" rIns="91440" bIns="45720" rtlCol="0" anchor="t">
            <a:noAutofit/>
          </a:bodyPr>
          <a:lstStyle/>
          <a:p>
            <a:pPr algn="just"/>
            <a:r>
              <a:rPr lang="en-IN" sz="1400" b="1" dirty="0">
                <a:ea typeface="+mn-lt"/>
                <a:cs typeface="+mn-lt"/>
              </a:rPr>
              <a:t>HR Professionals:</a:t>
            </a:r>
          </a:p>
          <a:p>
            <a:pPr algn="just"/>
            <a:r>
              <a:rPr lang="en-IN" sz="1400" dirty="0">
                <a:ea typeface="+mn-lt"/>
                <a:cs typeface="+mn-lt"/>
              </a:rPr>
              <a:t>HR Managers and Analysts: Analyze attrition trends, identify patterns, and develop retention strategies.</a:t>
            </a:r>
          </a:p>
          <a:p>
            <a:pPr algn="just"/>
            <a:r>
              <a:rPr lang="en-IN" sz="1400" b="1" dirty="0">
                <a:ea typeface="+mn-lt"/>
                <a:cs typeface="+mn-lt"/>
              </a:rPr>
              <a:t>Department Managers and Team Leaders:</a:t>
            </a:r>
          </a:p>
          <a:p>
            <a:pPr algn="just"/>
            <a:r>
              <a:rPr lang="en-IN" sz="1400" dirty="0">
                <a:ea typeface="+mn-lt"/>
                <a:cs typeface="+mn-lt"/>
              </a:rPr>
              <a:t>Monitor departmental attrition rates, understand team dynamics, and support retention efforts.</a:t>
            </a:r>
          </a:p>
          <a:p>
            <a:pPr algn="just"/>
            <a:r>
              <a:rPr lang="en-IN" sz="1400" b="1" dirty="0">
                <a:ea typeface="+mn-lt"/>
                <a:cs typeface="+mn-lt"/>
              </a:rPr>
              <a:t>Executives and Senior Management:</a:t>
            </a:r>
          </a:p>
          <a:p>
            <a:pPr algn="just"/>
            <a:r>
              <a:rPr lang="en-IN" sz="1400" dirty="0">
                <a:ea typeface="+mn-lt"/>
                <a:cs typeface="+mn-lt"/>
              </a:rPr>
              <a:t>CHRO and C-Suite Executives: Gain insights into overall attrition trends, align HR strategies with business goals, and support strategic decision-making.</a:t>
            </a:r>
          </a:p>
          <a:p>
            <a:pPr algn="just"/>
            <a:r>
              <a:rPr lang="en-IN" sz="1400" b="1" dirty="0">
                <a:ea typeface="+mn-lt"/>
                <a:cs typeface="+mn-lt"/>
              </a:rPr>
              <a:t>Recruitment and Talent Acquisition Teams:</a:t>
            </a:r>
          </a:p>
          <a:p>
            <a:pPr algn="just"/>
            <a:r>
              <a:rPr lang="en-IN" sz="1400" dirty="0">
                <a:ea typeface="+mn-lt"/>
                <a:cs typeface="+mn-lt"/>
              </a:rPr>
              <a:t>Recruiters and Talent Acquisition Specialists: Refine recruitment strategies, assess candidate quality, and adjust sourcing efforts based on attrition insights.</a:t>
            </a:r>
          </a:p>
          <a:p>
            <a:pPr algn="just"/>
            <a:r>
              <a:rPr lang="en-IN" sz="1400" b="1" dirty="0">
                <a:ea typeface="+mn-lt"/>
                <a:cs typeface="+mn-lt"/>
              </a:rPr>
              <a:t>Finance and Budgeting Teams:</a:t>
            </a:r>
          </a:p>
          <a:p>
            <a:pPr algn="just"/>
            <a:r>
              <a:rPr lang="en-IN" sz="1400" dirty="0">
                <a:ea typeface="+mn-lt"/>
                <a:cs typeface="+mn-lt"/>
              </a:rPr>
              <a:t>Financial Analysts: Assess financial impacts of attrition on recruitment costs, training expenses, and productivity losses.</a:t>
            </a:r>
          </a:p>
          <a:p>
            <a:pPr algn="just"/>
            <a:r>
              <a:rPr lang="en-IN" sz="1400" b="1" dirty="0">
                <a:ea typeface="+mn-lt"/>
                <a:cs typeface="+mn-lt"/>
              </a:rPr>
              <a:t>Employee Relations and Engagement Teams:</a:t>
            </a:r>
          </a:p>
          <a:p>
            <a:pPr algn="just"/>
            <a:r>
              <a:rPr lang="en-IN" sz="1400" dirty="0">
                <a:ea typeface="+mn-lt"/>
                <a:cs typeface="+mn-lt"/>
              </a:rPr>
              <a:t>Employee Relations Specialists: Identify issues affecting employee satisfaction and engagement, collaborate on culture improvement initiatives.</a:t>
            </a:r>
          </a:p>
          <a:p>
            <a:pPr algn="just"/>
            <a:r>
              <a:rPr lang="en-IN" sz="1400" b="1" dirty="0">
                <a:ea typeface="+mn-lt"/>
                <a:cs typeface="+mn-lt"/>
              </a:rPr>
              <a:t>Compliance and Legal Teams:</a:t>
            </a:r>
          </a:p>
          <a:p>
            <a:pPr algn="just"/>
            <a:r>
              <a:rPr lang="en-IN" sz="1400" dirty="0">
                <a:ea typeface="+mn-lt"/>
                <a:cs typeface="+mn-lt"/>
              </a:rPr>
              <a:t>Compliance Officers: Monitor attrition related to legal compliance, ensure HR practices meet regulatory requirements.</a:t>
            </a:r>
          </a:p>
          <a:p>
            <a:pPr algn="just"/>
            <a:r>
              <a:rPr lang="en-IN" sz="1400" b="1" dirty="0">
                <a:ea typeface="+mn-lt"/>
                <a:cs typeface="+mn-lt"/>
              </a:rPr>
              <a:t>Strategy and Operations Teams:</a:t>
            </a:r>
          </a:p>
          <a:p>
            <a:pPr algn="just"/>
            <a:r>
              <a:rPr lang="en-IN" sz="1400" dirty="0">
                <a:ea typeface="+mn-lt"/>
                <a:cs typeface="+mn-lt"/>
              </a:rPr>
              <a:t>Operations Managers: Optimize workforce planning, resource allocation, and operational efficiency based on attrition data.</a:t>
            </a:r>
          </a:p>
          <a:p>
            <a:pPr algn="just">
              <a:lnSpc>
                <a:spcPct val="150000"/>
              </a:lnSpc>
            </a:pPr>
            <a:endParaRPr lang="en-IN" sz="14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519367" y="-402"/>
            <a:ext cx="10046070" cy="802641"/>
          </a:xfrm>
        </p:spPr>
        <p:txBody>
          <a:bodyPr>
            <a:normAutofit/>
          </a:bodyPr>
          <a:lstStyle/>
          <a:p>
            <a:r>
              <a:rPr lang="en-US" sz="3200" dirty="0"/>
              <a:t>WHO ARE THE END USERS?</a:t>
            </a:r>
            <a:endParaRPr lang="en-IN" sz="2000" dirty="0"/>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fade">
                                      <p:cBhvr>
                                        <p:cTn id="84" dur="1000"/>
                                        <p:tgtEl>
                                          <p:spTgt spid="2">
                                            <p:txEl>
                                              <p:pRg st="10" end="10"/>
                                            </p:txEl>
                                          </p:spTgt>
                                        </p:tgtEl>
                                      </p:cBhvr>
                                    </p:animEffect>
                                    <p:anim calcmode="lin" valueType="num">
                                      <p:cBhvr>
                                        <p:cTn id="8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txEl>
                                              <p:pRg st="11" end="11"/>
                                            </p:txEl>
                                          </p:spTgt>
                                        </p:tgtEl>
                                        <p:attrNameLst>
                                          <p:attrName>style.visibility</p:attrName>
                                        </p:attrNameLst>
                                      </p:cBhvr>
                                      <p:to>
                                        <p:strVal val="visible"/>
                                      </p:to>
                                    </p:set>
                                    <p:animEffect transition="in" filter="fade">
                                      <p:cBhvr>
                                        <p:cTn id="91" dur="1000"/>
                                        <p:tgtEl>
                                          <p:spTgt spid="2">
                                            <p:txEl>
                                              <p:pRg st="11" end="11"/>
                                            </p:txEl>
                                          </p:spTgt>
                                        </p:tgtEl>
                                      </p:cBhvr>
                                    </p:animEffect>
                                    <p:anim calcmode="lin" valueType="num">
                                      <p:cBhvr>
                                        <p:cTn id="9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
                                            <p:txEl>
                                              <p:pRg st="12" end="12"/>
                                            </p:txEl>
                                          </p:spTgt>
                                        </p:tgtEl>
                                        <p:attrNameLst>
                                          <p:attrName>style.visibility</p:attrName>
                                        </p:attrNameLst>
                                      </p:cBhvr>
                                      <p:to>
                                        <p:strVal val="visible"/>
                                      </p:to>
                                    </p:set>
                                    <p:animEffect transition="in" filter="fade">
                                      <p:cBhvr>
                                        <p:cTn id="98" dur="1000"/>
                                        <p:tgtEl>
                                          <p:spTgt spid="2">
                                            <p:txEl>
                                              <p:pRg st="12" end="12"/>
                                            </p:txEl>
                                          </p:spTgt>
                                        </p:tgtEl>
                                      </p:cBhvr>
                                    </p:animEffect>
                                    <p:anim calcmode="lin" valueType="num">
                                      <p:cBhvr>
                                        <p:cTn id="99"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
                                            <p:txEl>
                                              <p:pRg st="13" end="13"/>
                                            </p:txEl>
                                          </p:spTgt>
                                        </p:tgtEl>
                                        <p:attrNameLst>
                                          <p:attrName>style.visibility</p:attrName>
                                        </p:attrNameLst>
                                      </p:cBhvr>
                                      <p:to>
                                        <p:strVal val="visible"/>
                                      </p:to>
                                    </p:set>
                                    <p:animEffect transition="in" filter="fade">
                                      <p:cBhvr>
                                        <p:cTn id="105" dur="1000"/>
                                        <p:tgtEl>
                                          <p:spTgt spid="2">
                                            <p:txEl>
                                              <p:pRg st="13" end="13"/>
                                            </p:txEl>
                                          </p:spTgt>
                                        </p:tgtEl>
                                      </p:cBhvr>
                                    </p:animEffect>
                                    <p:anim calcmode="lin" valueType="num">
                                      <p:cBhvr>
                                        <p:cTn id="106"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107"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
                                            <p:txEl>
                                              <p:pRg st="14" end="14"/>
                                            </p:txEl>
                                          </p:spTgt>
                                        </p:tgtEl>
                                        <p:attrNameLst>
                                          <p:attrName>style.visibility</p:attrName>
                                        </p:attrNameLst>
                                      </p:cBhvr>
                                      <p:to>
                                        <p:strVal val="visible"/>
                                      </p:to>
                                    </p:set>
                                    <p:animEffect transition="in" filter="fade">
                                      <p:cBhvr>
                                        <p:cTn id="112" dur="1000"/>
                                        <p:tgtEl>
                                          <p:spTgt spid="2">
                                            <p:txEl>
                                              <p:pRg st="14" end="14"/>
                                            </p:txEl>
                                          </p:spTgt>
                                        </p:tgtEl>
                                      </p:cBhvr>
                                    </p:animEffect>
                                    <p:anim calcmode="lin" valueType="num">
                                      <p:cBhvr>
                                        <p:cTn id="113"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114"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2">
                                            <p:txEl>
                                              <p:pRg st="15" end="15"/>
                                            </p:txEl>
                                          </p:spTgt>
                                        </p:tgtEl>
                                        <p:attrNameLst>
                                          <p:attrName>style.visibility</p:attrName>
                                        </p:attrNameLst>
                                      </p:cBhvr>
                                      <p:to>
                                        <p:strVal val="visible"/>
                                      </p:to>
                                    </p:set>
                                    <p:animEffect transition="in" filter="fade">
                                      <p:cBhvr>
                                        <p:cTn id="119" dur="1000"/>
                                        <p:tgtEl>
                                          <p:spTgt spid="2">
                                            <p:txEl>
                                              <p:pRg st="15" end="15"/>
                                            </p:txEl>
                                          </p:spTgt>
                                        </p:tgtEl>
                                      </p:cBhvr>
                                    </p:animEffect>
                                    <p:anim calcmode="lin" valueType="num">
                                      <p:cBhvr>
                                        <p:cTn id="120"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121"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454543" y="1317541"/>
            <a:ext cx="9027702" cy="5243448"/>
          </a:xfrm>
        </p:spPr>
        <p:txBody>
          <a:bodyPr vert="horz" lIns="91440" tIns="45720" rIns="91440" bIns="45720" rtlCol="0" anchor="t">
            <a:normAutofit/>
          </a:bodyPr>
          <a:lstStyle/>
          <a:p>
            <a:pPr marL="457200" indent="0">
              <a:lnSpc>
                <a:spcPct val="100000"/>
              </a:lnSpc>
              <a:buNone/>
            </a:pPr>
            <a:r>
              <a:rPr lang="en-IN" b="1">
                <a:ea typeface="+mn-lt"/>
                <a:cs typeface="+mn-lt"/>
              </a:rPr>
              <a:t>Here HR analytics dashboard using Power BI utilizes:</a:t>
            </a:r>
            <a:endParaRPr lang="en-IN" dirty="0">
              <a:ea typeface="+mn-lt"/>
              <a:cs typeface="+mn-lt"/>
            </a:endParaRPr>
          </a:p>
          <a:p>
            <a:pPr>
              <a:lnSpc>
                <a:spcPct val="150000"/>
              </a:lnSpc>
            </a:pPr>
            <a:r>
              <a:rPr lang="en-IN" dirty="0">
                <a:ea typeface="+mn-lt"/>
                <a:cs typeface="+mn-lt"/>
              </a:rPr>
              <a:t>Power BI for data visualization and analytics.</a:t>
            </a:r>
            <a:endParaRPr lang="en-IN">
              <a:ea typeface="+mn-lt"/>
              <a:cs typeface="+mn-lt"/>
            </a:endParaRPr>
          </a:p>
          <a:p>
            <a:pPr>
              <a:lnSpc>
                <a:spcPct val="150000"/>
              </a:lnSpc>
            </a:pPr>
            <a:r>
              <a:rPr lang="en-IN" dirty="0">
                <a:ea typeface="+mn-lt"/>
                <a:cs typeface="+mn-lt"/>
              </a:rPr>
              <a:t>Integration with HR systems and databases.</a:t>
            </a:r>
            <a:endParaRPr lang="en-IN">
              <a:ea typeface="+mn-lt"/>
              <a:cs typeface="+mn-lt"/>
            </a:endParaRPr>
          </a:p>
          <a:p>
            <a:pPr>
              <a:lnSpc>
                <a:spcPct val="150000"/>
              </a:lnSpc>
            </a:pPr>
            <a:r>
              <a:rPr lang="en-IN" dirty="0">
                <a:ea typeface="+mn-lt"/>
                <a:cs typeface="+mn-lt"/>
              </a:rPr>
              <a:t>Optional use of cloud services for scalability.</a:t>
            </a:r>
            <a:endParaRPr lang="en-IN">
              <a:ea typeface="+mn-lt"/>
              <a:cs typeface="+mn-lt"/>
            </a:endParaRPr>
          </a:p>
          <a:p>
            <a:pPr>
              <a:lnSpc>
                <a:spcPct val="150000"/>
              </a:lnSpc>
            </a:pPr>
            <a:r>
              <a:rPr lang="en-IN" dirty="0">
                <a:ea typeface="+mn-lt"/>
                <a:cs typeface="+mn-lt"/>
              </a:rPr>
              <a:t>Potential for predictive analytics and machine learning.</a:t>
            </a:r>
            <a:endParaRPr lang="en-IN">
              <a:ea typeface="+mn-lt"/>
              <a:cs typeface="+mn-lt"/>
            </a:endParaRPr>
          </a:p>
          <a:p>
            <a:pPr>
              <a:lnSpc>
                <a:spcPct val="150000"/>
              </a:lnSpc>
            </a:pPr>
            <a:r>
              <a:rPr lang="en-IN" dirty="0">
                <a:ea typeface="+mn-lt"/>
                <a:cs typeface="+mn-lt"/>
              </a:rPr>
              <a:t>Built-in security features and governance tools.</a:t>
            </a:r>
          </a:p>
          <a:p>
            <a:pPr>
              <a:lnSpc>
                <a:spcPct val="150000"/>
              </a:lnSpc>
            </a:pPr>
            <a:r>
              <a:rPr lang="en-IN" dirty="0">
                <a:ea typeface="+mn-lt"/>
                <a:cs typeface="+mn-lt"/>
              </a:rPr>
              <a:t>Integration with collaboration platforms for sharing insights.</a:t>
            </a:r>
            <a:endParaRPr lang="en-IN">
              <a:ea typeface="+mn-lt"/>
              <a:cs typeface="+mn-lt"/>
            </a:endParaRP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503429" y="15492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descr="A screenshot of a computer&#10;&#10;Description automatically generated">
            <a:extLst>
              <a:ext uri="{FF2B5EF4-FFF2-40B4-BE49-F238E27FC236}">
                <a16:creationId xmlns:a16="http://schemas.microsoft.com/office/drawing/2014/main" id="{60ACE093-708F-DD89-E90D-5C6AAD5146AC}"/>
              </a:ext>
            </a:extLst>
          </p:cNvPr>
          <p:cNvPicPr>
            <a:picLocks noChangeAspect="1"/>
          </p:cNvPicPr>
          <p:nvPr/>
        </p:nvPicPr>
        <p:blipFill>
          <a:blip r:embed="rId3"/>
          <a:stretch>
            <a:fillRect/>
          </a:stretch>
        </p:blipFill>
        <p:spPr>
          <a:xfrm>
            <a:off x="316301" y="983607"/>
            <a:ext cx="11487510" cy="571029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ECD87D02-7474-4905-197E-C682F23E0AB5}"/>
              </a:ext>
            </a:extLst>
          </p:cNvPr>
          <p:cNvPicPr>
            <a:picLocks noChangeAspect="1"/>
          </p:cNvPicPr>
          <p:nvPr/>
        </p:nvPicPr>
        <p:blipFill>
          <a:blip r:embed="rId2"/>
          <a:srcRect r="1" b="8098"/>
          <a:stretch/>
        </p:blipFill>
        <p:spPr>
          <a:xfrm>
            <a:off x="568452" y="571500"/>
            <a:ext cx="11055096" cy="5715000"/>
          </a:xfrm>
          <a:prstGeom prst="rect">
            <a:avLst/>
          </a:prstGeom>
        </p:spPr>
      </p:pic>
    </p:spTree>
    <p:extLst>
      <p:ext uri="{BB962C8B-B14F-4D97-AF65-F5344CB8AC3E}">
        <p14:creationId xmlns:p14="http://schemas.microsoft.com/office/powerpoint/2010/main" val="214516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Description automatically generated">
            <a:extLst>
              <a:ext uri="{FF2B5EF4-FFF2-40B4-BE49-F238E27FC236}">
                <a16:creationId xmlns:a16="http://schemas.microsoft.com/office/drawing/2014/main" id="{E001378A-8164-1E8B-DCD0-9A2AA4C98035}"/>
              </a:ext>
            </a:extLst>
          </p:cNvPr>
          <p:cNvPicPr>
            <a:picLocks noChangeAspect="1"/>
          </p:cNvPicPr>
          <p:nvPr/>
        </p:nvPicPr>
        <p:blipFill>
          <a:blip r:embed="rId2"/>
          <a:stretch>
            <a:fillRect/>
          </a:stretch>
        </p:blipFill>
        <p:spPr>
          <a:xfrm>
            <a:off x="474453" y="250484"/>
            <a:ext cx="11243094" cy="6357029"/>
          </a:xfrm>
          <a:prstGeom prst="rect">
            <a:avLst/>
          </a:prstGeom>
        </p:spPr>
      </p:pic>
    </p:spTree>
    <p:extLst>
      <p:ext uri="{BB962C8B-B14F-4D97-AF65-F5344CB8AC3E}">
        <p14:creationId xmlns:p14="http://schemas.microsoft.com/office/powerpoint/2010/main" val="7272234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549</TotalTime>
  <Words>36</Words>
  <Application>Microsoft Office PowerPoint</Application>
  <PresentationFormat>Widescreen</PresentationFormat>
  <Paragraphs>13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HR Analytics Dashboard</vt:lpstr>
      <vt:lpstr>PROBLEM  STATEMENT</vt:lpstr>
      <vt:lpstr>Project Description Objective: The primary objective of this project is to create a comprehensive HR analytics dashboard that enables HR teams to analyze and visualize attrition data effectively. By aggregating and presenting attrition metrics across various dimensions such as region, department, tenure, performance ratings, salary bands, and other relevant factors, the dashboard will facilitate deeper insights into attrition patterns. These insights will empower HR stakeholders to identify key drivers of attrition, assess retention strategies, and make informed decisions to mitigate turnover. Key Features and Components: Data Integration and Preparation: Data Sources: The dashboard will integrate data from HR systems and databases containing employee demographic information, employment history, exit reasons, performance evaluations, compensation details, and other relevant HR metrics. Data Cleaning and Transformation: Utilizing Power BI's data preparation capabilities, the project will involve cleaning, transforming, and structuring the data to ensure consistency and reliability for analysis. Dashboard Design and Visualization: Interactive Visuals: The dashboard will feature interactive visualizations such as bar charts, line graphs, pie charts, heat maps, and scatter plots to depict attrition trends and correlations. Key Metrics: Metrics such as attrition rate, average tenure, distribution of exits by department and region, exit reasons analysis, and voluntary vs. involuntary attrition will be prominently displayed. Filtering and Drill-down: Users will have the ability to filter data by time periods (e.g., monthly, quarterly, annually), departments, regions, job roles, and other dimensions. Drill-down functionalities will allow deeper exploration of data at different levels of granularity.  </vt:lpstr>
      <vt:lpstr>Advanced Analytics and Insights: Predictive Analytics: Utilizing Power BI's predictive modeling capabilities (if applicable), the dashboard may include predictive analytics to forecast potential attrition trends based on historical data and identified patterns. Segmentation Analysis: Segmentation of employees based on attrition risk profiles (e.g., high performers, low engagement) to tailor retention strategies accordingly. Benchmarking: Comparative analysis against industry benchmarks or organizational targets to assess performance and identify areas for improvement. User Interface and Accessibility: User-Friendly Interface: The dashboard will be designed with a user-friendly interface, intuitive navigation, and visually appealing layout to ensure ease of use for HR professionals and stakeholders. Accessibility: Accessibility considerations will be incorporated to ensure the dashboard is usable by all users, including those with disabilities. Implementation and Deployment: Integration with Power BI Service: Once developed, the dashboard will be published and deployed on the Power BI Service for accessibility across the organization. Training and Documentation: Training sessions and comprehensive documentation will be provided to HR teams and stakeholders to effectively utilize and interpret the dashboard for decision-making purposes. Benefits: Data-Driven Decision Making: Enables HR professionals to make informed decisions backed by data insights, enhancing strategic workforce planning and talent management. Cost Savings: Proactive identification of attrition drivers can lead to cost savings associated with recruitment, onboarding, and training of new employees. Improved Employee Satisfaction: By understanding and addressing factors contributing to attrition, organizations can improve overall employee satisfaction and retention rates.  Conclusion: The HR analytics dashboard project using Power BI aims to transform how organizations analyze and manage attrition data, providing actionable insights to drive HR strategies and enhance organizational performance. By leveraging the power of data visualization and analytics, the project will contribute to fostering a more engaged and stable workforce, ultimately supporting the long-term growth and success of the organization. </vt:lpstr>
      <vt:lpstr>WHO ARE THE END USERS?</vt:lpstr>
      <vt:lpstr>Technology Used</vt:lpstr>
      <vt:lpstr>RESULTS </vt:lpstr>
      <vt:lpstr>PowerPoint Presentation</vt:lpstr>
      <vt:lpstr>PowerPoint Presentation</vt:lpstr>
      <vt:lpstr>For more details: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hp</cp:lastModifiedBy>
  <cp:revision>239</cp:revision>
  <dcterms:created xsi:type="dcterms:W3CDTF">2021-07-11T13:13:15Z</dcterms:created>
  <dcterms:modified xsi:type="dcterms:W3CDTF">2024-07-23T18:52:54Z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