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7" r:id="rId4"/>
    <p:sldId id="278" r:id="rId5"/>
    <p:sldId id="280" r:id="rId6"/>
    <p:sldId id="258" r:id="rId7"/>
    <p:sldId id="264" r:id="rId8"/>
    <p:sldId id="265" r:id="rId9"/>
    <p:sldId id="266" r:id="rId10"/>
    <p:sldId id="261" r:id="rId11"/>
    <p:sldId id="262" r:id="rId12"/>
    <p:sldId id="263" r:id="rId13"/>
    <p:sldId id="267" r:id="rId14"/>
    <p:sldId id="268" r:id="rId15"/>
    <p:sldId id="259" r:id="rId16"/>
    <p:sldId id="269" r:id="rId17"/>
    <p:sldId id="271" r:id="rId18"/>
    <p:sldId id="270"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53"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407BE8-81B1-4469-96D8-EF8EBEAFB318}" type="datetimeFigureOut">
              <a:rPr lang="en-IN" smtClean="0"/>
              <a:t>11-12-2022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24998-9E9A-440D-9774-A5DEF4283C76}" type="slidenum">
              <a:rPr lang="en-IN" smtClean="0"/>
              <a:t>‹#›</a:t>
            </a:fld>
            <a:endParaRPr lang="en-IN"/>
          </a:p>
        </p:txBody>
      </p:sp>
    </p:spTree>
    <p:extLst>
      <p:ext uri="{BB962C8B-B14F-4D97-AF65-F5344CB8AC3E}">
        <p14:creationId xmlns:p14="http://schemas.microsoft.com/office/powerpoint/2010/main" val="334811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If we decide to make tea, it should be tea and not coffee (just joking….)</a:t>
            </a:r>
          </a:p>
          <a:p>
            <a:endParaRPr lang="en-IN" dirty="0"/>
          </a:p>
        </p:txBody>
      </p:sp>
      <p:sp>
        <p:nvSpPr>
          <p:cNvPr id="4" name="Slide Number Placeholder 3"/>
          <p:cNvSpPr>
            <a:spLocks noGrp="1"/>
          </p:cNvSpPr>
          <p:nvPr>
            <p:ph type="sldNum" sz="quarter" idx="5"/>
          </p:nvPr>
        </p:nvSpPr>
        <p:spPr/>
        <p:txBody>
          <a:bodyPr/>
          <a:lstStyle/>
          <a:p>
            <a:fld id="{86024998-9E9A-440D-9774-A5DEF4283C76}" type="slidenum">
              <a:rPr lang="en-IN" smtClean="0"/>
              <a:t>2</a:t>
            </a:fld>
            <a:endParaRPr lang="en-IN"/>
          </a:p>
        </p:txBody>
      </p:sp>
    </p:spTree>
    <p:extLst>
      <p:ext uri="{BB962C8B-B14F-4D97-AF65-F5344CB8AC3E}">
        <p14:creationId xmlns:p14="http://schemas.microsoft.com/office/powerpoint/2010/main" val="1187972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Execution Time: </a:t>
            </a:r>
            <a:r>
              <a:rPr lang="en-US" dirty="0"/>
              <a:t>Not a good measure as execution times are specific to a particular computer. </a:t>
            </a:r>
          </a:p>
          <a:p>
            <a:r>
              <a:rPr lang="en-US" dirty="0"/>
              <a:t>Number of statements: since the number of statements varies with the programming language as well as the style of the individual programmer</a:t>
            </a:r>
          </a:p>
          <a:p>
            <a:r>
              <a:rPr lang="en-US" dirty="0"/>
              <a:t>Rate of growth: yes, give car and bicycle example</a:t>
            </a:r>
            <a:endParaRPr lang="en-IN" dirty="0"/>
          </a:p>
        </p:txBody>
      </p:sp>
      <p:sp>
        <p:nvSpPr>
          <p:cNvPr id="4" name="Slide Number Placeholder 3"/>
          <p:cNvSpPr>
            <a:spLocks noGrp="1"/>
          </p:cNvSpPr>
          <p:nvPr>
            <p:ph type="sldNum" sz="quarter" idx="5"/>
          </p:nvPr>
        </p:nvSpPr>
        <p:spPr/>
        <p:txBody>
          <a:bodyPr/>
          <a:lstStyle/>
          <a:p>
            <a:fld id="{86024998-9E9A-440D-9774-A5DEF4283C76}" type="slidenum">
              <a:rPr lang="en-IN" smtClean="0"/>
              <a:t>6</a:t>
            </a:fld>
            <a:endParaRPr lang="en-IN"/>
          </a:p>
        </p:txBody>
      </p:sp>
    </p:spTree>
    <p:extLst>
      <p:ext uri="{BB962C8B-B14F-4D97-AF65-F5344CB8AC3E}">
        <p14:creationId xmlns:p14="http://schemas.microsoft.com/office/powerpoint/2010/main" val="3964509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Second last is O(n^2) and last is outer loop n/2 times, middle </a:t>
            </a:r>
            <a:r>
              <a:rPr lang="en-IN" dirty="0" err="1"/>
              <a:t>logn</a:t>
            </a:r>
            <a:r>
              <a:rPr lang="en-IN" dirty="0"/>
              <a:t> times, inner most </a:t>
            </a:r>
            <a:r>
              <a:rPr lang="en-IN" dirty="0" err="1"/>
              <a:t>logn</a:t>
            </a:r>
            <a:r>
              <a:rPr lang="en-IN" dirty="0"/>
              <a:t> times, So O(nlog</a:t>
            </a:r>
            <a:r>
              <a:rPr lang="en-IN" baseline="30000" dirty="0"/>
              <a:t>2</a:t>
            </a:r>
            <a:r>
              <a:rPr lang="en-IN" dirty="0"/>
              <a:t>n)</a:t>
            </a:r>
          </a:p>
        </p:txBody>
      </p:sp>
      <p:sp>
        <p:nvSpPr>
          <p:cNvPr id="4" name="Slide Number Placeholder 3"/>
          <p:cNvSpPr>
            <a:spLocks noGrp="1"/>
          </p:cNvSpPr>
          <p:nvPr>
            <p:ph type="sldNum" sz="quarter" idx="5"/>
          </p:nvPr>
        </p:nvSpPr>
        <p:spPr/>
        <p:txBody>
          <a:bodyPr/>
          <a:lstStyle/>
          <a:p>
            <a:fld id="{86024998-9E9A-440D-9774-A5DEF4283C76}" type="slidenum">
              <a:rPr lang="en-IN" smtClean="0"/>
              <a:t>14</a:t>
            </a:fld>
            <a:endParaRPr lang="en-IN"/>
          </a:p>
        </p:txBody>
      </p:sp>
    </p:spTree>
    <p:extLst>
      <p:ext uri="{BB962C8B-B14F-4D97-AF65-F5344CB8AC3E}">
        <p14:creationId xmlns:p14="http://schemas.microsoft.com/office/powerpoint/2010/main" val="339869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IN" dirty="0"/>
                  <a:t>1. O(</a:t>
                </a:r>
                <a14:m>
                  <m:oMath xmlns:m="http://schemas.openxmlformats.org/officeDocument/2006/math">
                    <m:rad>
                      <m:radPr>
                        <m:degHide m:val="on"/>
                        <m:ctrlPr>
                          <a:rPr lang="en-US" i="1" smtClean="0">
                            <a:latin typeface="Cambria Math" panose="02040503050406030204" pitchFamily="18" charset="0"/>
                          </a:rPr>
                        </m:ctrlPr>
                      </m:radPr>
                      <m:deg/>
                      <m:e>
                        <m:r>
                          <a:rPr lang="en-IN" b="0" i="1" smtClean="0">
                            <a:latin typeface="Cambria Math" panose="02040503050406030204" pitchFamily="18" charset="0"/>
                          </a:rPr>
                          <m:t>𝑛</m:t>
                        </m:r>
                        <m:r>
                          <a:rPr lang="en-IN" b="0" i="1" smtClean="0">
                            <a:latin typeface="Cambria Math" panose="02040503050406030204" pitchFamily="18" charset="0"/>
                          </a:rPr>
                          <m:t>)</m:t>
                        </m:r>
                      </m:e>
                    </m:rad>
                  </m:oMath>
                </a14:m>
                <a:r>
                  <a:rPr lang="en-IN" dirty="0"/>
                  <a:t>            2.</a:t>
                </a:r>
                <a:r>
                  <a:rPr lang="en-IN" baseline="0" dirty="0"/>
                  <a:t> inner loop j times where j is incrementing by the rate of I, so O(</a:t>
                </a:r>
                <a:r>
                  <a:rPr lang="en-IN" baseline="0" dirty="0" err="1"/>
                  <a:t>nlogn</a:t>
                </a:r>
                <a:r>
                  <a:rPr lang="en-IN" baseline="0" dirty="0"/>
                  <a:t>)      3. O(n</a:t>
                </a:r>
                <a:r>
                  <a:rPr lang="en-IN" baseline="30000" dirty="0"/>
                  <a:t>3</a:t>
                </a:r>
                <a:r>
                  <a:rPr lang="en-IN" baseline="0" dirty="0"/>
                  <a:t>)</a:t>
                </a:r>
                <a:endParaRPr lang="en-IN" dirty="0"/>
              </a:p>
            </p:txBody>
          </p:sp>
        </mc:Choice>
        <mc:Fallback xmlns="">
          <p:sp>
            <p:nvSpPr>
              <p:cNvPr id="3" name="Notes Placeholder 2"/>
              <p:cNvSpPr>
                <a:spLocks noGrp="1"/>
              </p:cNvSpPr>
              <p:nvPr>
                <p:ph type="body" idx="1"/>
              </p:nvPr>
            </p:nvSpPr>
            <p:spPr/>
            <p:txBody>
              <a:bodyPr/>
              <a:lstStyle/>
              <a:p>
                <a:r>
                  <a:rPr lang="en-IN" dirty="0"/>
                  <a:t>1. O(</a:t>
                </a:r>
                <a:r>
                  <a:rPr lang="en-US" i="0">
                    <a:latin typeface="Cambria Math" panose="02040503050406030204" pitchFamily="18" charset="0"/>
                  </a:rPr>
                  <a:t>√(</a:t>
                </a:r>
                <a:r>
                  <a:rPr lang="en-IN" b="0" i="0">
                    <a:latin typeface="Cambria Math" panose="02040503050406030204" pitchFamily="18" charset="0"/>
                  </a:rPr>
                  <a:t>𝑛)</a:t>
                </a:r>
                <a:r>
                  <a:rPr lang="en-US" b="0" i="0">
                    <a:latin typeface="Cambria Math" panose="02040503050406030204" pitchFamily="18" charset="0"/>
                  </a:rPr>
                  <a:t>)</a:t>
                </a:r>
                <a:r>
                  <a:rPr lang="en-IN" dirty="0"/>
                  <a:t>            2.</a:t>
                </a:r>
                <a:r>
                  <a:rPr lang="en-IN" baseline="0" dirty="0"/>
                  <a:t> inner loop j times where j is incrementing by the rate of I, so O(</a:t>
                </a:r>
                <a:r>
                  <a:rPr lang="en-IN" baseline="0" dirty="0" err="1"/>
                  <a:t>nlogn</a:t>
                </a:r>
                <a:r>
                  <a:rPr lang="en-IN" baseline="0" dirty="0"/>
                  <a:t>)</a:t>
                </a:r>
                <a:endParaRPr lang="en-IN" dirty="0"/>
              </a:p>
            </p:txBody>
          </p:sp>
        </mc:Fallback>
      </mc:AlternateContent>
      <p:sp>
        <p:nvSpPr>
          <p:cNvPr id="4" name="Slide Number Placeholder 3"/>
          <p:cNvSpPr>
            <a:spLocks noGrp="1"/>
          </p:cNvSpPr>
          <p:nvPr>
            <p:ph type="sldNum" sz="quarter" idx="5"/>
          </p:nvPr>
        </p:nvSpPr>
        <p:spPr/>
        <p:txBody>
          <a:bodyPr/>
          <a:lstStyle/>
          <a:p>
            <a:fld id="{86024998-9E9A-440D-9774-A5DEF4283C76}" type="slidenum">
              <a:rPr lang="en-IN" smtClean="0"/>
              <a:t>15</a:t>
            </a:fld>
            <a:endParaRPr lang="en-IN"/>
          </a:p>
        </p:txBody>
      </p:sp>
    </p:spTree>
    <p:extLst>
      <p:ext uri="{BB962C8B-B14F-4D97-AF65-F5344CB8AC3E}">
        <p14:creationId xmlns:p14="http://schemas.microsoft.com/office/powerpoint/2010/main" val="2764541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0620-451A-131C-98E7-AA2610DD6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E6BA6A-5644-1B50-4278-4D8F7CD59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A8332F-C149-DCF6-9CDE-970F5CD95661}"/>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5" name="Footer Placeholder 4">
            <a:extLst>
              <a:ext uri="{FF2B5EF4-FFF2-40B4-BE49-F238E27FC236}">
                <a16:creationId xmlns:a16="http://schemas.microsoft.com/office/drawing/2014/main" id="{762ECCD3-6DCC-508D-FFEB-196499B118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F931EA-DCCC-0D65-E2FE-420680DB9E56}"/>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348999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6814-58BB-9501-F16C-86867CB52E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DB0B9C-3676-E5CA-E333-DF7503B9C5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D176E-F0C5-129C-5496-84400A284051}"/>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5" name="Footer Placeholder 4">
            <a:extLst>
              <a:ext uri="{FF2B5EF4-FFF2-40B4-BE49-F238E27FC236}">
                <a16:creationId xmlns:a16="http://schemas.microsoft.com/office/drawing/2014/main" id="{80E01212-0993-F99F-8007-46BE00FD7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FF7E2-128B-79BA-50F1-AD1FCE9A8B01}"/>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142359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392A7-D44C-BF71-10AE-A4C7135D68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9BB4E-6DE5-1162-C940-6DB44B852D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01AECE-A487-A62B-535E-E79D0AEB8B42}"/>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5" name="Footer Placeholder 4">
            <a:extLst>
              <a:ext uri="{FF2B5EF4-FFF2-40B4-BE49-F238E27FC236}">
                <a16:creationId xmlns:a16="http://schemas.microsoft.com/office/drawing/2014/main" id="{978E136E-9A62-EF76-9700-F1D034ED9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C519B-ADC0-F01A-74B6-0F173215B435}"/>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222161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0604-BFFF-E138-2424-14594FE73B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F5612F-486F-AFF9-8413-487AA3BEA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EF3A4-9A1F-E69F-AC03-4840E37C9F10}"/>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5" name="Footer Placeholder 4">
            <a:extLst>
              <a:ext uri="{FF2B5EF4-FFF2-40B4-BE49-F238E27FC236}">
                <a16:creationId xmlns:a16="http://schemas.microsoft.com/office/drawing/2014/main" id="{6829CC7C-2018-CED2-DF5A-52FCCA134F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C6FC82-3CBB-B5AD-1241-2F46490D650B}"/>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79421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DC20-C791-E217-9035-A281266B0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4D3225-B1A0-46D7-D60B-14BBBBA20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FF6F6-1956-1913-E41D-FAD7D9F353C2}"/>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5" name="Footer Placeholder 4">
            <a:extLst>
              <a:ext uri="{FF2B5EF4-FFF2-40B4-BE49-F238E27FC236}">
                <a16:creationId xmlns:a16="http://schemas.microsoft.com/office/drawing/2014/main" id="{B26B2D20-C339-5DFC-8A22-C3E9BCE3E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CEBE91-B829-855D-68C3-4D8D12FD7E65}"/>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2934344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105C-8B8C-F8DC-27C3-7D84A84A51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BE69B8-F911-4B1D-1003-A37FB3D42A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40009A-EED7-B3E2-831E-C232A95541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71FFF7-1C01-8EB4-6F85-7CDF8553204A}"/>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6" name="Footer Placeholder 5">
            <a:extLst>
              <a:ext uri="{FF2B5EF4-FFF2-40B4-BE49-F238E27FC236}">
                <a16:creationId xmlns:a16="http://schemas.microsoft.com/office/drawing/2014/main" id="{6A1E48FB-936E-2F01-4D1A-A1C874A247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AB178E-947C-E830-7404-78C7CE1F7C48}"/>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320873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9060-4F84-9A5F-62D3-FE272977CC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4DBF0F-8A51-3D68-49F2-E5D2E8914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B1FEE9-256B-5B9C-F98C-6B4D1830B8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00B578-A8E0-5C40-08CD-E07AD013FF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F2A9F-709F-3AD7-5EEE-2ACA832D96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F0AE55-37AA-5BC0-D906-1B53A52221C8}"/>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8" name="Footer Placeholder 7">
            <a:extLst>
              <a:ext uri="{FF2B5EF4-FFF2-40B4-BE49-F238E27FC236}">
                <a16:creationId xmlns:a16="http://schemas.microsoft.com/office/drawing/2014/main" id="{F82DC8CB-6788-61B1-CC85-AECF9B951E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E69FAA-06BA-606C-B525-9AC23961121C}"/>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331671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95F56-A8D6-59F4-1455-D36274694E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FD92FB-1A7F-52AE-2D58-B527D8CD029D}"/>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4" name="Footer Placeholder 3">
            <a:extLst>
              <a:ext uri="{FF2B5EF4-FFF2-40B4-BE49-F238E27FC236}">
                <a16:creationId xmlns:a16="http://schemas.microsoft.com/office/drawing/2014/main" id="{135256E2-9101-391A-F127-926A5F9641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A0F3E8-BA5B-B5B8-B433-98BFA23F9D28}"/>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1846737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A55EB-20A8-18F4-90DD-3ED6D8DA82DC}"/>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3" name="Footer Placeholder 2">
            <a:extLst>
              <a:ext uri="{FF2B5EF4-FFF2-40B4-BE49-F238E27FC236}">
                <a16:creationId xmlns:a16="http://schemas.microsoft.com/office/drawing/2014/main" id="{76C3EA12-8874-3BEE-2470-BDAF937043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279783-AEB7-528A-C633-C320246ADE15}"/>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219373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56419-6A61-BC5C-9283-4B629B5754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8612BE-A59C-C007-C064-068ADD50B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9C073E3-1B84-BA62-C6BF-29667953B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AAB13-E133-3F56-640F-844DA512CB22}"/>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6" name="Footer Placeholder 5">
            <a:extLst>
              <a:ext uri="{FF2B5EF4-FFF2-40B4-BE49-F238E27FC236}">
                <a16:creationId xmlns:a16="http://schemas.microsoft.com/office/drawing/2014/main" id="{BDF77D92-048D-17B4-0945-EB6A0DB356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E7C99B-7708-80DD-E747-EFB835A5DAE0}"/>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86936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2236-D306-0E71-E941-095722CE4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F85BEE-2940-39B8-C545-52497A097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5F380A-6ABC-EC5A-B528-4E68552AB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F1A5F2-7C82-96A0-968F-8A8BC66A13BC}"/>
              </a:ext>
            </a:extLst>
          </p:cNvPr>
          <p:cNvSpPr>
            <a:spLocks noGrp="1"/>
          </p:cNvSpPr>
          <p:nvPr>
            <p:ph type="dt" sz="half" idx="10"/>
          </p:nvPr>
        </p:nvSpPr>
        <p:spPr/>
        <p:txBody>
          <a:bodyPr/>
          <a:lstStyle/>
          <a:p>
            <a:fld id="{04E2E9DD-C65C-4698-A801-5286CF844210}" type="datetimeFigureOut">
              <a:rPr lang="en-IN" smtClean="0"/>
              <a:t>11-12-2022</a:t>
            </a:fld>
            <a:endParaRPr lang="en-IN"/>
          </a:p>
        </p:txBody>
      </p:sp>
      <p:sp>
        <p:nvSpPr>
          <p:cNvPr id="6" name="Footer Placeholder 5">
            <a:extLst>
              <a:ext uri="{FF2B5EF4-FFF2-40B4-BE49-F238E27FC236}">
                <a16:creationId xmlns:a16="http://schemas.microsoft.com/office/drawing/2014/main" id="{41264E50-49E5-36DF-1D1A-8EE725D5B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17475-DA8C-3058-F797-E88B8A0E360D}"/>
              </a:ext>
            </a:extLst>
          </p:cNvPr>
          <p:cNvSpPr>
            <a:spLocks noGrp="1"/>
          </p:cNvSpPr>
          <p:nvPr>
            <p:ph type="sldNum" sz="quarter" idx="12"/>
          </p:nvPr>
        </p:nvSpPr>
        <p:spPr/>
        <p:txBody>
          <a:bodyPr/>
          <a:lstStyle/>
          <a:p>
            <a:fld id="{FA0F3A2F-0BAF-45E4-AB1E-F10855ABD545}" type="slidenum">
              <a:rPr lang="en-IN" smtClean="0"/>
              <a:t>‹#›</a:t>
            </a:fld>
            <a:endParaRPr lang="en-IN"/>
          </a:p>
        </p:txBody>
      </p:sp>
    </p:spTree>
    <p:extLst>
      <p:ext uri="{BB962C8B-B14F-4D97-AF65-F5344CB8AC3E}">
        <p14:creationId xmlns:p14="http://schemas.microsoft.com/office/powerpoint/2010/main" val="321074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8BDF80-AE8A-4DC8-4C72-F55D79E559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26EA81-DEAE-BDB2-37D5-C8ED8A236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5974F-2227-4393-EBDC-720003FF0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2E9DD-C65C-4698-A801-5286CF844210}" type="datetimeFigureOut">
              <a:rPr lang="en-IN" smtClean="0"/>
              <a:t>11-12-2022</a:t>
            </a:fld>
            <a:endParaRPr lang="en-IN"/>
          </a:p>
        </p:txBody>
      </p:sp>
      <p:sp>
        <p:nvSpPr>
          <p:cNvPr id="5" name="Footer Placeholder 4">
            <a:extLst>
              <a:ext uri="{FF2B5EF4-FFF2-40B4-BE49-F238E27FC236}">
                <a16:creationId xmlns:a16="http://schemas.microsoft.com/office/drawing/2014/main" id="{4DE67547-AC61-EEFB-DA98-6DD17FFE8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56976C-E031-E96B-5093-569B756897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F3A2F-0BAF-45E4-AB1E-F10855ABD545}" type="slidenum">
              <a:rPr lang="en-IN" smtClean="0"/>
              <a:t>‹#›</a:t>
            </a:fld>
            <a:endParaRPr lang="en-IN"/>
          </a:p>
        </p:txBody>
      </p:sp>
    </p:spTree>
    <p:extLst>
      <p:ext uri="{BB962C8B-B14F-4D97-AF65-F5344CB8AC3E}">
        <p14:creationId xmlns:p14="http://schemas.microsoft.com/office/powerpoint/2010/main" val="143716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AC7A-2A7D-D3FB-A727-4407E4627FDC}"/>
              </a:ext>
            </a:extLst>
          </p:cNvPr>
          <p:cNvSpPr>
            <a:spLocks noGrp="1"/>
          </p:cNvSpPr>
          <p:nvPr>
            <p:ph type="ctrTitle"/>
          </p:nvPr>
        </p:nvSpPr>
        <p:spPr/>
        <p:txBody>
          <a:bodyPr/>
          <a:lstStyle/>
          <a:p>
            <a:r>
              <a:rPr lang="en-IN" dirty="0"/>
              <a:t>Data Structures</a:t>
            </a:r>
          </a:p>
        </p:txBody>
      </p:sp>
      <p:sp>
        <p:nvSpPr>
          <p:cNvPr id="3" name="Subtitle 2">
            <a:extLst>
              <a:ext uri="{FF2B5EF4-FFF2-40B4-BE49-F238E27FC236}">
                <a16:creationId xmlns:a16="http://schemas.microsoft.com/office/drawing/2014/main" id="{22B9F00D-FD77-F7EA-2631-A71CC2BE862B}"/>
              </a:ext>
            </a:extLst>
          </p:cNvPr>
          <p:cNvSpPr>
            <a:spLocks noGrp="1"/>
          </p:cNvSpPr>
          <p:nvPr>
            <p:ph type="subTitle" idx="1"/>
          </p:nvPr>
        </p:nvSpPr>
        <p:spPr/>
        <p:txBody>
          <a:bodyPr/>
          <a:lstStyle/>
          <a:p>
            <a:r>
              <a:rPr lang="en-IN" dirty="0"/>
              <a:t>Introduction and time complexity</a:t>
            </a:r>
          </a:p>
        </p:txBody>
      </p:sp>
    </p:spTree>
    <p:extLst>
      <p:ext uri="{BB962C8B-B14F-4D97-AF65-F5344CB8AC3E}">
        <p14:creationId xmlns:p14="http://schemas.microsoft.com/office/powerpoint/2010/main" val="411578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8660C595-44C2-47FA-AFA7-0FA584A34EBC}"/>
              </a:ext>
            </a:extLst>
          </p:cNvPr>
          <p:cNvPicPr>
            <a:picLocks noChangeAspect="1"/>
          </p:cNvPicPr>
          <p:nvPr/>
        </p:nvPicPr>
        <p:blipFill>
          <a:blip r:embed="rId2"/>
          <a:stretch>
            <a:fillRect/>
          </a:stretch>
        </p:blipFill>
        <p:spPr>
          <a:xfrm>
            <a:off x="1832931" y="965200"/>
            <a:ext cx="2984689" cy="2060298"/>
          </a:xfrm>
          <a:prstGeom prst="rect">
            <a:avLst/>
          </a:prstGeom>
        </p:spPr>
      </p:pic>
      <p:pic>
        <p:nvPicPr>
          <p:cNvPr id="11" name="Picture 10" descr="Text&#10;&#10;Description automatically generated">
            <a:extLst>
              <a:ext uri="{FF2B5EF4-FFF2-40B4-BE49-F238E27FC236}">
                <a16:creationId xmlns:a16="http://schemas.microsoft.com/office/drawing/2014/main" id="{AEEDF4CB-7FF4-4094-9D69-15A843163792}"/>
              </a:ext>
            </a:extLst>
          </p:cNvPr>
          <p:cNvPicPr>
            <a:picLocks noChangeAspect="1"/>
          </p:cNvPicPr>
          <p:nvPr/>
        </p:nvPicPr>
        <p:blipFill>
          <a:blip r:embed="rId3"/>
          <a:stretch>
            <a:fillRect/>
          </a:stretch>
        </p:blipFill>
        <p:spPr>
          <a:xfrm>
            <a:off x="7347295" y="965200"/>
            <a:ext cx="3018752" cy="2060298"/>
          </a:xfrm>
          <a:prstGeom prst="rect">
            <a:avLst/>
          </a:prstGeom>
        </p:spPr>
      </p:pic>
      <p:pic>
        <p:nvPicPr>
          <p:cNvPr id="9" name="Picture 8" descr="Text&#10;&#10;Description automatically generated">
            <a:extLst>
              <a:ext uri="{FF2B5EF4-FFF2-40B4-BE49-F238E27FC236}">
                <a16:creationId xmlns:a16="http://schemas.microsoft.com/office/drawing/2014/main" id="{4D1D9F6F-A538-48D7-A3BC-2F04B844C4C6}"/>
              </a:ext>
            </a:extLst>
          </p:cNvPr>
          <p:cNvPicPr>
            <a:picLocks noChangeAspect="1"/>
          </p:cNvPicPr>
          <p:nvPr/>
        </p:nvPicPr>
        <p:blipFill>
          <a:blip r:embed="rId4"/>
          <a:stretch>
            <a:fillRect/>
          </a:stretch>
        </p:blipFill>
        <p:spPr>
          <a:xfrm>
            <a:off x="1292293" y="3836247"/>
            <a:ext cx="4079798" cy="2060298"/>
          </a:xfrm>
          <a:prstGeom prst="rect">
            <a:avLst/>
          </a:prstGeom>
        </p:spPr>
      </p:pic>
      <p:pic>
        <p:nvPicPr>
          <p:cNvPr id="13" name="Picture 12" descr="Text&#10;&#10;Description automatically generated">
            <a:extLst>
              <a:ext uri="{FF2B5EF4-FFF2-40B4-BE49-F238E27FC236}">
                <a16:creationId xmlns:a16="http://schemas.microsoft.com/office/drawing/2014/main" id="{6CB0630D-B216-4BFE-8C07-CD2E8921E8E3}"/>
              </a:ext>
            </a:extLst>
          </p:cNvPr>
          <p:cNvPicPr>
            <a:picLocks noChangeAspect="1"/>
          </p:cNvPicPr>
          <p:nvPr/>
        </p:nvPicPr>
        <p:blipFill>
          <a:blip r:embed="rId5"/>
          <a:stretch>
            <a:fillRect/>
          </a:stretch>
        </p:blipFill>
        <p:spPr>
          <a:xfrm>
            <a:off x="6502044" y="3836247"/>
            <a:ext cx="4709253" cy="2060298"/>
          </a:xfrm>
          <a:prstGeom prst="rect">
            <a:avLst/>
          </a:prstGeom>
        </p:spPr>
      </p:pic>
    </p:spTree>
    <p:extLst>
      <p:ext uri="{BB962C8B-B14F-4D97-AF65-F5344CB8AC3E}">
        <p14:creationId xmlns:p14="http://schemas.microsoft.com/office/powerpoint/2010/main" val="398165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02EEF7-3422-4554-A873-C6CD4F03EA78}"/>
              </a:ext>
            </a:extLst>
          </p:cNvPr>
          <p:cNvPicPr>
            <a:picLocks noChangeAspect="1"/>
          </p:cNvPicPr>
          <p:nvPr/>
        </p:nvPicPr>
        <p:blipFill>
          <a:blip r:embed="rId2"/>
          <a:stretch>
            <a:fillRect/>
          </a:stretch>
        </p:blipFill>
        <p:spPr>
          <a:xfrm>
            <a:off x="2209968" y="965200"/>
            <a:ext cx="2230616" cy="2060298"/>
          </a:xfrm>
          <a:prstGeom prst="rect">
            <a:avLst/>
          </a:prstGeom>
        </p:spPr>
      </p:pic>
      <p:pic>
        <p:nvPicPr>
          <p:cNvPr id="3" name="Picture 2">
            <a:extLst>
              <a:ext uri="{FF2B5EF4-FFF2-40B4-BE49-F238E27FC236}">
                <a16:creationId xmlns:a16="http://schemas.microsoft.com/office/drawing/2014/main" id="{D51C5201-50D8-436D-8AA3-DC55F705AE01}"/>
              </a:ext>
            </a:extLst>
          </p:cNvPr>
          <p:cNvPicPr>
            <a:picLocks noChangeAspect="1"/>
          </p:cNvPicPr>
          <p:nvPr/>
        </p:nvPicPr>
        <p:blipFill>
          <a:blip r:embed="rId3"/>
          <a:stretch>
            <a:fillRect/>
          </a:stretch>
        </p:blipFill>
        <p:spPr>
          <a:xfrm>
            <a:off x="7390267" y="965200"/>
            <a:ext cx="2932808" cy="2060298"/>
          </a:xfrm>
          <a:prstGeom prst="rect">
            <a:avLst/>
          </a:prstGeom>
        </p:spPr>
      </p:pic>
      <p:pic>
        <p:nvPicPr>
          <p:cNvPr id="9" name="Picture 8">
            <a:extLst>
              <a:ext uri="{FF2B5EF4-FFF2-40B4-BE49-F238E27FC236}">
                <a16:creationId xmlns:a16="http://schemas.microsoft.com/office/drawing/2014/main" id="{F2B65A07-D974-4ED7-880A-F18F9691FA4B}"/>
              </a:ext>
            </a:extLst>
          </p:cNvPr>
          <p:cNvPicPr>
            <a:picLocks noChangeAspect="1"/>
          </p:cNvPicPr>
          <p:nvPr/>
        </p:nvPicPr>
        <p:blipFill>
          <a:blip r:embed="rId4"/>
          <a:stretch>
            <a:fillRect/>
          </a:stretch>
        </p:blipFill>
        <p:spPr>
          <a:xfrm>
            <a:off x="1379303" y="3836247"/>
            <a:ext cx="3905778" cy="2060298"/>
          </a:xfrm>
          <a:prstGeom prst="rect">
            <a:avLst/>
          </a:prstGeom>
        </p:spPr>
      </p:pic>
      <p:pic>
        <p:nvPicPr>
          <p:cNvPr id="5" name="Picture 4">
            <a:extLst>
              <a:ext uri="{FF2B5EF4-FFF2-40B4-BE49-F238E27FC236}">
                <a16:creationId xmlns:a16="http://schemas.microsoft.com/office/drawing/2014/main" id="{75D5BE6C-2AC7-4053-9A01-39FF243AD1A4}"/>
              </a:ext>
            </a:extLst>
          </p:cNvPr>
          <p:cNvPicPr>
            <a:picLocks noChangeAspect="1"/>
          </p:cNvPicPr>
          <p:nvPr/>
        </p:nvPicPr>
        <p:blipFill>
          <a:blip r:embed="rId5"/>
          <a:stretch>
            <a:fillRect/>
          </a:stretch>
        </p:blipFill>
        <p:spPr>
          <a:xfrm>
            <a:off x="6489680" y="3872260"/>
            <a:ext cx="4733982" cy="1988272"/>
          </a:xfrm>
          <a:prstGeom prst="rect">
            <a:avLst/>
          </a:prstGeom>
        </p:spPr>
      </p:pic>
    </p:spTree>
    <p:extLst>
      <p:ext uri="{BB962C8B-B14F-4D97-AF65-F5344CB8AC3E}">
        <p14:creationId xmlns:p14="http://schemas.microsoft.com/office/powerpoint/2010/main" val="297030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D65AC-4677-4410-8044-35FAE55F4A6C}"/>
              </a:ext>
            </a:extLst>
          </p:cNvPr>
          <p:cNvPicPr>
            <a:picLocks noChangeAspect="1"/>
          </p:cNvPicPr>
          <p:nvPr/>
        </p:nvPicPr>
        <p:blipFill>
          <a:blip r:embed="rId2"/>
          <a:stretch>
            <a:fillRect/>
          </a:stretch>
        </p:blipFill>
        <p:spPr>
          <a:xfrm>
            <a:off x="643467" y="1588770"/>
            <a:ext cx="10905066" cy="3680458"/>
          </a:xfrm>
          <a:prstGeom prst="rect">
            <a:avLst/>
          </a:prstGeom>
          <a:ln>
            <a:noFill/>
          </a:ln>
        </p:spPr>
      </p:pic>
      <p:pic>
        <p:nvPicPr>
          <p:cNvPr id="7" name="Picture 6">
            <a:extLst>
              <a:ext uri="{FF2B5EF4-FFF2-40B4-BE49-F238E27FC236}">
                <a16:creationId xmlns:a16="http://schemas.microsoft.com/office/drawing/2014/main" id="{9D1AC84D-4A3A-4114-894A-6B764F73D1AA}"/>
              </a:ext>
            </a:extLst>
          </p:cNvPr>
          <p:cNvPicPr>
            <a:picLocks noChangeAspect="1"/>
          </p:cNvPicPr>
          <p:nvPr/>
        </p:nvPicPr>
        <p:blipFill>
          <a:blip r:embed="rId3"/>
          <a:stretch>
            <a:fillRect/>
          </a:stretch>
        </p:blipFill>
        <p:spPr>
          <a:xfrm>
            <a:off x="0" y="5478008"/>
            <a:ext cx="12192000" cy="766354"/>
          </a:xfrm>
          <a:prstGeom prst="rect">
            <a:avLst/>
          </a:prstGeom>
        </p:spPr>
      </p:pic>
    </p:spTree>
    <p:extLst>
      <p:ext uri="{BB962C8B-B14F-4D97-AF65-F5344CB8AC3E}">
        <p14:creationId xmlns:p14="http://schemas.microsoft.com/office/powerpoint/2010/main" val="369491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D5D5F5-08D9-4E9E-9FA4-C0988296D549}"/>
              </a:ext>
            </a:extLst>
          </p:cNvPr>
          <p:cNvPicPr>
            <a:picLocks noChangeAspect="1"/>
          </p:cNvPicPr>
          <p:nvPr/>
        </p:nvPicPr>
        <p:blipFill>
          <a:blip r:embed="rId2"/>
          <a:stretch>
            <a:fillRect/>
          </a:stretch>
        </p:blipFill>
        <p:spPr>
          <a:xfrm>
            <a:off x="500929" y="686815"/>
            <a:ext cx="4532516" cy="1229156"/>
          </a:xfrm>
          <a:prstGeom prst="rect">
            <a:avLst/>
          </a:prstGeom>
        </p:spPr>
      </p:pic>
      <p:pic>
        <p:nvPicPr>
          <p:cNvPr id="5" name="Picture 4">
            <a:extLst>
              <a:ext uri="{FF2B5EF4-FFF2-40B4-BE49-F238E27FC236}">
                <a16:creationId xmlns:a16="http://schemas.microsoft.com/office/drawing/2014/main" id="{2EBC3429-4561-4BCD-8B47-EA0260085673}"/>
              </a:ext>
            </a:extLst>
          </p:cNvPr>
          <p:cNvPicPr>
            <a:picLocks noChangeAspect="1"/>
          </p:cNvPicPr>
          <p:nvPr/>
        </p:nvPicPr>
        <p:blipFill>
          <a:blip r:embed="rId3"/>
          <a:stretch>
            <a:fillRect/>
          </a:stretch>
        </p:blipFill>
        <p:spPr>
          <a:xfrm>
            <a:off x="2547269" y="2228158"/>
            <a:ext cx="439836" cy="355612"/>
          </a:xfrm>
          <a:prstGeom prst="rect">
            <a:avLst/>
          </a:prstGeom>
        </p:spPr>
      </p:pic>
      <p:pic>
        <p:nvPicPr>
          <p:cNvPr id="7" name="Picture 6">
            <a:extLst>
              <a:ext uri="{FF2B5EF4-FFF2-40B4-BE49-F238E27FC236}">
                <a16:creationId xmlns:a16="http://schemas.microsoft.com/office/drawing/2014/main" id="{612B8B1E-6561-4823-A0EF-A9DDE23A09B4}"/>
              </a:ext>
            </a:extLst>
          </p:cNvPr>
          <p:cNvPicPr>
            <a:picLocks noChangeAspect="1"/>
          </p:cNvPicPr>
          <p:nvPr/>
        </p:nvPicPr>
        <p:blipFill>
          <a:blip r:embed="rId4"/>
          <a:stretch>
            <a:fillRect/>
          </a:stretch>
        </p:blipFill>
        <p:spPr>
          <a:xfrm>
            <a:off x="7975156" y="733119"/>
            <a:ext cx="3476269" cy="1495039"/>
          </a:xfrm>
          <a:prstGeom prst="rect">
            <a:avLst/>
          </a:prstGeom>
        </p:spPr>
      </p:pic>
      <p:pic>
        <p:nvPicPr>
          <p:cNvPr id="9" name="Picture 8">
            <a:extLst>
              <a:ext uri="{FF2B5EF4-FFF2-40B4-BE49-F238E27FC236}">
                <a16:creationId xmlns:a16="http://schemas.microsoft.com/office/drawing/2014/main" id="{C5121B42-2854-43C7-9989-BBB83D549CA5}"/>
              </a:ext>
            </a:extLst>
          </p:cNvPr>
          <p:cNvPicPr>
            <a:picLocks noChangeAspect="1"/>
          </p:cNvPicPr>
          <p:nvPr/>
        </p:nvPicPr>
        <p:blipFill>
          <a:blip r:embed="rId5"/>
          <a:stretch>
            <a:fillRect/>
          </a:stretch>
        </p:blipFill>
        <p:spPr>
          <a:xfrm>
            <a:off x="9424873" y="2211403"/>
            <a:ext cx="576834" cy="542224"/>
          </a:xfrm>
          <a:prstGeom prst="rect">
            <a:avLst/>
          </a:prstGeom>
        </p:spPr>
      </p:pic>
      <p:pic>
        <p:nvPicPr>
          <p:cNvPr id="11" name="Picture 10">
            <a:extLst>
              <a:ext uri="{FF2B5EF4-FFF2-40B4-BE49-F238E27FC236}">
                <a16:creationId xmlns:a16="http://schemas.microsoft.com/office/drawing/2014/main" id="{AC682A1D-B059-46C5-B5C7-D6BC58000B83}"/>
              </a:ext>
            </a:extLst>
          </p:cNvPr>
          <p:cNvPicPr>
            <a:picLocks noChangeAspect="1"/>
          </p:cNvPicPr>
          <p:nvPr/>
        </p:nvPicPr>
        <p:blipFill>
          <a:blip r:embed="rId6"/>
          <a:stretch>
            <a:fillRect/>
          </a:stretch>
        </p:blipFill>
        <p:spPr>
          <a:xfrm>
            <a:off x="429809" y="3627895"/>
            <a:ext cx="3476269" cy="1798070"/>
          </a:xfrm>
          <a:prstGeom prst="rect">
            <a:avLst/>
          </a:prstGeom>
        </p:spPr>
      </p:pic>
      <p:pic>
        <p:nvPicPr>
          <p:cNvPr id="15" name="Picture 14">
            <a:extLst>
              <a:ext uri="{FF2B5EF4-FFF2-40B4-BE49-F238E27FC236}">
                <a16:creationId xmlns:a16="http://schemas.microsoft.com/office/drawing/2014/main" id="{8A1D38B7-2556-4C42-B2A6-9F03A1B98725}"/>
              </a:ext>
            </a:extLst>
          </p:cNvPr>
          <p:cNvPicPr>
            <a:picLocks noChangeAspect="1"/>
          </p:cNvPicPr>
          <p:nvPr/>
        </p:nvPicPr>
        <p:blipFill>
          <a:blip r:embed="rId7"/>
          <a:stretch>
            <a:fillRect/>
          </a:stretch>
        </p:blipFill>
        <p:spPr>
          <a:xfrm>
            <a:off x="2167944" y="5661272"/>
            <a:ext cx="726043" cy="355613"/>
          </a:xfrm>
          <a:prstGeom prst="rect">
            <a:avLst/>
          </a:prstGeom>
        </p:spPr>
      </p:pic>
      <p:pic>
        <p:nvPicPr>
          <p:cNvPr id="17" name="Picture 16">
            <a:extLst>
              <a:ext uri="{FF2B5EF4-FFF2-40B4-BE49-F238E27FC236}">
                <a16:creationId xmlns:a16="http://schemas.microsoft.com/office/drawing/2014/main" id="{9F370D21-6A35-4A3E-8145-D08F1ADD31C5}"/>
              </a:ext>
            </a:extLst>
          </p:cNvPr>
          <p:cNvPicPr>
            <a:picLocks noChangeAspect="1"/>
          </p:cNvPicPr>
          <p:nvPr/>
        </p:nvPicPr>
        <p:blipFill>
          <a:blip r:embed="rId8"/>
          <a:stretch>
            <a:fillRect/>
          </a:stretch>
        </p:blipFill>
        <p:spPr>
          <a:xfrm>
            <a:off x="4455886" y="3640895"/>
            <a:ext cx="2881676" cy="1798070"/>
          </a:xfrm>
          <a:prstGeom prst="rect">
            <a:avLst/>
          </a:prstGeom>
        </p:spPr>
      </p:pic>
      <p:pic>
        <p:nvPicPr>
          <p:cNvPr id="19" name="Picture 18">
            <a:extLst>
              <a:ext uri="{FF2B5EF4-FFF2-40B4-BE49-F238E27FC236}">
                <a16:creationId xmlns:a16="http://schemas.microsoft.com/office/drawing/2014/main" id="{2262D990-1D01-4676-9964-01600B21A26F}"/>
              </a:ext>
            </a:extLst>
          </p:cNvPr>
          <p:cNvPicPr>
            <a:picLocks noChangeAspect="1"/>
          </p:cNvPicPr>
          <p:nvPr/>
        </p:nvPicPr>
        <p:blipFill>
          <a:blip r:embed="rId9"/>
          <a:stretch>
            <a:fillRect/>
          </a:stretch>
        </p:blipFill>
        <p:spPr>
          <a:xfrm>
            <a:off x="5526782" y="5589524"/>
            <a:ext cx="947125" cy="427361"/>
          </a:xfrm>
          <a:prstGeom prst="rect">
            <a:avLst/>
          </a:prstGeom>
        </p:spPr>
      </p:pic>
      <p:pic>
        <p:nvPicPr>
          <p:cNvPr id="21" name="Picture 20">
            <a:extLst>
              <a:ext uri="{FF2B5EF4-FFF2-40B4-BE49-F238E27FC236}">
                <a16:creationId xmlns:a16="http://schemas.microsoft.com/office/drawing/2014/main" id="{525B38C5-A922-4BA7-9123-5A51479CFA0E}"/>
              </a:ext>
            </a:extLst>
          </p:cNvPr>
          <p:cNvPicPr>
            <a:picLocks noChangeAspect="1"/>
          </p:cNvPicPr>
          <p:nvPr/>
        </p:nvPicPr>
        <p:blipFill>
          <a:blip r:embed="rId10"/>
          <a:stretch>
            <a:fillRect/>
          </a:stretch>
        </p:blipFill>
        <p:spPr>
          <a:xfrm>
            <a:off x="7703509" y="3627895"/>
            <a:ext cx="4401068" cy="1909195"/>
          </a:xfrm>
          <a:prstGeom prst="rect">
            <a:avLst/>
          </a:prstGeom>
        </p:spPr>
      </p:pic>
      <p:pic>
        <p:nvPicPr>
          <p:cNvPr id="23" name="Picture 22">
            <a:extLst>
              <a:ext uri="{FF2B5EF4-FFF2-40B4-BE49-F238E27FC236}">
                <a16:creationId xmlns:a16="http://schemas.microsoft.com/office/drawing/2014/main" id="{2517D3ED-E9F0-410E-AF13-19EE4C8D2D97}"/>
              </a:ext>
            </a:extLst>
          </p:cNvPr>
          <p:cNvPicPr>
            <a:picLocks noChangeAspect="1"/>
          </p:cNvPicPr>
          <p:nvPr/>
        </p:nvPicPr>
        <p:blipFill>
          <a:blip r:embed="rId11"/>
          <a:stretch>
            <a:fillRect/>
          </a:stretch>
        </p:blipFill>
        <p:spPr>
          <a:xfrm>
            <a:off x="9408570" y="5661272"/>
            <a:ext cx="1063224" cy="509913"/>
          </a:xfrm>
          <a:prstGeom prst="rect">
            <a:avLst/>
          </a:prstGeom>
        </p:spPr>
      </p:pic>
    </p:spTree>
    <p:extLst>
      <p:ext uri="{BB962C8B-B14F-4D97-AF65-F5344CB8AC3E}">
        <p14:creationId xmlns:p14="http://schemas.microsoft.com/office/powerpoint/2010/main" val="253754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B1B585-2E69-4682-A58B-DAE2323F4635}"/>
              </a:ext>
            </a:extLst>
          </p:cNvPr>
          <p:cNvSpPr txBox="1"/>
          <p:nvPr/>
        </p:nvSpPr>
        <p:spPr>
          <a:xfrm>
            <a:off x="414131" y="485943"/>
            <a:ext cx="3273287" cy="1754326"/>
          </a:xfrm>
          <a:prstGeom prst="rect">
            <a:avLst/>
          </a:prstGeom>
          <a:noFill/>
        </p:spPr>
        <p:txBody>
          <a:bodyPr wrap="square">
            <a:spAutoFit/>
          </a:bodyPr>
          <a:lstStyle/>
          <a:p>
            <a:r>
              <a:rPr lang="en-US" dirty="0"/>
              <a:t>int a = 0;</a:t>
            </a:r>
          </a:p>
          <a:p>
            <a:r>
              <a:rPr lang="en-US" dirty="0"/>
              <a:t>for (</a:t>
            </a:r>
            <a:r>
              <a:rPr lang="en-US" dirty="0" err="1"/>
              <a:t>i</a:t>
            </a:r>
            <a:r>
              <a:rPr lang="en-US" dirty="0"/>
              <a:t> = 0; </a:t>
            </a:r>
            <a:r>
              <a:rPr lang="en-US" dirty="0" err="1"/>
              <a:t>i</a:t>
            </a:r>
            <a:r>
              <a:rPr lang="en-US" dirty="0"/>
              <a:t> &lt; N; </a:t>
            </a:r>
            <a:r>
              <a:rPr lang="en-US" dirty="0" err="1"/>
              <a:t>i</a:t>
            </a:r>
            <a:r>
              <a:rPr lang="en-US" dirty="0"/>
              <a:t>++) {</a:t>
            </a:r>
          </a:p>
          <a:p>
            <a:r>
              <a:rPr lang="en-US" dirty="0"/>
              <a:t>	for (j = N; j &gt; </a:t>
            </a:r>
            <a:r>
              <a:rPr lang="en-US" dirty="0" err="1"/>
              <a:t>i</a:t>
            </a:r>
            <a:r>
              <a:rPr lang="en-US" dirty="0"/>
              <a:t>; j--) {</a:t>
            </a:r>
          </a:p>
          <a:p>
            <a:r>
              <a:rPr lang="en-US" dirty="0"/>
              <a:t>		a = a + </a:t>
            </a:r>
            <a:r>
              <a:rPr lang="en-US" dirty="0" err="1"/>
              <a:t>i</a:t>
            </a:r>
            <a:r>
              <a:rPr lang="en-US" dirty="0"/>
              <a:t> + j;</a:t>
            </a:r>
          </a:p>
          <a:p>
            <a:r>
              <a:rPr lang="en-US" dirty="0"/>
              <a:t>	}</a:t>
            </a:r>
          </a:p>
          <a:p>
            <a:r>
              <a:rPr lang="en-US" dirty="0"/>
              <a:t>}</a:t>
            </a:r>
          </a:p>
        </p:txBody>
      </p:sp>
      <p:pic>
        <p:nvPicPr>
          <p:cNvPr id="16" name="Picture 15">
            <a:extLst>
              <a:ext uri="{FF2B5EF4-FFF2-40B4-BE49-F238E27FC236}">
                <a16:creationId xmlns:a16="http://schemas.microsoft.com/office/drawing/2014/main" id="{9CF6B18C-D7D2-46C2-B5C7-7062F0223863}"/>
              </a:ext>
            </a:extLst>
          </p:cNvPr>
          <p:cNvPicPr>
            <a:picLocks noChangeAspect="1"/>
          </p:cNvPicPr>
          <p:nvPr/>
        </p:nvPicPr>
        <p:blipFill>
          <a:blip r:embed="rId3"/>
          <a:stretch>
            <a:fillRect/>
          </a:stretch>
        </p:blipFill>
        <p:spPr>
          <a:xfrm>
            <a:off x="3687418" y="832476"/>
            <a:ext cx="1483494" cy="734814"/>
          </a:xfrm>
          <a:prstGeom prst="rect">
            <a:avLst/>
          </a:prstGeom>
        </p:spPr>
      </p:pic>
      <p:sp>
        <p:nvSpPr>
          <p:cNvPr id="18" name="TextBox 17">
            <a:extLst>
              <a:ext uri="{FF2B5EF4-FFF2-40B4-BE49-F238E27FC236}">
                <a16:creationId xmlns:a16="http://schemas.microsoft.com/office/drawing/2014/main" id="{7B5308F1-5902-4C26-88D2-F6E0C691E7F8}"/>
              </a:ext>
            </a:extLst>
          </p:cNvPr>
          <p:cNvSpPr txBox="1"/>
          <p:nvPr/>
        </p:nvSpPr>
        <p:spPr>
          <a:xfrm>
            <a:off x="452639" y="2551837"/>
            <a:ext cx="3879574" cy="1754326"/>
          </a:xfrm>
          <a:prstGeom prst="rect">
            <a:avLst/>
          </a:prstGeom>
          <a:noFill/>
        </p:spPr>
        <p:txBody>
          <a:bodyPr wrap="square">
            <a:spAutoFit/>
          </a:bodyPr>
          <a:lstStyle/>
          <a:p>
            <a:r>
              <a:rPr lang="en-US" dirty="0"/>
              <a:t>int </a:t>
            </a:r>
            <a:r>
              <a:rPr lang="en-US" dirty="0" err="1"/>
              <a:t>i</a:t>
            </a:r>
            <a:r>
              <a:rPr lang="en-US" dirty="0"/>
              <a:t>, j, k = 0;</a:t>
            </a:r>
          </a:p>
          <a:p>
            <a:r>
              <a:rPr lang="en-US" dirty="0"/>
              <a:t>for (</a:t>
            </a:r>
            <a:r>
              <a:rPr lang="en-US" dirty="0" err="1"/>
              <a:t>i</a:t>
            </a:r>
            <a:r>
              <a:rPr lang="en-US" dirty="0"/>
              <a:t> = n / 2; </a:t>
            </a:r>
            <a:r>
              <a:rPr lang="en-US" dirty="0" err="1"/>
              <a:t>i</a:t>
            </a:r>
            <a:r>
              <a:rPr lang="en-US" dirty="0"/>
              <a:t> &lt;= n; </a:t>
            </a:r>
            <a:r>
              <a:rPr lang="en-US" dirty="0" err="1"/>
              <a:t>i</a:t>
            </a:r>
            <a:r>
              <a:rPr lang="en-US" dirty="0"/>
              <a:t>++) {</a:t>
            </a:r>
          </a:p>
          <a:p>
            <a:r>
              <a:rPr lang="en-US" dirty="0"/>
              <a:t>	for (j = 2; j &lt;= n; j = j * 2) {</a:t>
            </a:r>
          </a:p>
          <a:p>
            <a:r>
              <a:rPr lang="en-US" dirty="0"/>
              <a:t>		k = k + n / 2;</a:t>
            </a:r>
          </a:p>
          <a:p>
            <a:r>
              <a:rPr lang="en-US" dirty="0"/>
              <a:t>	}</a:t>
            </a:r>
          </a:p>
          <a:p>
            <a:r>
              <a:rPr lang="en-US" dirty="0"/>
              <a:t>}</a:t>
            </a:r>
          </a:p>
        </p:txBody>
      </p:sp>
      <p:pic>
        <p:nvPicPr>
          <p:cNvPr id="20" name="Picture 19">
            <a:extLst>
              <a:ext uri="{FF2B5EF4-FFF2-40B4-BE49-F238E27FC236}">
                <a16:creationId xmlns:a16="http://schemas.microsoft.com/office/drawing/2014/main" id="{74558915-2770-4DCE-A29A-7BD7A4019DF6}"/>
              </a:ext>
            </a:extLst>
          </p:cNvPr>
          <p:cNvPicPr>
            <a:picLocks noChangeAspect="1"/>
          </p:cNvPicPr>
          <p:nvPr/>
        </p:nvPicPr>
        <p:blipFill>
          <a:blip r:embed="rId4"/>
          <a:stretch>
            <a:fillRect/>
          </a:stretch>
        </p:blipFill>
        <p:spPr>
          <a:xfrm>
            <a:off x="3969695" y="3155388"/>
            <a:ext cx="1660709" cy="770569"/>
          </a:xfrm>
          <a:prstGeom prst="rect">
            <a:avLst/>
          </a:prstGeom>
        </p:spPr>
      </p:pic>
      <p:sp>
        <p:nvSpPr>
          <p:cNvPr id="22" name="TextBox 21">
            <a:extLst>
              <a:ext uri="{FF2B5EF4-FFF2-40B4-BE49-F238E27FC236}">
                <a16:creationId xmlns:a16="http://schemas.microsoft.com/office/drawing/2014/main" id="{444CCCEA-1631-4F6F-89FD-88006CCCE7D2}"/>
              </a:ext>
            </a:extLst>
          </p:cNvPr>
          <p:cNvSpPr txBox="1"/>
          <p:nvPr/>
        </p:nvSpPr>
        <p:spPr>
          <a:xfrm>
            <a:off x="534227" y="4687661"/>
            <a:ext cx="2507147" cy="1477328"/>
          </a:xfrm>
          <a:prstGeom prst="rect">
            <a:avLst/>
          </a:prstGeom>
          <a:noFill/>
        </p:spPr>
        <p:txBody>
          <a:bodyPr wrap="square">
            <a:spAutoFit/>
          </a:bodyPr>
          <a:lstStyle/>
          <a:p>
            <a:r>
              <a:rPr lang="en-US" dirty="0"/>
              <a:t>int a = 0, </a:t>
            </a:r>
            <a:r>
              <a:rPr lang="en-US" dirty="0" err="1"/>
              <a:t>i</a:t>
            </a:r>
            <a:r>
              <a:rPr lang="en-US" dirty="0"/>
              <a:t> = N;</a:t>
            </a:r>
          </a:p>
          <a:p>
            <a:r>
              <a:rPr lang="en-US" dirty="0"/>
              <a:t>while (</a:t>
            </a:r>
            <a:r>
              <a:rPr lang="en-US" dirty="0" err="1"/>
              <a:t>i</a:t>
            </a:r>
            <a:r>
              <a:rPr lang="en-US" dirty="0"/>
              <a:t> &gt; 0) {</a:t>
            </a:r>
          </a:p>
          <a:p>
            <a:r>
              <a:rPr lang="en-US" dirty="0"/>
              <a:t>	a += </a:t>
            </a:r>
            <a:r>
              <a:rPr lang="en-US" dirty="0" err="1"/>
              <a:t>i</a:t>
            </a:r>
            <a:r>
              <a:rPr lang="en-US" dirty="0"/>
              <a:t>;</a:t>
            </a:r>
          </a:p>
          <a:p>
            <a:r>
              <a:rPr lang="en-US" dirty="0"/>
              <a:t>	</a:t>
            </a:r>
            <a:r>
              <a:rPr lang="en-US" dirty="0" err="1"/>
              <a:t>i</a:t>
            </a:r>
            <a:r>
              <a:rPr lang="en-US" dirty="0"/>
              <a:t> /= 2;</a:t>
            </a:r>
          </a:p>
          <a:p>
            <a:r>
              <a:rPr lang="en-US" dirty="0"/>
              <a:t>}</a:t>
            </a:r>
          </a:p>
        </p:txBody>
      </p:sp>
      <p:pic>
        <p:nvPicPr>
          <p:cNvPr id="24" name="Picture 23">
            <a:extLst>
              <a:ext uri="{FF2B5EF4-FFF2-40B4-BE49-F238E27FC236}">
                <a16:creationId xmlns:a16="http://schemas.microsoft.com/office/drawing/2014/main" id="{64CA6C4C-BEF9-4FBB-9189-355349CCF70A}"/>
              </a:ext>
            </a:extLst>
          </p:cNvPr>
          <p:cNvPicPr>
            <a:picLocks noChangeAspect="1"/>
          </p:cNvPicPr>
          <p:nvPr/>
        </p:nvPicPr>
        <p:blipFill>
          <a:blip r:embed="rId5"/>
          <a:stretch>
            <a:fillRect/>
          </a:stretch>
        </p:blipFill>
        <p:spPr>
          <a:xfrm>
            <a:off x="3041374" y="5041040"/>
            <a:ext cx="1541136" cy="770569"/>
          </a:xfrm>
          <a:prstGeom prst="rect">
            <a:avLst/>
          </a:prstGeom>
        </p:spPr>
      </p:pic>
      <p:sp>
        <p:nvSpPr>
          <p:cNvPr id="26" name="TextBox 25">
            <a:extLst>
              <a:ext uri="{FF2B5EF4-FFF2-40B4-BE49-F238E27FC236}">
                <a16:creationId xmlns:a16="http://schemas.microsoft.com/office/drawing/2014/main" id="{B898545B-39ED-4A17-BDEA-2ABFF953ED5E}"/>
              </a:ext>
            </a:extLst>
          </p:cNvPr>
          <p:cNvSpPr txBox="1"/>
          <p:nvPr/>
        </p:nvSpPr>
        <p:spPr>
          <a:xfrm>
            <a:off x="7185991" y="310134"/>
            <a:ext cx="4214192" cy="3693319"/>
          </a:xfrm>
          <a:prstGeom prst="rect">
            <a:avLst/>
          </a:prstGeom>
          <a:noFill/>
        </p:spPr>
        <p:txBody>
          <a:bodyPr wrap="square">
            <a:spAutoFit/>
          </a:bodyPr>
          <a:lstStyle/>
          <a:p>
            <a:r>
              <a:rPr lang="en-US" dirty="0"/>
              <a:t>function(int n)</a:t>
            </a:r>
          </a:p>
          <a:p>
            <a:r>
              <a:rPr lang="en-US" dirty="0"/>
              <a:t>{</a:t>
            </a:r>
          </a:p>
          <a:p>
            <a:r>
              <a:rPr lang="en-US" dirty="0"/>
              <a:t>	if (n==1)</a:t>
            </a:r>
          </a:p>
          <a:p>
            <a:r>
              <a:rPr lang="en-US" dirty="0"/>
              <a:t>	return;</a:t>
            </a:r>
          </a:p>
          <a:p>
            <a:r>
              <a:rPr lang="en-US" dirty="0"/>
              <a:t>	for (int </a:t>
            </a:r>
            <a:r>
              <a:rPr lang="en-US" dirty="0" err="1"/>
              <a:t>i</a:t>
            </a:r>
            <a:r>
              <a:rPr lang="en-US" dirty="0"/>
              <a:t>=1; </a:t>
            </a:r>
            <a:r>
              <a:rPr lang="en-US" dirty="0" err="1"/>
              <a:t>i</a:t>
            </a:r>
            <a:r>
              <a:rPr lang="en-US" dirty="0"/>
              <a:t>&lt;=n; </a:t>
            </a:r>
            <a:r>
              <a:rPr lang="en-US" dirty="0" err="1"/>
              <a:t>i</a:t>
            </a:r>
            <a:r>
              <a:rPr lang="en-US" dirty="0"/>
              <a:t>++)</a:t>
            </a:r>
          </a:p>
          <a:p>
            <a:r>
              <a:rPr lang="en-US" dirty="0"/>
              <a:t>	{</a:t>
            </a:r>
          </a:p>
          <a:p>
            <a:r>
              <a:rPr lang="en-US" dirty="0"/>
              <a:t>		for (int j=1; j&lt;=n; </a:t>
            </a:r>
            <a:r>
              <a:rPr lang="en-US" dirty="0" err="1"/>
              <a:t>j++</a:t>
            </a:r>
            <a:r>
              <a:rPr lang="en-US" dirty="0"/>
              <a:t>)</a:t>
            </a:r>
          </a:p>
          <a:p>
            <a:r>
              <a:rPr lang="en-US" dirty="0"/>
              <a:t>		{</a:t>
            </a:r>
          </a:p>
          <a:p>
            <a:r>
              <a:rPr lang="en-US" dirty="0"/>
              <a:t>			</a:t>
            </a:r>
            <a:r>
              <a:rPr lang="en-US" dirty="0" err="1"/>
              <a:t>printf</a:t>
            </a:r>
            <a:r>
              <a:rPr lang="en-US" dirty="0"/>
              <a:t>("*");</a:t>
            </a:r>
          </a:p>
          <a:p>
            <a:r>
              <a:rPr lang="en-US" dirty="0"/>
              <a:t>			break;</a:t>
            </a:r>
          </a:p>
          <a:p>
            <a:r>
              <a:rPr lang="en-US" dirty="0"/>
              <a:t>		}</a:t>
            </a:r>
          </a:p>
          <a:p>
            <a:r>
              <a:rPr lang="en-US" dirty="0"/>
              <a:t>	}</a:t>
            </a:r>
          </a:p>
          <a:p>
            <a:r>
              <a:rPr lang="en-US" dirty="0"/>
              <a:t>}</a:t>
            </a:r>
          </a:p>
        </p:txBody>
      </p:sp>
      <p:sp>
        <p:nvSpPr>
          <p:cNvPr id="28" name="TextBox 27">
            <a:extLst>
              <a:ext uri="{FF2B5EF4-FFF2-40B4-BE49-F238E27FC236}">
                <a16:creationId xmlns:a16="http://schemas.microsoft.com/office/drawing/2014/main" id="{9007F399-3425-43B0-BF1C-7D5D5E574CC0}"/>
              </a:ext>
            </a:extLst>
          </p:cNvPr>
          <p:cNvSpPr txBox="1"/>
          <p:nvPr/>
        </p:nvSpPr>
        <p:spPr>
          <a:xfrm>
            <a:off x="5739734" y="4133662"/>
            <a:ext cx="6097656" cy="2585323"/>
          </a:xfrm>
          <a:prstGeom prst="rect">
            <a:avLst/>
          </a:prstGeom>
          <a:noFill/>
        </p:spPr>
        <p:txBody>
          <a:bodyPr wrap="square">
            <a:spAutoFit/>
          </a:bodyPr>
          <a:lstStyle/>
          <a:p>
            <a:r>
              <a:rPr lang="en-US" dirty="0"/>
              <a:t>static void function(int n)</a:t>
            </a:r>
          </a:p>
          <a:p>
            <a:r>
              <a:rPr lang="en-US" dirty="0"/>
              <a:t>{</a:t>
            </a:r>
          </a:p>
          <a:p>
            <a:r>
              <a:rPr lang="en-US" dirty="0"/>
              <a:t>	int count = 0;</a:t>
            </a:r>
          </a:p>
          <a:p>
            <a:r>
              <a:rPr lang="en-US" dirty="0"/>
              <a:t>	for (int </a:t>
            </a:r>
            <a:r>
              <a:rPr lang="en-US" dirty="0" err="1"/>
              <a:t>i</a:t>
            </a:r>
            <a:r>
              <a:rPr lang="en-US" dirty="0"/>
              <a:t> = n / 2; </a:t>
            </a:r>
            <a:r>
              <a:rPr lang="en-US" dirty="0" err="1"/>
              <a:t>i</a:t>
            </a:r>
            <a:r>
              <a:rPr lang="en-US" dirty="0"/>
              <a:t> &lt;= n; </a:t>
            </a:r>
            <a:r>
              <a:rPr lang="en-US" dirty="0" err="1"/>
              <a:t>i</a:t>
            </a:r>
            <a:r>
              <a:rPr lang="en-US" dirty="0"/>
              <a:t>++)</a:t>
            </a:r>
          </a:p>
          <a:p>
            <a:r>
              <a:rPr lang="en-US" dirty="0"/>
              <a:t>		for (int j = 1; j &lt;= n; j = 2 * j)</a:t>
            </a:r>
          </a:p>
          <a:p>
            <a:r>
              <a:rPr lang="en-US" dirty="0"/>
              <a:t>			for (int k = 1; k &lt;= n; k = k * 2)</a:t>
            </a:r>
          </a:p>
          <a:p>
            <a:r>
              <a:rPr lang="en-US" dirty="0"/>
              <a:t>				count++;</a:t>
            </a:r>
          </a:p>
          <a:p>
            <a:r>
              <a:rPr lang="en-US" dirty="0"/>
              <a:t>}</a:t>
            </a:r>
          </a:p>
          <a:p>
            <a:endParaRPr lang="en-US" dirty="0"/>
          </a:p>
        </p:txBody>
      </p:sp>
    </p:spTree>
    <p:extLst>
      <p:ext uri="{BB962C8B-B14F-4D97-AF65-F5344CB8AC3E}">
        <p14:creationId xmlns:p14="http://schemas.microsoft.com/office/powerpoint/2010/main" val="97264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6"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93321-82C6-6472-84F5-68134E33F6D0}"/>
              </a:ext>
            </a:extLst>
          </p:cNvPr>
          <p:cNvSpPr txBox="1"/>
          <p:nvPr/>
        </p:nvSpPr>
        <p:spPr>
          <a:xfrm>
            <a:off x="839244" y="901873"/>
            <a:ext cx="2943616" cy="1938992"/>
          </a:xfrm>
          <a:prstGeom prst="rect">
            <a:avLst/>
          </a:prstGeom>
          <a:noFill/>
        </p:spPr>
        <p:txBody>
          <a:bodyPr wrap="square" rtlCol="0">
            <a:spAutoFit/>
          </a:bodyPr>
          <a:lstStyle/>
          <a:p>
            <a:r>
              <a:rPr lang="en-IN" sz="2000" dirty="0"/>
              <a:t>void function(int n)</a:t>
            </a:r>
          </a:p>
          <a:p>
            <a:r>
              <a:rPr lang="en-IN" sz="2000" dirty="0"/>
              <a:t>{</a:t>
            </a:r>
          </a:p>
          <a:p>
            <a:r>
              <a:rPr lang="en-IN" sz="2000" dirty="0"/>
              <a:t>    int </a:t>
            </a:r>
            <a:r>
              <a:rPr lang="en-IN" sz="2000" dirty="0" err="1"/>
              <a:t>i</a:t>
            </a:r>
            <a:r>
              <a:rPr lang="en-IN" sz="2000" dirty="0"/>
              <a:t>, count =0;</a:t>
            </a:r>
          </a:p>
          <a:p>
            <a:r>
              <a:rPr lang="en-IN" sz="2000" dirty="0"/>
              <a:t>    for(</a:t>
            </a:r>
            <a:r>
              <a:rPr lang="en-IN" sz="2000" dirty="0" err="1"/>
              <a:t>i</a:t>
            </a:r>
            <a:r>
              <a:rPr lang="en-IN" sz="2000" dirty="0"/>
              <a:t>=1 ; </a:t>
            </a:r>
            <a:r>
              <a:rPr lang="en-IN" sz="2000" dirty="0" err="1"/>
              <a:t>i</a:t>
            </a:r>
            <a:r>
              <a:rPr lang="en-IN" sz="2000" dirty="0"/>
              <a:t>*</a:t>
            </a:r>
            <a:r>
              <a:rPr lang="en-IN" sz="2000" dirty="0" err="1"/>
              <a:t>i</a:t>
            </a:r>
            <a:r>
              <a:rPr lang="en-IN" sz="2000" dirty="0"/>
              <a:t> &lt;=n ; </a:t>
            </a:r>
            <a:r>
              <a:rPr lang="en-IN" sz="2000" dirty="0" err="1"/>
              <a:t>i</a:t>
            </a:r>
            <a:r>
              <a:rPr lang="en-IN" sz="2000" dirty="0"/>
              <a:t>++)</a:t>
            </a:r>
          </a:p>
          <a:p>
            <a:r>
              <a:rPr lang="en-IN" sz="2000" dirty="0"/>
              <a:t>       count ++;</a:t>
            </a:r>
          </a:p>
          <a:p>
            <a:r>
              <a:rPr lang="en-IN" sz="2000" dirty="0"/>
              <a:t>}</a:t>
            </a:r>
          </a:p>
        </p:txBody>
      </p:sp>
      <p:sp>
        <p:nvSpPr>
          <p:cNvPr id="3" name="TextBox 2">
            <a:extLst>
              <a:ext uri="{FF2B5EF4-FFF2-40B4-BE49-F238E27FC236}">
                <a16:creationId xmlns:a16="http://schemas.microsoft.com/office/drawing/2014/main" id="{79B7D09A-BBEC-B2B9-61A9-69627B58D410}"/>
              </a:ext>
            </a:extLst>
          </p:cNvPr>
          <p:cNvSpPr txBox="1"/>
          <p:nvPr/>
        </p:nvSpPr>
        <p:spPr>
          <a:xfrm>
            <a:off x="6400799" y="1036528"/>
            <a:ext cx="5273457" cy="2215991"/>
          </a:xfrm>
          <a:prstGeom prst="rect">
            <a:avLst/>
          </a:prstGeom>
          <a:noFill/>
        </p:spPr>
        <p:txBody>
          <a:bodyPr wrap="square" rtlCol="0">
            <a:spAutoFit/>
          </a:bodyPr>
          <a:lstStyle/>
          <a:p>
            <a:r>
              <a:rPr lang="en-IN" sz="2000" dirty="0"/>
              <a:t>void </a:t>
            </a:r>
            <a:r>
              <a:rPr lang="en-IN" sz="2000" dirty="0" err="1"/>
              <a:t>funtion</a:t>
            </a:r>
            <a:r>
              <a:rPr lang="en-IN" sz="2000" dirty="0"/>
              <a:t>(int n)</a:t>
            </a:r>
          </a:p>
          <a:p>
            <a:r>
              <a:rPr lang="en-IN" sz="2000" dirty="0"/>
              <a:t>{</a:t>
            </a:r>
          </a:p>
          <a:p>
            <a:r>
              <a:rPr lang="en-IN" sz="2000" dirty="0"/>
              <a:t>   for(int I = 1;i&lt;=n ; </a:t>
            </a:r>
            <a:r>
              <a:rPr lang="en-IN" sz="2000" dirty="0" err="1"/>
              <a:t>i</a:t>
            </a:r>
            <a:r>
              <a:rPr lang="en-IN" sz="2000" dirty="0"/>
              <a:t>++)</a:t>
            </a:r>
          </a:p>
          <a:p>
            <a:r>
              <a:rPr lang="en-IN" sz="2000" dirty="0"/>
              <a:t>       for(int j = 1; j &lt;= n ; j+=</a:t>
            </a:r>
            <a:r>
              <a:rPr lang="en-IN" sz="2000" dirty="0" err="1"/>
              <a:t>i</a:t>
            </a:r>
            <a:r>
              <a:rPr lang="en-IN" sz="2000" dirty="0"/>
              <a:t>)</a:t>
            </a:r>
          </a:p>
          <a:p>
            <a:r>
              <a:rPr lang="en-IN" sz="2000" dirty="0"/>
              <a:t>           </a:t>
            </a:r>
            <a:r>
              <a:rPr lang="en-IN" sz="2000" dirty="0" err="1"/>
              <a:t>printf</a:t>
            </a:r>
            <a:r>
              <a:rPr lang="en-IN" sz="2000" dirty="0"/>
              <a:t>(“*”);</a:t>
            </a:r>
          </a:p>
          <a:p>
            <a:r>
              <a:rPr lang="en-IN" sz="2000" dirty="0"/>
              <a:t>}</a:t>
            </a:r>
          </a:p>
          <a:p>
            <a:endParaRPr lang="en-IN" dirty="0"/>
          </a:p>
        </p:txBody>
      </p:sp>
      <p:sp>
        <p:nvSpPr>
          <p:cNvPr id="4" name="TextBox 3">
            <a:extLst>
              <a:ext uri="{FF2B5EF4-FFF2-40B4-BE49-F238E27FC236}">
                <a16:creationId xmlns:a16="http://schemas.microsoft.com/office/drawing/2014/main" id="{5F299579-8FD6-D348-32CD-39C1A64CFB6F}"/>
              </a:ext>
            </a:extLst>
          </p:cNvPr>
          <p:cNvSpPr txBox="1"/>
          <p:nvPr/>
        </p:nvSpPr>
        <p:spPr>
          <a:xfrm>
            <a:off x="839244" y="338203"/>
            <a:ext cx="301686" cy="369332"/>
          </a:xfrm>
          <a:prstGeom prst="rect">
            <a:avLst/>
          </a:prstGeom>
          <a:noFill/>
        </p:spPr>
        <p:txBody>
          <a:bodyPr wrap="none" rtlCol="0">
            <a:spAutoFit/>
          </a:bodyPr>
          <a:lstStyle/>
          <a:p>
            <a:r>
              <a:rPr lang="en-IN" dirty="0"/>
              <a:t>1</a:t>
            </a:r>
          </a:p>
        </p:txBody>
      </p:sp>
      <p:sp>
        <p:nvSpPr>
          <p:cNvPr id="5" name="TextBox 4">
            <a:extLst>
              <a:ext uri="{FF2B5EF4-FFF2-40B4-BE49-F238E27FC236}">
                <a16:creationId xmlns:a16="http://schemas.microsoft.com/office/drawing/2014/main" id="{AD62B9D3-718D-B085-1326-B2DB740E135B}"/>
              </a:ext>
            </a:extLst>
          </p:cNvPr>
          <p:cNvSpPr txBox="1"/>
          <p:nvPr/>
        </p:nvSpPr>
        <p:spPr>
          <a:xfrm>
            <a:off x="6576164" y="338203"/>
            <a:ext cx="301686" cy="369332"/>
          </a:xfrm>
          <a:prstGeom prst="rect">
            <a:avLst/>
          </a:prstGeom>
          <a:noFill/>
        </p:spPr>
        <p:txBody>
          <a:bodyPr wrap="none" rtlCol="0">
            <a:spAutoFit/>
          </a:bodyPr>
          <a:lstStyle/>
          <a:p>
            <a:r>
              <a:rPr lang="en-IN" dirty="0"/>
              <a:t>2</a:t>
            </a:r>
          </a:p>
        </p:txBody>
      </p:sp>
      <p:sp>
        <p:nvSpPr>
          <p:cNvPr id="6" name="TextBox 5">
            <a:extLst>
              <a:ext uri="{FF2B5EF4-FFF2-40B4-BE49-F238E27FC236}">
                <a16:creationId xmlns:a16="http://schemas.microsoft.com/office/drawing/2014/main" id="{D6497A54-541E-7FFD-F3AB-11D9BF466EE0}"/>
              </a:ext>
            </a:extLst>
          </p:cNvPr>
          <p:cNvSpPr txBox="1"/>
          <p:nvPr/>
        </p:nvSpPr>
        <p:spPr>
          <a:xfrm>
            <a:off x="943897" y="4316361"/>
            <a:ext cx="4139380" cy="2308324"/>
          </a:xfrm>
          <a:prstGeom prst="rect">
            <a:avLst/>
          </a:prstGeom>
          <a:noFill/>
        </p:spPr>
        <p:txBody>
          <a:bodyPr wrap="square" rtlCol="0">
            <a:spAutoFit/>
          </a:bodyPr>
          <a:lstStyle/>
          <a:p>
            <a:r>
              <a:rPr lang="en-IN" dirty="0"/>
              <a:t>int fun(int n) { </a:t>
            </a:r>
          </a:p>
          <a:p>
            <a:r>
              <a:rPr lang="en-IN" dirty="0"/>
              <a:t>    int </a:t>
            </a:r>
            <a:r>
              <a:rPr lang="en-IN" dirty="0" err="1"/>
              <a:t>i</a:t>
            </a:r>
            <a:r>
              <a:rPr lang="en-IN" dirty="0"/>
              <a:t> = 0, j = 0, k = 0, m = 0; </a:t>
            </a:r>
          </a:p>
          <a:p>
            <a:r>
              <a:rPr lang="en-IN" dirty="0"/>
              <a:t>    for (</a:t>
            </a:r>
            <a:r>
              <a:rPr lang="en-IN" dirty="0" err="1"/>
              <a:t>i</a:t>
            </a:r>
            <a:r>
              <a:rPr lang="en-IN" dirty="0"/>
              <a:t> = 0; </a:t>
            </a:r>
            <a:r>
              <a:rPr lang="en-IN" dirty="0" err="1"/>
              <a:t>i</a:t>
            </a:r>
            <a:r>
              <a:rPr lang="en-IN" dirty="0"/>
              <a:t>&lt;n ; </a:t>
            </a:r>
            <a:r>
              <a:rPr lang="en-IN" dirty="0" err="1"/>
              <a:t>i</a:t>
            </a:r>
            <a:r>
              <a:rPr lang="en-IN" dirty="0"/>
              <a:t>++)</a:t>
            </a:r>
          </a:p>
          <a:p>
            <a:r>
              <a:rPr lang="en-IN" dirty="0"/>
              <a:t>       for(j = I; j&lt;n ; </a:t>
            </a:r>
            <a:r>
              <a:rPr lang="en-IN" dirty="0" err="1"/>
              <a:t>j++</a:t>
            </a:r>
            <a:r>
              <a:rPr lang="en-IN" dirty="0"/>
              <a:t>)</a:t>
            </a:r>
          </a:p>
          <a:p>
            <a:r>
              <a:rPr lang="en-IN" dirty="0"/>
              <a:t>          for(k=j+1 ; k&lt;n ; k++)</a:t>
            </a:r>
          </a:p>
          <a:p>
            <a:r>
              <a:rPr lang="en-IN" dirty="0"/>
              <a:t>               m+=1;</a:t>
            </a:r>
          </a:p>
          <a:p>
            <a:r>
              <a:rPr lang="en-IN" dirty="0"/>
              <a:t>     return m;</a:t>
            </a:r>
          </a:p>
          <a:p>
            <a:r>
              <a:rPr lang="en-IN" dirty="0"/>
              <a:t> }</a:t>
            </a:r>
          </a:p>
        </p:txBody>
      </p:sp>
      <p:sp>
        <p:nvSpPr>
          <p:cNvPr id="7" name="TextBox 6">
            <a:extLst>
              <a:ext uri="{FF2B5EF4-FFF2-40B4-BE49-F238E27FC236}">
                <a16:creationId xmlns:a16="http://schemas.microsoft.com/office/drawing/2014/main" id="{CBA4ABBF-B1CD-D1A3-89DC-25A4452594F8}"/>
              </a:ext>
            </a:extLst>
          </p:cNvPr>
          <p:cNvSpPr txBox="1"/>
          <p:nvPr/>
        </p:nvSpPr>
        <p:spPr>
          <a:xfrm>
            <a:off x="943897" y="3983277"/>
            <a:ext cx="301686" cy="369332"/>
          </a:xfrm>
          <a:prstGeom prst="rect">
            <a:avLst/>
          </a:prstGeom>
          <a:noFill/>
        </p:spPr>
        <p:txBody>
          <a:bodyPr wrap="none" rtlCol="0">
            <a:spAutoFit/>
          </a:bodyPr>
          <a:lstStyle/>
          <a:p>
            <a:r>
              <a:rPr lang="en-IN" dirty="0"/>
              <a:t>3</a:t>
            </a:r>
          </a:p>
        </p:txBody>
      </p:sp>
    </p:spTree>
    <p:extLst>
      <p:ext uri="{BB962C8B-B14F-4D97-AF65-F5344CB8AC3E}">
        <p14:creationId xmlns:p14="http://schemas.microsoft.com/office/powerpoint/2010/main" val="99396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8EE3A3-154B-904F-DDA0-C351FC585262}"/>
              </a:ext>
            </a:extLst>
          </p:cNvPr>
          <p:cNvPicPr>
            <a:picLocks noChangeAspect="1"/>
          </p:cNvPicPr>
          <p:nvPr/>
        </p:nvPicPr>
        <p:blipFill>
          <a:blip r:embed="rId2"/>
          <a:stretch>
            <a:fillRect/>
          </a:stretch>
        </p:blipFill>
        <p:spPr>
          <a:xfrm>
            <a:off x="1462088" y="1447799"/>
            <a:ext cx="9835178" cy="4639849"/>
          </a:xfrm>
          <a:prstGeom prst="rect">
            <a:avLst/>
          </a:prstGeom>
        </p:spPr>
      </p:pic>
      <p:sp>
        <p:nvSpPr>
          <p:cNvPr id="4" name="TextBox 3">
            <a:extLst>
              <a:ext uri="{FF2B5EF4-FFF2-40B4-BE49-F238E27FC236}">
                <a16:creationId xmlns:a16="http://schemas.microsoft.com/office/drawing/2014/main" id="{3DDD0343-81D4-18D6-BCB9-6EB166B8C551}"/>
              </a:ext>
            </a:extLst>
          </p:cNvPr>
          <p:cNvSpPr txBox="1"/>
          <p:nvPr/>
        </p:nvSpPr>
        <p:spPr>
          <a:xfrm>
            <a:off x="1809135" y="924232"/>
            <a:ext cx="4987840" cy="523220"/>
          </a:xfrm>
          <a:prstGeom prst="rect">
            <a:avLst/>
          </a:prstGeom>
          <a:noFill/>
        </p:spPr>
        <p:txBody>
          <a:bodyPr wrap="none" rtlCol="0">
            <a:spAutoFit/>
          </a:bodyPr>
          <a:lstStyle/>
          <a:p>
            <a:r>
              <a:rPr lang="en-IN" sz="2800" b="1" dirty="0"/>
              <a:t>Time complexity with examples:</a:t>
            </a:r>
          </a:p>
        </p:txBody>
      </p:sp>
    </p:spTree>
    <p:extLst>
      <p:ext uri="{BB962C8B-B14F-4D97-AF65-F5344CB8AC3E}">
        <p14:creationId xmlns:p14="http://schemas.microsoft.com/office/powerpoint/2010/main" val="2336116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ower-of-hanoi_3_disks">
            <a:extLst>
              <a:ext uri="{FF2B5EF4-FFF2-40B4-BE49-F238E27FC236}">
                <a16:creationId xmlns:a16="http://schemas.microsoft.com/office/drawing/2014/main" id="{62EB16A7-1540-8ABC-B80F-A066E9B55B9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5300"/>
          </a:xfrm>
          <a:prstGeom prst="rect">
            <a:avLst/>
          </a:prstGeom>
        </p:spPr>
      </p:pic>
      <p:sp>
        <p:nvSpPr>
          <p:cNvPr id="2" name="TextBox 1">
            <a:extLst>
              <a:ext uri="{FF2B5EF4-FFF2-40B4-BE49-F238E27FC236}">
                <a16:creationId xmlns:a16="http://schemas.microsoft.com/office/drawing/2014/main" id="{08A895F6-9894-8706-676E-CF5979EC2367}"/>
              </a:ext>
            </a:extLst>
          </p:cNvPr>
          <p:cNvSpPr txBox="1"/>
          <p:nvPr/>
        </p:nvSpPr>
        <p:spPr>
          <a:xfrm>
            <a:off x="9006348" y="462116"/>
            <a:ext cx="2038828" cy="369332"/>
          </a:xfrm>
          <a:prstGeom prst="rect">
            <a:avLst/>
          </a:prstGeom>
          <a:noFill/>
        </p:spPr>
        <p:txBody>
          <a:bodyPr wrap="none" rtlCol="0">
            <a:spAutoFit/>
          </a:bodyPr>
          <a:lstStyle/>
          <a:p>
            <a:r>
              <a:rPr lang="en-IN" dirty="0"/>
              <a:t>3 disks    =    8 times</a:t>
            </a:r>
          </a:p>
        </p:txBody>
      </p:sp>
    </p:spTree>
    <p:extLst>
      <p:ext uri="{BB962C8B-B14F-4D97-AF65-F5344CB8AC3E}">
        <p14:creationId xmlns:p14="http://schemas.microsoft.com/office/powerpoint/2010/main" val="416848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A0C4D6-C4D6-5F66-156A-F033241E0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206" y="432620"/>
            <a:ext cx="9261987" cy="5840361"/>
          </a:xfrm>
          <a:prstGeom prst="rect">
            <a:avLst/>
          </a:prstGeom>
        </p:spPr>
      </p:pic>
      <p:sp>
        <p:nvSpPr>
          <p:cNvPr id="4" name="TextBox 3">
            <a:extLst>
              <a:ext uri="{FF2B5EF4-FFF2-40B4-BE49-F238E27FC236}">
                <a16:creationId xmlns:a16="http://schemas.microsoft.com/office/drawing/2014/main" id="{96674881-D17C-0400-0EEB-00F8E1DD0F9B}"/>
              </a:ext>
            </a:extLst>
          </p:cNvPr>
          <p:cNvSpPr txBox="1"/>
          <p:nvPr/>
        </p:nvSpPr>
        <p:spPr>
          <a:xfrm>
            <a:off x="10422193" y="432620"/>
            <a:ext cx="1130710" cy="1292662"/>
          </a:xfrm>
          <a:prstGeom prst="rect">
            <a:avLst/>
          </a:prstGeom>
          <a:noFill/>
        </p:spPr>
        <p:txBody>
          <a:bodyPr wrap="square" rtlCol="0">
            <a:spAutoFit/>
          </a:bodyPr>
          <a:lstStyle/>
          <a:p>
            <a:r>
              <a:rPr lang="en-IN" dirty="0"/>
              <a:t>5 disks</a:t>
            </a:r>
          </a:p>
          <a:p>
            <a:endParaRPr lang="en-IN" dirty="0"/>
          </a:p>
          <a:p>
            <a:r>
              <a:rPr lang="en-IN" dirty="0"/>
              <a:t>2</a:t>
            </a:r>
            <a:r>
              <a:rPr lang="en-IN" baseline="30000" dirty="0"/>
              <a:t>5  </a:t>
            </a:r>
            <a:r>
              <a:rPr lang="en-IN" dirty="0"/>
              <a:t>times </a:t>
            </a:r>
            <a:r>
              <a:rPr lang="en-IN" baseline="30000" dirty="0"/>
              <a:t>   </a:t>
            </a:r>
          </a:p>
          <a:p>
            <a:endParaRPr lang="en-IN" baseline="30000" dirty="0"/>
          </a:p>
          <a:p>
            <a:endParaRPr lang="en-IN" baseline="30000" dirty="0"/>
          </a:p>
        </p:txBody>
      </p:sp>
    </p:spTree>
    <p:extLst>
      <p:ext uri="{BB962C8B-B14F-4D97-AF65-F5344CB8AC3E}">
        <p14:creationId xmlns:p14="http://schemas.microsoft.com/office/powerpoint/2010/main" val="376982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6CBDBB-B46A-4901-03C4-06FBE37CC395}"/>
              </a:ext>
            </a:extLst>
          </p:cNvPr>
          <p:cNvSpPr txBox="1"/>
          <p:nvPr/>
        </p:nvSpPr>
        <p:spPr>
          <a:xfrm>
            <a:off x="904569" y="2045109"/>
            <a:ext cx="9999406" cy="3754874"/>
          </a:xfrm>
          <a:prstGeom prst="rect">
            <a:avLst/>
          </a:prstGeom>
          <a:noFill/>
        </p:spPr>
        <p:txBody>
          <a:bodyPr wrap="square" rtlCol="0">
            <a:spAutoFit/>
          </a:bodyPr>
          <a:lstStyle/>
          <a:p>
            <a:pPr marL="0" marR="0">
              <a:spcBef>
                <a:spcPts val="0"/>
              </a:spcBef>
              <a:spcAft>
                <a:spcPts val="0"/>
              </a:spcAft>
            </a:pPr>
            <a:r>
              <a:rPr lang="en-IN" sz="2000" b="1" dirty="0">
                <a:effectLst/>
                <a:latin typeface="Palatino Linotype" panose="02040502050505030304" pitchFamily="18" charset="0"/>
              </a:rPr>
              <a:t>Data Type:   </a:t>
            </a:r>
          </a:p>
          <a:p>
            <a:pPr marL="0" marR="0">
              <a:spcBef>
                <a:spcPts val="0"/>
              </a:spcBef>
              <a:spcAft>
                <a:spcPts val="0"/>
              </a:spcAft>
            </a:pPr>
            <a:r>
              <a:rPr lang="en-IN" sz="2000" dirty="0">
                <a:effectLst/>
                <a:latin typeface="Palatino Linotype" panose="02040502050505030304" pitchFamily="18" charset="0"/>
              </a:rPr>
              <a:t> </a:t>
            </a:r>
          </a:p>
          <a:p>
            <a:pPr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 A data type defines a domain of allowed values and the operations that can be performed on those values. For example int, float, char data types are provided in C</a:t>
            </a:r>
            <a:endParaRPr lang="en-IN" sz="2000" dirty="0">
              <a:effectLst/>
              <a:latin typeface="Calibri" panose="020F0502020204030204" pitchFamily="34" charset="0"/>
            </a:endParaRPr>
          </a:p>
          <a:p>
            <a:pPr marL="0" marR="0">
              <a:spcBef>
                <a:spcPts val="0"/>
              </a:spcBef>
              <a:spcAft>
                <a:spcPts val="0"/>
              </a:spcAft>
            </a:pPr>
            <a:r>
              <a:rPr lang="en-IN" sz="2000" dirty="0">
                <a:effectLst/>
                <a:latin typeface="Palatino Linotype" panose="02040502050505030304" pitchFamily="18" charset="0"/>
              </a:rPr>
              <a:t> </a:t>
            </a:r>
          </a:p>
          <a:p>
            <a:pPr marL="0" marR="0">
              <a:spcBef>
                <a:spcPts val="0"/>
              </a:spcBef>
              <a:spcAft>
                <a:spcPts val="0"/>
              </a:spcAft>
            </a:pPr>
            <a:endParaRPr lang="en-IN" sz="2000" dirty="0">
              <a:effectLst/>
              <a:latin typeface="Palatino Linotype" panose="02040502050505030304" pitchFamily="18" charset="0"/>
            </a:endParaRPr>
          </a:p>
          <a:p>
            <a:pPr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 If an application needs to use a data type which is not provided as primitive data type of the language, then it is programmer's responsibility to specify the values and operations for that data type and implement it. For example data type for date is not provided in C, and we need dates to be stored and processed in our program then we need to define and implements the date data type.</a:t>
            </a:r>
            <a:endParaRPr lang="en-IN" sz="2000" dirty="0">
              <a:effectLst/>
              <a:latin typeface="Calibri" panose="020F0502020204030204" pitchFamily="34" charset="0"/>
            </a:endParaRPr>
          </a:p>
          <a:p>
            <a:endParaRPr lang="en-IN" dirty="0"/>
          </a:p>
        </p:txBody>
      </p:sp>
      <p:sp>
        <p:nvSpPr>
          <p:cNvPr id="3" name="TextBox 2">
            <a:extLst>
              <a:ext uri="{FF2B5EF4-FFF2-40B4-BE49-F238E27FC236}">
                <a16:creationId xmlns:a16="http://schemas.microsoft.com/office/drawing/2014/main" id="{803D0F81-4B73-6C88-C15F-BDD7E375FC06}"/>
              </a:ext>
            </a:extLst>
          </p:cNvPr>
          <p:cNvSpPr txBox="1"/>
          <p:nvPr/>
        </p:nvSpPr>
        <p:spPr>
          <a:xfrm>
            <a:off x="4640826" y="757084"/>
            <a:ext cx="2768963" cy="584775"/>
          </a:xfrm>
          <a:prstGeom prst="rect">
            <a:avLst/>
          </a:prstGeom>
          <a:noFill/>
        </p:spPr>
        <p:txBody>
          <a:bodyPr wrap="none" rtlCol="0">
            <a:spAutoFit/>
          </a:bodyPr>
          <a:lstStyle/>
          <a:p>
            <a:r>
              <a:rPr lang="en-IN" sz="3200" dirty="0"/>
              <a:t>Data Structures</a:t>
            </a:r>
          </a:p>
        </p:txBody>
      </p:sp>
    </p:spTree>
    <p:extLst>
      <p:ext uri="{BB962C8B-B14F-4D97-AF65-F5344CB8AC3E}">
        <p14:creationId xmlns:p14="http://schemas.microsoft.com/office/powerpoint/2010/main" val="270957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3BA95-0A32-897D-FA82-AC7901782C6C}"/>
              </a:ext>
            </a:extLst>
          </p:cNvPr>
          <p:cNvSpPr txBox="1"/>
          <p:nvPr/>
        </p:nvSpPr>
        <p:spPr>
          <a:xfrm>
            <a:off x="1147665" y="914400"/>
            <a:ext cx="10708124" cy="461665"/>
          </a:xfrm>
          <a:prstGeom prst="rect">
            <a:avLst/>
          </a:prstGeom>
          <a:noFill/>
        </p:spPr>
        <p:txBody>
          <a:bodyPr wrap="none" rtlCol="0">
            <a:spAutoFit/>
          </a:bodyPr>
          <a:lstStyle/>
          <a:p>
            <a:r>
              <a:rPr lang="en-US" sz="2400" dirty="0"/>
              <a:t>An </a:t>
            </a:r>
            <a:r>
              <a:rPr lang="en-US" sz="2400" b="1" dirty="0"/>
              <a:t>algorithm </a:t>
            </a:r>
            <a:r>
              <a:rPr lang="en-US" sz="2400" dirty="0"/>
              <a:t>is the step-by-step unambiguous instructions to solve a given problem.</a:t>
            </a:r>
            <a:endParaRPr lang="en-IN" sz="2400" dirty="0"/>
          </a:p>
        </p:txBody>
      </p:sp>
      <p:sp>
        <p:nvSpPr>
          <p:cNvPr id="3" name="TextBox 2">
            <a:extLst>
              <a:ext uri="{FF2B5EF4-FFF2-40B4-BE49-F238E27FC236}">
                <a16:creationId xmlns:a16="http://schemas.microsoft.com/office/drawing/2014/main" id="{F00F46E4-E99A-4FD8-C3B4-E94D68DDB360}"/>
              </a:ext>
            </a:extLst>
          </p:cNvPr>
          <p:cNvSpPr txBox="1"/>
          <p:nvPr/>
        </p:nvSpPr>
        <p:spPr>
          <a:xfrm>
            <a:off x="1147665" y="1860115"/>
            <a:ext cx="7429598" cy="1200329"/>
          </a:xfrm>
          <a:prstGeom prst="rect">
            <a:avLst/>
          </a:prstGeom>
          <a:noFill/>
        </p:spPr>
        <p:txBody>
          <a:bodyPr wrap="none" rtlCol="0">
            <a:spAutoFit/>
          </a:bodyPr>
          <a:lstStyle/>
          <a:p>
            <a:r>
              <a:rPr lang="en-IN" sz="2400" dirty="0"/>
              <a:t>1.    The set of instructions should produce correct output.</a:t>
            </a:r>
          </a:p>
          <a:p>
            <a:endParaRPr lang="en-IN" sz="2400" dirty="0"/>
          </a:p>
          <a:p>
            <a:r>
              <a:rPr lang="en-IN" sz="2400" dirty="0"/>
              <a:t>2.     Should take minimum possible resources.</a:t>
            </a:r>
          </a:p>
        </p:txBody>
      </p:sp>
      <p:sp>
        <p:nvSpPr>
          <p:cNvPr id="4" name="TextBox 3">
            <a:extLst>
              <a:ext uri="{FF2B5EF4-FFF2-40B4-BE49-F238E27FC236}">
                <a16:creationId xmlns:a16="http://schemas.microsoft.com/office/drawing/2014/main" id="{7F7F6A66-3D6C-AA0C-36F1-C002AD4E5052}"/>
              </a:ext>
            </a:extLst>
          </p:cNvPr>
          <p:cNvSpPr txBox="1"/>
          <p:nvPr/>
        </p:nvSpPr>
        <p:spPr>
          <a:xfrm>
            <a:off x="1147665" y="3683559"/>
            <a:ext cx="7380131" cy="2308324"/>
          </a:xfrm>
          <a:prstGeom prst="rect">
            <a:avLst/>
          </a:prstGeom>
          <a:noFill/>
        </p:spPr>
        <p:txBody>
          <a:bodyPr wrap="square" rtlCol="0">
            <a:spAutoFit/>
          </a:bodyPr>
          <a:lstStyle/>
          <a:p>
            <a:r>
              <a:rPr lang="en-US" sz="2400" dirty="0"/>
              <a:t>Five steps for thinking for an algorithm: </a:t>
            </a:r>
          </a:p>
          <a:p>
            <a:pPr marL="342900" indent="-342900">
              <a:buAutoNum type="arabicPeriod"/>
            </a:pPr>
            <a:r>
              <a:rPr lang="en-US" sz="2400" dirty="0"/>
              <a:t>Constraints </a:t>
            </a:r>
          </a:p>
          <a:p>
            <a:pPr marL="342900" indent="-342900">
              <a:buAutoNum type="arabicPeriod"/>
            </a:pPr>
            <a:r>
              <a:rPr lang="en-US" sz="2400" dirty="0"/>
              <a:t>Ideas Generation </a:t>
            </a:r>
          </a:p>
          <a:p>
            <a:pPr marL="342900" indent="-342900">
              <a:buAutoNum type="arabicPeriod"/>
            </a:pPr>
            <a:r>
              <a:rPr lang="en-US" sz="2400" dirty="0"/>
              <a:t>Complexities </a:t>
            </a:r>
          </a:p>
          <a:p>
            <a:pPr marL="342900" indent="-342900">
              <a:buAutoNum type="arabicPeriod"/>
            </a:pPr>
            <a:r>
              <a:rPr lang="en-US" sz="2400" dirty="0"/>
              <a:t>Coding </a:t>
            </a:r>
          </a:p>
          <a:p>
            <a:pPr marL="342900" indent="-342900">
              <a:buAutoNum type="arabicPeriod"/>
            </a:pPr>
            <a:r>
              <a:rPr lang="en-US" sz="2400" dirty="0"/>
              <a:t>Testing </a:t>
            </a:r>
            <a:endParaRPr lang="en-IN" sz="2400" dirty="0"/>
          </a:p>
        </p:txBody>
      </p:sp>
    </p:spTree>
    <p:extLst>
      <p:ext uri="{BB962C8B-B14F-4D97-AF65-F5344CB8AC3E}">
        <p14:creationId xmlns:p14="http://schemas.microsoft.com/office/powerpoint/2010/main" val="36521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561021-2293-C89F-4715-6C03A94A22B1}"/>
              </a:ext>
            </a:extLst>
          </p:cNvPr>
          <p:cNvSpPr txBox="1"/>
          <p:nvPr/>
        </p:nvSpPr>
        <p:spPr>
          <a:xfrm>
            <a:off x="865239" y="676858"/>
            <a:ext cx="10205884" cy="4924425"/>
          </a:xfrm>
          <a:prstGeom prst="rect">
            <a:avLst/>
          </a:prstGeom>
          <a:noFill/>
        </p:spPr>
        <p:txBody>
          <a:bodyPr wrap="square">
            <a:spAutoFit/>
          </a:bodyPr>
          <a:lstStyle/>
          <a:p>
            <a:pPr marL="0" marR="0" rtl="0">
              <a:spcBef>
                <a:spcPts val="0"/>
              </a:spcBef>
              <a:spcAft>
                <a:spcPts val="0"/>
              </a:spcAft>
            </a:pPr>
            <a:r>
              <a:rPr lang="en-IN" sz="2000" b="1" dirty="0">
                <a:effectLst/>
                <a:latin typeface="Palatino Linotype" panose="02040502050505030304" pitchFamily="18" charset="0"/>
              </a:rPr>
              <a:t>Abstract Data Type: </a:t>
            </a:r>
          </a:p>
          <a:p>
            <a:pPr marL="0" marR="0" rtl="0">
              <a:spcBef>
                <a:spcPts val="0"/>
              </a:spcBef>
              <a:spcAft>
                <a:spcPts val="0"/>
              </a:spcAft>
            </a:pPr>
            <a:r>
              <a:rPr lang="en-IN" sz="2000" dirty="0">
                <a:effectLst/>
                <a:latin typeface="Palatino Linotype" panose="02040502050505030304" pitchFamily="18" charset="0"/>
              </a:rPr>
              <a:t> </a:t>
            </a: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 ADT is a concept that defines a data type logically. It specifies a set of data and collection of operations that can be performed on that data.</a:t>
            </a:r>
            <a:endParaRPr lang="en-IN" sz="2000" dirty="0">
              <a:effectLst/>
              <a:latin typeface="Calibri" panose="020F0502020204030204" pitchFamily="34" charset="0"/>
            </a:endParaRPr>
          </a:p>
          <a:p>
            <a:pPr marL="0" marR="0" rtl="0">
              <a:spcBef>
                <a:spcPts val="0"/>
              </a:spcBef>
              <a:spcAft>
                <a:spcPts val="0"/>
              </a:spcAft>
            </a:pPr>
            <a:r>
              <a:rPr lang="en-IN" sz="2000" dirty="0">
                <a:effectLst/>
                <a:latin typeface="Palatino Linotype" panose="02040502050505030304" pitchFamily="18" charset="0"/>
              </a:rPr>
              <a:t> </a:t>
            </a: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ADT only mentions what operations are to be performed but not how these operations will be implemented.</a:t>
            </a:r>
            <a:endParaRPr lang="en-IN" sz="2000" dirty="0">
              <a:effectLst/>
              <a:latin typeface="Calibri" panose="020F0502020204030204" pitchFamily="34" charset="0"/>
            </a:endParaRPr>
          </a:p>
          <a:p>
            <a:pPr marL="0" marR="0" rtl="0">
              <a:spcBef>
                <a:spcPts val="0"/>
              </a:spcBef>
              <a:spcAft>
                <a:spcPts val="0"/>
              </a:spcAft>
            </a:pPr>
            <a:r>
              <a:rPr lang="en-IN" sz="2000" dirty="0">
                <a:effectLst/>
                <a:latin typeface="Palatino Linotype" panose="02040502050505030304" pitchFamily="18" charset="0"/>
              </a:rPr>
              <a:t> </a:t>
            </a: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It does not specify how data will be organized in memory and what algorithms will be used for implementing operations.</a:t>
            </a:r>
            <a:endParaRPr lang="en-IN" sz="2000" dirty="0">
              <a:effectLst/>
              <a:latin typeface="Calibri" panose="020F0502020204030204" pitchFamily="34" charset="0"/>
            </a:endParaRPr>
          </a:p>
          <a:p>
            <a:pPr marL="0" marR="0" rtl="0">
              <a:spcBef>
                <a:spcPts val="0"/>
              </a:spcBef>
              <a:spcAft>
                <a:spcPts val="0"/>
              </a:spcAft>
            </a:pPr>
            <a:r>
              <a:rPr lang="en-IN" sz="2000" dirty="0">
                <a:effectLst/>
                <a:latin typeface="Palatino Linotype" panose="02040502050505030304" pitchFamily="18" charset="0"/>
              </a:rPr>
              <a:t> </a:t>
            </a: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It is called abstract because it gives an implementation independent view.</a:t>
            </a:r>
            <a:endParaRPr lang="en-IN" sz="2000" dirty="0">
              <a:effectLst/>
              <a:latin typeface="Calibri" panose="020F0502020204030204" pitchFamily="34" charset="0"/>
            </a:endParaRPr>
          </a:p>
          <a:p>
            <a:pPr marL="0" marR="0" rtl="0">
              <a:spcBef>
                <a:spcPts val="0"/>
              </a:spcBef>
              <a:spcAft>
                <a:spcPts val="0"/>
              </a:spcAft>
            </a:pPr>
            <a:r>
              <a:rPr lang="en-IN" sz="2000" dirty="0">
                <a:effectLst/>
                <a:latin typeface="Palatino Linotype" panose="02040502050505030304" pitchFamily="18" charset="0"/>
              </a:rPr>
              <a:t> </a:t>
            </a: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ADT is just like a black box which hides the inner structure and design of the data type.</a:t>
            </a:r>
            <a:endParaRPr lang="en-IN" sz="2000" dirty="0">
              <a:effectLst/>
              <a:latin typeface="Calibri" panose="020F0502020204030204" pitchFamily="34" charset="0"/>
            </a:endParaRPr>
          </a:p>
          <a:p>
            <a:pPr marL="0" marR="0" rtl="0">
              <a:spcBef>
                <a:spcPts val="0"/>
              </a:spcBef>
              <a:spcAft>
                <a:spcPts val="0"/>
              </a:spcAft>
            </a:pPr>
            <a:r>
              <a:rPr lang="en-IN" sz="2000" dirty="0">
                <a:effectLst/>
                <a:latin typeface="Calibri" panose="020F0502020204030204" pitchFamily="34" charset="0"/>
              </a:rPr>
              <a:t> </a:t>
            </a:r>
          </a:p>
          <a:p>
            <a:pPr marL="0" marR="0" rtl="0">
              <a:spcBef>
                <a:spcPts val="0"/>
              </a:spcBef>
              <a:spcAft>
                <a:spcPts val="0"/>
              </a:spcAft>
            </a:pPr>
            <a:r>
              <a:rPr lang="en-IN" sz="1400" dirty="0">
                <a:effectLst/>
                <a:latin typeface="Calibri" panose="020F0502020204030204" pitchFamily="34" charset="0"/>
              </a:rPr>
              <a:t> </a:t>
            </a:r>
          </a:p>
        </p:txBody>
      </p:sp>
    </p:spTree>
    <p:extLst>
      <p:ext uri="{BB962C8B-B14F-4D97-AF65-F5344CB8AC3E}">
        <p14:creationId xmlns:p14="http://schemas.microsoft.com/office/powerpoint/2010/main" val="1599464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582F2-2B91-515C-50EE-82A6AA3E4B5A}"/>
              </a:ext>
            </a:extLst>
          </p:cNvPr>
          <p:cNvSpPr txBox="1"/>
          <p:nvPr/>
        </p:nvSpPr>
        <p:spPr>
          <a:xfrm>
            <a:off x="530941" y="1003536"/>
            <a:ext cx="10648335" cy="5016758"/>
          </a:xfrm>
          <a:prstGeom prst="rect">
            <a:avLst/>
          </a:prstGeom>
          <a:noFill/>
        </p:spPr>
        <p:txBody>
          <a:bodyPr wrap="square">
            <a:spAutoFit/>
          </a:bodyPr>
          <a:lstStyle/>
          <a:p>
            <a:pPr rtl="0" fontAlgn="ctr">
              <a:spcBef>
                <a:spcPts val="0"/>
              </a:spcBef>
              <a:spcAft>
                <a:spcPts val="0"/>
              </a:spcAft>
            </a:pPr>
            <a:r>
              <a:rPr lang="en-IN" sz="2000" dirty="0">
                <a:effectLst/>
                <a:latin typeface="Palatino Linotype" panose="02040502050505030304" pitchFamily="18" charset="0"/>
              </a:rPr>
              <a:t>Example of ADT: </a:t>
            </a:r>
            <a:endParaRPr lang="en-IN" sz="2000" dirty="0">
              <a:effectLst/>
              <a:latin typeface="Calibri" panose="020F0502020204030204" pitchFamily="34" charset="0"/>
            </a:endParaRPr>
          </a:p>
          <a:p>
            <a:pPr rtl="0" fontAlgn="ctr">
              <a:spcBef>
                <a:spcPts val="0"/>
              </a:spcBef>
              <a:spcAft>
                <a:spcPts val="0"/>
              </a:spcAft>
            </a:pPr>
            <a:r>
              <a:rPr lang="en-IN" sz="2000" dirty="0">
                <a:effectLst/>
                <a:latin typeface="Calibri" panose="020F0502020204030204" pitchFamily="34" charset="0"/>
              </a:rPr>
              <a:t> </a:t>
            </a:r>
          </a:p>
          <a:p>
            <a:pPr rtl="0" fontAlgn="ctr">
              <a:spcBef>
                <a:spcPts val="0"/>
              </a:spcBef>
              <a:spcAft>
                <a:spcPts val="0"/>
              </a:spcAft>
            </a:pPr>
            <a:r>
              <a:rPr lang="en-IN" sz="2000" b="1" dirty="0">
                <a:effectLst/>
                <a:latin typeface="Palatino Linotype" panose="02040502050505030304" pitchFamily="18" charset="0"/>
              </a:rPr>
              <a:t>List ADT </a:t>
            </a:r>
            <a:endParaRPr lang="en-IN" sz="2000" b="1" dirty="0">
              <a:effectLst/>
              <a:latin typeface="Calibri" panose="020F0502020204030204" pitchFamily="34" charset="0"/>
            </a:endParaRPr>
          </a:p>
          <a:p>
            <a:pPr rtl="0" fontAlgn="ctr">
              <a:spcBef>
                <a:spcPts val="0"/>
              </a:spcBef>
              <a:spcAft>
                <a:spcPts val="0"/>
              </a:spcAft>
            </a:pPr>
            <a:r>
              <a:rPr lang="en-IN" sz="2000" dirty="0">
                <a:effectLst/>
                <a:latin typeface="Calibri" panose="020F0502020204030204" pitchFamily="34" charset="0"/>
              </a:rPr>
              <a:t> </a:t>
            </a:r>
          </a:p>
          <a:p>
            <a:pPr rtl="0" fontAlgn="ctr">
              <a:spcBef>
                <a:spcPts val="0"/>
              </a:spcBef>
              <a:spcAft>
                <a:spcPts val="0"/>
              </a:spcAft>
            </a:pPr>
            <a:r>
              <a:rPr lang="en-IN" sz="2000" dirty="0">
                <a:effectLst/>
                <a:latin typeface="Palatino Linotype" panose="02040502050505030304" pitchFamily="18" charset="0"/>
              </a:rPr>
              <a:t>A list contains elements of same type arranged in sequential order and following operations can be performed on the list:</a:t>
            </a:r>
            <a:endParaRPr lang="en-IN" sz="2000" dirty="0">
              <a:effectLst/>
              <a:latin typeface="Calibri" panose="020F0502020204030204" pitchFamily="34" charset="0"/>
            </a:endParaRPr>
          </a:p>
          <a:p>
            <a:pPr rtl="0" fontAlgn="ctr">
              <a:spcBef>
                <a:spcPts val="0"/>
              </a:spcBef>
              <a:spcAft>
                <a:spcPts val="0"/>
              </a:spcAft>
            </a:pPr>
            <a:r>
              <a:rPr lang="en-IN" sz="2000" dirty="0">
                <a:effectLst/>
                <a:latin typeface="Calibri" panose="020F0502020204030204" pitchFamily="34" charset="0"/>
              </a:rPr>
              <a:t> </a:t>
            </a:r>
          </a:p>
          <a:p>
            <a:pPr marL="342900" indent="-342900" rtl="0" fontAlgn="ctr">
              <a:spcBef>
                <a:spcPts val="0"/>
              </a:spcBef>
              <a:spcAft>
                <a:spcPts val="0"/>
              </a:spcAft>
              <a:buFont typeface="+mj-lt"/>
              <a:buAutoNum type="arabicPeriod"/>
            </a:pPr>
            <a:r>
              <a:rPr lang="en-IN" sz="2000" dirty="0">
                <a:effectLst/>
                <a:latin typeface="Palatino Linotype" panose="02040502050505030304" pitchFamily="18" charset="0"/>
              </a:rPr>
              <a:t>Initialize() -  Initialize the list to be empty</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a:effectLst/>
                <a:latin typeface="Palatino Linotype" panose="02040502050505030304" pitchFamily="18" charset="0"/>
              </a:rPr>
              <a:t>get() - returns an element from the list at any given position</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a:effectLst/>
                <a:latin typeface="Palatino Linotype" panose="02040502050505030304" pitchFamily="18" charset="0"/>
              </a:rPr>
              <a:t>insert()  - Inserts a new element at any position of the list</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a:effectLst/>
                <a:latin typeface="Palatino Linotype" panose="02040502050505030304" pitchFamily="18" charset="0"/>
              </a:rPr>
              <a:t>remove() - Removes the first occurrence of any element from a non empty list</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err="1">
                <a:effectLst/>
                <a:latin typeface="Palatino Linotype" panose="02040502050505030304" pitchFamily="18" charset="0"/>
              </a:rPr>
              <a:t>removeAt</a:t>
            </a:r>
            <a:r>
              <a:rPr lang="en-IN" sz="2000" dirty="0">
                <a:effectLst/>
                <a:latin typeface="Palatino Linotype" panose="02040502050505030304" pitchFamily="18" charset="0"/>
              </a:rPr>
              <a:t>() - Removes the element from a specific location from a non empty list</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a:effectLst/>
                <a:latin typeface="Palatino Linotype" panose="02040502050505030304" pitchFamily="18" charset="0"/>
              </a:rPr>
              <a:t>replace() - Replace an element at any position by another element</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a:effectLst/>
                <a:latin typeface="Palatino Linotype" panose="02040502050505030304" pitchFamily="18" charset="0"/>
              </a:rPr>
              <a:t>size() - Returns number of elements in the list</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err="1">
                <a:effectLst/>
                <a:latin typeface="Palatino Linotype" panose="02040502050505030304" pitchFamily="18" charset="0"/>
              </a:rPr>
              <a:t>isEmpty</a:t>
            </a:r>
            <a:r>
              <a:rPr lang="en-IN" sz="2000" dirty="0">
                <a:effectLst/>
                <a:latin typeface="Palatino Linotype" panose="02040502050505030304" pitchFamily="18" charset="0"/>
              </a:rPr>
              <a:t>() -  Returns true if the list is empty, otherwise false</a:t>
            </a:r>
            <a:endParaRPr lang="en-IN" sz="2000" dirty="0">
              <a:effectLst/>
              <a:latin typeface="Calibri" panose="020F0502020204030204" pitchFamily="34" charset="0"/>
            </a:endParaRPr>
          </a:p>
          <a:p>
            <a:pPr marL="342900" indent="-342900" rtl="0" fontAlgn="ctr">
              <a:spcBef>
                <a:spcPts val="0"/>
              </a:spcBef>
              <a:spcAft>
                <a:spcPts val="0"/>
              </a:spcAft>
              <a:buFont typeface="+mj-lt"/>
              <a:buAutoNum type="arabicPeriod"/>
            </a:pPr>
            <a:r>
              <a:rPr lang="en-IN" sz="2000" dirty="0" err="1">
                <a:effectLst/>
                <a:latin typeface="Palatino Linotype" panose="02040502050505030304" pitchFamily="18" charset="0"/>
              </a:rPr>
              <a:t>isFull</a:t>
            </a:r>
            <a:r>
              <a:rPr lang="en-IN" sz="2000" dirty="0">
                <a:effectLst/>
                <a:latin typeface="Palatino Linotype" panose="02040502050505030304" pitchFamily="18" charset="0"/>
              </a:rPr>
              <a:t>() - Returns true if the list is full, otherwise false</a:t>
            </a:r>
            <a:endParaRPr lang="en-IN" sz="2000" dirty="0">
              <a:effectLst/>
              <a:latin typeface="Calibri" panose="020F0502020204030204" pitchFamily="34" charset="0"/>
            </a:endParaRPr>
          </a:p>
        </p:txBody>
      </p:sp>
    </p:spTree>
    <p:extLst>
      <p:ext uri="{BB962C8B-B14F-4D97-AF65-F5344CB8AC3E}">
        <p14:creationId xmlns:p14="http://schemas.microsoft.com/office/powerpoint/2010/main" val="40146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95AF3-A0CA-2772-FC8A-CBFB20D2B641}"/>
              </a:ext>
            </a:extLst>
          </p:cNvPr>
          <p:cNvSpPr txBox="1"/>
          <p:nvPr/>
        </p:nvSpPr>
        <p:spPr>
          <a:xfrm>
            <a:off x="1170040" y="1613118"/>
            <a:ext cx="9566786" cy="4401205"/>
          </a:xfrm>
          <a:prstGeom prst="rect">
            <a:avLst/>
          </a:prstGeom>
          <a:noFill/>
        </p:spPr>
        <p:txBody>
          <a:bodyPr wrap="square">
            <a:spAutoFit/>
          </a:bodyPr>
          <a:lstStyle/>
          <a:p>
            <a:pPr marL="0" marR="0" rtl="0">
              <a:spcBef>
                <a:spcPts val="0"/>
              </a:spcBef>
              <a:spcAft>
                <a:spcPts val="0"/>
              </a:spcAft>
            </a:pPr>
            <a:r>
              <a:rPr lang="en-IN" sz="2000" dirty="0">
                <a:effectLst/>
                <a:latin typeface="Palatino Linotype" panose="02040502050505030304" pitchFamily="18" charset="0"/>
              </a:rPr>
              <a:t>Data Structures: </a:t>
            </a:r>
          </a:p>
          <a:p>
            <a:pPr marL="0" marR="0" rtl="0">
              <a:spcBef>
                <a:spcPts val="0"/>
              </a:spcBef>
              <a:spcAft>
                <a:spcPts val="0"/>
              </a:spcAft>
            </a:pPr>
            <a:r>
              <a:rPr lang="en-IN" sz="2000" dirty="0">
                <a:effectLst/>
                <a:latin typeface="Palatino Linotype" panose="02040502050505030304" pitchFamily="18" charset="0"/>
              </a:rPr>
              <a:t> </a:t>
            </a: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Data structures is a programming construct used to implement an ADT.</a:t>
            </a:r>
            <a:endParaRPr lang="en-IN" sz="20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It is physical implementation of ADT.</a:t>
            </a:r>
            <a:endParaRPr lang="en-IN" sz="20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It contains collection of variables for storing data specified in the ADT.</a:t>
            </a:r>
            <a:endParaRPr lang="en-IN" sz="20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2000" dirty="0">
                <a:effectLst/>
                <a:latin typeface="Palatino Linotype" panose="02040502050505030304" pitchFamily="18" charset="0"/>
              </a:rPr>
              <a:t>All operations specified in ADT are implemented through functions.</a:t>
            </a:r>
            <a:endParaRPr lang="en-IN" sz="2000" dirty="0">
              <a:effectLst/>
              <a:latin typeface="Calibri" panose="020F0502020204030204" pitchFamily="34" charset="0"/>
            </a:endParaRPr>
          </a:p>
          <a:p>
            <a:pPr marL="0" marR="0" rtl="0">
              <a:spcBef>
                <a:spcPts val="0"/>
              </a:spcBef>
              <a:spcAft>
                <a:spcPts val="0"/>
              </a:spcAft>
            </a:pPr>
            <a:r>
              <a:rPr lang="en-IN" sz="2000" dirty="0">
                <a:effectLst/>
                <a:latin typeface="Palatino Linotype" panose="02040502050505030304" pitchFamily="18" charset="0"/>
              </a:rPr>
              <a:t> </a:t>
            </a:r>
          </a:p>
          <a:p>
            <a:pPr marL="0" marR="0" rtl="0">
              <a:spcBef>
                <a:spcPts val="0"/>
              </a:spcBef>
              <a:spcAft>
                <a:spcPts val="0"/>
              </a:spcAft>
            </a:pPr>
            <a:r>
              <a:rPr lang="en-IN" sz="2000" dirty="0">
                <a:effectLst/>
                <a:latin typeface="Palatino Linotype" panose="02040502050505030304" pitchFamily="18" charset="0"/>
              </a:rPr>
              <a:t>ADT is logical view of data and the operations to manipulate the data while Data Structures is the actual representation of data in memory and the algorithms to manipulate the data</a:t>
            </a:r>
          </a:p>
          <a:p>
            <a:pPr marL="0" marR="0" rtl="0">
              <a:spcBef>
                <a:spcPts val="0"/>
              </a:spcBef>
              <a:spcAft>
                <a:spcPts val="0"/>
              </a:spcAft>
            </a:pPr>
            <a:r>
              <a:rPr lang="en-IN" sz="2000" dirty="0">
                <a:effectLst/>
                <a:latin typeface="Palatino Linotype" panose="02040502050505030304" pitchFamily="18" charset="0"/>
              </a:rPr>
              <a:t>ADT is a logical description while Data Structure is concrete</a:t>
            </a:r>
          </a:p>
          <a:p>
            <a:pPr marL="0" marR="0" rtl="0">
              <a:spcBef>
                <a:spcPts val="0"/>
              </a:spcBef>
              <a:spcAft>
                <a:spcPts val="0"/>
              </a:spcAft>
            </a:pPr>
            <a:r>
              <a:rPr lang="en-IN" sz="2000" dirty="0">
                <a:effectLst/>
                <a:latin typeface="Palatino Linotype" panose="02040502050505030304" pitchFamily="18" charset="0"/>
              </a:rPr>
              <a:t>ADT is what is to be done and data structure is how to do it.</a:t>
            </a:r>
          </a:p>
          <a:p>
            <a:pPr marL="0" marR="0" rtl="0">
              <a:spcBef>
                <a:spcPts val="0"/>
              </a:spcBef>
              <a:spcAft>
                <a:spcPts val="0"/>
              </a:spcAft>
            </a:pPr>
            <a:r>
              <a:rPr lang="en-IN" sz="2000" dirty="0">
                <a:effectLst/>
                <a:latin typeface="Palatino Linotype" panose="02040502050505030304" pitchFamily="18" charset="0"/>
              </a:rPr>
              <a:t>ADT is used by client program.</a:t>
            </a:r>
          </a:p>
          <a:p>
            <a:pPr marL="0" marR="0" rtl="0">
              <a:spcBef>
                <a:spcPts val="0"/>
              </a:spcBef>
              <a:spcAft>
                <a:spcPts val="0"/>
              </a:spcAft>
            </a:pPr>
            <a:r>
              <a:rPr lang="en-IN" sz="2000" dirty="0">
                <a:effectLst/>
                <a:latin typeface="Calibri" panose="020F0502020204030204" pitchFamily="34" charset="0"/>
              </a:rPr>
              <a:t> </a:t>
            </a:r>
          </a:p>
        </p:txBody>
      </p:sp>
    </p:spTree>
    <p:extLst>
      <p:ext uri="{BB962C8B-B14F-4D97-AF65-F5344CB8AC3E}">
        <p14:creationId xmlns:p14="http://schemas.microsoft.com/office/powerpoint/2010/main" val="369582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FF891B-6709-A3A8-18CB-85678EF91A3B}"/>
              </a:ext>
            </a:extLst>
          </p:cNvPr>
          <p:cNvSpPr txBox="1"/>
          <p:nvPr/>
        </p:nvSpPr>
        <p:spPr>
          <a:xfrm>
            <a:off x="1258529" y="755839"/>
            <a:ext cx="6096000" cy="1477328"/>
          </a:xfrm>
          <a:prstGeom prst="rect">
            <a:avLst/>
          </a:prstGeom>
          <a:noFill/>
        </p:spPr>
        <p:txBody>
          <a:bodyPr wrap="square">
            <a:spAutoFit/>
          </a:bodyPr>
          <a:lstStyle/>
          <a:p>
            <a:pPr marL="0" marR="0" rtl="0">
              <a:spcBef>
                <a:spcPts val="0"/>
              </a:spcBef>
              <a:spcAft>
                <a:spcPts val="0"/>
              </a:spcAft>
            </a:pPr>
            <a:r>
              <a:rPr lang="en-IN" sz="1800" dirty="0">
                <a:effectLst/>
                <a:latin typeface="Palatino Linotype" panose="02040502050505030304" pitchFamily="18" charset="0"/>
              </a:rPr>
              <a:t>Advantages of Data Structures are-</a:t>
            </a:r>
          </a:p>
          <a:p>
            <a:pPr marL="0" marR="0" rtl="0">
              <a:spcBef>
                <a:spcPts val="0"/>
              </a:spcBef>
              <a:spcAft>
                <a:spcPts val="0"/>
              </a:spcAft>
            </a:pPr>
            <a:r>
              <a:rPr lang="en-IN" sz="1800" dirty="0">
                <a:effectLst/>
                <a:latin typeface="Palatino Linotype" panose="02040502050505030304" pitchFamily="18" charset="0"/>
              </a:rPr>
              <a:t> </a:t>
            </a:r>
          </a:p>
          <a:p>
            <a:pPr marL="0" marR="0" rtl="0">
              <a:spcBef>
                <a:spcPts val="0"/>
              </a:spcBef>
              <a:spcAft>
                <a:spcPts val="0"/>
              </a:spcAft>
            </a:pPr>
            <a:r>
              <a:rPr lang="en-IN" sz="1800" dirty="0">
                <a:effectLst/>
                <a:latin typeface="Palatino Linotype" panose="02040502050505030304" pitchFamily="18" charset="0"/>
              </a:rPr>
              <a:t>Efficiency </a:t>
            </a:r>
          </a:p>
          <a:p>
            <a:pPr marL="0" marR="0" rtl="0">
              <a:spcBef>
                <a:spcPts val="0"/>
              </a:spcBef>
              <a:spcAft>
                <a:spcPts val="0"/>
              </a:spcAft>
            </a:pPr>
            <a:r>
              <a:rPr lang="en-IN" sz="1800" dirty="0">
                <a:effectLst/>
                <a:latin typeface="Palatino Linotype" panose="02040502050505030304" pitchFamily="18" charset="0"/>
              </a:rPr>
              <a:t>Reusability</a:t>
            </a:r>
          </a:p>
          <a:p>
            <a:pPr marL="0" marR="0" rtl="0">
              <a:spcBef>
                <a:spcPts val="0"/>
              </a:spcBef>
              <a:spcAft>
                <a:spcPts val="0"/>
              </a:spcAft>
            </a:pPr>
            <a:r>
              <a:rPr lang="en-IN" sz="1800" dirty="0">
                <a:effectLst/>
                <a:latin typeface="Palatino Linotype" panose="02040502050505030304" pitchFamily="18" charset="0"/>
              </a:rPr>
              <a:t>Abstraction</a:t>
            </a:r>
          </a:p>
        </p:txBody>
      </p:sp>
      <p:sp>
        <p:nvSpPr>
          <p:cNvPr id="4" name="TextBox 3">
            <a:extLst>
              <a:ext uri="{FF2B5EF4-FFF2-40B4-BE49-F238E27FC236}">
                <a16:creationId xmlns:a16="http://schemas.microsoft.com/office/drawing/2014/main" id="{EBF6CBDF-A0AB-0A1E-EF9C-0E48AD12A789}"/>
              </a:ext>
            </a:extLst>
          </p:cNvPr>
          <p:cNvSpPr txBox="1"/>
          <p:nvPr/>
        </p:nvSpPr>
        <p:spPr>
          <a:xfrm>
            <a:off x="1258529" y="2639675"/>
            <a:ext cx="4542503" cy="3416320"/>
          </a:xfrm>
          <a:prstGeom prst="rect">
            <a:avLst/>
          </a:prstGeom>
          <a:noFill/>
        </p:spPr>
        <p:txBody>
          <a:bodyPr wrap="square" rtlCol="0">
            <a:spAutoFit/>
          </a:bodyPr>
          <a:lstStyle/>
          <a:p>
            <a:pPr marL="0" marR="0" rtl="0">
              <a:spcBef>
                <a:spcPts val="0"/>
              </a:spcBef>
              <a:spcAft>
                <a:spcPts val="0"/>
              </a:spcAft>
            </a:pPr>
            <a:r>
              <a:rPr lang="en-IN" sz="1800" dirty="0">
                <a:effectLst/>
                <a:latin typeface="Calibri" panose="020F0502020204030204" pitchFamily="34" charset="0"/>
              </a:rPr>
              <a:t> </a:t>
            </a:r>
          </a:p>
          <a:p>
            <a:pPr marL="0" marR="0" rtl="0">
              <a:spcBef>
                <a:spcPts val="0"/>
              </a:spcBef>
              <a:spcAft>
                <a:spcPts val="0"/>
              </a:spcAft>
            </a:pPr>
            <a:r>
              <a:rPr lang="en-IN" sz="1800" dirty="0">
                <a:effectLst/>
                <a:latin typeface="Palatino Linotype" panose="02040502050505030304" pitchFamily="18" charset="0"/>
              </a:rPr>
              <a:t>List of DS:</a:t>
            </a: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Array</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Stack</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Queue</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Linked List</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Binary Tree</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BST</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Hash</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Graph</a:t>
            </a:r>
            <a:endParaRPr lang="en-IN" sz="1800" dirty="0">
              <a:effectLst/>
              <a:latin typeface="Calibri" panose="020F0502020204030204" pitchFamily="34" charset="0"/>
            </a:endParaRPr>
          </a:p>
          <a:p>
            <a:pPr marL="0" marR="0" rtl="0">
              <a:spcBef>
                <a:spcPts val="0"/>
              </a:spcBef>
              <a:spcAft>
                <a:spcPts val="0"/>
              </a:spcAft>
            </a:pPr>
            <a:r>
              <a:rPr lang="en-IN" sz="1800" dirty="0">
                <a:effectLst/>
                <a:latin typeface="Palatino Linotype" panose="02040502050505030304" pitchFamily="18" charset="0"/>
              </a:rPr>
              <a:t> </a:t>
            </a:r>
          </a:p>
          <a:p>
            <a:endParaRPr lang="en-IN" dirty="0"/>
          </a:p>
        </p:txBody>
      </p:sp>
      <p:sp>
        <p:nvSpPr>
          <p:cNvPr id="5" name="TextBox 4">
            <a:extLst>
              <a:ext uri="{FF2B5EF4-FFF2-40B4-BE49-F238E27FC236}">
                <a16:creationId xmlns:a16="http://schemas.microsoft.com/office/drawing/2014/main" id="{69EB335B-0B28-72C3-8D11-E136291EA1CB}"/>
              </a:ext>
            </a:extLst>
          </p:cNvPr>
          <p:cNvSpPr txBox="1"/>
          <p:nvPr/>
        </p:nvSpPr>
        <p:spPr>
          <a:xfrm>
            <a:off x="5683045" y="3303638"/>
            <a:ext cx="4188967" cy="923330"/>
          </a:xfrm>
          <a:prstGeom prst="rect">
            <a:avLst/>
          </a:prstGeom>
          <a:noFill/>
        </p:spPr>
        <p:txBody>
          <a:bodyPr wrap="none" rtlCol="0">
            <a:spAutoFit/>
          </a:bodyPr>
          <a:lstStyle/>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searching and sorting algorithms</a:t>
            </a:r>
            <a:endParaRPr lang="en-IN" sz="1800" dirty="0">
              <a:effectLst/>
              <a:latin typeface="Calibri" panose="020F0502020204030204" pitchFamily="34" charset="0"/>
            </a:endParaRPr>
          </a:p>
          <a:p>
            <a:pPr marL="0" rtl="0" fontAlgn="ctr">
              <a:spcBef>
                <a:spcPts val="0"/>
              </a:spcBef>
              <a:spcAft>
                <a:spcPts val="0"/>
              </a:spcAft>
              <a:buFont typeface="Arial" panose="020B0604020202020204" pitchFamily="34" charset="0"/>
              <a:buChar char="•"/>
            </a:pPr>
            <a:r>
              <a:rPr lang="en-IN" sz="1800" dirty="0">
                <a:effectLst/>
                <a:latin typeface="Palatino Linotype" panose="02040502050505030304" pitchFamily="18" charset="0"/>
              </a:rPr>
              <a:t>time complexity and space complexity</a:t>
            </a:r>
            <a:endParaRPr lang="en-IN" sz="1800" dirty="0">
              <a:effectLst/>
              <a:latin typeface="Calibri" panose="020F0502020204030204" pitchFamily="34" charset="0"/>
            </a:endParaRPr>
          </a:p>
          <a:p>
            <a:endParaRPr lang="en-IN" dirty="0"/>
          </a:p>
        </p:txBody>
      </p:sp>
    </p:spTree>
    <p:extLst>
      <p:ext uri="{BB962C8B-B14F-4D97-AF65-F5344CB8AC3E}">
        <p14:creationId xmlns:p14="http://schemas.microsoft.com/office/powerpoint/2010/main" val="766715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526B6-8F2F-3525-FAE8-D26697294382}"/>
              </a:ext>
            </a:extLst>
          </p:cNvPr>
          <p:cNvSpPr txBox="1"/>
          <p:nvPr/>
        </p:nvSpPr>
        <p:spPr>
          <a:xfrm>
            <a:off x="889349" y="926926"/>
            <a:ext cx="10784909" cy="5632311"/>
          </a:xfrm>
          <a:prstGeom prst="rect">
            <a:avLst/>
          </a:prstGeom>
          <a:noFill/>
        </p:spPr>
        <p:txBody>
          <a:bodyPr wrap="square" rtlCol="0">
            <a:spAutoFit/>
          </a:bodyPr>
          <a:lstStyle/>
          <a:p>
            <a:pPr marL="457200" indent="-457200">
              <a:buAutoNum type="arabicPeriod"/>
            </a:pPr>
            <a:r>
              <a:rPr lang="en-US" sz="2400" dirty="0"/>
              <a:t>Knowing the algorithms is not sufficient to designing a good software.</a:t>
            </a:r>
          </a:p>
          <a:p>
            <a:pPr marL="457200" indent="-457200">
              <a:buAutoNum type="arabicPeriod"/>
            </a:pPr>
            <a:r>
              <a:rPr lang="en-US" sz="2400" dirty="0"/>
              <a:t>There may be some data, which is missing that you need to before beginning to solve a problem.</a:t>
            </a:r>
          </a:p>
          <a:p>
            <a:pPr marL="457200" indent="-457200">
              <a:buAutoNum type="arabicPeriod"/>
            </a:pPr>
            <a:r>
              <a:rPr lang="en-US" sz="2400" dirty="0"/>
              <a:t>In this step, we will capture all the constraints about the problem. We should never try to solve a problem that is not completely defined. </a:t>
            </a:r>
          </a:p>
          <a:p>
            <a:pPr marL="457200" indent="-457200">
              <a:buAutoNum type="arabicPeriod"/>
            </a:pPr>
            <a:endParaRPr lang="en-US" sz="2400" dirty="0"/>
          </a:p>
          <a:p>
            <a:r>
              <a:rPr lang="en-US" sz="2400" dirty="0"/>
              <a:t>For example : When the problem statement says that write an algorithm to sort numbers.</a:t>
            </a:r>
          </a:p>
          <a:p>
            <a:endParaRPr lang="en-US" sz="2400" dirty="0"/>
          </a:p>
          <a:p>
            <a:r>
              <a:rPr lang="en-US" sz="2400" dirty="0"/>
              <a:t>Basic guideline for the Constraints</a:t>
            </a:r>
            <a:r>
              <a:rPr lang="en-US" sz="2400" b="1" dirty="0"/>
              <a:t>:</a:t>
            </a:r>
          </a:p>
          <a:p>
            <a:pPr marL="457200" indent="-457200">
              <a:buAutoNum type="arabicPeriod"/>
            </a:pPr>
            <a:r>
              <a:rPr lang="en-US" sz="2400" b="1" dirty="0"/>
              <a:t>What is data type of values needs to sort</a:t>
            </a:r>
          </a:p>
          <a:p>
            <a:pPr marL="457200" indent="-457200">
              <a:buAutoNum type="arabicPeriod"/>
            </a:pPr>
            <a:r>
              <a:rPr lang="en-US" sz="2400" b="1" dirty="0"/>
              <a:t>If the data is numeric (int or float)</a:t>
            </a:r>
          </a:p>
          <a:p>
            <a:pPr marL="914400" lvl="1" indent="-457200">
              <a:buAutoNum type="arabicPeriod"/>
            </a:pPr>
            <a:r>
              <a:rPr lang="en-US" sz="2400" b="1" dirty="0"/>
              <a:t>How many numbers of elements in the array</a:t>
            </a:r>
          </a:p>
          <a:p>
            <a:pPr marL="914400" lvl="1" indent="-457200">
              <a:buAutoNum type="arabicPeriod"/>
            </a:pPr>
            <a:r>
              <a:rPr lang="en-US" sz="2400" b="1" dirty="0"/>
              <a:t>What is the range of value in each element.</a:t>
            </a:r>
          </a:p>
          <a:p>
            <a:pPr marL="914400" lvl="1" indent="-457200">
              <a:buAutoNum type="arabicPeriod"/>
            </a:pPr>
            <a:r>
              <a:rPr lang="en-US" sz="2400" b="1" dirty="0"/>
              <a:t>Does the array contain unique data or not?</a:t>
            </a:r>
          </a:p>
        </p:txBody>
      </p:sp>
      <p:sp>
        <p:nvSpPr>
          <p:cNvPr id="3" name="TextBox 2">
            <a:extLst>
              <a:ext uri="{FF2B5EF4-FFF2-40B4-BE49-F238E27FC236}">
                <a16:creationId xmlns:a16="http://schemas.microsoft.com/office/drawing/2014/main" id="{1D09CAE0-B900-0A65-0AEE-E3962A76ABAC}"/>
              </a:ext>
            </a:extLst>
          </p:cNvPr>
          <p:cNvSpPr txBox="1"/>
          <p:nvPr/>
        </p:nvSpPr>
        <p:spPr>
          <a:xfrm>
            <a:off x="5235879" y="388306"/>
            <a:ext cx="1829027" cy="523220"/>
          </a:xfrm>
          <a:prstGeom prst="rect">
            <a:avLst/>
          </a:prstGeom>
          <a:noFill/>
        </p:spPr>
        <p:txBody>
          <a:bodyPr wrap="none" rtlCol="0">
            <a:spAutoFit/>
          </a:bodyPr>
          <a:lstStyle/>
          <a:p>
            <a:r>
              <a:rPr lang="en-IN" sz="2800" u="sng" dirty="0"/>
              <a:t>Constraints</a:t>
            </a:r>
          </a:p>
        </p:txBody>
      </p:sp>
      <p:sp>
        <p:nvSpPr>
          <p:cNvPr id="4" name="TextBox 3">
            <a:extLst>
              <a:ext uri="{FF2B5EF4-FFF2-40B4-BE49-F238E27FC236}">
                <a16:creationId xmlns:a16="http://schemas.microsoft.com/office/drawing/2014/main" id="{127B8DEA-A984-2BB7-E177-7F0D3D18D259}"/>
              </a:ext>
            </a:extLst>
          </p:cNvPr>
          <p:cNvSpPr txBox="1"/>
          <p:nvPr/>
        </p:nvSpPr>
        <p:spPr>
          <a:xfrm>
            <a:off x="8267178" y="4915411"/>
            <a:ext cx="3082575" cy="1200329"/>
          </a:xfrm>
          <a:prstGeom prst="rect">
            <a:avLst/>
          </a:prstGeom>
          <a:noFill/>
        </p:spPr>
        <p:txBody>
          <a:bodyPr wrap="none" rtlCol="0">
            <a:spAutoFit/>
          </a:bodyPr>
          <a:lstStyle/>
          <a:p>
            <a:r>
              <a:rPr lang="en-IN" sz="2400" b="1" dirty="0"/>
              <a:t>String data</a:t>
            </a:r>
          </a:p>
          <a:p>
            <a:pPr marL="342900" indent="-342900">
              <a:buAutoNum type="arabicPeriod"/>
            </a:pPr>
            <a:r>
              <a:rPr lang="en-IN" sz="2400" b="1" dirty="0"/>
              <a:t>Min and max length</a:t>
            </a:r>
          </a:p>
          <a:p>
            <a:pPr marL="342900" indent="-342900">
              <a:buAutoNum type="arabicPeriod"/>
            </a:pPr>
            <a:r>
              <a:rPr lang="en-IN" sz="2400" b="1" dirty="0"/>
              <a:t>Unique data or not</a:t>
            </a:r>
          </a:p>
        </p:txBody>
      </p:sp>
    </p:spTree>
    <p:extLst>
      <p:ext uri="{BB962C8B-B14F-4D97-AF65-F5344CB8AC3E}">
        <p14:creationId xmlns:p14="http://schemas.microsoft.com/office/powerpoint/2010/main" val="2015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B92F3-74ED-E668-C255-4FF1AAA98E6B}"/>
              </a:ext>
            </a:extLst>
          </p:cNvPr>
          <p:cNvSpPr txBox="1"/>
          <p:nvPr/>
        </p:nvSpPr>
        <p:spPr>
          <a:xfrm>
            <a:off x="5035463" y="325677"/>
            <a:ext cx="2531975" cy="523220"/>
          </a:xfrm>
          <a:prstGeom prst="rect">
            <a:avLst/>
          </a:prstGeom>
          <a:noFill/>
        </p:spPr>
        <p:txBody>
          <a:bodyPr wrap="none" rtlCol="0">
            <a:spAutoFit/>
          </a:bodyPr>
          <a:lstStyle/>
          <a:p>
            <a:r>
              <a:rPr lang="en-IN" sz="2800" u="sng" dirty="0"/>
              <a:t>Idea Generation</a:t>
            </a:r>
          </a:p>
        </p:txBody>
      </p:sp>
      <p:sp>
        <p:nvSpPr>
          <p:cNvPr id="3" name="TextBox 2">
            <a:extLst>
              <a:ext uri="{FF2B5EF4-FFF2-40B4-BE49-F238E27FC236}">
                <a16:creationId xmlns:a16="http://schemas.microsoft.com/office/drawing/2014/main" id="{CCE86296-CF37-9FAC-8F4F-E7C5D3106615}"/>
              </a:ext>
            </a:extLst>
          </p:cNvPr>
          <p:cNvSpPr txBox="1"/>
          <p:nvPr/>
        </p:nvSpPr>
        <p:spPr>
          <a:xfrm>
            <a:off x="814192" y="1390388"/>
            <a:ext cx="9995770" cy="1569660"/>
          </a:xfrm>
          <a:prstGeom prst="rect">
            <a:avLst/>
          </a:prstGeom>
          <a:noFill/>
        </p:spPr>
        <p:txBody>
          <a:bodyPr wrap="square" rtlCol="0">
            <a:spAutoFit/>
          </a:bodyPr>
          <a:lstStyle/>
          <a:p>
            <a:r>
              <a:rPr lang="en-US" sz="2400" dirty="0"/>
              <a:t>Following is the strategy that you need to follow to solve an unknown problem: </a:t>
            </a:r>
          </a:p>
          <a:p>
            <a:pPr marL="342900" indent="-342900">
              <a:buAutoNum type="arabicPeriod"/>
            </a:pPr>
            <a:r>
              <a:rPr lang="en-US" sz="2400" dirty="0"/>
              <a:t>Try to simplify the task in hand. </a:t>
            </a:r>
          </a:p>
          <a:p>
            <a:pPr marL="342900" indent="-342900">
              <a:buAutoNum type="arabicPeriod"/>
            </a:pPr>
            <a:r>
              <a:rPr lang="en-US" sz="2400" dirty="0"/>
              <a:t>Think of a suitable data-structure. </a:t>
            </a:r>
          </a:p>
          <a:p>
            <a:pPr marL="342900" indent="-342900">
              <a:buAutoNum type="arabicPeriod"/>
            </a:pPr>
            <a:r>
              <a:rPr lang="en-US" sz="2400" dirty="0"/>
              <a:t>Think about similar problems you have already solved.</a:t>
            </a:r>
            <a:endParaRPr lang="en-IN" sz="2400" dirty="0"/>
          </a:p>
        </p:txBody>
      </p:sp>
      <p:sp>
        <p:nvSpPr>
          <p:cNvPr id="4" name="TextBox 3">
            <a:extLst>
              <a:ext uri="{FF2B5EF4-FFF2-40B4-BE49-F238E27FC236}">
                <a16:creationId xmlns:a16="http://schemas.microsoft.com/office/drawing/2014/main" id="{A46EDC6F-34CB-6869-67F9-615B0697FB1D}"/>
              </a:ext>
            </a:extLst>
          </p:cNvPr>
          <p:cNvSpPr txBox="1"/>
          <p:nvPr/>
        </p:nvSpPr>
        <p:spPr>
          <a:xfrm>
            <a:off x="5035463" y="3374733"/>
            <a:ext cx="2053126" cy="523220"/>
          </a:xfrm>
          <a:prstGeom prst="rect">
            <a:avLst/>
          </a:prstGeom>
          <a:noFill/>
        </p:spPr>
        <p:txBody>
          <a:bodyPr wrap="none" rtlCol="0">
            <a:spAutoFit/>
          </a:bodyPr>
          <a:lstStyle/>
          <a:p>
            <a:r>
              <a:rPr lang="en-IN" sz="2800" u="sng" dirty="0"/>
              <a:t>Complexities</a:t>
            </a:r>
          </a:p>
        </p:txBody>
      </p:sp>
      <p:sp>
        <p:nvSpPr>
          <p:cNvPr id="5" name="TextBox 4">
            <a:extLst>
              <a:ext uri="{FF2B5EF4-FFF2-40B4-BE49-F238E27FC236}">
                <a16:creationId xmlns:a16="http://schemas.microsoft.com/office/drawing/2014/main" id="{E8942CC3-7280-8F9D-0A5C-731A71046592}"/>
              </a:ext>
            </a:extLst>
          </p:cNvPr>
          <p:cNvSpPr txBox="1"/>
          <p:nvPr/>
        </p:nvSpPr>
        <p:spPr>
          <a:xfrm>
            <a:off x="814192" y="4571999"/>
            <a:ext cx="10375726" cy="1938992"/>
          </a:xfrm>
          <a:prstGeom prst="rect">
            <a:avLst/>
          </a:prstGeom>
          <a:noFill/>
        </p:spPr>
        <p:txBody>
          <a:bodyPr wrap="square" rtlCol="0">
            <a:spAutoFit/>
          </a:bodyPr>
          <a:lstStyle/>
          <a:p>
            <a:pPr marL="457200" indent="-457200">
              <a:buAutoNum type="arabicPeriod"/>
            </a:pPr>
            <a:r>
              <a:rPr lang="en-US" sz="2400" dirty="0"/>
              <a:t>The solution should be fast and should have reasonable memory requirement. </a:t>
            </a:r>
          </a:p>
          <a:p>
            <a:pPr marL="457200" indent="-457200">
              <a:buAutoNum type="arabicPeriod"/>
            </a:pPr>
            <a:r>
              <a:rPr lang="en-US" sz="2400" dirty="0"/>
              <a:t>You should be able to do Big-O analysis. </a:t>
            </a:r>
          </a:p>
          <a:p>
            <a:pPr marL="457200" indent="-457200">
              <a:buFontTx/>
              <a:buAutoNum type="arabicPeriod"/>
            </a:pPr>
            <a:r>
              <a:rPr lang="en-US" sz="2400" dirty="0"/>
              <a:t>Sometime taking some bit more space saves a lot of time and make your algorithm much faster.</a:t>
            </a:r>
            <a:endParaRPr lang="en-IN" sz="2400" dirty="0"/>
          </a:p>
          <a:p>
            <a:pPr marL="457200" indent="-457200">
              <a:buAutoNum type="arabicPeriod"/>
            </a:pPr>
            <a:endParaRPr lang="en-IN" sz="2400" dirty="0"/>
          </a:p>
        </p:txBody>
      </p:sp>
    </p:spTree>
    <p:extLst>
      <p:ext uri="{BB962C8B-B14F-4D97-AF65-F5344CB8AC3E}">
        <p14:creationId xmlns:p14="http://schemas.microsoft.com/office/powerpoint/2010/main" val="3062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2B92F3-74ED-E668-C255-4FF1AAA98E6B}"/>
              </a:ext>
            </a:extLst>
          </p:cNvPr>
          <p:cNvSpPr txBox="1"/>
          <p:nvPr/>
        </p:nvSpPr>
        <p:spPr>
          <a:xfrm>
            <a:off x="5035463" y="325677"/>
            <a:ext cx="1192955" cy="523220"/>
          </a:xfrm>
          <a:prstGeom prst="rect">
            <a:avLst/>
          </a:prstGeom>
          <a:noFill/>
        </p:spPr>
        <p:txBody>
          <a:bodyPr wrap="none" rtlCol="0">
            <a:spAutoFit/>
          </a:bodyPr>
          <a:lstStyle/>
          <a:p>
            <a:r>
              <a:rPr lang="en-IN" sz="2800" u="sng" dirty="0"/>
              <a:t>Coding</a:t>
            </a:r>
          </a:p>
        </p:txBody>
      </p:sp>
      <p:sp>
        <p:nvSpPr>
          <p:cNvPr id="3" name="TextBox 2">
            <a:extLst>
              <a:ext uri="{FF2B5EF4-FFF2-40B4-BE49-F238E27FC236}">
                <a16:creationId xmlns:a16="http://schemas.microsoft.com/office/drawing/2014/main" id="{CCE86296-CF37-9FAC-8F4F-E7C5D3106615}"/>
              </a:ext>
            </a:extLst>
          </p:cNvPr>
          <p:cNvSpPr txBox="1"/>
          <p:nvPr/>
        </p:nvSpPr>
        <p:spPr>
          <a:xfrm>
            <a:off x="814192" y="1390388"/>
            <a:ext cx="9995770" cy="2308324"/>
          </a:xfrm>
          <a:prstGeom prst="rect">
            <a:avLst/>
          </a:prstGeom>
          <a:noFill/>
        </p:spPr>
        <p:txBody>
          <a:bodyPr wrap="square" rtlCol="0">
            <a:spAutoFit/>
          </a:bodyPr>
          <a:lstStyle/>
          <a:p>
            <a:r>
              <a:rPr lang="en-US" sz="2400" dirty="0"/>
              <a:t>1. Now, after capturing all the constraints of the problem, deriving few solutions, evaluating the complexities of the various solutions, you can pick one solution to do final coding. </a:t>
            </a:r>
          </a:p>
          <a:p>
            <a:r>
              <a:rPr lang="en-US" sz="2400" dirty="0"/>
              <a:t>2. Never ever, jump into coding before discussing constraints, Idea generation and complexity</a:t>
            </a:r>
          </a:p>
          <a:p>
            <a:r>
              <a:rPr lang="en-US" sz="2400" dirty="0"/>
              <a:t>3. Small functions need to be created so that the code is clean and managed.</a:t>
            </a:r>
            <a:endParaRPr lang="en-IN" sz="2400" dirty="0"/>
          </a:p>
        </p:txBody>
      </p:sp>
      <p:sp>
        <p:nvSpPr>
          <p:cNvPr id="4" name="TextBox 3">
            <a:extLst>
              <a:ext uri="{FF2B5EF4-FFF2-40B4-BE49-F238E27FC236}">
                <a16:creationId xmlns:a16="http://schemas.microsoft.com/office/drawing/2014/main" id="{A46EDC6F-34CB-6869-67F9-615B0697FB1D}"/>
              </a:ext>
            </a:extLst>
          </p:cNvPr>
          <p:cNvSpPr txBox="1"/>
          <p:nvPr/>
        </p:nvSpPr>
        <p:spPr>
          <a:xfrm>
            <a:off x="5069437" y="3758211"/>
            <a:ext cx="1201867" cy="523220"/>
          </a:xfrm>
          <a:prstGeom prst="rect">
            <a:avLst/>
          </a:prstGeom>
          <a:noFill/>
        </p:spPr>
        <p:txBody>
          <a:bodyPr wrap="none" rtlCol="0">
            <a:spAutoFit/>
          </a:bodyPr>
          <a:lstStyle/>
          <a:p>
            <a:r>
              <a:rPr lang="en-IN" sz="2800" u="sng" dirty="0"/>
              <a:t>Testing</a:t>
            </a:r>
          </a:p>
        </p:txBody>
      </p:sp>
      <p:sp>
        <p:nvSpPr>
          <p:cNvPr id="5" name="TextBox 4">
            <a:extLst>
              <a:ext uri="{FF2B5EF4-FFF2-40B4-BE49-F238E27FC236}">
                <a16:creationId xmlns:a16="http://schemas.microsoft.com/office/drawing/2014/main" id="{E8942CC3-7280-8F9D-0A5C-731A71046592}"/>
              </a:ext>
            </a:extLst>
          </p:cNvPr>
          <p:cNvSpPr txBox="1"/>
          <p:nvPr/>
        </p:nvSpPr>
        <p:spPr>
          <a:xfrm>
            <a:off x="814192" y="4571999"/>
            <a:ext cx="10375726" cy="1200329"/>
          </a:xfrm>
          <a:prstGeom prst="rect">
            <a:avLst/>
          </a:prstGeom>
          <a:noFill/>
        </p:spPr>
        <p:txBody>
          <a:bodyPr wrap="square" rtlCol="0">
            <a:spAutoFit/>
          </a:bodyPr>
          <a:lstStyle/>
          <a:p>
            <a:pPr marL="457200" indent="-457200">
              <a:buAutoNum type="arabicPeriod"/>
            </a:pPr>
            <a:r>
              <a:rPr lang="en-US" sz="2400" dirty="0"/>
              <a:t>Once coding is done ,it is a good practice that you go through your code line by line with some small test case. This is just to make sure your code is working as it is supposed to work.</a:t>
            </a:r>
            <a:endParaRPr lang="en-IN" sz="2400" dirty="0"/>
          </a:p>
        </p:txBody>
      </p:sp>
    </p:spTree>
    <p:extLst>
      <p:ext uri="{BB962C8B-B14F-4D97-AF65-F5344CB8AC3E}">
        <p14:creationId xmlns:p14="http://schemas.microsoft.com/office/powerpoint/2010/main" val="345570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5A96ED-2910-0452-542C-DCDF6A05D831}"/>
              </a:ext>
            </a:extLst>
          </p:cNvPr>
          <p:cNvSpPr txBox="1"/>
          <p:nvPr/>
        </p:nvSpPr>
        <p:spPr>
          <a:xfrm>
            <a:off x="1026367" y="811763"/>
            <a:ext cx="9946433" cy="830997"/>
          </a:xfrm>
          <a:prstGeom prst="rect">
            <a:avLst/>
          </a:prstGeom>
          <a:noFill/>
        </p:spPr>
        <p:txBody>
          <a:bodyPr wrap="square" rtlCol="0">
            <a:spAutoFit/>
          </a:bodyPr>
          <a:lstStyle/>
          <a:p>
            <a:r>
              <a:rPr lang="en-IN" sz="2400" b="1" dirty="0"/>
              <a:t>Algorithm  analysis:  </a:t>
            </a:r>
            <a:r>
              <a:rPr lang="en-US" sz="2400" dirty="0"/>
              <a:t>Algorithm analysis helps us to determine which algorithm is most efficient in terms of time and space consumed.</a:t>
            </a:r>
            <a:r>
              <a:rPr lang="en-IN" sz="2400" dirty="0"/>
              <a:t> </a:t>
            </a:r>
          </a:p>
        </p:txBody>
      </p:sp>
      <p:sp>
        <p:nvSpPr>
          <p:cNvPr id="3" name="TextBox 2">
            <a:extLst>
              <a:ext uri="{FF2B5EF4-FFF2-40B4-BE49-F238E27FC236}">
                <a16:creationId xmlns:a16="http://schemas.microsoft.com/office/drawing/2014/main" id="{DA576E8F-CA25-7642-6FB7-9C1008E26717}"/>
              </a:ext>
            </a:extLst>
          </p:cNvPr>
          <p:cNvSpPr txBox="1"/>
          <p:nvPr/>
        </p:nvSpPr>
        <p:spPr>
          <a:xfrm>
            <a:off x="1017037" y="2323322"/>
            <a:ext cx="9679538" cy="1200329"/>
          </a:xfrm>
          <a:prstGeom prst="rect">
            <a:avLst/>
          </a:prstGeom>
          <a:noFill/>
        </p:spPr>
        <p:txBody>
          <a:bodyPr wrap="square" rtlCol="0">
            <a:spAutoFit/>
          </a:bodyPr>
          <a:lstStyle/>
          <a:p>
            <a:r>
              <a:rPr lang="en-US" sz="2400" b="1" dirty="0"/>
              <a:t>Goal of the Analysis of Algorithms: </a:t>
            </a:r>
            <a:r>
              <a:rPr lang="en-US" sz="2400" dirty="0"/>
              <a:t>The goal of the analysis of algorithms is to compare algorithms (or solutions) mainly in terms of running time but also in terms of other factors (e.g., memory, developer effort, etc.)</a:t>
            </a:r>
            <a:endParaRPr lang="en-IN" sz="2400" dirty="0"/>
          </a:p>
        </p:txBody>
      </p:sp>
      <p:sp>
        <p:nvSpPr>
          <p:cNvPr id="4" name="TextBox 3">
            <a:extLst>
              <a:ext uri="{FF2B5EF4-FFF2-40B4-BE49-F238E27FC236}">
                <a16:creationId xmlns:a16="http://schemas.microsoft.com/office/drawing/2014/main" id="{CF932306-306A-2E5D-D0AD-450E250130BD}"/>
              </a:ext>
            </a:extLst>
          </p:cNvPr>
          <p:cNvSpPr txBox="1"/>
          <p:nvPr/>
        </p:nvSpPr>
        <p:spPr>
          <a:xfrm>
            <a:off x="1026367" y="3937518"/>
            <a:ext cx="5347298" cy="461665"/>
          </a:xfrm>
          <a:prstGeom prst="rect">
            <a:avLst/>
          </a:prstGeom>
          <a:noFill/>
        </p:spPr>
        <p:txBody>
          <a:bodyPr wrap="none" rtlCol="0">
            <a:spAutoFit/>
          </a:bodyPr>
          <a:lstStyle/>
          <a:p>
            <a:r>
              <a:rPr lang="en-IN" sz="2400" b="1" dirty="0"/>
              <a:t>To compare algorithms: </a:t>
            </a:r>
            <a:r>
              <a:rPr lang="en-IN" sz="2400" dirty="0"/>
              <a:t>will you consider</a:t>
            </a:r>
            <a:endParaRPr lang="en-IN" sz="2400" b="1" dirty="0"/>
          </a:p>
        </p:txBody>
      </p:sp>
      <p:sp>
        <p:nvSpPr>
          <p:cNvPr id="5" name="TextBox 4">
            <a:extLst>
              <a:ext uri="{FF2B5EF4-FFF2-40B4-BE49-F238E27FC236}">
                <a16:creationId xmlns:a16="http://schemas.microsoft.com/office/drawing/2014/main" id="{552C91D5-E6B3-4A41-7A11-62F71240EF47}"/>
              </a:ext>
            </a:extLst>
          </p:cNvPr>
          <p:cNvSpPr txBox="1"/>
          <p:nvPr/>
        </p:nvSpPr>
        <p:spPr>
          <a:xfrm>
            <a:off x="1156996" y="4524860"/>
            <a:ext cx="2375843" cy="461665"/>
          </a:xfrm>
          <a:prstGeom prst="rect">
            <a:avLst/>
          </a:prstGeom>
          <a:noFill/>
        </p:spPr>
        <p:txBody>
          <a:bodyPr wrap="none" rtlCol="0">
            <a:spAutoFit/>
          </a:bodyPr>
          <a:lstStyle/>
          <a:p>
            <a:r>
              <a:rPr lang="en-IN" sz="2400" dirty="0"/>
              <a:t>Execution times ?</a:t>
            </a:r>
          </a:p>
        </p:txBody>
      </p:sp>
      <p:sp>
        <p:nvSpPr>
          <p:cNvPr id="6" name="TextBox 5">
            <a:extLst>
              <a:ext uri="{FF2B5EF4-FFF2-40B4-BE49-F238E27FC236}">
                <a16:creationId xmlns:a16="http://schemas.microsoft.com/office/drawing/2014/main" id="{0AA73969-56F3-3F35-A902-505D300592A1}"/>
              </a:ext>
            </a:extLst>
          </p:cNvPr>
          <p:cNvSpPr txBox="1"/>
          <p:nvPr/>
        </p:nvSpPr>
        <p:spPr>
          <a:xfrm>
            <a:off x="1156996" y="5053213"/>
            <a:ext cx="3214021" cy="461665"/>
          </a:xfrm>
          <a:prstGeom prst="rect">
            <a:avLst/>
          </a:prstGeom>
          <a:noFill/>
        </p:spPr>
        <p:txBody>
          <a:bodyPr wrap="none" rtlCol="0">
            <a:spAutoFit/>
          </a:bodyPr>
          <a:lstStyle/>
          <a:p>
            <a:r>
              <a:rPr lang="en-IN" sz="2400" dirty="0"/>
              <a:t>Number of statements ?</a:t>
            </a:r>
          </a:p>
        </p:txBody>
      </p:sp>
      <p:sp>
        <p:nvSpPr>
          <p:cNvPr id="7" name="TextBox 6">
            <a:extLst>
              <a:ext uri="{FF2B5EF4-FFF2-40B4-BE49-F238E27FC236}">
                <a16:creationId xmlns:a16="http://schemas.microsoft.com/office/drawing/2014/main" id="{20C88918-F6D5-E5C1-F51A-4334B8830EFA}"/>
              </a:ext>
            </a:extLst>
          </p:cNvPr>
          <p:cNvSpPr txBox="1"/>
          <p:nvPr/>
        </p:nvSpPr>
        <p:spPr>
          <a:xfrm>
            <a:off x="1156996" y="5640555"/>
            <a:ext cx="2247154" cy="461665"/>
          </a:xfrm>
          <a:prstGeom prst="rect">
            <a:avLst/>
          </a:prstGeom>
          <a:noFill/>
        </p:spPr>
        <p:txBody>
          <a:bodyPr wrap="none" rtlCol="0">
            <a:spAutoFit/>
          </a:bodyPr>
          <a:lstStyle/>
          <a:p>
            <a:r>
              <a:rPr lang="en-IN" sz="2400" dirty="0"/>
              <a:t>Rate of growth ?</a:t>
            </a:r>
          </a:p>
        </p:txBody>
      </p:sp>
    </p:spTree>
    <p:extLst>
      <p:ext uri="{BB962C8B-B14F-4D97-AF65-F5344CB8AC3E}">
        <p14:creationId xmlns:p14="http://schemas.microsoft.com/office/powerpoint/2010/main" val="67662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748A05-23C9-CD7A-E8B0-87998AA72803}"/>
              </a:ext>
            </a:extLst>
          </p:cNvPr>
          <p:cNvSpPr txBox="1"/>
          <p:nvPr/>
        </p:nvSpPr>
        <p:spPr>
          <a:xfrm>
            <a:off x="914400" y="291063"/>
            <a:ext cx="2431756" cy="461665"/>
          </a:xfrm>
          <a:prstGeom prst="rect">
            <a:avLst/>
          </a:prstGeom>
          <a:noFill/>
        </p:spPr>
        <p:txBody>
          <a:bodyPr wrap="none" rtlCol="0">
            <a:spAutoFit/>
          </a:bodyPr>
          <a:lstStyle/>
          <a:p>
            <a:r>
              <a:rPr lang="en-IN" sz="2400" b="1" dirty="0"/>
              <a:t>Types of Analysis </a:t>
            </a:r>
          </a:p>
        </p:txBody>
      </p:sp>
      <p:sp>
        <p:nvSpPr>
          <p:cNvPr id="3" name="TextBox 2">
            <a:extLst>
              <a:ext uri="{FF2B5EF4-FFF2-40B4-BE49-F238E27FC236}">
                <a16:creationId xmlns:a16="http://schemas.microsoft.com/office/drawing/2014/main" id="{6030A44C-CA3B-B769-36FF-6A07AB38D8EF}"/>
              </a:ext>
            </a:extLst>
          </p:cNvPr>
          <p:cNvSpPr txBox="1"/>
          <p:nvPr/>
        </p:nvSpPr>
        <p:spPr>
          <a:xfrm>
            <a:off x="914400" y="752728"/>
            <a:ext cx="10756490" cy="6001643"/>
          </a:xfrm>
          <a:prstGeom prst="rect">
            <a:avLst/>
          </a:prstGeom>
          <a:noFill/>
        </p:spPr>
        <p:txBody>
          <a:bodyPr wrap="square" rtlCol="0">
            <a:spAutoFit/>
          </a:bodyPr>
          <a:lstStyle/>
          <a:p>
            <a:r>
              <a:rPr lang="en-US" sz="2000" b="1" dirty="0"/>
              <a:t>• </a:t>
            </a:r>
            <a:r>
              <a:rPr lang="en-US" sz="2400" b="1" dirty="0"/>
              <a:t>Worst case </a:t>
            </a:r>
          </a:p>
          <a:p>
            <a:r>
              <a:rPr lang="en-US" sz="2400" dirty="0"/>
              <a:t>○ Defines the input for which the algorithm takes a long time (slowest time to complete). </a:t>
            </a:r>
          </a:p>
          <a:p>
            <a:r>
              <a:rPr lang="en-US" sz="2400" dirty="0"/>
              <a:t>○ Input is the one for which the algorithm runs the slowest. </a:t>
            </a:r>
          </a:p>
          <a:p>
            <a:endParaRPr lang="en-US" sz="2400" dirty="0"/>
          </a:p>
          <a:p>
            <a:r>
              <a:rPr lang="en-US" sz="2400" b="1" dirty="0"/>
              <a:t>• Best case </a:t>
            </a:r>
          </a:p>
          <a:p>
            <a:r>
              <a:rPr lang="en-US" sz="2400" dirty="0"/>
              <a:t>○ Defines the input for which the algorithm takes the least time (fastest time to complete). </a:t>
            </a:r>
          </a:p>
          <a:p>
            <a:r>
              <a:rPr lang="en-US" sz="2400" dirty="0"/>
              <a:t>○ Input is the one for which the algorithm runs the fastest. </a:t>
            </a:r>
          </a:p>
          <a:p>
            <a:endParaRPr lang="en-US" sz="2400" dirty="0"/>
          </a:p>
          <a:p>
            <a:r>
              <a:rPr lang="en-US" sz="2400" b="1" dirty="0"/>
              <a:t>• Average case </a:t>
            </a:r>
          </a:p>
          <a:p>
            <a:r>
              <a:rPr lang="en-US" sz="2400" dirty="0"/>
              <a:t>○ Provides a prediction about the running time of the algorithm. </a:t>
            </a:r>
          </a:p>
          <a:p>
            <a:r>
              <a:rPr lang="en-US" sz="2400" dirty="0"/>
              <a:t>○ Run the algorithm many times, using many different inputs that come from some distribution that generates these inputs, compute the total running time (by adding the individual times), and divide by the number of trials. </a:t>
            </a:r>
          </a:p>
          <a:p>
            <a:r>
              <a:rPr lang="en-US" sz="2400" dirty="0"/>
              <a:t>○ Assumes that the input is random.</a:t>
            </a:r>
            <a:endParaRPr lang="en-IN" sz="2400" dirty="0"/>
          </a:p>
        </p:txBody>
      </p:sp>
    </p:spTree>
    <p:extLst>
      <p:ext uri="{BB962C8B-B14F-4D97-AF65-F5344CB8AC3E}">
        <p14:creationId xmlns:p14="http://schemas.microsoft.com/office/powerpoint/2010/main" val="243018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DD308F-55A0-2999-922F-1B41A7659593}"/>
              </a:ext>
            </a:extLst>
          </p:cNvPr>
          <p:cNvSpPr txBox="1"/>
          <p:nvPr/>
        </p:nvSpPr>
        <p:spPr>
          <a:xfrm>
            <a:off x="1150374" y="732840"/>
            <a:ext cx="9891252" cy="1200329"/>
          </a:xfrm>
          <a:prstGeom prst="rect">
            <a:avLst/>
          </a:prstGeom>
          <a:noFill/>
        </p:spPr>
        <p:txBody>
          <a:bodyPr wrap="square" rtlCol="0">
            <a:spAutoFit/>
          </a:bodyPr>
          <a:lstStyle/>
          <a:p>
            <a:r>
              <a:rPr lang="en-US" sz="2400" dirty="0"/>
              <a:t>For a given algorithm, we can represent the best, worst and average cases in the form of expressions. As an example, let f(n) be the function which represents the given algorithm.</a:t>
            </a:r>
            <a:endParaRPr lang="en-IN" sz="2400" dirty="0"/>
          </a:p>
        </p:txBody>
      </p:sp>
      <p:sp>
        <p:nvSpPr>
          <p:cNvPr id="3" name="TextBox 2">
            <a:extLst>
              <a:ext uri="{FF2B5EF4-FFF2-40B4-BE49-F238E27FC236}">
                <a16:creationId xmlns:a16="http://schemas.microsoft.com/office/drawing/2014/main" id="{A3969372-9551-9B33-34B4-6071933D8EDC}"/>
              </a:ext>
            </a:extLst>
          </p:cNvPr>
          <p:cNvSpPr txBox="1"/>
          <p:nvPr/>
        </p:nvSpPr>
        <p:spPr>
          <a:xfrm>
            <a:off x="1127342" y="2392471"/>
            <a:ext cx="7102258" cy="1107996"/>
          </a:xfrm>
          <a:prstGeom prst="rect">
            <a:avLst/>
          </a:prstGeom>
          <a:noFill/>
        </p:spPr>
        <p:txBody>
          <a:bodyPr wrap="square" rtlCol="0">
            <a:spAutoFit/>
          </a:bodyPr>
          <a:lstStyle/>
          <a:p>
            <a:r>
              <a:rPr lang="en-IN" sz="2400" dirty="0"/>
              <a:t>                  f(n) = n</a:t>
            </a:r>
            <a:r>
              <a:rPr lang="en-IN" sz="2400" baseline="30000" dirty="0"/>
              <a:t>2</a:t>
            </a:r>
            <a:r>
              <a:rPr lang="en-IN" sz="2400" dirty="0"/>
              <a:t> + 500    for worst case</a:t>
            </a:r>
          </a:p>
          <a:p>
            <a:r>
              <a:rPr lang="en-IN" sz="2400" dirty="0"/>
              <a:t>                  f(n) = n + 100n +500    for best case</a:t>
            </a:r>
          </a:p>
          <a:p>
            <a:endParaRPr lang="en-IN" dirty="0"/>
          </a:p>
        </p:txBody>
      </p:sp>
      <p:sp>
        <p:nvSpPr>
          <p:cNvPr id="4" name="TextBox 3">
            <a:extLst>
              <a:ext uri="{FF2B5EF4-FFF2-40B4-BE49-F238E27FC236}">
                <a16:creationId xmlns:a16="http://schemas.microsoft.com/office/drawing/2014/main" id="{B2BA74A9-1803-81BB-4B88-65A73762301D}"/>
              </a:ext>
            </a:extLst>
          </p:cNvPr>
          <p:cNvSpPr txBox="1"/>
          <p:nvPr/>
        </p:nvSpPr>
        <p:spPr>
          <a:xfrm>
            <a:off x="1258529" y="4050890"/>
            <a:ext cx="5992090" cy="1938992"/>
          </a:xfrm>
          <a:prstGeom prst="rect">
            <a:avLst/>
          </a:prstGeom>
          <a:noFill/>
        </p:spPr>
        <p:txBody>
          <a:bodyPr wrap="none" rtlCol="0">
            <a:spAutoFit/>
          </a:bodyPr>
          <a:lstStyle/>
          <a:p>
            <a:r>
              <a:rPr lang="en-US" sz="2400" dirty="0"/>
              <a:t>Big-O Notation [Upper Bounding Function]</a:t>
            </a:r>
          </a:p>
          <a:p>
            <a:endParaRPr lang="en-US" sz="2400" dirty="0"/>
          </a:p>
          <a:p>
            <a:r>
              <a:rPr lang="en-US" sz="2400" dirty="0"/>
              <a:t>Omega-Q Notation [Lower Bounding Function]</a:t>
            </a:r>
          </a:p>
          <a:p>
            <a:endParaRPr lang="en-US" sz="2400" dirty="0"/>
          </a:p>
          <a:p>
            <a:r>
              <a:rPr lang="en-IN" sz="2400" dirty="0"/>
              <a:t>Theta-</a:t>
            </a:r>
            <a:r>
              <a:rPr lang="el-GR" sz="2400" dirty="0"/>
              <a:t>Θ </a:t>
            </a:r>
            <a:r>
              <a:rPr lang="en-IN" sz="2400" dirty="0"/>
              <a:t>Notation [Order Function]</a:t>
            </a:r>
          </a:p>
        </p:txBody>
      </p:sp>
    </p:spTree>
    <p:extLst>
      <p:ext uri="{BB962C8B-B14F-4D97-AF65-F5344CB8AC3E}">
        <p14:creationId xmlns:p14="http://schemas.microsoft.com/office/powerpoint/2010/main" val="314628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D39DDA-F440-17F4-1C7A-0D7CEDBCB96E}"/>
              </a:ext>
            </a:extLst>
          </p:cNvPr>
          <p:cNvSpPr txBox="1"/>
          <p:nvPr/>
        </p:nvSpPr>
        <p:spPr>
          <a:xfrm>
            <a:off x="1101213" y="580103"/>
            <a:ext cx="9600282" cy="1569660"/>
          </a:xfrm>
          <a:prstGeom prst="rect">
            <a:avLst/>
          </a:prstGeom>
          <a:noFill/>
        </p:spPr>
        <p:txBody>
          <a:bodyPr wrap="square" rtlCol="0">
            <a:spAutoFit/>
          </a:bodyPr>
          <a:lstStyle/>
          <a:p>
            <a:r>
              <a:rPr lang="en-US" sz="2400" b="1" dirty="0"/>
              <a:t>We generally focus on the upper bound (O) </a:t>
            </a:r>
            <a:r>
              <a:rPr lang="en-US" sz="2400" dirty="0"/>
              <a:t>because knowing the lower bound Omega(Ω) of an algorithm is of no practical importance, and we use the </a:t>
            </a:r>
            <a:r>
              <a:rPr lang="en-US" sz="2400" dirty="0" err="1"/>
              <a:t>ThetaΘ</a:t>
            </a:r>
            <a:r>
              <a:rPr lang="en-US" sz="2400" dirty="0"/>
              <a:t> notation if the upper bound (O) and lower bound (Ω) are the same.</a:t>
            </a:r>
            <a:endParaRPr lang="en-IN" sz="2400" dirty="0"/>
          </a:p>
        </p:txBody>
      </p:sp>
      <p:pic>
        <p:nvPicPr>
          <p:cNvPr id="3" name="Picture 2">
            <a:extLst>
              <a:ext uri="{FF2B5EF4-FFF2-40B4-BE49-F238E27FC236}">
                <a16:creationId xmlns:a16="http://schemas.microsoft.com/office/drawing/2014/main" id="{A062B13B-53DB-6A9B-F329-7103B318134E}"/>
              </a:ext>
            </a:extLst>
          </p:cNvPr>
          <p:cNvPicPr>
            <a:picLocks noChangeAspect="1"/>
          </p:cNvPicPr>
          <p:nvPr/>
        </p:nvPicPr>
        <p:blipFill>
          <a:blip r:embed="rId2"/>
          <a:stretch>
            <a:fillRect/>
          </a:stretch>
        </p:blipFill>
        <p:spPr>
          <a:xfrm>
            <a:off x="1395180" y="2549105"/>
            <a:ext cx="3279025" cy="977781"/>
          </a:xfrm>
          <a:prstGeom prst="rect">
            <a:avLst/>
          </a:prstGeom>
        </p:spPr>
      </p:pic>
      <p:pic>
        <p:nvPicPr>
          <p:cNvPr id="4" name="Picture 3">
            <a:extLst>
              <a:ext uri="{FF2B5EF4-FFF2-40B4-BE49-F238E27FC236}">
                <a16:creationId xmlns:a16="http://schemas.microsoft.com/office/drawing/2014/main" id="{6E11EF42-887F-92AF-348A-CF881A24EDBE}"/>
              </a:ext>
            </a:extLst>
          </p:cNvPr>
          <p:cNvPicPr>
            <a:picLocks noChangeAspect="1"/>
          </p:cNvPicPr>
          <p:nvPr/>
        </p:nvPicPr>
        <p:blipFill>
          <a:blip r:embed="rId3"/>
          <a:stretch>
            <a:fillRect/>
          </a:stretch>
        </p:blipFill>
        <p:spPr>
          <a:xfrm>
            <a:off x="5132483" y="2549105"/>
            <a:ext cx="6184580" cy="2941446"/>
          </a:xfrm>
          <a:prstGeom prst="rect">
            <a:avLst/>
          </a:prstGeom>
        </p:spPr>
      </p:pic>
      <p:pic>
        <p:nvPicPr>
          <p:cNvPr id="5" name="Picture 4">
            <a:extLst>
              <a:ext uri="{FF2B5EF4-FFF2-40B4-BE49-F238E27FC236}">
                <a16:creationId xmlns:a16="http://schemas.microsoft.com/office/drawing/2014/main" id="{FF338040-B959-A596-9E6D-AF9A6CEFF2B6}"/>
              </a:ext>
            </a:extLst>
          </p:cNvPr>
          <p:cNvPicPr>
            <a:picLocks noChangeAspect="1"/>
          </p:cNvPicPr>
          <p:nvPr/>
        </p:nvPicPr>
        <p:blipFill>
          <a:blip r:embed="rId4"/>
          <a:stretch>
            <a:fillRect/>
          </a:stretch>
        </p:blipFill>
        <p:spPr>
          <a:xfrm>
            <a:off x="1312855" y="4095142"/>
            <a:ext cx="3292524" cy="954831"/>
          </a:xfrm>
          <a:prstGeom prst="rect">
            <a:avLst/>
          </a:prstGeom>
        </p:spPr>
      </p:pic>
    </p:spTree>
    <p:extLst>
      <p:ext uri="{BB962C8B-B14F-4D97-AF65-F5344CB8AC3E}">
        <p14:creationId xmlns:p14="http://schemas.microsoft.com/office/powerpoint/2010/main" val="147578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1836</Words>
  <Application>Microsoft Office PowerPoint</Application>
  <PresentationFormat>Widescreen</PresentationFormat>
  <Paragraphs>212</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Palatino Linotype</vt:lpstr>
      <vt:lpstr>Office Theme</vt:lpstr>
      <vt:lpstr>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Janhavi Deo</dc:creator>
  <cp:lastModifiedBy>Janhavi Deo</cp:lastModifiedBy>
  <cp:revision>7</cp:revision>
  <dcterms:created xsi:type="dcterms:W3CDTF">2022-12-10T17:12:08Z</dcterms:created>
  <dcterms:modified xsi:type="dcterms:W3CDTF">2022-12-11T06:10:42Z</dcterms:modified>
</cp:coreProperties>
</file>