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4" r:id="rId2"/>
    <p:sldId id="265" r:id="rId3"/>
    <p:sldId id="275" r:id="rId4"/>
    <p:sldId id="279" r:id="rId5"/>
    <p:sldId id="273" r:id="rId6"/>
    <p:sldId id="280" r:id="rId7"/>
    <p:sldId id="266" r:id="rId8"/>
    <p:sldId id="267" r:id="rId9"/>
    <p:sldId id="268" r:id="rId10"/>
    <p:sldId id="269" r:id="rId11"/>
    <p:sldId id="281" r:id="rId12"/>
    <p:sldId id="271" r:id="rId13"/>
    <p:sldId id="287" r:id="rId14"/>
    <p:sldId id="282" r:id="rId15"/>
    <p:sldId id="283" r:id="rId16"/>
    <p:sldId id="284" r:id="rId17"/>
    <p:sldId id="285" r:id="rId18"/>
    <p:sldId id="286" r:id="rId19"/>
    <p:sldId id="288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FEC97-1FED-4933-8AEA-B48AEC01BC74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75FD9-49ED-4BAD-8A90-1B6E0C52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7DE89EA-857F-460B-80E3-98D497160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3FB8B-7D2C-4E55-AF40-A79B8195772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F332FB5E-4781-4D8C-9D41-F32B1359D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1D38D63-6FD6-4F77-975E-3930A594D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/>
              <a:t>2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2A77D1F-4CCE-462F-9119-33F74BF3F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E18F2EB8-40A8-4A58-A293-075AC671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C1A5A7C8-C28D-4B2C-BF33-1DA223E1D9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/>
        </p:spPr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6094965A-444C-41A1-BBCB-EACE3BD68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4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1E18C13B-7463-4840-9F2C-C16C62223A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778449-1B0E-4729-BE27-76D8718762E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54EE05C-562E-49C7-8BE7-2946A26A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1BCD8C4-D345-4000-83C2-B31CAAD33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/>
              <a:t>2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7401C49-F6FF-4E9A-A026-A1657D87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ABA3DF1F-70D2-49BD-84AC-9658E41A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BE8C746-8165-4307-91CC-88CED32C66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/>
        </p:spPr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1008D1F3-E1B2-4A61-B405-EE399C72A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FA67-1B1C-4714-89BF-16311B894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EC3C8-2D2E-4B48-B3D2-B4A9707F1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B39A-3A68-4006-B173-C548997E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3773-3F89-468E-B75C-D426A4BB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3E28-42F9-4719-B917-91215977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7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CBAF-80A2-4C0B-89F0-507D7169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301BE-1257-423C-A283-C21CB819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376D-5CC2-459C-936C-FB06227D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2B46-7D32-4808-90FA-01E0EDCE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3A352-AE1B-478F-BE03-A92969EB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39976-658B-4A9B-BB55-8A630D191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EFDFA-6D4C-4DF2-A68C-1AB711251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E9AE-80F2-408B-8371-1F897C26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500E-D8B6-4199-A0E4-08FFB202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FB0D-AAE3-41FE-9BA4-2A4B3591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1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9EFA-95E0-47C2-B702-994A14BF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F92A-7413-4852-92EE-C782B33A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F8160-63DF-447C-9366-0D0A5B31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A94EF-3E40-4B8C-B215-FE1FFECE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40AA6-31B0-438E-86B9-5E4BD1A5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1066-59C9-4266-9F15-8F33E491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6686-6E11-483A-AF61-A47D294E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BCB5-F3A3-4A4C-8566-D05A6A5E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4D74-A4BE-4602-92A8-BC61DE1C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046F-9DFB-4FD8-81B6-11517BC5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DE1F-278E-4F74-9504-600F1800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1258-F98E-4E34-9A59-40F0CB8E9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8E888-B3F3-4524-9F92-01CC47382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ED369-052C-484C-A697-F951A5DF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933AB-FD4B-445B-8C53-73B3EDD0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F9EEF-B335-4CD6-86C3-6F9E1E9D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2726-8935-4F15-9321-0EB324A7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AFFD1-598B-4767-AA8D-6EB639CD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63356-ED64-4C28-99D3-1208E8C44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38BDA-F74F-4751-BAE4-21AF5BFAB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53BC1-38DC-4BD5-97AC-F0FFE1D62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FC6DF-78B6-40D8-AD98-363D2356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63BE2-F4DB-46CC-99C3-AD8DD1DA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4A503-07C8-4A48-85AF-F87520A0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4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553E-5F31-43D2-9ABF-86224B6D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29541-46C0-45C5-8197-75C8966B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8821-BC64-4D9D-8ECD-E49F80E9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98BEB-F4C3-4A5C-A6AA-A3F3C132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BF95C-7AB3-47BC-94EB-6356B018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112C7-5819-4C78-A883-545B8AE2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CF832-0862-4A44-A9DC-D033978D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9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A505-34C0-4947-B3C0-A4DEC425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26AB-E5C4-494F-B350-3CE98350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FB75A-C72D-47D9-84A1-E6106997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F4D5-54CA-48EF-87CA-AF44024A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63A3-8CEF-4378-976D-42EDFE68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5A3C0-B02D-42D1-A2B5-5D404E70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59D8-1E53-4E59-9EE1-12A03494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3F2E9-6242-4C73-A582-6946BDEB2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C3D5B-E167-4247-989D-E33DD84E7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F69B5-A50C-434D-94D3-C589B5F6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2090B-F7F8-4F98-9456-FDAF7747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5F94F-EC18-4D8B-9FB0-486B1F5B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8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4650D-EFDA-4E06-848D-3D7226A3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7FA4-776E-46F9-A917-54BC647E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14A5D-196C-4C3F-BC38-73B8EFECE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1350-BC70-46B0-A0B5-508901BD8E9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EEFD5-BA2C-46FC-90FA-3D0EA8042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0D380-10CD-4AC4-BF6C-AA46D909A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C6A12B-2315-49A3-88FA-7050BC492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 classification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E880862-4BAC-4FC6-9EB7-2E8BF1784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Algorithms that use a similar problem-solving approach can be grouped together</a:t>
            </a:r>
          </a:p>
          <a:p>
            <a:r>
              <a:rPr lang="en-US" altLang="en-US" dirty="0"/>
              <a:t>The purpose is not to be able to classify an algorithm as one type or another, but to highlight the various ways in which a problem can be attacked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A64D897-6E41-4314-A164-3065284B1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34807C3-6AF1-476D-B7E9-9043C911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019AE56D-6126-44AA-A654-62D06FC73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Divide and Conquer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99D7AFC-294D-4446-91D8-3E396C6AB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27355"/>
            <a:ext cx="10515600" cy="484960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pPr marL="533400" indent="-533400"/>
            <a:r>
              <a:rPr lang="en-US" dirty="0"/>
              <a:t>Divide-and-Conquer algorithms works by recursively breaking down a problem into two or more subproblems (divide), until these sub problems become simple enough so that can be solved directly (conquer). </a:t>
            </a:r>
          </a:p>
          <a:p>
            <a:pPr marL="533400" indent="-533400"/>
            <a:r>
              <a:rPr lang="en-US" dirty="0"/>
              <a:t>The solution of these sub problems is then combined to give a solution of the original problem. </a:t>
            </a:r>
          </a:p>
          <a:p>
            <a:pPr marL="533400" indent="-533400"/>
            <a:r>
              <a:rPr lang="en-US" dirty="0"/>
              <a:t>Divide-and-Conquer algorithms involve basic three steps </a:t>
            </a:r>
          </a:p>
          <a:p>
            <a:pPr marL="990600" lvl="1" indent="-533400"/>
            <a:r>
              <a:rPr lang="en-US" dirty="0"/>
              <a:t>Divide the problem into smaller problems. </a:t>
            </a:r>
          </a:p>
          <a:p>
            <a:pPr marL="990600" lvl="1" indent="-533400"/>
            <a:r>
              <a:rPr lang="en-US" dirty="0"/>
              <a:t>Conquer by solving these problems. </a:t>
            </a:r>
          </a:p>
          <a:p>
            <a:pPr marL="990600" lvl="1" indent="-533400"/>
            <a:r>
              <a:rPr lang="en-US" dirty="0"/>
              <a:t>Combine these results together. </a:t>
            </a:r>
          </a:p>
          <a:p>
            <a:pPr marL="533400" indent="-533400"/>
            <a:r>
              <a:rPr lang="en-US" dirty="0"/>
              <a:t>In divide-and-conquer the size of the problem is reduced by a factor (half, one-third etc.), While in decrease-and-conquer the size of the problem is reduced by a constant.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DD27-9EA8-E240-B10D-A361DECA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Divide and Conquer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9CC4-2504-86CC-6F0F-666F8943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Examples of divide-and-conquer algorithms: </a:t>
            </a:r>
          </a:p>
          <a:p>
            <a:pPr marL="457200" lvl="1" indent="0">
              <a:buNone/>
            </a:pPr>
            <a:r>
              <a:rPr lang="en-IN" dirty="0"/>
              <a:t>· Merge-Sort algorithm (recursion) </a:t>
            </a:r>
          </a:p>
          <a:p>
            <a:pPr marL="457200" lvl="1" indent="0">
              <a:buNone/>
            </a:pPr>
            <a:r>
              <a:rPr lang="en-IN" dirty="0"/>
              <a:t>· Quicksort algorithm (recursion) </a:t>
            </a:r>
          </a:p>
          <a:p>
            <a:pPr marL="457200" lvl="1" indent="0">
              <a:buNone/>
            </a:pPr>
            <a:r>
              <a:rPr lang="en-IN" dirty="0"/>
              <a:t>· Computing the length of the longest path in a binary tree (recursion) </a:t>
            </a:r>
          </a:p>
          <a:p>
            <a:pPr marL="457200" lvl="1" indent="0">
              <a:buNone/>
            </a:pPr>
            <a:r>
              <a:rPr lang="en-IN" dirty="0"/>
              <a:t>· Computing Fibonacci numbers (recursion)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US" dirty="0"/>
              <a:t>Examples of decrease-and-conquer algorithms: </a:t>
            </a:r>
          </a:p>
          <a:p>
            <a:pPr marL="457200" lvl="1" indent="0">
              <a:buNone/>
            </a:pPr>
            <a:r>
              <a:rPr lang="en-US" dirty="0"/>
              <a:t>· Computing POW(a, n) by calculating POW(a, n/2) using recursion </a:t>
            </a:r>
          </a:p>
          <a:p>
            <a:pPr marL="457200" lvl="1" indent="0">
              <a:buNone/>
            </a:pPr>
            <a:r>
              <a:rPr lang="en-US" dirty="0"/>
              <a:t>· Binary search in a sorted array (recursion) </a:t>
            </a:r>
          </a:p>
          <a:p>
            <a:pPr marL="457200" lvl="1" indent="0">
              <a:buNone/>
            </a:pPr>
            <a:r>
              <a:rPr lang="en-US" dirty="0"/>
              <a:t>· Searching in BST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61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E55478C-4BE1-437C-A219-051CE77F2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programming algorithms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6289FE6-75DF-454C-B5FC-906EFC18D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chemeClr val="tx2"/>
                </a:solidFill>
              </a:rPr>
              <a:t>dynamic programming algorithm</a:t>
            </a:r>
            <a:r>
              <a:rPr lang="en-US" altLang="en-US" sz="2400" dirty="0"/>
              <a:t> remembers past results and uses them to find new results</a:t>
            </a:r>
          </a:p>
          <a:p>
            <a:r>
              <a:rPr lang="en-US" altLang="en-US" sz="2400" dirty="0"/>
              <a:t>Dynamic programming is generally used for optimization problems</a:t>
            </a:r>
          </a:p>
          <a:p>
            <a:pPr lvl="1"/>
            <a:r>
              <a:rPr lang="en-US" altLang="en-US" sz="2000" dirty="0"/>
              <a:t>Multiple solutions exist, need to find the “best” one</a:t>
            </a:r>
          </a:p>
          <a:p>
            <a:pPr lvl="1"/>
            <a:r>
              <a:rPr lang="en-US" altLang="en-US" sz="2000" dirty="0"/>
              <a:t>Requires “optimal substructure” and “overlapping subproblems”</a:t>
            </a:r>
          </a:p>
          <a:p>
            <a:pPr lvl="2"/>
            <a:r>
              <a:rPr lang="en-US" altLang="en-US" dirty="0">
                <a:solidFill>
                  <a:schemeClr val="tx2"/>
                </a:solidFill>
              </a:rPr>
              <a:t>Optimal substructure</a:t>
            </a:r>
            <a:r>
              <a:rPr lang="en-US" altLang="en-US" dirty="0"/>
              <a:t>: Optimal solution contains optimal solutions to subproblems</a:t>
            </a:r>
          </a:p>
          <a:p>
            <a:pPr lvl="2"/>
            <a:r>
              <a:rPr lang="en-US" altLang="en-US" dirty="0">
                <a:solidFill>
                  <a:schemeClr val="tx2"/>
                </a:solidFill>
              </a:rPr>
              <a:t>Overlapping subproblems</a:t>
            </a:r>
            <a:r>
              <a:rPr lang="en-US" altLang="en-US" dirty="0"/>
              <a:t>: Solutions to subproblems can be stored and reused in a bottom-up fashion</a:t>
            </a:r>
          </a:p>
          <a:p>
            <a:r>
              <a:rPr lang="en-US" sz="2400" dirty="0"/>
              <a:t>. Dynamic Programming (DP) is a simple technique but it can be difficult to master</a:t>
            </a:r>
            <a:r>
              <a:rPr lang="en-US" sz="1600" dirty="0"/>
              <a:t>.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95E4-95BB-A25B-6C3D-C1EB476D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programming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19A7-7471-1C9B-9F1D-8F77DF9E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programming and memorization work together. </a:t>
            </a:r>
          </a:p>
          <a:p>
            <a:r>
              <a:rPr lang="en-US" dirty="0"/>
              <a:t>By using memorization [maintaining a table of sub problems already solved], dynamic programming reduces the exponential complexity to polynomial complexity (O(n</a:t>
            </a:r>
            <a:r>
              <a:rPr lang="en-US" baseline="30000" dirty="0"/>
              <a:t>2</a:t>
            </a:r>
            <a:r>
              <a:rPr lang="en-US" dirty="0"/>
              <a:t> ), O(n</a:t>
            </a:r>
            <a:r>
              <a:rPr lang="en-US" baseline="30000" dirty="0"/>
              <a:t>3</a:t>
            </a:r>
            <a:r>
              <a:rPr lang="en-US" dirty="0"/>
              <a:t> ), etc.) for many problems. </a:t>
            </a:r>
          </a:p>
          <a:p>
            <a:r>
              <a:rPr lang="en-US" dirty="0"/>
              <a:t>The major components of DP are: </a:t>
            </a:r>
          </a:p>
          <a:p>
            <a:pPr lvl="1"/>
            <a:r>
              <a:rPr lang="en-US" dirty="0"/>
              <a:t>Recursion: Solves sub problems recursively. </a:t>
            </a:r>
          </a:p>
          <a:p>
            <a:pPr lvl="1"/>
            <a:r>
              <a:rPr lang="en-US" dirty="0"/>
              <a:t>Memorization: Stores already computed values in table (</a:t>
            </a:r>
            <a:r>
              <a:rPr lang="en-US" dirty="0" err="1"/>
              <a:t>Memoization</a:t>
            </a:r>
            <a:r>
              <a:rPr lang="en-US" dirty="0"/>
              <a:t> means caching).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800" b="1" dirty="0"/>
              <a:t>Dynamic Programming = Recursion + Memorization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737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3142-3CED-6992-6E91-EE7C9342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us take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E59E-BE3F-75DC-F006-F7CB59E74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Maximum Value Contiguous Subsequence: Given an array of n numbers, give an algorithm for finding a contiguous subsequence A(</a:t>
            </a:r>
            <a:r>
              <a:rPr lang="en-US" dirty="0" err="1"/>
              <a:t>i</a:t>
            </a:r>
            <a:r>
              <a:rPr lang="en-US" dirty="0"/>
              <a:t>)... A(j) for which the sum of elements is maximum.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{-2, </a:t>
            </a:r>
            <a:r>
              <a:rPr lang="en-US" b="1" dirty="0"/>
              <a:t>11, -4, 13</a:t>
            </a:r>
            <a:r>
              <a:rPr lang="en-US" dirty="0"/>
              <a:t>, -5, 2} → 20 and {1, -3, </a:t>
            </a:r>
            <a:r>
              <a:rPr lang="en-US" b="1" dirty="0"/>
              <a:t>4, -2, -1, 6</a:t>
            </a:r>
            <a:r>
              <a:rPr lang="en-US" dirty="0"/>
              <a:t>} → 7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FE362-948F-2CA7-AA79-FC16A0C1A090}"/>
              </a:ext>
            </a:extLst>
          </p:cNvPr>
          <p:cNvSpPr txBox="1"/>
          <p:nvPr/>
        </p:nvSpPr>
        <p:spPr>
          <a:xfrm>
            <a:off x="838200" y="5107912"/>
            <a:ext cx="9004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Note:  </a:t>
            </a:r>
            <a:r>
              <a:rPr lang="en-US" sz="2400" dirty="0"/>
              <a:t>The algorithms doesn’t work if the input contains all negative numbers. It returns 0 if all numbers are negative.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227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CA1F6-372B-A345-5A06-5BC210324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0" y="1270000"/>
            <a:ext cx="10147299" cy="5410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8AA40-9EF3-F8D0-A318-FF3D4E20BE21}"/>
              </a:ext>
            </a:extLst>
          </p:cNvPr>
          <p:cNvSpPr txBox="1"/>
          <p:nvPr/>
        </p:nvSpPr>
        <p:spPr>
          <a:xfrm>
            <a:off x="2108754" y="403123"/>
            <a:ext cx="7974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Example: {-2, </a:t>
            </a:r>
            <a:r>
              <a:rPr lang="en-US" sz="2400" b="1" dirty="0"/>
              <a:t>11, -4, 13</a:t>
            </a:r>
            <a:r>
              <a:rPr lang="en-US" sz="2400" dirty="0"/>
              <a:t>, -5, 2} → 20 and {1, -3, </a:t>
            </a:r>
            <a:r>
              <a:rPr lang="en-US" sz="2400" b="1" dirty="0"/>
              <a:t>4, -2, -1, 6</a:t>
            </a:r>
            <a:r>
              <a:rPr lang="en-US" sz="2400" dirty="0"/>
              <a:t>} → 7 </a:t>
            </a:r>
            <a:endParaRPr lang="en-IN" sz="2400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0F7A0-3323-21F5-C584-CADB7D8FDC07}"/>
              </a:ext>
            </a:extLst>
          </p:cNvPr>
          <p:cNvSpPr txBox="1"/>
          <p:nvPr/>
        </p:nvSpPr>
        <p:spPr>
          <a:xfrm>
            <a:off x="5162549" y="5993212"/>
            <a:ext cx="638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Time Complexity: O(n</a:t>
            </a:r>
            <a:r>
              <a:rPr lang="en-IN" sz="2400" baseline="30000" dirty="0"/>
              <a:t>3</a:t>
            </a:r>
            <a:r>
              <a:rPr lang="en-IN" sz="2400" dirty="0"/>
              <a:t> ). Space Complexity: O(1).</a:t>
            </a:r>
          </a:p>
        </p:txBody>
      </p:sp>
    </p:spTree>
    <p:extLst>
      <p:ext uri="{BB962C8B-B14F-4D97-AF65-F5344CB8AC3E}">
        <p14:creationId xmlns:p14="http://schemas.microsoft.com/office/powerpoint/2010/main" val="246029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96B4A2-390C-CEC2-9618-973070FA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4" y="1141788"/>
            <a:ext cx="9773264" cy="5013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4524AC-65D6-727C-F5B5-DAA6F7A28904}"/>
              </a:ext>
            </a:extLst>
          </p:cNvPr>
          <p:cNvSpPr txBox="1"/>
          <p:nvPr/>
        </p:nvSpPr>
        <p:spPr>
          <a:xfrm>
            <a:off x="2108754" y="403123"/>
            <a:ext cx="7974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Example: {-2, </a:t>
            </a:r>
            <a:r>
              <a:rPr lang="en-US" sz="2400" b="1" dirty="0"/>
              <a:t>11, -4, 13</a:t>
            </a:r>
            <a:r>
              <a:rPr lang="en-US" sz="2400" dirty="0"/>
              <a:t>, -5, 2} → 20 and {1, -3, </a:t>
            </a:r>
            <a:r>
              <a:rPr lang="en-US" sz="2400" b="1" dirty="0"/>
              <a:t>4, -2, -1, 6</a:t>
            </a:r>
            <a:r>
              <a:rPr lang="en-US" sz="2400" dirty="0"/>
              <a:t>} → 7 </a:t>
            </a:r>
            <a:endParaRPr lang="en-IN" sz="24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DB437-2CD5-AFC0-CA09-E86342DD6A73}"/>
              </a:ext>
            </a:extLst>
          </p:cNvPr>
          <p:cNvSpPr txBox="1"/>
          <p:nvPr/>
        </p:nvSpPr>
        <p:spPr>
          <a:xfrm>
            <a:off x="4473677" y="5485379"/>
            <a:ext cx="6597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Time Complexity: O(n</a:t>
            </a:r>
            <a:r>
              <a:rPr lang="en-IN" sz="2400" b="1" baseline="30000" dirty="0"/>
              <a:t>2</a:t>
            </a:r>
            <a:r>
              <a:rPr lang="en-IN" sz="2400" b="1" dirty="0"/>
              <a:t> ). Space Complexity: O(1).</a:t>
            </a:r>
          </a:p>
        </p:txBody>
      </p:sp>
    </p:spTree>
    <p:extLst>
      <p:ext uri="{BB962C8B-B14F-4D97-AF65-F5344CB8AC3E}">
        <p14:creationId xmlns:p14="http://schemas.microsoft.com/office/powerpoint/2010/main" val="252643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28E0B5-B04D-D3DE-BA4E-8B7F313C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35" y="910956"/>
            <a:ext cx="9812593" cy="5543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4524AC-65D6-727C-F5B5-DAA6F7A28904}"/>
              </a:ext>
            </a:extLst>
          </p:cNvPr>
          <p:cNvSpPr txBox="1"/>
          <p:nvPr/>
        </p:nvSpPr>
        <p:spPr>
          <a:xfrm>
            <a:off x="2108754" y="403123"/>
            <a:ext cx="7974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Example: {-2, </a:t>
            </a:r>
            <a:r>
              <a:rPr lang="en-US" sz="2400" b="1" dirty="0"/>
              <a:t>11, -4, 13</a:t>
            </a:r>
            <a:r>
              <a:rPr lang="en-US" sz="2400" dirty="0"/>
              <a:t>, -5, 2} → 20 and {1, -3, </a:t>
            </a:r>
            <a:r>
              <a:rPr lang="en-US" sz="2400" b="1" dirty="0"/>
              <a:t>4, -2, -1, 6</a:t>
            </a:r>
            <a:r>
              <a:rPr lang="en-US" sz="2400" dirty="0"/>
              <a:t>} → 7 </a:t>
            </a:r>
            <a:endParaRPr lang="en-IN" sz="24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DB437-2CD5-AFC0-CA09-E86342DD6A73}"/>
              </a:ext>
            </a:extLst>
          </p:cNvPr>
          <p:cNvSpPr txBox="1"/>
          <p:nvPr/>
        </p:nvSpPr>
        <p:spPr>
          <a:xfrm>
            <a:off x="4945626" y="5947044"/>
            <a:ext cx="6597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Time Complexity: O(n). Space Complexity: O(n).</a:t>
            </a:r>
          </a:p>
        </p:txBody>
      </p:sp>
    </p:spTree>
    <p:extLst>
      <p:ext uri="{BB962C8B-B14F-4D97-AF65-F5344CB8AC3E}">
        <p14:creationId xmlns:p14="http://schemas.microsoft.com/office/powerpoint/2010/main" val="4115905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4524AC-65D6-727C-F5B5-DAA6F7A28904}"/>
              </a:ext>
            </a:extLst>
          </p:cNvPr>
          <p:cNvSpPr txBox="1"/>
          <p:nvPr/>
        </p:nvSpPr>
        <p:spPr>
          <a:xfrm>
            <a:off x="2108754" y="403123"/>
            <a:ext cx="7974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Example: {-2, </a:t>
            </a:r>
            <a:r>
              <a:rPr lang="en-US" sz="2400" b="1" dirty="0"/>
              <a:t>11, -4, 13</a:t>
            </a:r>
            <a:r>
              <a:rPr lang="en-US" sz="2400" dirty="0"/>
              <a:t>, -5, 2} → 20 and {1, -3, </a:t>
            </a:r>
            <a:r>
              <a:rPr lang="en-US" sz="2400" b="1" dirty="0"/>
              <a:t>4, -2, -1, 6</a:t>
            </a:r>
            <a:r>
              <a:rPr lang="en-US" sz="2400" dirty="0"/>
              <a:t>} → 7 </a:t>
            </a:r>
            <a:endParaRPr lang="en-IN" sz="24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DB437-2CD5-AFC0-CA09-E86342DD6A73}"/>
              </a:ext>
            </a:extLst>
          </p:cNvPr>
          <p:cNvSpPr txBox="1"/>
          <p:nvPr/>
        </p:nvSpPr>
        <p:spPr>
          <a:xfrm>
            <a:off x="4729316" y="5947044"/>
            <a:ext cx="6597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Time Complexity: O(n). Space Complexity: O(1).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29E51-5DEA-7668-2B30-8AC41767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10" y="894735"/>
            <a:ext cx="9094838" cy="505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60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F0BFC-9631-2DFC-532F-9E60589302E9}"/>
              </a:ext>
            </a:extLst>
          </p:cNvPr>
          <p:cNvSpPr txBox="1"/>
          <p:nvPr/>
        </p:nvSpPr>
        <p:spPr>
          <a:xfrm>
            <a:off x="570271" y="2005781"/>
            <a:ext cx="105008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Examples of Dynamic Programming Algorithms:</a:t>
            </a:r>
          </a:p>
          <a:p>
            <a:endParaRPr lang="en-IN" sz="2400" dirty="0"/>
          </a:p>
          <a:p>
            <a:r>
              <a:rPr lang="en-IN" sz="2400" dirty="0"/>
              <a:t>• Many string algorithms including longest common subsequence, longest increasing subsequence, longest common substring, edit distance. </a:t>
            </a:r>
          </a:p>
          <a:p>
            <a:endParaRPr lang="en-IN" sz="2400" dirty="0"/>
          </a:p>
          <a:p>
            <a:r>
              <a:rPr lang="en-IN" sz="2400" dirty="0"/>
              <a:t>• Algorithms on graphs can be solved efficiently: Bellman-Ford algorithm for finding the shortest distance in a graph</a:t>
            </a:r>
          </a:p>
          <a:p>
            <a:endParaRPr lang="en-IN" sz="2400" dirty="0"/>
          </a:p>
          <a:p>
            <a:r>
              <a:rPr lang="en-IN" sz="2400" dirty="0"/>
              <a:t>• Subset Sum</a:t>
            </a:r>
          </a:p>
        </p:txBody>
      </p:sp>
    </p:spTree>
    <p:extLst>
      <p:ext uri="{BB962C8B-B14F-4D97-AF65-F5344CB8AC3E}">
        <p14:creationId xmlns:p14="http://schemas.microsoft.com/office/powerpoint/2010/main" val="58175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7229E8E-81BE-41EF-8D4E-F3F4CDDE8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short list of categories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A2CB1A4-CB77-4F68-AA55-18592A3D5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Algorithm types we will consider include: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Brute force algorithms</a:t>
            </a:r>
          </a:p>
          <a:p>
            <a:pPr lvl="1"/>
            <a:r>
              <a:rPr lang="en-US" altLang="en-US" dirty="0"/>
              <a:t>Greedy algorithms</a:t>
            </a:r>
          </a:p>
          <a:p>
            <a:pPr lvl="1"/>
            <a:r>
              <a:rPr lang="en-US" altLang="en-US" dirty="0"/>
              <a:t>Simple recursive algorithms</a:t>
            </a:r>
          </a:p>
          <a:p>
            <a:pPr lvl="1"/>
            <a:r>
              <a:rPr lang="en-US" altLang="en-US" dirty="0"/>
              <a:t>Backtracking algorithms</a:t>
            </a:r>
          </a:p>
          <a:p>
            <a:pPr lvl="1"/>
            <a:r>
              <a:rPr lang="en-US" altLang="en-US" dirty="0"/>
              <a:t>Divide and conquer algorithms</a:t>
            </a:r>
          </a:p>
          <a:p>
            <a:pPr lvl="1"/>
            <a:r>
              <a:rPr lang="en-US" altLang="en-US" dirty="0"/>
              <a:t>Dynamic programming algorithms</a:t>
            </a:r>
          </a:p>
          <a:p>
            <a:pPr lvl="1"/>
            <a:r>
              <a:rPr lang="en-US" altLang="en-US" dirty="0"/>
              <a:t>Randomized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C45ECAB-B11D-4D0E-9946-62F426076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Randomized algorithms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00FBAA0-BCC6-46D8-BB34-A3C6B41A6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randomized algorithm</a:t>
            </a:r>
            <a:r>
              <a:rPr lang="en-US" altLang="en-US"/>
              <a:t> uses a random number at least once during the computation to make a decision</a:t>
            </a:r>
          </a:p>
          <a:p>
            <a:pPr lvl="1"/>
            <a:r>
              <a:rPr lang="en-US" altLang="en-US"/>
              <a:t>Example: In Quicksort, using a random number to choose a pivot</a:t>
            </a:r>
          </a:p>
          <a:p>
            <a:pPr lvl="1"/>
            <a:r>
              <a:rPr lang="en-US" altLang="en-US"/>
              <a:t>Example: Trying to factor a large prime by choosing random numbers as possible divisors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C9D0F-E84C-480F-1FCB-4E4FBC678F0B}"/>
              </a:ext>
            </a:extLst>
          </p:cNvPr>
          <p:cNvSpPr txBox="1"/>
          <p:nvPr/>
        </p:nvSpPr>
        <p:spPr>
          <a:xfrm>
            <a:off x="1102109" y="2266015"/>
            <a:ext cx="3151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Thank You!!!!!</a:t>
            </a:r>
          </a:p>
        </p:txBody>
      </p:sp>
    </p:spTree>
    <p:extLst>
      <p:ext uri="{BB962C8B-B14F-4D97-AF65-F5344CB8AC3E}">
        <p14:creationId xmlns:p14="http://schemas.microsoft.com/office/powerpoint/2010/main" val="359564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24BD21F-C705-4BEF-AAB2-1F3390C6E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Brute force algorithm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C6E3DDF-1776-4D85-8BC8-7570ED7AB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216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Brute Force is a straightforward approach of solving a problem based on the problem statement. It is one of the easiest approaches to solve a particular problem. </a:t>
            </a:r>
          </a:p>
          <a:p>
            <a:r>
              <a:rPr lang="en-US" dirty="0"/>
              <a:t>It is useful for solving small size dataset problem.</a:t>
            </a:r>
          </a:p>
          <a:p>
            <a:r>
              <a:rPr lang="en-US" dirty="0"/>
              <a:t> Some examples of brute force algorithms are: </a:t>
            </a:r>
          </a:p>
          <a:p>
            <a:pPr marL="0" indent="0">
              <a:buNone/>
            </a:pPr>
            <a:r>
              <a:rPr lang="en-US" dirty="0"/>
              <a:t>   · Bubble-Sort · Selection-Sort · Sequential search in an array </a:t>
            </a:r>
          </a:p>
          <a:p>
            <a:pPr marL="0" indent="0">
              <a:buNone/>
            </a:pPr>
            <a:r>
              <a:rPr lang="en-US" dirty="0"/>
              <a:t>   · Computing pow (a, n) by multiplying a, n times · String matching </a:t>
            </a:r>
          </a:p>
          <a:p>
            <a:pPr marL="0" indent="0">
              <a:buNone/>
            </a:pPr>
            <a:r>
              <a:rPr lang="en-US" dirty="0"/>
              <a:t>   · Exhaustive search  etc.</a:t>
            </a:r>
          </a:p>
          <a:p>
            <a:r>
              <a:rPr lang="en-US" dirty="0"/>
              <a:t>Most of the times, other algorithm techniques can be used to get a better solution of the same problem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999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0B60-B721-42EE-BF32-D788D95A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Brute force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C8C9-898D-8118-5309-430F4EE3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is the first algorithm that comes into mind when we see some problem. </a:t>
            </a:r>
          </a:p>
          <a:p>
            <a:r>
              <a:rPr lang="en-US" dirty="0"/>
              <a:t>They are the simplest algorithms that are very easy to understand.</a:t>
            </a:r>
          </a:p>
          <a:p>
            <a:r>
              <a:rPr lang="en-US" dirty="0"/>
              <a:t>These algorithms rarely provide an optimum solution. Many cases we need to find other effective algorithm that is more efficient than the brute force method. </a:t>
            </a:r>
          </a:p>
          <a:p>
            <a:r>
              <a:rPr lang="en-US" dirty="0"/>
              <a:t>This is the most simple to understand the kind of problem solving technique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36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7100472-4857-4F35-8B03-C9CA19E3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CF2AB1A-4306-4069-94BD-43DF72FB3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4EA597F1-3326-4434-86F3-B79BE32AC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6535"/>
            <a:ext cx="10515600" cy="1325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Greedy algorithms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226F485-7837-4A30-870B-B1625676E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9432" y="1120877"/>
            <a:ext cx="11051458" cy="535612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fontScale="92500"/>
          </a:bodyPr>
          <a:lstStyle/>
          <a:p>
            <a:r>
              <a:rPr lang="en-US" dirty="0"/>
              <a:t>Greedy algorithms are generally used to solve optimization problems. </a:t>
            </a:r>
          </a:p>
          <a:p>
            <a:r>
              <a:rPr lang="en-US" dirty="0"/>
              <a:t>To find the solution that minimizes or maximizes some value (cost/profit/count etc.). </a:t>
            </a:r>
          </a:p>
          <a:p>
            <a:r>
              <a:rPr lang="en-US" dirty="0"/>
              <a:t>In greedy algorithm, solution is constructed through a sequence of steps. </a:t>
            </a:r>
          </a:p>
          <a:p>
            <a:pPr lvl="1"/>
            <a:r>
              <a:rPr lang="en-US" dirty="0"/>
              <a:t>At each step, choice is made which is locally optimal. </a:t>
            </a:r>
          </a:p>
          <a:p>
            <a:pPr lvl="1"/>
            <a:r>
              <a:rPr lang="en-US" dirty="0"/>
              <a:t>We always take the next data to be processed depending upon the dataset which we have already processed and then choose the next optimum data to be processed. </a:t>
            </a:r>
          </a:p>
          <a:p>
            <a:r>
              <a:rPr lang="en-US" dirty="0"/>
              <a:t>Greedy algorithms may not always give optimum solution. </a:t>
            </a:r>
          </a:p>
          <a:p>
            <a:r>
              <a:rPr lang="en-US" dirty="0"/>
              <a:t>Greedy is a strategy that works well on optimization problems with the following characteristics: </a:t>
            </a:r>
          </a:p>
          <a:p>
            <a:pPr lvl="1"/>
            <a:r>
              <a:rPr lang="en-US" dirty="0"/>
              <a:t>1. Greedy choice: A global optimum can be arrived at by selecting a local optimum. </a:t>
            </a:r>
          </a:p>
          <a:p>
            <a:pPr lvl="1"/>
            <a:r>
              <a:rPr lang="en-US" dirty="0"/>
              <a:t>2. Optimal substructure: An optimal solution to the problem is made from optimal solutions of sub problems.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297785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A4FC-BD32-1B08-BBA2-23F11E48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BEF3-DBED-DDE4-21D3-C5549C9C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examples of Greedy algorithms are: </a:t>
            </a:r>
          </a:p>
          <a:p>
            <a:pPr marL="0" indent="0">
              <a:buNone/>
            </a:pPr>
            <a:r>
              <a:rPr lang="en-IN" dirty="0"/>
              <a:t>   · Minimal spanning tree: Prim’s algorithm,  Kruskal’s algorithm </a:t>
            </a:r>
          </a:p>
          <a:p>
            <a:pPr marL="0" indent="0">
              <a:buNone/>
            </a:pPr>
            <a:r>
              <a:rPr lang="en-IN" dirty="0"/>
              <a:t>   · Dijkstra’s algorithm for single-source shortest path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Approximate solutions: </a:t>
            </a:r>
          </a:p>
          <a:p>
            <a:pPr marL="0" indent="0">
              <a:buNone/>
            </a:pPr>
            <a:r>
              <a:rPr lang="en-US" dirty="0"/>
              <a:t>· Coin exchange problem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47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5A3D3CE-74D0-47A7-8F92-9ACF95509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recursive algorithms I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4969C50-C3F3-4CAC-8596-85CD02E93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simple </a:t>
            </a:r>
            <a:r>
              <a:rPr lang="en-US" altLang="en-US" dirty="0">
                <a:solidFill>
                  <a:schemeClr val="tx2"/>
                </a:solidFill>
              </a:rPr>
              <a:t>recursive algorithm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Solves the base cases directly</a:t>
            </a:r>
          </a:p>
          <a:p>
            <a:pPr lvl="1"/>
            <a:r>
              <a:rPr lang="en-US" altLang="en-US" dirty="0"/>
              <a:t>Recurs with a simpler subproblem</a:t>
            </a:r>
          </a:p>
          <a:p>
            <a:pPr lvl="1"/>
            <a:r>
              <a:rPr lang="en-US" altLang="en-US" dirty="0"/>
              <a:t>Does some extra work to convert the solution to the simpler subproblem into a solution to the given problem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8EEBAFA-99DE-4BF7-8C7D-46FAA300D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recursive algorithms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25D5CA6-CB14-4259-836E-2746ECEC2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count the number of elements in a list:</a:t>
            </a:r>
          </a:p>
          <a:p>
            <a:pPr lvl="1"/>
            <a:r>
              <a:rPr lang="en-US" altLang="en-US" dirty="0"/>
              <a:t>If the list is empty, return zero; otherwise,</a:t>
            </a:r>
          </a:p>
          <a:p>
            <a:pPr lvl="1"/>
            <a:r>
              <a:rPr lang="en-US" altLang="en-US" dirty="0"/>
              <a:t>Step past the first element, and count the remaining elements in the list</a:t>
            </a:r>
          </a:p>
          <a:p>
            <a:pPr lvl="1"/>
            <a:r>
              <a:rPr lang="en-US" altLang="en-US" dirty="0"/>
              <a:t>Add one to the result</a:t>
            </a:r>
          </a:p>
          <a:p>
            <a:r>
              <a:rPr lang="en-US" altLang="en-US" dirty="0"/>
              <a:t>To test if a value occurs in a list:</a:t>
            </a:r>
          </a:p>
          <a:p>
            <a:pPr lvl="1"/>
            <a:r>
              <a:rPr lang="en-US" altLang="en-US" dirty="0"/>
              <a:t>If the list is empty, return false; otherwise,</a:t>
            </a:r>
          </a:p>
          <a:p>
            <a:pPr lvl="1"/>
            <a:r>
              <a:rPr lang="en-US" altLang="en-US" dirty="0"/>
              <a:t>If the first thing in the list is the given value, return true; otherwise</a:t>
            </a:r>
          </a:p>
          <a:p>
            <a:pPr lvl="1"/>
            <a:r>
              <a:rPr lang="en-US" altLang="en-US" dirty="0"/>
              <a:t>Step past the first element, and test whether the value occurs in the remainder of the 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F37E615-7697-442E-ADF8-8091FA31E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algorithms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3969A7D-73A9-4142-B23A-C8BAC0594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Backtracking algorithms</a:t>
            </a:r>
            <a:r>
              <a:rPr lang="en-US" altLang="en-US" dirty="0"/>
              <a:t> are based on a depth-first recursive search</a:t>
            </a:r>
          </a:p>
          <a:p>
            <a:r>
              <a:rPr lang="en-US" altLang="en-US" dirty="0"/>
              <a:t>A backtracking algorithm:</a:t>
            </a:r>
          </a:p>
          <a:p>
            <a:pPr lvl="1"/>
            <a:r>
              <a:rPr lang="en-US" altLang="en-US" dirty="0"/>
              <a:t>Tests to see if a solution has been found, and if so, returns it; otherwise</a:t>
            </a:r>
          </a:p>
          <a:p>
            <a:pPr lvl="1"/>
            <a:r>
              <a:rPr lang="en-US" altLang="en-US" dirty="0"/>
              <a:t>For each choice that can be made at this point,</a:t>
            </a:r>
          </a:p>
          <a:p>
            <a:pPr lvl="2"/>
            <a:r>
              <a:rPr lang="en-US" altLang="en-US" dirty="0"/>
              <a:t>Make that choice</a:t>
            </a:r>
          </a:p>
          <a:p>
            <a:pPr lvl="2"/>
            <a:r>
              <a:rPr lang="en-US" altLang="en-US" dirty="0"/>
              <a:t>Recur</a:t>
            </a:r>
          </a:p>
          <a:p>
            <a:pPr lvl="2"/>
            <a:r>
              <a:rPr lang="en-US" altLang="en-US" dirty="0"/>
              <a:t>If the recursion returns a solution, return it</a:t>
            </a:r>
          </a:p>
          <a:p>
            <a:pPr lvl="1"/>
            <a:r>
              <a:rPr lang="en-US" altLang="en-US" dirty="0"/>
              <a:t>If no choices remain, return failure</a:t>
            </a:r>
          </a:p>
          <a:p>
            <a:r>
              <a:rPr lang="en-US" altLang="en-US" dirty="0"/>
              <a:t>Example: searching key of a lock from available bunch of keys.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1420</Words>
  <Application>Microsoft Office PowerPoint</Application>
  <PresentationFormat>Widescreen</PresentationFormat>
  <Paragraphs>131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Algorithm classification</vt:lpstr>
      <vt:lpstr>A short list of categories</vt:lpstr>
      <vt:lpstr>Brute force algorithm</vt:lpstr>
      <vt:lpstr>Brute force algorithm</vt:lpstr>
      <vt:lpstr>Greedy algorithms</vt:lpstr>
      <vt:lpstr>Greedy algorithms</vt:lpstr>
      <vt:lpstr>Simple recursive algorithms I</vt:lpstr>
      <vt:lpstr>Example recursive algorithms</vt:lpstr>
      <vt:lpstr>Backtracking algorithms</vt:lpstr>
      <vt:lpstr>Divide and Conquer</vt:lpstr>
      <vt:lpstr>Divide and Conquer</vt:lpstr>
      <vt:lpstr>Dynamic programming algorithms</vt:lpstr>
      <vt:lpstr>Dynamic programming algorithms</vt:lpstr>
      <vt:lpstr>Let us take 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Randomized 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Shrinivas Dudhani</dc:creator>
  <cp:lastModifiedBy>Janhavi Deo</cp:lastModifiedBy>
  <cp:revision>13</cp:revision>
  <dcterms:created xsi:type="dcterms:W3CDTF">2021-09-11T12:36:20Z</dcterms:created>
  <dcterms:modified xsi:type="dcterms:W3CDTF">2022-12-25T10:40:58Z</dcterms:modified>
</cp:coreProperties>
</file>