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66" r:id="rId7"/>
    <p:sldId id="258" r:id="rId8"/>
    <p:sldId id="259" r:id="rId9"/>
    <p:sldId id="260" r:id="rId10"/>
    <p:sldId id="261" r:id="rId11"/>
    <p:sldId id="262"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0C66A-AFA2-2AA4-03A3-54D3C4F12E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C8319F-03B6-DD04-02DB-BD8F89F413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9E40D0-0383-75A7-C06F-8F48236B0161}"/>
              </a:ext>
            </a:extLst>
          </p:cNvPr>
          <p:cNvSpPr>
            <a:spLocks noGrp="1"/>
          </p:cNvSpPr>
          <p:nvPr>
            <p:ph type="dt" sz="half" idx="10"/>
          </p:nvPr>
        </p:nvSpPr>
        <p:spPr/>
        <p:txBody>
          <a:bodyPr/>
          <a:lstStyle/>
          <a:p>
            <a:fld id="{04F52290-1FB2-4D71-B134-0349C5B1821A}" type="datetimeFigureOut">
              <a:rPr lang="en-IN" smtClean="0"/>
              <a:t>15-12-2022</a:t>
            </a:fld>
            <a:endParaRPr lang="en-IN"/>
          </a:p>
        </p:txBody>
      </p:sp>
      <p:sp>
        <p:nvSpPr>
          <p:cNvPr id="5" name="Footer Placeholder 4">
            <a:extLst>
              <a:ext uri="{FF2B5EF4-FFF2-40B4-BE49-F238E27FC236}">
                <a16:creationId xmlns:a16="http://schemas.microsoft.com/office/drawing/2014/main" id="{FD7C10E3-4E75-09B2-995E-381C56F120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710C90-969C-C951-34B4-0A6FB93B5425}"/>
              </a:ext>
            </a:extLst>
          </p:cNvPr>
          <p:cNvSpPr>
            <a:spLocks noGrp="1"/>
          </p:cNvSpPr>
          <p:nvPr>
            <p:ph type="sldNum" sz="quarter" idx="12"/>
          </p:nvPr>
        </p:nvSpPr>
        <p:spPr/>
        <p:txBody>
          <a:bodyPr/>
          <a:lstStyle/>
          <a:p>
            <a:fld id="{24011550-D073-4B22-BA3E-CDC081252535}" type="slidenum">
              <a:rPr lang="en-IN" smtClean="0"/>
              <a:t>‹#›</a:t>
            </a:fld>
            <a:endParaRPr lang="en-IN"/>
          </a:p>
        </p:txBody>
      </p:sp>
    </p:spTree>
    <p:extLst>
      <p:ext uri="{BB962C8B-B14F-4D97-AF65-F5344CB8AC3E}">
        <p14:creationId xmlns:p14="http://schemas.microsoft.com/office/powerpoint/2010/main" val="3398465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A326D-6813-437A-4BEA-E010DC62DE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220E35-E37C-F6E4-3E1E-3E65810976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EF755-C025-A6AC-D405-3ED16CCC76D8}"/>
              </a:ext>
            </a:extLst>
          </p:cNvPr>
          <p:cNvSpPr>
            <a:spLocks noGrp="1"/>
          </p:cNvSpPr>
          <p:nvPr>
            <p:ph type="dt" sz="half" idx="10"/>
          </p:nvPr>
        </p:nvSpPr>
        <p:spPr/>
        <p:txBody>
          <a:bodyPr/>
          <a:lstStyle/>
          <a:p>
            <a:fld id="{04F52290-1FB2-4D71-B134-0349C5B1821A}" type="datetimeFigureOut">
              <a:rPr lang="en-IN" smtClean="0"/>
              <a:t>15-12-2022</a:t>
            </a:fld>
            <a:endParaRPr lang="en-IN"/>
          </a:p>
        </p:txBody>
      </p:sp>
      <p:sp>
        <p:nvSpPr>
          <p:cNvPr id="5" name="Footer Placeholder 4">
            <a:extLst>
              <a:ext uri="{FF2B5EF4-FFF2-40B4-BE49-F238E27FC236}">
                <a16:creationId xmlns:a16="http://schemas.microsoft.com/office/drawing/2014/main" id="{21EDD07B-5271-C63B-520A-D3A570F55C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86BC0D-E682-ACEA-277F-A9E7D38A94E4}"/>
              </a:ext>
            </a:extLst>
          </p:cNvPr>
          <p:cNvSpPr>
            <a:spLocks noGrp="1"/>
          </p:cNvSpPr>
          <p:nvPr>
            <p:ph type="sldNum" sz="quarter" idx="12"/>
          </p:nvPr>
        </p:nvSpPr>
        <p:spPr/>
        <p:txBody>
          <a:bodyPr/>
          <a:lstStyle/>
          <a:p>
            <a:fld id="{24011550-D073-4B22-BA3E-CDC081252535}" type="slidenum">
              <a:rPr lang="en-IN" smtClean="0"/>
              <a:t>‹#›</a:t>
            </a:fld>
            <a:endParaRPr lang="en-IN"/>
          </a:p>
        </p:txBody>
      </p:sp>
    </p:spTree>
    <p:extLst>
      <p:ext uri="{BB962C8B-B14F-4D97-AF65-F5344CB8AC3E}">
        <p14:creationId xmlns:p14="http://schemas.microsoft.com/office/powerpoint/2010/main" val="3854518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D47B49-34E1-A349-2377-988B0EBCE7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3699CF-C27A-66CF-3ED2-0D57F3478B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3DC075-2B8C-27DA-0233-4425C1CDEC9F}"/>
              </a:ext>
            </a:extLst>
          </p:cNvPr>
          <p:cNvSpPr>
            <a:spLocks noGrp="1"/>
          </p:cNvSpPr>
          <p:nvPr>
            <p:ph type="dt" sz="half" idx="10"/>
          </p:nvPr>
        </p:nvSpPr>
        <p:spPr/>
        <p:txBody>
          <a:bodyPr/>
          <a:lstStyle/>
          <a:p>
            <a:fld id="{04F52290-1FB2-4D71-B134-0349C5B1821A}" type="datetimeFigureOut">
              <a:rPr lang="en-IN" smtClean="0"/>
              <a:t>15-12-2022</a:t>
            </a:fld>
            <a:endParaRPr lang="en-IN"/>
          </a:p>
        </p:txBody>
      </p:sp>
      <p:sp>
        <p:nvSpPr>
          <p:cNvPr id="5" name="Footer Placeholder 4">
            <a:extLst>
              <a:ext uri="{FF2B5EF4-FFF2-40B4-BE49-F238E27FC236}">
                <a16:creationId xmlns:a16="http://schemas.microsoft.com/office/drawing/2014/main" id="{0EF32801-A3C9-82A5-F7EA-B140BA2DD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679A9D-F47F-3AFD-5538-BA3C56401216}"/>
              </a:ext>
            </a:extLst>
          </p:cNvPr>
          <p:cNvSpPr>
            <a:spLocks noGrp="1"/>
          </p:cNvSpPr>
          <p:nvPr>
            <p:ph type="sldNum" sz="quarter" idx="12"/>
          </p:nvPr>
        </p:nvSpPr>
        <p:spPr/>
        <p:txBody>
          <a:bodyPr/>
          <a:lstStyle/>
          <a:p>
            <a:fld id="{24011550-D073-4B22-BA3E-CDC081252535}" type="slidenum">
              <a:rPr lang="en-IN" smtClean="0"/>
              <a:t>‹#›</a:t>
            </a:fld>
            <a:endParaRPr lang="en-IN"/>
          </a:p>
        </p:txBody>
      </p:sp>
    </p:spTree>
    <p:extLst>
      <p:ext uri="{BB962C8B-B14F-4D97-AF65-F5344CB8AC3E}">
        <p14:creationId xmlns:p14="http://schemas.microsoft.com/office/powerpoint/2010/main" val="145560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B376-A127-61EA-6D07-1BA294EBB7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C18B2C-3FC2-847E-54A8-5604EEA625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47AC42-F8D3-565C-13AE-9094BA21A21C}"/>
              </a:ext>
            </a:extLst>
          </p:cNvPr>
          <p:cNvSpPr>
            <a:spLocks noGrp="1"/>
          </p:cNvSpPr>
          <p:nvPr>
            <p:ph type="dt" sz="half" idx="10"/>
          </p:nvPr>
        </p:nvSpPr>
        <p:spPr/>
        <p:txBody>
          <a:bodyPr/>
          <a:lstStyle/>
          <a:p>
            <a:fld id="{04F52290-1FB2-4D71-B134-0349C5B1821A}" type="datetimeFigureOut">
              <a:rPr lang="en-IN" smtClean="0"/>
              <a:t>15-12-2022</a:t>
            </a:fld>
            <a:endParaRPr lang="en-IN"/>
          </a:p>
        </p:txBody>
      </p:sp>
      <p:sp>
        <p:nvSpPr>
          <p:cNvPr id="5" name="Footer Placeholder 4">
            <a:extLst>
              <a:ext uri="{FF2B5EF4-FFF2-40B4-BE49-F238E27FC236}">
                <a16:creationId xmlns:a16="http://schemas.microsoft.com/office/drawing/2014/main" id="{AA43DCED-2FB0-EFE5-C87C-B374951DA4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A66BDC-6704-7E74-B7BE-486AD648C6BD}"/>
              </a:ext>
            </a:extLst>
          </p:cNvPr>
          <p:cNvSpPr>
            <a:spLocks noGrp="1"/>
          </p:cNvSpPr>
          <p:nvPr>
            <p:ph type="sldNum" sz="quarter" idx="12"/>
          </p:nvPr>
        </p:nvSpPr>
        <p:spPr/>
        <p:txBody>
          <a:bodyPr/>
          <a:lstStyle/>
          <a:p>
            <a:fld id="{24011550-D073-4B22-BA3E-CDC081252535}" type="slidenum">
              <a:rPr lang="en-IN" smtClean="0"/>
              <a:t>‹#›</a:t>
            </a:fld>
            <a:endParaRPr lang="en-IN"/>
          </a:p>
        </p:txBody>
      </p:sp>
    </p:spTree>
    <p:extLst>
      <p:ext uri="{BB962C8B-B14F-4D97-AF65-F5344CB8AC3E}">
        <p14:creationId xmlns:p14="http://schemas.microsoft.com/office/powerpoint/2010/main" val="1809494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4F7E-B7A9-949D-4720-6B3CBF4DD9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FE9A1C-B40E-4FF1-E56A-95080C251E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5690FF-B221-180B-D873-C52862AF4847}"/>
              </a:ext>
            </a:extLst>
          </p:cNvPr>
          <p:cNvSpPr>
            <a:spLocks noGrp="1"/>
          </p:cNvSpPr>
          <p:nvPr>
            <p:ph type="dt" sz="half" idx="10"/>
          </p:nvPr>
        </p:nvSpPr>
        <p:spPr/>
        <p:txBody>
          <a:bodyPr/>
          <a:lstStyle/>
          <a:p>
            <a:fld id="{04F52290-1FB2-4D71-B134-0349C5B1821A}" type="datetimeFigureOut">
              <a:rPr lang="en-IN" smtClean="0"/>
              <a:t>15-12-2022</a:t>
            </a:fld>
            <a:endParaRPr lang="en-IN"/>
          </a:p>
        </p:txBody>
      </p:sp>
      <p:sp>
        <p:nvSpPr>
          <p:cNvPr id="5" name="Footer Placeholder 4">
            <a:extLst>
              <a:ext uri="{FF2B5EF4-FFF2-40B4-BE49-F238E27FC236}">
                <a16:creationId xmlns:a16="http://schemas.microsoft.com/office/drawing/2014/main" id="{A5550937-C470-1463-A8B5-38160E2497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0B68E2-1B01-8C4A-611C-70640BC13954}"/>
              </a:ext>
            </a:extLst>
          </p:cNvPr>
          <p:cNvSpPr>
            <a:spLocks noGrp="1"/>
          </p:cNvSpPr>
          <p:nvPr>
            <p:ph type="sldNum" sz="quarter" idx="12"/>
          </p:nvPr>
        </p:nvSpPr>
        <p:spPr/>
        <p:txBody>
          <a:bodyPr/>
          <a:lstStyle/>
          <a:p>
            <a:fld id="{24011550-D073-4B22-BA3E-CDC081252535}" type="slidenum">
              <a:rPr lang="en-IN" smtClean="0"/>
              <a:t>‹#›</a:t>
            </a:fld>
            <a:endParaRPr lang="en-IN"/>
          </a:p>
        </p:txBody>
      </p:sp>
    </p:spTree>
    <p:extLst>
      <p:ext uri="{BB962C8B-B14F-4D97-AF65-F5344CB8AC3E}">
        <p14:creationId xmlns:p14="http://schemas.microsoft.com/office/powerpoint/2010/main" val="288406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1821B-3F10-A6C8-B3F5-D0EC02E833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DF7DDF-8DAF-0D06-1852-54C05F28C9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4DAD9E-E4FC-B3CF-F748-14FD10AF92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8B9B1B-58A9-7883-7F99-9A2ECAC2A1B0}"/>
              </a:ext>
            </a:extLst>
          </p:cNvPr>
          <p:cNvSpPr>
            <a:spLocks noGrp="1"/>
          </p:cNvSpPr>
          <p:nvPr>
            <p:ph type="dt" sz="half" idx="10"/>
          </p:nvPr>
        </p:nvSpPr>
        <p:spPr/>
        <p:txBody>
          <a:bodyPr/>
          <a:lstStyle/>
          <a:p>
            <a:fld id="{04F52290-1FB2-4D71-B134-0349C5B1821A}" type="datetimeFigureOut">
              <a:rPr lang="en-IN" smtClean="0"/>
              <a:t>15-12-2022</a:t>
            </a:fld>
            <a:endParaRPr lang="en-IN"/>
          </a:p>
        </p:txBody>
      </p:sp>
      <p:sp>
        <p:nvSpPr>
          <p:cNvPr id="6" name="Footer Placeholder 5">
            <a:extLst>
              <a:ext uri="{FF2B5EF4-FFF2-40B4-BE49-F238E27FC236}">
                <a16:creationId xmlns:a16="http://schemas.microsoft.com/office/drawing/2014/main" id="{853C88A3-A1A7-2B2C-FBE9-D817B4230C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DFA19C-222F-6967-C43A-1F199D587D92}"/>
              </a:ext>
            </a:extLst>
          </p:cNvPr>
          <p:cNvSpPr>
            <a:spLocks noGrp="1"/>
          </p:cNvSpPr>
          <p:nvPr>
            <p:ph type="sldNum" sz="quarter" idx="12"/>
          </p:nvPr>
        </p:nvSpPr>
        <p:spPr/>
        <p:txBody>
          <a:bodyPr/>
          <a:lstStyle/>
          <a:p>
            <a:fld id="{24011550-D073-4B22-BA3E-CDC081252535}" type="slidenum">
              <a:rPr lang="en-IN" smtClean="0"/>
              <a:t>‹#›</a:t>
            </a:fld>
            <a:endParaRPr lang="en-IN"/>
          </a:p>
        </p:txBody>
      </p:sp>
    </p:spTree>
    <p:extLst>
      <p:ext uri="{BB962C8B-B14F-4D97-AF65-F5344CB8AC3E}">
        <p14:creationId xmlns:p14="http://schemas.microsoft.com/office/powerpoint/2010/main" val="225062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05DE1-6457-AEBF-3E75-35971AC26F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22B21F-13B0-246F-BAAF-61437D7B19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6C5D8B-5579-DA8A-FD64-A660D40434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0BD534-EE9C-15CC-B50E-0025940D71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1C529F-E5B1-5C71-952B-8990CCE21C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C6F165-095A-E3E1-9B0C-2D454F4E203C}"/>
              </a:ext>
            </a:extLst>
          </p:cNvPr>
          <p:cNvSpPr>
            <a:spLocks noGrp="1"/>
          </p:cNvSpPr>
          <p:nvPr>
            <p:ph type="dt" sz="half" idx="10"/>
          </p:nvPr>
        </p:nvSpPr>
        <p:spPr/>
        <p:txBody>
          <a:bodyPr/>
          <a:lstStyle/>
          <a:p>
            <a:fld id="{04F52290-1FB2-4D71-B134-0349C5B1821A}" type="datetimeFigureOut">
              <a:rPr lang="en-IN" smtClean="0"/>
              <a:t>15-12-2022</a:t>
            </a:fld>
            <a:endParaRPr lang="en-IN"/>
          </a:p>
        </p:txBody>
      </p:sp>
      <p:sp>
        <p:nvSpPr>
          <p:cNvPr id="8" name="Footer Placeholder 7">
            <a:extLst>
              <a:ext uri="{FF2B5EF4-FFF2-40B4-BE49-F238E27FC236}">
                <a16:creationId xmlns:a16="http://schemas.microsoft.com/office/drawing/2014/main" id="{2004701D-7852-B6B6-275F-35800A844D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890548-062C-DDC5-230B-570AC6322737}"/>
              </a:ext>
            </a:extLst>
          </p:cNvPr>
          <p:cNvSpPr>
            <a:spLocks noGrp="1"/>
          </p:cNvSpPr>
          <p:nvPr>
            <p:ph type="sldNum" sz="quarter" idx="12"/>
          </p:nvPr>
        </p:nvSpPr>
        <p:spPr/>
        <p:txBody>
          <a:bodyPr/>
          <a:lstStyle/>
          <a:p>
            <a:fld id="{24011550-D073-4B22-BA3E-CDC081252535}" type="slidenum">
              <a:rPr lang="en-IN" smtClean="0"/>
              <a:t>‹#›</a:t>
            </a:fld>
            <a:endParaRPr lang="en-IN"/>
          </a:p>
        </p:txBody>
      </p:sp>
    </p:spTree>
    <p:extLst>
      <p:ext uri="{BB962C8B-B14F-4D97-AF65-F5344CB8AC3E}">
        <p14:creationId xmlns:p14="http://schemas.microsoft.com/office/powerpoint/2010/main" val="1138109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6B1D9-780E-9385-F171-A7E40CF783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141BAC-D92C-2A32-604A-3AA3691670FF}"/>
              </a:ext>
            </a:extLst>
          </p:cNvPr>
          <p:cNvSpPr>
            <a:spLocks noGrp="1"/>
          </p:cNvSpPr>
          <p:nvPr>
            <p:ph type="dt" sz="half" idx="10"/>
          </p:nvPr>
        </p:nvSpPr>
        <p:spPr/>
        <p:txBody>
          <a:bodyPr/>
          <a:lstStyle/>
          <a:p>
            <a:fld id="{04F52290-1FB2-4D71-B134-0349C5B1821A}" type="datetimeFigureOut">
              <a:rPr lang="en-IN" smtClean="0"/>
              <a:t>15-12-2022</a:t>
            </a:fld>
            <a:endParaRPr lang="en-IN"/>
          </a:p>
        </p:txBody>
      </p:sp>
      <p:sp>
        <p:nvSpPr>
          <p:cNvPr id="4" name="Footer Placeholder 3">
            <a:extLst>
              <a:ext uri="{FF2B5EF4-FFF2-40B4-BE49-F238E27FC236}">
                <a16:creationId xmlns:a16="http://schemas.microsoft.com/office/drawing/2014/main" id="{939338CA-25C3-9CD3-B60C-8AAEA1F6DF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B1ED72-50A6-8258-DC25-A73EEA0A092F}"/>
              </a:ext>
            </a:extLst>
          </p:cNvPr>
          <p:cNvSpPr>
            <a:spLocks noGrp="1"/>
          </p:cNvSpPr>
          <p:nvPr>
            <p:ph type="sldNum" sz="quarter" idx="12"/>
          </p:nvPr>
        </p:nvSpPr>
        <p:spPr/>
        <p:txBody>
          <a:bodyPr/>
          <a:lstStyle/>
          <a:p>
            <a:fld id="{24011550-D073-4B22-BA3E-CDC081252535}" type="slidenum">
              <a:rPr lang="en-IN" smtClean="0"/>
              <a:t>‹#›</a:t>
            </a:fld>
            <a:endParaRPr lang="en-IN"/>
          </a:p>
        </p:txBody>
      </p:sp>
    </p:spTree>
    <p:extLst>
      <p:ext uri="{BB962C8B-B14F-4D97-AF65-F5344CB8AC3E}">
        <p14:creationId xmlns:p14="http://schemas.microsoft.com/office/powerpoint/2010/main" val="393107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3C071C-A6C4-6B76-0658-F7D33F157A6D}"/>
              </a:ext>
            </a:extLst>
          </p:cNvPr>
          <p:cNvSpPr>
            <a:spLocks noGrp="1"/>
          </p:cNvSpPr>
          <p:nvPr>
            <p:ph type="dt" sz="half" idx="10"/>
          </p:nvPr>
        </p:nvSpPr>
        <p:spPr/>
        <p:txBody>
          <a:bodyPr/>
          <a:lstStyle/>
          <a:p>
            <a:fld id="{04F52290-1FB2-4D71-B134-0349C5B1821A}" type="datetimeFigureOut">
              <a:rPr lang="en-IN" smtClean="0"/>
              <a:t>15-12-2022</a:t>
            </a:fld>
            <a:endParaRPr lang="en-IN"/>
          </a:p>
        </p:txBody>
      </p:sp>
      <p:sp>
        <p:nvSpPr>
          <p:cNvPr id="3" name="Footer Placeholder 2">
            <a:extLst>
              <a:ext uri="{FF2B5EF4-FFF2-40B4-BE49-F238E27FC236}">
                <a16:creationId xmlns:a16="http://schemas.microsoft.com/office/drawing/2014/main" id="{81DDB685-2F88-0BE3-9EC4-2ECBB7218E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6D54D5-6EEF-1598-4AB1-5E59BCE26D63}"/>
              </a:ext>
            </a:extLst>
          </p:cNvPr>
          <p:cNvSpPr>
            <a:spLocks noGrp="1"/>
          </p:cNvSpPr>
          <p:nvPr>
            <p:ph type="sldNum" sz="quarter" idx="12"/>
          </p:nvPr>
        </p:nvSpPr>
        <p:spPr/>
        <p:txBody>
          <a:bodyPr/>
          <a:lstStyle/>
          <a:p>
            <a:fld id="{24011550-D073-4B22-BA3E-CDC081252535}" type="slidenum">
              <a:rPr lang="en-IN" smtClean="0"/>
              <a:t>‹#›</a:t>
            </a:fld>
            <a:endParaRPr lang="en-IN"/>
          </a:p>
        </p:txBody>
      </p:sp>
    </p:spTree>
    <p:extLst>
      <p:ext uri="{BB962C8B-B14F-4D97-AF65-F5344CB8AC3E}">
        <p14:creationId xmlns:p14="http://schemas.microsoft.com/office/powerpoint/2010/main" val="2374718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4650-C1D6-4DF8-6D32-0F847FF6A1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81C429-40D2-514E-2582-F53904C444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B64212-E3A7-286A-4D62-F5D508BE89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FA0E3C-6F39-C14F-0CDD-35F132D644F7}"/>
              </a:ext>
            </a:extLst>
          </p:cNvPr>
          <p:cNvSpPr>
            <a:spLocks noGrp="1"/>
          </p:cNvSpPr>
          <p:nvPr>
            <p:ph type="dt" sz="half" idx="10"/>
          </p:nvPr>
        </p:nvSpPr>
        <p:spPr/>
        <p:txBody>
          <a:bodyPr/>
          <a:lstStyle/>
          <a:p>
            <a:fld id="{04F52290-1FB2-4D71-B134-0349C5B1821A}" type="datetimeFigureOut">
              <a:rPr lang="en-IN" smtClean="0"/>
              <a:t>15-12-2022</a:t>
            </a:fld>
            <a:endParaRPr lang="en-IN"/>
          </a:p>
        </p:txBody>
      </p:sp>
      <p:sp>
        <p:nvSpPr>
          <p:cNvPr id="6" name="Footer Placeholder 5">
            <a:extLst>
              <a:ext uri="{FF2B5EF4-FFF2-40B4-BE49-F238E27FC236}">
                <a16:creationId xmlns:a16="http://schemas.microsoft.com/office/drawing/2014/main" id="{FAC26EF2-CAFD-248C-1617-552DE209AD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89DB80-2CC4-358A-4A52-E23919167583}"/>
              </a:ext>
            </a:extLst>
          </p:cNvPr>
          <p:cNvSpPr>
            <a:spLocks noGrp="1"/>
          </p:cNvSpPr>
          <p:nvPr>
            <p:ph type="sldNum" sz="quarter" idx="12"/>
          </p:nvPr>
        </p:nvSpPr>
        <p:spPr/>
        <p:txBody>
          <a:bodyPr/>
          <a:lstStyle/>
          <a:p>
            <a:fld id="{24011550-D073-4B22-BA3E-CDC081252535}" type="slidenum">
              <a:rPr lang="en-IN" smtClean="0"/>
              <a:t>‹#›</a:t>
            </a:fld>
            <a:endParaRPr lang="en-IN"/>
          </a:p>
        </p:txBody>
      </p:sp>
    </p:spTree>
    <p:extLst>
      <p:ext uri="{BB962C8B-B14F-4D97-AF65-F5344CB8AC3E}">
        <p14:creationId xmlns:p14="http://schemas.microsoft.com/office/powerpoint/2010/main" val="3028582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6CAF-E9D8-4730-C429-664C380042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F16566-6C55-0C4A-458E-0D73BD35D8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6355B2-BEE5-5048-B2CA-7718F620A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0EE8D2-9AF8-7472-BE1A-FCA6FB096F24}"/>
              </a:ext>
            </a:extLst>
          </p:cNvPr>
          <p:cNvSpPr>
            <a:spLocks noGrp="1"/>
          </p:cNvSpPr>
          <p:nvPr>
            <p:ph type="dt" sz="half" idx="10"/>
          </p:nvPr>
        </p:nvSpPr>
        <p:spPr/>
        <p:txBody>
          <a:bodyPr/>
          <a:lstStyle/>
          <a:p>
            <a:fld id="{04F52290-1FB2-4D71-B134-0349C5B1821A}" type="datetimeFigureOut">
              <a:rPr lang="en-IN" smtClean="0"/>
              <a:t>15-12-2022</a:t>
            </a:fld>
            <a:endParaRPr lang="en-IN"/>
          </a:p>
        </p:txBody>
      </p:sp>
      <p:sp>
        <p:nvSpPr>
          <p:cNvPr id="6" name="Footer Placeholder 5">
            <a:extLst>
              <a:ext uri="{FF2B5EF4-FFF2-40B4-BE49-F238E27FC236}">
                <a16:creationId xmlns:a16="http://schemas.microsoft.com/office/drawing/2014/main" id="{AF607AAA-6D7A-CBE4-086E-51FB4226A1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786E11-850B-6924-2B3C-1662AEFBC588}"/>
              </a:ext>
            </a:extLst>
          </p:cNvPr>
          <p:cNvSpPr>
            <a:spLocks noGrp="1"/>
          </p:cNvSpPr>
          <p:nvPr>
            <p:ph type="sldNum" sz="quarter" idx="12"/>
          </p:nvPr>
        </p:nvSpPr>
        <p:spPr/>
        <p:txBody>
          <a:bodyPr/>
          <a:lstStyle/>
          <a:p>
            <a:fld id="{24011550-D073-4B22-BA3E-CDC081252535}" type="slidenum">
              <a:rPr lang="en-IN" smtClean="0"/>
              <a:t>‹#›</a:t>
            </a:fld>
            <a:endParaRPr lang="en-IN"/>
          </a:p>
        </p:txBody>
      </p:sp>
    </p:spTree>
    <p:extLst>
      <p:ext uri="{BB962C8B-B14F-4D97-AF65-F5344CB8AC3E}">
        <p14:creationId xmlns:p14="http://schemas.microsoft.com/office/powerpoint/2010/main" val="2519353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CD07E3-E999-184E-4061-FF98B958D5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D54F8C-0A27-833B-050B-756245F6D8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EC56AE-2348-3DB3-D6B2-CC5FD46098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52290-1FB2-4D71-B134-0349C5B1821A}" type="datetimeFigureOut">
              <a:rPr lang="en-IN" smtClean="0"/>
              <a:t>15-12-2022</a:t>
            </a:fld>
            <a:endParaRPr lang="en-IN"/>
          </a:p>
        </p:txBody>
      </p:sp>
      <p:sp>
        <p:nvSpPr>
          <p:cNvPr id="5" name="Footer Placeholder 4">
            <a:extLst>
              <a:ext uri="{FF2B5EF4-FFF2-40B4-BE49-F238E27FC236}">
                <a16:creationId xmlns:a16="http://schemas.microsoft.com/office/drawing/2014/main" id="{29ED6D9E-B1BB-EACD-7C84-6A9C4ACB52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5913B0-06FC-CB51-B618-A0B4CECD62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11550-D073-4B22-BA3E-CDC081252535}" type="slidenum">
              <a:rPr lang="en-IN" smtClean="0"/>
              <a:t>‹#›</a:t>
            </a:fld>
            <a:endParaRPr lang="en-IN"/>
          </a:p>
        </p:txBody>
      </p:sp>
    </p:spTree>
    <p:extLst>
      <p:ext uri="{BB962C8B-B14F-4D97-AF65-F5344CB8AC3E}">
        <p14:creationId xmlns:p14="http://schemas.microsoft.com/office/powerpoint/2010/main" val="3459781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99CD-DBBD-89E9-996F-570958EB4113}"/>
              </a:ext>
            </a:extLst>
          </p:cNvPr>
          <p:cNvSpPr>
            <a:spLocks noGrp="1"/>
          </p:cNvSpPr>
          <p:nvPr>
            <p:ph type="ctrTitle"/>
          </p:nvPr>
        </p:nvSpPr>
        <p:spPr/>
        <p:txBody>
          <a:bodyPr/>
          <a:lstStyle/>
          <a:p>
            <a:r>
              <a:rPr lang="en-IN" dirty="0"/>
              <a:t>Recursion</a:t>
            </a:r>
          </a:p>
        </p:txBody>
      </p:sp>
      <p:sp>
        <p:nvSpPr>
          <p:cNvPr id="3" name="Subtitle 2">
            <a:extLst>
              <a:ext uri="{FF2B5EF4-FFF2-40B4-BE49-F238E27FC236}">
                <a16:creationId xmlns:a16="http://schemas.microsoft.com/office/drawing/2014/main" id="{1FF2E228-A6F1-3379-08EB-26598AC1069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28844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63248-5105-0A77-8852-69AB01B170D1}"/>
              </a:ext>
            </a:extLst>
          </p:cNvPr>
          <p:cNvSpPr>
            <a:spLocks noGrp="1"/>
          </p:cNvSpPr>
          <p:nvPr>
            <p:ph type="title"/>
          </p:nvPr>
        </p:nvSpPr>
        <p:spPr/>
        <p:txBody>
          <a:bodyPr/>
          <a:lstStyle/>
          <a:p>
            <a:r>
              <a:rPr lang="en-IN" dirty="0"/>
              <a:t>Example Algorithms of Recursion</a:t>
            </a:r>
          </a:p>
        </p:txBody>
      </p:sp>
      <p:sp>
        <p:nvSpPr>
          <p:cNvPr id="3" name="Content Placeholder 2">
            <a:extLst>
              <a:ext uri="{FF2B5EF4-FFF2-40B4-BE49-F238E27FC236}">
                <a16:creationId xmlns:a16="http://schemas.microsoft.com/office/drawing/2014/main" id="{222125BD-9EE2-F961-E6A9-7600CC22F819}"/>
              </a:ext>
            </a:extLst>
          </p:cNvPr>
          <p:cNvSpPr>
            <a:spLocks noGrp="1"/>
          </p:cNvSpPr>
          <p:nvPr>
            <p:ph idx="1"/>
          </p:nvPr>
        </p:nvSpPr>
        <p:spPr/>
        <p:txBody>
          <a:bodyPr>
            <a:normAutofit/>
          </a:bodyPr>
          <a:lstStyle/>
          <a:p>
            <a:pPr marL="0" indent="0">
              <a:buNone/>
            </a:pPr>
            <a:endParaRPr lang="en-IN" dirty="0"/>
          </a:p>
          <a:p>
            <a:pPr marL="0" indent="0">
              <a:buNone/>
            </a:pPr>
            <a:r>
              <a:rPr lang="en-IN" dirty="0"/>
              <a:t>• Fibonacci Series, Factorial Finding </a:t>
            </a:r>
          </a:p>
          <a:p>
            <a:pPr marL="0" indent="0">
              <a:buNone/>
            </a:pPr>
            <a:r>
              <a:rPr lang="en-IN" dirty="0"/>
              <a:t>• Merge Sort, Quick Sort </a:t>
            </a:r>
          </a:p>
          <a:p>
            <a:pPr marL="0" indent="0">
              <a:buNone/>
            </a:pPr>
            <a:r>
              <a:rPr lang="en-IN" dirty="0"/>
              <a:t>• Binary Search </a:t>
            </a:r>
          </a:p>
          <a:p>
            <a:pPr marL="0" indent="0">
              <a:buNone/>
            </a:pPr>
            <a:r>
              <a:rPr lang="en-IN" dirty="0"/>
              <a:t>• Tree Traversals and many Tree Problems: </a:t>
            </a:r>
            <a:r>
              <a:rPr lang="en-IN" dirty="0" err="1"/>
              <a:t>InOrder</a:t>
            </a:r>
            <a:r>
              <a:rPr lang="en-IN" dirty="0"/>
              <a:t>, </a:t>
            </a:r>
            <a:r>
              <a:rPr lang="en-IN" dirty="0" err="1"/>
              <a:t>PreOrder</a:t>
            </a:r>
            <a:r>
              <a:rPr lang="en-IN" dirty="0"/>
              <a:t> </a:t>
            </a:r>
            <a:r>
              <a:rPr lang="en-IN" dirty="0" err="1"/>
              <a:t>PostOrder</a:t>
            </a:r>
            <a:endParaRPr lang="en-IN" dirty="0"/>
          </a:p>
          <a:p>
            <a:pPr marL="0" indent="0">
              <a:buNone/>
            </a:pPr>
            <a:r>
              <a:rPr lang="en-IN" dirty="0"/>
              <a:t>• Graph Traversals: DFS [Depth First Search] and BFS [Breadth First Search] </a:t>
            </a:r>
          </a:p>
          <a:p>
            <a:pPr marL="0" indent="0">
              <a:buNone/>
            </a:pPr>
            <a:r>
              <a:rPr lang="en-IN" dirty="0"/>
              <a:t>• Divide and Conquer Algorithms</a:t>
            </a:r>
          </a:p>
        </p:txBody>
      </p:sp>
    </p:spTree>
    <p:extLst>
      <p:ext uri="{BB962C8B-B14F-4D97-AF65-F5344CB8AC3E}">
        <p14:creationId xmlns:p14="http://schemas.microsoft.com/office/powerpoint/2010/main" val="263455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089E2-ED4D-4D12-896E-C8E47BF55D96}"/>
              </a:ext>
            </a:extLst>
          </p:cNvPr>
          <p:cNvSpPr>
            <a:spLocks noGrp="1"/>
          </p:cNvSpPr>
          <p:nvPr>
            <p:ph type="title"/>
          </p:nvPr>
        </p:nvSpPr>
        <p:spPr/>
        <p:txBody>
          <a:bodyPr/>
          <a:lstStyle/>
          <a:p>
            <a:r>
              <a:rPr lang="en-IN" dirty="0"/>
              <a:t>Some more examples</a:t>
            </a:r>
          </a:p>
        </p:txBody>
      </p:sp>
      <p:sp>
        <p:nvSpPr>
          <p:cNvPr id="4" name="TextBox 3">
            <a:extLst>
              <a:ext uri="{FF2B5EF4-FFF2-40B4-BE49-F238E27FC236}">
                <a16:creationId xmlns:a16="http://schemas.microsoft.com/office/drawing/2014/main" id="{4085128A-5B01-FE5F-C45C-6F367F1DB6DE}"/>
              </a:ext>
            </a:extLst>
          </p:cNvPr>
          <p:cNvSpPr txBox="1"/>
          <p:nvPr/>
        </p:nvSpPr>
        <p:spPr>
          <a:xfrm>
            <a:off x="914400" y="2080727"/>
            <a:ext cx="4409669" cy="3693319"/>
          </a:xfrm>
          <a:prstGeom prst="rect">
            <a:avLst/>
          </a:prstGeom>
          <a:noFill/>
        </p:spPr>
        <p:txBody>
          <a:bodyPr wrap="none" rtlCol="0">
            <a:spAutoFit/>
          </a:bodyPr>
          <a:lstStyle/>
          <a:p>
            <a:r>
              <a:rPr lang="en-US" dirty="0"/>
              <a:t>P s v main()</a:t>
            </a:r>
          </a:p>
          <a:p>
            <a:r>
              <a:rPr lang="en-US" dirty="0"/>
              <a:t>{</a:t>
            </a:r>
          </a:p>
          <a:p>
            <a:r>
              <a:rPr lang="en-US" dirty="0"/>
              <a:t>   int </a:t>
            </a:r>
            <a:r>
              <a:rPr lang="en-US" dirty="0" err="1"/>
              <a:t>arr</a:t>
            </a:r>
            <a:r>
              <a:rPr lang="en-US" dirty="0"/>
              <a:t>[]= {10,20,30,40,50,60,70,80,90,100};</a:t>
            </a:r>
          </a:p>
          <a:p>
            <a:r>
              <a:rPr lang="en-US" dirty="0"/>
              <a:t>   display(arr,0);</a:t>
            </a:r>
          </a:p>
          <a:p>
            <a:r>
              <a:rPr lang="en-US" dirty="0"/>
              <a:t>}</a:t>
            </a:r>
          </a:p>
          <a:p>
            <a:endParaRPr lang="en-US" dirty="0"/>
          </a:p>
          <a:p>
            <a:r>
              <a:rPr lang="en-US" dirty="0"/>
              <a:t>static void display(int a[],int </a:t>
            </a:r>
            <a:r>
              <a:rPr lang="en-US" dirty="0" err="1"/>
              <a:t>i</a:t>
            </a:r>
            <a:r>
              <a:rPr lang="en-US" dirty="0"/>
              <a:t>)</a:t>
            </a:r>
          </a:p>
          <a:p>
            <a:r>
              <a:rPr lang="en-US" dirty="0"/>
              <a:t> {</a:t>
            </a:r>
          </a:p>
          <a:p>
            <a:r>
              <a:rPr lang="en-US" dirty="0"/>
              <a:t>   if(</a:t>
            </a:r>
            <a:r>
              <a:rPr lang="en-US" dirty="0" err="1"/>
              <a:t>i</a:t>
            </a:r>
            <a:r>
              <a:rPr lang="en-US" dirty="0"/>
              <a:t>&gt;9)</a:t>
            </a:r>
          </a:p>
          <a:p>
            <a:r>
              <a:rPr lang="en-US" dirty="0"/>
              <a:t>     return;</a:t>
            </a:r>
          </a:p>
          <a:p>
            <a:r>
              <a:rPr lang="en-US" dirty="0"/>
              <a:t>   display(a,i+1);</a:t>
            </a:r>
          </a:p>
          <a:p>
            <a:r>
              <a:rPr lang="en-US" dirty="0"/>
              <a:t>   </a:t>
            </a:r>
            <a:r>
              <a:rPr lang="en-US" dirty="0" err="1"/>
              <a:t>sysout</a:t>
            </a:r>
            <a:r>
              <a:rPr lang="en-US" dirty="0"/>
              <a:t>(a[</a:t>
            </a:r>
            <a:r>
              <a:rPr lang="en-US" dirty="0" err="1"/>
              <a:t>i</a:t>
            </a:r>
            <a:r>
              <a:rPr lang="en-US" dirty="0"/>
              <a:t>]);</a:t>
            </a:r>
          </a:p>
          <a:p>
            <a:r>
              <a:rPr lang="en-US" dirty="0"/>
              <a:t> }</a:t>
            </a:r>
            <a:endParaRPr lang="en-IN" dirty="0"/>
          </a:p>
        </p:txBody>
      </p:sp>
    </p:spTree>
    <p:extLst>
      <p:ext uri="{BB962C8B-B14F-4D97-AF65-F5344CB8AC3E}">
        <p14:creationId xmlns:p14="http://schemas.microsoft.com/office/powerpoint/2010/main" val="908218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089E2-ED4D-4D12-896E-C8E47BF55D96}"/>
              </a:ext>
            </a:extLst>
          </p:cNvPr>
          <p:cNvSpPr>
            <a:spLocks noGrp="1"/>
          </p:cNvSpPr>
          <p:nvPr>
            <p:ph type="title"/>
          </p:nvPr>
        </p:nvSpPr>
        <p:spPr/>
        <p:txBody>
          <a:bodyPr/>
          <a:lstStyle/>
          <a:p>
            <a:r>
              <a:rPr lang="en-IN" dirty="0"/>
              <a:t>Some more examples</a:t>
            </a:r>
          </a:p>
        </p:txBody>
      </p:sp>
      <p:sp>
        <p:nvSpPr>
          <p:cNvPr id="4" name="TextBox 3">
            <a:extLst>
              <a:ext uri="{FF2B5EF4-FFF2-40B4-BE49-F238E27FC236}">
                <a16:creationId xmlns:a16="http://schemas.microsoft.com/office/drawing/2014/main" id="{4085128A-5B01-FE5F-C45C-6F367F1DB6DE}"/>
              </a:ext>
            </a:extLst>
          </p:cNvPr>
          <p:cNvSpPr txBox="1"/>
          <p:nvPr/>
        </p:nvSpPr>
        <p:spPr>
          <a:xfrm>
            <a:off x="914400" y="2080727"/>
            <a:ext cx="4409669" cy="3693319"/>
          </a:xfrm>
          <a:prstGeom prst="rect">
            <a:avLst/>
          </a:prstGeom>
          <a:noFill/>
        </p:spPr>
        <p:txBody>
          <a:bodyPr wrap="none" rtlCol="0">
            <a:spAutoFit/>
          </a:bodyPr>
          <a:lstStyle/>
          <a:p>
            <a:r>
              <a:rPr lang="en-US" dirty="0"/>
              <a:t>P s v main()</a:t>
            </a:r>
          </a:p>
          <a:p>
            <a:r>
              <a:rPr lang="en-US" dirty="0"/>
              <a:t>{</a:t>
            </a:r>
          </a:p>
          <a:p>
            <a:r>
              <a:rPr lang="en-US" dirty="0"/>
              <a:t>   int </a:t>
            </a:r>
            <a:r>
              <a:rPr lang="en-US" dirty="0" err="1"/>
              <a:t>arr</a:t>
            </a:r>
            <a:r>
              <a:rPr lang="en-US" dirty="0"/>
              <a:t>[]= {10,20,30,40,50,60,70,80,90,100};</a:t>
            </a:r>
          </a:p>
          <a:p>
            <a:r>
              <a:rPr lang="en-US" dirty="0"/>
              <a:t>   </a:t>
            </a:r>
            <a:r>
              <a:rPr lang="en-US" dirty="0" err="1"/>
              <a:t>sysout</a:t>
            </a:r>
            <a:r>
              <a:rPr lang="en-US" dirty="0"/>
              <a:t>(“Sum = “+ sum(arr,0));</a:t>
            </a:r>
          </a:p>
          <a:p>
            <a:r>
              <a:rPr lang="en-US" dirty="0"/>
              <a:t>}</a:t>
            </a:r>
          </a:p>
          <a:p>
            <a:endParaRPr lang="en-US" dirty="0"/>
          </a:p>
          <a:p>
            <a:r>
              <a:rPr lang="en-US" dirty="0"/>
              <a:t>static int sum(int []</a:t>
            </a:r>
            <a:r>
              <a:rPr lang="en-US" dirty="0" err="1"/>
              <a:t>a,int</a:t>
            </a:r>
            <a:r>
              <a:rPr lang="en-US" dirty="0"/>
              <a:t> </a:t>
            </a:r>
            <a:r>
              <a:rPr lang="en-US" dirty="0" err="1"/>
              <a:t>i</a:t>
            </a:r>
            <a:r>
              <a:rPr lang="en-US" dirty="0"/>
              <a:t>)</a:t>
            </a:r>
          </a:p>
          <a:p>
            <a:r>
              <a:rPr lang="en-US" dirty="0"/>
              <a:t> {</a:t>
            </a:r>
          </a:p>
          <a:p>
            <a:r>
              <a:rPr lang="en-US" dirty="0"/>
              <a:t>    if(</a:t>
            </a:r>
            <a:r>
              <a:rPr lang="en-US" dirty="0" err="1"/>
              <a:t>i</a:t>
            </a:r>
            <a:r>
              <a:rPr lang="en-US" dirty="0"/>
              <a:t>&gt;9)   </a:t>
            </a:r>
          </a:p>
          <a:p>
            <a:r>
              <a:rPr lang="en-US" dirty="0"/>
              <a:t>        return 0;</a:t>
            </a:r>
          </a:p>
          <a:p>
            <a:r>
              <a:rPr lang="en-US" dirty="0"/>
              <a:t>   </a:t>
            </a:r>
            <a:r>
              <a:rPr lang="en-US" dirty="0" err="1"/>
              <a:t>sysout</a:t>
            </a:r>
            <a:r>
              <a:rPr lang="en-US" dirty="0"/>
              <a:t>(a[</a:t>
            </a:r>
            <a:r>
              <a:rPr lang="en-US" dirty="0" err="1"/>
              <a:t>i</a:t>
            </a:r>
            <a:r>
              <a:rPr lang="en-US" dirty="0"/>
              <a:t>]);</a:t>
            </a:r>
          </a:p>
          <a:p>
            <a:r>
              <a:rPr lang="en-US" dirty="0"/>
              <a:t>   return a[</a:t>
            </a:r>
            <a:r>
              <a:rPr lang="en-US" dirty="0" err="1"/>
              <a:t>i</a:t>
            </a:r>
            <a:r>
              <a:rPr lang="en-US" dirty="0"/>
              <a:t>] + sum(a,i+1); </a:t>
            </a:r>
          </a:p>
          <a:p>
            <a:r>
              <a:rPr lang="en-US" dirty="0"/>
              <a:t> }</a:t>
            </a:r>
            <a:endParaRPr lang="en-IN" dirty="0"/>
          </a:p>
        </p:txBody>
      </p:sp>
    </p:spTree>
    <p:extLst>
      <p:ext uri="{BB962C8B-B14F-4D97-AF65-F5344CB8AC3E}">
        <p14:creationId xmlns:p14="http://schemas.microsoft.com/office/powerpoint/2010/main" val="493711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089E2-ED4D-4D12-896E-C8E47BF55D96}"/>
              </a:ext>
            </a:extLst>
          </p:cNvPr>
          <p:cNvSpPr>
            <a:spLocks noGrp="1"/>
          </p:cNvSpPr>
          <p:nvPr>
            <p:ph type="title"/>
          </p:nvPr>
        </p:nvSpPr>
        <p:spPr/>
        <p:txBody>
          <a:bodyPr/>
          <a:lstStyle/>
          <a:p>
            <a:r>
              <a:rPr lang="en-IN" dirty="0"/>
              <a:t>Some more examples</a:t>
            </a:r>
          </a:p>
        </p:txBody>
      </p:sp>
      <p:sp>
        <p:nvSpPr>
          <p:cNvPr id="4" name="TextBox 3">
            <a:extLst>
              <a:ext uri="{FF2B5EF4-FFF2-40B4-BE49-F238E27FC236}">
                <a16:creationId xmlns:a16="http://schemas.microsoft.com/office/drawing/2014/main" id="{4085128A-5B01-FE5F-C45C-6F367F1DB6DE}"/>
              </a:ext>
            </a:extLst>
          </p:cNvPr>
          <p:cNvSpPr txBox="1"/>
          <p:nvPr/>
        </p:nvSpPr>
        <p:spPr>
          <a:xfrm>
            <a:off x="849549" y="1691561"/>
            <a:ext cx="3665362" cy="4801314"/>
          </a:xfrm>
          <a:prstGeom prst="rect">
            <a:avLst/>
          </a:prstGeom>
          <a:noFill/>
        </p:spPr>
        <p:txBody>
          <a:bodyPr wrap="none" rtlCol="0">
            <a:spAutoFit/>
          </a:bodyPr>
          <a:lstStyle/>
          <a:p>
            <a:r>
              <a:rPr lang="en-US" dirty="0"/>
              <a:t>public static int </a:t>
            </a:r>
            <a:r>
              <a:rPr lang="en-US" dirty="0" err="1"/>
              <a:t>cnt</a:t>
            </a:r>
            <a:r>
              <a:rPr lang="en-US" dirty="0"/>
              <a:t>(int n) </a:t>
            </a:r>
          </a:p>
          <a:p>
            <a:r>
              <a:rPr lang="en-US" dirty="0"/>
              <a:t>{</a:t>
            </a:r>
          </a:p>
          <a:p>
            <a:r>
              <a:rPr lang="en-US" dirty="0"/>
              <a:t>   if(n/10 == 0) return 1;</a:t>
            </a:r>
          </a:p>
          <a:p>
            <a:endParaRPr lang="en-US" dirty="0"/>
          </a:p>
          <a:p>
            <a:r>
              <a:rPr lang="en-US" dirty="0"/>
              <a:t>   return 1 + </a:t>
            </a:r>
            <a:r>
              <a:rPr lang="en-US" dirty="0" err="1"/>
              <a:t>cnt</a:t>
            </a:r>
            <a:r>
              <a:rPr lang="en-US" dirty="0"/>
              <a:t>(n/10);   </a:t>
            </a:r>
          </a:p>
          <a:p>
            <a:r>
              <a:rPr lang="en-US" dirty="0"/>
              <a:t>}</a:t>
            </a:r>
          </a:p>
          <a:p>
            <a:endParaRPr lang="en-US" dirty="0"/>
          </a:p>
          <a:p>
            <a:endParaRPr lang="en-US" dirty="0"/>
          </a:p>
          <a:p>
            <a:r>
              <a:rPr lang="en-US" dirty="0"/>
              <a:t>public static int </a:t>
            </a:r>
            <a:r>
              <a:rPr lang="en-US" dirty="0" err="1"/>
              <a:t>sum_of_digit</a:t>
            </a:r>
            <a:r>
              <a:rPr lang="en-US" dirty="0"/>
              <a:t>(int n)</a:t>
            </a:r>
          </a:p>
          <a:p>
            <a:r>
              <a:rPr lang="en-US" dirty="0"/>
              <a:t>{</a:t>
            </a:r>
          </a:p>
          <a:p>
            <a:r>
              <a:rPr lang="en-US" dirty="0"/>
              <a:t>   if(n/10 == 0) return n;</a:t>
            </a:r>
          </a:p>
          <a:p>
            <a:endParaRPr lang="en-US" dirty="0"/>
          </a:p>
          <a:p>
            <a:r>
              <a:rPr lang="en-US" dirty="0"/>
              <a:t>   return n%10 + </a:t>
            </a:r>
            <a:r>
              <a:rPr lang="en-US" dirty="0" err="1"/>
              <a:t>sum_of_digit</a:t>
            </a:r>
            <a:r>
              <a:rPr lang="en-US" dirty="0"/>
              <a:t>(n/10); </a:t>
            </a:r>
          </a:p>
          <a:p>
            <a:r>
              <a:rPr lang="en-US" dirty="0"/>
              <a:t>}</a:t>
            </a:r>
          </a:p>
          <a:p>
            <a:endParaRPr lang="en-US" dirty="0"/>
          </a:p>
          <a:p>
            <a:endParaRPr lang="en-US" dirty="0"/>
          </a:p>
          <a:p>
            <a:endParaRPr lang="en-IN" dirty="0"/>
          </a:p>
        </p:txBody>
      </p:sp>
      <p:sp>
        <p:nvSpPr>
          <p:cNvPr id="3" name="TextBox 2">
            <a:extLst>
              <a:ext uri="{FF2B5EF4-FFF2-40B4-BE49-F238E27FC236}">
                <a16:creationId xmlns:a16="http://schemas.microsoft.com/office/drawing/2014/main" id="{7D88EB03-3B27-B08D-3170-EA2B223DE630}"/>
              </a:ext>
            </a:extLst>
          </p:cNvPr>
          <p:cNvSpPr txBox="1"/>
          <p:nvPr/>
        </p:nvSpPr>
        <p:spPr>
          <a:xfrm>
            <a:off x="7529803" y="757627"/>
            <a:ext cx="3148619" cy="2862322"/>
          </a:xfrm>
          <a:prstGeom prst="rect">
            <a:avLst/>
          </a:prstGeom>
          <a:noFill/>
        </p:spPr>
        <p:txBody>
          <a:bodyPr wrap="none" rtlCol="0">
            <a:spAutoFit/>
          </a:bodyPr>
          <a:lstStyle/>
          <a:p>
            <a:r>
              <a:rPr lang="en-US" dirty="0"/>
              <a:t>public static void </a:t>
            </a:r>
            <a:r>
              <a:rPr lang="en-US" dirty="0" err="1"/>
              <a:t>displayR</a:t>
            </a:r>
            <a:r>
              <a:rPr lang="en-US" dirty="0"/>
              <a:t>(int n)</a:t>
            </a:r>
          </a:p>
          <a:p>
            <a:r>
              <a:rPr lang="en-US" dirty="0"/>
              <a:t>{</a:t>
            </a:r>
          </a:p>
          <a:p>
            <a:r>
              <a:rPr lang="en-US" dirty="0"/>
              <a:t>  if(n/10==0)</a:t>
            </a:r>
          </a:p>
          <a:p>
            <a:r>
              <a:rPr lang="en-US" dirty="0"/>
              <a:t>  {</a:t>
            </a:r>
          </a:p>
          <a:p>
            <a:r>
              <a:rPr lang="en-US" dirty="0"/>
              <a:t>     </a:t>
            </a:r>
            <a:r>
              <a:rPr lang="en-US" dirty="0" err="1"/>
              <a:t>sysout</a:t>
            </a:r>
            <a:r>
              <a:rPr lang="en-US" dirty="0"/>
              <a:t>(n);</a:t>
            </a:r>
          </a:p>
          <a:p>
            <a:r>
              <a:rPr lang="en-US" dirty="0"/>
              <a:t>     return;</a:t>
            </a:r>
          </a:p>
          <a:p>
            <a:r>
              <a:rPr lang="en-US" dirty="0"/>
              <a:t>  }</a:t>
            </a:r>
          </a:p>
          <a:p>
            <a:r>
              <a:rPr lang="en-US" dirty="0"/>
              <a:t>  </a:t>
            </a:r>
            <a:r>
              <a:rPr lang="en-US" dirty="0" err="1"/>
              <a:t>sysout</a:t>
            </a:r>
            <a:r>
              <a:rPr lang="en-US" dirty="0"/>
              <a:t>(n%10);             </a:t>
            </a:r>
          </a:p>
          <a:p>
            <a:r>
              <a:rPr lang="en-US" dirty="0"/>
              <a:t>  </a:t>
            </a:r>
            <a:r>
              <a:rPr lang="en-US" dirty="0" err="1"/>
              <a:t>displayR</a:t>
            </a:r>
            <a:r>
              <a:rPr lang="en-US" dirty="0"/>
              <a:t>(n/10);</a:t>
            </a:r>
          </a:p>
          <a:p>
            <a:r>
              <a:rPr lang="en-US" dirty="0"/>
              <a:t>}</a:t>
            </a:r>
            <a:endParaRPr lang="en-IN" dirty="0"/>
          </a:p>
        </p:txBody>
      </p:sp>
      <p:sp>
        <p:nvSpPr>
          <p:cNvPr id="5" name="TextBox 4">
            <a:extLst>
              <a:ext uri="{FF2B5EF4-FFF2-40B4-BE49-F238E27FC236}">
                <a16:creationId xmlns:a16="http://schemas.microsoft.com/office/drawing/2014/main" id="{2858F4F2-2676-E779-99CE-35EF1786167C}"/>
              </a:ext>
            </a:extLst>
          </p:cNvPr>
          <p:cNvSpPr txBox="1"/>
          <p:nvPr/>
        </p:nvSpPr>
        <p:spPr>
          <a:xfrm>
            <a:off x="7328594" y="4012451"/>
            <a:ext cx="3349828" cy="1754326"/>
          </a:xfrm>
          <a:prstGeom prst="rect">
            <a:avLst/>
          </a:prstGeom>
          <a:noFill/>
        </p:spPr>
        <p:txBody>
          <a:bodyPr wrap="none" rtlCol="0">
            <a:spAutoFit/>
          </a:bodyPr>
          <a:lstStyle/>
          <a:p>
            <a:r>
              <a:rPr lang="en-US" dirty="0"/>
              <a:t>public static int power(int a, int p)</a:t>
            </a:r>
          </a:p>
          <a:p>
            <a:r>
              <a:rPr lang="en-US" dirty="0"/>
              <a:t>{</a:t>
            </a:r>
          </a:p>
          <a:p>
            <a:r>
              <a:rPr lang="en-US" dirty="0"/>
              <a:t>  if(p==0) return 1;</a:t>
            </a:r>
          </a:p>
          <a:p>
            <a:r>
              <a:rPr lang="en-US" dirty="0"/>
              <a:t>  </a:t>
            </a:r>
          </a:p>
          <a:p>
            <a:r>
              <a:rPr lang="en-US" dirty="0"/>
              <a:t>  return a * power(a,p-1);</a:t>
            </a:r>
          </a:p>
          <a:p>
            <a:r>
              <a:rPr lang="en-US" dirty="0"/>
              <a:t>}</a:t>
            </a:r>
            <a:endParaRPr lang="en-IN" dirty="0"/>
          </a:p>
        </p:txBody>
      </p:sp>
    </p:spTree>
    <p:extLst>
      <p:ext uri="{BB962C8B-B14F-4D97-AF65-F5344CB8AC3E}">
        <p14:creationId xmlns:p14="http://schemas.microsoft.com/office/powerpoint/2010/main" val="3376486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721A-EA8F-C8AD-C510-5C00113C6C3A}"/>
              </a:ext>
            </a:extLst>
          </p:cNvPr>
          <p:cNvSpPr>
            <a:spLocks noGrp="1"/>
          </p:cNvSpPr>
          <p:nvPr>
            <p:ph type="title"/>
          </p:nvPr>
        </p:nvSpPr>
        <p:spPr/>
        <p:txBody>
          <a:bodyPr/>
          <a:lstStyle/>
          <a:p>
            <a:r>
              <a:rPr lang="en-IN" dirty="0"/>
              <a:t>LinkedList and recursive function</a:t>
            </a:r>
          </a:p>
        </p:txBody>
      </p:sp>
      <p:sp>
        <p:nvSpPr>
          <p:cNvPr id="4" name="TextBox 3">
            <a:extLst>
              <a:ext uri="{FF2B5EF4-FFF2-40B4-BE49-F238E27FC236}">
                <a16:creationId xmlns:a16="http://schemas.microsoft.com/office/drawing/2014/main" id="{939E6985-0EA0-C184-E064-002EBB09527F}"/>
              </a:ext>
            </a:extLst>
          </p:cNvPr>
          <p:cNvSpPr txBox="1"/>
          <p:nvPr/>
        </p:nvSpPr>
        <p:spPr>
          <a:xfrm>
            <a:off x="923731" y="1875453"/>
            <a:ext cx="3040961" cy="2031325"/>
          </a:xfrm>
          <a:prstGeom prst="rect">
            <a:avLst/>
          </a:prstGeom>
          <a:noFill/>
        </p:spPr>
        <p:txBody>
          <a:bodyPr wrap="none" rtlCol="0">
            <a:spAutoFit/>
          </a:bodyPr>
          <a:lstStyle/>
          <a:p>
            <a:r>
              <a:rPr lang="en-IN" dirty="0"/>
              <a:t>static void </a:t>
            </a:r>
            <a:r>
              <a:rPr lang="en-IN" dirty="0" err="1"/>
              <a:t>disp</a:t>
            </a:r>
            <a:r>
              <a:rPr lang="en-IN" dirty="0"/>
              <a:t>(</a:t>
            </a:r>
            <a:r>
              <a:rPr lang="en-IN" dirty="0" err="1"/>
              <a:t>listNode</a:t>
            </a:r>
            <a:r>
              <a:rPr lang="en-IN" dirty="0"/>
              <a:t> temp)</a:t>
            </a:r>
          </a:p>
          <a:p>
            <a:r>
              <a:rPr lang="en-IN" dirty="0"/>
              <a:t>{</a:t>
            </a:r>
          </a:p>
          <a:p>
            <a:r>
              <a:rPr lang="en-IN" dirty="0"/>
              <a:t>   if(temp==null)  return;</a:t>
            </a:r>
          </a:p>
          <a:p>
            <a:endParaRPr lang="en-IN" dirty="0"/>
          </a:p>
          <a:p>
            <a:r>
              <a:rPr lang="en-IN" dirty="0"/>
              <a:t>   </a:t>
            </a:r>
            <a:r>
              <a:rPr lang="en-IN" dirty="0" err="1"/>
              <a:t>disp</a:t>
            </a:r>
            <a:r>
              <a:rPr lang="en-IN" dirty="0"/>
              <a:t>(</a:t>
            </a:r>
            <a:r>
              <a:rPr lang="en-IN" dirty="0" err="1"/>
              <a:t>temp.getNext</a:t>
            </a:r>
            <a:r>
              <a:rPr lang="en-IN" dirty="0"/>
              <a:t>());</a:t>
            </a:r>
          </a:p>
          <a:p>
            <a:r>
              <a:rPr lang="en-IN" dirty="0"/>
              <a:t>   </a:t>
            </a:r>
            <a:r>
              <a:rPr lang="en-IN" dirty="0" err="1"/>
              <a:t>sysout</a:t>
            </a:r>
            <a:r>
              <a:rPr lang="en-IN" dirty="0"/>
              <a:t>(</a:t>
            </a:r>
            <a:r>
              <a:rPr lang="en-IN" dirty="0" err="1"/>
              <a:t>temp.getData</a:t>
            </a:r>
            <a:r>
              <a:rPr lang="en-IN" dirty="0"/>
              <a:t>());</a:t>
            </a:r>
          </a:p>
          <a:p>
            <a:r>
              <a:rPr lang="en-IN" dirty="0"/>
              <a:t>}</a:t>
            </a:r>
          </a:p>
        </p:txBody>
      </p:sp>
      <p:sp>
        <p:nvSpPr>
          <p:cNvPr id="5" name="TextBox 4">
            <a:extLst>
              <a:ext uri="{FF2B5EF4-FFF2-40B4-BE49-F238E27FC236}">
                <a16:creationId xmlns:a16="http://schemas.microsoft.com/office/drawing/2014/main" id="{EC95E63A-526E-075F-EFF7-1BB9B010341B}"/>
              </a:ext>
            </a:extLst>
          </p:cNvPr>
          <p:cNvSpPr txBox="1"/>
          <p:nvPr/>
        </p:nvSpPr>
        <p:spPr>
          <a:xfrm>
            <a:off x="5859625" y="1875453"/>
            <a:ext cx="4319837" cy="2862322"/>
          </a:xfrm>
          <a:prstGeom prst="rect">
            <a:avLst/>
          </a:prstGeom>
          <a:noFill/>
        </p:spPr>
        <p:txBody>
          <a:bodyPr wrap="none" rtlCol="0">
            <a:spAutoFit/>
          </a:bodyPr>
          <a:lstStyle/>
          <a:p>
            <a:r>
              <a:rPr lang="en-IN" dirty="0"/>
              <a:t>public static </a:t>
            </a:r>
            <a:r>
              <a:rPr lang="en-IN" dirty="0" err="1"/>
              <a:t>listNode</a:t>
            </a:r>
            <a:r>
              <a:rPr lang="en-IN" dirty="0"/>
              <a:t> reverse(</a:t>
            </a:r>
            <a:r>
              <a:rPr lang="en-IN" dirty="0" err="1"/>
              <a:t>listNode</a:t>
            </a:r>
            <a:r>
              <a:rPr lang="en-IN" dirty="0"/>
              <a:t> head)</a:t>
            </a:r>
          </a:p>
          <a:p>
            <a:r>
              <a:rPr lang="en-IN" dirty="0"/>
              <a:t>{</a:t>
            </a:r>
          </a:p>
          <a:p>
            <a:r>
              <a:rPr lang="en-IN" dirty="0"/>
              <a:t>  </a:t>
            </a:r>
            <a:r>
              <a:rPr lang="en-IN" dirty="0" err="1"/>
              <a:t>listNode</a:t>
            </a:r>
            <a:r>
              <a:rPr lang="en-IN" dirty="0"/>
              <a:t> temp;</a:t>
            </a:r>
          </a:p>
          <a:p>
            <a:r>
              <a:rPr lang="en-IN" dirty="0"/>
              <a:t>  if(</a:t>
            </a:r>
            <a:r>
              <a:rPr lang="en-IN" dirty="0" err="1"/>
              <a:t>head.getNext</a:t>
            </a:r>
            <a:r>
              <a:rPr lang="en-IN" dirty="0"/>
              <a:t>()==null) return head;</a:t>
            </a:r>
          </a:p>
          <a:p>
            <a:endParaRPr lang="en-IN" dirty="0"/>
          </a:p>
          <a:p>
            <a:r>
              <a:rPr lang="en-IN" dirty="0"/>
              <a:t>  temp=reverse( </a:t>
            </a:r>
            <a:r>
              <a:rPr lang="en-IN" dirty="0" err="1"/>
              <a:t>head.getNext</a:t>
            </a:r>
            <a:r>
              <a:rPr lang="en-IN" dirty="0"/>
              <a:t>());</a:t>
            </a:r>
          </a:p>
          <a:p>
            <a:r>
              <a:rPr lang="en-IN" dirty="0"/>
              <a:t>  </a:t>
            </a:r>
            <a:r>
              <a:rPr lang="en-IN" dirty="0" err="1"/>
              <a:t>head.getNext</a:t>
            </a:r>
            <a:r>
              <a:rPr lang="en-IN" dirty="0"/>
              <a:t>().</a:t>
            </a:r>
            <a:r>
              <a:rPr lang="en-IN" dirty="0" err="1"/>
              <a:t>setNext</a:t>
            </a:r>
            <a:r>
              <a:rPr lang="en-IN" dirty="0"/>
              <a:t>(head);</a:t>
            </a:r>
          </a:p>
          <a:p>
            <a:r>
              <a:rPr lang="en-IN" dirty="0"/>
              <a:t>  </a:t>
            </a:r>
            <a:r>
              <a:rPr lang="en-IN" dirty="0" err="1"/>
              <a:t>head.setNext</a:t>
            </a:r>
            <a:r>
              <a:rPr lang="en-IN" dirty="0"/>
              <a:t>(null);</a:t>
            </a:r>
          </a:p>
          <a:p>
            <a:r>
              <a:rPr lang="en-IN" dirty="0"/>
              <a:t>  return temp;</a:t>
            </a:r>
          </a:p>
          <a:p>
            <a:r>
              <a:rPr lang="en-IN" dirty="0"/>
              <a:t>}</a:t>
            </a:r>
          </a:p>
        </p:txBody>
      </p:sp>
      <p:sp>
        <p:nvSpPr>
          <p:cNvPr id="6" name="TextBox 5">
            <a:extLst>
              <a:ext uri="{FF2B5EF4-FFF2-40B4-BE49-F238E27FC236}">
                <a16:creationId xmlns:a16="http://schemas.microsoft.com/office/drawing/2014/main" id="{B7DA4482-C460-1542-C3CE-076D017732CB}"/>
              </a:ext>
            </a:extLst>
          </p:cNvPr>
          <p:cNvSpPr txBox="1"/>
          <p:nvPr/>
        </p:nvSpPr>
        <p:spPr>
          <a:xfrm>
            <a:off x="5862735" y="5047861"/>
            <a:ext cx="3564053" cy="1200329"/>
          </a:xfrm>
          <a:prstGeom prst="rect">
            <a:avLst/>
          </a:prstGeom>
          <a:noFill/>
        </p:spPr>
        <p:txBody>
          <a:bodyPr wrap="none" rtlCol="0">
            <a:spAutoFit/>
          </a:bodyPr>
          <a:lstStyle/>
          <a:p>
            <a:r>
              <a:rPr lang="en-IN" dirty="0"/>
              <a:t>Function Call:</a:t>
            </a:r>
          </a:p>
          <a:p>
            <a:endParaRPr lang="en-IN" dirty="0"/>
          </a:p>
          <a:p>
            <a:r>
              <a:rPr lang="en-IN" dirty="0"/>
              <a:t> </a:t>
            </a:r>
            <a:r>
              <a:rPr lang="en-IN" dirty="0" err="1"/>
              <a:t>list.setHead</a:t>
            </a:r>
            <a:r>
              <a:rPr lang="en-IN" dirty="0"/>
              <a:t>(reverse(</a:t>
            </a:r>
            <a:r>
              <a:rPr lang="en-IN" dirty="0" err="1"/>
              <a:t>list.getHead</a:t>
            </a:r>
            <a:r>
              <a:rPr lang="en-IN" dirty="0"/>
              <a:t>());</a:t>
            </a:r>
          </a:p>
          <a:p>
            <a:r>
              <a:rPr lang="en-IN" dirty="0"/>
              <a:t> </a:t>
            </a:r>
            <a:r>
              <a:rPr lang="en-IN" dirty="0" err="1"/>
              <a:t>sysout</a:t>
            </a:r>
            <a:r>
              <a:rPr lang="en-IN" dirty="0"/>
              <a:t>(list);</a:t>
            </a:r>
          </a:p>
        </p:txBody>
      </p:sp>
      <p:sp>
        <p:nvSpPr>
          <p:cNvPr id="7" name="TextBox 6">
            <a:extLst>
              <a:ext uri="{FF2B5EF4-FFF2-40B4-BE49-F238E27FC236}">
                <a16:creationId xmlns:a16="http://schemas.microsoft.com/office/drawing/2014/main" id="{24F3F0A5-D5F3-4FBA-1CCD-53D631364AB1}"/>
              </a:ext>
            </a:extLst>
          </p:cNvPr>
          <p:cNvSpPr txBox="1"/>
          <p:nvPr/>
        </p:nvSpPr>
        <p:spPr>
          <a:xfrm>
            <a:off x="923731" y="5047861"/>
            <a:ext cx="1871987" cy="923330"/>
          </a:xfrm>
          <a:prstGeom prst="rect">
            <a:avLst/>
          </a:prstGeom>
          <a:noFill/>
        </p:spPr>
        <p:txBody>
          <a:bodyPr wrap="none" rtlCol="0">
            <a:spAutoFit/>
          </a:bodyPr>
          <a:lstStyle/>
          <a:p>
            <a:r>
              <a:rPr lang="en-IN" dirty="0"/>
              <a:t>Function Call:</a:t>
            </a:r>
          </a:p>
          <a:p>
            <a:endParaRPr lang="en-IN" dirty="0"/>
          </a:p>
          <a:p>
            <a:r>
              <a:rPr lang="en-IN" dirty="0" err="1"/>
              <a:t>disp</a:t>
            </a:r>
            <a:r>
              <a:rPr lang="en-IN" dirty="0"/>
              <a:t>(</a:t>
            </a:r>
            <a:r>
              <a:rPr lang="en-IN" dirty="0" err="1"/>
              <a:t>ll.getHead</a:t>
            </a:r>
            <a:r>
              <a:rPr lang="en-IN" dirty="0"/>
              <a:t>());</a:t>
            </a:r>
          </a:p>
        </p:txBody>
      </p:sp>
    </p:spTree>
    <p:extLst>
      <p:ext uri="{BB962C8B-B14F-4D97-AF65-F5344CB8AC3E}">
        <p14:creationId xmlns:p14="http://schemas.microsoft.com/office/powerpoint/2010/main" val="2479074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721A-EA8F-C8AD-C510-5C00113C6C3A}"/>
              </a:ext>
            </a:extLst>
          </p:cNvPr>
          <p:cNvSpPr>
            <a:spLocks noGrp="1"/>
          </p:cNvSpPr>
          <p:nvPr>
            <p:ph type="title"/>
          </p:nvPr>
        </p:nvSpPr>
        <p:spPr/>
        <p:txBody>
          <a:bodyPr/>
          <a:lstStyle/>
          <a:p>
            <a:r>
              <a:rPr lang="en-IN" dirty="0"/>
              <a:t>LinkedList and recursive function</a:t>
            </a:r>
          </a:p>
        </p:txBody>
      </p:sp>
      <p:sp>
        <p:nvSpPr>
          <p:cNvPr id="4" name="TextBox 3">
            <a:extLst>
              <a:ext uri="{FF2B5EF4-FFF2-40B4-BE49-F238E27FC236}">
                <a16:creationId xmlns:a16="http://schemas.microsoft.com/office/drawing/2014/main" id="{939E6985-0EA0-C184-E064-002EBB09527F}"/>
              </a:ext>
            </a:extLst>
          </p:cNvPr>
          <p:cNvSpPr txBox="1"/>
          <p:nvPr/>
        </p:nvSpPr>
        <p:spPr>
          <a:xfrm>
            <a:off x="923731" y="1875453"/>
            <a:ext cx="3236912" cy="2031325"/>
          </a:xfrm>
          <a:prstGeom prst="rect">
            <a:avLst/>
          </a:prstGeom>
          <a:noFill/>
        </p:spPr>
        <p:txBody>
          <a:bodyPr wrap="none" rtlCol="0">
            <a:spAutoFit/>
          </a:bodyPr>
          <a:lstStyle/>
          <a:p>
            <a:r>
              <a:rPr lang="en-IN" dirty="0"/>
              <a:t>int length(</a:t>
            </a:r>
            <a:r>
              <a:rPr lang="en-IN" dirty="0" err="1"/>
              <a:t>listNode</a:t>
            </a:r>
            <a:r>
              <a:rPr lang="en-IN" dirty="0"/>
              <a:t> *p)</a:t>
            </a:r>
          </a:p>
          <a:p>
            <a:r>
              <a:rPr lang="en-IN" dirty="0"/>
              <a:t>{</a:t>
            </a:r>
          </a:p>
          <a:p>
            <a:r>
              <a:rPr lang="en-IN" dirty="0"/>
              <a:t>    if(p == null) return 0;</a:t>
            </a:r>
          </a:p>
          <a:p>
            <a:endParaRPr lang="en-IN" dirty="0"/>
          </a:p>
          <a:p>
            <a:r>
              <a:rPr lang="en-IN" dirty="0"/>
              <a:t>    return 1 + length(</a:t>
            </a:r>
            <a:r>
              <a:rPr lang="en-IN" dirty="0" err="1"/>
              <a:t>p.getNext</a:t>
            </a:r>
            <a:r>
              <a:rPr lang="en-IN" dirty="0"/>
              <a:t>());</a:t>
            </a:r>
          </a:p>
          <a:p>
            <a:r>
              <a:rPr lang="en-IN" dirty="0"/>
              <a:t>}</a:t>
            </a:r>
          </a:p>
          <a:p>
            <a:endParaRPr lang="en-IN" dirty="0"/>
          </a:p>
        </p:txBody>
      </p:sp>
      <p:sp>
        <p:nvSpPr>
          <p:cNvPr id="5" name="TextBox 4">
            <a:extLst>
              <a:ext uri="{FF2B5EF4-FFF2-40B4-BE49-F238E27FC236}">
                <a16:creationId xmlns:a16="http://schemas.microsoft.com/office/drawing/2014/main" id="{EC95E63A-526E-075F-EFF7-1BB9B010341B}"/>
              </a:ext>
            </a:extLst>
          </p:cNvPr>
          <p:cNvSpPr txBox="1"/>
          <p:nvPr/>
        </p:nvSpPr>
        <p:spPr>
          <a:xfrm>
            <a:off x="5859625" y="1875453"/>
            <a:ext cx="4664675" cy="2031325"/>
          </a:xfrm>
          <a:prstGeom prst="rect">
            <a:avLst/>
          </a:prstGeom>
          <a:noFill/>
        </p:spPr>
        <p:txBody>
          <a:bodyPr wrap="none" rtlCol="0">
            <a:spAutoFit/>
          </a:bodyPr>
          <a:lstStyle/>
          <a:p>
            <a:r>
              <a:rPr lang="en-IN" dirty="0"/>
              <a:t>int </a:t>
            </a:r>
            <a:r>
              <a:rPr lang="en-IN" dirty="0" err="1"/>
              <a:t>sum_nodes</a:t>
            </a:r>
            <a:r>
              <a:rPr lang="en-IN" dirty="0"/>
              <a:t>(</a:t>
            </a:r>
            <a:r>
              <a:rPr lang="en-IN" dirty="0" err="1"/>
              <a:t>listNode</a:t>
            </a:r>
            <a:r>
              <a:rPr lang="en-IN" dirty="0"/>
              <a:t> *p)</a:t>
            </a:r>
          </a:p>
          <a:p>
            <a:r>
              <a:rPr lang="en-IN" dirty="0"/>
              <a:t>{</a:t>
            </a:r>
          </a:p>
          <a:p>
            <a:r>
              <a:rPr lang="en-IN" dirty="0"/>
              <a:t>    if(p == null) return 0;</a:t>
            </a:r>
          </a:p>
          <a:p>
            <a:endParaRPr lang="en-IN" dirty="0"/>
          </a:p>
          <a:p>
            <a:r>
              <a:rPr lang="en-IN" dirty="0"/>
              <a:t>    return </a:t>
            </a:r>
            <a:r>
              <a:rPr lang="en-IN" dirty="0" err="1"/>
              <a:t>p.getData</a:t>
            </a:r>
            <a:r>
              <a:rPr lang="en-IN" dirty="0"/>
              <a:t>() + </a:t>
            </a:r>
            <a:r>
              <a:rPr lang="en-IN" dirty="0" err="1"/>
              <a:t>sum_nodes</a:t>
            </a:r>
            <a:r>
              <a:rPr lang="en-IN" dirty="0"/>
              <a:t>(</a:t>
            </a:r>
            <a:r>
              <a:rPr lang="en-IN" dirty="0" err="1"/>
              <a:t>p.getNext</a:t>
            </a:r>
            <a:r>
              <a:rPr lang="en-IN" dirty="0"/>
              <a:t>());</a:t>
            </a:r>
          </a:p>
          <a:p>
            <a:r>
              <a:rPr lang="en-IN" dirty="0"/>
              <a:t>}</a:t>
            </a:r>
          </a:p>
          <a:p>
            <a:endParaRPr lang="en-IN" dirty="0"/>
          </a:p>
        </p:txBody>
      </p:sp>
      <p:sp>
        <p:nvSpPr>
          <p:cNvPr id="6" name="TextBox 5">
            <a:extLst>
              <a:ext uri="{FF2B5EF4-FFF2-40B4-BE49-F238E27FC236}">
                <a16:creationId xmlns:a16="http://schemas.microsoft.com/office/drawing/2014/main" id="{B7DA4482-C460-1542-C3CE-076D017732CB}"/>
              </a:ext>
            </a:extLst>
          </p:cNvPr>
          <p:cNvSpPr txBox="1"/>
          <p:nvPr/>
        </p:nvSpPr>
        <p:spPr>
          <a:xfrm>
            <a:off x="5862735" y="5047861"/>
            <a:ext cx="3452676" cy="923330"/>
          </a:xfrm>
          <a:prstGeom prst="rect">
            <a:avLst/>
          </a:prstGeom>
          <a:noFill/>
        </p:spPr>
        <p:txBody>
          <a:bodyPr wrap="none" rtlCol="0">
            <a:spAutoFit/>
          </a:bodyPr>
          <a:lstStyle/>
          <a:p>
            <a:r>
              <a:rPr lang="en-IN" dirty="0"/>
              <a:t>Function Call:</a:t>
            </a:r>
          </a:p>
          <a:p>
            <a:endParaRPr lang="en-IN" dirty="0"/>
          </a:p>
          <a:p>
            <a:r>
              <a:rPr lang="en-IN" dirty="0"/>
              <a:t> </a:t>
            </a:r>
            <a:r>
              <a:rPr lang="en-IN" dirty="0" err="1"/>
              <a:t>sysout</a:t>
            </a:r>
            <a:r>
              <a:rPr lang="en-IN" dirty="0"/>
              <a:t>(</a:t>
            </a:r>
            <a:r>
              <a:rPr lang="en-IN" dirty="0" err="1"/>
              <a:t>ll.sum_nodes</a:t>
            </a:r>
            <a:r>
              <a:rPr lang="en-IN" dirty="0"/>
              <a:t>(</a:t>
            </a:r>
            <a:r>
              <a:rPr lang="en-IN" dirty="0" err="1"/>
              <a:t>ll.getHead</a:t>
            </a:r>
            <a:r>
              <a:rPr lang="en-IN" dirty="0"/>
              <a:t>());</a:t>
            </a:r>
          </a:p>
        </p:txBody>
      </p:sp>
      <p:sp>
        <p:nvSpPr>
          <p:cNvPr id="7" name="TextBox 6">
            <a:extLst>
              <a:ext uri="{FF2B5EF4-FFF2-40B4-BE49-F238E27FC236}">
                <a16:creationId xmlns:a16="http://schemas.microsoft.com/office/drawing/2014/main" id="{24F3F0A5-D5F3-4FBA-1CCD-53D631364AB1}"/>
              </a:ext>
            </a:extLst>
          </p:cNvPr>
          <p:cNvSpPr txBox="1"/>
          <p:nvPr/>
        </p:nvSpPr>
        <p:spPr>
          <a:xfrm>
            <a:off x="923731" y="5047861"/>
            <a:ext cx="2982740" cy="923330"/>
          </a:xfrm>
          <a:prstGeom prst="rect">
            <a:avLst/>
          </a:prstGeom>
          <a:noFill/>
        </p:spPr>
        <p:txBody>
          <a:bodyPr wrap="none" rtlCol="0">
            <a:spAutoFit/>
          </a:bodyPr>
          <a:lstStyle/>
          <a:p>
            <a:r>
              <a:rPr lang="en-IN" dirty="0"/>
              <a:t>Function Call:</a:t>
            </a:r>
          </a:p>
          <a:p>
            <a:endParaRPr lang="en-IN" dirty="0"/>
          </a:p>
          <a:p>
            <a:r>
              <a:rPr lang="en-IN" dirty="0" err="1"/>
              <a:t>sysout</a:t>
            </a:r>
            <a:r>
              <a:rPr lang="en-IN" dirty="0"/>
              <a:t>(</a:t>
            </a:r>
            <a:r>
              <a:rPr lang="en-IN" dirty="0" err="1"/>
              <a:t>ll.length</a:t>
            </a:r>
            <a:r>
              <a:rPr lang="en-IN" dirty="0"/>
              <a:t>(</a:t>
            </a:r>
            <a:r>
              <a:rPr lang="en-IN" dirty="0" err="1"/>
              <a:t>ll.getHead</a:t>
            </a:r>
            <a:r>
              <a:rPr lang="en-IN" dirty="0"/>
              <a:t>()));</a:t>
            </a:r>
          </a:p>
        </p:txBody>
      </p:sp>
    </p:spTree>
    <p:extLst>
      <p:ext uri="{BB962C8B-B14F-4D97-AF65-F5344CB8AC3E}">
        <p14:creationId xmlns:p14="http://schemas.microsoft.com/office/powerpoint/2010/main" val="3852493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58BC-5309-2790-2C19-D002EBA28BC4}"/>
              </a:ext>
            </a:extLst>
          </p:cNvPr>
          <p:cNvSpPr>
            <a:spLocks noGrp="1"/>
          </p:cNvSpPr>
          <p:nvPr>
            <p:ph type="title"/>
          </p:nvPr>
        </p:nvSpPr>
        <p:spPr/>
        <p:txBody>
          <a:bodyPr/>
          <a:lstStyle/>
          <a:p>
            <a:pPr algn="ctr"/>
            <a:r>
              <a:rPr lang="en-IN" dirty="0"/>
              <a:t>Recursive function</a:t>
            </a:r>
          </a:p>
        </p:txBody>
      </p:sp>
      <p:sp>
        <p:nvSpPr>
          <p:cNvPr id="3" name="Content Placeholder 2">
            <a:extLst>
              <a:ext uri="{FF2B5EF4-FFF2-40B4-BE49-F238E27FC236}">
                <a16:creationId xmlns:a16="http://schemas.microsoft.com/office/drawing/2014/main" id="{8C900E22-2392-1B45-5D2B-92EBD0CBE9F7}"/>
              </a:ext>
            </a:extLst>
          </p:cNvPr>
          <p:cNvSpPr>
            <a:spLocks noGrp="1"/>
          </p:cNvSpPr>
          <p:nvPr>
            <p:ph idx="1"/>
          </p:nvPr>
        </p:nvSpPr>
        <p:spPr/>
        <p:txBody>
          <a:bodyPr>
            <a:normAutofit/>
          </a:bodyPr>
          <a:lstStyle/>
          <a:p>
            <a:r>
              <a:rPr lang="en-US" dirty="0"/>
              <a:t>A recursive function is a function that calls itself, directly or indirectly. </a:t>
            </a:r>
          </a:p>
          <a:p>
            <a:r>
              <a:rPr lang="en-US" dirty="0"/>
              <a:t>A recursive function consists of two parts: </a:t>
            </a:r>
          </a:p>
          <a:p>
            <a:pPr marL="457200" lvl="1" indent="0">
              <a:buNone/>
            </a:pPr>
            <a:r>
              <a:rPr lang="en-US" dirty="0"/>
              <a:t> Termination Condition and Body (which include recursive expansion). </a:t>
            </a:r>
          </a:p>
          <a:p>
            <a:pPr marL="457200" lvl="1" indent="0">
              <a:buNone/>
            </a:pPr>
            <a:endParaRPr lang="en-US" dirty="0"/>
          </a:p>
          <a:p>
            <a:pPr marL="914400" lvl="1" indent="-457200">
              <a:buAutoNum type="arabicPeriod"/>
            </a:pPr>
            <a:r>
              <a:rPr lang="en-US" dirty="0"/>
              <a:t>Termination Condition: A recursive function always contains one or more terminating condition. A condition in which recursive function is processing as a simple case and do not call itself. </a:t>
            </a:r>
          </a:p>
          <a:p>
            <a:pPr marL="914400" lvl="1" indent="-457200">
              <a:buAutoNum type="arabicPeriod"/>
            </a:pPr>
            <a:r>
              <a:rPr lang="en-US" dirty="0"/>
              <a:t>Body (including recursive expansion): The main logic of the recursive function contained in the body of the function. It also contains the recursion expansion statement that in turn calls the function itself. </a:t>
            </a:r>
          </a:p>
        </p:txBody>
      </p:sp>
    </p:spTree>
    <p:extLst>
      <p:ext uri="{BB962C8B-B14F-4D97-AF65-F5344CB8AC3E}">
        <p14:creationId xmlns:p14="http://schemas.microsoft.com/office/powerpoint/2010/main" val="360537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3C0C-996D-0BC1-192F-A614BCCE27C4}"/>
              </a:ext>
            </a:extLst>
          </p:cNvPr>
          <p:cNvSpPr>
            <a:spLocks noGrp="1"/>
          </p:cNvSpPr>
          <p:nvPr>
            <p:ph type="title"/>
          </p:nvPr>
        </p:nvSpPr>
        <p:spPr/>
        <p:txBody>
          <a:bodyPr/>
          <a:lstStyle/>
          <a:p>
            <a:pPr algn="ctr"/>
            <a:r>
              <a:rPr lang="en-IN" dirty="0"/>
              <a:t>Recursive function</a:t>
            </a:r>
          </a:p>
        </p:txBody>
      </p:sp>
      <p:sp>
        <p:nvSpPr>
          <p:cNvPr id="3" name="Content Placeholder 2">
            <a:extLst>
              <a:ext uri="{FF2B5EF4-FFF2-40B4-BE49-F238E27FC236}">
                <a16:creationId xmlns:a16="http://schemas.microsoft.com/office/drawing/2014/main" id="{649B69CB-B864-0966-993C-AB65CB0E0750}"/>
              </a:ext>
            </a:extLst>
          </p:cNvPr>
          <p:cNvSpPr>
            <a:spLocks noGrp="1"/>
          </p:cNvSpPr>
          <p:nvPr>
            <p:ph idx="1"/>
          </p:nvPr>
        </p:nvSpPr>
        <p:spPr/>
        <p:txBody>
          <a:bodyPr/>
          <a:lstStyle/>
          <a:p>
            <a:pPr marL="0" indent="0">
              <a:buNone/>
            </a:pPr>
            <a:r>
              <a:rPr lang="en-IN" dirty="0"/>
              <a:t>All recursive functions works in 2 phases –</a:t>
            </a:r>
          </a:p>
          <a:p>
            <a:pPr marL="0" indent="0">
              <a:buNone/>
            </a:pPr>
            <a:endParaRPr lang="en-IN" dirty="0"/>
          </a:p>
          <a:p>
            <a:pPr marL="0" indent="0">
              <a:buNone/>
            </a:pPr>
            <a:r>
              <a:rPr lang="en-IN" b="1" dirty="0"/>
              <a:t>Winding phase: </a:t>
            </a:r>
            <a:r>
              <a:rPr lang="en-IN" dirty="0"/>
              <a:t>It begins when the recursive function is called for the first time, and each recursive call continues the winding phase.</a:t>
            </a:r>
          </a:p>
          <a:p>
            <a:pPr marL="0" indent="0">
              <a:buNone/>
            </a:pPr>
            <a:r>
              <a:rPr lang="en-IN" dirty="0"/>
              <a:t>In this phase function keeps on calling itself and no return statements are executed. </a:t>
            </a:r>
          </a:p>
          <a:p>
            <a:pPr marL="0" indent="0">
              <a:buNone/>
            </a:pPr>
            <a:r>
              <a:rPr lang="en-IN" dirty="0"/>
              <a:t>This phase terminates when the terminating condition becomes true in a call</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699302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04EC-16D0-DC07-3CDD-FADA199577AE}"/>
              </a:ext>
            </a:extLst>
          </p:cNvPr>
          <p:cNvSpPr>
            <a:spLocks noGrp="1"/>
          </p:cNvSpPr>
          <p:nvPr>
            <p:ph type="title"/>
          </p:nvPr>
        </p:nvSpPr>
        <p:spPr/>
        <p:txBody>
          <a:bodyPr/>
          <a:lstStyle/>
          <a:p>
            <a:pPr algn="ctr"/>
            <a:r>
              <a:rPr lang="en-IN" dirty="0"/>
              <a:t>Recursive function</a:t>
            </a:r>
          </a:p>
        </p:txBody>
      </p:sp>
      <p:sp>
        <p:nvSpPr>
          <p:cNvPr id="3" name="Content Placeholder 2">
            <a:extLst>
              <a:ext uri="{FF2B5EF4-FFF2-40B4-BE49-F238E27FC236}">
                <a16:creationId xmlns:a16="http://schemas.microsoft.com/office/drawing/2014/main" id="{E8F30E14-3516-4D37-1D40-2AE1742B3683}"/>
              </a:ext>
            </a:extLst>
          </p:cNvPr>
          <p:cNvSpPr>
            <a:spLocks noGrp="1"/>
          </p:cNvSpPr>
          <p:nvPr>
            <p:ph idx="1"/>
          </p:nvPr>
        </p:nvSpPr>
        <p:spPr/>
        <p:txBody>
          <a:bodyPr/>
          <a:lstStyle/>
          <a:p>
            <a:pPr marL="0" indent="0">
              <a:buNone/>
            </a:pPr>
            <a:endParaRPr lang="en-IN" dirty="0"/>
          </a:p>
          <a:p>
            <a:pPr marL="0" indent="0">
              <a:buNone/>
            </a:pPr>
            <a:r>
              <a:rPr lang="en-IN" b="1" dirty="0"/>
              <a:t>Unwinding phase</a:t>
            </a:r>
            <a:r>
              <a:rPr lang="en-IN" dirty="0"/>
              <a:t>: It begins when the termination condition become true and function calls starts returning in reverse order till the first instance of function returns.</a:t>
            </a:r>
          </a:p>
          <a:p>
            <a:pPr marL="0" indent="0">
              <a:buNone/>
            </a:pPr>
            <a:r>
              <a:rPr lang="en-IN" dirty="0"/>
              <a:t>In this phase the control returns through each instance of function.</a:t>
            </a:r>
          </a:p>
          <a:p>
            <a:pPr marL="0" indent="0">
              <a:buNone/>
            </a:pPr>
            <a:r>
              <a:rPr lang="en-IN" dirty="0"/>
              <a:t>In some algorithms we need to perform some work while returning from recursive calls, so we write that particular code just after the recursive call</a:t>
            </a:r>
          </a:p>
        </p:txBody>
      </p:sp>
    </p:spTree>
    <p:extLst>
      <p:ext uri="{BB962C8B-B14F-4D97-AF65-F5344CB8AC3E}">
        <p14:creationId xmlns:p14="http://schemas.microsoft.com/office/powerpoint/2010/main" val="3893894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350CA2-12DD-D4C8-4861-B96F5DE3A3EC}"/>
              </a:ext>
            </a:extLst>
          </p:cNvPr>
          <p:cNvPicPr>
            <a:picLocks noChangeAspect="1"/>
          </p:cNvPicPr>
          <p:nvPr/>
        </p:nvPicPr>
        <p:blipFill>
          <a:blip r:embed="rId2"/>
          <a:stretch>
            <a:fillRect/>
          </a:stretch>
        </p:blipFill>
        <p:spPr>
          <a:xfrm>
            <a:off x="877079" y="752474"/>
            <a:ext cx="6354145" cy="5928243"/>
          </a:xfrm>
          <a:prstGeom prst="rect">
            <a:avLst/>
          </a:prstGeom>
        </p:spPr>
      </p:pic>
      <p:sp>
        <p:nvSpPr>
          <p:cNvPr id="7" name="TextBox 6">
            <a:extLst>
              <a:ext uri="{FF2B5EF4-FFF2-40B4-BE49-F238E27FC236}">
                <a16:creationId xmlns:a16="http://schemas.microsoft.com/office/drawing/2014/main" id="{ABB6336A-F317-646F-5670-9783DED9775D}"/>
              </a:ext>
            </a:extLst>
          </p:cNvPr>
          <p:cNvSpPr txBox="1"/>
          <p:nvPr/>
        </p:nvSpPr>
        <p:spPr>
          <a:xfrm>
            <a:off x="8229599" y="989045"/>
            <a:ext cx="3085321" cy="3416320"/>
          </a:xfrm>
          <a:prstGeom prst="rect">
            <a:avLst/>
          </a:prstGeom>
          <a:noFill/>
        </p:spPr>
        <p:txBody>
          <a:bodyPr wrap="square" rtlCol="0">
            <a:spAutoFit/>
          </a:bodyPr>
          <a:lstStyle/>
          <a:p>
            <a:r>
              <a:rPr lang="en-US" dirty="0"/>
              <a:t>main()</a:t>
            </a:r>
          </a:p>
          <a:p>
            <a:r>
              <a:rPr lang="en-US" dirty="0"/>
              <a:t>{</a:t>
            </a:r>
          </a:p>
          <a:p>
            <a:r>
              <a:rPr lang="en-US" dirty="0"/>
              <a:t>   </a:t>
            </a:r>
            <a:r>
              <a:rPr lang="en-US" dirty="0" err="1"/>
              <a:t>sysout</a:t>
            </a:r>
            <a:r>
              <a:rPr lang="en-US" dirty="0"/>
              <a:t>(fact(5));</a:t>
            </a:r>
          </a:p>
          <a:p>
            <a:r>
              <a:rPr lang="en-US" dirty="0"/>
              <a:t>}</a:t>
            </a:r>
          </a:p>
          <a:p>
            <a:endParaRPr lang="en-US" dirty="0"/>
          </a:p>
          <a:p>
            <a:r>
              <a:rPr lang="en-US" dirty="0"/>
              <a:t>public static int fact(int n)</a:t>
            </a:r>
          </a:p>
          <a:p>
            <a:r>
              <a:rPr lang="en-US" dirty="0"/>
              <a:t>{</a:t>
            </a:r>
          </a:p>
          <a:p>
            <a:r>
              <a:rPr lang="en-US" dirty="0"/>
              <a:t>  if(n&lt;2) return 1;</a:t>
            </a:r>
          </a:p>
          <a:p>
            <a:endParaRPr lang="en-US" dirty="0"/>
          </a:p>
          <a:p>
            <a:r>
              <a:rPr lang="en-US" dirty="0"/>
              <a:t>  </a:t>
            </a:r>
          </a:p>
          <a:p>
            <a:r>
              <a:rPr lang="en-US" dirty="0"/>
              <a:t>  else return n * fact(n-1);</a:t>
            </a:r>
          </a:p>
          <a:p>
            <a:r>
              <a:rPr lang="en-US" dirty="0"/>
              <a:t>}</a:t>
            </a:r>
            <a:endParaRPr lang="en-IN" dirty="0"/>
          </a:p>
        </p:txBody>
      </p:sp>
    </p:spTree>
    <p:extLst>
      <p:ext uri="{BB962C8B-B14F-4D97-AF65-F5344CB8AC3E}">
        <p14:creationId xmlns:p14="http://schemas.microsoft.com/office/powerpoint/2010/main" val="798803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47543E-45BA-6D1A-FC9F-356117591339}"/>
              </a:ext>
            </a:extLst>
          </p:cNvPr>
          <p:cNvSpPr txBox="1"/>
          <p:nvPr/>
        </p:nvSpPr>
        <p:spPr>
          <a:xfrm>
            <a:off x="458584" y="2627542"/>
            <a:ext cx="3472113" cy="923330"/>
          </a:xfrm>
          <a:prstGeom prst="rect">
            <a:avLst/>
          </a:prstGeom>
          <a:noFill/>
        </p:spPr>
        <p:txBody>
          <a:bodyPr wrap="square" rtlCol="0">
            <a:spAutoFit/>
          </a:bodyPr>
          <a:lstStyle/>
          <a:p>
            <a:r>
              <a:rPr lang="en-US" dirty="0"/>
              <a:t>forward recursive statement:  The statements which gets executed during winding phase.</a:t>
            </a:r>
          </a:p>
        </p:txBody>
      </p:sp>
      <p:sp>
        <p:nvSpPr>
          <p:cNvPr id="3" name="TextBox 2">
            <a:extLst>
              <a:ext uri="{FF2B5EF4-FFF2-40B4-BE49-F238E27FC236}">
                <a16:creationId xmlns:a16="http://schemas.microsoft.com/office/drawing/2014/main" id="{2B39F257-5DCD-A9FA-8F67-7A05644BF942}"/>
              </a:ext>
            </a:extLst>
          </p:cNvPr>
          <p:cNvSpPr txBox="1"/>
          <p:nvPr/>
        </p:nvSpPr>
        <p:spPr>
          <a:xfrm>
            <a:off x="541176" y="4230458"/>
            <a:ext cx="3676261" cy="1200329"/>
          </a:xfrm>
          <a:prstGeom prst="rect">
            <a:avLst/>
          </a:prstGeom>
          <a:noFill/>
        </p:spPr>
        <p:txBody>
          <a:bodyPr wrap="square" rtlCol="0">
            <a:spAutoFit/>
          </a:bodyPr>
          <a:lstStyle/>
          <a:p>
            <a:r>
              <a:rPr lang="en-US" dirty="0"/>
              <a:t>backward recursive statement: The statements which gets executed during unwinding phase.</a:t>
            </a:r>
            <a:endParaRPr lang="en-IN" dirty="0"/>
          </a:p>
          <a:p>
            <a:endParaRPr lang="en-IN" dirty="0"/>
          </a:p>
        </p:txBody>
      </p:sp>
      <p:sp>
        <p:nvSpPr>
          <p:cNvPr id="4" name="TextBox 3">
            <a:extLst>
              <a:ext uri="{FF2B5EF4-FFF2-40B4-BE49-F238E27FC236}">
                <a16:creationId xmlns:a16="http://schemas.microsoft.com/office/drawing/2014/main" id="{37BF8C44-0D9B-C4DE-44D4-997121F9C185}"/>
              </a:ext>
            </a:extLst>
          </p:cNvPr>
          <p:cNvSpPr txBox="1"/>
          <p:nvPr/>
        </p:nvSpPr>
        <p:spPr>
          <a:xfrm>
            <a:off x="541176" y="1150213"/>
            <a:ext cx="1390261" cy="1200329"/>
          </a:xfrm>
          <a:prstGeom prst="rect">
            <a:avLst/>
          </a:prstGeom>
          <a:noFill/>
        </p:spPr>
        <p:txBody>
          <a:bodyPr wrap="square" rtlCol="0">
            <a:spAutoFit/>
          </a:bodyPr>
          <a:lstStyle/>
          <a:p>
            <a:r>
              <a:rPr lang="en-IN" dirty="0"/>
              <a:t>main()</a:t>
            </a:r>
          </a:p>
          <a:p>
            <a:r>
              <a:rPr lang="en-IN" dirty="0"/>
              <a:t>{</a:t>
            </a:r>
          </a:p>
          <a:p>
            <a:r>
              <a:rPr lang="en-IN" dirty="0"/>
              <a:t>   fun(1);</a:t>
            </a:r>
          </a:p>
          <a:p>
            <a:r>
              <a:rPr lang="en-IN" dirty="0"/>
              <a:t>}</a:t>
            </a:r>
          </a:p>
        </p:txBody>
      </p:sp>
      <p:sp>
        <p:nvSpPr>
          <p:cNvPr id="5" name="TextBox 4">
            <a:extLst>
              <a:ext uri="{FF2B5EF4-FFF2-40B4-BE49-F238E27FC236}">
                <a16:creationId xmlns:a16="http://schemas.microsoft.com/office/drawing/2014/main" id="{EA351D0A-F448-09A5-8E67-09EA0524628E}"/>
              </a:ext>
            </a:extLst>
          </p:cNvPr>
          <p:cNvSpPr txBox="1"/>
          <p:nvPr/>
        </p:nvSpPr>
        <p:spPr>
          <a:xfrm>
            <a:off x="5789253" y="1150213"/>
            <a:ext cx="3141373" cy="2585323"/>
          </a:xfrm>
          <a:prstGeom prst="rect">
            <a:avLst/>
          </a:prstGeom>
          <a:noFill/>
        </p:spPr>
        <p:txBody>
          <a:bodyPr wrap="none" rtlCol="0">
            <a:spAutoFit/>
          </a:bodyPr>
          <a:lstStyle/>
          <a:p>
            <a:r>
              <a:rPr lang="en-IN" dirty="0"/>
              <a:t>void fun(int n)</a:t>
            </a:r>
          </a:p>
          <a:p>
            <a:r>
              <a:rPr lang="en-IN" dirty="0"/>
              <a:t>{</a:t>
            </a:r>
          </a:p>
          <a:p>
            <a:r>
              <a:rPr lang="en-IN" dirty="0"/>
              <a:t>  if(n&gt;5)</a:t>
            </a:r>
          </a:p>
          <a:p>
            <a:r>
              <a:rPr lang="en-IN" dirty="0"/>
              <a:t>         return;</a:t>
            </a:r>
          </a:p>
          <a:p>
            <a:r>
              <a:rPr lang="en-IN" dirty="0"/>
              <a:t>  </a:t>
            </a:r>
            <a:r>
              <a:rPr lang="en-IN" dirty="0" err="1"/>
              <a:t>sysout</a:t>
            </a:r>
            <a:r>
              <a:rPr lang="en-IN" dirty="0"/>
              <a:t>(n);  //forward recursive</a:t>
            </a:r>
          </a:p>
          <a:p>
            <a:r>
              <a:rPr lang="en-IN" dirty="0"/>
              <a:t>  fun(n+1);</a:t>
            </a:r>
          </a:p>
          <a:p>
            <a:r>
              <a:rPr lang="en-IN" dirty="0"/>
              <a:t>  </a:t>
            </a:r>
          </a:p>
          <a:p>
            <a:r>
              <a:rPr lang="en-IN" dirty="0"/>
              <a:t>  return;</a:t>
            </a:r>
          </a:p>
          <a:p>
            <a:r>
              <a:rPr lang="en-IN" dirty="0"/>
              <a:t>}</a:t>
            </a:r>
          </a:p>
        </p:txBody>
      </p:sp>
      <p:sp>
        <p:nvSpPr>
          <p:cNvPr id="6" name="TextBox 5">
            <a:extLst>
              <a:ext uri="{FF2B5EF4-FFF2-40B4-BE49-F238E27FC236}">
                <a16:creationId xmlns:a16="http://schemas.microsoft.com/office/drawing/2014/main" id="{0199B072-C074-75A2-19ED-DAFBE6B3DB15}"/>
              </a:ext>
            </a:extLst>
          </p:cNvPr>
          <p:cNvSpPr txBox="1"/>
          <p:nvPr/>
        </p:nvSpPr>
        <p:spPr>
          <a:xfrm>
            <a:off x="5623695" y="4138125"/>
            <a:ext cx="3306931" cy="2585323"/>
          </a:xfrm>
          <a:prstGeom prst="rect">
            <a:avLst/>
          </a:prstGeom>
          <a:noFill/>
        </p:spPr>
        <p:txBody>
          <a:bodyPr wrap="none" rtlCol="0">
            <a:spAutoFit/>
          </a:bodyPr>
          <a:lstStyle/>
          <a:p>
            <a:r>
              <a:rPr lang="en-US" dirty="0"/>
              <a:t>void fun(int n)</a:t>
            </a:r>
          </a:p>
          <a:p>
            <a:r>
              <a:rPr lang="en-US" dirty="0"/>
              <a:t>{</a:t>
            </a:r>
          </a:p>
          <a:p>
            <a:r>
              <a:rPr lang="en-US" dirty="0"/>
              <a:t>  if(n&gt;5)</a:t>
            </a:r>
          </a:p>
          <a:p>
            <a:r>
              <a:rPr lang="en-US" dirty="0"/>
              <a:t>    return;</a:t>
            </a:r>
          </a:p>
          <a:p>
            <a:r>
              <a:rPr lang="en-US" dirty="0"/>
              <a:t>  </a:t>
            </a:r>
          </a:p>
          <a:p>
            <a:r>
              <a:rPr lang="en-US" dirty="0"/>
              <a:t>  fun(n+1);</a:t>
            </a:r>
          </a:p>
          <a:p>
            <a:r>
              <a:rPr lang="en-US" dirty="0"/>
              <a:t>  </a:t>
            </a:r>
            <a:r>
              <a:rPr lang="en-US" dirty="0" err="1"/>
              <a:t>sysout</a:t>
            </a:r>
            <a:r>
              <a:rPr lang="en-US" dirty="0"/>
              <a:t>(n);  //backward recursive</a:t>
            </a:r>
          </a:p>
          <a:p>
            <a:r>
              <a:rPr lang="en-US" dirty="0"/>
              <a:t>  return;</a:t>
            </a:r>
          </a:p>
          <a:p>
            <a:r>
              <a:rPr lang="en-US" dirty="0"/>
              <a:t>}</a:t>
            </a:r>
          </a:p>
        </p:txBody>
      </p:sp>
      <p:cxnSp>
        <p:nvCxnSpPr>
          <p:cNvPr id="8" name="Straight Connector 7">
            <a:extLst>
              <a:ext uri="{FF2B5EF4-FFF2-40B4-BE49-F238E27FC236}">
                <a16:creationId xmlns:a16="http://schemas.microsoft.com/office/drawing/2014/main" id="{A958EEA1-C0BC-9DD5-5174-60BD06AF7DC7}"/>
              </a:ext>
            </a:extLst>
          </p:cNvPr>
          <p:cNvCxnSpPr/>
          <p:nvPr/>
        </p:nvCxnSpPr>
        <p:spPr>
          <a:xfrm>
            <a:off x="233265" y="3900196"/>
            <a:ext cx="8976049"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90800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35F1-516F-97D7-D992-E39D884B5577}"/>
              </a:ext>
            </a:extLst>
          </p:cNvPr>
          <p:cNvSpPr>
            <a:spLocks noGrp="1"/>
          </p:cNvSpPr>
          <p:nvPr>
            <p:ph type="title"/>
          </p:nvPr>
        </p:nvSpPr>
        <p:spPr/>
        <p:txBody>
          <a:bodyPr/>
          <a:lstStyle/>
          <a:p>
            <a:pPr algn="ctr"/>
            <a:r>
              <a:rPr lang="en-IN" dirty="0"/>
              <a:t>Properties of recursive algorithm</a:t>
            </a:r>
          </a:p>
        </p:txBody>
      </p:sp>
      <p:sp>
        <p:nvSpPr>
          <p:cNvPr id="3" name="Content Placeholder 2">
            <a:extLst>
              <a:ext uri="{FF2B5EF4-FFF2-40B4-BE49-F238E27FC236}">
                <a16:creationId xmlns:a16="http://schemas.microsoft.com/office/drawing/2014/main" id="{B32AAD71-5189-5A51-1690-0B8D5E0A27F8}"/>
              </a:ext>
            </a:extLst>
          </p:cNvPr>
          <p:cNvSpPr>
            <a:spLocks noGrp="1"/>
          </p:cNvSpPr>
          <p:nvPr>
            <p:ph idx="1"/>
          </p:nvPr>
        </p:nvSpPr>
        <p:spPr>
          <a:xfrm>
            <a:off x="838200" y="1595535"/>
            <a:ext cx="10515600" cy="5037299"/>
          </a:xfrm>
        </p:spPr>
        <p:txBody>
          <a:bodyPr>
            <a:normAutofit/>
          </a:bodyPr>
          <a:lstStyle/>
          <a:p>
            <a:pPr marL="514350" indent="-514350">
              <a:buAutoNum type="arabicParenR"/>
            </a:pPr>
            <a:r>
              <a:rPr lang="en-US" dirty="0"/>
              <a:t>A recursive algorithm must have a termination condition. </a:t>
            </a:r>
          </a:p>
          <a:p>
            <a:pPr marL="514350" indent="-514350">
              <a:buAutoNum type="arabicParenR"/>
            </a:pPr>
            <a:r>
              <a:rPr lang="en-US" dirty="0"/>
              <a:t>A recursive algorithm must change its state, and move towards the termination condition. Without termination condition, the recursive function may run forever and will finally consume all the stack memory</a:t>
            </a:r>
          </a:p>
          <a:p>
            <a:pPr marL="514350" indent="-514350">
              <a:buAutoNum type="arabicParenR"/>
            </a:pPr>
            <a:r>
              <a:rPr lang="en-US" dirty="0"/>
              <a:t>A recursive algorithm must call itself. </a:t>
            </a:r>
          </a:p>
          <a:p>
            <a:pPr marL="0" indent="0">
              <a:buNone/>
            </a:pPr>
            <a:endParaRPr lang="en-US" dirty="0"/>
          </a:p>
          <a:p>
            <a:pPr marL="0" indent="0">
              <a:buNone/>
            </a:pPr>
            <a:r>
              <a:rPr lang="en-US" dirty="0"/>
              <a:t>Note: The speed of a recursive program is slower because of stack overheads. If the same task can be done using an iterative solution (loops), then we should prefer an iterative solution (loops) in place of recursion to avoid stack overhead. </a:t>
            </a:r>
            <a:endParaRPr lang="en-IN" dirty="0"/>
          </a:p>
        </p:txBody>
      </p:sp>
    </p:spTree>
    <p:extLst>
      <p:ext uri="{BB962C8B-B14F-4D97-AF65-F5344CB8AC3E}">
        <p14:creationId xmlns:p14="http://schemas.microsoft.com/office/powerpoint/2010/main" val="4275514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4849-E169-F784-A085-956E97A28A10}"/>
              </a:ext>
            </a:extLst>
          </p:cNvPr>
          <p:cNvSpPr>
            <a:spLocks noGrp="1"/>
          </p:cNvSpPr>
          <p:nvPr>
            <p:ph type="title"/>
          </p:nvPr>
        </p:nvSpPr>
        <p:spPr/>
        <p:txBody>
          <a:bodyPr/>
          <a:lstStyle/>
          <a:p>
            <a:pPr algn="ctr"/>
            <a:r>
              <a:rPr lang="en-IN" dirty="0"/>
              <a:t>Why Recursion?</a:t>
            </a:r>
          </a:p>
        </p:txBody>
      </p:sp>
      <p:sp>
        <p:nvSpPr>
          <p:cNvPr id="3" name="Content Placeholder 2">
            <a:extLst>
              <a:ext uri="{FF2B5EF4-FFF2-40B4-BE49-F238E27FC236}">
                <a16:creationId xmlns:a16="http://schemas.microsoft.com/office/drawing/2014/main" id="{FC3B9F86-48CE-EA6D-40AE-1B5F56088F38}"/>
              </a:ext>
            </a:extLst>
          </p:cNvPr>
          <p:cNvSpPr>
            <a:spLocks noGrp="1"/>
          </p:cNvSpPr>
          <p:nvPr>
            <p:ph idx="1"/>
          </p:nvPr>
        </p:nvSpPr>
        <p:spPr/>
        <p:txBody>
          <a:bodyPr/>
          <a:lstStyle/>
          <a:p>
            <a:r>
              <a:rPr lang="en-US" dirty="0"/>
              <a:t>Recursive code is generally shorter and easier to write than iterative code. </a:t>
            </a:r>
          </a:p>
          <a:p>
            <a:r>
              <a:rPr lang="en-US" dirty="0"/>
              <a:t>Recursion is most useful for tasks that can be defined in terms of similar subtasks. </a:t>
            </a:r>
          </a:p>
          <a:p>
            <a:r>
              <a:rPr lang="en-US" dirty="0"/>
              <a:t>For example, sort, search, and traversal problems often have simple recursive solutions.</a:t>
            </a:r>
            <a:endParaRPr lang="en-IN" dirty="0"/>
          </a:p>
        </p:txBody>
      </p:sp>
    </p:spTree>
    <p:extLst>
      <p:ext uri="{BB962C8B-B14F-4D97-AF65-F5344CB8AC3E}">
        <p14:creationId xmlns:p14="http://schemas.microsoft.com/office/powerpoint/2010/main" val="555654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EBF0-95BB-5EDE-E41A-23166F07B084}"/>
              </a:ext>
            </a:extLst>
          </p:cNvPr>
          <p:cNvSpPr>
            <a:spLocks noGrp="1"/>
          </p:cNvSpPr>
          <p:nvPr>
            <p:ph type="title"/>
          </p:nvPr>
        </p:nvSpPr>
        <p:spPr/>
        <p:txBody>
          <a:bodyPr/>
          <a:lstStyle/>
          <a:p>
            <a:r>
              <a:rPr lang="en-IN" dirty="0"/>
              <a:t>Important points</a:t>
            </a:r>
          </a:p>
        </p:txBody>
      </p:sp>
      <p:sp>
        <p:nvSpPr>
          <p:cNvPr id="3" name="Content Placeholder 2">
            <a:extLst>
              <a:ext uri="{FF2B5EF4-FFF2-40B4-BE49-F238E27FC236}">
                <a16:creationId xmlns:a16="http://schemas.microsoft.com/office/drawing/2014/main" id="{EF51E49E-F7DF-476B-E74B-AE6A78ED7E94}"/>
              </a:ext>
            </a:extLst>
          </p:cNvPr>
          <p:cNvSpPr>
            <a:spLocks noGrp="1"/>
          </p:cNvSpPr>
          <p:nvPr>
            <p:ph idx="1"/>
          </p:nvPr>
        </p:nvSpPr>
        <p:spPr/>
        <p:txBody>
          <a:bodyPr>
            <a:normAutofit/>
          </a:bodyPr>
          <a:lstStyle/>
          <a:p>
            <a:pPr marL="0" indent="0">
              <a:buNone/>
            </a:pPr>
            <a:r>
              <a:rPr lang="en-US" dirty="0"/>
              <a:t>• Recursive algorithms have two types of cases, recursive cases and base cases. </a:t>
            </a:r>
          </a:p>
          <a:p>
            <a:pPr marL="0" indent="0">
              <a:buNone/>
            </a:pPr>
            <a:r>
              <a:rPr lang="en-US" dirty="0"/>
              <a:t>• Every recursive function case must terminate at a base case. </a:t>
            </a:r>
          </a:p>
          <a:p>
            <a:pPr marL="0" indent="0">
              <a:buNone/>
            </a:pPr>
            <a:r>
              <a:rPr lang="en-US" dirty="0"/>
              <a:t>• Generally, iterative solutions are more efficient than recursive solutions [due to the overhead of function calls]. </a:t>
            </a:r>
          </a:p>
          <a:p>
            <a:pPr marL="0" indent="0">
              <a:buNone/>
            </a:pPr>
            <a:r>
              <a:rPr lang="en-US" dirty="0"/>
              <a:t>• A recursive algorithm can be implemented without recursive function calls using a stack, but it’s usually more trouble.</a:t>
            </a:r>
          </a:p>
          <a:p>
            <a:pPr marL="0" indent="0">
              <a:buNone/>
            </a:pPr>
            <a:r>
              <a:rPr lang="en-US" dirty="0"/>
              <a:t>• Some problems are best suited for recursive solutions while others are not.</a:t>
            </a:r>
            <a:endParaRPr lang="en-IN" dirty="0"/>
          </a:p>
        </p:txBody>
      </p:sp>
    </p:spTree>
    <p:extLst>
      <p:ext uri="{BB962C8B-B14F-4D97-AF65-F5344CB8AC3E}">
        <p14:creationId xmlns:p14="http://schemas.microsoft.com/office/powerpoint/2010/main" val="2246520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1183</Words>
  <Application>Microsoft Office PowerPoint</Application>
  <PresentationFormat>Widescreen</PresentationFormat>
  <Paragraphs>184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Recursion</vt:lpstr>
      <vt:lpstr>Recursive function</vt:lpstr>
      <vt:lpstr>Recursive function</vt:lpstr>
      <vt:lpstr>Recursive function</vt:lpstr>
      <vt:lpstr>PowerPoint Presentation</vt:lpstr>
      <vt:lpstr>PowerPoint Presentation</vt:lpstr>
      <vt:lpstr>Properties of recursive algorithm</vt:lpstr>
      <vt:lpstr>Why Recursion?</vt:lpstr>
      <vt:lpstr>Important points</vt:lpstr>
      <vt:lpstr>Example Algorithms of Recursion</vt:lpstr>
      <vt:lpstr>Some more examples</vt:lpstr>
      <vt:lpstr>Some more examples</vt:lpstr>
      <vt:lpstr>Some more examples</vt:lpstr>
      <vt:lpstr>LinkedList and recursive function</vt:lpstr>
      <vt:lpstr>LinkedList and recursive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Recursion</dc:title>
  <dc:creator>Janhavi Deo</dc:creator>
  <cp:lastModifiedBy>Janhavi Deo</cp:lastModifiedBy>
  <cp:revision>5</cp:revision>
  <dcterms:created xsi:type="dcterms:W3CDTF">2022-12-11T10:59:45Z</dcterms:created>
  <dcterms:modified xsi:type="dcterms:W3CDTF">2022-12-15T12:41:53Z</dcterms:modified>
</cp:coreProperties>
</file>