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8A354-122F-4F64-A148-91041509279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3EB0-BF7D-40C2-B195-72E74E886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2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Auxiliary means helping functions.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3EB0-BF7D-40C2-B195-72E74E886D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4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Auxiliary means helping functions.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3EB0-BF7D-40C2-B195-72E74E886D8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4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BBD9-DB07-ACA1-1AB9-088DBA67F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4597-6E64-C305-19A4-196922BF3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1A49-B174-6F2C-B2B8-369D2C81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5EF0-8EAB-1C2E-3665-DF1390BE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44EE-5B92-31D4-8066-7F1B7E3A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F0D-D433-3FC3-E7EB-63D0368D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93404-395F-E11E-52E2-ADB9615F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17B9-1976-363E-18C4-E2EFB86D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686B-4A11-E67C-415F-3A61366E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B97ED-C891-07A8-290E-3CC35286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53B76-194B-E91E-4AE3-B8D5F9DFA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CEE53-E24C-35F7-6B56-A7C555AF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D1CD-F985-A468-7CBD-BACE9F7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76EE-12DF-F941-61C7-04FC8A85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DFB1-4688-305F-DA75-6B4C476B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7F36-F522-DE9A-EB80-59357B00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4384-1079-4250-573E-EDFC49DD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5BC4-8871-CF67-278F-296BAB6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B9D5-6430-9407-8D0C-88B89A8C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EC6D-5265-8D67-C9EE-785E71FC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5536-4D92-D4AB-2E87-000233CD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2194-1DCB-6456-9D7F-CF95FF94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C13D-5899-D4E2-5284-06F2AFEF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4A63-5CFE-B05D-227A-5F0CAC8B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2A86-AB47-6A13-69BA-FAEE6D7E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5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772C-3F2A-88C4-8FCB-762C4C7D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0541-1C4A-151C-6CDE-ECF3B2D61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C0F6-C465-B48E-2F85-F4C3E13D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59F87-9002-9348-1AF9-A6C6E2F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A816-D3CE-3DE4-D102-590E3A61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073E-DF8B-203B-B4FB-A343BE46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8CE-9BBA-A45E-60D8-44223FF3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E427-2A88-E5FE-1843-C3D88ECA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9765B-AE35-9897-F14C-2BEB5235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87DE-873B-7AFD-0AC1-ED949382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E0AFB-9B03-2DC0-94F6-23A8F12C7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AD343-17D5-B974-17EC-88979686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B47DE-9422-20CE-B780-C8873613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D31B5-16F5-D3FB-DA20-5D44562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2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CEAD-503B-DAE4-E3A5-8CBF7DA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38BA1-552F-E0C9-0142-76479AD2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4AFE8-4D32-B291-8E03-6B23369C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6D3FF-82AC-4EF1-7A02-1C717C7F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D22EA-7AC0-FF54-AD00-4EEA40AF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AD4D4-788B-9994-F1D7-49D5308A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8A06-2153-75D2-2577-633760D5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1B3B-A6CF-8881-079F-79136EC1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2C70-1359-D5EC-7C53-F4DCA415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0A937-5A86-7431-B853-C35581B9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C092-537D-52BE-DE94-29ADA9A7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AC2F2-9415-9E67-871B-16565ADF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FF126-73D0-6B9D-DF20-4A621A17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602B-7993-DF5B-9B00-522C8297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A044A-1B22-242C-2074-B276312B8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7138-C627-531B-12AA-81754D6F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BCD1-5B23-F37A-91F2-A239B15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E51F1-8B44-A117-FB1D-07A9518E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44CD-662A-E5D3-966E-EF54F26B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3CEAE-72CB-FE36-59C2-6AD3E64C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6B31-EA1C-4A1F-EB51-77A44411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87D1-3592-E82A-228B-5AE58139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B86A-2C64-4972-94A1-6E352BE0C4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6320-C4D4-2AF9-980C-031A8B031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A170-42B3-FE4E-361B-72C118099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B131-10C4-4CE7-8744-61141C0AD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8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9B2-5617-1CC6-B93D-E2DC6ACB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 and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D2E2-ECEA-C559-E5D9-7E1809192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14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D534A-90D6-7D9D-A3A3-00C12473CEA7}"/>
              </a:ext>
            </a:extLst>
          </p:cNvPr>
          <p:cNvSpPr txBox="1"/>
          <p:nvPr/>
        </p:nvSpPr>
        <p:spPr>
          <a:xfrm>
            <a:off x="835743" y="1347019"/>
            <a:ext cx="10026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Following are some of the applications that uses queue.</a:t>
            </a:r>
          </a:p>
          <a:p>
            <a:endParaRPr lang="en-US" sz="2400" dirty="0"/>
          </a:p>
          <a:p>
            <a:r>
              <a:rPr lang="en-US" sz="2400" b="1" dirty="0"/>
              <a:t>Direct applications </a:t>
            </a:r>
          </a:p>
          <a:p>
            <a:r>
              <a:rPr lang="en-US" sz="2400" dirty="0"/>
              <a:t>• Operating systems schedule jobs (with equal priority) in the order of arrival (e.g., a print queue). </a:t>
            </a:r>
          </a:p>
          <a:p>
            <a:r>
              <a:rPr lang="en-US" sz="2400" dirty="0"/>
              <a:t>• Simulation of real-world queues such as lines at a ticket counter or any other first-come first-served scenario requires a queue. </a:t>
            </a:r>
          </a:p>
          <a:p>
            <a:r>
              <a:rPr lang="en-US" sz="2400" dirty="0"/>
              <a:t>• Multiprogramming. </a:t>
            </a:r>
          </a:p>
          <a:p>
            <a:r>
              <a:rPr lang="en-US" sz="2400" dirty="0"/>
              <a:t>• Asynchronous data transfer (file IO, pipes, sockets). </a:t>
            </a:r>
          </a:p>
          <a:p>
            <a:r>
              <a:rPr lang="en-US" sz="2400" dirty="0"/>
              <a:t>• Waiting times of customers at call center. </a:t>
            </a:r>
          </a:p>
          <a:p>
            <a:r>
              <a:rPr lang="en-US" sz="2400" dirty="0"/>
              <a:t>• Determining number of cashiers to have at a supermarket.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8E1A6-C51D-A9F3-6EF2-D70D4AF3787B}"/>
              </a:ext>
            </a:extLst>
          </p:cNvPr>
          <p:cNvSpPr txBox="1"/>
          <p:nvPr/>
        </p:nvSpPr>
        <p:spPr>
          <a:xfrm>
            <a:off x="4660490" y="452284"/>
            <a:ext cx="396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Applications of Queue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1F7A0-D6DE-E113-9247-BC1200A42F72}"/>
              </a:ext>
            </a:extLst>
          </p:cNvPr>
          <p:cNvSpPr txBox="1"/>
          <p:nvPr/>
        </p:nvSpPr>
        <p:spPr>
          <a:xfrm>
            <a:off x="707922" y="5627297"/>
            <a:ext cx="9617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Indirect applications </a:t>
            </a:r>
          </a:p>
          <a:p>
            <a:r>
              <a:rPr lang="en-US" dirty="0"/>
              <a:t>• </a:t>
            </a:r>
            <a:r>
              <a:rPr lang="en-US" sz="2400" dirty="0"/>
              <a:t>Auxiliary data structure for algorithms (Example: Tree traversal algorithms</a:t>
            </a:r>
            <a:r>
              <a:rPr lang="en-US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60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DDF5C-9E3F-C4F2-C517-E5ECDC546963}"/>
              </a:ext>
            </a:extLst>
          </p:cNvPr>
          <p:cNvSpPr txBox="1"/>
          <p:nvPr/>
        </p:nvSpPr>
        <p:spPr>
          <a:xfrm>
            <a:off x="865240" y="442449"/>
            <a:ext cx="9134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Implementation: </a:t>
            </a:r>
            <a:r>
              <a:rPr lang="en-US" sz="2400" dirty="0"/>
              <a:t>There are many ways of implementing queue ADT.</a:t>
            </a:r>
          </a:p>
          <a:p>
            <a:r>
              <a:rPr lang="en-US" sz="2400" dirty="0"/>
              <a:t>• Simple array based implementation </a:t>
            </a:r>
          </a:p>
          <a:p>
            <a:r>
              <a:rPr lang="en-US" sz="2400" dirty="0"/>
              <a:t>• Dynamic array based implementation </a:t>
            </a:r>
          </a:p>
          <a:p>
            <a:r>
              <a:rPr lang="en-US" sz="2400" dirty="0"/>
              <a:t>• Linked lists implementation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3D48E-4E92-55A3-C6F4-D3EDD724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0" y="3429000"/>
            <a:ext cx="8048625" cy="303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D0E27-7FBD-095F-15B0-C72431199CE1}"/>
              </a:ext>
            </a:extLst>
          </p:cNvPr>
          <p:cNvSpPr txBox="1"/>
          <p:nvPr/>
        </p:nvSpPr>
        <p:spPr>
          <a:xfrm>
            <a:off x="865240" y="2871019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Performance: </a:t>
            </a:r>
          </a:p>
        </p:txBody>
      </p:sp>
    </p:spTree>
    <p:extLst>
      <p:ext uri="{BB962C8B-B14F-4D97-AF65-F5344CB8AC3E}">
        <p14:creationId xmlns:p14="http://schemas.microsoft.com/office/powerpoint/2010/main" val="175911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69779-5904-37AA-6DF4-24CCA3034B06}"/>
              </a:ext>
            </a:extLst>
          </p:cNvPr>
          <p:cNvSpPr txBox="1"/>
          <p:nvPr/>
        </p:nvSpPr>
        <p:spPr>
          <a:xfrm>
            <a:off x="4348065" y="485192"/>
            <a:ext cx="3880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Circular Queue     ADT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243A6-FE71-D42C-4966-A089E7A0EC75}"/>
              </a:ext>
            </a:extLst>
          </p:cNvPr>
          <p:cNvSpPr txBox="1"/>
          <p:nvPr/>
        </p:nvSpPr>
        <p:spPr>
          <a:xfrm>
            <a:off x="1197372" y="1288026"/>
            <a:ext cx="109662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We reuse the array indexes in circular fashion to insert elements in queue.</a:t>
            </a:r>
          </a:p>
          <a:p>
            <a:endParaRPr lang="en-IN" sz="2800" dirty="0"/>
          </a:p>
          <a:p>
            <a:r>
              <a:rPr lang="en-US" sz="2800" dirty="0"/>
              <a:t>Simple array implementation for queue is not efficient</a:t>
            </a:r>
            <a:endParaRPr lang="en-IN" sz="2800" dirty="0"/>
          </a:p>
          <a:p>
            <a:endParaRPr lang="en-IN" sz="2800" dirty="0"/>
          </a:p>
          <a:p>
            <a:r>
              <a:rPr lang="en-US" sz="2800" dirty="0"/>
              <a:t>We treat the last element and the first array elements as contiguous. </a:t>
            </a:r>
            <a:r>
              <a:rPr lang="en-IN" sz="2800" dirty="0"/>
              <a:t> </a:t>
            </a:r>
          </a:p>
        </p:txBody>
      </p:sp>
      <p:pic>
        <p:nvPicPr>
          <p:cNvPr id="1026" name="Picture 2" descr="Advantages of circular queue over linear queue - GeeksforGeeks">
            <a:extLst>
              <a:ext uri="{FF2B5EF4-FFF2-40B4-BE49-F238E27FC236}">
                <a16:creationId xmlns:a16="http://schemas.microsoft.com/office/drawing/2014/main" id="{80E78013-FFDD-5108-1AEA-0A168371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69" y="3534795"/>
            <a:ext cx="5160860" cy="29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1E421-665F-102A-07F6-26ED4C854788}"/>
              </a:ext>
            </a:extLst>
          </p:cNvPr>
          <p:cNvSpPr txBox="1"/>
          <p:nvPr/>
        </p:nvSpPr>
        <p:spPr>
          <a:xfrm>
            <a:off x="765110" y="1362268"/>
            <a:ext cx="10384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simple data structure used for storing data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In a stack, the order in which the data arrives is important.</a:t>
            </a:r>
          </a:p>
          <a:p>
            <a:endParaRPr lang="en-US" sz="2400" dirty="0"/>
          </a:p>
          <a:p>
            <a:r>
              <a:rPr lang="en-US" sz="2400" dirty="0"/>
              <a:t>A stack is an ordered list in which insertion and deletion are done at one end, called top.</a:t>
            </a:r>
          </a:p>
          <a:p>
            <a:endParaRPr lang="en-US" sz="2400" dirty="0"/>
          </a:p>
          <a:p>
            <a:r>
              <a:rPr lang="en-US" sz="2400" dirty="0"/>
              <a:t>The last element inserted is the first one to be deleted. Hence, it is called the Last in First out (LIFO) or First in Last out (FILO) list.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3F4B8-C2FE-4EF4-45E0-0E5EA1001E12}"/>
              </a:ext>
            </a:extLst>
          </p:cNvPr>
          <p:cNvSpPr txBox="1"/>
          <p:nvPr/>
        </p:nvSpPr>
        <p:spPr>
          <a:xfrm>
            <a:off x="4180114" y="475861"/>
            <a:ext cx="3768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Data Structure: Stack</a:t>
            </a:r>
          </a:p>
        </p:txBody>
      </p:sp>
    </p:spTree>
    <p:extLst>
      <p:ext uri="{BB962C8B-B14F-4D97-AF65-F5344CB8AC3E}">
        <p14:creationId xmlns:p14="http://schemas.microsoft.com/office/powerpoint/2010/main" val="344828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1AF96-689C-A9C7-F8F2-8F217B9D7F52}"/>
              </a:ext>
            </a:extLst>
          </p:cNvPr>
          <p:cNvSpPr txBox="1"/>
          <p:nvPr/>
        </p:nvSpPr>
        <p:spPr>
          <a:xfrm>
            <a:off x="556571" y="1334277"/>
            <a:ext cx="7971609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When an element is inserted in a stack, the operation is called push.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When an element is removed from the stack, the concept is called pop.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Returns the last inserted element without removing it, is called peek.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Trying to pop out an empty stack is called underflow.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Trying to push an element in a full stack is called overflow.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Generally, we treat underflow and overflow as exceptions.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C9159-3438-73B2-8C1A-E504932F0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180" y="2075069"/>
            <a:ext cx="3517796" cy="3315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7E15C-0B4F-220A-A36E-1E063CEBB189}"/>
              </a:ext>
            </a:extLst>
          </p:cNvPr>
          <p:cNvSpPr txBox="1"/>
          <p:nvPr/>
        </p:nvSpPr>
        <p:spPr>
          <a:xfrm>
            <a:off x="3331029" y="466531"/>
            <a:ext cx="356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Operations on stack</a:t>
            </a:r>
          </a:p>
        </p:txBody>
      </p:sp>
    </p:spTree>
    <p:extLst>
      <p:ext uri="{BB962C8B-B14F-4D97-AF65-F5344CB8AC3E}">
        <p14:creationId xmlns:p14="http://schemas.microsoft.com/office/powerpoint/2010/main" val="336799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0C489-C569-3651-2B7B-57E6118E1222}"/>
              </a:ext>
            </a:extLst>
          </p:cNvPr>
          <p:cNvSpPr txBox="1"/>
          <p:nvPr/>
        </p:nvSpPr>
        <p:spPr>
          <a:xfrm>
            <a:off x="1347398" y="1240470"/>
            <a:ext cx="105791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operations make a stack an ADT. (For simplicity, assume the data is an integer type.)</a:t>
            </a:r>
          </a:p>
          <a:p>
            <a:endParaRPr lang="en-US" dirty="0"/>
          </a:p>
          <a:p>
            <a:r>
              <a:rPr lang="en-US" sz="2800" dirty="0"/>
              <a:t>Main stack operations</a:t>
            </a:r>
            <a:r>
              <a:rPr lang="en-US" sz="2400" dirty="0"/>
              <a:t> </a:t>
            </a:r>
          </a:p>
          <a:p>
            <a:r>
              <a:rPr lang="en-US" dirty="0"/>
              <a:t>• </a:t>
            </a:r>
            <a:r>
              <a:rPr lang="en-US" sz="2400" dirty="0"/>
              <a:t>Push (int data): Inserts data onto stack. </a:t>
            </a:r>
          </a:p>
          <a:p>
            <a:r>
              <a:rPr lang="en-US" sz="2400" dirty="0"/>
              <a:t>• int Pop(): Removes and returns the last inserted element from the stack. </a:t>
            </a:r>
          </a:p>
          <a:p>
            <a:endParaRPr lang="en-US" sz="2400" dirty="0"/>
          </a:p>
          <a:p>
            <a:r>
              <a:rPr lang="en-US" sz="2800" dirty="0"/>
              <a:t>Auxiliary stack operations </a:t>
            </a:r>
          </a:p>
          <a:p>
            <a:r>
              <a:rPr lang="en-US" sz="2400" dirty="0"/>
              <a:t>• int peek(): Returns the last inserted element without removing it. </a:t>
            </a:r>
          </a:p>
          <a:p>
            <a:r>
              <a:rPr lang="en-US" sz="2400" dirty="0"/>
              <a:t>• int Size(): Returns the number of elements stored in the stack. </a:t>
            </a:r>
          </a:p>
          <a:p>
            <a:r>
              <a:rPr lang="en-US" sz="2400" dirty="0"/>
              <a:t>• int </a:t>
            </a:r>
            <a:r>
              <a:rPr lang="en-US" sz="2400" dirty="0" err="1"/>
              <a:t>IsEmptyStack</a:t>
            </a:r>
            <a:r>
              <a:rPr lang="en-US" sz="2400" dirty="0"/>
              <a:t>(): Indicates whether any elements are stored in the stack or not. </a:t>
            </a:r>
          </a:p>
          <a:p>
            <a:r>
              <a:rPr lang="en-US" sz="2400" dirty="0"/>
              <a:t>• int </a:t>
            </a:r>
            <a:r>
              <a:rPr lang="en-US" sz="2400" dirty="0" err="1"/>
              <a:t>IsFullStack</a:t>
            </a:r>
            <a:r>
              <a:rPr lang="en-US" sz="2400" dirty="0"/>
              <a:t>(): Indicates whether the stack is full or not.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86009-B2F2-071C-47D3-B02741B5BB84}"/>
              </a:ext>
            </a:extLst>
          </p:cNvPr>
          <p:cNvSpPr txBox="1"/>
          <p:nvPr/>
        </p:nvSpPr>
        <p:spPr>
          <a:xfrm>
            <a:off x="4348065" y="485192"/>
            <a:ext cx="2257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     ADT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950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D534A-90D6-7D9D-A3A3-00C12473CEA7}"/>
              </a:ext>
            </a:extLst>
          </p:cNvPr>
          <p:cNvSpPr txBox="1"/>
          <p:nvPr/>
        </p:nvSpPr>
        <p:spPr>
          <a:xfrm>
            <a:off x="835743" y="1347019"/>
            <a:ext cx="10026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Following are some of the applications in which stack DS play an important role. </a:t>
            </a:r>
          </a:p>
          <a:p>
            <a:endParaRPr lang="en-US" sz="2400" dirty="0"/>
          </a:p>
          <a:p>
            <a:r>
              <a:rPr lang="en-US" sz="2400" b="1" dirty="0"/>
              <a:t>Direct applications </a:t>
            </a:r>
          </a:p>
          <a:p>
            <a:r>
              <a:rPr lang="en-US" sz="2400" dirty="0"/>
              <a:t>• Balancing of symbols </a:t>
            </a:r>
          </a:p>
          <a:p>
            <a:r>
              <a:rPr lang="en-US" sz="2400" dirty="0"/>
              <a:t>• Infix-to-postfix conversion </a:t>
            </a:r>
          </a:p>
          <a:p>
            <a:r>
              <a:rPr lang="en-US" sz="2400" dirty="0"/>
              <a:t>• Evaluation of postfix expression </a:t>
            </a:r>
          </a:p>
          <a:p>
            <a:r>
              <a:rPr lang="en-US" sz="2400" dirty="0"/>
              <a:t>• Implementing function calls (including recursion) </a:t>
            </a:r>
          </a:p>
          <a:p>
            <a:r>
              <a:rPr lang="en-US" sz="2400" dirty="0"/>
              <a:t>• Finding of spans (finding spans in stock markets, refer to Problems section) </a:t>
            </a:r>
          </a:p>
          <a:p>
            <a:r>
              <a:rPr lang="en-US" sz="2400" dirty="0"/>
              <a:t>• Page-visited history in a Web browser [Back Buttons] </a:t>
            </a:r>
          </a:p>
          <a:p>
            <a:r>
              <a:rPr lang="en-US" sz="2400" dirty="0"/>
              <a:t>• Undo sequence in a text editor </a:t>
            </a:r>
          </a:p>
          <a:p>
            <a:r>
              <a:rPr lang="en-US" sz="2400" dirty="0"/>
              <a:t>• Matching Tags in </a:t>
            </a:r>
            <a:r>
              <a:rPr lang="en-US" sz="2400" dirty="0" err="1"/>
              <a:t>HTMLand</a:t>
            </a:r>
            <a:r>
              <a:rPr lang="en-US" sz="2400" dirty="0"/>
              <a:t> XML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8E1A6-C51D-A9F3-6EF2-D70D4AF3787B}"/>
              </a:ext>
            </a:extLst>
          </p:cNvPr>
          <p:cNvSpPr txBox="1"/>
          <p:nvPr/>
        </p:nvSpPr>
        <p:spPr>
          <a:xfrm>
            <a:off x="4660490" y="452284"/>
            <a:ext cx="3729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Applications of Stack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1F7A0-D6DE-E113-9247-BC1200A42F72}"/>
              </a:ext>
            </a:extLst>
          </p:cNvPr>
          <p:cNvSpPr txBox="1"/>
          <p:nvPr/>
        </p:nvSpPr>
        <p:spPr>
          <a:xfrm>
            <a:off x="707922" y="5627297"/>
            <a:ext cx="10373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Indirect applications </a:t>
            </a:r>
          </a:p>
          <a:p>
            <a:r>
              <a:rPr lang="en-US" dirty="0"/>
              <a:t>• </a:t>
            </a:r>
            <a:r>
              <a:rPr lang="en-US" sz="2400" dirty="0"/>
              <a:t>Auxiliary data structure for other algorithms (Example: Tree traversal algorithms</a:t>
            </a:r>
            <a:r>
              <a:rPr lang="en-US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714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DDF5C-9E3F-C4F2-C517-E5ECDC546963}"/>
              </a:ext>
            </a:extLst>
          </p:cNvPr>
          <p:cNvSpPr txBox="1"/>
          <p:nvPr/>
        </p:nvSpPr>
        <p:spPr>
          <a:xfrm>
            <a:off x="865240" y="442449"/>
            <a:ext cx="9134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Implementation: </a:t>
            </a:r>
            <a:r>
              <a:rPr lang="en-US" sz="2400" dirty="0"/>
              <a:t>There are many ways of implementing stack ADT.</a:t>
            </a:r>
          </a:p>
          <a:p>
            <a:r>
              <a:rPr lang="en-US" sz="2400" dirty="0"/>
              <a:t>• Simple array based implementation </a:t>
            </a:r>
          </a:p>
          <a:p>
            <a:r>
              <a:rPr lang="en-US" sz="2400" dirty="0"/>
              <a:t>• Dynamic array based implementation </a:t>
            </a:r>
          </a:p>
          <a:p>
            <a:r>
              <a:rPr lang="en-US" sz="2400" dirty="0"/>
              <a:t>• Linked lists implementation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3D48E-4E92-55A3-C6F4-D3EDD724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0" y="3429000"/>
            <a:ext cx="8048625" cy="303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D0E27-7FBD-095F-15B0-C72431199CE1}"/>
              </a:ext>
            </a:extLst>
          </p:cNvPr>
          <p:cNvSpPr txBox="1"/>
          <p:nvPr/>
        </p:nvSpPr>
        <p:spPr>
          <a:xfrm>
            <a:off x="865240" y="2871019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Performance: </a:t>
            </a:r>
          </a:p>
        </p:txBody>
      </p:sp>
    </p:spTree>
    <p:extLst>
      <p:ext uri="{BB962C8B-B14F-4D97-AF65-F5344CB8AC3E}">
        <p14:creationId xmlns:p14="http://schemas.microsoft.com/office/powerpoint/2010/main" val="380598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B9C62-5C01-824C-A1F1-DA75FC517F8C}"/>
              </a:ext>
            </a:extLst>
          </p:cNvPr>
          <p:cNvSpPr txBox="1"/>
          <p:nvPr/>
        </p:nvSpPr>
        <p:spPr>
          <a:xfrm>
            <a:off x="4109884" y="580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E7103-052B-42AF-2AA6-E9D9D16F53E6}"/>
              </a:ext>
            </a:extLst>
          </p:cNvPr>
          <p:cNvSpPr txBox="1"/>
          <p:nvPr/>
        </p:nvSpPr>
        <p:spPr>
          <a:xfrm>
            <a:off x="4180114" y="475861"/>
            <a:ext cx="4000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Data Structure: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10D6-3748-5F58-E56F-F6F3CAB9A3DC}"/>
              </a:ext>
            </a:extLst>
          </p:cNvPr>
          <p:cNvSpPr txBox="1"/>
          <p:nvPr/>
        </p:nvSpPr>
        <p:spPr>
          <a:xfrm>
            <a:off x="1101215" y="1730477"/>
            <a:ext cx="9821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queue is a data structure used for storing data (similar to Linked Lists and Stacks). </a:t>
            </a:r>
          </a:p>
          <a:p>
            <a:endParaRPr lang="en-US" sz="2400" dirty="0"/>
          </a:p>
          <a:p>
            <a:r>
              <a:rPr lang="en-US" sz="2400" dirty="0"/>
              <a:t>In queue, the order in which data arrives is important.</a:t>
            </a:r>
          </a:p>
          <a:p>
            <a:endParaRPr lang="en-US" sz="2400" dirty="0"/>
          </a:p>
          <a:p>
            <a:r>
              <a:rPr lang="en-US" sz="2400" dirty="0"/>
              <a:t>Definition: A queue is an ordered list in which insertions are done at one end (rear) and deletions are done at other end (front). </a:t>
            </a:r>
          </a:p>
          <a:p>
            <a:endParaRPr lang="en-US" sz="2400" dirty="0"/>
          </a:p>
          <a:p>
            <a:r>
              <a:rPr lang="en-US" sz="2400" dirty="0"/>
              <a:t>The first element to be inserted is the first one to be deleted. Hence, it is called First in First out (FIFO) or Last in Last out (LILO) list.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83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1AF96-689C-A9C7-F8F2-8F217B9D7F52}"/>
              </a:ext>
            </a:extLst>
          </p:cNvPr>
          <p:cNvSpPr txBox="1"/>
          <p:nvPr/>
        </p:nvSpPr>
        <p:spPr>
          <a:xfrm>
            <a:off x="556571" y="1334277"/>
            <a:ext cx="107210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When an element is inserted in a queue, the concept is called </a:t>
            </a:r>
            <a:r>
              <a:rPr lang="en-US" sz="2400" dirty="0" err="1"/>
              <a:t>EnQueue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when an element is removed from the queue, the concept is called </a:t>
            </a:r>
            <a:r>
              <a:rPr lang="en-US" sz="2400" dirty="0" err="1"/>
              <a:t>DeQueue</a:t>
            </a:r>
            <a:r>
              <a:rPr lang="en-US" sz="2400" dirty="0"/>
              <a:t> 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Returns the element at front without removing it, is called peek.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DeQueueing</a:t>
            </a:r>
            <a:r>
              <a:rPr lang="en-US" sz="2400" dirty="0"/>
              <a:t> an empty queue is called underflow.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EnQueuing</a:t>
            </a:r>
            <a:r>
              <a:rPr lang="en-US" sz="2400" dirty="0"/>
              <a:t> an element in a full queue is called overflow..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Generally, we treat underflow and overflow as exceptions.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7E15C-0B4F-220A-A36E-1E063CEBB189}"/>
              </a:ext>
            </a:extLst>
          </p:cNvPr>
          <p:cNvSpPr txBox="1"/>
          <p:nvPr/>
        </p:nvSpPr>
        <p:spPr>
          <a:xfrm>
            <a:off x="3331029" y="466531"/>
            <a:ext cx="377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Operations on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B7D23-CAD7-5D43-C5B8-F571B69A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4894774"/>
            <a:ext cx="5343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8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0C489-C569-3651-2B7B-57E6118E1222}"/>
              </a:ext>
            </a:extLst>
          </p:cNvPr>
          <p:cNvSpPr txBox="1"/>
          <p:nvPr/>
        </p:nvSpPr>
        <p:spPr>
          <a:xfrm>
            <a:off x="885282" y="1299464"/>
            <a:ext cx="105791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operations make a queue an ADT. (For simplicity, assume the data is an integer type.)</a:t>
            </a:r>
          </a:p>
          <a:p>
            <a:endParaRPr lang="en-US" dirty="0"/>
          </a:p>
          <a:p>
            <a:r>
              <a:rPr lang="en-US" sz="2800" dirty="0"/>
              <a:t>Main queue operations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EnQueue</a:t>
            </a:r>
            <a:r>
              <a:rPr lang="en-US" sz="2400" dirty="0"/>
              <a:t>(int data): Inserts an element at the end of the queue </a:t>
            </a:r>
          </a:p>
          <a:p>
            <a:r>
              <a:rPr lang="en-US" sz="2400" dirty="0"/>
              <a:t>•   int </a:t>
            </a:r>
            <a:r>
              <a:rPr lang="en-US" sz="2400" dirty="0" err="1"/>
              <a:t>DeQueue</a:t>
            </a:r>
            <a:r>
              <a:rPr lang="en-US" sz="2400" dirty="0"/>
              <a:t>(): Removes and returns the element at the front of the queue</a:t>
            </a:r>
          </a:p>
          <a:p>
            <a:endParaRPr lang="en-US" sz="2400" dirty="0"/>
          </a:p>
          <a:p>
            <a:r>
              <a:rPr lang="en-US" sz="2800" dirty="0"/>
              <a:t>Auxiliary stack operations </a:t>
            </a:r>
          </a:p>
          <a:p>
            <a:r>
              <a:rPr lang="en-US" sz="2400" dirty="0"/>
              <a:t>• int Front(): Returns the element at the front without removing it </a:t>
            </a:r>
          </a:p>
          <a:p>
            <a:r>
              <a:rPr lang="en-US" sz="2400" dirty="0"/>
              <a:t>• int </a:t>
            </a:r>
            <a:r>
              <a:rPr lang="en-US" sz="2400" dirty="0" err="1"/>
              <a:t>QueueSize</a:t>
            </a:r>
            <a:r>
              <a:rPr lang="en-US" sz="2400" dirty="0"/>
              <a:t>(): Returns the number of elements stored in the queue </a:t>
            </a:r>
          </a:p>
          <a:p>
            <a:r>
              <a:rPr lang="en-US" sz="2400" dirty="0"/>
              <a:t>• int </a:t>
            </a:r>
            <a:r>
              <a:rPr lang="en-US" sz="2400" dirty="0" err="1"/>
              <a:t>IsEmptyQueueQ</a:t>
            </a:r>
            <a:r>
              <a:rPr lang="en-US" sz="2400" dirty="0"/>
              <a:t>: Indicates whether elements are stored in the queue or not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86009-B2F2-071C-47D3-B02741B5BB84}"/>
              </a:ext>
            </a:extLst>
          </p:cNvPr>
          <p:cNvSpPr txBox="1"/>
          <p:nvPr/>
        </p:nvSpPr>
        <p:spPr>
          <a:xfrm>
            <a:off x="4348065" y="485192"/>
            <a:ext cx="248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Queue     ADT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61520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863</Words>
  <Application>Microsoft Office PowerPoint</Application>
  <PresentationFormat>Widescreen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Stack and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Janhavi Deo</dc:creator>
  <cp:lastModifiedBy>Janhavi Deo</cp:lastModifiedBy>
  <cp:revision>4</cp:revision>
  <dcterms:created xsi:type="dcterms:W3CDTF">2022-12-11T07:21:57Z</dcterms:created>
  <dcterms:modified xsi:type="dcterms:W3CDTF">2022-12-12T17:20:32Z</dcterms:modified>
</cp:coreProperties>
</file>