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91" r:id="rId2"/>
    <p:sldId id="365" r:id="rId3"/>
    <p:sldId id="346" r:id="rId4"/>
    <p:sldId id="320" r:id="rId5"/>
    <p:sldId id="323" r:id="rId6"/>
    <p:sldId id="33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47" r:id="rId17"/>
    <p:sldId id="298" r:id="rId18"/>
    <p:sldId id="313" r:id="rId19"/>
    <p:sldId id="336" r:id="rId20"/>
    <p:sldId id="337" r:id="rId21"/>
    <p:sldId id="338" r:id="rId22"/>
    <p:sldId id="299" r:id="rId23"/>
    <p:sldId id="392" r:id="rId24"/>
    <p:sldId id="348" r:id="rId25"/>
    <p:sldId id="339" r:id="rId26"/>
    <p:sldId id="366" r:id="rId27"/>
    <p:sldId id="367" r:id="rId28"/>
    <p:sldId id="368" r:id="rId29"/>
    <p:sldId id="341" r:id="rId30"/>
    <p:sldId id="284" r:id="rId31"/>
    <p:sldId id="308" r:id="rId32"/>
    <p:sldId id="387" r:id="rId33"/>
    <p:sldId id="350" r:id="rId34"/>
    <p:sldId id="344" r:id="rId35"/>
    <p:sldId id="314" r:id="rId36"/>
    <p:sldId id="315" r:id="rId37"/>
    <p:sldId id="316" r:id="rId38"/>
    <p:sldId id="317" r:id="rId39"/>
    <p:sldId id="360" r:id="rId40"/>
    <p:sldId id="351" r:id="rId41"/>
    <p:sldId id="312" r:id="rId42"/>
    <p:sldId id="353" r:id="rId43"/>
    <p:sldId id="352" r:id="rId44"/>
    <p:sldId id="345" r:id="rId45"/>
    <p:sldId id="354" r:id="rId46"/>
    <p:sldId id="355" r:id="rId47"/>
    <p:sldId id="369" r:id="rId48"/>
    <p:sldId id="39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+b412kaM4OfUqJOWsCZYA==" hashData="Q04q2HVR+sfstTtbITR8fK1kFPbXBoHG9xsSxLjvWpNHAKILN7XP0yc7NgzbZoF4vSzp8gseDkdktnAe1yI1z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95E"/>
    <a:srgbClr val="00AAAD"/>
    <a:srgbClr val="FF6702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5" autoAdjust="0"/>
    <p:restoredTop sz="94660"/>
  </p:normalViewPr>
  <p:slideViewPr>
    <p:cSldViewPr>
      <p:cViewPr varScale="1">
        <p:scale>
          <a:sx n="67" d="100"/>
          <a:sy n="67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5501-0E15-4C72-B043-5FA2E81B0BC0}" type="datetimeFigureOut">
              <a:rPr lang="en-US" smtClean="0"/>
              <a:pPr/>
              <a:t>15-Jan-20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1AEB-30EE-4500-A41E-F80885E3D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84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15-Jan-20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0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4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2160707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4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7010400" y="6019800"/>
            <a:ext cx="2133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 JAVA NETWORKING	                      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en-US" dirty="0" smtClean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316023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1924" y="6488668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8BEFB-AE5B-48F9-BBAD-B489CDE48C80}" type="slidenum">
              <a:rPr lang="en-US" smtClean="0">
                <a:solidFill>
                  <a:schemeClr val="bg1"/>
                </a:solidFill>
              </a:rPr>
              <a:pPr marL="0" marR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 smtClean="0"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ADVANCED JAVA - 2160707</a:t>
            </a:r>
            <a:r>
              <a:rPr lang="da-DK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dirty="0" smtClean="0"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ADVANCED JAVA - 2160707</a:t>
            </a:r>
            <a:r>
              <a:rPr lang="da-DK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5943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 flipH="1">
            <a:off x="-2" y="-1"/>
            <a:ext cx="9143999" cy="68580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60" name="TextBox 59"/>
            <p:cNvSpPr txBox="1"/>
            <p:nvPr/>
          </p:nvSpPr>
          <p:spPr>
            <a:xfrm>
              <a:off x="177782" y="5136592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Prof. Swati R. Sharma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/>
                <a:t> </a:t>
              </a:r>
              <a:r>
                <a:rPr lang="en-US" dirty="0" smtClean="0"/>
                <a:t>   swati.sharma@darshan.ac.in</a:t>
              </a:r>
              <a:endParaRPr lang="en-US" dirty="0"/>
            </a:p>
          </p:txBody>
        </p:sp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64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67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68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69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Pentagon 5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70" name="Pentagon 69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2160707</a:t>
                  </a:r>
                  <a:endParaRPr lang="en-US" sz="2000" b="1" dirty="0">
                    <a:solidFill>
                      <a:schemeClr val="bg1"/>
                    </a:solidFill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  <a:p>
                  <a:r>
                    <a:rPr lang="en-US" sz="2000" b="1" dirty="0" smtClean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Advanced Java</a:t>
                  </a:r>
                  <a:endParaRPr lang="en-US" sz="2000" b="1" dirty="0">
                    <a:solidFill>
                      <a:schemeClr val="bg1"/>
                    </a:solidFill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77782" y="2315222"/>
                <a:ext cx="4244798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 smtClean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Unit-1</a:t>
                </a:r>
              </a:p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Java Networking</a:t>
                </a: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81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97282" name="Picture 2" descr="http://www.angelfire.com/falcon/isinotes/javatut/net/netwk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449178" cy="32766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96258" name="Picture 2" descr="http://www.angelfire.com/falcon/isinotes/javatut/net/netwk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743200"/>
            <a:ext cx="6776772" cy="304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52400" y="990600"/>
            <a:ext cx="876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 the next step the client connects to this port of the server's computer.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connection is called a (client) socket.</a:t>
            </a:r>
          </a:p>
          <a:p>
            <a:endParaRPr lang="en-US" dirty="0" smtClean="0"/>
          </a:p>
          <a:p>
            <a:r>
              <a:rPr lang="en-US" b="1" dirty="0" smtClean="0"/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Socket sock = new Socket("www.darshan.ac.in",80);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	/* The client knows the number 80 */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95234" name="Picture 2" descr="http://www.angelfire.com/falcon/isinotes/javatut/net/netwk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971800"/>
            <a:ext cx="6974006" cy="3200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1219200"/>
            <a:ext cx="5733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Now, connection is established between client and server.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100354" name="Picture 2" descr="http://www.angelfire.com/falcon/isinotes/javatut/net/netwk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0"/>
            <a:ext cx="7399304" cy="3581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99330" name="Picture 2" descr="http://www.angelfire.com/falcon/isinotes/javatut/net/netwk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590800"/>
            <a:ext cx="5736431" cy="33528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28600" y="11430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Everytime</a:t>
            </a:r>
            <a:r>
              <a:rPr lang="en-US" dirty="0" smtClean="0"/>
              <a:t> a client is found, its Socket is extracted, and the loop again waits for the   next  client.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101378" name="Picture 2" descr="http://www.angelfire.com/falcon/isinotes/javatut/net/netwk8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199" y="1371600"/>
            <a:ext cx="6325215" cy="3581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14400" y="3200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1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295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2133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>Unit-1: </a:t>
            </a:r>
            <a:r>
              <a:rPr lang="en-US" b="1" dirty="0" smtClean="0">
                <a:latin typeface="+mj-lt"/>
              </a:rPr>
              <a:t>Java Networking 	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Basics and Socket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InetAddress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server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client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Datagrams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URLConnection</a:t>
            </a:r>
            <a:r>
              <a:rPr lang="en-US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err="1" smtClean="0"/>
              <a:t>InetAddress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java.net package</a:t>
            </a:r>
          </a:p>
          <a:p>
            <a:pPr lvl="1"/>
            <a:r>
              <a:rPr lang="en-US" dirty="0" smtClean="0"/>
              <a:t>This class represents an Internet Protocol (IP) address.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err="1" smtClean="0"/>
              <a:t>java.net.InetAddress</a:t>
            </a:r>
            <a:r>
              <a:rPr lang="en-US" b="1" dirty="0" smtClean="0"/>
              <a:t> </a:t>
            </a:r>
            <a:r>
              <a:rPr lang="en-US" dirty="0" smtClean="0"/>
              <a:t>class provides methods to get an IP of host name.</a:t>
            </a:r>
          </a:p>
          <a:p>
            <a:pPr lvl="1">
              <a:buNone/>
            </a:pPr>
            <a:r>
              <a:rPr lang="en-US" i="1" dirty="0" smtClean="0"/>
              <a:t>	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en-US" i="1" dirty="0" smtClean="0"/>
              <a:t>Example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   				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"www.darshan.ac.in"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:“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i="1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 www.darshan.ac.in/89.238.188.50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: Method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19487"/>
              </p:ext>
            </p:extLst>
          </p:nvPr>
        </p:nvGraphicFramePr>
        <p:xfrm>
          <a:off x="304800" y="1143000"/>
          <a:ext cx="8610600" cy="15447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33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Method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Description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014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/>
                        <a:t>public static </a:t>
                      </a:r>
                      <a:r>
                        <a:rPr lang="en-US" sz="2000" kern="1200" dirty="0" err="1" smtClean="0"/>
                        <a:t>InetAddress</a:t>
                      </a:r>
                      <a:r>
                        <a:rPr lang="en-US" sz="2000" kern="1200" dirty="0" smtClean="0"/>
                        <a:t> </a:t>
                      </a:r>
                    </a:p>
                    <a:p>
                      <a:pPr algn="just" fontAlgn="t"/>
                      <a:r>
                        <a:rPr lang="en-US" sz="2000" b="1" kern="1200" dirty="0" err="1" smtClean="0"/>
                        <a:t>getByName</a:t>
                      </a:r>
                      <a:r>
                        <a:rPr lang="en-US" sz="2000" kern="1200" dirty="0" smtClean="0"/>
                        <a:t>(String</a:t>
                      </a:r>
                      <a:r>
                        <a:rPr lang="en-US" sz="2000" kern="1200" baseline="0" dirty="0" smtClean="0"/>
                        <a:t> </a:t>
                      </a:r>
                      <a:r>
                        <a:rPr lang="en-US" sz="2000" kern="1200" dirty="0" smtClean="0"/>
                        <a:t>host) </a:t>
                      </a:r>
                    </a:p>
                    <a:p>
                      <a:pPr algn="just" fontAlgn="t"/>
                      <a:r>
                        <a:rPr lang="en-US" sz="2000" kern="1200" dirty="0" smtClean="0"/>
                        <a:t>throws </a:t>
                      </a:r>
                      <a:r>
                        <a:rPr lang="en-US" sz="2000" kern="1200" dirty="0" err="1" smtClean="0"/>
                        <a:t>UnknownHostException</a:t>
                      </a:r>
                      <a:endParaRPr lang="en-US" sz="24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Determines the IP address of a given host's name.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819400"/>
            <a:ext cx="8839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Example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   				=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"www.darshan.ac.in"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:“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/>
              <a:t>Output: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 www.darshan.ac.in/89.238.188.50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: Method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76826"/>
              </p:ext>
            </p:extLst>
          </p:nvPr>
        </p:nvGraphicFramePr>
        <p:xfrm>
          <a:off x="304800" y="1143000"/>
          <a:ext cx="8610600" cy="15447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33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Method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Description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0145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/>
                        <a:t>public static </a:t>
                      </a:r>
                      <a:r>
                        <a:rPr lang="en-US" sz="2000" kern="1200" dirty="0" err="1" smtClean="0"/>
                        <a:t>InetAddress</a:t>
                      </a:r>
                      <a:r>
                        <a:rPr lang="en-US" sz="2000" kern="1200" dirty="0" smtClean="0"/>
                        <a:t> </a:t>
                      </a:r>
                    </a:p>
                    <a:p>
                      <a:pPr algn="just" fontAlgn="t"/>
                      <a:r>
                        <a:rPr lang="en-US" sz="2000" b="1" kern="1200" dirty="0" err="1" smtClean="0"/>
                        <a:t>getLocalHost</a:t>
                      </a:r>
                      <a:r>
                        <a:rPr lang="en-US" sz="2000" b="1" kern="1200" dirty="0" smtClean="0"/>
                        <a:t>() </a:t>
                      </a:r>
                    </a:p>
                    <a:p>
                      <a:pPr algn="just" fontAlgn="t"/>
                      <a:r>
                        <a:rPr lang="en-US" sz="2000" kern="1200" dirty="0" smtClean="0"/>
                        <a:t>throws </a:t>
                      </a:r>
                      <a:r>
                        <a:rPr lang="en-US" sz="2000" kern="1200" dirty="0" err="1" smtClean="0"/>
                        <a:t>UnknownHostException</a:t>
                      </a:r>
                      <a:endParaRPr lang="en-US" sz="24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Returns the address of the local host. 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99" marR="37399" marT="37399" marB="3739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819400"/>
            <a:ext cx="8839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Example</a:t>
            </a:r>
          </a:p>
          <a:p>
            <a:endParaRPr lang="en-US" dirty="0" smtClean="0"/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20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20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:“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 smtClean="0"/>
              <a:t>Output:</a:t>
            </a: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LocalHost:swati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-PC/10.254.3.34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Image result for java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Subject </a:t>
            </a:r>
            <a:r>
              <a:rPr lang="en-US" dirty="0" smtClean="0"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Overview :Unit Mapping</a:t>
            </a:r>
            <a:endParaRPr lang="en-US" dirty="0">
              <a:latin typeface="+mn-lt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812709"/>
              </p:ext>
            </p:extLst>
          </p:nvPr>
        </p:nvGraphicFramePr>
        <p:xfrm>
          <a:off x="190500" y="990600"/>
          <a:ext cx="8763000" cy="476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Sr. No.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Unit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Reference Book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Chapter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Java Networking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Complete Reference, Java (Seventh Edition), Herbert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Schild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Osbrone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JDBC Programming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Reference J2EE by James Keogh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mcgraw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publication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</a:t>
                      </a:r>
                      <a:r>
                        <a:rPr lang="en-US" sz="1800" kern="1200" baseline="0" dirty="0" err="1" smtClean="0"/>
                        <a:t>Servlet</a:t>
                      </a:r>
                      <a:r>
                        <a:rPr lang="en-US" sz="1800" kern="1200" baseline="0" dirty="0" smtClean="0"/>
                        <a:t> API and Overview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Professional Java Server Programming by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Subrahmanyam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Allamaraju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Cedric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Buest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Wiley Publication </a:t>
                      </a:r>
                    </a:p>
                    <a:p>
                      <a:pPr marL="0" algn="just" defTabSz="914400" rtl="0" eaLnBrk="1" latinLnBrk="0" hangingPunct="1"/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/>
                        <a:t> Java Server Pages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 Java Server Faces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 Book “ Java server programming” J2EE, 1st ed., Dream Tech Publishers, 2008. 3. Kathy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walrath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 Hibernate 	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/>
                        <a:t> Java Web Frameworks: Spring MVC </a:t>
                      </a:r>
                      <a:endParaRPr lang="en-US" sz="1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just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0500" y="1650460"/>
            <a:ext cx="8763000" cy="609600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292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: Method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49269"/>
              </p:ext>
            </p:extLst>
          </p:nvPr>
        </p:nvGraphicFramePr>
        <p:xfrm>
          <a:off x="304800" y="1143000"/>
          <a:ext cx="86106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33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Method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Description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0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public String </a:t>
                      </a:r>
                      <a:r>
                        <a:rPr lang="en-US" sz="1800" b="1" kern="1200" dirty="0" err="1" smtClean="0"/>
                        <a:t>getHostName</a:t>
                      </a:r>
                      <a:r>
                        <a:rPr lang="en-US" sz="1800" b="1" kern="1200" dirty="0" smtClean="0"/>
                        <a:t>()</a:t>
                      </a:r>
                      <a:endParaRPr lang="en-US" sz="2400" b="1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it returns the host name of the IP address. 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99" marR="37399" marT="37399" marB="3739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819400"/>
            <a:ext cx="8839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Example</a:t>
            </a:r>
          </a:p>
          <a:p>
            <a:endParaRPr lang="en-US" i="1" dirty="0" smtClean="0"/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"10.254.3.34"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“Hostname:”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ip.getHostName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i="1" dirty="0" smtClean="0"/>
              <a:t>Output: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Hostname:swati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-PC</a:t>
            </a: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: Method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51459"/>
              </p:ext>
            </p:extLst>
          </p:nvPr>
        </p:nvGraphicFramePr>
        <p:xfrm>
          <a:off x="304800" y="1143000"/>
          <a:ext cx="8610600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05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332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Method</a:t>
                      </a:r>
                      <a:endParaRPr lang="en-US" sz="2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/>
                        <a:t>Description</a:t>
                      </a:r>
                      <a:endParaRPr lang="en-US" sz="200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0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public String </a:t>
                      </a:r>
                      <a:r>
                        <a:rPr lang="en-US" sz="1800" b="1" kern="1200" dirty="0" err="1" smtClean="0"/>
                        <a:t>getHostAddress</a:t>
                      </a:r>
                      <a:r>
                        <a:rPr lang="en-US" sz="1800" kern="1200" dirty="0" smtClean="0"/>
                        <a:t>()</a:t>
                      </a:r>
                      <a:endParaRPr lang="en-US" sz="2400" b="1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it returns the IP address in string format. 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99" marR="37399" marT="37399" marB="3739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2819400"/>
            <a:ext cx="88392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Example 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"www.darshan.ac.in"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HostAddress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:”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ip.getHostAddress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HostAddress:89.238.188.50</a:t>
            </a:r>
          </a:p>
          <a:p>
            <a:endParaRPr lang="en-US" dirty="0" smtClean="0"/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InetAddress</a:t>
            </a:r>
            <a:r>
              <a:rPr lang="en-US" dirty="0" smtClean="0"/>
              <a:t>: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5029200"/>
            <a:ext cx="64770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/>
              <a:t>Output: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Host Name: www.darshan.ac.in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IP Address: 89.238.188.50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990600"/>
            <a:ext cx="8763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java.net.*;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//required for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Class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InetDemo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			  				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"www.darshan.ac.in"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"Host Name: 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ip.getHostName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"IP Address:"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ip.getHostAddress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(Exception e){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(e);}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} 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: Method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0500" y="990600"/>
          <a:ext cx="8763000" cy="5257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5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67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708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/>
                        <a:t>static </a:t>
                      </a:r>
                      <a:r>
                        <a:rPr lang="en-US" sz="2000" kern="1200" dirty="0" err="1" smtClean="0"/>
                        <a:t>InetAddress</a:t>
                      </a:r>
                      <a:r>
                        <a:rPr lang="en-US" sz="2000" kern="1200" dirty="0" smtClean="0"/>
                        <a:t> </a:t>
                      </a:r>
                    </a:p>
                    <a:p>
                      <a:pPr algn="just" fontAlgn="t"/>
                      <a:r>
                        <a:rPr lang="en-US" sz="2000" b="1" kern="1200" dirty="0" err="1" smtClean="0"/>
                        <a:t>getByName</a:t>
                      </a:r>
                      <a:r>
                        <a:rPr lang="en-US" sz="2000" kern="1200" dirty="0" smtClean="0"/>
                        <a:t>(String</a:t>
                      </a:r>
                      <a:r>
                        <a:rPr lang="en-US" sz="2000" kern="1200" baseline="0" dirty="0" smtClean="0"/>
                        <a:t> </a:t>
                      </a:r>
                      <a:r>
                        <a:rPr lang="en-US" sz="2000" kern="1200" dirty="0" smtClean="0"/>
                        <a:t>host)</a:t>
                      </a:r>
                      <a:endParaRPr lang="en-US" sz="24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Determines the IP address of a given host's name.</a:t>
                      </a:r>
                      <a:endParaRPr lang="en-US" sz="20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080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/>
                        <a:t>static </a:t>
                      </a:r>
                      <a:r>
                        <a:rPr lang="en-US" sz="2000" kern="1200" dirty="0" err="1" smtClean="0"/>
                        <a:t>InetAddress</a:t>
                      </a:r>
                      <a:r>
                        <a:rPr lang="en-US" sz="2000" kern="1200" dirty="0" smtClean="0"/>
                        <a:t> </a:t>
                      </a:r>
                    </a:p>
                    <a:p>
                      <a:pPr algn="just" fontAlgn="t"/>
                      <a:r>
                        <a:rPr lang="en-US" sz="2000" b="1" kern="1200" dirty="0" err="1" smtClean="0"/>
                        <a:t>getLocalHost</a:t>
                      </a:r>
                      <a:r>
                        <a:rPr lang="en-US" sz="2000" b="1" kern="1200" dirty="0" smtClean="0"/>
                        <a:t>()</a:t>
                      </a:r>
                      <a:endParaRPr lang="en-US" sz="2400" b="0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Returns the address of the local host. 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99" marR="37399" marT="37399" marB="3739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18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public String </a:t>
                      </a:r>
                      <a:r>
                        <a:rPr lang="en-US" sz="1800" b="1" kern="1200" dirty="0" err="1" smtClean="0"/>
                        <a:t>getHostName</a:t>
                      </a:r>
                      <a:r>
                        <a:rPr lang="en-US" sz="1800" b="1" kern="1200" dirty="0" smtClean="0"/>
                        <a:t>()</a:t>
                      </a:r>
                      <a:endParaRPr lang="en-US" sz="2400" b="1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it returns the host name of the IP address. 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99" marR="37399" marT="37399" marB="3739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184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public String </a:t>
                      </a:r>
                      <a:r>
                        <a:rPr lang="en-US" sz="1800" b="1" kern="1200" dirty="0" err="1" smtClean="0"/>
                        <a:t>getHostAddress</a:t>
                      </a:r>
                      <a:r>
                        <a:rPr lang="en-US" sz="1800" kern="1200" dirty="0" smtClean="0"/>
                        <a:t>()</a:t>
                      </a:r>
                      <a:endParaRPr lang="en-US" sz="2400" b="1" i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37399" marR="37399" marT="37399" marB="37399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/>
                        <a:t>it returns the IP address in string format. 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399" marR="37399" marT="37399" marB="3739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1843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Converts this IP address to a String.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84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 </a:t>
                      </a:r>
                      <a:r>
                        <a:rPr lang="en-US" b="1" dirty="0" smtClean="0"/>
                        <a:t>equals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dirty="0" smtClean="0"/>
                        <a:t> 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Compares this object against the specified object.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14413">
                <a:tc>
                  <a:txBody>
                    <a:bodyPr/>
                    <a:lstStyle/>
                    <a:p>
                      <a:r>
                        <a:rPr lang="en-US" dirty="0" smtClean="0"/>
                        <a:t>static 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InetAddress</a:t>
                      </a:r>
                      <a:r>
                        <a:rPr lang="en-US" dirty="0" smtClean="0"/>
                        <a:t>[] </a:t>
                      </a:r>
                    </a:p>
                    <a:p>
                      <a:r>
                        <a:rPr lang="en-US" b="1" dirty="0" err="1" smtClean="0"/>
                        <a:t>getAllByName</a:t>
                      </a:r>
                      <a:r>
                        <a:rPr lang="en-US" dirty="0" smtClean="0"/>
                        <a:t>(</a:t>
                      </a: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dirty="0" smtClean="0"/>
                        <a:t> host)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an array of its IP addresses, based on the configured name service on the system.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14413">
                <a:tc>
                  <a:txBody>
                    <a:bodyPr/>
                    <a:lstStyle/>
                    <a:p>
                      <a:r>
                        <a:rPr lang="en-US" dirty="0" smtClean="0"/>
                        <a:t>static 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InetAddress</a:t>
                      </a:r>
                      <a:endParaRPr lang="en-US" sz="18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b="1" dirty="0" err="1" smtClean="0"/>
                        <a:t>getLoopbackAddress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loopback address.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9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>Unit-1: </a:t>
            </a:r>
            <a:r>
              <a:rPr lang="en-US" b="1" dirty="0" smtClean="0">
                <a:latin typeface="+mj-lt"/>
              </a:rPr>
              <a:t>Java Networking 	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Basics and Socket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InetAddress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TCP/IP server sockets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TCP/IP client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Datagrams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URLConnection</a:t>
            </a:r>
            <a:r>
              <a:rPr lang="en-US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TCP/IP Client-Server sockets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143000"/>
          <a:ext cx="7924800" cy="39550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Java.net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InetAddress</a:t>
                      </a:r>
                      <a:endParaRPr lang="en-US" sz="1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URLConnection</a:t>
                      </a:r>
                      <a:endParaRPr lang="en-US" sz="1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ServerSocket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Socket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83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DatagramPacket</a:t>
                      </a:r>
                      <a:endParaRPr lang="en-US" sz="18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DatagramSocket</a:t>
                      </a:r>
                      <a:endParaRPr lang="en-US" sz="1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MulticastSocket</a:t>
                      </a:r>
                      <a:endParaRPr lang="en-US" sz="18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1219199"/>
            <a:ext cx="40432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rot="5400000">
            <a:off x="496094" y="2933699"/>
            <a:ext cx="2971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81200" y="1752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81200" y="2133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81200" y="2514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1200" y="2895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81200" y="32750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81200" y="36560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40370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981200" y="44180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1524000" y="2819399"/>
            <a:ext cx="3048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6800" y="289559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22" name="Rectangular Callout 21"/>
          <p:cNvSpPr/>
          <p:nvPr/>
        </p:nvSpPr>
        <p:spPr>
          <a:xfrm rot="5400000">
            <a:off x="7010400" y="685800"/>
            <a:ext cx="457200" cy="3810000"/>
          </a:xfrm>
          <a:prstGeom prst="wedgeRectCallout">
            <a:avLst>
              <a:gd name="adj1" fmla="val 55834"/>
              <a:gd name="adj2" fmla="val 625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000000"/>
                </a:solidFill>
                <a:ea typeface="SimHei" pitchFamily="49" charset="-122"/>
              </a:rPr>
              <a:t>This class implements Server sockets</a:t>
            </a:r>
            <a:endParaRPr lang="en-US" dirty="0">
              <a:solidFill>
                <a:schemeClr val="tx1"/>
              </a:solidFill>
              <a:ea typeface="SimHei" pitchFamily="49" charset="-122"/>
            </a:endParaRPr>
          </a:p>
        </p:txBody>
      </p:sp>
      <p:sp>
        <p:nvSpPr>
          <p:cNvPr id="23" name="Rectangular Callout 22"/>
          <p:cNvSpPr/>
          <p:nvPr/>
        </p:nvSpPr>
        <p:spPr>
          <a:xfrm rot="5400000">
            <a:off x="6781800" y="1524000"/>
            <a:ext cx="457200" cy="3657600"/>
          </a:xfrm>
          <a:prstGeom prst="wedgeRectCallout">
            <a:avLst>
              <a:gd name="adj1" fmla="val -18055"/>
              <a:gd name="adj2" fmla="val 8673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This class implements Client sockets.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TCP/IP </a:t>
            </a:r>
            <a:r>
              <a:rPr lang="en-US" dirty="0" err="1" smtClean="0"/>
              <a:t>ServerSocket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334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ServerSocket</a:t>
            </a:r>
            <a:r>
              <a:rPr lang="en-US" dirty="0" smtClean="0"/>
              <a:t> class (java.net) can be used to create a server socket. </a:t>
            </a:r>
          </a:p>
          <a:p>
            <a:r>
              <a:rPr lang="en-US" dirty="0" smtClean="0"/>
              <a:t>This object is used to establish communication with the clients.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000" i="1" dirty="0" smtClean="0"/>
              <a:t>Constructor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i="1" dirty="0" smtClean="0"/>
              <a:t>Method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100224"/>
              </p:ext>
            </p:extLst>
          </p:nvPr>
        </p:nvGraphicFramePr>
        <p:xfrm>
          <a:off x="304800" y="3352800"/>
          <a:ext cx="80010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ServerSocket</a:t>
                      </a:r>
                      <a:r>
                        <a:rPr lang="en-US" b="0" dirty="0" smtClean="0"/>
                        <a:t>(</a:t>
                      </a:r>
                      <a:r>
                        <a:rPr lang="en-US" b="0" dirty="0" err="1" smtClean="0"/>
                        <a:t>int</a:t>
                      </a:r>
                      <a:r>
                        <a:rPr lang="en-US" b="0" dirty="0" smtClean="0"/>
                        <a:t> port)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 a server socket, bound to the specified port.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68383"/>
              </p:ext>
            </p:extLst>
          </p:nvPr>
        </p:nvGraphicFramePr>
        <p:xfrm>
          <a:off x="304800" y="4800600"/>
          <a:ext cx="79248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Socket 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socket and establish a connection between server and client.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80541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TCP/IP Server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i="1" dirty="0" smtClean="0"/>
              <a:t>Syntax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ServerSocket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ss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ss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ServerSocket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Port_no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b="1" i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 smtClean="0">
                <a:solidFill>
                  <a:prstClr val="black"/>
                </a:solidFill>
                <a:latin typeface="+mn-lt"/>
                <a:ea typeface="+mn-ea"/>
                <a:cs typeface="Courier New" pitchFamily="49" charset="0"/>
              </a:rPr>
              <a:t>Example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(1111);</a:t>
            </a:r>
            <a:endParaRPr lang="en-US" i="1" dirty="0" smtClean="0">
              <a:solidFill>
                <a:prstClr val="black"/>
              </a:solidFill>
              <a:latin typeface="+mn-lt"/>
              <a:ea typeface="+mn-ea"/>
              <a:cs typeface="Courier New" pitchFamily="49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i="1" dirty="0" smtClean="0">
              <a:solidFill>
                <a:prstClr val="black"/>
              </a:solidFill>
              <a:latin typeface="+mn-lt"/>
              <a:ea typeface="+mn-ea"/>
              <a:cs typeface="Courier New" pitchFamily="49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i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2" descr="http://www.angelfire.com/falcon/isinotes/javatut/net/netwk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524000"/>
            <a:ext cx="2514600" cy="1767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371159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Server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b="1" i="1" dirty="0" smtClean="0"/>
              <a:t>MyServer.java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java.io.*;  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required data input/output stream </a:t>
            </a: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java.net.*; 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//required for Socket Class 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 class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MyServer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{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 static void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main(String[] 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){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try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{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    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ServerSocket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ss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ServerSocket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(1111);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            Socket 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s=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ss.accept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();//establishes connection 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      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DataInputStream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dis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=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	  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DataInputStream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s.getInputStream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r>
              <a:rPr lang="en-US" sz="1800" b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lang="en-US" sz="18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      String  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=(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String)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dis.readUTF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();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     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System.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out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.println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"message= "+</a:t>
            </a:r>
            <a:r>
              <a:rPr lang="en-US" sz="18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      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ss.close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(); 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catch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(Exception e){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System.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out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.println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(e);}</a:t>
            </a: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}  </a:t>
            </a:r>
          </a:p>
          <a:p>
            <a:pPr lvl="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1800" b="1" dirty="0" smtClean="0"/>
              <a:t>Output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message= Hello Server</a:t>
            </a:r>
            <a:endParaRPr lang="en-US" sz="1800" b="1" dirty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4953000"/>
            <a:ext cx="19050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Server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1800" y="601980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socket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4500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TCP/IP Client Sockets: Socket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+mn-lt"/>
              </a:rPr>
              <a:t>The client in socket programming must know two information: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IP Address of Server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latin typeface="+mn-lt"/>
              </a:rPr>
              <a:t>Port number.</a:t>
            </a:r>
          </a:p>
          <a:p>
            <a:pPr>
              <a:buNone/>
            </a:pPr>
            <a:r>
              <a:rPr lang="en-US" sz="2000" b="1" i="1" dirty="0" smtClean="0">
                <a:latin typeface="+mn-lt"/>
              </a:rPr>
              <a:t>Constructor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590800"/>
          <a:ext cx="861060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an unconnected socket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Socket(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InetAddress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address,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stream socket and connects it to the specified port number at the specified IP address.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4114800"/>
            <a:ext cx="868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4572000"/>
          <a:ext cx="86106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getInputStream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returns the </a:t>
                      </a:r>
                      <a:r>
                        <a:rPr lang="en-US" dirty="0" err="1" smtClean="0"/>
                        <a:t>InputStream</a:t>
                      </a:r>
                      <a:r>
                        <a:rPr lang="en-US" dirty="0" smtClean="0"/>
                        <a:t> attached with this socket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getOutputStream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the </a:t>
                      </a:r>
                      <a:r>
                        <a:rPr lang="en-US" dirty="0" err="1" smtClean="0"/>
                        <a:t>OutputStream</a:t>
                      </a:r>
                      <a:r>
                        <a:rPr lang="en-US" dirty="0" smtClean="0"/>
                        <a:t> attached with this socket.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" y="2438400"/>
            <a:ext cx="8763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971800"/>
            <a:ext cx="89154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" y="4419599"/>
            <a:ext cx="8759952" cy="777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5145851"/>
            <a:ext cx="8763000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>Unit-1: </a:t>
            </a:r>
            <a:r>
              <a:rPr lang="en-US" b="1" dirty="0" smtClean="0">
                <a:latin typeface="+mj-lt"/>
              </a:rPr>
              <a:t>Java Networking 	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Network Basics and Socket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InetAddress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server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client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Datagrams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URLConnection</a:t>
            </a:r>
            <a:r>
              <a:rPr lang="en-US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TCP/IP 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Syntax </a:t>
            </a:r>
          </a:p>
          <a:p>
            <a:pPr lvl="0"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Socket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myClient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 //Creates object of Socket Class</a:t>
            </a:r>
          </a:p>
          <a:p>
            <a:pPr lvl="0"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myClient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Socket("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Machine name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",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PortNumber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Example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Socket s;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s=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Socket("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",1111);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 rot="16200000">
            <a:off x="3505200" y="1905000"/>
            <a:ext cx="457200" cy="1981200"/>
          </a:xfrm>
          <a:prstGeom prst="wedgeRectCallout">
            <a:avLst>
              <a:gd name="adj1" fmla="val 158845"/>
              <a:gd name="adj2" fmla="val 458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 anchorCtr="0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DNS or IP Address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 rot="5400000">
            <a:off x="7048500" y="2095500"/>
            <a:ext cx="1371600" cy="2514600"/>
          </a:xfrm>
          <a:prstGeom prst="wedgeRectCallout">
            <a:avLst>
              <a:gd name="adj1" fmla="val -81730"/>
              <a:gd name="adj2" fmla="val 392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Port Number is the port (a number) on which the server you are trying to connect.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TCP/IP Client Sockets: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java.net.*;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//required for Socket Class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java.io.*; 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required data input/output stream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MyClient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{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     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Socket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Socket(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"localhost"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,1111); 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	  		    			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"Hello Server"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Writes a 				   string to the underlying output stream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}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(Exception e)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	{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(e);} 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6703325" y="3200400"/>
            <a:ext cx="2286000" cy="304800"/>
          </a:xfrm>
          <a:prstGeom prst="wedgeRoundRectCallout">
            <a:avLst>
              <a:gd name="adj1" fmla="val -105964"/>
              <a:gd name="adj2" fmla="val 86504"/>
              <a:gd name="adj3" fmla="val 16667"/>
            </a:avLst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accent1">
                    <a:lumMod val="75000"/>
                  </a:schemeClr>
                </a:solidFill>
              </a:rPr>
              <a:t>Object of Socket class</a:t>
            </a:r>
            <a:endParaRPr lang="en-US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Client-Server program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4572000" y="1219200"/>
            <a:ext cx="4419600" cy="5257800"/>
          </a:xfrm>
          <a:ln cmpd="dbl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java.net.*;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java.io.*;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MyClient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Socket s=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Socket(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"localhost"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,1111);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"Hello Server"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//Writes string to underlying o/p     			       stream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//try</a:t>
            </a:r>
            <a:endParaRPr lang="en-US" sz="14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(Exception 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{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(e);}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 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psvm</a:t>
            </a:r>
            <a:endParaRPr lang="en-US" sz="14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//class</a:t>
            </a:r>
            <a:endParaRPr lang="en-US" sz="14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i="1" dirty="0" smtClean="0">
              <a:cs typeface="Courier New" pitchFamily="49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52400" y="1219200"/>
            <a:ext cx="4419600" cy="5257800"/>
          </a:xfrm>
          <a:prstGeom prst="rect">
            <a:avLst/>
          </a:prstGeom>
          <a:ln cmpd="dbl"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java.io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java.net.*;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 class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MyServer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 static voi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 main(String[] 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){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(1111);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Socket 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s=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dis=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		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  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String)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"message= "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4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(Exception e)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(e</a:t>
            </a: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);}  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}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psvm</a:t>
            </a:r>
            <a:endParaRPr lang="en-US" sz="14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4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//class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message= Hello Server</a:t>
            </a:r>
          </a:p>
          <a:p>
            <a:pPr>
              <a:buFont typeface="Arial" pitchFamily="34" charset="0"/>
              <a:buNone/>
            </a:pP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52400" y="8382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i="1" dirty="0" smtClean="0">
                <a:solidFill>
                  <a:prstClr val="black"/>
                </a:solidFill>
                <a:cs typeface="Courier New" pitchFamily="49" charset="0"/>
              </a:rPr>
              <a:t>MyServer.java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8382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b="1" i="1" dirty="0" smtClean="0">
                <a:solidFill>
                  <a:prstClr val="black"/>
                </a:solidFill>
                <a:cs typeface="Courier New" pitchFamily="49" charset="0"/>
              </a:rPr>
              <a:t>MyClient.java</a:t>
            </a:r>
          </a:p>
        </p:txBody>
      </p:sp>
    </p:spTree>
    <p:extLst>
      <p:ext uri="{BB962C8B-B14F-4D97-AF65-F5344CB8AC3E}">
        <p14:creationId xmlns:p14="http://schemas.microsoft.com/office/powerpoint/2010/main" val="357855313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>Unit-1: </a:t>
            </a:r>
            <a:r>
              <a:rPr lang="en-US" b="1" dirty="0" smtClean="0">
                <a:latin typeface="+mj-lt"/>
              </a:rPr>
              <a:t>Java Networking 	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Basics and Socket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InetAddress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server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client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Datagrams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URLConnection</a:t>
            </a:r>
            <a:r>
              <a:rPr lang="en-US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Datagrams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143000"/>
          <a:ext cx="7924800" cy="4008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Java.net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34495E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InetAddress</a:t>
                      </a:r>
                      <a:endParaRPr lang="en-US" sz="1800" b="1" dirty="0" smtClean="0">
                        <a:solidFill>
                          <a:srgbClr val="34495E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34495E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solidFill>
                            <a:srgbClr val="34495E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URLConnection</a:t>
                      </a:r>
                      <a:endParaRPr lang="en-US" sz="1800" b="1" dirty="0" smtClean="0">
                        <a:solidFill>
                          <a:srgbClr val="34495E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 smtClean="0">
                          <a:solidFill>
                            <a:srgbClr val="34495E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ServerSocket</a:t>
                      </a:r>
                      <a:endParaRPr lang="en-US" sz="2000" b="1" kern="1200" dirty="0" smtClean="0">
                        <a:solidFill>
                          <a:srgbClr val="34495E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rgbClr val="34495E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Socket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83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DatagramPacket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0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DatagramSocket</a:t>
                      </a:r>
                      <a:endParaRPr lang="en-US" sz="20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1219199"/>
            <a:ext cx="40432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 rot="5400000">
            <a:off x="686594" y="2743199"/>
            <a:ext cx="2590007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81200" y="1752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81200" y="2133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81200" y="2514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1200" y="2895599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81200" y="32750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981200" y="36560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4037011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/>
          <p:cNvSpPr/>
          <p:nvPr/>
        </p:nvSpPr>
        <p:spPr>
          <a:xfrm>
            <a:off x="1524000" y="3581400"/>
            <a:ext cx="3810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8200" y="3886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20" name="Rectangular Callout 19"/>
          <p:cNvSpPr/>
          <p:nvPr/>
        </p:nvSpPr>
        <p:spPr>
          <a:xfrm rot="5400000">
            <a:off x="6553200" y="1447800"/>
            <a:ext cx="762000" cy="3048000"/>
          </a:xfrm>
          <a:prstGeom prst="wedgeRectCallout">
            <a:avLst>
              <a:gd name="adj1" fmla="val 90834"/>
              <a:gd name="adj2" fmla="val 5958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This class represents a datagram packet.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 rot="5400000">
            <a:off x="6705600" y="2667000"/>
            <a:ext cx="762000" cy="3048000"/>
          </a:xfrm>
          <a:prstGeom prst="wedgeRectCallout">
            <a:avLst>
              <a:gd name="adj1" fmla="val -9166"/>
              <a:gd name="adj2" fmla="val 654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Represents a socket for sending and receiving datagram packets.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Datagrams</a:t>
            </a:r>
            <a:r>
              <a:rPr lang="en-US" dirty="0" smtClean="0"/>
              <a:t>: </a:t>
            </a:r>
            <a:r>
              <a:rPr lang="en-US" dirty="0" err="1" smtClean="0"/>
              <a:t>DatagramSocket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 smtClean="0"/>
              <a:t>DatagramSocket</a:t>
            </a:r>
            <a:r>
              <a:rPr lang="en-US" dirty="0" smtClean="0"/>
              <a:t> class represents a connection-less socket for sending and receiving datagram packets.</a:t>
            </a:r>
          </a:p>
          <a:p>
            <a:pPr lvl="0" algn="just"/>
            <a:r>
              <a:rPr lang="en-US" dirty="0" smtClean="0"/>
              <a:t>A datagram is basically an information but there is no guarantee of its content, arrival or arrival time.</a:t>
            </a:r>
          </a:p>
          <a:p>
            <a:pPr algn="just"/>
            <a:r>
              <a:rPr lang="en-US" i="1" dirty="0" smtClean="0"/>
              <a:t>Constructor</a:t>
            </a:r>
          </a:p>
          <a:p>
            <a:pPr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3429000"/>
          <a:ext cx="7924800" cy="199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DatagramSocket</a:t>
                      </a:r>
                      <a:r>
                        <a:rPr lang="en-US" sz="1800" kern="1200" dirty="0" smtClean="0"/>
                        <a:t>()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it creates a datagram socket and binds it with the available Port Number on the </a:t>
                      </a:r>
                      <a:r>
                        <a:rPr lang="en-US" sz="1800" kern="1200" dirty="0" err="1" smtClean="0"/>
                        <a:t>localhost</a:t>
                      </a:r>
                      <a:r>
                        <a:rPr lang="en-US" sz="1800" kern="1200" dirty="0" smtClean="0"/>
                        <a:t> machine.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DatagramSocket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int</a:t>
                      </a:r>
                      <a:r>
                        <a:rPr lang="en-US" sz="1800" kern="1200" dirty="0" smtClean="0"/>
                        <a:t> port)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it creates a datagram socket and binds it with the given Port Number.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/>
                        <a:t>DatagramSocket</a:t>
                      </a:r>
                      <a:r>
                        <a:rPr lang="en-US" sz="1800" kern="1200" dirty="0" smtClean="0"/>
                        <a:t>(</a:t>
                      </a:r>
                      <a:r>
                        <a:rPr lang="en-US" sz="1800" kern="1200" dirty="0" err="1" smtClean="0"/>
                        <a:t>int</a:t>
                      </a:r>
                      <a:r>
                        <a:rPr lang="en-US" sz="1800" kern="1200" dirty="0" smtClean="0"/>
                        <a:t> port, </a:t>
                      </a:r>
                      <a:r>
                        <a:rPr lang="en-US" sz="1800" kern="1200" dirty="0" err="1" smtClean="0"/>
                        <a:t>InetAddress</a:t>
                      </a:r>
                      <a:r>
                        <a:rPr lang="en-US" sz="1800" kern="1200" dirty="0" smtClean="0"/>
                        <a:t> address)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it creates a datagram socket and binds it with the specified port number and host address.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Datagrams</a:t>
            </a:r>
            <a:r>
              <a:rPr lang="en-US" dirty="0" smtClean="0"/>
              <a:t>: </a:t>
            </a:r>
            <a:r>
              <a:rPr lang="en-US" dirty="0" err="1" smtClean="0"/>
              <a:t>DatagramPacket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</a:t>
            </a:r>
            <a:r>
              <a:rPr lang="en-US" b="1" dirty="0" err="1" smtClean="0"/>
              <a:t>DatagramPacket</a:t>
            </a:r>
            <a:r>
              <a:rPr lang="en-US" dirty="0" smtClean="0"/>
              <a:t> is a message that can be sent or received. </a:t>
            </a:r>
          </a:p>
          <a:p>
            <a:r>
              <a:rPr lang="en-US" dirty="0" smtClean="0"/>
              <a:t>If you send multiple packet, it may arrive in any order. </a:t>
            </a:r>
          </a:p>
          <a:p>
            <a:r>
              <a:rPr lang="en-US" dirty="0" smtClean="0"/>
              <a:t>Additionally, packet delivery is not guaranteed.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pPr>
              <a:buNone/>
            </a:pPr>
            <a:r>
              <a:rPr lang="en-US" sz="2000" b="1" i="1" dirty="0" smtClean="0"/>
              <a:t>Constructor</a:t>
            </a:r>
            <a:endParaRPr lang="en-US" b="1" i="1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99654"/>
              </p:ext>
            </p:extLst>
          </p:nvPr>
        </p:nvGraphicFramePr>
        <p:xfrm>
          <a:off x="533400" y="3810000"/>
          <a:ext cx="83058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 smtClean="0"/>
                        <a:t>DatagramPacket</a:t>
                      </a:r>
                      <a:r>
                        <a:rPr lang="en-US" sz="1800" kern="1200" dirty="0" smtClean="0"/>
                        <a:t>(byte[] </a:t>
                      </a:r>
                      <a:r>
                        <a:rPr lang="en-US" sz="1800" kern="1200" dirty="0" err="1" smtClean="0"/>
                        <a:t>barr</a:t>
                      </a:r>
                      <a:r>
                        <a:rPr lang="en-US" sz="1800" kern="1200" dirty="0" smtClean="0"/>
                        <a:t>, </a:t>
                      </a:r>
                      <a:r>
                        <a:rPr lang="en-US" sz="1800" kern="1200" dirty="0" err="1" smtClean="0"/>
                        <a:t>int</a:t>
                      </a:r>
                      <a:r>
                        <a:rPr lang="en-US" sz="1800" kern="1200" dirty="0" smtClean="0"/>
                        <a:t> length)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/>
                        <a:t>It creates a datagram packet. This constructor is used to receive the packets.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 smtClean="0"/>
                        <a:t>DatagramPacket</a:t>
                      </a:r>
                      <a:r>
                        <a:rPr lang="en-US" sz="1800" kern="1200" dirty="0" smtClean="0"/>
                        <a:t>(byte[] </a:t>
                      </a:r>
                      <a:r>
                        <a:rPr lang="en-US" sz="1800" kern="1200" dirty="0" err="1" smtClean="0"/>
                        <a:t>barr</a:t>
                      </a:r>
                      <a:r>
                        <a:rPr lang="en-US" sz="1800" kern="1200" dirty="0" smtClean="0"/>
                        <a:t>, </a:t>
                      </a:r>
                      <a:r>
                        <a:rPr lang="en-US" sz="1800" kern="1200" dirty="0" err="1" smtClean="0"/>
                        <a:t>int</a:t>
                      </a:r>
                      <a:r>
                        <a:rPr lang="en-US" sz="1800" kern="1200" dirty="0" smtClean="0"/>
                        <a:t> length, </a:t>
                      </a:r>
                      <a:r>
                        <a:rPr lang="en-US" sz="1800" kern="1200" dirty="0" err="1" smtClean="0"/>
                        <a:t>InetAddress</a:t>
                      </a:r>
                      <a:r>
                        <a:rPr lang="en-US" sz="1800" kern="1200" dirty="0" smtClean="0"/>
                        <a:t> address, </a:t>
                      </a:r>
                      <a:r>
                        <a:rPr lang="en-US" sz="1800" kern="1200" dirty="0" err="1" smtClean="0"/>
                        <a:t>int</a:t>
                      </a:r>
                      <a:r>
                        <a:rPr lang="en-US" sz="1800" kern="1200" dirty="0" smtClean="0"/>
                        <a:t> port)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smtClean="0"/>
                        <a:t>It creates a datagram packet. This constructor is used to send the packets.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381000" y="2895600"/>
            <a:ext cx="4343400" cy="457200"/>
          </a:xfrm>
          <a:prstGeom prst="wedgeRectCallout">
            <a:avLst>
              <a:gd name="adj1" fmla="val -2195"/>
              <a:gd name="adj2" fmla="val 1705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 buffer for holding the incoming datagram.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029200" y="2667000"/>
            <a:ext cx="2209800" cy="609600"/>
          </a:xfrm>
          <a:prstGeom prst="wedgeRectCallout">
            <a:avLst>
              <a:gd name="adj1" fmla="val -96660"/>
              <a:gd name="adj2" fmla="val 1541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number of bytes to read.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Example of Sending </a:t>
            </a:r>
            <a:r>
              <a:rPr lang="en-US" sz="2400" dirty="0" err="1" smtClean="0"/>
              <a:t>DatagramPacket</a:t>
            </a:r>
            <a:r>
              <a:rPr lang="en-US" sz="2400" dirty="0" smtClean="0"/>
              <a:t> by </a:t>
            </a:r>
            <a:r>
              <a:rPr lang="en-US" sz="2400" dirty="0" err="1" smtClean="0"/>
              <a:t>DatagramSocket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java.net.*;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//required for Datagram Class 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 class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DSender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{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 static void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main(String[]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			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Exception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 {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DatagramSocket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ds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DatagramSocket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  String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"Message sent by Datagram socket"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InetAddress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ip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InetAddress.getByName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ea typeface="+mn-ea"/>
                <a:cs typeface="Courier New" pitchFamily="49" charset="0"/>
              </a:rPr>
              <a:t>"127.0.0.1"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);     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DatagramPacket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dp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=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DatagramPacket</a:t>
            </a:r>
            <a:endParaRPr lang="en-US" sz="2000" b="1" dirty="0" smtClean="0">
              <a:solidFill>
                <a:prstClr val="black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		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str.getBytes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(), 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str.length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(),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2000" b="1" dirty="0" err="1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ip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, 3000);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ds.send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dp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20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ds.close</a:t>
            </a: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  }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itchFamily="49" charset="0"/>
                <a:ea typeface="+mn-ea"/>
                <a:cs typeface="Courier New" pitchFamily="49" charset="0"/>
              </a:rPr>
              <a:t>} 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Example of Receiving </a:t>
            </a:r>
            <a:r>
              <a:rPr lang="en-US" sz="2400" dirty="0" err="1" smtClean="0"/>
              <a:t>DatagramPacket</a:t>
            </a:r>
            <a:r>
              <a:rPr lang="en-US" sz="2400" dirty="0" smtClean="0"/>
              <a:t> by </a:t>
            </a:r>
            <a:r>
              <a:rPr lang="en-US" sz="2400" dirty="0" err="1" smtClean="0"/>
              <a:t>DatagramSocket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import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java.net.*;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 class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DReceiver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{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public static void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main(String[]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) 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throws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Exception 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{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DatagramSocket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ds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DatagramSocket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(3000);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byte[]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byte[1024];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DatagramPacket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dp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DatagramPacket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, 1024);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ds.receive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dp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String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String(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dp.getData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(), 0,dp.getLength());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System.</a:t>
            </a:r>
            <a:r>
              <a:rPr lang="en-US" sz="1800" b="1" dirty="0" err="1" smtClean="0">
                <a:solidFill>
                  <a:srgbClr val="00B050"/>
                </a:solidFill>
                <a:latin typeface="Courier New" pitchFamily="49" charset="0"/>
                <a:ea typeface="+mn-ea"/>
                <a:cs typeface="Courier New" pitchFamily="49" charset="0"/>
              </a:rPr>
              <a:t>out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.println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  </a:t>
            </a:r>
            <a:r>
              <a:rPr lang="en-US" sz="1800" b="1" dirty="0" err="1" smtClean="0">
                <a:latin typeface="Courier New" pitchFamily="49" charset="0"/>
                <a:ea typeface="+mn-ea"/>
                <a:cs typeface="Courier New" pitchFamily="49" charset="0"/>
              </a:rPr>
              <a:t>ds.close</a:t>
            </a: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();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  }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}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 smtClean="0"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i="1" dirty="0" smtClean="0">
                <a:latin typeface="+mn-lt"/>
                <a:ea typeface="+mn-ea"/>
                <a:cs typeface="+mn-cs"/>
              </a:rPr>
              <a:t>Output</a:t>
            </a:r>
            <a:endParaRPr lang="en-US" sz="1800" b="1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Courier New" pitchFamily="49" charset="0"/>
                <a:ea typeface="+mn-ea"/>
                <a:cs typeface="Courier New" pitchFamily="49" charset="0"/>
              </a:rPr>
              <a:t>Message sent by Datagram socket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Example of Sending and Receiving </a:t>
            </a:r>
            <a:r>
              <a:rPr lang="en-US" sz="2400" dirty="0" err="1" smtClean="0"/>
              <a:t>DatagramPacket</a:t>
            </a:r>
            <a:endParaRPr lang="en-US" sz="2400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76200" y="1219200"/>
            <a:ext cx="4572000" cy="5257800"/>
          </a:xfr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java.net.*;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5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 class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DSender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 static void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US" sz="15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)throws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Exception{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ds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 </a:t>
            </a: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"Message sent by Datagram 			socket"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=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"127.0.0.1"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     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dp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= </a:t>
            </a:r>
            <a:r>
              <a:rPr lang="en-US" sz="15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DatagramPacket</a:t>
            </a:r>
            <a:endParaRPr lang="en-US" sz="1500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str.length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(),ip,3000);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ds.send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err="1" smtClean="0">
                <a:latin typeface="Courier New" pitchFamily="49" charset="0"/>
                <a:cs typeface="Courier New" pitchFamily="49" charset="0"/>
              </a:rPr>
              <a:t>ds.close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();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  }  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 </a:t>
            </a:r>
          </a:p>
          <a:p>
            <a:pPr>
              <a:buNone/>
            </a:pPr>
            <a:endParaRPr lang="en-US" sz="15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0" y="1228578"/>
            <a:ext cx="4572000" cy="525780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import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java.net.*;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 class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DReceiver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 static void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main(String[]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args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 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throws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Exception {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DatagramSocket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ds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DatagramSocket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(3000);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byte[]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byte[1024];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DatagramPacket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dp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DatagramPacket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buf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 1024);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endParaRPr kumimoji="0" lang="en-US" sz="15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ds.receive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dp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String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= 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new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(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dp.getData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(), 0,dp.getLength());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</a:t>
            </a:r>
            <a:r>
              <a:rPr kumimoji="0" lang="en-US" sz="15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ds.close</a:t>
            </a: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 }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endParaRPr kumimoji="0" lang="en-US" sz="1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Message sent by Datagram socket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926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DSender.java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914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DReceiver.java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Basics: java.net </a:t>
            </a:r>
            <a:r>
              <a:rPr lang="en-US" dirty="0" err="1" smtClean="0"/>
              <a:t>pacakage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term </a:t>
            </a:r>
            <a:r>
              <a:rPr lang="en-US" i="1" dirty="0" smtClean="0"/>
              <a:t>network programming</a:t>
            </a:r>
            <a:r>
              <a:rPr lang="en-US" dirty="0" smtClean="0"/>
              <a:t> refers to writing programs that execute across multiple devices (computers), in which the devices are all connected to each other using a network.</a:t>
            </a: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514601"/>
          <a:ext cx="7924800" cy="387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Java.net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Package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InetAddress</a:t>
                      </a:r>
                      <a:endParaRPr lang="en-US" sz="1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20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URLConnection</a:t>
                      </a:r>
                      <a:endParaRPr lang="en-US" sz="1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ServerSocket</a:t>
                      </a:r>
                      <a:endParaRPr lang="en-US" sz="1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ourier New" pitchFamily="49" charset="0"/>
                          <a:cs typeface="Courier New" pitchFamily="49" charset="0"/>
                        </a:rPr>
                        <a:t>Socket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0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>
                          <a:latin typeface="Courier New" pitchFamily="49" charset="0"/>
                          <a:cs typeface="Courier New" pitchFamily="49" charset="0"/>
                        </a:rPr>
                        <a:t>DatagramPacket</a:t>
                      </a:r>
                      <a:endParaRPr lang="en-US" sz="18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DatagramSocket</a:t>
                      </a:r>
                      <a:endParaRPr lang="en-US" sz="18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02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51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8675" y="2590800"/>
            <a:ext cx="40432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 rot="5400000">
            <a:off x="838994" y="4114800"/>
            <a:ext cx="25900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133600" y="3124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33600" y="3505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33600" y="3886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33600" y="4267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33600" y="46466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33600" y="50276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33600" y="54086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>
          <a:xfrm rot="5400000">
            <a:off x="6324600" y="1752600"/>
            <a:ext cx="762000" cy="30480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This class represents an Internet Protocol (IP) address.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ular Callout 27"/>
          <p:cNvSpPr/>
          <p:nvPr/>
        </p:nvSpPr>
        <p:spPr>
          <a:xfrm rot="5400000">
            <a:off x="6096000" y="2209800"/>
            <a:ext cx="1066800" cy="30480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Class represents a Uniform Resource Locator, a pointer to a "resource" on the World Wide Web.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ular Callout 29"/>
          <p:cNvSpPr/>
          <p:nvPr/>
        </p:nvSpPr>
        <p:spPr>
          <a:xfrm rot="5400000">
            <a:off x="6781800" y="2286000"/>
            <a:ext cx="762000" cy="3505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Represent the communications link between the application and a URL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 rot="5400000">
            <a:off x="6477000" y="2743200"/>
            <a:ext cx="762000" cy="33528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000000"/>
                </a:solidFill>
                <a:ea typeface="SimHei" pitchFamily="49" charset="-122"/>
              </a:rPr>
              <a:t>Used to create a server socket. This object is used to establish communication with the clients.</a:t>
            </a:r>
            <a:endParaRPr lang="en-US" dirty="0">
              <a:solidFill>
                <a:schemeClr val="tx1"/>
              </a:solidFill>
              <a:ea typeface="SimHei" pitchFamily="49" charset="-122"/>
            </a:endParaRPr>
          </a:p>
        </p:txBody>
      </p:sp>
      <p:sp>
        <p:nvSpPr>
          <p:cNvPr id="32" name="Rectangular Callout 31"/>
          <p:cNvSpPr/>
          <p:nvPr/>
        </p:nvSpPr>
        <p:spPr>
          <a:xfrm rot="5400000">
            <a:off x="6934200" y="2895600"/>
            <a:ext cx="457200" cy="3657600"/>
          </a:xfrm>
          <a:prstGeom prst="wedgeRectCallout">
            <a:avLst>
              <a:gd name="adj1" fmla="val -20833"/>
              <a:gd name="adj2" fmla="val 8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This class implements client sockets.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 rot="5400000">
            <a:off x="6629400" y="3657600"/>
            <a:ext cx="762000" cy="30480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This class represents a datagram packet.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 rot="5400000">
            <a:off x="6553200" y="4114800"/>
            <a:ext cx="762000" cy="3048000"/>
          </a:xfrm>
          <a:prstGeom prst="wedgeRectCallout">
            <a:avLst>
              <a:gd name="adj1" fmla="val -35833"/>
              <a:gd name="adj2" fmla="val 61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US" dirty="0" smtClean="0">
                <a:solidFill>
                  <a:srgbClr val="353833"/>
                </a:solidFill>
              </a:rPr>
              <a:t>Represents a socket for sending and receiving datagram packets.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Left Brace 37"/>
          <p:cNvSpPr/>
          <p:nvPr/>
        </p:nvSpPr>
        <p:spPr>
          <a:xfrm>
            <a:off x="1676400" y="4191000"/>
            <a:ext cx="3048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192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</a:t>
            </a:r>
            <a:endParaRPr lang="en-US" dirty="0"/>
          </a:p>
        </p:txBody>
      </p:sp>
      <p:sp>
        <p:nvSpPr>
          <p:cNvPr id="41" name="Left Brace 40"/>
          <p:cNvSpPr/>
          <p:nvPr/>
        </p:nvSpPr>
        <p:spPr>
          <a:xfrm>
            <a:off x="1676400" y="4953000"/>
            <a:ext cx="381000" cy="533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143000" y="518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29" name="Rectangular Callout 28"/>
          <p:cNvSpPr/>
          <p:nvPr/>
        </p:nvSpPr>
        <p:spPr>
          <a:xfrm>
            <a:off x="228600" y="3200400"/>
            <a:ext cx="1828800" cy="381000"/>
          </a:xfrm>
          <a:prstGeom prst="wedgeRectCallout">
            <a:avLst>
              <a:gd name="adj1" fmla="val 34921"/>
              <a:gd name="adj2" fmla="val -1558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 java.net.*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 animBg="1"/>
      <p:bldP spid="27" grpId="2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>Unit-1: </a:t>
            </a:r>
            <a:r>
              <a:rPr lang="en-US" b="1" dirty="0" smtClean="0">
                <a:latin typeface="+mj-lt"/>
              </a:rPr>
              <a:t>Java Networking 	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Basics and Socket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InetAddress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client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server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Datagrams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URLConnection</a:t>
            </a:r>
            <a:r>
              <a:rPr lang="en-US" dirty="0" smtClean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URL: Uniform Resource 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9535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Java URL</a:t>
            </a:r>
            <a:r>
              <a:rPr lang="en-US" dirty="0" smtClean="0"/>
              <a:t> class represents an URL. </a:t>
            </a:r>
          </a:p>
          <a:p>
            <a:r>
              <a:rPr lang="en-US" dirty="0" smtClean="0"/>
              <a:t>This class is pointer to  “resource” on the World Wide Web. </a:t>
            </a:r>
          </a:p>
          <a:p>
            <a:pPr>
              <a:buNone/>
            </a:pPr>
            <a:r>
              <a:rPr lang="en-US" dirty="0" smtClean="0"/>
              <a:t>	E.g.          </a:t>
            </a:r>
          </a:p>
          <a:p>
            <a:pPr algn="ctr">
              <a:buNone/>
            </a:pPr>
            <a:r>
              <a:rPr lang="en-US" dirty="0" smtClean="0"/>
              <a:t>	http://10.255.1.1:8090/httpclient.html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685800" y="2667000"/>
            <a:ext cx="1143000" cy="609600"/>
          </a:xfrm>
          <a:prstGeom prst="wedgeRectCallout">
            <a:avLst>
              <a:gd name="adj1" fmla="val 86945"/>
              <a:gd name="adj2" fmla="val -312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http is the protocol.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438400" y="2895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00400" y="28956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ular Callout 11"/>
          <p:cNvSpPr/>
          <p:nvPr/>
        </p:nvSpPr>
        <p:spPr>
          <a:xfrm>
            <a:off x="2590800" y="3429000"/>
            <a:ext cx="2743200" cy="381000"/>
          </a:xfrm>
          <a:prstGeom prst="wedgeRectCallout">
            <a:avLst>
              <a:gd name="adj1" fmla="val -9979"/>
              <a:gd name="adj2" fmla="val -1754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Server name or IP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419600" y="1905000"/>
            <a:ext cx="1524000" cy="381000"/>
          </a:xfrm>
          <a:prstGeom prst="wedgeRectCallout">
            <a:avLst>
              <a:gd name="adj1" fmla="val -21903"/>
              <a:gd name="adj2" fmla="val 127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Port Number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724400" y="28956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ular Callout 16"/>
          <p:cNvSpPr/>
          <p:nvPr/>
        </p:nvSpPr>
        <p:spPr>
          <a:xfrm>
            <a:off x="6019800" y="3429000"/>
            <a:ext cx="2971800" cy="381000"/>
          </a:xfrm>
          <a:prstGeom prst="wedgeRectCallout">
            <a:avLst>
              <a:gd name="adj1" fmla="val -46731"/>
              <a:gd name="adj2" fmla="val -1754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File Name or directory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5334000" y="28956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Constructor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Example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URL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=new URL("http://www.darshan.ac.in");</a:t>
            </a:r>
            <a:r>
              <a:rPr lang="en-US" dirty="0" smtClean="0"/>
              <a:t>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Method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Example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urlcon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676400"/>
          <a:ext cx="8001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4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6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URL(</a:t>
                      </a:r>
                      <a:r>
                        <a:rPr lang="en-US" sz="180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US" dirty="0" smtClean="0"/>
                        <a:t> </a:t>
                      </a:r>
                      <a:r>
                        <a:rPr lang="en-US" i="1" dirty="0" err="1" smtClean="0"/>
                        <a:t>url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Creates a </a:t>
                      </a:r>
                      <a:r>
                        <a:rPr lang="en-US" dirty="0" smtClean="0"/>
                        <a:t>URL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object from the </a:t>
                      </a:r>
                      <a:r>
                        <a:rPr lang="en-US" dirty="0" smtClean="0"/>
                        <a:t>String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representation.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4236720"/>
          <a:ext cx="8077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 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US" dirty="0" smtClean="0"/>
                        <a:t> </a:t>
                      </a:r>
                      <a:r>
                        <a:rPr lang="en-US" b="1" dirty="0" err="1" smtClean="0"/>
                        <a:t>openConnection</a:t>
                      </a:r>
                      <a:r>
                        <a:rPr lang="en-US" b="1" dirty="0" smtClean="0"/>
                        <a:t>() </a:t>
                      </a:r>
                      <a:r>
                        <a:rPr lang="en-US" dirty="0" smtClean="0"/>
                        <a:t>throws 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method of URL class returns the object of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+mj-lt"/>
              </a:rPr>
              <a:t/>
            </a:r>
            <a:br>
              <a:rPr lang="en-IN" b="1" dirty="0" smtClean="0">
                <a:latin typeface="+mj-lt"/>
              </a:rPr>
            </a:br>
            <a:r>
              <a:rPr lang="en-IN" b="1" dirty="0" smtClean="0">
                <a:latin typeface="+mj-lt"/>
              </a:rPr>
              <a:t>Unit-1: </a:t>
            </a:r>
            <a:r>
              <a:rPr lang="en-US" b="1" dirty="0" smtClean="0">
                <a:latin typeface="+mj-lt"/>
              </a:rPr>
              <a:t>Java Networking 	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Basics and Socket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InetAddress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client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TCP/IP server sockets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Datagrams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URL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0070C0"/>
                </a:solidFill>
              </a:rPr>
              <a:t>URLConnection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54427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+mn-lt"/>
              </a:rPr>
              <a:t>URLConnection</a:t>
            </a:r>
            <a:r>
              <a:rPr lang="en-US" dirty="0" smtClean="0">
                <a:latin typeface="+mn-lt"/>
              </a:rPr>
              <a:t> is the </a:t>
            </a:r>
            <a:r>
              <a:rPr lang="en-US" dirty="0" err="1" smtClean="0">
                <a:latin typeface="+mn-lt"/>
              </a:rPr>
              <a:t>superclass</a:t>
            </a:r>
            <a:r>
              <a:rPr lang="en-US" dirty="0" smtClean="0">
                <a:latin typeface="+mn-lt"/>
              </a:rPr>
              <a:t> of all classes that represent a communications link between the application and a URL. </a:t>
            </a:r>
          </a:p>
          <a:p>
            <a:r>
              <a:rPr lang="en-US" dirty="0" smtClean="0">
                <a:latin typeface="+mn-lt"/>
              </a:rPr>
              <a:t>Instances of this class can be used both to read from and to write to the resource referenced by the URL. </a:t>
            </a:r>
          </a:p>
          <a:p>
            <a:pPr>
              <a:buNone/>
            </a:pPr>
            <a:r>
              <a:rPr lang="en-US" i="1" dirty="0" smtClean="0"/>
              <a:t>Constructor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3352800"/>
          <a:ext cx="800100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URLConnection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(URL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6675" marR="28575" marT="28575" marB="28575"/>
                </a:tc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Constructs a URL connection to the specified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Method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3820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 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InputStream</a:t>
                      </a:r>
                      <a:r>
                        <a:rPr lang="en-US" dirty="0" smtClean="0"/>
                        <a:t> </a:t>
                      </a:r>
                      <a:r>
                        <a:rPr lang="en-US" b="1" dirty="0" err="1" smtClean="0"/>
                        <a:t>getInputStream</a:t>
                      </a:r>
                      <a:r>
                        <a:rPr lang="en-US" b="1" dirty="0" smtClean="0"/>
                        <a:t>() </a:t>
                      </a:r>
                      <a:r>
                        <a:rPr lang="en-US" dirty="0" smtClean="0"/>
                        <a:t>throws 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an input stream that reads from this open connection.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public 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OutputStream</a:t>
                      </a:r>
                      <a:r>
                        <a:rPr lang="en-US" dirty="0" smtClean="0"/>
                        <a:t> </a:t>
                      </a:r>
                      <a:r>
                        <a:rPr lang="en-US" b="1" dirty="0" err="1" smtClean="0"/>
                        <a:t>getOutputStream</a:t>
                      </a:r>
                      <a:r>
                        <a:rPr lang="en-US" b="1" dirty="0" smtClean="0"/>
                        <a:t>()</a:t>
                      </a:r>
                      <a:r>
                        <a:rPr lang="en-US" dirty="0" smtClean="0"/>
                        <a:t> throws </a:t>
                      </a:r>
                      <a:r>
                        <a:rPr lang="en-US" sz="180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an output stream that writes to this connection.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: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java.io.*;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//required for input stream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java.net.*;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//required for URL &amp; </a:t>
            </a:r>
            <a:r>
              <a:rPr lang="en-US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URLConnection</a:t>
            </a:r>
            <a:endParaRPr 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URLConnectionDemo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public static void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URL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URL(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"http://www.darshan.ac.in"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urlcon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stream=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urlcon.getInputStream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stream.read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())!=-1){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}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(Exception e){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.println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(e);}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5105400" y="3886200"/>
            <a:ext cx="3429000" cy="228600"/>
          </a:xfrm>
          <a:prstGeom prst="wedgeRoundRectCallout">
            <a:avLst>
              <a:gd name="adj1" fmla="val -56088"/>
              <a:gd name="adj2" fmla="val -115278"/>
              <a:gd name="adj3" fmla="val 16667"/>
            </a:avLst>
          </a:prstGeom>
          <a:noFill/>
          <a:ln w="2222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Object of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URLConnection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 Class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Questions: GTU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25627"/>
              </p:ext>
            </p:extLst>
          </p:nvPr>
        </p:nvGraphicFramePr>
        <p:xfrm>
          <a:off x="304800" y="990600"/>
          <a:ext cx="8382000" cy="5184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05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246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>
                          <a:effectLst/>
                        </a:rPr>
                        <a:t>What is Server Socket? Explain in detail with an example</a:t>
                      </a:r>
                      <a:r>
                        <a:rPr lang="en-US" sz="1800" u="none" strike="noStrike" dirty="0" smtClean="0">
                          <a:effectLst/>
                        </a:rPr>
                        <a:t>. </a:t>
                      </a:r>
                      <a:r>
                        <a:rPr lang="en-IN" sz="1800" u="none" strike="noStrike" dirty="0" smtClean="0">
                          <a:effectLst/>
                        </a:rPr>
                        <a:t>Discuss the difference between the Socket and </a:t>
                      </a:r>
                      <a:r>
                        <a:rPr lang="en-IN" sz="1800" u="none" strike="noStrike" dirty="0" err="1" smtClean="0">
                          <a:effectLst/>
                        </a:rPr>
                        <a:t>ServerSocket</a:t>
                      </a:r>
                      <a:r>
                        <a:rPr lang="en-IN" sz="1800" u="none" strike="noStrike" dirty="0" smtClean="0">
                          <a:effectLst/>
                        </a:rPr>
                        <a:t> class.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[Win-16]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[Win-17]</a:t>
                      </a:r>
                      <a:endParaRPr lang="en-US" sz="1800" b="1" i="1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[Sum-18]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What is Datagram Socket? Explain in detail with example.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[Win-16]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Write a TCP or UDP client and server program to do the following: </a:t>
                      </a:r>
                    </a:p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Client send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smtClean="0">
                          <a:effectLst/>
                        </a:rPr>
                        <a:t>: Welcome to Gujarat Technological UNIVERSITY </a:t>
                      </a:r>
                    </a:p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Response from Server: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ytisrevinu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LACIGOLONHCEt</a:t>
                      </a:r>
                      <a:r>
                        <a:rPr lang="en-US" sz="1800" u="none" strike="noStrike" dirty="0" smtClean="0">
                          <a:effectLst/>
                        </a:rPr>
                        <a:t>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TARAJUg</a:t>
                      </a:r>
                      <a:r>
                        <a:rPr lang="en-US" sz="1800" u="none" strike="noStrike" dirty="0" smtClean="0">
                          <a:effectLst/>
                        </a:rPr>
                        <a:t> TO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EMOCLEw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[Sum-16]</a:t>
                      </a:r>
                    </a:p>
                    <a:p>
                      <a:pPr algn="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[Win-16]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[Win-18]</a:t>
                      </a:r>
                      <a:endParaRPr lang="en-US" sz="1800" b="1" i="1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Write a client-server program using TCP or UDP where the client sends 10 numbers and server responds with the numbers in sorted order.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[Sum-16]</a:t>
                      </a:r>
                    </a:p>
                    <a:p>
                      <a:pPr algn="r" fontAlgn="t">
                        <a:lnSpc>
                          <a:spcPct val="100000"/>
                        </a:lnSpc>
                      </a:pP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Write a TCP Client-Server program to get the Date &amp; Time details from Server on the Client request.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[Sum-15]</a:t>
                      </a:r>
                    </a:p>
                    <a:p>
                      <a:pPr algn="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[Win-16]</a:t>
                      </a:r>
                    </a:p>
                    <a:p>
                      <a:pPr algn="r" fontAlgn="t">
                        <a:lnSpc>
                          <a:spcPct val="100000"/>
                        </a:lnSpc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[Sum-19]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Write a client server program using TCP where client sends two numbers and server responds with sum of them.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[Win-15]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[Win-17]</a:t>
                      </a:r>
                      <a:endParaRPr lang="en-US" sz="1800" b="1" i="1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Write a client server program using TCP where client sends a string and server checks whether that string is palindrome or not and responds with appropriate message.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[Sum-17]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[Sum-18]</a:t>
                      </a:r>
                    </a:p>
                    <a:p>
                      <a:pPr algn="r" fontAlgn="t">
                        <a:lnSpc>
                          <a:spcPct val="100000"/>
                        </a:lnSpc>
                      </a:pPr>
                      <a:endParaRPr lang="en-US" sz="1800" b="1" i="1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121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7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Questions: GTU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08045"/>
              </p:ext>
            </p:extLst>
          </p:nvPr>
        </p:nvGraphicFramePr>
        <p:xfrm>
          <a:off x="169164" y="955929"/>
          <a:ext cx="8784336" cy="18137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0436">
                  <a:extLst>
                    <a:ext uri="{9D8B030D-6E8A-4147-A177-3AD203B41FA5}">
                      <a16:colId xmlns:a16="http://schemas.microsoft.com/office/drawing/2014/main" xmlns="" val="2897215086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xmlns="" val="285715212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xmlns="" val="1106507098"/>
                    </a:ext>
                  </a:extLst>
                </a:gridCol>
              </a:tblGrid>
              <a:tr h="446483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Write a sample code for client send a “Hello” message to server. [4]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[Win-19]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7839689"/>
                  </a:ext>
                </a:extLst>
              </a:tr>
              <a:tr h="737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Write a client-server program using TCP sockets to echo the message send by the client.[7]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00000"/>
                        </a:lnSpc>
                      </a:pPr>
                      <a:r>
                        <a:rPr lang="en-US" sz="1800" u="none" strike="noStrike" dirty="0" smtClean="0">
                          <a:effectLst/>
                        </a:rPr>
                        <a:t>[Sum-19]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7241266"/>
                  </a:ext>
                </a:extLst>
              </a:tr>
              <a:tr h="374450">
                <a:tc>
                  <a:txBody>
                    <a:bodyPr/>
                    <a:lstStyle/>
                    <a:p>
                      <a:pPr algn="ctr" fontAlgn="t">
                        <a:lnSpc>
                          <a:spcPct val="113000"/>
                        </a:lnSpc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Explain the following classes with their use. </a:t>
                      </a:r>
                      <a:r>
                        <a:rPr lang="en-IN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en-IN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URLConnection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class</a:t>
                      </a:r>
                    </a:p>
                    <a:p>
                      <a:pPr algn="just" fontAlgn="t">
                        <a:lnSpc>
                          <a:spcPct val="113000"/>
                        </a:lnSpc>
                      </a:pP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ii. </a:t>
                      </a:r>
                      <a:r>
                        <a:rPr lang="en-IN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DatagramSocket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(iii) </a:t>
                      </a:r>
                      <a:r>
                        <a:rPr lang="en-IN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DatagramPacket</a:t>
                      </a:r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class [3]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 smtClean="0">
                          <a:effectLst/>
                        </a:rPr>
                        <a:t>[Sum-19]</a:t>
                      </a:r>
                    </a:p>
                    <a:p>
                      <a:pPr algn="r" fontAlgn="t">
                        <a:lnSpc>
                          <a:spcPct val="100000"/>
                        </a:lnSpc>
                      </a:pPr>
                      <a:endParaRPr lang="en-US" sz="1800" u="none" strike="noStrike" dirty="0" smtClean="0">
                        <a:effectLst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657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27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Socket</a:t>
            </a:r>
          </a:p>
          <a:p>
            <a:r>
              <a:rPr lang="en-US" i="1" dirty="0" smtClean="0"/>
              <a:t>“A </a:t>
            </a:r>
            <a:r>
              <a:rPr lang="en-US" b="1" i="1" dirty="0" smtClean="0"/>
              <a:t>socket</a:t>
            </a:r>
            <a:r>
              <a:rPr lang="en-US" i="1" dirty="0" smtClean="0"/>
              <a:t> is one endpoint of a two-way communication link between two programs running on the network.”</a:t>
            </a:r>
          </a:p>
          <a:p>
            <a:r>
              <a:rPr lang="en-US" smtClean="0"/>
              <a:t>A </a:t>
            </a:r>
            <a:r>
              <a:rPr lang="en-US" dirty="0" smtClean="0"/>
              <a:t>Socket is  combination of an IP address and a port number.</a:t>
            </a:r>
            <a:endParaRPr lang="en-US" i="1" dirty="0" smtClean="0"/>
          </a:p>
        </p:txBody>
      </p:sp>
      <p:pic>
        <p:nvPicPr>
          <p:cNvPr id="53250" name="Picture 2" descr="Image result for define socket in network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29000"/>
            <a:ext cx="7162800" cy="237805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 – Server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495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machines must connect</a:t>
            </a:r>
          </a:p>
          <a:p>
            <a:r>
              <a:rPr lang="en-US" sz="2800" dirty="0" smtClean="0"/>
              <a:t>Server waits for connection</a:t>
            </a:r>
          </a:p>
          <a:p>
            <a:r>
              <a:rPr lang="en-US" sz="2800" dirty="0" smtClean="0"/>
              <a:t>Client initiates connection</a:t>
            </a:r>
          </a:p>
          <a:p>
            <a:r>
              <a:rPr lang="en-US" sz="2800" dirty="0" smtClean="0"/>
              <a:t>Server responds to the client request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219200" y="3810000"/>
            <a:ext cx="19050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Server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487680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socket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3810000"/>
            <a:ext cx="19050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Client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8800" y="4876800"/>
            <a:ext cx="8382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socket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62400" y="49530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3962400" y="5181600"/>
            <a:ext cx="1676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1000" y="5181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572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13" name="Curved Connector 12"/>
          <p:cNvCxnSpPr/>
          <p:nvPr/>
        </p:nvCxnSpPr>
        <p:spPr>
          <a:xfrm>
            <a:off x="3124200" y="4191000"/>
            <a:ext cx="3352800" cy="1588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2895600" y="5562600"/>
            <a:ext cx="1600200" cy="304800"/>
          </a:xfrm>
          <a:prstGeom prst="wedgeRoundRectCallout">
            <a:avLst>
              <a:gd name="adj1" fmla="val -8146"/>
              <a:gd name="adj2" fmla="val -134515"/>
              <a:gd name="adj3" fmla="val 16667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Waits</a:t>
            </a:r>
            <a:endParaRPr lang="en-US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65538" name="Picture 2" descr="http://www.angelfire.com/falcon/isinotes/javatut/net/netwk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6541" y="1828800"/>
            <a:ext cx="6209122" cy="40386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2400" y="9906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The server is just like any ordinary program running in a computer.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Each computer is equipped with some ports.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94210" name="Picture 2" descr="http://www.angelfire.com/falcon/isinotes/javatut/net/netwk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150577"/>
            <a:ext cx="4191000" cy="294542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10668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 server connects to one of the ports.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This process is called </a:t>
            </a:r>
            <a:r>
              <a:rPr lang="en-US" b="1" dirty="0" smtClean="0"/>
              <a:t>binding</a:t>
            </a:r>
            <a:r>
              <a:rPr lang="en-US" dirty="0" smtClean="0"/>
              <a:t> to a port.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connection is called a server socket. 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21336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i="1" dirty="0" smtClean="0"/>
              <a:t>The Java server code that does this is: </a:t>
            </a:r>
          </a:p>
          <a:p>
            <a:r>
              <a:rPr lang="en-US" dirty="0" smtClean="0"/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(1234);//1234 is port number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overview</a:t>
            </a:r>
            <a:endParaRPr lang="en-US" dirty="0"/>
          </a:p>
        </p:txBody>
      </p:sp>
      <p:pic>
        <p:nvPicPr>
          <p:cNvPr id="98306" name="Picture 2" descr="http://www.angelfire.com/falcon/isinotes/javatut/net/netwk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09800"/>
            <a:ext cx="4724400" cy="287844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10668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Server is waiting for client machine to connect.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172200"/>
            <a:ext cx="2456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/>
              <a:t>Reference: </a:t>
            </a:r>
            <a:r>
              <a:rPr lang="en-US" sz="1400" i="1" dirty="0" err="1" smtClean="0"/>
              <a:t>isinotes</a:t>
            </a:r>
            <a:r>
              <a:rPr lang="en-US" sz="1400" i="1" dirty="0" smtClean="0"/>
              <a:t>/</a:t>
            </a:r>
            <a:r>
              <a:rPr lang="en-US" sz="1400" i="1" dirty="0" err="1" smtClean="0"/>
              <a:t>javatut</a:t>
            </a:r>
            <a:r>
              <a:rPr lang="en-US" sz="1400" i="1" dirty="0" smtClean="0"/>
              <a:t>/net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11205</TotalTime>
  <Words>1721</Words>
  <Application>Microsoft Office PowerPoint</Application>
  <PresentationFormat>On-screen Show (4:3)</PresentationFormat>
  <Paragraphs>644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SimHei</vt:lpstr>
      <vt:lpstr>Arial</vt:lpstr>
      <vt:lpstr>Calibri</vt:lpstr>
      <vt:lpstr>Courier New</vt:lpstr>
      <vt:lpstr>Open Sans</vt:lpstr>
      <vt:lpstr>Open Sans Bold</vt:lpstr>
      <vt:lpstr>Open Sans ExtraBold</vt:lpstr>
      <vt:lpstr>Open Sans Light</vt:lpstr>
      <vt:lpstr>Open Sans SemiBold</vt:lpstr>
      <vt:lpstr>Times New Roman</vt:lpstr>
      <vt:lpstr>Wingdings</vt:lpstr>
      <vt:lpstr>Office Theme</vt:lpstr>
      <vt:lpstr>PowerPoint Presentation</vt:lpstr>
      <vt:lpstr>Subject Overview :Unit Mapping</vt:lpstr>
      <vt:lpstr> Unit-1: Java Networking   </vt:lpstr>
      <vt:lpstr>Network Basics: java.net pacakage</vt:lpstr>
      <vt:lpstr>Socket overview</vt:lpstr>
      <vt:lpstr>Client – Server Communication</vt:lpstr>
      <vt:lpstr>Socket overview</vt:lpstr>
      <vt:lpstr>Socket overview</vt:lpstr>
      <vt:lpstr>Socket overview</vt:lpstr>
      <vt:lpstr>Socket overview</vt:lpstr>
      <vt:lpstr>Socket overview</vt:lpstr>
      <vt:lpstr>Socket overview</vt:lpstr>
      <vt:lpstr>Socket overview</vt:lpstr>
      <vt:lpstr>Socket overview</vt:lpstr>
      <vt:lpstr>Socket overview</vt:lpstr>
      <vt:lpstr> Unit-1: Java Networking   </vt:lpstr>
      <vt:lpstr>InetAddress</vt:lpstr>
      <vt:lpstr>InetAddress : Method</vt:lpstr>
      <vt:lpstr>InetAddress : Method</vt:lpstr>
      <vt:lpstr>InetAddress : Method</vt:lpstr>
      <vt:lpstr>InetAddress : Method</vt:lpstr>
      <vt:lpstr>InetAddress: Program</vt:lpstr>
      <vt:lpstr>InetAddress: Method Summary</vt:lpstr>
      <vt:lpstr> Unit-1: Java Networking   </vt:lpstr>
      <vt:lpstr>TCP/IP Client-Server sockets</vt:lpstr>
      <vt:lpstr>TCP/IP ServerSocket Class</vt:lpstr>
      <vt:lpstr>TCP/IP Server Sockets</vt:lpstr>
      <vt:lpstr>TCP/IP Server program</vt:lpstr>
      <vt:lpstr>TCP/IP Client Sockets: Socket Class</vt:lpstr>
      <vt:lpstr>TCP/IP Client Sockets</vt:lpstr>
      <vt:lpstr>TCP/IP Client Sockets: Program</vt:lpstr>
      <vt:lpstr>TCP/IP Client-Server program</vt:lpstr>
      <vt:lpstr> Unit-1: Java Networking   </vt:lpstr>
      <vt:lpstr>Datagrams</vt:lpstr>
      <vt:lpstr>Datagrams: DatagramSocket class</vt:lpstr>
      <vt:lpstr>Datagrams: DatagramPacket class</vt:lpstr>
      <vt:lpstr>Example of Sending DatagramPacket by DatagramSocket</vt:lpstr>
      <vt:lpstr>Example of Receiving DatagramPacket by DatagramSocket</vt:lpstr>
      <vt:lpstr>Example of Sending and Receiving DatagramPacket</vt:lpstr>
      <vt:lpstr> Unit-1: Java Networking   </vt:lpstr>
      <vt:lpstr>URL: Uniform Resource Locator</vt:lpstr>
      <vt:lpstr>URL</vt:lpstr>
      <vt:lpstr> Unit-1: Java Networking   </vt:lpstr>
      <vt:lpstr>URLConnection</vt:lpstr>
      <vt:lpstr>URLConnection</vt:lpstr>
      <vt:lpstr>URLConnection : Program</vt:lpstr>
      <vt:lpstr>Important Questions: GTU</vt:lpstr>
      <vt:lpstr>Important Questions: GTU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</cp:lastModifiedBy>
  <cp:revision>1028</cp:revision>
  <dcterms:created xsi:type="dcterms:W3CDTF">2013-05-17T03:00:03Z</dcterms:created>
  <dcterms:modified xsi:type="dcterms:W3CDTF">2020-01-15T08:06:56Z</dcterms:modified>
</cp:coreProperties>
</file>