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8"/>
  </p:notesMasterIdLst>
  <p:handoutMasterIdLst>
    <p:handoutMasterId r:id="rId159"/>
  </p:handoutMasterIdLst>
  <p:sldIdLst>
    <p:sldId id="598" r:id="rId2"/>
    <p:sldId id="362" r:id="rId3"/>
    <p:sldId id="364" r:id="rId4"/>
    <p:sldId id="363" r:id="rId5"/>
    <p:sldId id="376" r:id="rId6"/>
    <p:sldId id="365" r:id="rId7"/>
    <p:sldId id="366" r:id="rId8"/>
    <p:sldId id="609" r:id="rId9"/>
    <p:sldId id="459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8" r:id="rId18"/>
    <p:sldId id="610" r:id="rId19"/>
    <p:sldId id="375" r:id="rId20"/>
    <p:sldId id="377" r:id="rId21"/>
    <p:sldId id="460" r:id="rId22"/>
    <p:sldId id="431" r:id="rId23"/>
    <p:sldId id="432" r:id="rId24"/>
    <p:sldId id="461" r:id="rId25"/>
    <p:sldId id="434" r:id="rId26"/>
    <p:sldId id="435" r:id="rId27"/>
    <p:sldId id="436" r:id="rId28"/>
    <p:sldId id="462" r:id="rId29"/>
    <p:sldId id="438" r:id="rId30"/>
    <p:sldId id="463" r:id="rId31"/>
    <p:sldId id="440" r:id="rId32"/>
    <p:sldId id="464" r:id="rId33"/>
    <p:sldId id="442" r:id="rId34"/>
    <p:sldId id="443" r:id="rId35"/>
    <p:sldId id="444" r:id="rId36"/>
    <p:sldId id="478" r:id="rId37"/>
    <p:sldId id="466" r:id="rId38"/>
    <p:sldId id="483" r:id="rId39"/>
    <p:sldId id="468" r:id="rId40"/>
    <p:sldId id="469" r:id="rId41"/>
    <p:sldId id="470" r:id="rId42"/>
    <p:sldId id="471" r:id="rId43"/>
    <p:sldId id="472" r:id="rId44"/>
    <p:sldId id="484" r:id="rId45"/>
    <p:sldId id="474" r:id="rId46"/>
    <p:sldId id="475" r:id="rId47"/>
    <p:sldId id="485" r:id="rId48"/>
    <p:sldId id="486" r:id="rId49"/>
    <p:sldId id="487" r:id="rId50"/>
    <p:sldId id="488" r:id="rId51"/>
    <p:sldId id="489" r:id="rId52"/>
    <p:sldId id="490" r:id="rId53"/>
    <p:sldId id="491" r:id="rId54"/>
    <p:sldId id="492" r:id="rId55"/>
    <p:sldId id="494" r:id="rId56"/>
    <p:sldId id="493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502" r:id="rId65"/>
    <p:sldId id="505" r:id="rId66"/>
    <p:sldId id="414" r:id="rId67"/>
    <p:sldId id="506" r:id="rId68"/>
    <p:sldId id="418" r:id="rId69"/>
    <p:sldId id="507" r:id="rId70"/>
    <p:sldId id="419" r:id="rId71"/>
    <p:sldId id="422" r:id="rId72"/>
    <p:sldId id="423" r:id="rId73"/>
    <p:sldId id="508" r:id="rId74"/>
    <p:sldId id="420" r:id="rId75"/>
    <p:sldId id="509" r:id="rId76"/>
    <p:sldId id="424" r:id="rId77"/>
    <p:sldId id="522" r:id="rId78"/>
    <p:sldId id="599" r:id="rId79"/>
    <p:sldId id="600" r:id="rId80"/>
    <p:sldId id="601" r:id="rId81"/>
    <p:sldId id="602" r:id="rId82"/>
    <p:sldId id="603" r:id="rId83"/>
    <p:sldId id="604" r:id="rId84"/>
    <p:sldId id="605" r:id="rId85"/>
    <p:sldId id="606" r:id="rId86"/>
    <p:sldId id="607" r:id="rId87"/>
    <p:sldId id="608" r:id="rId88"/>
    <p:sldId id="512" r:id="rId89"/>
    <p:sldId id="510" r:id="rId90"/>
    <p:sldId id="511" r:id="rId91"/>
    <p:sldId id="521" r:id="rId92"/>
    <p:sldId id="513" r:id="rId93"/>
    <p:sldId id="514" r:id="rId94"/>
    <p:sldId id="515" r:id="rId95"/>
    <p:sldId id="517" r:id="rId96"/>
    <p:sldId id="518" r:id="rId97"/>
    <p:sldId id="519" r:id="rId98"/>
    <p:sldId id="520" r:id="rId99"/>
    <p:sldId id="524" r:id="rId100"/>
    <p:sldId id="523" r:id="rId101"/>
    <p:sldId id="525" r:id="rId102"/>
    <p:sldId id="526" r:id="rId103"/>
    <p:sldId id="527" r:id="rId104"/>
    <p:sldId id="565" r:id="rId105"/>
    <p:sldId id="528" r:id="rId106"/>
    <p:sldId id="580" r:id="rId107"/>
    <p:sldId id="530" r:id="rId108"/>
    <p:sldId id="548" r:id="rId109"/>
    <p:sldId id="532" r:id="rId110"/>
    <p:sldId id="534" r:id="rId111"/>
    <p:sldId id="535" r:id="rId112"/>
    <p:sldId id="536" r:id="rId113"/>
    <p:sldId id="538" r:id="rId114"/>
    <p:sldId id="537" r:id="rId115"/>
    <p:sldId id="533" r:id="rId116"/>
    <p:sldId id="540" r:id="rId117"/>
    <p:sldId id="542" r:id="rId118"/>
    <p:sldId id="543" r:id="rId119"/>
    <p:sldId id="544" r:id="rId120"/>
    <p:sldId id="545" r:id="rId121"/>
    <p:sldId id="546" r:id="rId122"/>
    <p:sldId id="581" r:id="rId123"/>
    <p:sldId id="574" r:id="rId124"/>
    <p:sldId id="563" r:id="rId125"/>
    <p:sldId id="557" r:id="rId126"/>
    <p:sldId id="558" r:id="rId127"/>
    <p:sldId id="582" r:id="rId128"/>
    <p:sldId id="559" r:id="rId129"/>
    <p:sldId id="560" r:id="rId130"/>
    <p:sldId id="567" r:id="rId131"/>
    <p:sldId id="569" r:id="rId132"/>
    <p:sldId id="568" r:id="rId133"/>
    <p:sldId id="573" r:id="rId134"/>
    <p:sldId id="570" r:id="rId135"/>
    <p:sldId id="571" r:id="rId136"/>
    <p:sldId id="572" r:id="rId137"/>
    <p:sldId id="583" r:id="rId138"/>
    <p:sldId id="576" r:id="rId139"/>
    <p:sldId id="577" r:id="rId140"/>
    <p:sldId id="556" r:id="rId141"/>
    <p:sldId id="578" r:id="rId142"/>
    <p:sldId id="579" r:id="rId143"/>
    <p:sldId id="584" r:id="rId144"/>
    <p:sldId id="585" r:id="rId145"/>
    <p:sldId id="586" r:id="rId146"/>
    <p:sldId id="587" r:id="rId147"/>
    <p:sldId id="591" r:id="rId148"/>
    <p:sldId id="588" r:id="rId149"/>
    <p:sldId id="589" r:id="rId150"/>
    <p:sldId id="592" r:id="rId151"/>
    <p:sldId id="590" r:id="rId152"/>
    <p:sldId id="593" r:id="rId153"/>
    <p:sldId id="595" r:id="rId154"/>
    <p:sldId id="597" r:id="rId155"/>
    <p:sldId id="596" r:id="rId156"/>
    <p:sldId id="594" r:id="rId1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V1xL1EFu4t5t0FnMCHaiw==" hashData="JOf84aaPU/xMEmxvGE5KZTD8/UgoJA84oSgcHz3qXZsLZ9gGzTBCFQorL1dbRO4bBe94UIwvNEtE4eFzeyyyZ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4495E"/>
    <a:srgbClr val="E40524"/>
    <a:srgbClr val="00AAAD"/>
    <a:srgbClr val="008000"/>
    <a:srgbClr val="130BB5"/>
    <a:srgbClr val="FFFFFF"/>
    <a:srgbClr val="FBFBFB"/>
    <a:srgbClr val="D6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3615" autoAdjust="0"/>
  </p:normalViewPr>
  <p:slideViewPr>
    <p:cSldViewPr>
      <p:cViewPr varScale="1">
        <p:scale>
          <a:sx n="86" d="100"/>
          <a:sy n="86" d="100"/>
        </p:scale>
        <p:origin x="141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0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3/05/jsp-tutorial-life-cycle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MIME: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</a:rPr>
              <a:t>Multipurpose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 Internet Mail Extension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1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67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8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2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directive includes the file at translation time (the phase of </a:t>
            </a:r>
            <a:r>
              <a:rPr lang="en-US" dirty="0">
                <a:hlinkClick r:id="rId3"/>
              </a:rPr>
              <a:t>JSP life cycle</a:t>
            </a:r>
            <a:r>
              <a:rPr lang="en-US" dirty="0"/>
              <a:t> where the JSP gets converted into the equivalent servlet) whereas the include action includes the file at runtime.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3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9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COUT tags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7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5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Text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contains HTML and XML tags and raw data .For the template text no processing is required and it will be passed directly as argument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jspService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2160707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Institute of Engineering &amp; Technology</a:t>
            </a:r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276600" y="838200"/>
            <a:ext cx="3657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tint val="75000"/>
                    <a:alpha val="0"/>
                  </a:schemeClr>
                </a:solidFill>
              </a:rPr>
              <a:t>Advanced Java is the most interesting subject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3581400" y="6475412"/>
            <a:ext cx="609600" cy="365125"/>
          </a:xfrm>
        </p:spPr>
        <p:txBody>
          <a:bodyPr/>
          <a:lstStyle>
            <a:lvl1pPr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667000" y="2819400"/>
            <a:ext cx="3657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tint val="75000"/>
                    <a:alpha val="0"/>
                  </a:schemeClr>
                </a:solidFill>
              </a:rPr>
              <a:t>Advanced Java is the most interesting subject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Institute of Engineering &amp; Technology</a:t>
            </a:r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Institute of Engineering &amp; Technology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1.jsp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 flipH="1">
            <a:off x="-2" y="-1"/>
            <a:ext cx="9143999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60" name="TextBox 59"/>
            <p:cNvSpPr txBox="1"/>
            <p:nvPr/>
          </p:nvSpPr>
          <p:spPr>
            <a:xfrm>
              <a:off x="177782" y="5136592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Swati R. Sharma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swati.sharma@darshan.ac.in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6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67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8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9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70" name="Pentagon 69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2160707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Advanced Java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77782" y="2315222"/>
                <a:ext cx="424479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Unit-4</a:t>
                </a:r>
              </a:p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Java Server Pages</a:t>
                </a: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030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JSP life cycle can be defined as the entire process from its creation till the destruction.</a:t>
            </a:r>
          </a:p>
          <a:p>
            <a:r>
              <a:rPr lang="en-US" dirty="0"/>
              <a:t>It is similar to a servlet life cycle with an </a:t>
            </a:r>
            <a:r>
              <a:rPr lang="en-US" dirty="0">
                <a:solidFill>
                  <a:srgbClr val="0000FF"/>
                </a:solidFill>
              </a:rPr>
              <a:t>additional</a:t>
            </a:r>
            <a:r>
              <a:rPr lang="en-US" dirty="0"/>
              <a:t> step which is required to compile a JSP into </a:t>
            </a:r>
            <a:r>
              <a:rPr lang="en-US" dirty="0">
                <a:solidFill>
                  <a:srgbClr val="0000FF"/>
                </a:solidFill>
              </a:rPr>
              <a:t>servlet</a:t>
            </a:r>
            <a:r>
              <a:rPr lang="en-US" dirty="0"/>
              <a:t>.</a:t>
            </a:r>
          </a:p>
          <a:p>
            <a:r>
              <a:rPr lang="en-US" dirty="0"/>
              <a:t>A JSP page is converted into Servlet in order to service requests.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translation</a:t>
            </a:r>
            <a:r>
              <a:rPr lang="en-US" dirty="0"/>
              <a:t> of a JSP page to a Servlet is called </a:t>
            </a:r>
            <a:r>
              <a:rPr lang="en-US" b="1" dirty="0">
                <a:solidFill>
                  <a:srgbClr val="0000FF"/>
                </a:solidFill>
              </a:rPr>
              <a:t>Lifecycle of JSP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Cookie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text files stored on the client computer and they are kept for various information tracking purpose. </a:t>
            </a:r>
          </a:p>
          <a:p>
            <a:r>
              <a:rPr lang="en-US" dirty="0"/>
              <a:t>JSP transparently supports HTTP cookies using underlying servlet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36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Cookie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Cookie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Cookie(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"MyCookie1"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cookie.setMaxAge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(60 * 60);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response.addCookie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(cookie);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"Cookie2.jsp"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Click here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  Cookie[] c2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request.getCookies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c2.length;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+c2[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c2[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  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990600"/>
            <a:ext cx="8229600" cy="2667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3962400"/>
            <a:ext cx="8229600" cy="2438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7800751" y="2093267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Cookie1.jsp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800751" y="474828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Cookie2.jsp</a:t>
            </a:r>
          </a:p>
        </p:txBody>
      </p:sp>
    </p:spTree>
    <p:extLst>
      <p:ext uri="{BB962C8B-B14F-4D97-AF65-F5344CB8AC3E}">
        <p14:creationId xmlns:p14="http://schemas.microsoft.com/office/powerpoint/2010/main" val="27785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Session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JSP, session is an implicit object of type </a:t>
            </a:r>
            <a:r>
              <a:rPr lang="en-US" dirty="0" err="1"/>
              <a:t>HttpSession</a:t>
            </a:r>
            <a:r>
              <a:rPr lang="en-US" dirty="0"/>
              <a:t>.</a:t>
            </a:r>
          </a:p>
          <a:p>
            <a:r>
              <a:rPr lang="en-US" dirty="0"/>
              <a:t>The Java developer can use this object to set, get or remove attribute or to get session information.</a:t>
            </a:r>
          </a:p>
          <a:p>
            <a:r>
              <a:rPr lang="en-US" dirty="0"/>
              <a:t>In Page Directive, session attribute indicates whether or not the JSP page uses HTTP sessions.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page session="true" %&gt; //By default it is true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11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Session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" y="1295400"/>
            <a:ext cx="7886700" cy="2133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"Session2.jsp"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nextPage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&lt;/body&gt;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500" y="3998912"/>
            <a:ext cx="7886700" cy="19446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String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=(String)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session.getAttribute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"s1"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"session="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914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Session1.jsp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6278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Session2.jsp</a:t>
            </a:r>
          </a:p>
        </p:txBody>
      </p:sp>
    </p:spTree>
    <p:extLst>
      <p:ext uri="{BB962C8B-B14F-4D97-AF65-F5344CB8AC3E}">
        <p14:creationId xmlns:p14="http://schemas.microsoft.com/office/powerpoint/2010/main" val="271732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965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JSP Standard Tag Library (JSTL) represents a set of tags to simplify the JSP development.</a:t>
            </a:r>
          </a:p>
          <a:p>
            <a:pPr marL="0" indent="0">
              <a:buNone/>
            </a:pPr>
            <a:r>
              <a:rPr lang="en-US" b="1" dirty="0"/>
              <a:t>Advantages of JSTL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Fast Development: </a:t>
            </a:r>
            <a:r>
              <a:rPr lang="en-US" dirty="0"/>
              <a:t>JSTL provides many tags that simplifies the JSP.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Code Reusability: </a:t>
            </a:r>
            <a:r>
              <a:rPr lang="en-US" dirty="0"/>
              <a:t>We can use the JSTL tags in various pages.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 need to use scriptlet tag: </a:t>
            </a:r>
            <a:r>
              <a:rPr lang="en-US" dirty="0"/>
              <a:t>It avoids the use of scriptlet tag.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4953000"/>
            <a:ext cx="8229600" cy="1066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For creating JSTL application, you need to load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jstl.jar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6997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115870"/>
              </p:ext>
            </p:extLst>
          </p:nvPr>
        </p:nvGraphicFramePr>
        <p:xfrm>
          <a:off x="188117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88988"/>
              </p:ext>
            </p:extLst>
          </p:nvPr>
        </p:nvGraphicFramePr>
        <p:xfrm>
          <a:off x="188117" y="1335186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Core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62328"/>
              </p:ext>
            </p:extLst>
          </p:nvPr>
        </p:nvGraphicFramePr>
        <p:xfrm>
          <a:off x="188117" y="567597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XML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6576"/>
              </p:ext>
            </p:extLst>
          </p:nvPr>
        </p:nvGraphicFramePr>
        <p:xfrm>
          <a:off x="188117" y="3892544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Internationalization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fmt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50365"/>
              </p:ext>
            </p:extLst>
          </p:nvPr>
        </p:nvGraphicFramePr>
        <p:xfrm>
          <a:off x="188117" y="4980866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SQL 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sql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76891"/>
              </p:ext>
            </p:extLst>
          </p:nvPr>
        </p:nvGraphicFramePr>
        <p:xfrm>
          <a:off x="188117" y="3081852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Functions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fn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808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44678"/>
            <a:ext cx="8763000" cy="5334000"/>
          </a:xfrm>
        </p:spPr>
        <p:txBody>
          <a:bodyPr/>
          <a:lstStyle/>
          <a:p>
            <a:r>
              <a:rPr lang="en-US" dirty="0"/>
              <a:t>The core group of tags are the most frequently used JSTL tags.</a:t>
            </a:r>
          </a:p>
          <a:p>
            <a:pPr>
              <a:lnSpc>
                <a:spcPct val="100000"/>
              </a:lnSpc>
            </a:pPr>
            <a:r>
              <a:rPr lang="en-US" dirty="0"/>
              <a:t>The JSTL core tag provides variable support, URL management, flow control etc.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Syntax to include JSTL Core library in your JSP: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it-IT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="c" </a:t>
            </a:r>
          </a:p>
          <a:p>
            <a:pPr marL="0" indent="0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uri="http://java.sun.com/jsp/jstl/core" %&gt;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69261"/>
              </p:ext>
            </p:extLst>
          </p:nvPr>
        </p:nvGraphicFramePr>
        <p:xfrm>
          <a:off x="190500" y="1097166"/>
          <a:ext cx="8763002" cy="51383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Tags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2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c:out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marL="114300" indent="-114300" algn="just" fontAlgn="t"/>
                      <a:r>
                        <a:rPr lang="en-US" sz="1600" dirty="0">
                          <a:effectLst/>
                        </a:rPr>
                        <a:t>It display the result of an expression, similar to the way &lt;%=...%&gt; tag work.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c:import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</a:t>
                      </a:r>
                      <a:r>
                        <a:rPr lang="en-US" sz="1600" dirty="0" err="1">
                          <a:effectLst/>
                        </a:rPr>
                        <a:t>Retrives</a:t>
                      </a:r>
                      <a:r>
                        <a:rPr lang="en-US" sz="1600" dirty="0">
                          <a:effectLst/>
                        </a:rPr>
                        <a:t> relative or an absolute URL and display the contents to either a String in '</a:t>
                      </a:r>
                      <a:r>
                        <a:rPr lang="en-US" sz="1600" dirty="0" err="1">
                          <a:effectLst/>
                        </a:rPr>
                        <a:t>var</a:t>
                      </a:r>
                      <a:r>
                        <a:rPr lang="en-US" sz="1600" dirty="0">
                          <a:effectLst/>
                        </a:rPr>
                        <a:t>',a Reader in '</a:t>
                      </a:r>
                      <a:r>
                        <a:rPr lang="en-US" sz="1600" dirty="0" err="1">
                          <a:effectLst/>
                        </a:rPr>
                        <a:t>varReader</a:t>
                      </a:r>
                      <a:r>
                        <a:rPr lang="en-US" sz="1600" dirty="0">
                          <a:effectLst/>
                        </a:rPr>
                        <a:t>' or the page.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c:set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sets the result of an expression under evaluation in a 'scope' variable.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c:remove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for removing the specified scoped variable from a particular scope.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for Catches any </a:t>
                      </a:r>
                      <a:r>
                        <a:rPr lang="en-US" sz="1600" dirty="0" err="1">
                          <a:effectLst/>
                        </a:rPr>
                        <a:t>Throwable</a:t>
                      </a:r>
                      <a:r>
                        <a:rPr lang="en-US" sz="1600" dirty="0">
                          <a:effectLst/>
                        </a:rPr>
                        <a:t> exceptions that occurs in the body.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conditional tag used for testing the condition and display the body content only if the expression evaluates is true.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c:choose, c:when, c:otherwise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the simple conditional tag that includes its body content if the evaluated condition is true.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9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the basic iteration tag. It repeats the nested body content for fixed number of times or over collection.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3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c:forTokens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iterates over tokens which is separated by the supplied </a:t>
                      </a:r>
                      <a:r>
                        <a:rPr lang="en-US" sz="1600" dirty="0" err="1">
                          <a:effectLst/>
                        </a:rPr>
                        <a:t>delimeters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c:param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adds a parameter in a containing 'import' tag's URL.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82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c:redirect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redirects the browser to a new URL and supports the context-relative URLs.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4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c:url</a:t>
                      </a:r>
                    </a:p>
                  </a:txBody>
                  <a:tcPr marL="18482" marR="18482" marT="18482" marB="1848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creates a URL with optional query parameters.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482" marR="18482" marT="18482" marB="1848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514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109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96855"/>
              </p:ext>
            </p:extLst>
          </p:nvPr>
        </p:nvGraphicFramePr>
        <p:xfrm>
          <a:off x="190500" y="1051560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 display the result of an expression, similar to the way &lt;%=...%&gt; tag 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 to JSTL'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041899"/>
            <a:ext cx="4114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1295400"/>
            <a:ext cx="3429000" cy="480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1650692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jspInit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800" y="3225646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prstClr val="black"/>
                </a:solidFill>
              </a:rPr>
              <a:t>_</a:t>
            </a:r>
            <a:r>
              <a:rPr lang="en-US" sz="2400" b="1" dirty="0" err="1">
                <a:solidFill>
                  <a:prstClr val="black"/>
                </a:solidFill>
              </a:rPr>
              <a:t>jspService</a:t>
            </a:r>
            <a:r>
              <a:rPr lang="en-US" sz="2400" b="1" dirty="0">
                <a:solidFill>
                  <a:prstClr val="black"/>
                </a:solidFill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4800600"/>
            <a:ext cx="2590800" cy="91440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err="1">
                <a:solidFill>
                  <a:prstClr val="black"/>
                </a:solidFill>
              </a:rPr>
              <a:t>jspDestroy</a:t>
            </a:r>
            <a:r>
              <a:rPr lang="en-US" sz="2400" b="1" dirty="0">
                <a:solidFill>
                  <a:prstClr val="black"/>
                </a:solidFill>
              </a:rPr>
              <a:t>()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47800" y="3352800"/>
            <a:ext cx="1447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71600" y="4038600"/>
            <a:ext cx="1524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31527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Request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383854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4648200" y="2565092"/>
            <a:ext cx="0" cy="6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48200" y="4140046"/>
            <a:ext cx="0" cy="6605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Callout 26"/>
          <p:cNvSpPr/>
          <p:nvPr/>
        </p:nvSpPr>
        <p:spPr>
          <a:xfrm>
            <a:off x="6629400" y="966310"/>
            <a:ext cx="1676400" cy="711508"/>
          </a:xfrm>
          <a:prstGeom prst="wedgeEllipseCallout">
            <a:avLst>
              <a:gd name="adj1" fmla="val -87966"/>
              <a:gd name="adj2" fmla="val 9180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Called only once</a:t>
            </a:r>
          </a:p>
        </p:txBody>
      </p:sp>
      <p:sp>
        <p:nvSpPr>
          <p:cNvPr id="30" name="Oval Callout 29"/>
          <p:cNvSpPr/>
          <p:nvPr/>
        </p:nvSpPr>
        <p:spPr>
          <a:xfrm>
            <a:off x="6781800" y="5638800"/>
            <a:ext cx="1676400" cy="711508"/>
          </a:xfrm>
          <a:prstGeom prst="wedgeEllipseCallout">
            <a:avLst>
              <a:gd name="adj1" fmla="val -96921"/>
              <a:gd name="adj2" fmla="val -11151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Called only once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6781800" y="3225646"/>
            <a:ext cx="2209800" cy="1013009"/>
          </a:xfrm>
          <a:prstGeom prst="wedgeRoundRectCallout">
            <a:avLst>
              <a:gd name="adj1" fmla="val -87534"/>
              <a:gd name="adj2" fmla="val -6210"/>
              <a:gd name="adj3" fmla="val 1666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Handles multiple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115162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27" grpId="0" animBg="1"/>
      <p:bldP spid="30" grpId="0" animBg="1"/>
      <p:bldP spid="3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110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102005"/>
              </p:ext>
            </p:extLst>
          </p:nvPr>
        </p:nvGraphicFramePr>
        <p:xfrm>
          <a:off x="185735" y="922337"/>
          <a:ext cx="87630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</a:t>
                      </a:r>
                      <a:r>
                        <a:rPr lang="en-US" sz="2000" b="0" baseline="0" dirty="0"/>
                        <a:t> </a:t>
                      </a:r>
                      <a:r>
                        <a:rPr lang="en-US" sz="2000" b="0" dirty="0"/>
                        <a:t>is similar to </a:t>
                      </a:r>
                      <a:r>
                        <a:rPr lang="en-US" sz="2000" b="0" dirty="0" err="1"/>
                        <a:t>jsp</a:t>
                      </a:r>
                      <a:r>
                        <a:rPr lang="en-US" sz="2000" b="0" dirty="0"/>
                        <a:t> 'include', with an additional feature of including the content of any resource either within server or outside the server.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36114"/>
            <a:ext cx="8763000" cy="438848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c:import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"http://www.darshan.ac.in"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${data}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4637889"/>
            <a:ext cx="3543300" cy="18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111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875423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c:set</a:t>
                      </a:r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set the result of an expression evaluated in a 'scope'. This tag is similar to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jsp:setProperty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action tag.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="Income"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="session" 							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5070474"/>
            <a:ext cx="30003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112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236138"/>
              </p:ext>
            </p:extLst>
          </p:nvPr>
        </p:nvGraphicFramePr>
        <p:xfrm>
          <a:off x="185735" y="922337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It is used for removing the specified scoped variable from a particular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Before Remove Value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c:remove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Remove Value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663123"/>
            <a:ext cx="2971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0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113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189022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conditional tag used for testing the condition and display the body content only if the expression evaluates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${4000*4}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${income &gt; 8000}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My income is: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income}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b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075237"/>
            <a:ext cx="2981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114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727618"/>
              </p:ext>
            </p:extLst>
          </p:nvPr>
        </p:nvGraphicFramePr>
        <p:xfrm>
          <a:off x="185735" y="922337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catching any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exceptions that occurs in the body and optionally exposes it.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5720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c:catch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2/0;%&gt;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type of exception is : 						  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There is an exception: 				  			       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MyException.message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4958398"/>
            <a:ext cx="5705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15790"/>
              </p:ext>
            </p:extLst>
          </p:nvPr>
        </p:nvGraphicFramePr>
        <p:xfrm>
          <a:off x="208642" y="1012734"/>
          <a:ext cx="8744859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9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c:choose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It is a conditional tag that establish a context for mutually exclusive conditional operations. It works like a Java switch statement in which we choose between a numbers of alternatives.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03842"/>
              </p:ext>
            </p:extLst>
          </p:nvPr>
        </p:nvGraphicFramePr>
        <p:xfrm>
          <a:off x="609600" y="2323374"/>
          <a:ext cx="83439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subtag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&lt;choose &gt; that will include its body if the condition evaluated be 'true'.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04370"/>
              </p:ext>
            </p:extLst>
          </p:nvPr>
        </p:nvGraphicFramePr>
        <p:xfrm>
          <a:off x="609598" y="3024414"/>
          <a:ext cx="8340274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c:otherwise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also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subtag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&lt; choose &gt; it follows &lt;when&gt; tags and runs only if all the prior condition evaluated is 'false'.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499" y="4426494"/>
            <a:ext cx="8759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The </a:t>
            </a:r>
            <a:r>
              <a:rPr lang="en-US" sz="2400" b="1" i="1" dirty="0"/>
              <a:t>&lt;</a:t>
            </a:r>
            <a:r>
              <a:rPr lang="en-US" sz="2400" b="1" i="1" dirty="0" err="1"/>
              <a:t>c:when</a:t>
            </a:r>
            <a:r>
              <a:rPr lang="en-US" sz="2400" b="1" i="1" dirty="0"/>
              <a:t>&gt; </a:t>
            </a:r>
            <a:r>
              <a:rPr lang="en-US" sz="2400" i="1" dirty="0"/>
              <a:t>and </a:t>
            </a:r>
            <a:r>
              <a:rPr lang="en-US" sz="2400" b="1" i="1" dirty="0"/>
              <a:t>&lt;</a:t>
            </a:r>
            <a:r>
              <a:rPr lang="en-US" sz="2400" b="1" i="1" dirty="0" err="1"/>
              <a:t>c:otherwise</a:t>
            </a:r>
            <a:r>
              <a:rPr lang="en-US" sz="2400" b="1" i="1" dirty="0"/>
              <a:t>&gt; </a:t>
            </a:r>
            <a:r>
              <a:rPr lang="en-US" sz="2400" i="1" dirty="0"/>
              <a:t>works like if-else statement. </a:t>
            </a:r>
          </a:p>
          <a:p>
            <a:r>
              <a:rPr lang="en-US" sz="2400" i="1" dirty="0"/>
              <a:t>But it must be placed inside </a:t>
            </a:r>
            <a:r>
              <a:rPr lang="en-US" sz="2400" b="1" i="1" dirty="0"/>
              <a:t>&lt;</a:t>
            </a:r>
            <a:r>
              <a:rPr lang="en-US" sz="2400" b="1" i="1" dirty="0" err="1"/>
              <a:t>c:choose</a:t>
            </a:r>
            <a:r>
              <a:rPr lang="en-US" sz="2400" b="1" i="1" dirty="0"/>
              <a:t> tag&gt;</a:t>
            </a:r>
            <a:r>
              <a:rPr lang="en-US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1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"marks"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"session"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${80}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 marks are: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 &lt;= 35}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Sorry! you are fail.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${marks &gt; 75}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Congratulations! you hold Distinction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Sorry! Result is unavailable.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9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4770437"/>
            <a:ext cx="3305175" cy="1704975"/>
          </a:xfrm>
          <a:prstGeom prst="rect">
            <a:avLst/>
          </a:prstGeom>
        </p:spPr>
      </p:pic>
      <p:sp>
        <p:nvSpPr>
          <p:cNvPr id="6" name="Flowchart: Punched Tape 5"/>
          <p:cNvSpPr/>
          <p:nvPr/>
        </p:nvSpPr>
        <p:spPr>
          <a:xfrm>
            <a:off x="7912100" y="244476"/>
            <a:ext cx="1231900" cy="6096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Choose.jsp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117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67307"/>
              </p:ext>
            </p:extLst>
          </p:nvPr>
        </p:nvGraphicFramePr>
        <p:xfrm>
          <a:off x="190500" y="1051560"/>
          <a:ext cx="876300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c:forEach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an iteration tag used for repeating the nested body content for fixed number of times. The &lt; c:for each &gt; tag is most commonly used tag because it iterates over a collection of object.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&lt;body&gt;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="5"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count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/&gt;&lt;p&gt;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&lt;/html&gt;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886936"/>
            <a:ext cx="2971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118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557342"/>
              </p:ext>
            </p:extLst>
          </p:nvPr>
        </p:nvGraphicFramePr>
        <p:xfrm>
          <a:off x="190500" y="1051560"/>
          <a:ext cx="8763002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b="0" dirty="0"/>
                        <a:t>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c:forTokens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iterates over tokens which is separated by the supplied </a:t>
                      </a:r>
                      <a:r>
                        <a:rPr lang="en-US" sz="2000" dirty="0" err="1">
                          <a:effectLst/>
                        </a:rPr>
                        <a:t>delimeters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				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"DIET-CE-Department"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${name}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c:forTokens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360862"/>
            <a:ext cx="29718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1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119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192206"/>
              </p:ext>
            </p:extLst>
          </p:nvPr>
        </p:nvGraphicFramePr>
        <p:xfrm>
          <a:off x="190500" y="1051560"/>
          <a:ext cx="87630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/>
                        <a:t>10</a:t>
                      </a:r>
                      <a:r>
                        <a:rPr lang="en-US" sz="2000" b="0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c:url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tag creates a URL with optional query parameter. It is used for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encoding or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formatting. This tag automatically performs the URL rewriting operation.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	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prefix=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MyJspFile.jsp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87" y="4618037"/>
            <a:ext cx="3000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6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JSP Lifecycle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Translation of JSP to Servlet code.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Compilation of Servlet to </a:t>
            </a:r>
            <a:r>
              <a:rPr lang="en-US" dirty="0" err="1"/>
              <a:t>bytecode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Loading Servlet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servlet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Initialization by calling </a:t>
            </a:r>
            <a:r>
              <a:rPr lang="en-US" dirty="0" err="1"/>
              <a:t>jspInit</a:t>
            </a:r>
            <a:r>
              <a:rPr lang="en-US" dirty="0"/>
              <a:t>()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Request Processing by calling _</a:t>
            </a:r>
            <a:r>
              <a:rPr lang="en-US" dirty="0" err="1"/>
              <a:t>jspService</a:t>
            </a:r>
            <a:r>
              <a:rPr lang="en-US" dirty="0"/>
              <a:t>()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Destroying by calling </a:t>
            </a:r>
            <a:r>
              <a:rPr lang="en-US" dirty="0" err="1"/>
              <a:t>jspDestroy</a:t>
            </a:r>
            <a:r>
              <a:rPr lang="en-US" dirty="0"/>
              <a:t>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120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64530"/>
              </p:ext>
            </p:extLst>
          </p:nvPr>
        </p:nvGraphicFramePr>
        <p:xfrm>
          <a:off x="190500" y="1051560"/>
          <a:ext cx="8763005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c:param</a:t>
                      </a:r>
                      <a:endParaRPr lang="en-US" sz="2000" b="0" dirty="0"/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 the proper URL request parameter to be specified within URL and it automatically perform any necessary URL encoding.</a:t>
                      </a:r>
                      <a:endParaRPr lang="en-US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		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="/index1.jsp"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completeURL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CollegeCode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"054"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5089524"/>
            <a:ext cx="4105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5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JSTL: Core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121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678267"/>
              </p:ext>
            </p:extLst>
          </p:nvPr>
        </p:nvGraphicFramePr>
        <p:xfrm>
          <a:off x="190500" y="1051560"/>
          <a:ext cx="8763003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c:redirect</a:t>
                      </a:r>
                      <a:endParaRPr lang="en-US" sz="2000" b="0" dirty="0"/>
                    </a:p>
                    <a:p>
                      <a:pPr algn="just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 redirects the browser to a new URL. It is used for redirecting the browser to an alternate URL by using automatic URL rewriting.</a:t>
                      </a:r>
                      <a:endParaRPr lang="en-US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965960"/>
            <a:ext cx="8763000" cy="43586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c:redirect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"http://darshan.ac.in"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</a:p>
        </p:txBody>
      </p:sp>
    </p:spTree>
    <p:extLst>
      <p:ext uri="{BB962C8B-B14F-4D97-AF65-F5344CB8AC3E}">
        <p14:creationId xmlns:p14="http://schemas.microsoft.com/office/powerpoint/2010/main" val="36132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24898"/>
              </p:ext>
            </p:extLst>
          </p:nvPr>
        </p:nvGraphicFramePr>
        <p:xfrm>
          <a:off x="185735" y="5694142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20812"/>
              </p:ext>
            </p:extLst>
          </p:nvPr>
        </p:nvGraphicFramePr>
        <p:xfrm>
          <a:off x="190498" y="4997262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5735" y="3100234"/>
            <a:ext cx="8763002" cy="8059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JSTL function provides a number of standard functions, most of these functions are common </a:t>
            </a:r>
            <a:r>
              <a:rPr lang="en-US" i="1" u="sng" dirty="0"/>
              <a:t>string manipulation functions</a:t>
            </a:r>
            <a:r>
              <a:rPr lang="en-US" u="sng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1" dirty="0"/>
              <a:t>Syntax</a:t>
            </a:r>
            <a:r>
              <a:rPr lang="en-US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/functions" 						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%&gt;  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921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28317"/>
              </p:ext>
            </p:extLst>
          </p:nvPr>
        </p:nvGraphicFramePr>
        <p:xfrm>
          <a:off x="190499" y="940593"/>
          <a:ext cx="8763001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24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fn:contains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containing the specified substring in a program.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68768"/>
              </p:ext>
            </p:extLst>
          </p:nvPr>
        </p:nvGraphicFramePr>
        <p:xfrm>
          <a:off x="190499" y="1522122"/>
          <a:ext cx="8763002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1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fn:containsIgnoreCase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contains the specified substring as a case insensitive way.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04636"/>
              </p:ext>
            </p:extLst>
          </p:nvPr>
        </p:nvGraphicFramePr>
        <p:xfrm>
          <a:off x="190497" y="2110794"/>
          <a:ext cx="8763004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fn:endsWith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test if an input string ends with the specified suffix.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70342"/>
              </p:ext>
            </p:extLst>
          </p:nvPr>
        </p:nvGraphicFramePr>
        <p:xfrm>
          <a:off x="190497" y="2428942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fn:startsWith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checking whether the given string is started with a particular string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54392"/>
              </p:ext>
            </p:extLst>
          </p:nvPr>
        </p:nvGraphicFramePr>
        <p:xfrm>
          <a:off x="190497" y="3011885"/>
          <a:ext cx="8763004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fn:toLowerCase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converts all the characters of a string to lower case.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46386"/>
              </p:ext>
            </p:extLst>
          </p:nvPr>
        </p:nvGraphicFramePr>
        <p:xfrm>
          <a:off x="190496" y="3321475"/>
          <a:ext cx="8763003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fn:toUpperCase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converts all the characters of a string to upper case.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0624"/>
              </p:ext>
            </p:extLst>
          </p:nvPr>
        </p:nvGraphicFramePr>
        <p:xfrm>
          <a:off x="190496" y="3633446"/>
          <a:ext cx="8763004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7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fn:length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the number of characters inside a string, or the number of items in a collection.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80381"/>
              </p:ext>
            </p:extLst>
          </p:nvPr>
        </p:nvGraphicFramePr>
        <p:xfrm>
          <a:off x="190497" y="4217356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41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fn:indexOf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an index within a string of first occurrence of a specified substring.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88836"/>
              </p:ext>
            </p:extLst>
          </p:nvPr>
        </p:nvGraphicFramePr>
        <p:xfrm>
          <a:off x="190498" y="4801266"/>
          <a:ext cx="8763004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fn:substring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returns the subset of a string according to the given start and end position.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04640"/>
              </p:ext>
            </p:extLst>
          </p:nvPr>
        </p:nvGraphicFramePr>
        <p:xfrm>
          <a:off x="190498" y="5382795"/>
          <a:ext cx="8763003" cy="583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05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fn:replace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replaces all the occurrence of a string with another string sequence.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61845"/>
              </p:ext>
            </p:extLst>
          </p:nvPr>
        </p:nvGraphicFramePr>
        <p:xfrm>
          <a:off x="190496" y="5966705"/>
          <a:ext cx="8763002" cy="309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2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0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fn:trim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removes the blank spaces from both the ends of a string.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635" marR="17635" marT="17635" marB="176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/functions"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		   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"String1"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Welcome to diet CE Department  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:contains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'diet')}"&gt;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Found diet string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 of DIET 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:indexOf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"diet"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"str2"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:trim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trim : ${str2}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 string starts with 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							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:startsWith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(String1, 'Welcome')}  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UPPER CASE: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:toUpperCase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lower case: ${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:toLowerCase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(String1)}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 algn="l">
              <a:lnSpc>
                <a:spcPct val="134000"/>
              </a:lnSpc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c:if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5" name="Flowchart: Punched Tape 4"/>
          <p:cNvSpPr/>
          <p:nvPr/>
        </p:nvSpPr>
        <p:spPr>
          <a:xfrm>
            <a:off x="7772400" y="244476"/>
            <a:ext cx="1371600" cy="6096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Function.jsp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8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-Function Tags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" y="1219200"/>
            <a:ext cx="5734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076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3122"/>
              </p:ext>
            </p:extLst>
          </p:nvPr>
        </p:nvGraphicFramePr>
        <p:xfrm>
          <a:off x="185735" y="5694142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06549"/>
              </p:ext>
            </p:extLst>
          </p:nvPr>
        </p:nvGraphicFramePr>
        <p:xfrm>
          <a:off x="190498" y="4997262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0023" y="3923374"/>
            <a:ext cx="8763002" cy="105572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formatting tags provide support for message formatting, number and date formatting etc. 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54287"/>
              </p:ext>
            </p:extLst>
          </p:nvPr>
        </p:nvGraphicFramePr>
        <p:xfrm>
          <a:off x="190500" y="990600"/>
          <a:ext cx="8763002" cy="327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Formatting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93417"/>
              </p:ext>
            </p:extLst>
          </p:nvPr>
        </p:nvGraphicFramePr>
        <p:xfrm>
          <a:off x="190500" y="1318242"/>
          <a:ext cx="8763002" cy="601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3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fmt:parseNumber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Parses the string representation of a currency, percentage or number.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02975"/>
              </p:ext>
            </p:extLst>
          </p:nvPr>
        </p:nvGraphicFramePr>
        <p:xfrm>
          <a:off x="190499" y="1920204"/>
          <a:ext cx="8763001" cy="327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1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fmt:formatNumber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format the numerical value with specific format or precision.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 Life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81000" y="1295400"/>
            <a:ext cx="17526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hello.jsp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543300" y="1272382"/>
            <a:ext cx="1752600" cy="990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hello_jsp.java</a:t>
            </a:r>
          </a:p>
        </p:txBody>
      </p:sp>
      <p:sp>
        <p:nvSpPr>
          <p:cNvPr id="9" name="Flowchart: Manual Operation 8"/>
          <p:cNvSpPr/>
          <p:nvPr/>
        </p:nvSpPr>
        <p:spPr>
          <a:xfrm>
            <a:off x="381000" y="2667000"/>
            <a:ext cx="8305800" cy="350520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190500" y="914400"/>
            <a:ext cx="8763000" cy="5410200"/>
          </a:xfrm>
          <a:prstGeom prst="flowChartProcess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" y="9144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455" y="26670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Container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334000" y="3195850"/>
            <a:ext cx="1752600" cy="26715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hello_jsp.class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90950" y="280054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Loading Servlet Class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062907" y="422595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jspInit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063476" y="4897543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jspService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066036" y="5550702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jspDestroy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2133600" y="1790700"/>
            <a:ext cx="14097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1755" y="1449722"/>
            <a:ext cx="140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Step:1 </a:t>
            </a:r>
          </a:p>
          <a:p>
            <a:r>
              <a:rPr lang="en-US" dirty="0">
                <a:solidFill>
                  <a:srgbClr val="FF0000"/>
                </a:solidFill>
              </a:rPr>
              <a:t>Translation from .</a:t>
            </a:r>
            <a:r>
              <a:rPr lang="en-US" dirty="0" err="1">
                <a:solidFill>
                  <a:srgbClr val="FF0000"/>
                </a:solidFill>
              </a:rPr>
              <a:t>jsp</a:t>
            </a:r>
            <a:r>
              <a:rPr lang="en-US" dirty="0">
                <a:solidFill>
                  <a:srgbClr val="FF0000"/>
                </a:solidFill>
              </a:rPr>
              <a:t> to servlet(.java)</a:t>
            </a:r>
          </a:p>
        </p:txBody>
      </p:sp>
      <p:cxnSp>
        <p:nvCxnSpPr>
          <p:cNvPr id="24" name="Curved Connector 23"/>
          <p:cNvCxnSpPr>
            <a:stCxn id="7" idx="3"/>
            <a:endCxn id="13" idx="0"/>
          </p:cNvCxnSpPr>
          <p:nvPr/>
        </p:nvCxnSpPr>
        <p:spPr>
          <a:xfrm>
            <a:off x="5295900" y="1767682"/>
            <a:ext cx="914400" cy="1428168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7427" y="1767682"/>
            <a:ext cx="207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Step:2 </a:t>
            </a:r>
          </a:p>
          <a:p>
            <a:r>
              <a:rPr lang="en-US" dirty="0">
                <a:solidFill>
                  <a:srgbClr val="FF0000"/>
                </a:solidFill>
              </a:rPr>
              <a:t>Compilation of Servlet to </a:t>
            </a:r>
            <a:r>
              <a:rPr lang="en-US" dirty="0" err="1">
                <a:solidFill>
                  <a:srgbClr val="FF0000"/>
                </a:solidFill>
              </a:rPr>
              <a:t>bytecode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19754" y="278466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Step:3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539586" y="3064966"/>
            <a:ext cx="774582" cy="308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501307" y="5819677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36317" y="3422969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85348" y="4175689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Step:5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484392" y="480461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Step:6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101755" y="3513936"/>
            <a:ext cx="2438400" cy="53795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Creating Servlet Instance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1307" y="5147228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01307" y="4494927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529350" y="3763621"/>
            <a:ext cx="78481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01307" y="5461122"/>
            <a:ext cx="781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Step:7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25" grpId="0"/>
      <p:bldP spid="26" grpId="0"/>
      <p:bldP spid="41" grpId="0"/>
      <p:bldP spid="42" grpId="0"/>
      <p:bldP spid="43" grpId="0"/>
      <p:bldP spid="44" grpId="0" animBg="1"/>
      <p:bldP spid="5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				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	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"Amount"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"123123.456789"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&lt;h3&gt;Parsing Number from String:&lt;/h3&gt;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fmt:parseNumber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 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&lt;p&gt;Amount in parsed integer is: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"${j}"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228600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Number.jsp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&lt;h3&gt;Formatting of Number:&lt;/h3&gt;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Currency: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"currency" 							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/&gt;&lt;/p&gt;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&lt;p&gt;maxIntegerDigits_3: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maxIntegerDigits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&lt;p&gt;maxFractionDigits_5: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maxFractionDigits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&lt;p&gt;pattern###.###$:  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fmt:formatNumber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"###.###$"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"${Amount}"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228600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Number.jsp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90600"/>
            <a:ext cx="2971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649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41331"/>
              </p:ext>
            </p:extLst>
          </p:nvPr>
        </p:nvGraphicFramePr>
        <p:xfrm>
          <a:off x="190500" y="2280381"/>
          <a:ext cx="8763000" cy="601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48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fmt:timeZone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specifies a parsing action nested in its body or the time zone for any time formatting.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52729"/>
              </p:ext>
            </p:extLst>
          </p:nvPr>
        </p:nvGraphicFramePr>
        <p:xfrm>
          <a:off x="190500" y="1491067"/>
          <a:ext cx="8763000" cy="38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fmt:parseDate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parses the string representation of a time and date.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57772"/>
              </p:ext>
            </p:extLst>
          </p:nvPr>
        </p:nvGraphicFramePr>
        <p:xfrm>
          <a:off x="190500" y="1872067"/>
          <a:ext cx="8763000" cy="412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fmt:setTimeZone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stores the time zone inside a time zone configuration variable.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12457"/>
              </p:ext>
            </p:extLst>
          </p:nvPr>
        </p:nvGraphicFramePr>
        <p:xfrm>
          <a:off x="190500" y="1143000"/>
          <a:ext cx="8763000" cy="3493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32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fmt:formatDate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formats the time and/or date using the supplied pattern and styles.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52407"/>
              </p:ext>
            </p:extLst>
          </p:nvPr>
        </p:nvGraphicFramePr>
        <p:xfrm>
          <a:off x="190500" y="2887105"/>
          <a:ext cx="8763000" cy="4126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fmt:message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display an internationalized message.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661" marR="26661" marT="26661" marB="26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 				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				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"01-01-2019"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fmt:parseDate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	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-MM-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&lt;p&gt;Date:&lt;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parsedDate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"&lt;%=new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()%&gt;"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Formatted Time :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&lt;/p&gt;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Formatted Date :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&lt;/p&gt;  </a:t>
            </a:r>
          </a:p>
          <a:p>
            <a:pPr marL="0" indent="0" algn="l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20000" y="1349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TimeZone.jsp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2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 startAt="11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&lt;%--   for setting time zone --%&gt;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fmt:setTimeZone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value="IST" /&gt;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="date"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"&lt;%=new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()%&gt;"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&lt;p&gt;&lt;b&gt;Date and Time in Indian Standard Time(IST) Zone:&lt;/b&gt; 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"both"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&lt;/p&gt;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fmt:setTimeZone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"GMT-10"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&lt;p&gt;&lt;b&gt;Date and Time in GMT-10 time Zone: &lt;/b&gt;&lt;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fmt:formatDate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"${date}"  </a:t>
            </a:r>
          </a:p>
          <a:p>
            <a:pPr algn="l">
              <a:buFont typeface="+mj-lt"/>
              <a:buAutoNum type="arabicPeriod" startAt="11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"both"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dateStyle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"long"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&lt;/p&gt; </a:t>
            </a:r>
          </a:p>
          <a:p>
            <a:pPr algn="l">
              <a:buFont typeface="+mj-lt"/>
              <a:buAutoNum type="arabicPeriod" startAt="11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TimeZone.jsp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7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JSTL-Formatting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90600"/>
            <a:ext cx="6096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036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498" y="1341120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34196"/>
              </p:ext>
            </p:extLst>
          </p:nvPr>
        </p:nvGraphicFramePr>
        <p:xfrm>
          <a:off x="185735" y="5700198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8" y="3906186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4094"/>
              </p:ext>
            </p:extLst>
          </p:nvPr>
        </p:nvGraphicFramePr>
        <p:xfrm>
          <a:off x="190498" y="5003318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5735" y="310023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5735" y="5003318"/>
            <a:ext cx="8763002" cy="69688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6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JSTL </a:t>
            </a:r>
            <a:r>
              <a:rPr lang="en-US" dirty="0" err="1"/>
              <a:t>sql</a:t>
            </a:r>
            <a:r>
              <a:rPr lang="en-US" dirty="0"/>
              <a:t> tags provide SQL support. 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2024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8920166" cy="347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SQL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5055"/>
              </p:ext>
            </p:extLst>
          </p:nvPr>
        </p:nvGraphicFramePr>
        <p:xfrm>
          <a:off x="190500" y="1338250"/>
          <a:ext cx="8920166" cy="621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8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sql:query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executing the SQL query defined in its 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 attribute or the body.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01822"/>
              </p:ext>
            </p:extLst>
          </p:nvPr>
        </p:nvGraphicFramePr>
        <p:xfrm>
          <a:off x="190500" y="1960220"/>
          <a:ext cx="8920166" cy="530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1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sql:setDataSource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creating a simple data source suitable only for prototyping.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6091"/>
              </p:ext>
            </p:extLst>
          </p:nvPr>
        </p:nvGraphicFramePr>
        <p:xfrm>
          <a:off x="190500" y="2490388"/>
          <a:ext cx="8920166" cy="6219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87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sql:update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executing the SQL update defined in its </a:t>
                      </a:r>
                      <a:r>
                        <a:rPr lang="en-US" sz="1800" dirty="0" err="1">
                          <a:effectLst/>
                        </a:rPr>
                        <a:t>sql</a:t>
                      </a:r>
                      <a:r>
                        <a:rPr lang="en-US" sz="1800" dirty="0">
                          <a:effectLst/>
                        </a:rPr>
                        <a:t> attribute or in the tag body.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34917"/>
              </p:ext>
            </p:extLst>
          </p:nvPr>
        </p:nvGraphicFramePr>
        <p:xfrm>
          <a:off x="190500" y="3112358"/>
          <a:ext cx="8920166" cy="41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</a:t>
                      </a:r>
                      <a:r>
                        <a:rPr lang="en-US" sz="1800" baseline="0" dirty="0">
                          <a:effectLst/>
                        </a:rPr>
                        <a:t> to</a:t>
                      </a:r>
                      <a:r>
                        <a:rPr lang="en-US" sz="1800" dirty="0">
                          <a:effectLst/>
                        </a:rPr>
                        <a:t> set the parameter in an SQL statement to the specified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92156"/>
              </p:ext>
            </p:extLst>
          </p:nvPr>
        </p:nvGraphicFramePr>
        <p:xfrm>
          <a:off x="190500" y="3527366"/>
          <a:ext cx="8920166" cy="658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12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sql:dateParam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is used to set the parameter in an SQL statement to a specified </a:t>
                      </a:r>
                      <a:r>
                        <a:rPr lang="en-US" sz="1800" dirty="0" err="1">
                          <a:effectLst/>
                        </a:rPr>
                        <a:t>java.util.Date</a:t>
                      </a:r>
                      <a:r>
                        <a:rPr lang="en-US" sz="1800" dirty="0">
                          <a:effectLst/>
                        </a:rPr>
                        <a:t> value.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86264"/>
              </p:ext>
            </p:extLst>
          </p:nvPr>
        </p:nvGraphicFramePr>
        <p:xfrm>
          <a:off x="190500" y="4185490"/>
          <a:ext cx="8920166" cy="8174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74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 err="1">
                          <a:effectLst/>
                        </a:rPr>
                        <a:t>sql:transaction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provide the nested database action with a common connection.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6665" marR="36665" marT="36665" marB="3666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Web Container</a:t>
            </a:r>
            <a:r>
              <a:rPr lang="en-US" dirty="0"/>
              <a:t> translates JSP code into a </a:t>
            </a:r>
            <a:r>
              <a:rPr lang="en-US" b="1" dirty="0"/>
              <a:t>servlet source(.java) file.</a:t>
            </a:r>
          </a:p>
          <a:p>
            <a:pPr algn="just"/>
            <a:r>
              <a:rPr lang="en-US" dirty="0"/>
              <a:t>Then compiles that</a:t>
            </a:r>
            <a:r>
              <a:rPr lang="en-US" dirty="0">
                <a:solidFill>
                  <a:srgbClr val="0000FF"/>
                </a:solidFill>
              </a:rPr>
              <a:t>(.java) </a:t>
            </a:r>
            <a:r>
              <a:rPr lang="en-US" dirty="0"/>
              <a:t>into a java servlet class 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0000FF"/>
                </a:solidFill>
              </a:rPr>
              <a:t>bytecode</a:t>
            </a:r>
            <a:r>
              <a:rPr lang="en-US" b="1" dirty="0"/>
              <a:t>)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the third step, the servlet class </a:t>
            </a:r>
            <a:r>
              <a:rPr lang="en-US" dirty="0" err="1"/>
              <a:t>bytecode</a:t>
            </a:r>
            <a:r>
              <a:rPr lang="en-US" dirty="0"/>
              <a:t> is </a:t>
            </a:r>
            <a:r>
              <a:rPr lang="en-US" dirty="0">
                <a:solidFill>
                  <a:srgbClr val="0000FF"/>
                </a:solidFill>
              </a:rPr>
              <a:t>loaded</a:t>
            </a:r>
            <a:r>
              <a:rPr lang="en-US" dirty="0"/>
              <a:t> using </a:t>
            </a:r>
            <a:r>
              <a:rPr lang="en-US" dirty="0" err="1"/>
              <a:t>classloader</a:t>
            </a:r>
            <a:r>
              <a:rPr lang="en-US" dirty="0"/>
              <a:t> in web container. </a:t>
            </a:r>
          </a:p>
          <a:p>
            <a:pPr algn="just"/>
            <a:r>
              <a:rPr lang="en-US" dirty="0"/>
              <a:t>The Container then creates an </a:t>
            </a:r>
            <a:r>
              <a:rPr lang="en-US" dirty="0">
                <a:solidFill>
                  <a:srgbClr val="0000FF"/>
                </a:solidFill>
              </a:rPr>
              <a:t>instance</a:t>
            </a:r>
            <a:r>
              <a:rPr lang="en-US" dirty="0"/>
              <a:t> of that servlet class.</a:t>
            </a:r>
          </a:p>
          <a:p>
            <a:pPr algn="just"/>
            <a:r>
              <a:rPr lang="en-US" dirty="0"/>
              <a:t>The initialized servlet can now service request. </a:t>
            </a:r>
          </a:p>
          <a:p>
            <a:pPr algn="just"/>
            <a:r>
              <a:rPr lang="en-US" dirty="0"/>
              <a:t>For each request the </a:t>
            </a:r>
            <a:r>
              <a:rPr lang="en-US" b="1" dirty="0"/>
              <a:t>Web Container</a:t>
            </a:r>
            <a:r>
              <a:rPr lang="en-US" dirty="0"/>
              <a:t> call the </a:t>
            </a:r>
            <a:r>
              <a:rPr lang="en-US" b="1" dirty="0"/>
              <a:t>_</a:t>
            </a:r>
            <a:r>
              <a:rPr lang="en-US" b="1" dirty="0" err="1"/>
              <a:t>jspService</a:t>
            </a:r>
            <a:r>
              <a:rPr lang="en-US" b="1" dirty="0"/>
              <a:t>()</a:t>
            </a:r>
            <a:r>
              <a:rPr lang="en-US" dirty="0"/>
              <a:t> method. </a:t>
            </a:r>
          </a:p>
          <a:p>
            <a:pPr algn="just"/>
            <a:r>
              <a:rPr lang="en-US" dirty="0"/>
              <a:t>When the Container removes the servlet instance from service, it calls the </a:t>
            </a:r>
            <a:r>
              <a:rPr lang="en-US" b="1" dirty="0" err="1"/>
              <a:t>jspDestroy</a:t>
            </a:r>
            <a:r>
              <a:rPr lang="en-US" b="1" dirty="0"/>
              <a:t>()</a:t>
            </a:r>
            <a:r>
              <a:rPr lang="en-US" dirty="0"/>
              <a:t> method to perform any required clean up.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4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sql:setDataSource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="root"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="root"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sql:query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SELECT * from diet;  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sql:query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Sql.jsp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="100%"&gt;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&lt;td&gt;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Enr_no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="table"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rs.rows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table.Enr_no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table.Branch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 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c:forEach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457200" indent="-457200">
              <a:buFont typeface="+mj-lt"/>
              <a:buAutoNum type="arabicPeriod" startAt="7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5" name="Wave 4"/>
          <p:cNvSpPr/>
          <p:nvPr/>
        </p:nvSpPr>
        <p:spPr>
          <a:xfrm>
            <a:off x="7620000" y="58738"/>
            <a:ext cx="1524000" cy="703262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Sql.jsp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SQL Tags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31874"/>
            <a:ext cx="6086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9060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- Standard Tag Library (JSTL)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71052"/>
              </p:ext>
            </p:extLst>
          </p:nvPr>
        </p:nvGraphicFramePr>
        <p:xfrm>
          <a:off x="190500" y="936096"/>
          <a:ext cx="8763002" cy="35052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Tag Library 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Function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URI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prefix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42194"/>
              </p:ext>
            </p:extLst>
          </p:nvPr>
        </p:nvGraphicFramePr>
        <p:xfrm>
          <a:off x="190498" y="1286616"/>
          <a:ext cx="8763002" cy="175260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4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Core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Variable support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Iterator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URL management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Miscellaneous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http://java.sun.com/jsp/jstl/core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49183"/>
              </p:ext>
            </p:extLst>
          </p:nvPr>
        </p:nvGraphicFramePr>
        <p:xfrm>
          <a:off x="185735" y="5645694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Flow control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Transformation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25740"/>
              </p:ext>
            </p:extLst>
          </p:nvPr>
        </p:nvGraphicFramePr>
        <p:xfrm>
          <a:off x="190498" y="3857738"/>
          <a:ext cx="8763002" cy="109425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2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Internationalization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Message formatting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and date formatting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http://java.sun.com/jsp/jstl/fmt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fmt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79910"/>
              </p:ext>
            </p:extLst>
          </p:nvPr>
        </p:nvGraphicFramePr>
        <p:xfrm>
          <a:off x="190498" y="4948814"/>
          <a:ext cx="8763002" cy="70104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SQL tag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Database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http://java.sun.com/jsp/jstl/sql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sql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81014"/>
              </p:ext>
            </p:extLst>
          </p:nvPr>
        </p:nvGraphicFramePr>
        <p:xfrm>
          <a:off x="185735" y="3045730"/>
          <a:ext cx="8763002" cy="81662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6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Functions Library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length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String manipulation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http://java.sun.com/jsp/jstl/functions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fn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5261" y="5667042"/>
            <a:ext cx="8763002" cy="76833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JSTL XML tags are used for providing a JSP-centric way of manipulating and creating XML documents.</a:t>
            </a:r>
          </a:p>
          <a:p>
            <a:r>
              <a:rPr lang="en-US" dirty="0"/>
              <a:t>The xml tags provide flow control, transformation etc.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/xml"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 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5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98938"/>
              </p:ext>
            </p:extLst>
          </p:nvPr>
        </p:nvGraphicFramePr>
        <p:xfrm>
          <a:off x="190500" y="914400"/>
          <a:ext cx="8739189" cy="3258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9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XML Tags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01740"/>
              </p:ext>
            </p:extLst>
          </p:nvPr>
        </p:nvGraphicFramePr>
        <p:xfrm>
          <a:off x="185736" y="1240292"/>
          <a:ext cx="8739189" cy="3599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9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x:out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Similar to &lt;%= ... &gt; tag, but for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63916"/>
              </p:ext>
            </p:extLst>
          </p:nvPr>
        </p:nvGraphicFramePr>
        <p:xfrm>
          <a:off x="185736" y="1600200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5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x:parse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parse the XML data specified either in the tag body or an attribute.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77713"/>
              </p:ext>
            </p:extLst>
          </p:nvPr>
        </p:nvGraphicFramePr>
        <p:xfrm>
          <a:off x="185735" y="2200412"/>
          <a:ext cx="8739189" cy="4139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7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x:set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sets a variable to the value of an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51637"/>
              </p:ext>
            </p:extLst>
          </p:nvPr>
        </p:nvGraphicFramePr>
        <p:xfrm>
          <a:off x="185734" y="2614387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x:choose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a conditional tag that establish a context for mutually exclusive conditional operations.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8838"/>
              </p:ext>
            </p:extLst>
          </p:nvPr>
        </p:nvGraphicFramePr>
        <p:xfrm>
          <a:off x="185733" y="3214599"/>
          <a:ext cx="8739189" cy="3889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93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x:when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a </a:t>
                      </a:r>
                      <a:r>
                        <a:rPr lang="en-US" sz="1800" dirty="0" err="1">
                          <a:effectLst/>
                        </a:rPr>
                        <a:t>subtag</a:t>
                      </a:r>
                      <a:r>
                        <a:rPr lang="en-US" sz="1800" dirty="0">
                          <a:effectLst/>
                        </a:rPr>
                        <a:t> of that will include its body if the condition evaluated be 'true'.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61119"/>
              </p:ext>
            </p:extLst>
          </p:nvPr>
        </p:nvGraphicFramePr>
        <p:xfrm>
          <a:off x="185732" y="3600293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x:otherwise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</a:t>
                      </a:r>
                      <a:r>
                        <a:rPr lang="en-US" sz="1800" dirty="0" err="1">
                          <a:effectLst/>
                        </a:rPr>
                        <a:t>subtag</a:t>
                      </a:r>
                      <a:r>
                        <a:rPr lang="en-US" sz="1800" dirty="0">
                          <a:effectLst/>
                        </a:rPr>
                        <a:t> of that follows tags and runs only if all the prior conditions evaluated be 'false'.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34563"/>
              </p:ext>
            </p:extLst>
          </p:nvPr>
        </p:nvGraphicFramePr>
        <p:xfrm>
          <a:off x="180968" y="4200505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x:if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for evaluating the test </a:t>
                      </a:r>
                      <a:r>
                        <a:rPr lang="en-US" sz="1800" dirty="0" err="1">
                          <a:effectLst/>
                        </a:rPr>
                        <a:t>XPath</a:t>
                      </a:r>
                      <a:r>
                        <a:rPr lang="en-US" sz="1800" dirty="0">
                          <a:effectLst/>
                        </a:rPr>
                        <a:t> expression and if it is true, it will processes its body content.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81691"/>
              </p:ext>
            </p:extLst>
          </p:nvPr>
        </p:nvGraphicFramePr>
        <p:xfrm>
          <a:off x="185732" y="4797477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19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x:transform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in a XML document for providing the XSL(Extensible </a:t>
                      </a:r>
                      <a:r>
                        <a:rPr lang="en-US" sz="1800" dirty="0" err="1">
                          <a:effectLst/>
                        </a:rPr>
                        <a:t>Stylesheet</a:t>
                      </a:r>
                      <a:r>
                        <a:rPr lang="en-US" sz="1800" dirty="0">
                          <a:effectLst/>
                        </a:rPr>
                        <a:t> Language) transformation.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41750"/>
              </p:ext>
            </p:extLst>
          </p:nvPr>
        </p:nvGraphicFramePr>
        <p:xfrm>
          <a:off x="180967" y="5394449"/>
          <a:ext cx="8739189" cy="6002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00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u="none" strike="noStrike" dirty="0">
                          <a:effectLst/>
                        </a:rPr>
                        <a:t>x:param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along with the transform tag for setting the parameter in the XSLT style sheet.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5786" marR="25786" marT="25786" marB="257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4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/core"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jstl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/xml"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&lt;books&gt;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TheSecret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&lt;author&gt;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RhondaByrne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&lt;title&gt;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Meluha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&lt;author&gt;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Amish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&lt;/books&gt;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7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c:set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JSTL-XML tag library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x:parse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&lt;b&gt;Name of the Book is&lt;/b&gt;: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[1]/title"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&lt;p&gt;&lt;b&gt;Author of the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Meluha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is&lt;/b&gt;: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[2]/author"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  &lt;/p&gt;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x:set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myTitle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	     	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"$output/books/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myBook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[2]/title"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457200" indent="-457200" algn="l">
              <a:buFont typeface="+mj-lt"/>
              <a:buAutoNum type="arabicPeriod" startAt="15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x:set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x:out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myTitle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0" y="4098924"/>
            <a:ext cx="2990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custom tag is a user-defined JSP language element. </a:t>
            </a:r>
          </a:p>
          <a:p>
            <a:r>
              <a:rPr lang="en-US" dirty="0"/>
              <a:t>When a JSP page containing a custom tag is translated into a servlet, the tag is converted to operations on an object called a tag handler. </a:t>
            </a:r>
          </a:p>
          <a:p>
            <a:r>
              <a:rPr lang="en-US" dirty="0"/>
              <a:t>The Web container then invokes those operations when the JSP page's servlet is executed.</a:t>
            </a:r>
          </a:p>
          <a:p>
            <a:r>
              <a:rPr lang="en-US" dirty="0"/>
              <a:t>JSP tag extensions let you create new tags that you can insert directly into a </a:t>
            </a:r>
            <a:r>
              <a:rPr lang="en-US" dirty="0" err="1"/>
              <a:t>JavaServer</a:t>
            </a:r>
            <a:r>
              <a:rPr lang="en-US" dirty="0"/>
              <a:t> Page just as you would the built-in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Custom Tag?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create a custom tag we need three things: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b="1" dirty="0"/>
              <a:t>Tag handler class: </a:t>
            </a:r>
            <a:r>
              <a:rPr lang="en-US" dirty="0"/>
              <a:t>In this class we specify what our custom tag will 		           do, when it is used in a JSP page.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="1" dirty="0"/>
              <a:t>) TLD file: </a:t>
            </a:r>
            <a:r>
              <a:rPr lang="en-US" dirty="0">
                <a:solidFill>
                  <a:srgbClr val="0000FF"/>
                </a:solidFill>
              </a:rPr>
              <a:t>Tag descriptor </a:t>
            </a:r>
            <a:r>
              <a:rPr lang="en-US" dirty="0"/>
              <a:t>file where we will specify our tag name, tag 	        handler class and tag attributes.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b="1" dirty="0"/>
              <a:t>JSP page: </a:t>
            </a:r>
            <a:r>
              <a:rPr lang="en-US" dirty="0"/>
              <a:t>A JSP page where we will be using our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3524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849" y="4267200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5" idx="0"/>
            <a:endCxn id="6" idx="0"/>
          </p:cNvCxnSpPr>
          <p:nvPr/>
        </p:nvCxnSpPr>
        <p:spPr>
          <a:xfrm rot="16200000" flipV="1">
            <a:off x="5693462" y="2797862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V="1">
            <a:off x="2723273" y="2788337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steps explain how the web server creates the web page using JSP: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browser sends an HTTP request to the web server requesting JSP page. E.g. </a:t>
            </a:r>
            <a:r>
              <a:rPr lang="en-US" dirty="0">
                <a:hlinkClick r:id="rId2"/>
              </a:rPr>
              <a:t>http://localhost:8080/1.jsp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server recognizes that the HTTP request by web browser is for JSP page by checking the extension of the file (</a:t>
            </a:r>
            <a:r>
              <a:rPr lang="en-US" dirty="0" err="1"/>
              <a:t>i.e</a:t>
            </a:r>
            <a:r>
              <a:rPr lang="en-US" dirty="0"/>
              <a:t> .</a:t>
            </a:r>
            <a:r>
              <a:rPr lang="en-US" dirty="0" err="1"/>
              <a:t>jsp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server forwards HTTP Request to JSP engine.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JSP engine loads the JSP page from disk and converts it into a servlet content.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JSP engine compiles the servlet into an executable class and forwards the original request to a servlet engine.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266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solidFill>
            <a:srgbClr val="FF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2228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the Tag handler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custom tag named &lt;</a:t>
            </a:r>
            <a:r>
              <a:rPr lang="en-US" dirty="0" err="1"/>
              <a:t>ex:Hello</a:t>
            </a:r>
            <a:r>
              <a:rPr lang="en-US" dirty="0"/>
              <a:t>&gt;</a:t>
            </a:r>
          </a:p>
          <a:p>
            <a:r>
              <a:rPr lang="en-US" dirty="0"/>
              <a:t>To create a custom JSP tag, you must first create a Java class that acts as a tag handler. </a:t>
            </a:r>
          </a:p>
          <a:p>
            <a:r>
              <a:rPr lang="en-US" dirty="0"/>
              <a:t>So let us create </a:t>
            </a:r>
            <a:r>
              <a:rPr lang="en-US" dirty="0" err="1"/>
              <a:t>HelloTag</a:t>
            </a:r>
            <a:r>
              <a:rPr lang="en-US" dirty="0"/>
              <a:t>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the Tag handler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javax.servlet.jsp.tagext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javax.servlet.jsp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java.io.*;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HelloTag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SimpleTagSupport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doTag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					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JspWriter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getJspContext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Custom Tag!"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6" name="Wave 5"/>
          <p:cNvSpPr/>
          <p:nvPr/>
        </p:nvSpPr>
        <p:spPr>
          <a:xfrm>
            <a:off x="7696200" y="937146"/>
            <a:ext cx="1447800" cy="685800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HelloTag.java</a:t>
            </a:r>
          </a:p>
        </p:txBody>
      </p:sp>
    </p:spTree>
    <p:extLst>
      <p:ext uri="{BB962C8B-B14F-4D97-AF65-F5344CB8AC3E}">
        <p14:creationId xmlns:p14="http://schemas.microsoft.com/office/powerpoint/2010/main" val="231051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38324" y="3054350"/>
            <a:ext cx="1981200" cy="1762126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141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TLD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Tag Library Descriptor</a:t>
            </a:r>
            <a:r>
              <a:rPr lang="en-US" dirty="0"/>
              <a:t> (TLD) file contains information of tag and Tag Hander classes. </a:t>
            </a:r>
          </a:p>
          <a:p>
            <a:r>
              <a:rPr lang="en-US" dirty="0"/>
              <a:t>It must be contained inside the </a:t>
            </a:r>
            <a:r>
              <a:rPr lang="en-US" b="1" dirty="0"/>
              <a:t>WEB-INF</a:t>
            </a:r>
            <a:r>
              <a:rPr lang="en-US" dirty="0"/>
              <a:t> directory.</a:t>
            </a:r>
          </a:p>
          <a:p>
            <a:pPr marL="0" indent="0">
              <a:buNone/>
            </a:pPr>
            <a:r>
              <a:rPr lang="en-US" b="1" u="sng" dirty="0" err="1"/>
              <a:t>mytags.tld</a:t>
            </a:r>
            <a:r>
              <a:rPr lang="en-US" b="1" u="sng" dirty="0"/>
              <a:t> (Tag </a:t>
            </a:r>
            <a:r>
              <a:rPr lang="en-US" b="1" u="sng"/>
              <a:t>Library Descriptor</a:t>
            </a:r>
            <a:r>
              <a:rPr lang="en-US" b="1" u="sng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-version&gt;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WEB-INF/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mytags.tld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&lt;tag&gt;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&lt;tag-class&gt;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MyPackage.HelloTag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&lt;/tag-class&gt;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&lt;body-content&gt;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&lt;/body-content&gt;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&lt;/tag&gt;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2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Custom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Tag handler class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Business Logic of 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8324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TLD file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Defining</a:t>
            </a:r>
          </a:p>
          <a:p>
            <a:r>
              <a:rPr lang="en-US" dirty="0">
                <a:solidFill>
                  <a:schemeClr val="tx1"/>
                </a:solidFill>
              </a:rPr>
              <a:t>-Tag Name</a:t>
            </a:r>
          </a:p>
          <a:p>
            <a:r>
              <a:rPr lang="en-US" dirty="0">
                <a:solidFill>
                  <a:schemeClr val="tx1"/>
                </a:solidFill>
              </a:rPr>
              <a:t>-Tag handler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649" y="3063876"/>
            <a:ext cx="1981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JSP page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Using Custom Tag</a:t>
            </a: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>
          <a:xfrm rot="16200000" flipV="1">
            <a:off x="5998262" y="1594538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3028073" y="1585013"/>
            <a:ext cx="12700" cy="2938676"/>
          </a:xfrm>
          <a:prstGeom prst="curvedConnector3">
            <a:avLst>
              <a:gd name="adj1" fmla="val 34119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9649" y="3070226"/>
            <a:ext cx="1981200" cy="1762126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272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"WEB-INF/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tlds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mytags.tld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dirty="0">
              <a:solidFill>
                <a:srgbClr val="130BB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19" y="4343400"/>
            <a:ext cx="3660382" cy="21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Servlet engine loads and executes the Servlet class.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Servlet produces an output in HTML format.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Output produced by servlet engine is then passes to the web server inside an HTTP response.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dirty="0"/>
              <a:t>Web server sends the HTTP response to Web browser in the form of static HTML content.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6"/>
            </a:pPr>
            <a:r>
              <a:rPr lang="en-US" dirty="0"/>
              <a:t>Web browser loads the static page into the browser and thus user can view the dynamically generated page.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5029200"/>
            <a:ext cx="7086600" cy="10668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“Except the translation phase, </a:t>
            </a:r>
          </a:p>
          <a:p>
            <a:pPr algn="ctr"/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a JSP page is handled exactly like a Servlet”</a:t>
            </a:r>
          </a:p>
        </p:txBody>
      </p:sp>
    </p:spTree>
    <p:extLst>
      <p:ext uri="{BB962C8B-B14F-4D97-AF65-F5344CB8AC3E}">
        <p14:creationId xmlns:p14="http://schemas.microsoft.com/office/powerpoint/2010/main" val="20509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Translation Time</a:t>
            </a:r>
          </a:p>
          <a:p>
            <a:pPr marL="0" indent="0">
              <a:buNone/>
            </a:pPr>
            <a:r>
              <a:rPr lang="en-US" dirty="0"/>
              <a:t>Time taken to generate </a:t>
            </a:r>
            <a:r>
              <a:rPr lang="en-US" dirty="0">
                <a:solidFill>
                  <a:srgbClr val="0000FF"/>
                </a:solidFill>
              </a:rPr>
              <a:t>Java Servlet (.java) </a:t>
            </a:r>
            <a:r>
              <a:rPr lang="en-US" dirty="0"/>
              <a:t>from 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dirty="0" err="1">
                <a:solidFill>
                  <a:srgbClr val="0000FF"/>
                </a:solidFill>
              </a:rPr>
              <a:t>jsp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file is termed      as </a:t>
            </a:r>
            <a:r>
              <a:rPr lang="en-US" b="1" dirty="0">
                <a:solidFill>
                  <a:srgbClr val="0000FF"/>
                </a:solidFill>
              </a:rPr>
              <a:t>Translation Time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Request Time</a:t>
            </a:r>
          </a:p>
          <a:p>
            <a:pPr marL="0" indent="0">
              <a:buNone/>
            </a:pPr>
            <a:r>
              <a:rPr lang="en-US" dirty="0"/>
              <a:t>Time taken to invoke a Servlet to handle an </a:t>
            </a:r>
            <a:r>
              <a:rPr lang="en-US" dirty="0">
                <a:solidFill>
                  <a:srgbClr val="0000FF"/>
                </a:solidFill>
              </a:rPr>
              <a:t>HTTP request </a:t>
            </a:r>
            <a:r>
              <a:rPr lang="en-US" dirty="0"/>
              <a:t>is termed      as </a:t>
            </a:r>
            <a:r>
              <a:rPr lang="en-US" b="1" dirty="0">
                <a:solidFill>
                  <a:srgbClr val="0000FF"/>
                </a:solidFill>
              </a:rPr>
              <a:t>Request Time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5384"/>
              </p:ext>
            </p:extLst>
          </p:nvPr>
        </p:nvGraphicFramePr>
        <p:xfrm>
          <a:off x="228600" y="1397000"/>
          <a:ext cx="87249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List and explain various phases of JSP life cycle?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Win’17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Win’18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Win’19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3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8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53443"/>
              </p:ext>
            </p:extLst>
          </p:nvPr>
        </p:nvGraphicFramePr>
        <p:xfrm>
          <a:off x="533400" y="1123713"/>
          <a:ext cx="6553200" cy="3173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% </a:t>
                      </a:r>
                      <a:r>
                        <a:rPr lang="en-US" b="1" dirty="0" err="1"/>
                        <a:t>Weightage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Java Networking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JDBC Programming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 </a:t>
                      </a:r>
                      <a:r>
                        <a:rPr lang="en-US" sz="1800" kern="1200" baseline="0" dirty="0" err="1"/>
                        <a:t>Servlet</a:t>
                      </a:r>
                      <a:r>
                        <a:rPr lang="en-US" sz="1800" kern="1200" baseline="0" dirty="0"/>
                        <a:t> API and Overview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/>
                        <a:t> Java Server Pages</a:t>
                      </a:r>
                      <a:endParaRPr lang="en-US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Java Server Faces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Hibernate 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 Java Web Frameworks: Spring MVC 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419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 Book:</a:t>
            </a:r>
          </a:p>
          <a:p>
            <a:pPr algn="just"/>
            <a:r>
              <a:rPr lang="en-US" sz="2000" dirty="0"/>
              <a:t>Professional Java Server Programming by </a:t>
            </a:r>
            <a:r>
              <a:rPr lang="en-US" sz="2000" dirty="0" err="1"/>
              <a:t>Subrahmanyam</a:t>
            </a:r>
            <a:r>
              <a:rPr lang="en-US" sz="2000" dirty="0"/>
              <a:t> </a:t>
            </a:r>
            <a:r>
              <a:rPr lang="en-US" sz="2000" dirty="0" err="1"/>
              <a:t>Allamaraju</a:t>
            </a:r>
            <a:r>
              <a:rPr lang="en-US" sz="2000" dirty="0"/>
              <a:t>, Cedric </a:t>
            </a:r>
            <a:r>
              <a:rPr lang="en-US" sz="2000" dirty="0" err="1"/>
              <a:t>Buest</a:t>
            </a:r>
            <a:r>
              <a:rPr lang="en-US" sz="2000" dirty="0"/>
              <a:t> Wiley Publication </a:t>
            </a:r>
          </a:p>
          <a:p>
            <a:r>
              <a:rPr lang="en-US" sz="2000" dirty="0"/>
              <a:t>Chapter 10,11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80" y="5105400"/>
            <a:ext cx="105262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76538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4342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943137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88732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4066181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508274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3865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2465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2698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83865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83865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485938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722465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741265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41265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41265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41265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00099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980496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80496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751896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69865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79665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179665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41409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84665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326343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97743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98576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069976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310288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81688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26343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097743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531280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642861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607389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35" grpId="0"/>
      <p:bldP spid="36" grpId="0"/>
      <p:bldP spid="22" grpId="0" animBg="1"/>
      <p:bldP spid="24" grpId="0" animBg="1"/>
      <p:bldP spid="43" grpId="0"/>
      <p:bldP spid="44" grpId="0"/>
      <p:bldP spid="45" grpId="0"/>
      <p:bldP spid="47" grpId="0"/>
      <p:bldP spid="49" grpId="0"/>
      <p:bldP spid="51" grpId="0"/>
      <p:bldP spid="55" grpId="0"/>
      <p:bldP spid="57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Scripting Elements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Scripting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scripting elements provides the ability to </a:t>
            </a:r>
            <a:r>
              <a:rPr lang="en-US" dirty="0">
                <a:solidFill>
                  <a:srgbClr val="0000FF"/>
                </a:solidFill>
              </a:rPr>
              <a:t>insert java code </a:t>
            </a:r>
            <a:r>
              <a:rPr lang="en-US" dirty="0"/>
              <a:t>inside the </a:t>
            </a:r>
            <a:r>
              <a:rPr lang="en-US" dirty="0" err="1">
                <a:solidFill>
                  <a:srgbClr val="0000FF"/>
                </a:solidFill>
              </a:rPr>
              <a:t>jsp</a:t>
            </a:r>
            <a:r>
              <a:rPr lang="en-US" dirty="0"/>
              <a:t>. There are </a:t>
            </a:r>
            <a:r>
              <a:rPr lang="en-US" dirty="0">
                <a:solidFill>
                  <a:srgbClr val="0000FF"/>
                </a:solidFill>
              </a:rPr>
              <a:t>three</a:t>
            </a:r>
            <a:r>
              <a:rPr lang="en-US" dirty="0"/>
              <a:t> types of traditional scripting elements: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scriptlet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expression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declaration tag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50364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93165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29692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48492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8492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48492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48492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7326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7723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87723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59123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7092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986892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86892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8636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20" name="Elbow Connector 19"/>
          <p:cNvCxnSpPr>
            <a:stCxn id="5" idx="2"/>
            <a:endCxn id="6" idx="0"/>
          </p:cNvCxnSpPr>
          <p:nvPr/>
        </p:nvCxnSpPr>
        <p:spPr>
          <a:xfrm rot="5400000">
            <a:off x="5338507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7" idx="0"/>
          </p:cNvCxnSpPr>
          <p:nvPr/>
        </p:nvCxnSpPr>
        <p:spPr>
          <a:xfrm rot="16200000" flipH="1">
            <a:off x="6450088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6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903564" y="4397599"/>
            <a:ext cx="1058836" cy="291712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scriptlet tag is used to execute </a:t>
            </a:r>
            <a:r>
              <a:rPr lang="en-US" dirty="0">
                <a:solidFill>
                  <a:srgbClr val="0000FF"/>
                </a:solidFill>
              </a:rPr>
              <a:t>java</a:t>
            </a:r>
            <a:r>
              <a:rPr lang="en-US" dirty="0"/>
              <a:t> source code in </a:t>
            </a:r>
            <a:r>
              <a:rPr lang="en-US" dirty="0">
                <a:solidFill>
                  <a:srgbClr val="0000FF"/>
                </a:solidFill>
              </a:rPr>
              <a:t>JSP</a:t>
            </a:r>
            <a:r>
              <a:rPr lang="en-US" dirty="0"/>
              <a:t>.</a:t>
            </a:r>
          </a:p>
          <a:p>
            <a:r>
              <a:rPr lang="en-US" dirty="0"/>
              <a:t>A scriptlet can contain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Any number of </a:t>
            </a:r>
            <a:r>
              <a:rPr lang="en-US" dirty="0">
                <a:solidFill>
                  <a:srgbClr val="0000FF"/>
                </a:solidFill>
              </a:rPr>
              <a:t>JAVA language</a:t>
            </a:r>
            <a:r>
              <a:rPr lang="en-US" dirty="0"/>
              <a:t> statements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Variable 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Method declarations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Expressions that are </a:t>
            </a:r>
            <a:r>
              <a:rPr lang="en-US" dirty="0">
                <a:solidFill>
                  <a:srgbClr val="0000FF"/>
                </a:solidFill>
              </a:rPr>
              <a:t>valid</a:t>
            </a:r>
            <a:r>
              <a:rPr lang="en-US" dirty="0"/>
              <a:t> in the page scripting language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0" lvl="1" indent="0">
              <a:buNone/>
            </a:pPr>
            <a:r>
              <a:rPr lang="en-US" sz="2400" dirty="0"/>
              <a:t>Syntax</a:t>
            </a:r>
          </a:p>
          <a:p>
            <a:pPr marL="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   // java source code    %&gt;</a:t>
            </a:r>
            <a:r>
              <a:rPr lang="en-US" sz="2400" dirty="0"/>
              <a:t> </a:t>
            </a:r>
            <a:endParaRPr lang="en-US" dirty="0"/>
          </a:p>
          <a:p>
            <a:pPr marL="0" lvl="1" indent="0">
              <a:buNone/>
            </a:pPr>
            <a:r>
              <a:rPr lang="en-US" sz="2400" dirty="0"/>
              <a:t>Example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("welcome to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 %&gt; </a:t>
            </a:r>
          </a:p>
          <a:p>
            <a:pPr marL="0" lvl="1" indent="0">
              <a:lnSpc>
                <a:spcPct val="17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   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a=10;    %&gt;</a:t>
            </a:r>
            <a:r>
              <a:rPr lang="en-US" sz="2400" dirty="0"/>
              <a:t> </a:t>
            </a:r>
          </a:p>
          <a:p>
            <a:pPr marL="0" lvl="1" indent="0">
              <a:lnSpc>
                <a:spcPct val="170000"/>
              </a:lnSpc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4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Everything written inside the scriptlet tag is </a:t>
            </a:r>
            <a:r>
              <a:rPr lang="en-US" dirty="0">
                <a:solidFill>
                  <a:srgbClr val="0000FF"/>
                </a:solidFill>
              </a:rPr>
              <a:t>compiled</a:t>
            </a:r>
            <a:r>
              <a:rPr lang="en-US" dirty="0"/>
              <a:t> as java code.</a:t>
            </a:r>
          </a:p>
          <a:p>
            <a:pPr>
              <a:lnSpc>
                <a:spcPct val="150000"/>
              </a:lnSpc>
            </a:pPr>
            <a:r>
              <a:rPr lang="en-US" dirty="0"/>
              <a:t>JSP code is translated to Servlet code, in which </a:t>
            </a:r>
            <a:r>
              <a:rPr lang="en-US" b="1" dirty="0"/>
              <a:t>_</a:t>
            </a:r>
            <a:r>
              <a:rPr lang="en-US" b="1" dirty="0" err="1"/>
              <a:t>jspService</a:t>
            </a:r>
            <a:r>
              <a:rPr lang="en-US" b="1" dirty="0"/>
              <a:t>() </a:t>
            </a:r>
            <a:r>
              <a:rPr lang="en-US" dirty="0"/>
              <a:t>method is executed which has </a:t>
            </a:r>
            <a:r>
              <a:rPr lang="en-US" dirty="0" err="1"/>
              <a:t>HttpServletRequest</a:t>
            </a:r>
            <a:r>
              <a:rPr lang="en-US" dirty="0"/>
              <a:t> and </a:t>
            </a:r>
            <a:r>
              <a:rPr lang="en-US" dirty="0" err="1"/>
              <a:t>HttpServletResponse</a:t>
            </a:r>
            <a:r>
              <a:rPr lang="en-US" dirty="0"/>
              <a:t> as argument. </a:t>
            </a:r>
          </a:p>
          <a:p>
            <a:pPr>
              <a:lnSpc>
                <a:spcPct val="150000"/>
              </a:lnSpc>
            </a:pPr>
            <a:r>
              <a:rPr lang="en-US" dirty="0"/>
              <a:t>JSP page can have any number of </a:t>
            </a:r>
            <a:r>
              <a:rPr lang="en-US" dirty="0" err="1">
                <a:solidFill>
                  <a:srgbClr val="0000FF"/>
                </a:solidFill>
              </a:rPr>
              <a:t>scriptlets</a:t>
            </a:r>
            <a:r>
              <a:rPr lang="en-US" dirty="0"/>
              <a:t>, and each </a:t>
            </a:r>
            <a:r>
              <a:rPr lang="en-US" dirty="0" err="1"/>
              <a:t>scriptlets</a:t>
            </a:r>
            <a:r>
              <a:rPr lang="en-US" dirty="0"/>
              <a:t> are appended in </a:t>
            </a:r>
            <a:r>
              <a:rPr lang="en-US" dirty="0">
                <a:solidFill>
                  <a:srgbClr val="0000FF"/>
                </a:solidFill>
              </a:rPr>
              <a:t>_</a:t>
            </a:r>
            <a:r>
              <a:rPr lang="en-US" dirty="0" err="1">
                <a:solidFill>
                  <a:srgbClr val="0000FF"/>
                </a:solidFill>
              </a:rPr>
              <a:t>jspService</a:t>
            </a:r>
            <a:r>
              <a:rPr lang="en-US" dirty="0">
                <a:solidFill>
                  <a:srgbClr val="0000FF"/>
                </a:solidFill>
              </a:rPr>
              <a:t> 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5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</a:t>
            </a:r>
            <a:r>
              <a:rPr lang="en-US" dirty="0" err="1"/>
              <a:t>jsp</a:t>
            </a:r>
            <a:r>
              <a:rPr lang="en-US" dirty="0"/>
              <a:t> program: </a:t>
            </a:r>
            <a:r>
              <a:rPr lang="en-US" dirty="0" err="1"/>
              <a:t>First.jsp</a:t>
            </a:r>
            <a:r>
              <a:rPr lang="en-US" dirty="0"/>
              <a:t> using scriptlet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 My First JSP 								  Page"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4828381"/>
            <a:ext cx="47148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5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46127" y="4799705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placed within </a:t>
            </a:r>
            <a:r>
              <a:rPr lang="en-US" b="1" dirty="0"/>
              <a:t>JSP expression tag</a:t>
            </a:r>
            <a:r>
              <a:rPr lang="en-US" dirty="0"/>
              <a:t> is </a:t>
            </a:r>
            <a:r>
              <a:rPr lang="en-US" i="1" dirty="0"/>
              <a:t>written to the </a:t>
            </a:r>
            <a:r>
              <a:rPr lang="en-US" i="1" dirty="0">
                <a:solidFill>
                  <a:srgbClr val="0000FF"/>
                </a:solidFill>
              </a:rPr>
              <a:t>output stream </a:t>
            </a:r>
            <a:r>
              <a:rPr lang="en-US" i="1" dirty="0"/>
              <a:t>of the response</a:t>
            </a:r>
            <a:r>
              <a:rPr lang="en-US" dirty="0"/>
              <a:t>. </a:t>
            </a:r>
          </a:p>
          <a:p>
            <a:r>
              <a:rPr lang="en-US" dirty="0"/>
              <a:t>So you need not write </a:t>
            </a:r>
            <a:r>
              <a:rPr lang="en-US" dirty="0" err="1">
                <a:solidFill>
                  <a:srgbClr val="0000FF"/>
                </a:solidFill>
              </a:rPr>
              <a:t>out.print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/>
              <a:t>to write data. </a:t>
            </a:r>
          </a:p>
          <a:p>
            <a:r>
              <a:rPr lang="en-US" dirty="0"/>
              <a:t>It is mainly used to print the values of variable or method.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&lt;%=statement %&gt; 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 (2*5) %&gt;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b="1" i="1" dirty="0"/>
              <a:t>Do </a:t>
            </a:r>
            <a:r>
              <a:rPr lang="en-US" sz="2000" b="1" i="1" dirty="0">
                <a:solidFill>
                  <a:srgbClr val="0000FF"/>
                </a:solidFill>
              </a:rPr>
              <a:t>not </a:t>
            </a:r>
            <a:r>
              <a:rPr lang="en-US" sz="2000" b="1" i="1" dirty="0"/>
              <a:t>end the statement with </a:t>
            </a:r>
            <a:r>
              <a:rPr lang="en-US" sz="2000" b="1" i="1" dirty="0">
                <a:solidFill>
                  <a:srgbClr val="0000FF"/>
                </a:solidFill>
              </a:rPr>
              <a:t>semicolon</a:t>
            </a:r>
            <a:r>
              <a:rPr lang="en-US" sz="2000" b="1" i="1" dirty="0"/>
              <a:t> in case of expression tag.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en-US" sz="2000" b="1" i="1" dirty="0"/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114800" y="4495800"/>
            <a:ext cx="457200" cy="2308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4114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turns out as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53694" y="442655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((2*5));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5181600"/>
            <a:ext cx="7696200" cy="6096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5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68376" y="5184799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JSP declaration tag</a:t>
            </a:r>
            <a:r>
              <a:rPr lang="en-US" dirty="0"/>
              <a:t> is used </a:t>
            </a:r>
            <a:r>
              <a:rPr lang="en-US" i="1" dirty="0"/>
              <a:t>to declare variables and methods</a:t>
            </a:r>
          </a:p>
          <a:p>
            <a:r>
              <a:rPr lang="en-US" dirty="0"/>
              <a:t>The declaration of </a:t>
            </a:r>
            <a:r>
              <a:rPr lang="en-US" dirty="0" err="1"/>
              <a:t>jsp</a:t>
            </a:r>
            <a:r>
              <a:rPr lang="en-US" dirty="0"/>
              <a:t> declaration tag is placed outside the _</a:t>
            </a:r>
            <a:r>
              <a:rPr lang="en-US" dirty="0" err="1"/>
              <a:t>jspService</a:t>
            </a:r>
            <a:r>
              <a:rPr lang="en-US" dirty="0"/>
              <a:t>() method.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  variable or method declaration %&gt;  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 %&gt;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&lt;%! 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%&gt;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&lt;%! Circle a =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Circle(2.0); 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92671" y="2644273"/>
            <a:ext cx="3048001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335472" y="3919753"/>
            <a:ext cx="1703128" cy="32544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868376" y="5542343"/>
            <a:ext cx="1283361" cy="29625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comments can be used for documentation.</a:t>
            </a:r>
          </a:p>
          <a:p>
            <a:r>
              <a:rPr lang="en-US" dirty="0"/>
              <a:t>This JSP comment tag tells the JSP container to ignore the comment part from compilation.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&lt;%-- comments --%&gt;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43000" y="4114800"/>
          <a:ext cx="5029201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JSP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&lt;%--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jsp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comment 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--%&gt;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/*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java comment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*/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  </a:t>
                      </a:r>
                    </a:p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for single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Html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&lt;!--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html comment  </a:t>
                      </a:r>
                      <a:r>
                        <a:rPr lang="en-US" sz="2000" kern="1200" dirty="0">
                          <a:solidFill>
                            <a:srgbClr val="130BB5"/>
                          </a:solidFill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177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Elements: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&lt;%--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comment:JSP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Scipting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elements --%&gt;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&lt;%! 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Welcome to world of JSP!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page has been accessed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times"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4951412"/>
            <a:ext cx="5419725" cy="1524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5800" y="2238345"/>
            <a:ext cx="2514600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2238345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declaration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1510" y="2711899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scriptlet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6275" y="2695545"/>
            <a:ext cx="1762125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0562" y="3505110"/>
            <a:ext cx="8072438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15249" y="3867090"/>
            <a:ext cx="1404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410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Scriptlet: Assignment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JSP program to welcome authenticated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49149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62" y="4495800"/>
            <a:ext cx="4914900" cy="1762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10212" y="17859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5444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Scriptlet1.jsp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604838" y="3733800"/>
            <a:ext cx="3438524" cy="2133600"/>
          </a:xfrm>
          <a:prstGeom prst="bentConnector3">
            <a:avLst>
              <a:gd name="adj1" fmla="val -52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7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JSP directives provide </a:t>
            </a:r>
            <a:r>
              <a:rPr lang="en-US" dirty="0">
                <a:solidFill>
                  <a:srgbClr val="0000FF"/>
                </a:solidFill>
              </a:rPr>
              <a:t>directions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instructions</a:t>
            </a:r>
            <a:r>
              <a:rPr lang="en-US" dirty="0"/>
              <a:t> to the container, telling it how to translate a </a:t>
            </a:r>
            <a:r>
              <a:rPr lang="en-US" dirty="0">
                <a:solidFill>
                  <a:srgbClr val="0000FF"/>
                </a:solidFill>
              </a:rPr>
              <a:t>JSP page </a:t>
            </a:r>
            <a:r>
              <a:rPr lang="en-US" dirty="0"/>
              <a:t>into the corresponding </a:t>
            </a:r>
            <a:r>
              <a:rPr lang="en-US" dirty="0">
                <a:solidFill>
                  <a:srgbClr val="0000FF"/>
                </a:solidFill>
              </a:rPr>
              <a:t>servlet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 JSP directive affects the overall structure of the servlet class.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>
                <a:solidFill>
                  <a:srgbClr val="0000FF"/>
                </a:solidFill>
              </a:rPr>
              <a:t>JSP engine </a:t>
            </a:r>
            <a:r>
              <a:rPr lang="en-US" dirty="0"/>
              <a:t>handles directives at </a:t>
            </a:r>
            <a:r>
              <a:rPr lang="en-US" dirty="0">
                <a:solidFill>
                  <a:srgbClr val="0000FF"/>
                </a:solidFill>
              </a:rPr>
              <a:t>Translation time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two types of directives:</a:t>
            </a:r>
          </a:p>
          <a:p>
            <a:pPr marL="857250" lvl="1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page</a:t>
            </a:r>
            <a:r>
              <a:rPr lang="en-US" dirty="0"/>
              <a:t> directive</a:t>
            </a:r>
          </a:p>
          <a:p>
            <a:pPr marL="857250" lvl="1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include</a:t>
            </a:r>
            <a:r>
              <a:rPr lang="en-US" dirty="0"/>
              <a:t> directive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b="1" i="1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 directive attribute="value" %&gt;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04055" y="3353419"/>
            <a:ext cx="674811" cy="38919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Directives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2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Java Server Pages (JSP)?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Server Pages (JSP) is a technology for developing web pages that support </a:t>
            </a:r>
            <a:r>
              <a:rPr lang="en-US" dirty="0">
                <a:solidFill>
                  <a:srgbClr val="0000FF"/>
                </a:solidFill>
              </a:rPr>
              <a:t>dynamic</a:t>
            </a:r>
            <a:r>
              <a:rPr lang="en-US" dirty="0"/>
              <a:t> content.</a:t>
            </a:r>
          </a:p>
          <a:p>
            <a:r>
              <a:rPr lang="en-US" dirty="0"/>
              <a:t>It helps to insert java code in HTML pages by making use of special </a:t>
            </a:r>
            <a:r>
              <a:rPr lang="en-US" dirty="0">
                <a:solidFill>
                  <a:srgbClr val="0000FF"/>
                </a:solidFill>
              </a:rPr>
              <a:t>JSP tags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Example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…JSP Tag… %&gt;</a:t>
            </a:r>
          </a:p>
          <a:p>
            <a:r>
              <a:rPr lang="en-US" dirty="0"/>
              <a:t>JSP is a </a:t>
            </a:r>
            <a:r>
              <a:rPr lang="en-US" dirty="0">
                <a:solidFill>
                  <a:srgbClr val="0000FF"/>
                </a:solidFill>
              </a:rPr>
              <a:t>server-side program </a:t>
            </a:r>
            <a:r>
              <a:rPr lang="en-US" dirty="0"/>
              <a:t>that is similar in design and functionality to </a:t>
            </a:r>
            <a:r>
              <a:rPr lang="en-US" dirty="0">
                <a:solidFill>
                  <a:srgbClr val="0000FF"/>
                </a:solidFill>
              </a:rPr>
              <a:t>java servlet</a:t>
            </a:r>
            <a:r>
              <a:rPr lang="en-US" dirty="0"/>
              <a:t>.</a:t>
            </a:r>
          </a:p>
          <a:p>
            <a:r>
              <a:rPr lang="en-US" dirty="0"/>
              <a:t>A JSP page consists of </a:t>
            </a:r>
            <a:r>
              <a:rPr lang="en-US" dirty="0">
                <a:solidFill>
                  <a:srgbClr val="0000FF"/>
                </a:solidFill>
              </a:rPr>
              <a:t>HTML tags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JSP tags</a:t>
            </a:r>
            <a:r>
              <a:rPr lang="en-US" dirty="0"/>
              <a:t>.</a:t>
            </a:r>
          </a:p>
          <a:p>
            <a:r>
              <a:rPr lang="en-US" dirty="0"/>
              <a:t>JSP pages are saved with 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dirty="0" err="1">
                <a:solidFill>
                  <a:srgbClr val="0000FF"/>
                </a:solidFill>
              </a:rPr>
              <a:t>jsp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extension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page directive defines </a:t>
            </a:r>
            <a:r>
              <a:rPr lang="en-US" dirty="0">
                <a:solidFill>
                  <a:srgbClr val="0000FF"/>
                </a:solidFill>
              </a:rPr>
              <a:t>attributes</a:t>
            </a:r>
            <a:r>
              <a:rPr lang="en-US" dirty="0"/>
              <a:t> that apply to an entire JSP page.</a:t>
            </a:r>
          </a:p>
          <a:p>
            <a:r>
              <a:rPr lang="en-US" dirty="0"/>
              <a:t>You may code page directives anywhere in your JSP page. </a:t>
            </a:r>
          </a:p>
          <a:p>
            <a:r>
              <a:rPr lang="en-US" dirty="0"/>
              <a:t>By </a:t>
            </a:r>
            <a:r>
              <a:rPr lang="en-US" dirty="0">
                <a:solidFill>
                  <a:srgbClr val="0000FF"/>
                </a:solidFill>
              </a:rPr>
              <a:t>convention</a:t>
            </a:r>
            <a:r>
              <a:rPr lang="en-US" dirty="0"/>
              <a:t>, page directives are coded at the </a:t>
            </a:r>
            <a:r>
              <a:rPr lang="en-US" dirty="0">
                <a:solidFill>
                  <a:srgbClr val="0000FF"/>
                </a:solidFill>
              </a:rPr>
              <a:t>top</a:t>
            </a:r>
            <a:r>
              <a:rPr lang="en-US" dirty="0"/>
              <a:t> of the JSP page.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attribute="value"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java.util.Date,java.util.List,java.io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&lt;%@page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en-US" sz="1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"text/html; charset=US-ASCII"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Attributes of JSP page 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contentType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049511" y="1479561"/>
            <a:ext cx="4809699" cy="1441428"/>
          </a:xfrm>
          <a:prstGeom prst="wedgeRoundRectCallout">
            <a:avLst>
              <a:gd name="adj1" fmla="val -69816"/>
              <a:gd name="adj2" fmla="val -30657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Used to import class, interface or all the members of a package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import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java.util.Date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 %&gt;  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Today is: &lt;%=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Date() %&gt;  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038901" y="1848024"/>
            <a:ext cx="5484126" cy="1441428"/>
          </a:xfrm>
          <a:prstGeom prst="wedgeRoundRectCallout">
            <a:avLst>
              <a:gd name="adj1" fmla="val -63118"/>
              <a:gd name="adj2" fmla="val -2234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contentType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attribute defines the MIME type of the HTTP response. The default value is "text/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html;charset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=ISO-8859-1".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contentType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=application/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msword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%&gt; 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362200" y="2360424"/>
            <a:ext cx="5696803" cy="1273338"/>
          </a:xfrm>
          <a:prstGeom prst="wedgeRoundRectCallout">
            <a:avLst>
              <a:gd name="adj1" fmla="val -57314"/>
              <a:gd name="adj2" fmla="val -20596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extends attribute defines the parent class that will be inherited by the generated servlet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extends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javax.servlet.HttpServlet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 %&gt;  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931727" y="3020931"/>
            <a:ext cx="5696803" cy="1273338"/>
          </a:xfrm>
          <a:prstGeom prst="wedgeRoundRectCallout">
            <a:avLst>
              <a:gd name="adj1" fmla="val -59935"/>
              <a:gd name="adj2" fmla="val -3273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This attribute simply sets the information of the JSP page which is retrieved later by using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getServletInfo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() 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info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=“Authored by 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AuthorName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 %&gt;</a:t>
            </a:r>
          </a:p>
        </p:txBody>
      </p:sp>
    </p:spTree>
    <p:extLst>
      <p:ext uri="{BB962C8B-B14F-4D97-AF65-F5344CB8AC3E}">
        <p14:creationId xmlns:p14="http://schemas.microsoft.com/office/powerpoint/2010/main" val="10398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buffer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language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isELIgnored</a:t>
            </a: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autoFlush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429001" y="914400"/>
            <a:ext cx="5647898" cy="1600200"/>
          </a:xfrm>
          <a:prstGeom prst="wedgeRoundRectCallout">
            <a:avLst>
              <a:gd name="adj1" fmla="val -76559"/>
              <a:gd name="adj2" fmla="val -28751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buffer attribute sets the buffer size in kb to handle output generated by the JSP page.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default size of the buffer is 8Kb.  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="16kb" %&gt; 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="none" %&gt;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436602" y="1448828"/>
            <a:ext cx="5647898" cy="1441428"/>
          </a:xfrm>
          <a:prstGeom prst="wedgeRoundRectCallout">
            <a:avLst>
              <a:gd name="adj1" fmla="val -75051"/>
              <a:gd name="adj2" fmla="val -31100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 language attribute specifies the scripting language used in the JSP page. The default value is "java".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language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="java" %&gt;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444203" y="2338885"/>
            <a:ext cx="5647898" cy="1382288"/>
          </a:xfrm>
          <a:prstGeom prst="wedgeRoundRectCallout">
            <a:avLst>
              <a:gd name="adj1" fmla="val -68645"/>
              <a:gd name="adj2" fmla="val -56090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We can ignore the Expression Language (EL) 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jsp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by the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isELIgnored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attribute. By default its value is false i.e. EL is enabled by default.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 page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isELIgnored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="true" %&gt;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//Now EL will be ignored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429001" y="2590800"/>
            <a:ext cx="5647898" cy="1382288"/>
          </a:xfrm>
          <a:prstGeom prst="wedgeRoundRectCallout">
            <a:avLst>
              <a:gd name="adj1" fmla="val -73514"/>
              <a:gd name="adj2" fmla="val -40387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The 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autoFlush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attribute specifies whether buffered output should be flushed automatically when the buffer is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filled.Bydefault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it is true.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&lt;%@ page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autoFlush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="true" %&gt;</a:t>
            </a:r>
          </a:p>
        </p:txBody>
      </p:sp>
    </p:spTree>
    <p:extLst>
      <p:ext uri="{BB962C8B-B14F-4D97-AF65-F5344CB8AC3E}">
        <p14:creationId xmlns:p14="http://schemas.microsoft.com/office/powerpoint/2010/main" val="63580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isThreadSafe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session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pageEncoding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errorPage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isErrorPage</a:t>
            </a:r>
            <a:endParaRPr lang="en-US" dirty="0"/>
          </a:p>
          <a:p>
            <a:pPr marL="457200" indent="-457200">
              <a:buFont typeface="+mj-lt"/>
              <a:buAutoNum type="arabicPeriod" startAt="9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942833"/>
            <a:ext cx="6324600" cy="1495567"/>
          </a:xfrm>
          <a:prstGeom prst="wedgeRoundRectCallout">
            <a:avLst>
              <a:gd name="adj1" fmla="val -56632"/>
              <a:gd name="adj2" fmla="val -26956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This option marks a page as being thread-safe. By default, all JSPs are considered thread-safe(true). If you set 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isThreadSafe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= false, the JSP engine makes sure that only one thread at a time is executing your JSP.</a:t>
            </a:r>
          </a:p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isThreadSafe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="false"  %&gt;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743200" y="2420669"/>
            <a:ext cx="6400800" cy="1084531"/>
          </a:xfrm>
          <a:prstGeom prst="wedgeRoundRectCallout">
            <a:avLst>
              <a:gd name="adj1" fmla="val -65744"/>
              <a:gd name="adj2" fmla="val -106333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session attribute indicates whether or not the JSP page uses HTTP sessions. </a:t>
            </a:r>
          </a:p>
          <a:p>
            <a:pPr algn="just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="true" %&gt;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Bydefault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it is true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756848" y="3494747"/>
            <a:ext cx="6400800" cy="1084531"/>
          </a:xfrm>
          <a:prstGeom prst="wedgeRoundRectCallout">
            <a:avLst>
              <a:gd name="adj1" fmla="val -55723"/>
              <a:gd name="adj2" fmla="val -149119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can set response encoding type with this page directive attribute, its default value is “ISO-8859-1”.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pageEncoding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="US-ASCII" %&gt;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743200" y="4568824"/>
            <a:ext cx="6400800" cy="917576"/>
          </a:xfrm>
          <a:prstGeom prst="wedgeRoundRectCallout">
            <a:avLst>
              <a:gd name="adj1" fmla="val -61044"/>
              <a:gd name="adj2" fmla="val -238936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 is used to define the error page, if exception occurs in the current page, it will be redirected to the error page.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 page 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myerrorpage.jsp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" %&gt;  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781300" y="5486400"/>
            <a:ext cx="6400800" cy="917576"/>
          </a:xfrm>
          <a:prstGeom prst="wedgeRoundRectCallout">
            <a:avLst>
              <a:gd name="adj1" fmla="val -59928"/>
              <a:gd name="adj2" fmla="val -288763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attribute is used to declare that the current page is the error page. </a:t>
            </a:r>
          </a:p>
          <a:p>
            <a:pPr algn="just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&lt;%@ page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isErrorPage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="true" %&gt;</a:t>
            </a:r>
          </a:p>
        </p:txBody>
      </p:sp>
    </p:spTree>
    <p:extLst>
      <p:ext uri="{BB962C8B-B14F-4D97-AF65-F5344CB8AC3E}">
        <p14:creationId xmlns:p14="http://schemas.microsoft.com/office/powerpoint/2010/main" val="33797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07874" y="2644272"/>
            <a:ext cx="1987204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74440" y="3725574"/>
            <a:ext cx="875233" cy="389196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Directives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include directive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12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JSP include directive is used to include the contents of another file to the current JSP page during translation time. </a:t>
            </a:r>
          </a:p>
          <a:p>
            <a:pPr>
              <a:lnSpc>
                <a:spcPct val="150000"/>
              </a:lnSpc>
            </a:pPr>
            <a:r>
              <a:rPr lang="en-US" dirty="0"/>
              <a:t>The included file can be HTML, JSP, text files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Advantage of Include directive</a:t>
            </a:r>
          </a:p>
          <a:p>
            <a:pPr>
              <a:lnSpc>
                <a:spcPct val="150000"/>
              </a:lnSpc>
            </a:pPr>
            <a:r>
              <a:rPr lang="en-US" dirty="0"/>
              <a:t>Code Reusability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Syntax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include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attribute=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/>
              <a:t> 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include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"1.jsp"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Implicit Object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59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Jsp</a:t>
            </a:r>
            <a:r>
              <a:rPr lang="en-US" dirty="0"/>
              <a:t> Implicit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41412"/>
            <a:ext cx="8763000" cy="5334000"/>
          </a:xfrm>
        </p:spPr>
        <p:txBody>
          <a:bodyPr>
            <a:normAutofit/>
          </a:bodyPr>
          <a:lstStyle/>
          <a:p>
            <a:r>
              <a:rPr lang="en-US" sz="2000" dirty="0"/>
              <a:t>There are </a:t>
            </a:r>
            <a:r>
              <a:rPr lang="en-US" sz="2000" b="1" dirty="0"/>
              <a:t>9 </a:t>
            </a:r>
            <a:r>
              <a:rPr lang="en-US" sz="2000" b="1" dirty="0" err="1"/>
              <a:t>jsp</a:t>
            </a:r>
            <a:r>
              <a:rPr lang="en-US" sz="2000" b="1" dirty="0"/>
              <a:t> implicit objects</a:t>
            </a:r>
            <a:r>
              <a:rPr lang="en-US" sz="2000" dirty="0"/>
              <a:t>. </a:t>
            </a:r>
          </a:p>
          <a:p>
            <a:r>
              <a:rPr lang="en-US" sz="2000" dirty="0"/>
              <a:t>These objects are </a:t>
            </a:r>
            <a:r>
              <a:rPr lang="en-US" sz="2000" i="1" dirty="0"/>
              <a:t>created by the web container</a:t>
            </a:r>
            <a:r>
              <a:rPr lang="en-US" sz="2000" dirty="0"/>
              <a:t> that are available to all the </a:t>
            </a:r>
            <a:r>
              <a:rPr lang="en-US" sz="2000" dirty="0" err="1"/>
              <a:t>jsp</a:t>
            </a:r>
            <a:r>
              <a:rPr lang="en-US" sz="2000" dirty="0"/>
              <a:t>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2138"/>
              </p:ext>
            </p:extLst>
          </p:nvPr>
        </p:nvGraphicFramePr>
        <p:xfrm>
          <a:off x="685800" y="2362199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Implicit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68767"/>
              </p:ext>
            </p:extLst>
          </p:nvPr>
        </p:nvGraphicFramePr>
        <p:xfrm>
          <a:off x="685800" y="2743199"/>
          <a:ext cx="40386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JspWriter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17221"/>
              </p:ext>
            </p:extLst>
          </p:nvPr>
        </p:nvGraphicFramePr>
        <p:xfrm>
          <a:off x="685795" y="5791200"/>
          <a:ext cx="403860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Throwable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64068"/>
              </p:ext>
            </p:extLst>
          </p:nvPr>
        </p:nvGraphicFramePr>
        <p:xfrm>
          <a:off x="685799" y="3124199"/>
          <a:ext cx="4038601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HttpServletRequest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93241"/>
              </p:ext>
            </p:extLst>
          </p:nvPr>
        </p:nvGraphicFramePr>
        <p:xfrm>
          <a:off x="685799" y="3505199"/>
          <a:ext cx="4038601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890862"/>
              </p:ext>
            </p:extLst>
          </p:nvPr>
        </p:nvGraphicFramePr>
        <p:xfrm>
          <a:off x="685798" y="3895724"/>
          <a:ext cx="403860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ServletConfig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20357"/>
              </p:ext>
            </p:extLst>
          </p:nvPr>
        </p:nvGraphicFramePr>
        <p:xfrm>
          <a:off x="685798" y="4273549"/>
          <a:ext cx="403860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9623"/>
              </p:ext>
            </p:extLst>
          </p:nvPr>
        </p:nvGraphicFramePr>
        <p:xfrm>
          <a:off x="685797" y="4657724"/>
          <a:ext cx="4038603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049"/>
              </p:ext>
            </p:extLst>
          </p:nvPr>
        </p:nvGraphicFramePr>
        <p:xfrm>
          <a:off x="685797" y="5045074"/>
          <a:ext cx="4038603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79432"/>
              </p:ext>
            </p:extLst>
          </p:nvPr>
        </p:nvGraphicFramePr>
        <p:xfrm>
          <a:off x="685796" y="5418137"/>
          <a:ext cx="4038604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6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" y="989012"/>
            <a:ext cx="8763000" cy="5334000"/>
          </a:xfrm>
        </p:spPr>
        <p:txBody>
          <a:bodyPr/>
          <a:lstStyle/>
          <a:p>
            <a:r>
              <a:rPr lang="en-US" dirty="0"/>
              <a:t>For writing any data to the buffer, JSP provides an implicit object named </a:t>
            </a:r>
            <a:r>
              <a:rPr lang="en-US" b="1" i="1" dirty="0"/>
              <a:t>out</a:t>
            </a:r>
            <a:r>
              <a:rPr lang="en-US" dirty="0"/>
              <a:t>. </a:t>
            </a:r>
          </a:p>
          <a:p>
            <a:r>
              <a:rPr lang="en-US" dirty="0"/>
              <a:t>It is an object of </a:t>
            </a:r>
            <a:r>
              <a:rPr lang="en-US" dirty="0" err="1"/>
              <a:t>JspWriter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705892"/>
            <a:ext cx="4191000" cy="1866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out=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response.getWriter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response.setContentType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“text/html”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“DIET”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5337" y="2739230"/>
            <a:ext cx="4114800" cy="1832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 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 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“DIET”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%&gt;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  </a:t>
            </a:r>
          </a:p>
          <a:p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7" y="23698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Servlet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236989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JSP Code</a:t>
            </a:r>
          </a:p>
        </p:txBody>
      </p:sp>
    </p:spTree>
    <p:extLst>
      <p:ext uri="{BB962C8B-B14F-4D97-AF65-F5344CB8AC3E}">
        <p14:creationId xmlns:p14="http://schemas.microsoft.com/office/powerpoint/2010/main" val="3216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vs Servlet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9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Instance of </a:t>
            </a:r>
            <a:r>
              <a:rPr lang="en-US" b="1" i="1" dirty="0" err="1"/>
              <a:t>javax.servlet.http.HttpServletRequest</a:t>
            </a:r>
            <a:r>
              <a:rPr lang="en-US" dirty="0"/>
              <a:t> object associated with the request.</a:t>
            </a:r>
          </a:p>
          <a:p>
            <a:pPr>
              <a:lnSpc>
                <a:spcPct val="150000"/>
              </a:lnSpc>
            </a:pPr>
            <a:r>
              <a:rPr lang="en-US" dirty="0"/>
              <a:t>Each time a client requests a page the JSP engine creates a new object to represent that request.</a:t>
            </a:r>
          </a:p>
          <a:p>
            <a:pPr>
              <a:lnSpc>
                <a:spcPct val="150000"/>
              </a:lnSpc>
            </a:pPr>
            <a:r>
              <a:rPr lang="en-US" dirty="0"/>
              <a:t>The request object provides methods to get HTTP header information including from data, cookies, HTTP methods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4201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+mn-lt"/>
                <a:cs typeface="Courier New" panose="02070309020205020404" pitchFamily="49" charset="0"/>
              </a:rPr>
              <a:t>Resquest.html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Login: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"next"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  <a:p>
            <a:pPr marL="0" indent="0">
              <a:buNone/>
            </a:pPr>
            <a:endParaRPr lang="en-US" b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latin typeface="+mn-lt"/>
                <a:cs typeface="Courier New" panose="02070309020205020404" pitchFamily="49" charset="0"/>
              </a:rPr>
              <a:t>Welcome.jsp</a:t>
            </a:r>
            <a:endParaRPr lang="en-US" b="1" i="1" dirty="0">
              <a:solidFill>
                <a:schemeClr val="accent1">
                  <a:lumMod val="75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response object is an instance of a </a:t>
            </a:r>
            <a:r>
              <a:rPr lang="en-US" b="1" i="1" dirty="0" err="1"/>
              <a:t>javax.servlet.http.HttpServletResponse</a:t>
            </a:r>
            <a:r>
              <a:rPr lang="en-US" b="1" i="1" dirty="0"/>
              <a:t> </a:t>
            </a:r>
            <a:r>
              <a:rPr lang="en-US" dirty="0"/>
              <a:t>object. </a:t>
            </a:r>
          </a:p>
          <a:p>
            <a:pPr>
              <a:lnSpc>
                <a:spcPct val="150000"/>
              </a:lnSpc>
            </a:pPr>
            <a:r>
              <a:rPr lang="en-US" dirty="0"/>
              <a:t>Through this object the JSP programmer can add new cookies or date stamps, HTTP status codes, redirect response to another resource, send error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Response.html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welcome.jsp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"next"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  <a:p>
            <a:pPr marL="0" indent="0">
              <a:buNone/>
            </a:pP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Welcome.jsp</a:t>
            </a:r>
            <a:endParaRPr lang="en-US" b="1" i="1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   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response.sendRedirect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"www.darshan.ac.in"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is an implicit object of type </a:t>
            </a:r>
            <a:r>
              <a:rPr lang="en-US" b="1" i="1" dirty="0" err="1"/>
              <a:t>javax.servlet.ServletConfig</a:t>
            </a:r>
            <a:r>
              <a:rPr lang="en-US" b="1" i="1" dirty="0"/>
              <a:t>.</a:t>
            </a:r>
          </a:p>
          <a:p>
            <a:r>
              <a:rPr lang="en-US" dirty="0"/>
              <a:t>This object can be used to get initialization parameter for a particular JSP page.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i="1" dirty="0"/>
              <a:t>Config.html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Login: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sign_in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1" dirty="0">
                <a:latin typeface="+mn-lt"/>
                <a:cs typeface="Courier New" panose="02070309020205020404" pitchFamily="49" charset="0"/>
              </a:rPr>
              <a:t>web.xml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-file&gt;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init-param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College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-value&gt;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DIET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-value&gt;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init-param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&lt;/servlet&gt;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&lt;servlet-mapping&gt;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MyConfig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&lt;/servlet-mapping&gt;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37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>
                <a:latin typeface="+mn-lt"/>
                <a:cs typeface="Courier New" panose="02070309020205020404" pitchFamily="49" charset="0"/>
              </a:rPr>
              <a:t>MyConfig.jsp</a:t>
            </a:r>
            <a:endParaRPr lang="en-US" b="1" i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"login"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config.getInitParameter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"College"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"&lt;p&gt;College name is="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990976"/>
            <a:ext cx="341947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3990975"/>
            <a:ext cx="32670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58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JSP, session is an implicit object of type </a:t>
            </a:r>
            <a:r>
              <a:rPr lang="en-US" b="1" i="1" dirty="0" err="1"/>
              <a:t>javax.servlet.http.HttpSession</a:t>
            </a:r>
            <a:r>
              <a:rPr lang="en-US" dirty="0"/>
              <a:t> . </a:t>
            </a:r>
          </a:p>
          <a:p>
            <a:r>
              <a:rPr lang="en-US" dirty="0"/>
              <a:t>The Java developer can use this object to set, get or remove attribute or to get session information.</a:t>
            </a:r>
          </a:p>
          <a:p>
            <a:pPr marL="0" indent="0">
              <a:buNone/>
            </a:pPr>
            <a:r>
              <a:rPr lang="en-US" b="1" i="1" dirty="0"/>
              <a:t>MySession.html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"MySession1.jsp"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5008562"/>
            <a:ext cx="5295900" cy="1457325"/>
          </a:xfrm>
          <a:prstGeom prst="rect">
            <a:avLst/>
          </a:prstGeom>
        </p:spPr>
      </p:pic>
      <p:pic>
        <p:nvPicPr>
          <p:cNvPr id="2049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767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MySession1.jsp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request.getParameter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("Welcome "+name);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user",name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"MySession2.jsp"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7" y="5065712"/>
            <a:ext cx="2990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MySession2.jsp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 					(String)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session.getAttribute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("user");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"+name);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5046662"/>
            <a:ext cx="2971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JSP with Servlet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902832"/>
              </p:ext>
            </p:extLst>
          </p:nvPr>
        </p:nvGraphicFramePr>
        <p:xfrm>
          <a:off x="19050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Servlet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31682"/>
              </p:ext>
            </p:extLst>
          </p:nvPr>
        </p:nvGraphicFramePr>
        <p:xfrm>
          <a:off x="190500" y="1363715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JSP is a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webpage</a:t>
                      </a:r>
                      <a:r>
                        <a:rPr lang="en-US" dirty="0"/>
                        <a:t> scripting language that generates dynamic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Servlets are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Java programs </a:t>
                      </a:r>
                      <a:r>
                        <a:rPr lang="en-US" dirty="0"/>
                        <a:t>that are already compiled which also creates dynamic web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948419"/>
              </p:ext>
            </p:extLst>
          </p:nvPr>
        </p:nvGraphicFramePr>
        <p:xfrm>
          <a:off x="190500" y="2278115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JSP technically gets converted to a servlet It embed the java code into HTML.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 &lt;html&gt;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&lt;% java code %&gt;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 servlet is a java class. </a:t>
                      </a:r>
                    </a:p>
                    <a:p>
                      <a:pPr algn="just"/>
                      <a:r>
                        <a:rPr lang="en-US" dirty="0"/>
                        <a:t>It put HTML into print statements.</a:t>
                      </a:r>
                    </a:p>
                    <a:p>
                      <a:pPr algn="just"/>
                      <a:r>
                        <a:rPr lang="en-US" dirty="0"/>
                        <a:t>E.g.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>
                          <a:solidFill>
                            <a:srgbClr val="0000FF"/>
                          </a:solidFill>
                        </a:rPr>
                        <a:t>out.println</a:t>
                      </a:r>
                      <a:r>
                        <a:rPr lang="en-US" baseline="0" dirty="0"/>
                        <a:t>(“&lt;html code&gt;”);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979688"/>
              </p:ext>
            </p:extLst>
          </p:nvPr>
        </p:nvGraphicFramePr>
        <p:xfrm>
          <a:off x="190500" y="3193997"/>
          <a:ext cx="8763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JSPs are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servlets which minimizes the effort of developers to write User Interfaces using Java programming.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servlet is a server-side program and written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purely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Java.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513852"/>
              </p:ext>
            </p:extLst>
          </p:nvPr>
        </p:nvGraphicFramePr>
        <p:xfrm>
          <a:off x="190500" y="4106915"/>
          <a:ext cx="8763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 runs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 servlet.</a:t>
                      </a:r>
                    </a:p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As,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the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phase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converting from JSP to a Servlet. Once it is converted to a Servlet then it will start the compilation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Servlets run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 JSP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007220"/>
              </p:ext>
            </p:extLst>
          </p:nvPr>
        </p:nvGraphicFramePr>
        <p:xfrm>
          <a:off x="190500" y="5295635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MVC architecture JSP acts as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MVC architecture Servlet acts as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979863"/>
              </p:ext>
            </p:extLst>
          </p:nvPr>
        </p:nvGraphicFramePr>
        <p:xfrm>
          <a:off x="190500" y="5666475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build </a:t>
                      </a:r>
                      <a:r>
                        <a:rPr lang="en-US" sz="1800" b="0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tags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JSP API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cannot build any custom tags in servlet.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 </a:t>
            </a:r>
            <a:r>
              <a:rPr lang="en-US" dirty="0" err="1"/>
              <a:t>pageContext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of </a:t>
            </a:r>
            <a:r>
              <a:rPr lang="en-US" b="1" i="1" dirty="0" err="1"/>
              <a:t>javax.servlet.jsp.PageContext</a:t>
            </a:r>
            <a:r>
              <a:rPr lang="en-US" b="1" i="1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pageContext</a:t>
            </a:r>
            <a:r>
              <a:rPr lang="en-US" dirty="0"/>
              <a:t> object can be used to </a:t>
            </a: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get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remove</a:t>
            </a:r>
            <a:r>
              <a:rPr lang="en-US" dirty="0"/>
              <a:t> attribute.</a:t>
            </a:r>
          </a:p>
          <a:p>
            <a:r>
              <a:rPr lang="en-US" dirty="0"/>
              <a:t>The </a:t>
            </a:r>
            <a:r>
              <a:rPr lang="en-US" dirty="0" err="1"/>
              <a:t>PageContext</a:t>
            </a:r>
            <a:r>
              <a:rPr lang="en-US" dirty="0"/>
              <a:t> class defines several fields, including </a:t>
            </a:r>
            <a:r>
              <a:rPr lang="en-US" dirty="0">
                <a:solidFill>
                  <a:srgbClr val="0000FF"/>
                </a:solidFill>
              </a:rPr>
              <a:t>PAGE_SCOPE, REQUEST_SCOPE, SESSION_SCOPE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APPLICATION_SCOP</a:t>
            </a:r>
            <a:r>
              <a:rPr lang="en-US" dirty="0"/>
              <a:t>E, which identify the four scopes.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 </a:t>
            </a:r>
            <a:r>
              <a:rPr lang="en-US" dirty="0" err="1"/>
              <a:t>pageContext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9535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+mn-lt"/>
                <a:cs typeface="Courier New" panose="02070309020205020404" pitchFamily="49" charset="0"/>
              </a:rPr>
              <a:t>Context1.jsp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pageContext.setAttribute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"Context2.jsp"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 </a:t>
            </a:r>
          </a:p>
          <a:p>
            <a:pPr marL="0" indent="0">
              <a:buNone/>
            </a:pPr>
            <a:endParaRPr lang="en-US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b="1" dirty="0">
                <a:solidFill>
                  <a:srgbClr val="130BB5"/>
                </a:solidFill>
                <a:latin typeface="+mn-lt"/>
                <a:cs typeface="Courier New" panose="02070309020205020404" pitchFamily="49" charset="0"/>
              </a:rPr>
              <a:t>Context2.jsp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name= (String)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pageContext.getAttribute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PageContext.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APPLICATION_SCOPE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marL="0" indent="0" algn="l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+name);  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object is an actual reference to the instance of the page.</a:t>
            </a:r>
          </a:p>
          <a:p>
            <a:r>
              <a:rPr lang="en-US" dirty="0"/>
              <a:t>It is an instance of </a:t>
            </a:r>
            <a:r>
              <a:rPr lang="en-US" b="1" i="1" dirty="0" err="1"/>
              <a:t>java.lang.Object</a:t>
            </a:r>
            <a:endParaRPr lang="en-US" b="1" i="1" dirty="0"/>
          </a:p>
          <a:p>
            <a:r>
              <a:rPr lang="en-US" dirty="0"/>
              <a:t>Direct synonym for the </a:t>
            </a:r>
            <a:r>
              <a:rPr lang="en-US" b="1" dirty="0"/>
              <a:t>this</a:t>
            </a:r>
            <a:r>
              <a:rPr lang="en-US" dirty="0"/>
              <a:t> object.</a:t>
            </a:r>
          </a:p>
          <a:p>
            <a:pPr marL="0" indent="0">
              <a:buNone/>
            </a:pPr>
            <a:r>
              <a:rPr lang="en-US" b="1" i="1" dirty="0"/>
              <a:t>Example: returns the name of generated servlet file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&lt;%=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page.getClass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Instance of </a:t>
            </a:r>
            <a:r>
              <a:rPr lang="en-US" b="1" i="1" dirty="0" err="1"/>
              <a:t>javax.servlet.ServletContext</a:t>
            </a:r>
            <a:endParaRPr lang="en-US" b="1" i="1" dirty="0"/>
          </a:p>
          <a:p>
            <a:r>
              <a:rPr lang="en-US" dirty="0"/>
              <a:t>The instance of </a:t>
            </a:r>
            <a:r>
              <a:rPr lang="en-US" dirty="0" err="1"/>
              <a:t>ServletContext</a:t>
            </a:r>
            <a:r>
              <a:rPr lang="en-US" dirty="0"/>
              <a:t> is created only once by the web container when application or project is deployed on the server.</a:t>
            </a:r>
          </a:p>
          <a:p>
            <a:r>
              <a:rPr lang="en-US" dirty="0"/>
              <a:t>This object can be used to get initialization parameter from configuration file (web.xml). </a:t>
            </a:r>
          </a:p>
          <a:p>
            <a:r>
              <a:rPr lang="en-US" dirty="0"/>
              <a:t>This initialization parameter can be used by all </a:t>
            </a:r>
            <a:r>
              <a:rPr lang="en-US" dirty="0" err="1"/>
              <a:t>jsp</a:t>
            </a:r>
            <a:r>
              <a:rPr lang="en-US" dirty="0"/>
              <a:t> pages.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 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//refers to context parameter of web.xml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 driver=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application.getInitParameter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 is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+driver);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Implicit Objects: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is an implicit object of type </a:t>
            </a:r>
            <a:r>
              <a:rPr lang="en-US" b="1" i="1" dirty="0" err="1"/>
              <a:t>java.lang.Throwable</a:t>
            </a:r>
            <a:r>
              <a:rPr lang="en-US" dirty="0"/>
              <a:t> class. This object can be used to print the exception. </a:t>
            </a:r>
          </a:p>
          <a:p>
            <a:r>
              <a:rPr lang="en-US" dirty="0"/>
              <a:t>But it can only be used in error pages.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 page 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 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 </a:t>
            </a:r>
          </a:p>
          <a:p>
            <a:pPr marL="0" indent="0" algn="l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Sorry following exception 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&lt;%=exception %&gt;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  </a:t>
            </a:r>
          </a:p>
          <a:p>
            <a:pPr marL="0" indent="0" algn="l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143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 actions use constructs in XML syntax to control the behavior of the servlet engine. </a:t>
            </a:r>
          </a:p>
          <a:p>
            <a:r>
              <a:rPr lang="en-US" dirty="0"/>
              <a:t>We can dynamically insert a file, reuse JavaBeans components, forward the user to another page, or generate HTML for the Java plugin.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jsp:action_name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69415" y="3311845"/>
            <a:ext cx="13238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jsp:param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action is useful for passing the parameters to other JSP action tags such as JSP include &amp; JSP forward tag. </a:t>
            </a:r>
          </a:p>
          <a:p>
            <a:r>
              <a:rPr lang="en-US" dirty="0"/>
              <a:t>This way new JSP pages can have access to those parameters using request object itself.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  <a:r>
              <a:rPr lang="en-US" b="1" dirty="0"/>
              <a:t> 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"value"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/&gt;</a:t>
            </a:r>
          </a:p>
          <a:p>
            <a:pPr marL="0" indent="0" algn="l">
              <a:buNone/>
            </a:pPr>
            <a:r>
              <a:rPr lang="en-US" b="1" i="1" dirty="0"/>
              <a:t>Example</a:t>
            </a:r>
          </a:p>
          <a:p>
            <a:pPr marL="0" indent="0" algn="l">
              <a:buNone/>
            </a:pPr>
            <a:r>
              <a:rPr lang="en-US" dirty="0"/>
              <a:t> 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"12-02-2018"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"10:15AM"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 algn="l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38673" y="3640063"/>
            <a:ext cx="14150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0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JSP over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a JSP page </a:t>
            </a:r>
            <a:r>
              <a:rPr lang="en-US" dirty="0">
                <a:solidFill>
                  <a:srgbClr val="0000FF"/>
                </a:solidFill>
              </a:rPr>
              <a:t>visual content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logic</a:t>
            </a:r>
            <a:r>
              <a:rPr lang="en-US" dirty="0"/>
              <a:t> are separated, which is not possible in a servlet.</a:t>
            </a:r>
          </a:p>
          <a:p>
            <a:pPr marL="0" indent="0">
              <a:buNone/>
            </a:pPr>
            <a:r>
              <a:rPr lang="en-US" dirty="0"/>
              <a:t>       i.e.  JSP separates </a:t>
            </a:r>
            <a:r>
              <a:rPr lang="en-US" dirty="0">
                <a:solidFill>
                  <a:srgbClr val="0000FF"/>
                </a:solidFill>
              </a:rPr>
              <a:t>business logic </a:t>
            </a:r>
            <a:r>
              <a:rPr lang="en-US" dirty="0"/>
              <a:t>from the </a:t>
            </a:r>
            <a:r>
              <a:rPr lang="en-US" dirty="0">
                <a:solidFill>
                  <a:srgbClr val="0000FF"/>
                </a:solidFill>
              </a:rPr>
              <a:t>presentation logic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Servlets use </a:t>
            </a:r>
            <a:r>
              <a:rPr lang="en-US" i="1" dirty="0" err="1">
                <a:solidFill>
                  <a:srgbClr val="0000FF"/>
                </a:solidFill>
              </a:rPr>
              <a:t>println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statements for printing an HTML document which is usually very difficult to use. JSP has no such tedious task to maintain.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7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jsp:include</a:t>
            </a:r>
            <a:r>
              <a:rPr lang="en-US" b="1" dirty="0"/>
              <a:t> action tag</a:t>
            </a:r>
            <a:r>
              <a:rPr lang="en-US" dirty="0"/>
              <a:t> is used to include the content of another resource it may be </a:t>
            </a:r>
            <a:r>
              <a:rPr lang="en-US" dirty="0" err="1"/>
              <a:t>jsp</a:t>
            </a:r>
            <a:r>
              <a:rPr lang="en-US" dirty="0"/>
              <a:t>, html or servlet.</a:t>
            </a:r>
          </a:p>
          <a:p>
            <a:r>
              <a:rPr lang="en-US" dirty="0"/>
              <a:t>The </a:t>
            </a:r>
            <a:r>
              <a:rPr lang="en-US" dirty="0" err="1"/>
              <a:t>jsp:include</a:t>
            </a:r>
            <a:r>
              <a:rPr lang="en-US" dirty="0"/>
              <a:t> tag can be used to include static as well as dynamic pages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lnSpc>
                <a:spcPct val="100000"/>
              </a:lnSpc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16058"/>
              </p:ext>
            </p:extLst>
          </p:nvPr>
        </p:nvGraphicFramePr>
        <p:xfrm>
          <a:off x="400050" y="2819400"/>
          <a:ext cx="8343900" cy="1981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Attribute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relative URL of the page to be included.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flush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</a:t>
                      </a: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attribute determines whether the included resource has its buffer flushed before it is included.</a:t>
                      </a:r>
                      <a:r>
                        <a:rPr lang="en-US" sz="2000" baseline="0" dirty="0">
                          <a:effectLst/>
                        </a:rPr>
                        <a:t> By default value is </a:t>
                      </a:r>
                      <a:r>
                        <a:rPr lang="en-US" sz="2000" i="1" baseline="0" dirty="0">
                          <a:effectLst/>
                        </a:rPr>
                        <a:t>false</a:t>
                      </a:r>
                      <a:r>
                        <a:rPr lang="en-US" sz="2000" baseline="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403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jsp:include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1" dirty="0"/>
              <a:t>Syntax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"relative URL"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860425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page=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"Action1.jsp"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flush=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60425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"roll_no1"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"401"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860425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jsp:include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334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</a:t>
            </a:r>
            <a:r>
              <a:rPr lang="en-US" b="1" dirty="0" err="1"/>
              <a:t>jsp:include</a:t>
            </a:r>
            <a:r>
              <a:rPr lang="en-US" b="1" dirty="0"/>
              <a:t>&gt; vs include directive. Also give appropriate example for both.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640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47769" y="3998943"/>
            <a:ext cx="1478508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jsp:forward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forwards the request and response to another resource.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"Relative URL"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"Action2.jsp"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jsp:param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roll_no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"301"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jsp:forward</a:t>
            </a:r>
            <a:r>
              <a:rPr lang="en-US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38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433484" y="2685776"/>
            <a:ext cx="1985983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212244" y="4384766"/>
            <a:ext cx="1478508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jsp:plugin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is used when there is a need of a plugin to run a Bean class or an Applet.</a:t>
            </a:r>
          </a:p>
          <a:p>
            <a:r>
              <a:rPr lang="en-US" dirty="0"/>
              <a:t>The &lt;</a:t>
            </a:r>
            <a:r>
              <a:rPr lang="en-US" dirty="0" err="1"/>
              <a:t>jsp:plugin</a:t>
            </a:r>
            <a:r>
              <a:rPr lang="en-US" dirty="0"/>
              <a:t>&gt; action tag is used to embed applet in the </a:t>
            </a:r>
            <a:r>
              <a:rPr lang="en-US" dirty="0" err="1"/>
              <a:t>jsp</a:t>
            </a:r>
            <a:r>
              <a:rPr lang="en-US" dirty="0"/>
              <a:t> file. </a:t>
            </a:r>
          </a:p>
          <a:p>
            <a:r>
              <a:rPr lang="en-US" dirty="0"/>
              <a:t>The &lt;</a:t>
            </a:r>
            <a:r>
              <a:rPr lang="en-US" dirty="0" err="1"/>
              <a:t>jsp:plugin</a:t>
            </a:r>
            <a:r>
              <a:rPr lang="en-US" dirty="0"/>
              <a:t>&gt; action tag downloads plugin at client side to execute an applet or bean.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jsp:plugin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applet|bean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nameOfClassFile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  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codebase=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"URL"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494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jsp:plugin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+mn-lt"/>
                <a:cs typeface="Courier New" panose="02070309020205020404" pitchFamily="49" charset="0"/>
              </a:rPr>
              <a:t>MyApplet.java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java.applet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java.awt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MyApplet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Applet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paint(Graphics g)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g.drawString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 in Java Applet."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,40,20);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endParaRPr lang="en-US" sz="2100" b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 err="1">
                <a:latin typeface="+mn-lt"/>
                <a:cs typeface="Courier New" panose="02070309020205020404" pitchFamily="49" charset="0"/>
              </a:rPr>
              <a:t>MyPlugin.jsp</a:t>
            </a:r>
            <a:endParaRPr lang="en-US" sz="2100" b="1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&lt;body&gt;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jsp:plugin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"applet"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MyApplet.class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codebase=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JSPClass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MyApplet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914400"/>
            <a:ext cx="7886700" cy="25146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3579812"/>
            <a:ext cx="7886700" cy="243840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26073" y="1308958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877" y="2647890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Directives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92672" y="2644273"/>
            <a:ext cx="30480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JSP Scripting Elements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38267" y="2674051"/>
            <a:ext cx="1981200" cy="533400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18" name="Elbow Connector 17"/>
          <p:cNvCxnSpPr>
            <a:stCxn id="9" idx="2"/>
            <a:endCxn id="16" idx="0"/>
          </p:cNvCxnSpPr>
          <p:nvPr/>
        </p:nvCxnSpPr>
        <p:spPr>
          <a:xfrm rot="5400000">
            <a:off x="3915716" y="2243315"/>
            <a:ext cx="801915" cy="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15" idx="0"/>
          </p:cNvCxnSpPr>
          <p:nvPr/>
        </p:nvCxnSpPr>
        <p:spPr>
          <a:xfrm rot="5400000">
            <a:off x="2357809" y="689026"/>
            <a:ext cx="805532" cy="311219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19390"/>
            <a:ext cx="0" cy="657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3305026"/>
            <a:ext cx="689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32233" y="369558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" y="352419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" y="387664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335473" y="3919753"/>
            <a:ext cx="1703127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Traditional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919753"/>
            <a:ext cx="1676400" cy="318902"/>
          </a:xfrm>
          <a:prstGeom prst="roundRect">
            <a:avLst/>
          </a:prstGeom>
          <a:solidFill>
            <a:srgbClr val="130BB5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Modern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590800" y="4238655"/>
            <a:ext cx="0" cy="14763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90800" y="4543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90800" y="489591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0800" y="53054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634" y="4315423"/>
            <a:ext cx="1036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scriptlet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30031" y="4695855"/>
            <a:ext cx="12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30031" y="5110408"/>
            <a:ext cx="136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declaration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601431" y="5700103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9400" y="5500048"/>
            <a:ext cx="15667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comments</a:t>
            </a:r>
          </a:p>
          <a:p>
            <a:r>
              <a:rPr lang="en-US" dirty="0"/>
              <a:t>(html, </a:t>
            </a:r>
            <a:r>
              <a:rPr lang="en-US" dirty="0" err="1"/>
              <a:t>jsp,java</a:t>
            </a:r>
            <a:r>
              <a:rPr lang="en-US" dirty="0"/>
              <a:t>)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29200" y="4238655"/>
            <a:ext cx="0" cy="4768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695855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90944" y="4453153"/>
            <a:ext cx="1385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 Scripting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934200" y="3200400"/>
            <a:ext cx="13078" cy="1429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5878" y="3272053"/>
            <a:ext cx="1477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jsp:param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7278" y="3491217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8111" y="363849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jsp:include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919511" y="3857654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59823" y="3962400"/>
            <a:ext cx="162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jsp:forward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31223" y="4229560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75878" y="4343400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</a:t>
            </a:r>
            <a:r>
              <a:rPr lang="en-US" sz="2000" dirty="0" err="1"/>
              <a:t>jsp:plugin</a:t>
            </a:r>
            <a:r>
              <a:rPr lang="en-US" sz="2000" dirty="0"/>
              <a:t>&gt;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947278" y="4630346"/>
            <a:ext cx="228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6" idx="2"/>
            <a:endCxn id="22" idx="0"/>
          </p:cNvCxnSpPr>
          <p:nvPr/>
        </p:nvCxnSpPr>
        <p:spPr>
          <a:xfrm rot="5400000">
            <a:off x="3380815" y="2983896"/>
            <a:ext cx="742080" cy="112963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2"/>
            <a:endCxn id="24" idx="0"/>
          </p:cNvCxnSpPr>
          <p:nvPr/>
        </p:nvCxnSpPr>
        <p:spPr>
          <a:xfrm rot="16200000" flipH="1">
            <a:off x="4492396" y="3001949"/>
            <a:ext cx="742080" cy="10935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2"/>
            <a:endCxn id="17" idx="0"/>
          </p:cNvCxnSpPr>
          <p:nvPr/>
        </p:nvCxnSpPr>
        <p:spPr>
          <a:xfrm rot="16200000" flipH="1">
            <a:off x="5456924" y="702107"/>
            <a:ext cx="831693" cy="3112194"/>
          </a:xfrm>
          <a:prstGeom prst="bentConnector3">
            <a:avLst>
              <a:gd name="adj1" fmla="val 4828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758252" y="2629830"/>
            <a:ext cx="3082419" cy="533399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591583" y="3900076"/>
            <a:ext cx="1656817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229356" y="4468636"/>
            <a:ext cx="1323845" cy="358744"/>
          </a:xfrm>
          <a:prstGeom prst="round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3" grpId="0" animBg="1"/>
      <p:bldP spid="5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Language(EL) Scripting.</a:t>
            </a:r>
          </a:p>
          <a:p>
            <a:r>
              <a:rPr lang="en-US" dirty="0"/>
              <a:t>It is the newly added feature in JSP technology version 2.0.</a:t>
            </a:r>
          </a:p>
          <a:p>
            <a:r>
              <a:rPr lang="en-US" b="1" dirty="0"/>
              <a:t>The purpose of EL is to produce script less JSP pages.</a:t>
            </a:r>
          </a:p>
          <a:p>
            <a:pPr marL="0" indent="0">
              <a:buNone/>
            </a:pPr>
            <a:r>
              <a:rPr lang="en-US" b="1" i="1" dirty="0"/>
              <a:t>Syntax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${expr}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4237359"/>
          <a:ext cx="30480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${a=10}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398" y="4618359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${10+20}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398" y="4986976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${20*2}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398" y="5352894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${10==20}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398" y="5725160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${'a'&lt;'b'}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3398" y="3874618"/>
          <a:ext cx="304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96211"/>
              </p:ext>
            </p:extLst>
          </p:nvPr>
        </p:nvGraphicFramePr>
        <p:xfrm>
          <a:off x="228600" y="1397000"/>
          <a:ext cx="87249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List advantages of JSP over Servlet.[3]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Win’17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Win’18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794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499" y="112871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pageScope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access the value of any variable which is set in the Page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498" y="182975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requestScope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Request scope.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497" y="253079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sessionScope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Session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5259" y="322548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applicationScope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is used to access the value of any variable which is set in the Application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497" y="3935887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pageContext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represents the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PageContext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2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5259" y="1066800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/>
                        <a:t>param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a request parameter name to a single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0022" y="2156224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containing header names and single string values.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0022" y="1461534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/>
                        <a:t>paramValues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a request parameter name to corresponding array of string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2" y="2566672"/>
          <a:ext cx="8763001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headerValues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 containing header names to corresponding array of string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499" y="3279021"/>
          <a:ext cx="876300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85">
                <a:tc>
                  <a:txBody>
                    <a:bodyPr/>
                    <a:lstStyle/>
                    <a:p>
                      <a:r>
                        <a:rPr lang="en-US" sz="2000" dirty="0"/>
                        <a:t>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 containing cookie names and single string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7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can be mixed with static text/values and can also be combined with other expressions 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${param.name}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${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sessionScope.user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1447800" y="1828800"/>
            <a:ext cx="2286000" cy="609600"/>
          </a:xfrm>
          <a:prstGeom prst="wedgeEllipseCallout">
            <a:avLst>
              <a:gd name="adj1" fmla="val 5313"/>
              <a:gd name="adj2" fmla="val 86406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Impicit</a:t>
            </a:r>
            <a:r>
              <a:rPr lang="en-US" sz="2000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495800" y="1828800"/>
            <a:ext cx="2743200" cy="609600"/>
          </a:xfrm>
          <a:prstGeom prst="wedgeEllipseCallout">
            <a:avLst>
              <a:gd name="adj1" fmla="val -65521"/>
              <a:gd name="adj2" fmla="val 81719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Parameter Name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905000" y="4000500"/>
            <a:ext cx="2286000" cy="609600"/>
          </a:xfrm>
          <a:prstGeom prst="wedgeEllipseCallout">
            <a:avLst>
              <a:gd name="adj1" fmla="val 4063"/>
              <a:gd name="adj2" fmla="val -119844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Impicit</a:t>
            </a:r>
            <a:r>
              <a:rPr lang="en-US" sz="2000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5195887" y="3886200"/>
            <a:ext cx="2743200" cy="609600"/>
          </a:xfrm>
          <a:prstGeom prst="wedgeEllipseCallout">
            <a:avLst>
              <a:gd name="adj1" fmla="val -49375"/>
              <a:gd name="adj2" fmla="val -101094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Parameter Name</a:t>
            </a:r>
          </a:p>
        </p:txBody>
      </p:sp>
    </p:spTree>
    <p:extLst>
      <p:ext uri="{BB962C8B-B14F-4D97-AF65-F5344CB8AC3E}">
        <p14:creationId xmlns:p14="http://schemas.microsoft.com/office/powerpoint/2010/main" val="41318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85862"/>
            <a:ext cx="5219700" cy="2395538"/>
          </a:xfrm>
          <a:ln>
            <a:solidFill>
              <a:schemeClr val="tx2">
                <a:lumMod val="75000"/>
              </a:schemeClr>
            </a:solidFill>
            <a:prstDash val="sysDash"/>
          </a:ln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"EL1.jsp"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Enter Name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:&lt;input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 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	    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"go"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  <a:p>
            <a:pPr marL="0" indent="0" algn="l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600200"/>
            <a:ext cx="34290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4424422"/>
            <a:ext cx="3543300" cy="12143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3886200"/>
            <a:ext cx="53721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500" y="3946525"/>
            <a:ext cx="5219700" cy="245427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 Welcome, ${ param.name } </a:t>
            </a:r>
          </a:p>
          <a:p>
            <a:pPr marL="0" indent="0" algn="l">
              <a:buFont typeface="Wingdings" panose="05000000000000000000" pitchFamily="2" charset="2"/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" y="8382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EL.jsp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" y="3581400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EL1.jsp</a:t>
            </a:r>
          </a:p>
        </p:txBody>
      </p:sp>
    </p:spTree>
    <p:extLst>
      <p:ext uri="{BB962C8B-B14F-4D97-AF65-F5344CB8AC3E}">
        <p14:creationId xmlns:p14="http://schemas.microsoft.com/office/powerpoint/2010/main" val="23004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/>
      <p:bldP spid="9" grpId="0" animBg="1"/>
      <p:bldP spid="8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"EL2.jsp"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Cookie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Cookie(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"c1"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response.addCookie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session.setAttribute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"sid"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"054"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Name: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Address: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Implicit 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is : 		${param.name}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 is : 	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param.address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 Name : 	${cookie.c1.name}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Cookie value : 	${cookie.c1.value}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Session id : 	${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sessionScope.sid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295650"/>
            <a:ext cx="2962275" cy="3028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3295650"/>
            <a:ext cx="3286125" cy="2286000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2"/>
          </p:cNvCxnSpPr>
          <p:nvPr/>
        </p:nvCxnSpPr>
        <p:spPr>
          <a:xfrm rot="16200000" flipH="1">
            <a:off x="2538412" y="4824412"/>
            <a:ext cx="590550" cy="21050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812" y="293364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EL.jsp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00862" y="3257490"/>
            <a:ext cx="110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EL2.jsp</a:t>
            </a:r>
          </a:p>
        </p:txBody>
      </p:sp>
    </p:spTree>
    <p:extLst>
      <p:ext uri="{BB962C8B-B14F-4D97-AF65-F5344CB8AC3E}">
        <p14:creationId xmlns:p14="http://schemas.microsoft.com/office/powerpoint/2010/main" val="33177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Arithmetic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Arithmetic operators are provided for simple calculations in EL expressions. They are +, -, *, / or div, % or mod.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Logical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They are &amp;&amp; (and), || (or) and ! (not).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JSP EL Relational Operators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They are == (</a:t>
            </a:r>
            <a:r>
              <a:rPr lang="en-US" dirty="0" err="1"/>
              <a:t>eq</a:t>
            </a:r>
            <a:r>
              <a:rPr lang="en-US" dirty="0"/>
              <a:t>), != (ne), &lt; (</a:t>
            </a:r>
            <a:r>
              <a:rPr lang="en-US" dirty="0" err="1"/>
              <a:t>lt</a:t>
            </a:r>
            <a:r>
              <a:rPr lang="en-US" dirty="0"/>
              <a:t>), &gt; (</a:t>
            </a:r>
            <a:r>
              <a:rPr lang="en-US" dirty="0" err="1"/>
              <a:t>gt</a:t>
            </a:r>
            <a:r>
              <a:rPr lang="en-US" dirty="0"/>
              <a:t>), &lt;= (le) and &gt;= (</a:t>
            </a:r>
            <a:r>
              <a:rPr lang="en-US" dirty="0" err="1"/>
              <a:t>ge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JSP EL 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expressions are always within curly braces prefixed with $ sign, for example ${expr}</a:t>
            </a:r>
          </a:p>
          <a:p>
            <a:r>
              <a:rPr lang="en-US" dirty="0"/>
              <a:t>We can disable EL expression in JSP by setting JSP page directive </a:t>
            </a:r>
            <a:r>
              <a:rPr lang="en-US" dirty="0" err="1"/>
              <a:t>isELIgnored</a:t>
            </a:r>
            <a:r>
              <a:rPr lang="en-US" dirty="0"/>
              <a:t> attribute value to TRUE.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 page 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isELIgnored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="true" %&gt;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JSP EL can be used to get attributes, header, cookies,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 but we can’t set the values.</a:t>
            </a:r>
          </a:p>
          <a:p>
            <a:r>
              <a:rPr lang="en-US" dirty="0"/>
              <a:t>JSP EL implicit objects are different from JSP implicit objects except </a:t>
            </a:r>
            <a:r>
              <a:rPr lang="en-US" dirty="0" err="1"/>
              <a:t>pageContext</a:t>
            </a:r>
            <a:endParaRPr lang="en-US" dirty="0"/>
          </a:p>
          <a:p>
            <a:r>
              <a:rPr lang="en-US" dirty="0"/>
              <a:t>JSP EL is NULL friendly, if given attribute is not found or expression returns null, it doesn’t throw any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3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 in JSP</a:t>
            </a:r>
          </a:p>
        </p:txBody>
      </p:sp>
    </p:spTree>
    <p:extLst>
      <p:ext uri="{BB962C8B-B14F-4D97-AF65-F5344CB8AC3E}">
        <p14:creationId xmlns:p14="http://schemas.microsoft.com/office/powerpoint/2010/main" val="19140408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 in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JSP provide 3 different ways to perform exception handling: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simple </a:t>
            </a:r>
            <a:r>
              <a:rPr lang="en-US" b="1" dirty="0"/>
              <a:t>try...catch </a:t>
            </a:r>
            <a:r>
              <a:rPr lang="en-US" dirty="0"/>
              <a:t>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&lt;</a:t>
            </a:r>
            <a:r>
              <a:rPr lang="en-US" b="1" dirty="0"/>
              <a:t>error-page</a:t>
            </a:r>
            <a:r>
              <a:rPr lang="en-US" dirty="0"/>
              <a:t>&gt; tag in </a:t>
            </a:r>
            <a:r>
              <a:rPr lang="en-US" b="1" dirty="0"/>
              <a:t>Deployment Descriptor.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of JSP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06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try/catch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Using try...catch block is just like how it is used in Core Java.</a:t>
            </a:r>
          </a:p>
          <a:p>
            <a:pPr marL="0" indent="0">
              <a:buNone/>
            </a:pPr>
            <a:r>
              <a:rPr lang="en-US" sz="3800" b="1" i="1" dirty="0"/>
              <a:t>Example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&lt;%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0;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answer is "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 e){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 exception occurred: "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521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Error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Exception Handling 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90500" y="2895600"/>
            <a:ext cx="4229100" cy="1295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4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MyErrPage.jsp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" y="256012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MyJSP.jsp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4572000" y="2929454"/>
            <a:ext cx="4381500" cy="126154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=</a:t>
            </a:r>
            <a:r>
              <a:rPr lang="en-US" sz="2000" b="1" dirty="0">
                <a:solidFill>
                  <a:srgbClr val="F79646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5939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MyErrorPage.jsp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Error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Exception Handling using </a:t>
            </a:r>
            <a:r>
              <a:rPr lang="en-US" b="1" dirty="0" err="1"/>
              <a:t>isErrorPage</a:t>
            </a:r>
            <a:r>
              <a:rPr lang="en-US" dirty="0"/>
              <a:t> and </a:t>
            </a:r>
            <a:r>
              <a:rPr lang="en-US" b="1" dirty="0" err="1"/>
              <a:t>errorPage</a:t>
            </a:r>
            <a:r>
              <a:rPr lang="en-US" dirty="0"/>
              <a:t> attribute of </a:t>
            </a:r>
            <a:r>
              <a:rPr lang="en-US" b="1" dirty="0"/>
              <a:t>page directive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errorPage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"2.jsp"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/0; %&gt;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&lt;%@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isErrorPage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&lt;body&gt;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 Exception had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&lt;%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exception.toString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());%&gt;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" y="1905000"/>
            <a:ext cx="6515100" cy="1524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" y="3533775"/>
            <a:ext cx="6515100" cy="213995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953250" y="1524000"/>
            <a:ext cx="2000250" cy="609600"/>
          </a:xfrm>
          <a:prstGeom prst="wedgeEllipseCallout">
            <a:avLst>
              <a:gd name="adj1" fmla="val -60779"/>
              <a:gd name="adj2" fmla="val 90625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errorPage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1.jsp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953250" y="5562600"/>
            <a:ext cx="2000250" cy="609600"/>
          </a:xfrm>
          <a:prstGeom prst="wedgeEllipseCallout">
            <a:avLst>
              <a:gd name="adj1" fmla="val -62922"/>
              <a:gd name="adj2" fmla="val -85156"/>
            </a:avLst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2.jsp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3124200" y="3886201"/>
            <a:ext cx="3571875" cy="609600"/>
          </a:xfrm>
          <a:prstGeom prst="wedgeEllipseCallout">
            <a:avLst>
              <a:gd name="adj1" fmla="val -63561"/>
              <a:gd name="adj2" fmla="val -51823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attribute designates .</a:t>
            </a:r>
            <a:r>
              <a:rPr lang="en-US" dirty="0" err="1">
                <a:solidFill>
                  <a:srgbClr val="FF0000"/>
                </a:solidFill>
              </a:rPr>
              <a:t>jsp</a:t>
            </a:r>
            <a:r>
              <a:rPr lang="en-US" dirty="0">
                <a:solidFill>
                  <a:srgbClr val="FF0000"/>
                </a:solidFill>
              </a:rPr>
              <a:t> page as </a:t>
            </a:r>
            <a:r>
              <a:rPr lang="en-US" b="1" dirty="0">
                <a:solidFill>
                  <a:srgbClr val="FF0000"/>
                </a:solidFill>
              </a:rPr>
              <a:t>ERROR PAGE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2743201" y="2514600"/>
            <a:ext cx="3952874" cy="762000"/>
          </a:xfrm>
          <a:prstGeom prst="wedgeEllipseCallout">
            <a:avLst>
              <a:gd name="adj1" fmla="val -28433"/>
              <a:gd name="adj2" fmla="val -86042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Exception occurs in 1.jsp then forward </a:t>
            </a:r>
            <a:r>
              <a:rPr lang="en-US" dirty="0" err="1">
                <a:solidFill>
                  <a:srgbClr val="FF0000"/>
                </a:solidFill>
              </a:rPr>
              <a:t>req</a:t>
            </a:r>
            <a:r>
              <a:rPr lang="en-US" dirty="0">
                <a:solidFill>
                  <a:srgbClr val="FF0000"/>
                </a:solidFill>
              </a:rPr>
              <a:t> to 2.jsp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error page in Deployment Descriptor for entire web application.</a:t>
            </a:r>
          </a:p>
          <a:p>
            <a:r>
              <a:rPr lang="en-US" dirty="0"/>
              <a:t>Specify Exception inside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&lt;error-page&gt; </a:t>
            </a:r>
            <a:r>
              <a:rPr lang="en-US" dirty="0"/>
              <a:t>tag in the Deployment Descriptor.</a:t>
            </a:r>
          </a:p>
          <a:p>
            <a:r>
              <a:rPr lang="en-US" dirty="0"/>
              <a:t>We can even configure different error pages for different exception types, or HTTP error code type(503, 500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320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Declaring an error page for all type of exception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&lt;exception-type&gt;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java.lang.Throwable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&lt;/exception-type&gt;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&lt;location&gt;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217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Declaring an error page for more detailed exception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&lt;exception-type&gt; </a:t>
            </a: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&lt;/exception-type&gt;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sz="2000" b="1" dirty="0" err="1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-page&gt;</a:t>
            </a:r>
            <a:endParaRPr lang="en-US" sz="2000" b="1" dirty="0">
              <a:solidFill>
                <a:srgbClr val="130BB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431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&lt;error-page&gt;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&lt;error-code&gt;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&lt;/error-code&gt;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&lt;location&gt;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&lt;/error-page&gt;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&lt;error-page&gt;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&lt;error-code&gt;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&lt;/error-code&gt;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&lt;location&gt;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error.jsp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&lt;/location&gt;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&lt;/error-page&gt;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397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in JSP: web.xml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approach is better because we don't need to specify the </a:t>
            </a:r>
            <a:r>
              <a:rPr lang="en-US" dirty="0" err="1"/>
              <a:t>errorPage</a:t>
            </a:r>
            <a:r>
              <a:rPr lang="en-US" dirty="0"/>
              <a:t> attribute in each </a:t>
            </a:r>
            <a:r>
              <a:rPr lang="en-US" dirty="0" err="1"/>
              <a:t>jsp</a:t>
            </a:r>
            <a:r>
              <a:rPr lang="en-US" dirty="0"/>
              <a:t> page. </a:t>
            </a:r>
          </a:p>
          <a:p>
            <a:r>
              <a:rPr lang="en-US" dirty="0"/>
              <a:t>Specifying the single entry in the web.xml file will handle the exception. </a:t>
            </a:r>
          </a:p>
          <a:p>
            <a:r>
              <a:rPr lang="en-US" dirty="0"/>
              <a:t>In this case, either specify </a:t>
            </a:r>
            <a:r>
              <a:rPr lang="en-US" b="1" i="1" dirty="0"/>
              <a:t>exception-type</a:t>
            </a:r>
            <a:r>
              <a:rPr lang="en-US" dirty="0"/>
              <a:t> or </a:t>
            </a:r>
            <a:r>
              <a:rPr lang="en-US" b="1" i="1" dirty="0"/>
              <a:t>error-code</a:t>
            </a:r>
            <a:r>
              <a:rPr lang="en-US" dirty="0"/>
              <a:t> with the location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489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with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&lt;%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@page import="</a:t>
            </a:r>
            <a:r>
              <a:rPr lang="en-US" sz="1800" b="1" dirty="0" err="1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java.sql</a:t>
            </a: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.*" 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%&gt;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&lt;%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Class.forName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com.mysql.jdbc.Driver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Connection con=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DriverManager.getConnection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 "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jdbc:mysql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://localhost:3306/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GTU"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"root"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"root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Statement 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stmt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con.createStatement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ResultSet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stmt.executeQuery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"select * from diet"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solidFill>
                  <a:srgbClr val="130BB5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rs.next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())  {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"&lt;p&gt;"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(1));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	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(2));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	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out.println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rs.getString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(3)+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"&lt;/p&gt;"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algn="l">
              <a:buFont typeface="+mj-lt"/>
              <a:buAutoNum type="arabicPeriod"/>
            </a:pPr>
            <a:r>
              <a:rPr lang="en-US" sz="1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con.close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 </a:t>
            </a:r>
          </a:p>
          <a:p>
            <a:pPr algn="l">
              <a:buFont typeface="+mj-lt"/>
              <a:buAutoNum type="arabicPeriod"/>
            </a:pP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Session and Cookies Handling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30791</TotalTime>
  <Words>12033</Words>
  <Application>Microsoft Office PowerPoint</Application>
  <PresentationFormat>On-screen Show (4:3)</PresentationFormat>
  <Paragraphs>1943</Paragraphs>
  <Slides>156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3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PowerPoint Presentation</vt:lpstr>
      <vt:lpstr>Subject Overview</vt:lpstr>
      <vt:lpstr>JSP Overview</vt:lpstr>
      <vt:lpstr>What is Java Server Pages (JSP)?</vt:lpstr>
      <vt:lpstr>JSP vs Servlet</vt:lpstr>
      <vt:lpstr>Comparing JSP with Servlet</vt:lpstr>
      <vt:lpstr>Advantages of JSP over Servlets</vt:lpstr>
      <vt:lpstr>GTU question</vt:lpstr>
      <vt:lpstr>Life Cycle of JSP</vt:lpstr>
      <vt:lpstr>Life Cycle of JSP</vt:lpstr>
      <vt:lpstr>Life Cycle of JSP</vt:lpstr>
      <vt:lpstr>Life Cycle of JSP</vt:lpstr>
      <vt:lpstr>JSP Processing Life Cycle</vt:lpstr>
      <vt:lpstr>Life Cycle of JSP</vt:lpstr>
      <vt:lpstr>JSP Processing</vt:lpstr>
      <vt:lpstr>JSP Processing</vt:lpstr>
      <vt:lpstr>JSP Processing</vt:lpstr>
      <vt:lpstr>GTU question</vt:lpstr>
      <vt:lpstr>JSP Elements</vt:lpstr>
      <vt:lpstr>JSP Elements</vt:lpstr>
      <vt:lpstr>JSP Elements</vt:lpstr>
      <vt:lpstr>JSP Scripting Elements</vt:lpstr>
      <vt:lpstr>JSP Scripting Elements</vt:lpstr>
      <vt:lpstr>JSP Elements</vt:lpstr>
      <vt:lpstr>scriptlet</vt:lpstr>
      <vt:lpstr>scriptlet</vt:lpstr>
      <vt:lpstr>First jsp program: First.jsp using scriptlet</vt:lpstr>
      <vt:lpstr>JSP Elements</vt:lpstr>
      <vt:lpstr>expression</vt:lpstr>
      <vt:lpstr>JSP Elements</vt:lpstr>
      <vt:lpstr>declaration</vt:lpstr>
      <vt:lpstr>JSP Elements</vt:lpstr>
      <vt:lpstr>comments</vt:lpstr>
      <vt:lpstr>Scripting Elements: Example</vt:lpstr>
      <vt:lpstr>Scriptlet: Assignment 4</vt:lpstr>
      <vt:lpstr>JSP Elements</vt:lpstr>
      <vt:lpstr>JSP Directives</vt:lpstr>
      <vt:lpstr>JSP Elements</vt:lpstr>
      <vt:lpstr>JSP Directives</vt:lpstr>
      <vt:lpstr>page directive</vt:lpstr>
      <vt:lpstr>page directive</vt:lpstr>
      <vt:lpstr>page directive</vt:lpstr>
      <vt:lpstr>page directive</vt:lpstr>
      <vt:lpstr>JSP Elements</vt:lpstr>
      <vt:lpstr>JSP Directives</vt:lpstr>
      <vt:lpstr>include directive</vt:lpstr>
      <vt:lpstr>JSP Implicit Object</vt:lpstr>
      <vt:lpstr>Jsp Implicit Objects</vt:lpstr>
      <vt:lpstr>Jsp Implicit Objects: out</vt:lpstr>
      <vt:lpstr>Jsp Implicit Objects: request</vt:lpstr>
      <vt:lpstr>Jsp Implicit Objects: request</vt:lpstr>
      <vt:lpstr>Jsp Implicit Objects: response</vt:lpstr>
      <vt:lpstr>Jsp Implicit Objects: response</vt:lpstr>
      <vt:lpstr>Jsp Implicit Objects: config</vt:lpstr>
      <vt:lpstr>Jsp Implicit Objects: config</vt:lpstr>
      <vt:lpstr>Jsp Implicit Objects: config</vt:lpstr>
      <vt:lpstr>Jsp Implicit Objects: session</vt:lpstr>
      <vt:lpstr>Jsp Implicit Objects: session</vt:lpstr>
      <vt:lpstr>Jsp Implicit Objects: session</vt:lpstr>
      <vt:lpstr>Jsp Implicit Objects:  pageContext</vt:lpstr>
      <vt:lpstr>Jsp Implicit Objects:  pageContext</vt:lpstr>
      <vt:lpstr>Jsp Implicit Objects: page</vt:lpstr>
      <vt:lpstr>Jsp Implicit Objects: application</vt:lpstr>
      <vt:lpstr>Jsp Implicit Objects: exception</vt:lpstr>
      <vt:lpstr>JSP Elements</vt:lpstr>
      <vt:lpstr>Actions</vt:lpstr>
      <vt:lpstr>JSP Elements</vt:lpstr>
      <vt:lpstr>&lt;jsp:param&gt;</vt:lpstr>
      <vt:lpstr>JSP Elements</vt:lpstr>
      <vt:lpstr>&lt;jsp:include&gt;</vt:lpstr>
      <vt:lpstr>&lt;jsp:include&gt;</vt:lpstr>
      <vt:lpstr>Assignment-4</vt:lpstr>
      <vt:lpstr>JSP Elements</vt:lpstr>
      <vt:lpstr>&lt;jsp:forward&gt;</vt:lpstr>
      <vt:lpstr>JSP Elements</vt:lpstr>
      <vt:lpstr>&lt;jsp:plugin&gt;</vt:lpstr>
      <vt:lpstr>&lt;jsp:plugin&gt;</vt:lpstr>
      <vt:lpstr>JSP Elements</vt:lpstr>
      <vt:lpstr>EL Scripting</vt:lpstr>
      <vt:lpstr>EL Implicit Object</vt:lpstr>
      <vt:lpstr>EL Implicit Object</vt:lpstr>
      <vt:lpstr>EL Implicit Object</vt:lpstr>
      <vt:lpstr>EL Implicit Object: Example</vt:lpstr>
      <vt:lpstr>EL Implicit Object: Example</vt:lpstr>
      <vt:lpstr>EL Implicit Object: Example</vt:lpstr>
      <vt:lpstr>JSP EL Operator</vt:lpstr>
      <vt:lpstr>JSP EL Important Points</vt:lpstr>
      <vt:lpstr>Exception Handling in JSP</vt:lpstr>
      <vt:lpstr>Exception Handling in JSP</vt:lpstr>
      <vt:lpstr>Exception Handling: try/catch block</vt:lpstr>
      <vt:lpstr>Exception Handling: Error Page</vt:lpstr>
      <vt:lpstr>Exception Handling: Error Page</vt:lpstr>
      <vt:lpstr>Exception Handling in JSP: web.xml</vt:lpstr>
      <vt:lpstr>Exception Handling in JSP: web.xml</vt:lpstr>
      <vt:lpstr>Exception Handling in JSP: web.xml</vt:lpstr>
      <vt:lpstr>Exception Handling in JSP: web.xml</vt:lpstr>
      <vt:lpstr>Exception Handling in JSP: web.xml</vt:lpstr>
      <vt:lpstr>JSP with JDBC</vt:lpstr>
      <vt:lpstr>JSP Session and Cookies Handling</vt:lpstr>
      <vt:lpstr>JSP Cookie Handling</vt:lpstr>
      <vt:lpstr>JSP Cookie Handling</vt:lpstr>
      <vt:lpstr>JSP Session Handling</vt:lpstr>
      <vt:lpstr>JSP Session Handling</vt:lpstr>
      <vt:lpstr>JSP - Standard Tag Library (JSTL)</vt:lpstr>
      <vt:lpstr>JSP - Standard Tag Library (JSTL)</vt:lpstr>
      <vt:lpstr>JSP - Standard Tag Library (JSTL)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JSTL: Core tag library </vt:lpstr>
      <vt:lpstr>JSP - Standard Tag Library (JSTL)</vt:lpstr>
      <vt:lpstr>JSTL -Function Tags List</vt:lpstr>
      <vt:lpstr>JSTL -Function Tags List</vt:lpstr>
      <vt:lpstr>JSTL -Function Tags List</vt:lpstr>
      <vt:lpstr>JSTL -Function Tags List</vt:lpstr>
      <vt:lpstr>JSP - Standard Tag Library (JSTL)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JSTL-Formatting tags</vt:lpstr>
      <vt:lpstr>JSP - Standard Tag Library (JSTL)</vt:lpstr>
      <vt:lpstr>JSTL SQL Tags List</vt:lpstr>
      <vt:lpstr>JSTL SQL Tags List</vt:lpstr>
      <vt:lpstr>JSTL SQL Tags List</vt:lpstr>
      <vt:lpstr>JSTL SQL Tags List</vt:lpstr>
      <vt:lpstr>JSTL SQL Tags List</vt:lpstr>
      <vt:lpstr>JSP - Standard Tag Library (JSTL)</vt:lpstr>
      <vt:lpstr>JSTL-XML tag library </vt:lpstr>
      <vt:lpstr>JSTL-XML tag library </vt:lpstr>
      <vt:lpstr>JSTL-XML tag library </vt:lpstr>
      <vt:lpstr>JSTL-XML tag library </vt:lpstr>
      <vt:lpstr>JSP Custom Tag</vt:lpstr>
      <vt:lpstr>How to create Custom Tag?</vt:lpstr>
      <vt:lpstr>JSP Custom Tag</vt:lpstr>
      <vt:lpstr>Create the Tag handler class</vt:lpstr>
      <vt:lpstr>Create the Tag handler class</vt:lpstr>
      <vt:lpstr>JSP Custom Tag</vt:lpstr>
      <vt:lpstr>Create TLD file</vt:lpstr>
      <vt:lpstr>JSP Custom Tag</vt:lpstr>
      <vt:lpstr>JSP page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3782</cp:revision>
  <dcterms:created xsi:type="dcterms:W3CDTF">2013-05-17T03:00:03Z</dcterms:created>
  <dcterms:modified xsi:type="dcterms:W3CDTF">2020-02-22T07:11:40Z</dcterms:modified>
</cp:coreProperties>
</file>