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30" r:id="rId2"/>
    <p:sldId id="362" r:id="rId3"/>
    <p:sldId id="364" r:id="rId4"/>
    <p:sldId id="363" r:id="rId5"/>
    <p:sldId id="365" r:id="rId6"/>
    <p:sldId id="369" r:id="rId7"/>
    <p:sldId id="368" r:id="rId8"/>
    <p:sldId id="367" r:id="rId9"/>
    <p:sldId id="366" r:id="rId10"/>
    <p:sldId id="422" r:id="rId11"/>
    <p:sldId id="371" r:id="rId12"/>
    <p:sldId id="423" r:id="rId13"/>
    <p:sldId id="372" r:id="rId14"/>
    <p:sldId id="424" r:id="rId15"/>
    <p:sldId id="373" r:id="rId16"/>
    <p:sldId id="425" r:id="rId17"/>
    <p:sldId id="375" r:id="rId18"/>
    <p:sldId id="426" r:id="rId19"/>
    <p:sldId id="376" r:id="rId20"/>
    <p:sldId id="427" r:id="rId21"/>
    <p:sldId id="377" r:id="rId22"/>
    <p:sldId id="428" r:id="rId23"/>
    <p:sldId id="384" r:id="rId24"/>
    <p:sldId id="385" r:id="rId25"/>
    <p:sldId id="386" r:id="rId26"/>
    <p:sldId id="387" r:id="rId27"/>
    <p:sldId id="388" r:id="rId28"/>
    <p:sldId id="389" r:id="rId29"/>
    <p:sldId id="392" r:id="rId30"/>
    <p:sldId id="391" r:id="rId31"/>
    <p:sldId id="393" r:id="rId32"/>
    <p:sldId id="394" r:id="rId33"/>
    <p:sldId id="400" r:id="rId34"/>
    <p:sldId id="401" r:id="rId35"/>
    <p:sldId id="402" r:id="rId36"/>
    <p:sldId id="397" r:id="rId37"/>
    <p:sldId id="395" r:id="rId38"/>
    <p:sldId id="398" r:id="rId39"/>
    <p:sldId id="399" r:id="rId40"/>
    <p:sldId id="396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21" r:id="rId55"/>
    <p:sldId id="416" r:id="rId56"/>
    <p:sldId id="417" r:id="rId57"/>
    <p:sldId id="419" r:id="rId58"/>
    <p:sldId id="420" r:id="rId59"/>
    <p:sldId id="418" r:id="rId60"/>
    <p:sldId id="4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9IW3BaQLvRe37rqabBuUA==" hashData="g8cuLvVu+qALWdO3LL1u5lOeTztljBYnTYYF10dunK4OB115LXtJ7wBAttB8SO0vLP2934ycGTMaMAYKAPOhl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BB5"/>
    <a:srgbClr val="E40524"/>
    <a:srgbClr val="008000"/>
    <a:srgbClr val="FFFFFF"/>
    <a:srgbClr val="FBFBFB"/>
    <a:srgbClr val="0000FF"/>
    <a:srgbClr val="D6B580"/>
    <a:srgbClr val="FF6702"/>
    <a:srgbClr val="34495E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151" autoAdjust="0"/>
  </p:normalViewPr>
  <p:slideViewPr>
    <p:cSldViewPr>
      <p:cViewPr varScale="1">
        <p:scale>
          <a:sx n="76" d="100"/>
          <a:sy n="76" d="100"/>
        </p:scale>
        <p:origin x="17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ktangel 11"/>
          <p:cNvSpPr/>
          <p:nvPr userDrawn="1"/>
        </p:nvSpPr>
        <p:spPr>
          <a:xfrm>
            <a:off x="0" y="6475412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7382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877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12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16"/>
          <p:cNvSpPr txBox="1">
            <a:spLocks/>
          </p:cNvSpPr>
          <p:nvPr userDrawn="1"/>
        </p:nvSpPr>
        <p:spPr>
          <a:xfrm>
            <a:off x="3581400" y="647209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11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36592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swati.sharma@darshan.ac.in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Unit-5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Java Server Faces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55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2111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1: Restore view</a:t>
            </a:r>
          </a:p>
          <a:p>
            <a:r>
              <a:rPr lang="en-US" dirty="0"/>
              <a:t>JSF begins the </a:t>
            </a:r>
            <a:r>
              <a:rPr lang="en-US" dirty="0">
                <a:solidFill>
                  <a:srgbClr val="130BB5"/>
                </a:solidFill>
              </a:rPr>
              <a:t>restore view </a:t>
            </a:r>
            <a:r>
              <a:rPr lang="en-US" dirty="0"/>
              <a:t>phase as soon as a </a:t>
            </a:r>
            <a:r>
              <a:rPr lang="en-US" dirty="0">
                <a:solidFill>
                  <a:srgbClr val="130BB5"/>
                </a:solidFill>
              </a:rPr>
              <a:t>link</a:t>
            </a:r>
            <a:r>
              <a:rPr lang="en-US" dirty="0"/>
              <a:t> or a </a:t>
            </a:r>
            <a:r>
              <a:rPr lang="en-US" dirty="0">
                <a:solidFill>
                  <a:srgbClr val="130BB5"/>
                </a:solidFill>
              </a:rPr>
              <a:t>button</a:t>
            </a:r>
            <a:r>
              <a:rPr lang="en-US" dirty="0"/>
              <a:t> is clicked and JSF receives a request.</a:t>
            </a:r>
          </a:p>
          <a:p>
            <a:r>
              <a:rPr lang="en-US" dirty="0"/>
              <a:t>During this phase, the JSF builds the </a:t>
            </a:r>
            <a:r>
              <a:rPr lang="en-US" dirty="0">
                <a:solidFill>
                  <a:srgbClr val="130BB5"/>
                </a:solidFill>
              </a:rPr>
              <a:t>view</a:t>
            </a:r>
            <a:r>
              <a:rPr lang="en-US" dirty="0"/>
              <a:t>, wires event handlers and validators to </a:t>
            </a:r>
            <a:r>
              <a:rPr lang="en-US" dirty="0">
                <a:solidFill>
                  <a:srgbClr val="130BB5"/>
                </a:solidFill>
              </a:rPr>
              <a:t>UI components </a:t>
            </a:r>
            <a:r>
              <a:rPr lang="en-US" dirty="0"/>
              <a:t>and saves the view in the </a:t>
            </a:r>
            <a:r>
              <a:rPr lang="en-US" dirty="0" err="1"/>
              <a:t>FacesContext</a:t>
            </a:r>
            <a:r>
              <a:rPr lang="en-US" dirty="0"/>
              <a:t> instance. </a:t>
            </a:r>
          </a:p>
          <a:p>
            <a:r>
              <a:rPr lang="en-US" dirty="0"/>
              <a:t>The </a:t>
            </a:r>
            <a:r>
              <a:rPr lang="en-US" dirty="0" err="1"/>
              <a:t>FacesContext</a:t>
            </a:r>
            <a:r>
              <a:rPr lang="en-US" dirty="0"/>
              <a:t> instance will now contains all the information required to process a request.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19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2: Apply request values</a:t>
            </a:r>
          </a:p>
          <a:p>
            <a:r>
              <a:rPr lang="en-US" dirty="0"/>
              <a:t>In this phase, the </a:t>
            </a:r>
            <a:r>
              <a:rPr lang="en-US" dirty="0">
                <a:solidFill>
                  <a:srgbClr val="130BB5"/>
                </a:solidFill>
              </a:rPr>
              <a:t>values</a:t>
            </a:r>
            <a:r>
              <a:rPr lang="en-US" dirty="0"/>
              <a:t> that are entered by the user will be </a:t>
            </a:r>
            <a:r>
              <a:rPr lang="en-US" dirty="0">
                <a:solidFill>
                  <a:srgbClr val="130BB5"/>
                </a:solidFill>
              </a:rPr>
              <a:t>updated</a:t>
            </a:r>
            <a:r>
              <a:rPr lang="en-US" dirty="0"/>
              <a:t> on each and every individual component defined in the View graph.</a:t>
            </a:r>
          </a:p>
          <a:p>
            <a:r>
              <a:rPr lang="en-US" dirty="0">
                <a:solidFill>
                  <a:srgbClr val="130BB5"/>
                </a:solidFill>
              </a:rPr>
              <a:t>Component</a:t>
            </a:r>
            <a:r>
              <a:rPr lang="en-US" dirty="0"/>
              <a:t> stores this value. </a:t>
            </a:r>
          </a:p>
          <a:p>
            <a:r>
              <a:rPr lang="en-US" dirty="0"/>
              <a:t>If any of the </a:t>
            </a:r>
            <a:r>
              <a:rPr lang="en-US" b="1" dirty="0"/>
              <a:t>Conversions</a:t>
            </a:r>
            <a:r>
              <a:rPr lang="en-US" dirty="0"/>
              <a:t> or the </a:t>
            </a:r>
            <a:r>
              <a:rPr lang="en-US" b="1" dirty="0"/>
              <a:t>Validations</a:t>
            </a:r>
            <a:r>
              <a:rPr lang="en-US" dirty="0"/>
              <a:t> fail, then the current processing is terminated and the control directly goes to the </a:t>
            </a:r>
            <a:r>
              <a:rPr lang="en-US" b="1" i="1" dirty="0"/>
              <a:t>Render Response</a:t>
            </a:r>
            <a:r>
              <a:rPr lang="en-US" dirty="0"/>
              <a:t> for rendering the conversion or the validation errors to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619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3: Process validation</a:t>
            </a:r>
          </a:p>
          <a:p>
            <a:r>
              <a:rPr lang="en-US" dirty="0"/>
              <a:t>This Phase will process any Validations that are configured for </a:t>
            </a:r>
            <a:r>
              <a:rPr lang="en-US" b="1" i="1" dirty="0"/>
              <a:t>UI Components</a:t>
            </a:r>
            <a:r>
              <a:rPr lang="en-US" dirty="0"/>
              <a:t>. </a:t>
            </a:r>
          </a:p>
          <a:p>
            <a:r>
              <a:rPr lang="en-US" dirty="0"/>
              <a:t>These validations will only happen for the UI Components only if the property </a:t>
            </a:r>
            <a:r>
              <a:rPr lang="en-US" dirty="0">
                <a:solidFill>
                  <a:srgbClr val="130BB5"/>
                </a:solidFill>
              </a:rPr>
              <a:t>'rendered</a:t>
            </a:r>
            <a:r>
              <a:rPr lang="en-US" dirty="0"/>
              <a:t>' property is set to </a:t>
            </a:r>
            <a:r>
              <a:rPr lang="en-US" dirty="0">
                <a:solidFill>
                  <a:srgbClr val="130BB5"/>
                </a:solidFill>
              </a:rPr>
              <a:t>'true</a:t>
            </a:r>
            <a:r>
              <a:rPr lang="en-US" dirty="0"/>
              <a:t>'.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1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223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4: Update model values</a:t>
            </a:r>
          </a:p>
          <a:p>
            <a:r>
              <a:rPr lang="en-US" dirty="0"/>
              <a:t>After the JSF checks that the data is </a:t>
            </a:r>
            <a:r>
              <a:rPr lang="en-US" dirty="0">
                <a:solidFill>
                  <a:srgbClr val="130BB5"/>
                </a:solidFill>
              </a:rPr>
              <a:t>valid</a:t>
            </a:r>
            <a:r>
              <a:rPr lang="en-US" dirty="0"/>
              <a:t>, it walks over the </a:t>
            </a:r>
            <a:r>
              <a:rPr lang="en-US" dirty="0">
                <a:solidFill>
                  <a:srgbClr val="130BB5"/>
                </a:solidFill>
              </a:rPr>
              <a:t>component tree </a:t>
            </a:r>
            <a:r>
              <a:rPr lang="en-US" dirty="0"/>
              <a:t>and set the corresponding server-side object properties to the component’s local values. </a:t>
            </a:r>
          </a:p>
          <a:p>
            <a:r>
              <a:rPr lang="en-US" dirty="0"/>
              <a:t>The JSF will update the </a:t>
            </a:r>
            <a:r>
              <a:rPr lang="en-US" dirty="0">
                <a:solidFill>
                  <a:srgbClr val="130BB5"/>
                </a:solidFill>
              </a:rPr>
              <a:t>bean properties </a:t>
            </a:r>
            <a:r>
              <a:rPr lang="en-US" dirty="0"/>
              <a:t>corresponding to input component's value attribute.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440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Phase 5: Invoke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During this phase, the JSF handles any </a:t>
            </a:r>
            <a:r>
              <a:rPr lang="en-US" dirty="0">
                <a:solidFill>
                  <a:srgbClr val="130BB5"/>
                </a:solidFill>
              </a:rPr>
              <a:t>application-level</a:t>
            </a:r>
            <a:r>
              <a:rPr lang="en-US" dirty="0"/>
              <a:t> events, such as </a:t>
            </a:r>
            <a:r>
              <a:rPr lang="en-US" dirty="0">
                <a:solidFill>
                  <a:srgbClr val="130BB5"/>
                </a:solidFill>
              </a:rPr>
              <a:t>submitting </a:t>
            </a:r>
            <a:r>
              <a:rPr lang="en-US" dirty="0"/>
              <a:t>a form / </a:t>
            </a:r>
            <a:r>
              <a:rPr lang="en-US" dirty="0">
                <a:solidFill>
                  <a:srgbClr val="130BB5"/>
                </a:solidFill>
              </a:rPr>
              <a:t>linking</a:t>
            </a:r>
            <a:r>
              <a:rPr lang="en-US" dirty="0"/>
              <a:t> to another page.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phase, JSF Implementation will call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UIComponentBase.processApplications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which will immediately call the Render Response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262826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Networking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JDBC Programming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Servlet</a:t>
                      </a: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API and Overview 	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Server Pages</a:t>
                      </a:r>
                      <a:endParaRPr lang="en-US" sz="1800" b="1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Server Faces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Hibernate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7080" y="3117272"/>
            <a:ext cx="6553200" cy="3255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r>
              <a:rPr lang="en-US" sz="2000" dirty="0"/>
              <a:t>Black Book “ Java server programming” J2EE, 1st ed., Dream Tech Publishers, 2008. 3. Kathy </a:t>
            </a:r>
            <a:r>
              <a:rPr lang="en-US" sz="2000" dirty="0" err="1"/>
              <a:t>walrath</a:t>
            </a:r>
            <a:r>
              <a:rPr lang="en-US" sz="2000" dirty="0"/>
              <a:t> ”</a:t>
            </a:r>
          </a:p>
          <a:p>
            <a:r>
              <a:rPr lang="en-US" sz="2000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Create or Restore View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Apply Request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19812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Process Validations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Update Model Values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Invoke 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733800"/>
            <a:ext cx="1752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Render Response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366051" y="24384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32766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24384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7429500" y="2895600"/>
            <a:ext cx="0" cy="83820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0" idx="3"/>
          </p:cNvCxnSpPr>
          <p:nvPr/>
        </p:nvCxnSpPr>
        <p:spPr>
          <a:xfrm flipH="1">
            <a:off x="57912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3"/>
          </p:cNvCxnSpPr>
          <p:nvPr/>
        </p:nvCxnSpPr>
        <p:spPr>
          <a:xfrm flipH="1">
            <a:off x="3276600" y="4191000"/>
            <a:ext cx="762000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6051" y="4191000"/>
            <a:ext cx="115794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051" y="1981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6050" y="3689866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994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Phase 6: Render response</a:t>
            </a:r>
          </a:p>
          <a:p>
            <a:pPr>
              <a:lnSpc>
                <a:spcPct val="150000"/>
              </a:lnSpc>
            </a:pPr>
            <a:r>
              <a:rPr lang="en-US" dirty="0"/>
              <a:t>And finally, we have reached the Render Response whose job is to render the response back the Client 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Restore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04061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Apply Request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293822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 Validation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83583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Update Model Values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73344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Invoke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631050"/>
            <a:ext cx="2667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Render Response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733800" y="1063571"/>
            <a:ext cx="3505200" cy="460429"/>
          </a:xfrm>
          <a:prstGeom prst="wedgeRoundRectCallout">
            <a:avLst>
              <a:gd name="adj1" fmla="val -68069"/>
              <a:gd name="adj2" fmla="val 388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Recover the component tree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733800" y="2039964"/>
            <a:ext cx="5029200" cy="610246"/>
          </a:xfrm>
          <a:prstGeom prst="wedgeRoundRectCallout">
            <a:avLst>
              <a:gd name="adj1" fmla="val -62830"/>
              <a:gd name="adj2" fmla="val 74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Adds new parameter to recovered component tree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736383" y="2935959"/>
            <a:ext cx="3505200" cy="460429"/>
          </a:xfrm>
          <a:prstGeom prst="wedgeRoundRectCallout">
            <a:avLst>
              <a:gd name="adj1" fmla="val -68069"/>
              <a:gd name="adj2" fmla="val 388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Validates the parameter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733800" y="3581400"/>
            <a:ext cx="5029200" cy="655422"/>
          </a:xfrm>
          <a:prstGeom prst="wedgeRoundRectCallout">
            <a:avLst>
              <a:gd name="adj1" fmla="val -63755"/>
              <a:gd name="adj2" fmla="val 4120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update the bean properties corresponding to input component's value attribute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751881" y="4432892"/>
            <a:ext cx="5029200" cy="1053508"/>
          </a:xfrm>
          <a:prstGeom prst="wedgeRoundRectCallout">
            <a:avLst>
              <a:gd name="adj1" fmla="val -63139"/>
              <a:gd name="adj2" fmla="val 737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Instances MB(Managed Bean), adds value of component to properties of MB, Method of MB is executed.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886200" y="5699849"/>
            <a:ext cx="5067300" cy="640570"/>
          </a:xfrm>
          <a:prstGeom prst="wedgeRoundRectCallout">
            <a:avLst>
              <a:gd name="adj1" fmla="val -66816"/>
              <a:gd name="adj2" fmla="val -102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Add value of the attribute to Component tree, Generates HTML code.</a:t>
            </a:r>
          </a:p>
        </p:txBody>
      </p:sp>
    </p:spTree>
    <p:extLst>
      <p:ext uri="{BB962C8B-B14F-4D97-AF65-F5344CB8AC3E}">
        <p14:creationId xmlns:p14="http://schemas.microsoft.com/office/powerpoint/2010/main" val="29518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 Server Faces technology provides an easy and user-friendly process for creating web applications.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Developing a simple </a:t>
            </a:r>
            <a:r>
              <a:rPr lang="en-US" dirty="0" err="1"/>
              <a:t>JavaServer</a:t>
            </a:r>
            <a:r>
              <a:rPr lang="en-US" dirty="0"/>
              <a:t> Faces application typically requires the following tasks: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Developing managed beans (.</a:t>
            </a:r>
            <a:r>
              <a:rPr lang="en-US" b="1" dirty="0"/>
              <a:t>java</a:t>
            </a:r>
            <a:r>
              <a:rPr lang="en-US" dirty="0"/>
              <a:t> file)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Creating web pages using component tags (.</a:t>
            </a:r>
            <a:r>
              <a:rPr lang="en-US" b="1" dirty="0" err="1"/>
              <a:t>xhtml</a:t>
            </a:r>
            <a:r>
              <a:rPr lang="en-US" dirty="0"/>
              <a:t> file)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Mapping the </a:t>
            </a:r>
            <a:r>
              <a:rPr lang="en-US" dirty="0" err="1"/>
              <a:t>javax.faces.webapp.FacesServlet</a:t>
            </a:r>
            <a:r>
              <a:rPr lang="en-US" dirty="0"/>
              <a:t> instance (</a:t>
            </a:r>
            <a:r>
              <a:rPr lang="en-US" b="1" dirty="0"/>
              <a:t>web.xml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Developing the Managed Bean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hello;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String world = "Hello World!";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world;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 : </a:t>
            </a:r>
            <a:r>
              <a:rPr lang="en-US" dirty="0" err="1"/>
              <a:t>index.xhtml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Creating the Web Page</a:t>
            </a:r>
          </a:p>
          <a:p>
            <a:pPr marL="0" indent="0">
              <a:buNone/>
            </a:pPr>
            <a:r>
              <a:rPr lang="en-US" dirty="0"/>
              <a:t>In a typical </a:t>
            </a:r>
            <a:r>
              <a:rPr lang="en-US" dirty="0" err="1"/>
              <a:t>Facelets</a:t>
            </a:r>
            <a:r>
              <a:rPr lang="en-US" dirty="0"/>
              <a:t> application, web pages are created in XHTML.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Facelet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Title&lt;/title&gt;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Mapping the Faces Servlet Instance</a:t>
            </a:r>
          </a:p>
          <a:p>
            <a:pPr>
              <a:lnSpc>
                <a:spcPct val="150000"/>
              </a:lnSpc>
            </a:pPr>
            <a:r>
              <a:rPr lang="en-US" dirty="0"/>
              <a:t>The final task requires mapping the </a:t>
            </a:r>
            <a:r>
              <a:rPr lang="en-US" dirty="0" err="1"/>
              <a:t>FacesServlet</a:t>
            </a:r>
            <a:r>
              <a:rPr lang="en-US" dirty="0"/>
              <a:t>, which is done through the web deployment descriptor (web.xml).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4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err="1"/>
              <a:t>Program:web.xml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&lt;context-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javax.faces.PROJECT_STAGE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-value&gt;Development&lt;/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&lt;/context-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&lt;servlet&gt;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&lt;servlet-name&gt;Faces Servlet&lt;/servlet-name&gt;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&lt;servlet-class&gt; 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javax.faces.webapp.FacesServlet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&lt;/servlet-class&gt;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&lt;load-on-startup&gt;1&lt;/load-on-startup&gt;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&lt;/servlet&gt;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 err="1"/>
              <a:t>Program:web.xml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&lt;servlet-mapping&gt;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&lt;servlet-name&gt;Faces Servlet&lt;/servlet-name&gt;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-pattern&gt;/faces/*&lt;/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&lt;/servlet-mapping&gt;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&lt;welcome-file-list&gt;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&lt;welcome-file&gt;faces/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&lt;/welcome-file&gt;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&lt;/welcome-file-list&gt;</a:t>
            </a:r>
          </a:p>
          <a:p>
            <a:pPr>
              <a:buFont typeface="+mj-lt"/>
              <a:buAutoNum type="arabicPeriod" startAt="14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&lt;/web-app&gt;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93924"/>
            <a:ext cx="3581400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JSF Tags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JSF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Server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8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Tag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JSF framework provides a standard HTML tag library. </a:t>
            </a:r>
          </a:p>
          <a:p>
            <a:r>
              <a:rPr lang="en-US" dirty="0"/>
              <a:t>Each tag will rendered into corresponding html output. </a:t>
            </a:r>
          </a:p>
          <a:p>
            <a:r>
              <a:rPr lang="en-US" dirty="0"/>
              <a:t>To use these html tags we have to use the following namespaces of URI in html node. 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Two types of JSF Tag library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http://java.sun.com/jsf/core"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  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http://java.sun.com/jsf/html"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  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h"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JSF Basic </a:t>
            </a:r>
            <a:r>
              <a:rPr lang="en-US" dirty="0"/>
              <a:t>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79478"/>
              </p:ext>
            </p:extLst>
          </p:nvPr>
        </p:nvGraphicFramePr>
        <p:xfrm>
          <a:off x="171450" y="14020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h:inputText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type="text"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60891"/>
              </p:ext>
            </p:extLst>
          </p:nvPr>
        </p:nvGraphicFramePr>
        <p:xfrm>
          <a:off x="171450" y="9448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JSF Basic</a:t>
                      </a:r>
                      <a:r>
                        <a:rPr lang="en-US" sz="2000" b="1" baseline="0" dirty="0">
                          <a:effectLst/>
                        </a:rPr>
                        <a:t>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HTML Tag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0544"/>
              </p:ext>
            </p:extLst>
          </p:nvPr>
        </p:nvGraphicFramePr>
        <p:xfrm>
          <a:off x="171450" y="18592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h:inputSecret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type="password",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04359"/>
              </p:ext>
            </p:extLst>
          </p:nvPr>
        </p:nvGraphicFramePr>
        <p:xfrm>
          <a:off x="171450" y="23164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h:inputHidden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type="hidden".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185"/>
              </p:ext>
            </p:extLst>
          </p:nvPr>
        </p:nvGraphicFramePr>
        <p:xfrm>
          <a:off x="171450" y="2766060"/>
          <a:ext cx="866775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h:selectMany Checkbox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group of HTML check boxes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63660"/>
              </p:ext>
            </p:extLst>
          </p:nvPr>
        </p:nvGraphicFramePr>
        <p:xfrm>
          <a:off x="171450" y="3989187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h:outputText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02338"/>
              </p:ext>
            </p:extLst>
          </p:nvPr>
        </p:nvGraphicFramePr>
        <p:xfrm>
          <a:off x="171450" y="4899894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h:Link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anchor.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7189"/>
              </p:ext>
            </p:extLst>
          </p:nvPr>
        </p:nvGraphicFramePr>
        <p:xfrm>
          <a:off x="171450" y="4446387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h:commandButton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input of type="submit"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10112"/>
              </p:ext>
            </p:extLst>
          </p:nvPr>
        </p:nvGraphicFramePr>
        <p:xfrm>
          <a:off x="171450" y="35356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h:selectOne </a:t>
                      </a:r>
                      <a:r>
                        <a:rPr lang="en-US" sz="2000" dirty="0" err="1">
                          <a:effectLst/>
                        </a:rPr>
                        <a:t>Listbox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Single HTML list box.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61395"/>
              </p:ext>
            </p:extLst>
          </p:nvPr>
        </p:nvGraphicFramePr>
        <p:xfrm>
          <a:off x="171450" y="5357094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h:outputLabel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HTML Label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Basic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93485"/>
              </p:ext>
            </p:extLst>
          </p:nvPr>
        </p:nvGraphicFramePr>
        <p:xfrm>
          <a:off x="171450" y="14020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f:param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2000" dirty="0">
                          <a:effectLst/>
                        </a:rPr>
                        <a:t>Parameters for JSF UI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75578"/>
              </p:ext>
            </p:extLst>
          </p:nvPr>
        </p:nvGraphicFramePr>
        <p:xfrm>
          <a:off x="171450" y="9448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JSF Basic</a:t>
                      </a:r>
                      <a:r>
                        <a:rPr lang="en-US" sz="2000" b="1" baseline="0" dirty="0">
                          <a:effectLst/>
                        </a:rPr>
                        <a:t> Tag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HTML Tag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98729"/>
              </p:ext>
            </p:extLst>
          </p:nvPr>
        </p:nvGraphicFramePr>
        <p:xfrm>
          <a:off x="171450" y="1859280"/>
          <a:ext cx="866775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Attribute for a JSF UI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7701"/>
              </p:ext>
            </p:extLst>
          </p:nvPr>
        </p:nvGraphicFramePr>
        <p:xfrm>
          <a:off x="171450" y="2316480"/>
          <a:ext cx="866775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f:setProperty</a:t>
                      </a:r>
                    </a:p>
                    <a:p>
                      <a:pPr fontAlgn="t"/>
                      <a:r>
                        <a:rPr lang="en-US" sz="2000" dirty="0" err="1">
                          <a:effectLst/>
                        </a:rPr>
                        <a:t>ActionListener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Sets value of a managed bean's property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Basic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"http://xmlns.jcp.org/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&lt;h3&gt;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JSF Login Logout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"Username:"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"Password:"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543800" y="304800"/>
            <a:ext cx="16002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Index.xhtml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4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Basic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h:selectManyCheckbox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 J2SE"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 J2EE"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h:selectManyCheckbox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h:selectOneRadio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indent="-457200" algn="l">
              <a:lnSpc>
                <a:spcPct val="150000"/>
              </a:lnSpc>
              <a:buSzPct val="101000"/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        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1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h:selectOneRadio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Basic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h:selectOneListbox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"List3"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f:selectItem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itemLabel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"List4"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h:selectOneListbox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h:graphicImage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"http://www.darshan.ac.in/Upload/DIET/Brochure/2016/DIET_Placement_Brochure_CE_2016.jpg"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 startAt="19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Facelet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/>
              <a:t>A viewhandler purely created for JSF</a:t>
            </a:r>
          </a:p>
          <a:p>
            <a:r>
              <a:rPr lang="tr-TR" altLang="en-US" dirty="0"/>
              <a:t>No more JSP</a:t>
            </a:r>
          </a:p>
          <a:p>
            <a:r>
              <a:rPr lang="tr-TR" altLang="en-US" dirty="0"/>
              <a:t>.xhtml instead of .jsp</a:t>
            </a:r>
          </a:p>
          <a:p>
            <a:r>
              <a:rPr lang="tr-TR" altLang="en-US" dirty="0"/>
              <a:t>No tld files and no tag classes to defined a UIComponent</a:t>
            </a:r>
            <a:r>
              <a:rPr lang="en-US" altLang="en-US"/>
              <a:t>.</a:t>
            </a:r>
            <a:endParaRPr lang="tr-TR" altLang="en-US" dirty="0"/>
          </a:p>
          <a:p>
            <a:r>
              <a:rPr lang="tr-TR" altLang="en-US" dirty="0"/>
              <a:t>Faster than using JSP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Facelet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special tags to create common layout for a web application tags. </a:t>
            </a:r>
          </a:p>
          <a:p>
            <a:r>
              <a:rPr lang="en-US" dirty="0"/>
              <a:t>These tags gives flexibility to manage common parts of a multiple pages at one place.</a:t>
            </a:r>
          </a:p>
          <a:p>
            <a:pPr marL="0" indent="0">
              <a:buNone/>
            </a:pPr>
            <a:r>
              <a:rPr lang="en-US" b="1" dirty="0"/>
              <a:t>Templates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57833"/>
              </p:ext>
            </p:extLst>
          </p:nvPr>
        </p:nvGraphicFramePr>
        <p:xfrm>
          <a:off x="190499" y="3317757"/>
          <a:ext cx="864870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ui:insert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content into a template. That content is define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 </a:t>
                      </a:r>
                      <a:r>
                        <a:rPr lang="en-US" dirty="0" err="1"/>
                        <a:t>ui:define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1127"/>
              </p:ext>
            </p:extLst>
          </p:nvPr>
        </p:nvGraphicFramePr>
        <p:xfrm>
          <a:off x="190498" y="3963132"/>
          <a:ext cx="864870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ui:define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dirty="0"/>
                        <a:t>define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tag defines content that is inserted into a page by a template.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76161"/>
              </p:ext>
            </p:extLst>
          </p:nvPr>
        </p:nvGraphicFramePr>
        <p:xfrm>
          <a:off x="190495" y="5239119"/>
          <a:ext cx="8648703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84">
                <a:tc>
                  <a:txBody>
                    <a:bodyPr/>
                    <a:lstStyle/>
                    <a:p>
                      <a:r>
                        <a:rPr lang="en-US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ui:include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includes the component in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as a part of the current JSF page. 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25614"/>
              </p:ext>
            </p:extLst>
          </p:nvPr>
        </p:nvGraphicFramePr>
        <p:xfrm>
          <a:off x="190497" y="4599039"/>
          <a:ext cx="86487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&lt;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ui:composition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tag provides a template encapsulating the content to be included in the other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facelet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Convertor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has convertors to convert its UI component's data to object used in a managed bean and vice versa.</a:t>
            </a:r>
          </a:p>
          <a:p>
            <a:r>
              <a:rPr lang="en-US" dirty="0"/>
              <a:t>For example, we can convert a text into date object and can validate the format of input as well.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3712"/>
              </p:ext>
            </p:extLst>
          </p:nvPr>
        </p:nvGraphicFramePr>
        <p:xfrm>
          <a:off x="457200" y="2956560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f:convertNumber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Converts a String into a Number of desired format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44907"/>
              </p:ext>
            </p:extLst>
          </p:nvPr>
        </p:nvGraphicFramePr>
        <p:xfrm>
          <a:off x="457200" y="3868377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Custom Convertor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Creating a custom convertor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26299"/>
              </p:ext>
            </p:extLst>
          </p:nvPr>
        </p:nvGraphicFramePr>
        <p:xfrm>
          <a:off x="457200" y="3411177"/>
          <a:ext cx="83820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f:convertDateTime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Converts a String into a Date of desired format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Validator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has built in validators to validate its UI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9977"/>
              </p:ext>
            </p:extLst>
          </p:nvPr>
        </p:nvGraphicFramePr>
        <p:xfrm>
          <a:off x="190500" y="16002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length of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8315"/>
              </p:ext>
            </p:extLst>
          </p:nvPr>
        </p:nvGraphicFramePr>
        <p:xfrm>
          <a:off x="190500" y="29718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f:validateRegex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 JSF component with a given regular expression.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6211"/>
              </p:ext>
            </p:extLst>
          </p:nvPr>
        </p:nvGraphicFramePr>
        <p:xfrm>
          <a:off x="190500" y="20574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f:validateLongRange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range of numeric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43562"/>
              </p:ext>
            </p:extLst>
          </p:nvPr>
        </p:nvGraphicFramePr>
        <p:xfrm>
          <a:off x="190500" y="2514600"/>
          <a:ext cx="849630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f:validateDoubleRange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Validates range of float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46726"/>
              </p:ext>
            </p:extLst>
          </p:nvPr>
        </p:nvGraphicFramePr>
        <p:xfrm>
          <a:off x="190500" y="3424609"/>
          <a:ext cx="8496300" cy="42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Custom Validator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Creating a custom validator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8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JSF?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Server Faces (JSF) is a </a:t>
            </a:r>
            <a:r>
              <a:rPr lang="en-US" dirty="0">
                <a:solidFill>
                  <a:srgbClr val="130BB5"/>
                </a:solidFill>
              </a:rPr>
              <a:t>MVC</a:t>
            </a:r>
            <a:r>
              <a:rPr lang="en-US" dirty="0"/>
              <a:t> web framework.</a:t>
            </a:r>
          </a:p>
          <a:p>
            <a:r>
              <a:rPr lang="en-US" dirty="0"/>
              <a:t>JSF </a:t>
            </a:r>
            <a:r>
              <a:rPr lang="en-US" dirty="0">
                <a:solidFill>
                  <a:srgbClr val="130BB5"/>
                </a:solidFill>
              </a:rPr>
              <a:t>simplifies</a:t>
            </a:r>
            <a:r>
              <a:rPr lang="en-US" dirty="0"/>
              <a:t> the construction of </a:t>
            </a:r>
            <a:r>
              <a:rPr lang="en-US" dirty="0">
                <a:solidFill>
                  <a:srgbClr val="130BB5"/>
                </a:solidFill>
              </a:rPr>
              <a:t>user interfaces (UI) </a:t>
            </a:r>
            <a:r>
              <a:rPr lang="en-US" dirty="0"/>
              <a:t>for server-based applications by using </a:t>
            </a:r>
            <a:r>
              <a:rPr lang="en-US" dirty="0">
                <a:solidFill>
                  <a:srgbClr val="130BB5"/>
                </a:solidFill>
              </a:rPr>
              <a:t>reusable</a:t>
            </a:r>
            <a:r>
              <a:rPr lang="en-US" dirty="0"/>
              <a:t> UI components in the page.</a:t>
            </a:r>
          </a:p>
          <a:p>
            <a:r>
              <a:rPr lang="en-US" dirty="0"/>
              <a:t>The JSF specification defines a set of </a:t>
            </a:r>
            <a:r>
              <a:rPr lang="en-US" dirty="0">
                <a:solidFill>
                  <a:srgbClr val="130BB5"/>
                </a:solidFill>
              </a:rPr>
              <a:t>standard UI components </a:t>
            </a:r>
            <a:r>
              <a:rPr lang="en-US" dirty="0"/>
              <a:t>and provides an (</a:t>
            </a:r>
            <a:r>
              <a:rPr lang="en-US" dirty="0">
                <a:solidFill>
                  <a:srgbClr val="130BB5"/>
                </a:solidFill>
              </a:rPr>
              <a:t>API</a:t>
            </a:r>
            <a:r>
              <a:rPr lang="en-US" dirty="0"/>
              <a:t>) for developing components.</a:t>
            </a:r>
          </a:p>
          <a:p>
            <a:r>
              <a:rPr lang="en-US" dirty="0"/>
              <a:t>JSF enables the </a:t>
            </a:r>
            <a:r>
              <a:rPr lang="en-US" dirty="0">
                <a:solidFill>
                  <a:srgbClr val="130BB5"/>
                </a:solidFill>
              </a:rPr>
              <a:t>reuse</a:t>
            </a:r>
            <a:r>
              <a:rPr lang="en-US" dirty="0"/>
              <a:t> and </a:t>
            </a:r>
            <a:r>
              <a:rPr lang="en-US" dirty="0">
                <a:solidFill>
                  <a:srgbClr val="130BB5"/>
                </a:solidFill>
              </a:rPr>
              <a:t>extension</a:t>
            </a:r>
            <a:r>
              <a:rPr lang="en-US" dirty="0"/>
              <a:t> of the existing standard UI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JSF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a rich expression language. </a:t>
            </a:r>
          </a:p>
          <a:p>
            <a:r>
              <a:rPr lang="en-US" dirty="0"/>
              <a:t>Notation: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#{operation-expression}</a:t>
            </a:r>
          </a:p>
          <a:p>
            <a:r>
              <a:rPr lang="en-US" dirty="0"/>
              <a:t>Example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=10}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output: 10--&gt;</a:t>
            </a:r>
          </a:p>
          <a:p>
            <a:pPr marL="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#{10 &gt; 9}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output: true--&gt;</a:t>
            </a:r>
          </a:p>
          <a:p>
            <a:pPr marL="0" lvl="1" indent="0" algn="l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userCar.add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&lt;!– calls add() of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UserCar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bean 	--&gt;</a:t>
            </a: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7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LoginBean.java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password)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login()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"success"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"failure"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Program: </a:t>
            </a:r>
            <a:r>
              <a:rPr lang="en-US" dirty="0" err="1"/>
              <a:t>index.xhtml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facelets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loginForm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h:outputLabel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loginBean.username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h:outputLabel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="password" /&gt;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loginBean.password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="Login"   			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loginBean.login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8" y="1914525"/>
            <a:ext cx="3305175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936481"/>
            <a:ext cx="3352800" cy="20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5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clicks a JSF button or link or changes any value in text field, JSF UI component fires event which will be handled by the application code.</a:t>
            </a:r>
          </a:p>
          <a:p>
            <a:r>
              <a:rPr lang="en-US" dirty="0"/>
              <a:t>To handle such event, event handler are to be registered in the application code or managed bean.</a:t>
            </a:r>
          </a:p>
          <a:p>
            <a:r>
              <a:rPr lang="en-US" dirty="0"/>
              <a:t>When a UI component checks that a user event has happened, it creates an instance of the corresponding event class and adds it to an event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Event Handling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69337"/>
              </p:ext>
            </p:extLst>
          </p:nvPr>
        </p:nvGraphicFramePr>
        <p:xfrm>
          <a:off x="190500" y="9906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Handlers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718264"/>
              </p:ext>
            </p:extLst>
          </p:nvPr>
        </p:nvGraphicFramePr>
        <p:xfrm>
          <a:off x="190500" y="138684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valueChangeListener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change events get fired when user make changes in input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66254"/>
              </p:ext>
            </p:extLst>
          </p:nvPr>
        </p:nvGraphicFramePr>
        <p:xfrm>
          <a:off x="190500" y="208788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actionListener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events get fired when user clicks on a button or link component.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8745"/>
              </p:ext>
            </p:extLst>
          </p:nvPr>
        </p:nvGraphicFramePr>
        <p:xfrm>
          <a:off x="190500" y="2788920"/>
          <a:ext cx="8763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 firing during JSF lifecycle: 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PostConstructApplicationEvent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PreDestroyApplicationEvent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PreRenderViewEvent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8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integrate JDBC with JSF for Database Access, let’s understand with an example.</a:t>
            </a:r>
          </a:p>
          <a:p>
            <a:r>
              <a:rPr lang="en-US" dirty="0"/>
              <a:t>Files required for JSF DB access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AuthenticationBean.java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index.xhtml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success.xhtml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fail.xhtml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Faces-config.xml [Navigational file]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javax.faces.bean.ManagedBean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javax.faces.bean.RequestScoped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{return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password)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6323308" y="152400"/>
            <a:ext cx="2820692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AuthenticationBean.java</a:t>
            </a:r>
          </a:p>
        </p:txBody>
      </p:sp>
    </p:spTree>
    <p:extLst>
      <p:ext uri="{BB962C8B-B14F-4D97-AF65-F5344CB8AC3E}">
        <p14:creationId xmlns:p14="http://schemas.microsoft.com/office/powerpoint/2010/main" val="28943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will perform authentication from database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validateFromDB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Exception{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con=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ajava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st.executeUpdate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cxcy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 values(2011,'dfg','r1')"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!=0)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"success"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"failure"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0" indent="-457200" algn="l">
              <a:lnSpc>
                <a:spcPct val="104000"/>
              </a:lnSpc>
              <a:buFont typeface="+mj-lt"/>
              <a:buAutoNum type="arabicPeriod" startAt="17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6323308" y="152400"/>
            <a:ext cx="2820692" cy="687388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AuthenticationBean.java</a:t>
            </a:r>
          </a:p>
        </p:txBody>
      </p:sp>
    </p:spTree>
    <p:extLst>
      <p:ext uri="{BB962C8B-B14F-4D97-AF65-F5344CB8AC3E}">
        <p14:creationId xmlns:p14="http://schemas.microsoft.com/office/powerpoint/2010/main" val="13199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&gt;&lt;center&gt;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Name :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authenticationBean.uname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h:inputText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Password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h:inputSecret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authenticationBean.password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h:commandButton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l">
              <a:buFont typeface="+mj-lt"/>
              <a:buAutoNum type="arabicPeriod" startAt="3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&lt;/center&gt;&lt;/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h:form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696200" y="74612"/>
            <a:ext cx="1447800" cy="765176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index.xhtml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reusable UI components</a:t>
            </a:r>
          </a:p>
          <a:p>
            <a:r>
              <a:rPr lang="en-US" dirty="0"/>
              <a:t>Making easy data transfer between UI components</a:t>
            </a:r>
          </a:p>
          <a:p>
            <a:r>
              <a:rPr lang="en-US" dirty="0"/>
              <a:t>Managing UI state across multiple server requests</a:t>
            </a:r>
          </a:p>
          <a:p>
            <a:r>
              <a:rPr lang="en-US" dirty="0"/>
              <a:t>Enabling implementation of custom components</a:t>
            </a:r>
          </a:p>
          <a:p>
            <a:r>
              <a:rPr lang="en-US" dirty="0"/>
              <a:t>Wiring client side event to server side application code</a:t>
            </a:r>
          </a:p>
          <a:p>
            <a:pPr>
              <a:lnSpc>
                <a:spcPct val="90000"/>
              </a:lnSpc>
            </a:pPr>
            <a:r>
              <a:rPr lang="en-US" dirty="0"/>
              <a:t>Good separation of the logic and 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							   Transitional//EN"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"http://www.w3.org/TR/xhtml1/DTD/xhtml1-								  transitional.dtd"&gt;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Welcome Home: query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762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success.xhtml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2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version='1.0' encoding='UTF-8' ?&gt;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							   Transitional//EN"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"http://www.w3.org/TR/xhtml1/DTD/xhtml1-								  transitional.dtd"&gt;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"http://www.w3.org/1999/xhtml"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 failed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h:head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Login Failed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1524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fail.xhtml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version='1.0'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='UTF-8'?&gt;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&lt;faces-config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version="2.1"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/ns/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/ns/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http://java.sun.com/xml/ns/javaee/web-							           facesconfig_2_1.xsd"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index.xhtml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7239000" y="76200"/>
            <a:ext cx="1905000" cy="6858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Faces-config.xml</a:t>
            </a:r>
          </a:p>
        </p:txBody>
      </p:sp>
    </p:spTree>
    <p:extLst>
      <p:ext uri="{BB962C8B-B14F-4D97-AF65-F5344CB8AC3E}">
        <p14:creationId xmlns:p14="http://schemas.microsoft.com/office/powerpoint/2010/main" val="405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 	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success.xhtml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 	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authenticationBean.validateFromDB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-action&gt;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from-outcome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&lt;to-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fail.xhtml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&lt;/to-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&lt;/navigation-case&gt;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&lt;/navigation-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&lt;/faces-config&gt;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239000" y="76200"/>
            <a:ext cx="1905000" cy="7620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Faces-config.xml</a:t>
            </a:r>
          </a:p>
        </p:txBody>
      </p:sp>
    </p:spTree>
    <p:extLst>
      <p:ext uri="{BB962C8B-B14F-4D97-AF65-F5344CB8AC3E}">
        <p14:creationId xmlns:p14="http://schemas.microsoft.com/office/powerpoint/2010/main" val="38629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Database </a:t>
            </a:r>
            <a:r>
              <a:rPr lang="en-US" dirty="0" err="1"/>
              <a:t>ACCESS:output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7" y="922149"/>
            <a:ext cx="4238625" cy="356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0" y="4634517"/>
            <a:ext cx="4257675" cy="1581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9" y="2141348"/>
            <a:ext cx="3764753" cy="2811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29199" y="4484499"/>
            <a:ext cx="3764753" cy="46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Libraries: </a:t>
            </a:r>
            <a:r>
              <a:rPr lang="en-US" dirty="0" err="1"/>
              <a:t>PrimeFaces</a:t>
            </a:r>
            <a:r>
              <a:rPr lang="en-US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is a lightweight library with one jar, zero-configuration and no required dependencies</a:t>
            </a:r>
          </a:p>
          <a:p>
            <a:r>
              <a:rPr lang="en-US" dirty="0"/>
              <a:t>To use JSF prime faces library we need to use following code:</a:t>
            </a:r>
          </a:p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xmlns:p</a:t>
            </a:r>
            <a:r>
              <a:rPr lang="en-US" dirty="0"/>
              <a:t>="http://primefaces.org/</a:t>
            </a:r>
            <a:r>
              <a:rPr lang="en-US" dirty="0" err="1"/>
              <a:t>ui</a:t>
            </a:r>
            <a:r>
              <a:rPr lang="en-US" dirty="0"/>
              <a:t> 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PrimeFaces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Simplicity and Performance</a:t>
            </a:r>
          </a:p>
          <a:p>
            <a:r>
              <a:rPr lang="en-US" dirty="0" err="1"/>
              <a:t>PrimeFaces</a:t>
            </a:r>
            <a:r>
              <a:rPr lang="en-US" dirty="0"/>
              <a:t> is a lightweight library, all decisions made are based on keeping </a:t>
            </a:r>
            <a:r>
              <a:rPr lang="en-US" dirty="0" err="1"/>
              <a:t>PrimeFaces</a:t>
            </a:r>
            <a:r>
              <a:rPr lang="en-US" dirty="0"/>
              <a:t> as lightweight as possible. </a:t>
            </a:r>
          </a:p>
          <a:p>
            <a:r>
              <a:rPr lang="en-US" dirty="0"/>
              <a:t>Usually adding a third-party solution could bring a overhead however this is not the case with </a:t>
            </a:r>
            <a:r>
              <a:rPr lang="en-US" dirty="0" err="1"/>
              <a:t>PrimeFaces</a:t>
            </a:r>
            <a:r>
              <a:rPr lang="en-US" dirty="0"/>
              <a:t>. </a:t>
            </a:r>
          </a:p>
          <a:p>
            <a:r>
              <a:rPr lang="en-US" dirty="0"/>
              <a:t>It is just one single jar with no dependencies and nothing to configure.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PrimeFaces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Ease of Use</a:t>
            </a:r>
          </a:p>
          <a:p>
            <a:r>
              <a:rPr lang="en-US" dirty="0"/>
              <a:t>Components in </a:t>
            </a:r>
            <a:r>
              <a:rPr lang="en-US" dirty="0" err="1"/>
              <a:t>PrimeFaces</a:t>
            </a:r>
            <a:r>
              <a:rPr lang="en-US" dirty="0"/>
              <a:t> are developed with a design principle which states that "A good UI component should hide complexity but keep the flexibility"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63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PrimeFaces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Strong Community Feedback</a:t>
            </a:r>
          </a:p>
          <a:p>
            <a:r>
              <a:rPr lang="en-US" dirty="0" err="1"/>
              <a:t>PrimeFaces</a:t>
            </a:r>
            <a:r>
              <a:rPr lang="en-US" dirty="0"/>
              <a:t> community continuously helps the development of </a:t>
            </a:r>
            <a:r>
              <a:rPr lang="en-US" dirty="0" err="1"/>
              <a:t>PrimeFaces</a:t>
            </a:r>
            <a:r>
              <a:rPr lang="en-US" dirty="0"/>
              <a:t> by providing feedback, new ideas, bug reports and patches.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12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JSF prime faces provides following collection of tags: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p:inputText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p:inputSecret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p:commandButton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p:commandLink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p:ajax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p:barChart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p:calendar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p:colorPicker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p:dialog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p:fileUpload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p:fileDownload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41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GTU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5214"/>
              </p:ext>
            </p:extLst>
          </p:nvPr>
        </p:nvGraphicFramePr>
        <p:xfrm>
          <a:off x="228600" y="1295400"/>
          <a:ext cx="8686800" cy="205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22015779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4173254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effectLst/>
                        </a:rPr>
                        <a:t>Draw the JSF request processing life cycle and briefly give the function of each phase.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612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effectLst/>
                        </a:rPr>
                        <a:t>Write a short note on JSF </a:t>
                      </a:r>
                      <a:r>
                        <a:rPr lang="en-IN" sz="2400" u="none" strike="noStrike" dirty="0" err="1">
                          <a:effectLst/>
                        </a:rPr>
                        <a:t>Facelets</a:t>
                      </a:r>
                      <a:r>
                        <a:rPr lang="en-IN" sz="2400" u="none" strike="noStrike" dirty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96541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effectLst/>
                        </a:rPr>
                        <a:t>List the JSF validation tags and explain any two.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515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0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MVC Design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design pattern designs an application using three separate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6749"/>
              </p:ext>
            </p:extLst>
          </p:nvPr>
        </p:nvGraphicFramePr>
        <p:xfrm>
          <a:off x="1524000" y="2133600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Model</a:t>
                      </a:r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Model Carries Data and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9037"/>
              </p:ext>
            </p:extLst>
          </p:nvPr>
        </p:nvGraphicFramePr>
        <p:xfrm>
          <a:off x="1524000" y="2529840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View</a:t>
                      </a:r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Shows 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047"/>
              </p:ext>
            </p:extLst>
          </p:nvPr>
        </p:nvGraphicFramePr>
        <p:xfrm>
          <a:off x="1524000" y="2931246"/>
          <a:ext cx="5943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Controller</a:t>
                      </a:r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13131"/>
                          </a:solidFill>
                          <a:latin typeface="Times New Roman" panose="02020603050405020304" pitchFamily="18" charset="0"/>
                        </a:rPr>
                        <a:t>Handles processing of an application.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11842" y="3691238"/>
            <a:ext cx="1676400" cy="876854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57400" y="3691238"/>
            <a:ext cx="1828800" cy="8945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04673" y="5118946"/>
            <a:ext cx="1772653" cy="86637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40505" y="4568092"/>
            <a:ext cx="340895" cy="54037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00600" y="4568092"/>
            <a:ext cx="381000" cy="54037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07832" y="4568092"/>
            <a:ext cx="368968" cy="5332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577389" y="4568092"/>
            <a:ext cx="385011" cy="5685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38993" y="5952478"/>
            <a:ext cx="21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&amp; Relay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6637" y="33725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Logic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88455" y="3373852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7905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JSF request processing Life cycle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Request Processing Life Cycle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JSF application lifecycle consist of six phases which are as follows:</a:t>
            </a:r>
          </a:p>
          <a:p>
            <a:pPr marL="0" indent="0">
              <a:buNone/>
            </a:pPr>
            <a:r>
              <a:rPr lang="en-US" b="1" dirty="0"/>
              <a:t>Phase-I</a:t>
            </a:r>
            <a:r>
              <a:rPr lang="en-US" dirty="0"/>
              <a:t>: Restore View (RV)</a:t>
            </a:r>
          </a:p>
          <a:p>
            <a:pPr marL="0" indent="0">
              <a:buNone/>
            </a:pPr>
            <a:r>
              <a:rPr lang="en-US" b="1" dirty="0"/>
              <a:t>Phase-II</a:t>
            </a:r>
            <a:r>
              <a:rPr lang="en-US" dirty="0"/>
              <a:t>: Apply Request Values (ARV)</a:t>
            </a:r>
          </a:p>
          <a:p>
            <a:pPr marL="0" indent="0">
              <a:buNone/>
            </a:pPr>
            <a:r>
              <a:rPr lang="en-US" b="1" dirty="0"/>
              <a:t>Phase-III</a:t>
            </a:r>
            <a:r>
              <a:rPr lang="en-US" dirty="0"/>
              <a:t>: Process Validations (PV)</a:t>
            </a:r>
          </a:p>
          <a:p>
            <a:pPr marL="0" indent="0">
              <a:buNone/>
            </a:pPr>
            <a:r>
              <a:rPr lang="en-US" b="1" dirty="0"/>
              <a:t>Phase-IV</a:t>
            </a:r>
            <a:r>
              <a:rPr lang="en-US" dirty="0"/>
              <a:t>: Update Model Values (UMV)</a:t>
            </a:r>
          </a:p>
          <a:p>
            <a:pPr marL="0" indent="0">
              <a:buNone/>
            </a:pPr>
            <a:r>
              <a:rPr lang="en-US" b="1" dirty="0"/>
              <a:t>Phase-V</a:t>
            </a:r>
            <a:r>
              <a:rPr lang="en-US" dirty="0"/>
              <a:t>: Invoke Application (IA)</a:t>
            </a:r>
          </a:p>
          <a:p>
            <a:pPr marL="0" indent="0">
              <a:buNone/>
            </a:pPr>
            <a:r>
              <a:rPr lang="en-US" b="1" dirty="0"/>
              <a:t>Phase-IV</a:t>
            </a:r>
            <a:r>
              <a:rPr lang="en-US" dirty="0"/>
              <a:t>: Render Response (RR)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35065</TotalTime>
  <Words>2802</Words>
  <Application>Microsoft Office PowerPoint</Application>
  <PresentationFormat>On-screen Show (4:3)</PresentationFormat>
  <Paragraphs>594</Paragraphs>
  <Slides>60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Subject Overview</vt:lpstr>
      <vt:lpstr>Introduction to JSF</vt:lpstr>
      <vt:lpstr>What is JSF?</vt:lpstr>
      <vt:lpstr>Advantages of JSF</vt:lpstr>
      <vt:lpstr>MVC</vt:lpstr>
      <vt:lpstr>What is MVC Design Pattern?</vt:lpstr>
      <vt:lpstr>JSF request processing Life cycle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request processing Life cycle  </vt:lpstr>
      <vt:lpstr>JSF Program</vt:lpstr>
      <vt:lpstr>JSF Program </vt:lpstr>
      <vt:lpstr>JSF Program : index.xhtml</vt:lpstr>
      <vt:lpstr>JSF Program </vt:lpstr>
      <vt:lpstr>JSF Program:web.xml </vt:lpstr>
      <vt:lpstr>JSF Program:web.xml </vt:lpstr>
      <vt:lpstr>JSF Tags</vt:lpstr>
      <vt:lpstr>JSF Tag Libraries </vt:lpstr>
      <vt:lpstr>JSF Basic Tags</vt:lpstr>
      <vt:lpstr>JSP Basic Tags</vt:lpstr>
      <vt:lpstr>JSF Program: Basic Tag</vt:lpstr>
      <vt:lpstr>JSF Program: Basic Tag</vt:lpstr>
      <vt:lpstr>JSF Program: Basic Tag</vt:lpstr>
      <vt:lpstr>JSF Facelet Tags</vt:lpstr>
      <vt:lpstr>JSF Facelet Tags</vt:lpstr>
      <vt:lpstr>JSF Convertor Tags</vt:lpstr>
      <vt:lpstr>JSF Validator Tags</vt:lpstr>
      <vt:lpstr>JSF Expression Language</vt:lpstr>
      <vt:lpstr>JSF Program: LoginBean.java</vt:lpstr>
      <vt:lpstr>JSF Program: index.xhtml</vt:lpstr>
      <vt:lpstr>Output</vt:lpstr>
      <vt:lpstr>JSF Event Handling</vt:lpstr>
      <vt:lpstr>JSF Event Handling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</vt:lpstr>
      <vt:lpstr>JSF Database ACCESS:output</vt:lpstr>
      <vt:lpstr>JSF Libraries: PrimeFaces  </vt:lpstr>
      <vt:lpstr>Introduction to PrimeFaces </vt:lpstr>
      <vt:lpstr>Introduction to PrimeFaces </vt:lpstr>
      <vt:lpstr>Introduction to PrimeFaces </vt:lpstr>
      <vt:lpstr>PrimeFaces Tags</vt:lpstr>
      <vt:lpstr>GTU Questions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4492</cp:revision>
  <dcterms:created xsi:type="dcterms:W3CDTF">2013-05-17T03:00:03Z</dcterms:created>
  <dcterms:modified xsi:type="dcterms:W3CDTF">2019-04-29T01:19:51Z</dcterms:modified>
</cp:coreProperties>
</file>