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06" r:id="rId2"/>
    <p:sldId id="362" r:id="rId3"/>
    <p:sldId id="363" r:id="rId4"/>
    <p:sldId id="393" r:id="rId5"/>
    <p:sldId id="385" r:id="rId6"/>
    <p:sldId id="386" r:id="rId7"/>
    <p:sldId id="387" r:id="rId8"/>
    <p:sldId id="394" r:id="rId9"/>
    <p:sldId id="391" r:id="rId10"/>
    <p:sldId id="392" r:id="rId11"/>
    <p:sldId id="395" r:id="rId12"/>
    <p:sldId id="396" r:id="rId13"/>
    <p:sldId id="399" r:id="rId14"/>
    <p:sldId id="400" r:id="rId15"/>
    <p:sldId id="401" r:id="rId16"/>
    <p:sldId id="402" r:id="rId17"/>
    <p:sldId id="403" r:id="rId18"/>
    <p:sldId id="404" r:id="rId19"/>
    <p:sldId id="388" r:id="rId20"/>
    <p:sldId id="397" r:id="rId21"/>
    <p:sldId id="365" r:id="rId22"/>
    <p:sldId id="383" r:id="rId23"/>
    <p:sldId id="405" r:id="rId24"/>
    <p:sldId id="375" r:id="rId25"/>
    <p:sldId id="376" r:id="rId26"/>
    <p:sldId id="3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WK10an0GDRpq5M/YMZziA==" hashData="QNLSS+4dVVtnTLEQWqEZYRvib5RRLYtJC28rjC4OnOTw1EdRrltYuWjtgBvJLpc7uEAQuttFHlNwbMjtJbp6y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BB5"/>
    <a:srgbClr val="FF6702"/>
    <a:srgbClr val="008000"/>
    <a:srgbClr val="0000FF"/>
    <a:srgbClr val="FFFFFF"/>
    <a:srgbClr val="FBFBFB"/>
    <a:srgbClr val="E40524"/>
    <a:srgbClr val="D6B580"/>
    <a:srgbClr val="34495E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151" autoAdjust="0"/>
  </p:normalViewPr>
  <p:slideViewPr>
    <p:cSldViewPr>
      <p:cViewPr varScale="1">
        <p:scale>
          <a:sx n="76" d="100"/>
          <a:sy n="76" d="100"/>
        </p:scale>
        <p:origin x="17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Kobsnv9ds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FzP2SaMyA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LMaFRgZjM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https://www.youtube.com/watch?v=EKobsnv9dsA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https://www.youtube.com/watch?v=vFzP2SaMyA0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https://www.youtube.com/watch?v=vLMaFRgZjM0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ktangel 11"/>
          <p:cNvSpPr/>
          <p:nvPr userDrawn="1"/>
        </p:nvSpPr>
        <p:spPr>
          <a:xfrm>
            <a:off x="0" y="6475412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7382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Unit-7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Spring MVC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8776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Unit-7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Spring MVC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16"/>
          <p:cNvSpPr txBox="1">
            <a:spLocks/>
          </p:cNvSpPr>
          <p:nvPr userDrawn="1"/>
        </p:nvSpPr>
        <p:spPr>
          <a:xfrm>
            <a:off x="3581400" y="647209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Unit-7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Spring MVC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5136592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Swati R. Sharma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swati.sharma@darshan.ac.in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2160707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2" y="2315222"/>
                <a:ext cx="42447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Unit-7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Spring MVC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65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MVC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In an MVC architecture the controllers handle all requests.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Spring uses a </a:t>
            </a:r>
            <a:r>
              <a:rPr lang="en-US" altLang="en-US" dirty="0">
                <a:solidFill>
                  <a:srgbClr val="130BB5"/>
                </a:solidFill>
              </a:rPr>
              <a:t>“</a:t>
            </a:r>
            <a:r>
              <a:rPr lang="en-US" altLang="en-US" dirty="0" err="1">
                <a:solidFill>
                  <a:srgbClr val="130BB5"/>
                </a:solidFill>
              </a:rPr>
              <a:t>DispatcherServlet</a:t>
            </a:r>
            <a:r>
              <a:rPr lang="en-US" altLang="en-US" dirty="0">
                <a:solidFill>
                  <a:srgbClr val="130BB5"/>
                </a:solidFill>
              </a:rPr>
              <a:t>”</a:t>
            </a:r>
            <a:r>
              <a:rPr lang="en-US" altLang="en-US" dirty="0"/>
              <a:t> defined in the web.xml file to analyze a request URL pattern and then pass control to the correct controller by using a URL mapping defined in a “Spring bean” XML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3 MVC- Basic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057400"/>
            <a:ext cx="2362200" cy="3657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 err="1"/>
              <a:t>DispatcherServlet</a:t>
            </a:r>
            <a:endParaRPr lang="en-GB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/>
              <a:t>(Front controller)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990600"/>
            <a:ext cx="26670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solidFill>
                  <a:schemeClr val="tx1"/>
                </a:solidFill>
              </a:rPr>
              <a:t>HandlerMapping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(Map of URL and controllers)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19400"/>
            <a:ext cx="2362200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chemeClr val="tx1"/>
                </a:solidFill>
              </a:rPr>
              <a:t>Controller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/>
                </a:solidFill>
              </a:rPr>
              <a:t>(Responsible to handle request)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5029200"/>
            <a:ext cx="15240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tx1"/>
                </a:solidFill>
              </a:rPr>
              <a:t>View (JSP, XML, Velocity)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429000" y="1638300"/>
            <a:ext cx="1828800" cy="1143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429000" y="1981200"/>
            <a:ext cx="1828800" cy="12573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3429000" y="3581400"/>
            <a:ext cx="2590800" cy="3048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3429000" y="3962400"/>
            <a:ext cx="2590800" cy="152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29000" y="4953000"/>
            <a:ext cx="1676400" cy="7239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429000" y="5257800"/>
            <a:ext cx="1676400" cy="762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" y="3810000"/>
            <a:ext cx="990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91400" y="4724400"/>
            <a:ext cx="1371600" cy="1295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</a:rPr>
              <a:t>Model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tx1"/>
                </a:solidFill>
              </a:rPr>
              <a:t>(POJO)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16" idx="0"/>
          </p:cNvCxnSpPr>
          <p:nvPr/>
        </p:nvCxnSpPr>
        <p:spPr>
          <a:xfrm rot="16200000" flipH="1">
            <a:off x="7448550" y="4095750"/>
            <a:ext cx="381000" cy="8763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8" idx="3"/>
          </p:cNvCxnSpPr>
          <p:nvPr/>
        </p:nvCxnSpPr>
        <p:spPr>
          <a:xfrm rot="10800000" flipV="1">
            <a:off x="6629400" y="5372100"/>
            <a:ext cx="762000" cy="3048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200" y="3429000"/>
            <a:ext cx="957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latin typeface="Calibri" pitchFamily="34" charset="0"/>
              </a:rPr>
              <a:t>Request</a:t>
            </a:r>
          </a:p>
        </p:txBody>
      </p:sp>
      <p:sp>
        <p:nvSpPr>
          <p:cNvPr id="20" name="Oval 19"/>
          <p:cNvSpPr/>
          <p:nvPr/>
        </p:nvSpPr>
        <p:spPr>
          <a:xfrm>
            <a:off x="304800" y="3962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3400" y="50292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934200" y="4419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343400" y="3352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114800" y="1752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15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3.0 MVC Request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 flipV="1">
            <a:off x="4248150" y="4133850"/>
            <a:ext cx="3276600" cy="381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9600" y="1295400"/>
            <a:ext cx="8153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b="1" dirty="0"/>
              <a:t>Dispatcher Servlet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3813" y="914402"/>
            <a:ext cx="1" cy="38258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590800"/>
            <a:ext cx="2362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Capture the Request Locale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263" y="3505200"/>
            <a:ext cx="228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If request is multipart- File upload data is exposed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25" y="4648200"/>
            <a:ext cx="26670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solidFill>
                  <a:schemeClr val="tx1"/>
                </a:solidFill>
              </a:rPr>
              <a:t>HandlerMapping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(Map of URL and controllers)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2438400"/>
            <a:ext cx="1676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b="1" dirty="0" err="1">
                <a:solidFill>
                  <a:schemeClr val="tx1"/>
                </a:solidFill>
              </a:rPr>
              <a:t>HandlerChain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514600"/>
            <a:ext cx="1905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 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Pre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3124200"/>
            <a:ext cx="1905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 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Pre Process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3733800"/>
            <a:ext cx="2209800" cy="685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5257800"/>
            <a:ext cx="18288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 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Post Process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4572000"/>
            <a:ext cx="17526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 Post Process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91400" y="5410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96200" y="3429000"/>
            <a:ext cx="12192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Prepare the View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104901" y="2400300"/>
            <a:ext cx="381000" cy="31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rot="16200000" flipH="1">
            <a:off x="1183482" y="3350418"/>
            <a:ext cx="304800" cy="476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rot="16200000" flipH="1">
            <a:off x="1156494" y="4448969"/>
            <a:ext cx="381000" cy="17462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 flipV="1">
            <a:off x="2689225" y="5257800"/>
            <a:ext cx="663575" cy="381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772150" y="2381250"/>
            <a:ext cx="228600" cy="381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4191000" y="2286000"/>
            <a:ext cx="1676400" cy="15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114801" y="2362200"/>
            <a:ext cx="152400" cy="31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000501" y="6210300"/>
            <a:ext cx="381000" cy="31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1000" y="6400800"/>
            <a:ext cx="3886200" cy="15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962901" y="6286500"/>
            <a:ext cx="228600" cy="31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2"/>
          </p:cNvCxnSpPr>
          <p:nvPr/>
        </p:nvCxnSpPr>
        <p:spPr>
          <a:xfrm rot="5400000" flipH="1" flipV="1">
            <a:off x="7924800" y="5029200"/>
            <a:ext cx="533400" cy="2286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0"/>
          </p:cNvCxnSpPr>
          <p:nvPr/>
        </p:nvCxnSpPr>
        <p:spPr>
          <a:xfrm flipV="1">
            <a:off x="8305800" y="990600"/>
            <a:ext cx="3" cy="24384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447800" y="914400"/>
            <a:ext cx="992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b="1"/>
              <a:t>Request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934200" y="990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2008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</a:t>
            </a:r>
            <a:r>
              <a:rPr lang="en-US" dirty="0">
                <a:solidFill>
                  <a:srgbClr val="130BB5"/>
                </a:solidFill>
              </a:rPr>
              <a:t>frameworks</a:t>
            </a:r>
            <a:r>
              <a:rPr lang="en-US" dirty="0"/>
              <a:t> </a:t>
            </a:r>
            <a:r>
              <a:rPr lang="en-US" dirty="0">
                <a:solidFill>
                  <a:srgbClr val="130BB5"/>
                </a:solidFill>
              </a:rPr>
              <a:t>integrate</a:t>
            </a:r>
            <a:r>
              <a:rPr lang="en-US" dirty="0"/>
              <a:t> well with Spring.</a:t>
            </a:r>
          </a:p>
          <a:p>
            <a:r>
              <a:rPr lang="en-US" dirty="0"/>
              <a:t>Consistent Configuration, open </a:t>
            </a:r>
            <a:r>
              <a:rPr lang="en-US" dirty="0">
                <a:solidFill>
                  <a:srgbClr val="130BB5"/>
                </a:solidFill>
              </a:rPr>
              <a:t>plug-in architecture.</a:t>
            </a:r>
          </a:p>
          <a:p>
            <a:r>
              <a:rPr lang="en-US" dirty="0"/>
              <a:t>Integrates well with different O/R Mapping frameworks like </a:t>
            </a:r>
            <a:r>
              <a:rPr lang="en-US" dirty="0">
                <a:solidFill>
                  <a:srgbClr val="130BB5"/>
                </a:solidFill>
              </a:rPr>
              <a:t>Hibernate.</a:t>
            </a:r>
          </a:p>
          <a:p>
            <a:r>
              <a:rPr lang="en-US" dirty="0"/>
              <a:t>Easier to </a:t>
            </a:r>
            <a:r>
              <a:rPr lang="en-US" dirty="0">
                <a:solidFill>
                  <a:srgbClr val="130BB5"/>
                </a:solidFill>
              </a:rPr>
              <a:t>test</a:t>
            </a:r>
            <a:r>
              <a:rPr lang="en-US" dirty="0"/>
              <a:t> applications with.</a:t>
            </a:r>
          </a:p>
          <a:p>
            <a:r>
              <a:rPr lang="en-US" dirty="0"/>
              <a:t>Less complicated then other frameworks.</a:t>
            </a:r>
          </a:p>
          <a:p>
            <a:r>
              <a:rPr lang="en-US" dirty="0"/>
              <a:t>Active user community.</a:t>
            </a:r>
          </a:p>
          <a:p>
            <a:r>
              <a:rPr lang="en-US" altLang="en-US" dirty="0"/>
              <a:t>Spring is well organized and seems easier to learn comparatively</a:t>
            </a:r>
          </a:p>
          <a:p>
            <a:r>
              <a:rPr lang="en-US" altLang="en-US" dirty="0"/>
              <a:t>Spring also supports </a:t>
            </a:r>
            <a:r>
              <a:rPr lang="en-US" altLang="en-US" dirty="0">
                <a:solidFill>
                  <a:srgbClr val="130BB5"/>
                </a:solidFill>
              </a:rPr>
              <a:t>JDBC Framework</a:t>
            </a:r>
            <a:r>
              <a:rPr lang="en-US" altLang="en-US" dirty="0"/>
              <a:t> that makes it easier to create JDBC Apps.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 MVC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Data Access Framework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Transaction Management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Spring 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62600" y="1263112"/>
            <a:ext cx="3390900" cy="1251488"/>
          </a:xfrm>
          <a:prstGeom prst="wedgeRoundRectCallout">
            <a:avLst>
              <a:gd name="adj1" fmla="val -61054"/>
              <a:gd name="adj2" fmla="val -2304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is used to provide object reference to class during runtime. 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2590800"/>
            <a:ext cx="3924300" cy="1251488"/>
          </a:xfrm>
          <a:prstGeom prst="wedgeRoundRectCallout">
            <a:avLst>
              <a:gd name="adj1" fmla="val -82259"/>
              <a:gd name="adj2" fmla="val -4657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enables developers to easily write code to access the </a:t>
            </a:r>
            <a:r>
              <a:rPr lang="en-US" sz="2000" dirty="0" err="1">
                <a:solidFill>
                  <a:schemeClr val="tx1"/>
                </a:solidFill>
              </a:rPr>
              <a:t>persistant</a:t>
            </a:r>
            <a:r>
              <a:rPr lang="en-US" sz="2000" dirty="0">
                <a:solidFill>
                  <a:schemeClr val="tx1"/>
                </a:solidFill>
              </a:rPr>
              <a:t> data throughout the application.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876800" y="3918488"/>
            <a:ext cx="4101239" cy="1251488"/>
          </a:xfrm>
          <a:prstGeom prst="wedgeRoundRectCallout">
            <a:avLst>
              <a:gd name="adj1" fmla="val -72812"/>
              <a:gd name="adj2" fmla="val -6886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enables developers to model a wide range of transaction by providing Java Transaction API (JTA).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886200" y="5300124"/>
            <a:ext cx="5067300" cy="872076"/>
          </a:xfrm>
          <a:prstGeom prst="wedgeRoundRectCallout">
            <a:avLst>
              <a:gd name="adj1" fmla="val -61510"/>
              <a:gd name="adj2" fmla="val -12216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It provides powerful mapping for transmitting incoming XML request to any object.</a:t>
            </a:r>
          </a:p>
        </p:txBody>
      </p:sp>
    </p:spTree>
    <p:extLst>
      <p:ext uri="{BB962C8B-B14F-4D97-AF65-F5344CB8AC3E}">
        <p14:creationId xmlns:p14="http://schemas.microsoft.com/office/powerpoint/2010/main" val="6655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Spring MVC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Templates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Easy to test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Fast Development</a:t>
            </a:r>
          </a:p>
          <a:p>
            <a:r>
              <a:rPr lang="en-US" dirty="0"/>
              <a:t>Declarative Support</a:t>
            </a:r>
          </a:p>
          <a:p>
            <a:r>
              <a:rPr lang="en-US" dirty="0"/>
              <a:t>Hibernate and JDBC Support</a:t>
            </a:r>
          </a:p>
          <a:p>
            <a:r>
              <a:rPr lang="en-US" dirty="0"/>
              <a:t>MVC Architecture and JavaBean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Example of web.xml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&lt;web-app&gt;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tradingapp</a:t>
            </a: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&lt;servlet-class&gt;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/servlet-class&gt;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&lt;servlet-mapping&gt;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tradingapp</a:t>
            </a: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*.html</a:t>
            </a: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&lt;/web-app&gt;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*** Any URL ending with an “.html” pattern is routed to the </a:t>
            </a:r>
            <a:r>
              <a:rPr lang="en-US" altLang="en-US" sz="2000" dirty="0" err="1"/>
              <a:t>DispatcherServlet</a:t>
            </a:r>
            <a:r>
              <a:rPr lang="en-US" altLang="en-US" sz="2000" dirty="0"/>
              <a:t>, the </a:t>
            </a:r>
            <a:r>
              <a:rPr lang="en-US" altLang="en-US" sz="2000" dirty="0" err="1"/>
              <a:t>DispatcherServlet</a:t>
            </a:r>
            <a:r>
              <a:rPr lang="en-US" altLang="en-US" sz="2000" dirty="0"/>
              <a:t> loads the </a:t>
            </a:r>
            <a:r>
              <a:rPr lang="en-US" altLang="en-US" sz="2000" b="1" dirty="0"/>
              <a:t>tradingapp-servlet.xml </a:t>
            </a:r>
            <a:r>
              <a:rPr lang="en-US" altLang="en-US" sz="2000" dirty="0"/>
              <a:t>file and routes the user to the correct controller. 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 flipH="1" flipV="1">
            <a:off x="3429000" y="3657600"/>
            <a:ext cx="1447800" cy="1752600"/>
          </a:xfrm>
          <a:prstGeom prst="line">
            <a:avLst/>
          </a:prstGeom>
          <a:ln w="38100">
            <a:solidFill>
              <a:srgbClr val="FF0000"/>
            </a:solidFill>
            <a:headEnd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>
                <a:solidFill>
                  <a:schemeClr val="tx1"/>
                </a:solidFill>
              </a:rPr>
              <a:t>Without</a:t>
            </a:r>
            <a:r>
              <a:rPr lang="en-US" altLang="en-US" sz="3200">
                <a:solidFill>
                  <a:schemeClr val="tx1"/>
                </a:solidFill>
              </a:rPr>
              <a:t> Dependency-Injection/IoC</a:t>
            </a:r>
          </a:p>
        </p:txBody>
      </p:sp>
      <p:sp>
        <p:nvSpPr>
          <p:cNvPr id="17411" name="Line 7"/>
          <p:cNvSpPr>
            <a:spLocks noChangeShapeType="1"/>
          </p:cNvSpPr>
          <p:nvPr/>
        </p:nvSpPr>
        <p:spPr bwMode="auto">
          <a:xfrm flipV="1">
            <a:off x="3276600" y="2057400"/>
            <a:ext cx="2438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>
            <a:off x="3200400" y="3352800"/>
            <a:ext cx="2514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Oval 9"/>
          <p:cNvSpPr>
            <a:spLocks noChangeArrowheads="1"/>
          </p:cNvSpPr>
          <p:nvPr/>
        </p:nvSpPr>
        <p:spPr bwMode="auto">
          <a:xfrm>
            <a:off x="1828800" y="2209800"/>
            <a:ext cx="1524000" cy="1524000"/>
          </a:xfrm>
          <a:prstGeom prst="ellipse">
            <a:avLst/>
          </a:prstGeom>
          <a:solidFill>
            <a:srgbClr val="CC99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A</a:t>
            </a:r>
          </a:p>
        </p:txBody>
      </p:sp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5715000" y="13716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B</a:t>
            </a:r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5715000" y="35052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C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3810000" y="17129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3810000" y="1905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creates</a:t>
            </a:r>
          </a:p>
        </p:txBody>
      </p:sp>
      <p:sp>
        <p:nvSpPr>
          <p:cNvPr id="17418" name="Text Box 15"/>
          <p:cNvSpPr txBox="1">
            <a:spLocks noChangeArrowheads="1"/>
          </p:cNvSpPr>
          <p:nvPr/>
        </p:nvSpPr>
        <p:spPr bwMode="auto">
          <a:xfrm>
            <a:off x="3810000" y="3886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creates</a:t>
            </a:r>
          </a:p>
        </p:txBody>
      </p:sp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990600" y="57150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 object creating its dependencies without IoC leads to tight object coupling.</a:t>
            </a:r>
          </a:p>
        </p:txBody>
      </p:sp>
    </p:spTree>
    <p:extLst>
      <p:ext uri="{BB962C8B-B14F-4D97-AF65-F5344CB8AC3E}">
        <p14:creationId xmlns:p14="http://schemas.microsoft.com/office/powerpoint/2010/main" val="347850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3200400" y="2438400"/>
            <a:ext cx="27432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Line 5"/>
          <p:cNvSpPr>
            <a:spLocks noChangeShapeType="1"/>
          </p:cNvSpPr>
          <p:nvPr/>
        </p:nvSpPr>
        <p:spPr bwMode="auto">
          <a:xfrm flipV="1">
            <a:off x="3200400" y="3429000"/>
            <a:ext cx="2743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Oval 6"/>
          <p:cNvSpPr>
            <a:spLocks noChangeArrowheads="1"/>
          </p:cNvSpPr>
          <p:nvPr/>
        </p:nvSpPr>
        <p:spPr bwMode="auto">
          <a:xfrm>
            <a:off x="5943600" y="2438400"/>
            <a:ext cx="1524000" cy="1524000"/>
          </a:xfrm>
          <a:prstGeom prst="ellipse">
            <a:avLst/>
          </a:prstGeom>
          <a:solidFill>
            <a:srgbClr val="CC99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A</a:t>
            </a:r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1676400" y="17526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B</a:t>
            </a:r>
          </a:p>
        </p:txBody>
      </p:sp>
      <p:sp>
        <p:nvSpPr>
          <p:cNvPr id="18438" name="Oval 8"/>
          <p:cNvSpPr>
            <a:spLocks noChangeArrowheads="1"/>
          </p:cNvSpPr>
          <p:nvPr/>
        </p:nvSpPr>
        <p:spPr bwMode="auto">
          <a:xfrm>
            <a:off x="1676400" y="37338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C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962400" y="20939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setB(IB)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4648200" y="3886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setC(IC)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990600" y="5410200"/>
            <a:ext cx="708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i="1"/>
              <a:t>Object A contains setter methods that accept interfaces to objects B and C. This could have also been achieved with constructors in object A that accepts objects B and C.</a:t>
            </a:r>
            <a:r>
              <a:rPr lang="en-US" altLang="en-US"/>
              <a:t> </a:t>
            </a:r>
          </a:p>
        </p:txBody>
      </p:sp>
      <p:sp>
        <p:nvSpPr>
          <p:cNvPr id="18443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dirty="0"/>
              <a:t>With Dependency-Injection/</a:t>
            </a:r>
            <a:r>
              <a:rPr lang="en-US" altLang="en-US" sz="3200" dirty="0" err="1"/>
              <a:t>IoC</a:t>
            </a:r>
            <a:endParaRPr lang="en-US" alt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Allows objects to be created at higher levels and passed into object so they can use the implementation directly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396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Spring MVC over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is a powerful Java application framework, used in a wide range of Java applications.</a:t>
            </a:r>
          </a:p>
          <a:p>
            <a:r>
              <a:rPr lang="en-US" dirty="0"/>
              <a:t>Spring provides a very clean division between controllers, JavaBean models, and views.</a:t>
            </a:r>
          </a:p>
          <a:p>
            <a:r>
              <a:rPr lang="en-US" dirty="0"/>
              <a:t>Spring’s MVC is very flexible. </a:t>
            </a:r>
          </a:p>
          <a:p>
            <a:r>
              <a:rPr lang="en-US" dirty="0"/>
              <a:t>Spring MVC is entirely based on interfaces. </a:t>
            </a:r>
          </a:p>
          <a:p>
            <a:r>
              <a:rPr lang="en-US" dirty="0"/>
              <a:t>Every part of the Spring MVC framework is configurable via plugging in your own interface.</a:t>
            </a:r>
          </a:p>
          <a:p>
            <a:r>
              <a:rPr lang="en-US" dirty="0"/>
              <a:t>No Action Forms, bind directly to domain objects.</a:t>
            </a:r>
          </a:p>
          <a:p>
            <a:r>
              <a:rPr lang="en-US" dirty="0"/>
              <a:t>More testable code (validation has no dependency on Servlet API).</a:t>
            </a:r>
          </a:p>
          <a:p>
            <a:r>
              <a:rPr lang="en-US" dirty="0"/>
              <a:t>Spring offers better integration with view technologies other than JSP (Velocity / XSLT / </a:t>
            </a:r>
            <a:r>
              <a:rPr lang="en-US" dirty="0" err="1"/>
              <a:t>FreeMarker</a:t>
            </a:r>
            <a:r>
              <a:rPr lang="en-US" dirty="0"/>
              <a:t> / XL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103806"/>
              </p:ext>
            </p:extLst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</a:t>
                      </a:r>
                      <a:r>
                        <a:rPr lang="en-US" b="1" dirty="0" err="1"/>
                        <a:t>Weightage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Networking 	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JDBC Programming 	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Servlet</a:t>
                      </a: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API and Overview 	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Server Pages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Java Server Faces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Hibernate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/>
                        <a:t> Java Web Frameworks: Spring MVC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3810000"/>
            <a:ext cx="6553200" cy="46593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70522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 Book:</a:t>
            </a:r>
          </a:p>
          <a:p>
            <a:r>
              <a:rPr lang="en-US" sz="2000" dirty="0"/>
              <a:t>Black Book “ Java server programming” J2EE, 1st ed., Dream Tech Publishers, 2008. 3. Kathy </a:t>
            </a:r>
            <a:r>
              <a:rPr lang="en-US" sz="2000" dirty="0" err="1"/>
              <a:t>walrath</a:t>
            </a:r>
            <a:r>
              <a:rPr lang="en-US" sz="2000" dirty="0"/>
              <a:t> ”</a:t>
            </a:r>
          </a:p>
          <a:p>
            <a:r>
              <a:rPr lang="en-US" sz="2000" dirty="0"/>
              <a:t>Chapter 21</a:t>
            </a:r>
          </a:p>
        </p:txBody>
      </p:sp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Intefaces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54700"/>
              </p:ext>
            </p:extLst>
          </p:nvPr>
        </p:nvGraphicFramePr>
        <p:xfrm>
          <a:off x="177584" y="914400"/>
          <a:ext cx="8775915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GB" b="1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Default bean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/>
                        <a:t>org.springframework.web.servlet.</a:t>
                      </a:r>
                      <a:r>
                        <a:rPr lang="en-GB" sz="2000" dirty="0" err="1"/>
                        <a:t>HandlerMapping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handlerMapping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Maps</a:t>
                      </a:r>
                      <a:r>
                        <a:rPr lang="en-GB" baseline="0" dirty="0"/>
                        <a:t> the Request to Handlers(Controllers)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 err="1"/>
                        <a:t>org.springframework.web.servlet.</a:t>
                      </a:r>
                      <a:r>
                        <a:rPr lang="en-GB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HandlerAdapter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Plugs the other frameworks handlers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 err="1"/>
                        <a:t>org.springframework.web.servlet.</a:t>
                      </a:r>
                      <a:r>
                        <a:rPr lang="en-GB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ViewResolver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viewResolver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Maps</a:t>
                      </a:r>
                      <a:r>
                        <a:rPr lang="en-GB" baseline="0" dirty="0"/>
                        <a:t> the view names to view instances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/>
                        <a:t>org.springframework.web.servlet.</a:t>
                      </a:r>
                      <a:r>
                        <a:rPr lang="en-GB" sz="2000" dirty="0" err="1"/>
                        <a:t>HandlerExceptionResolver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handlerExceptionResolver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Mapping</a:t>
                      </a:r>
                      <a:r>
                        <a:rPr lang="en-GB" baseline="0" dirty="0"/>
                        <a:t> of the exceptions to handlers and 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/>
                        <a:t>org.springframework.web</a:t>
                      </a:r>
                      <a:r>
                        <a:rPr lang="en-GB" dirty="0"/>
                        <a:t>.</a:t>
                      </a:r>
                    </a:p>
                    <a:p>
                      <a:r>
                        <a:rPr lang="en-GB" dirty="0" err="1"/>
                        <a:t>multipart.</a:t>
                      </a:r>
                      <a:r>
                        <a:rPr lang="en-GB" sz="2000" dirty="0" err="1"/>
                        <a:t>MultipartResolver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multipartResolver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Interface to handle the file uploads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/>
                        <a:t>org.springframework.web.servlet.</a:t>
                      </a:r>
                      <a:r>
                        <a:rPr lang="en-GB" sz="2000" dirty="0" err="1"/>
                        <a:t>LocaleResolver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localeResolver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Helps to resolve the locale from the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/>
                        <a:t>org.springframework.web.servlet.</a:t>
                      </a:r>
                      <a:r>
                        <a:rPr lang="en-GB" sz="2000" dirty="0" err="1"/>
                        <a:t>ThemeResolver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themeResolver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Resolves </a:t>
                      </a:r>
                      <a:r>
                        <a:rPr lang="en-GB" baseline="0" dirty="0"/>
                        <a:t> a theme for a Request.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9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vs Basic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Bean is a Java class, but a Java class does not have to be a bean. </a:t>
            </a:r>
          </a:p>
          <a:p>
            <a:r>
              <a:rPr lang="en-US" dirty="0"/>
              <a:t>A Java Bean is a java class that should follow following conventions: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It should have a </a:t>
            </a:r>
            <a:r>
              <a:rPr lang="en-US" dirty="0">
                <a:solidFill>
                  <a:srgbClr val="130BB5"/>
                </a:solidFill>
              </a:rPr>
              <a:t>no-</a:t>
            </a:r>
            <a:r>
              <a:rPr lang="en-US" dirty="0" err="1">
                <a:solidFill>
                  <a:srgbClr val="130BB5"/>
                </a:solidFill>
              </a:rPr>
              <a:t>arg</a:t>
            </a:r>
            <a:r>
              <a:rPr lang="en-US" dirty="0">
                <a:solidFill>
                  <a:srgbClr val="130BB5"/>
                </a:solidFill>
              </a:rPr>
              <a:t> constructor.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It should be </a:t>
            </a:r>
            <a:r>
              <a:rPr lang="en-US" dirty="0" err="1">
                <a:solidFill>
                  <a:srgbClr val="130BB5"/>
                </a:solidFill>
              </a:rPr>
              <a:t>Serializable</a:t>
            </a:r>
            <a:r>
              <a:rPr lang="en-US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It should provide methods to set and get the values of the properties, known as </a:t>
            </a:r>
            <a:r>
              <a:rPr lang="en-US" dirty="0">
                <a:solidFill>
                  <a:srgbClr val="130BB5"/>
                </a:solidFill>
              </a:rPr>
              <a:t>getter</a:t>
            </a:r>
            <a:r>
              <a:rPr lang="en-US" dirty="0"/>
              <a:t> and </a:t>
            </a:r>
            <a:r>
              <a:rPr lang="en-US" dirty="0">
                <a:solidFill>
                  <a:srgbClr val="130BB5"/>
                </a:solidFill>
              </a:rPr>
              <a:t>setter</a:t>
            </a:r>
            <a:r>
              <a:rPr lang="en-US" dirty="0"/>
              <a:t>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2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Java Bean?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130BB5"/>
                </a:solidFill>
              </a:rPr>
              <a:t>reusable</a:t>
            </a:r>
            <a:r>
              <a:rPr lang="en-US" dirty="0"/>
              <a:t> software component. </a:t>
            </a:r>
          </a:p>
          <a:p>
            <a:r>
              <a:rPr lang="en-US" dirty="0"/>
              <a:t>A bean </a:t>
            </a:r>
            <a:r>
              <a:rPr lang="en-US" dirty="0">
                <a:solidFill>
                  <a:srgbClr val="130BB5"/>
                </a:solidFill>
              </a:rPr>
              <a:t>encapsulates</a:t>
            </a:r>
            <a:r>
              <a:rPr lang="en-US" dirty="0"/>
              <a:t> many objects into one object, so we can access this object from multiple places. </a:t>
            </a:r>
          </a:p>
          <a:p>
            <a:r>
              <a:rPr lang="en-US" dirty="0"/>
              <a:t>Moreover, it provides the easy </a:t>
            </a:r>
            <a:r>
              <a:rPr lang="en-US" dirty="0">
                <a:solidFill>
                  <a:srgbClr val="130BB5"/>
                </a:solidFill>
              </a:rPr>
              <a:t>maintenance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6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990600"/>
            <a:ext cx="3200400" cy="39052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990600"/>
            <a:ext cx="2095500" cy="39052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-269444" y="2143125"/>
            <a:ext cx="3143250" cy="838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81400" y="1600200"/>
            <a:ext cx="2209800" cy="12144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JSP Pages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3429000"/>
            <a:ext cx="2209800" cy="1143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 Bean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7334250" y="3124200"/>
            <a:ext cx="819150" cy="1496555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03576" y="1371600"/>
            <a:ext cx="647700" cy="1214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98919" y="1600201"/>
            <a:ext cx="647700" cy="12144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0815" y="4988841"/>
            <a:ext cx="1807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Enterprise </a:t>
            </a:r>
          </a:p>
          <a:p>
            <a:pPr algn="ctr"/>
            <a:r>
              <a:rPr lang="en-US" sz="2400" b="1" dirty="0"/>
              <a:t>Information</a:t>
            </a:r>
          </a:p>
          <a:p>
            <a:pPr algn="ctr"/>
            <a:r>
              <a:rPr lang="en-US" sz="2400" b="1" dirty="0"/>
              <a:t> System (EIS)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6271" y="5223965"/>
            <a:ext cx="24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Servlet Container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1" y="1976438"/>
            <a:ext cx="1828799" cy="23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752601" y="2586037"/>
            <a:ext cx="1828800" cy="47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4686300" y="2814638"/>
            <a:ext cx="0" cy="614362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1200" y="4038600"/>
            <a:ext cx="154305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4467" y="1649752"/>
            <a:ext cx="95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98268" y="2262872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</a:t>
            </a:r>
          </a:p>
          <a:p>
            <a:pPr algn="ctr"/>
            <a:r>
              <a:rPr lang="en-US" b="1" dirty="0"/>
              <a:t>Response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86300" y="2958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8057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376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life cycle of a Spring bean is easy to understand.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When a bean is instantiated, it may be required to perform some initialization to get it into a usable state.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Similarly, when the bean is no longer required and is removed from the container, some cleanup may be required.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message;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 is going through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setMessage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message){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.message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message; 	}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"Your Message :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message);}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destroy(){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 will destroy now."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84964"/>
              </p:ext>
            </p:extLst>
          </p:nvPr>
        </p:nvGraphicFramePr>
        <p:xfrm>
          <a:off x="190500" y="11430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Explain MVC Architecture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45914"/>
              </p:ext>
            </p:extLst>
          </p:nvPr>
        </p:nvGraphicFramePr>
        <p:xfrm>
          <a:off x="190500" y="3643708"/>
          <a:ext cx="8763000" cy="265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1913" marR="0" indent="46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MVC architecture in detail with figure.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913" marR="0" indent="46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java bean named “student” having roll no and name having getter &amp; setter methods. Write a JSP page to set the roll number and name for a student object and then print them by reading from object.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8726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913" marR="0" indent="46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MVC architecture? Explain Spring architecture with neat</a:t>
                      </a:r>
                    </a:p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sketch.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383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913" marR="0" indent="46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Dependency Injection?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1813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913" marR="0" indent="46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Briefly explain spring bean life cycle.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2939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90202"/>
              </p:ext>
            </p:extLst>
          </p:nvPr>
        </p:nvGraphicFramePr>
        <p:xfrm>
          <a:off x="190500" y="153924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What are the differences between Java Bean and basic java class? Explain Java Bean Architecture.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96466"/>
              </p:ext>
            </p:extLst>
          </p:nvPr>
        </p:nvGraphicFramePr>
        <p:xfrm>
          <a:off x="190500" y="2241628"/>
          <a:ext cx="8763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Differentiate : Java Bean and basic java class and Explain Java Bean Architecture and Show the use of JSP inbuilt objects: request and response, with their use in application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4554"/>
              </p:ext>
            </p:extLst>
          </p:nvPr>
        </p:nvGraphicFramePr>
        <p:xfrm>
          <a:off x="190500" y="3247468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What is Spring Web MVC framework? List its key features.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– 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3622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4648200"/>
            <a:ext cx="2133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447800"/>
            <a:ext cx="2133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Model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505200" y="2209800"/>
            <a:ext cx="1524000" cy="838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 rot="16200000" flipH="1">
            <a:off x="3505200" y="3886200"/>
            <a:ext cx="1524000" cy="1524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505200" y="2590800"/>
            <a:ext cx="1524000" cy="762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rot="5400000">
            <a:off x="5257801" y="3810000"/>
            <a:ext cx="1676400" cy="31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676400" y="5486400"/>
            <a:ext cx="33528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33713" y="5562600"/>
            <a:ext cx="1081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2920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control is centralized. Now only controller contains the logic to determine the next page.</a:t>
            </a:r>
          </a:p>
          <a:p>
            <a:r>
              <a:rPr lang="en-US" dirty="0"/>
              <a:t>Easy to maintain</a:t>
            </a:r>
          </a:p>
          <a:p>
            <a:r>
              <a:rPr lang="en-US" dirty="0"/>
              <a:t>Easy to extend</a:t>
            </a:r>
          </a:p>
          <a:p>
            <a:r>
              <a:rPr lang="en-US" dirty="0"/>
              <a:t>Easy to test</a:t>
            </a:r>
          </a:p>
          <a:p>
            <a:r>
              <a:rPr lang="en-US" dirty="0"/>
              <a:t>Better separation of concerns</a:t>
            </a:r>
          </a:p>
          <a:p>
            <a:r>
              <a:rPr lang="en-US" dirty="0"/>
              <a:t>Reusability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362200"/>
            <a:ext cx="1600200" cy="2057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/>
              <a:t>web.xml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2647432"/>
            <a:ext cx="1295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66472"/>
            <a:ext cx="1295400" cy="51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57400" y="4209996"/>
            <a:ext cx="1295400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16015" y="4037787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48626" y="2497231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3441" y="2972613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69197" y="35052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53100" y="1828800"/>
            <a:ext cx="2590800" cy="35814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0800" y="1371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057400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57400" y="3124200"/>
            <a:ext cx="1295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48400" y="2876032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14174" y="3694664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14174" y="4513296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Multiply</a:t>
            </a:r>
          </a:p>
        </p:txBody>
      </p:sp>
      <p:cxnSp>
        <p:nvCxnSpPr>
          <p:cNvPr id="26" name="Straight Arrow Connector 25"/>
          <p:cNvCxnSpPr>
            <a:endCxn id="20" idx="1"/>
          </p:cNvCxnSpPr>
          <p:nvPr/>
        </p:nvCxnSpPr>
        <p:spPr>
          <a:xfrm flipV="1">
            <a:off x="4953000" y="2352416"/>
            <a:ext cx="1295400" cy="10570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 flipV="1">
            <a:off x="4953000" y="3124201"/>
            <a:ext cx="1295400" cy="2667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</p:cNvCxnSpPr>
          <p:nvPr/>
        </p:nvCxnSpPr>
        <p:spPr>
          <a:xfrm>
            <a:off x="4953000" y="3390901"/>
            <a:ext cx="1280886" cy="46973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1"/>
          </p:cNvCxnSpPr>
          <p:nvPr/>
        </p:nvCxnSpPr>
        <p:spPr>
          <a:xfrm>
            <a:off x="4938486" y="3409925"/>
            <a:ext cx="1275688" cy="13983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5800" y="1828800"/>
            <a:ext cx="1866900" cy="358140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0" y="1459468"/>
            <a:ext cx="179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Client’s Request</a:t>
            </a:r>
          </a:p>
        </p:txBody>
      </p:sp>
    </p:spTree>
    <p:extLst>
      <p:ext uri="{BB962C8B-B14F-4D97-AF65-F5344CB8AC3E}">
        <p14:creationId xmlns:p14="http://schemas.microsoft.com/office/powerpoint/2010/main" val="3945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1" grpId="0" animBg="1"/>
      <p:bldP spid="42" grpId="0" animBg="1"/>
      <p:bldP spid="43" grpId="0" animBg="1"/>
      <p:bldP spid="18" grpId="0" animBg="1"/>
      <p:bldP spid="19" grpId="0"/>
      <p:bldP spid="20" grpId="0" animBg="1"/>
      <p:bldP spid="23" grpId="0" animBg="1"/>
      <p:bldP spid="24" grpId="0" animBg="1"/>
      <p:bldP spid="25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362200"/>
            <a:ext cx="1752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/>
              <a:t>Front Controller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4800" y="2504957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14800" y="2856304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3218086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3579868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5077" y="2045732"/>
            <a:ext cx="1502123" cy="2057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/>
              <a:t>web.xml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24474" y="2332552"/>
            <a:ext cx="1242527" cy="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4474" y="3347437"/>
            <a:ext cx="1242527" cy="256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24474" y="3893527"/>
            <a:ext cx="1242527" cy="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6868" y="3721319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09479" y="2180763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4294" y="2656145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0050" y="3188732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24474" y="2809320"/>
            <a:ext cx="1242527" cy="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0049" y="1512332"/>
            <a:ext cx="1636851" cy="358140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9449" y="1143000"/>
            <a:ext cx="17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Client’s Request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1447800"/>
            <a:ext cx="2057400" cy="35814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81900" y="990600"/>
            <a:ext cx="11497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29500" y="1676400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29500" y="2495032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95274" y="3313664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5274" y="4132296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Multiply</a:t>
            </a:r>
          </a:p>
        </p:txBody>
      </p:sp>
      <p:cxnSp>
        <p:nvCxnSpPr>
          <p:cNvPr id="31" name="Straight Arrow Connector 30"/>
          <p:cNvCxnSpPr>
            <a:stCxn id="5" idx="3"/>
            <a:endCxn id="27" idx="1"/>
          </p:cNvCxnSpPr>
          <p:nvPr/>
        </p:nvCxnSpPr>
        <p:spPr>
          <a:xfrm flipV="1">
            <a:off x="6477000" y="1971416"/>
            <a:ext cx="952500" cy="107658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28" idx="1"/>
          </p:cNvCxnSpPr>
          <p:nvPr/>
        </p:nvCxnSpPr>
        <p:spPr>
          <a:xfrm flipV="1">
            <a:off x="6477000" y="2790048"/>
            <a:ext cx="952500" cy="2579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9" idx="1"/>
          </p:cNvCxnSpPr>
          <p:nvPr/>
        </p:nvCxnSpPr>
        <p:spPr>
          <a:xfrm>
            <a:off x="6477000" y="3048000"/>
            <a:ext cx="918274" cy="56068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</p:cNvCxnSpPr>
          <p:nvPr/>
        </p:nvCxnSpPr>
        <p:spPr>
          <a:xfrm>
            <a:off x="6477000" y="3048000"/>
            <a:ext cx="914400" cy="137931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Controller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solidFill>
                  <a:srgbClr val="130BB5"/>
                </a:solidFill>
              </a:rPr>
              <a:t>Initialize</a:t>
            </a:r>
            <a:r>
              <a:rPr lang="en-US" dirty="0"/>
              <a:t> the framework to supply to the requests.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30BB5"/>
                </a:solidFill>
              </a:rPr>
              <a:t>Load</a:t>
            </a:r>
            <a:r>
              <a:rPr lang="en-US" dirty="0"/>
              <a:t> the map of all the URLs and the components responsible to handle the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Prepare the map for the </a:t>
            </a:r>
            <a:r>
              <a:rPr lang="en-US" dirty="0">
                <a:solidFill>
                  <a:srgbClr val="130BB5"/>
                </a:solidFill>
              </a:rPr>
              <a:t>views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MVC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Spring </a:t>
            </a:r>
            <a:r>
              <a:rPr lang="en-US" altLang="en-US" dirty="0">
                <a:solidFill>
                  <a:srgbClr val="130BB5"/>
                </a:solidFill>
              </a:rPr>
              <a:t>links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130BB5"/>
                </a:solidFill>
              </a:rPr>
              <a:t>objects</a:t>
            </a:r>
            <a:r>
              <a:rPr lang="en-US" altLang="en-US" dirty="0"/>
              <a:t> together instead of the objects linking themselves together.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Spring object linking is defined in </a:t>
            </a:r>
            <a:r>
              <a:rPr lang="en-US" altLang="en-US" dirty="0">
                <a:solidFill>
                  <a:srgbClr val="130BB5"/>
                </a:solidFill>
              </a:rPr>
              <a:t>XML</a:t>
            </a:r>
            <a:r>
              <a:rPr lang="en-US" altLang="en-US" dirty="0"/>
              <a:t> files, allowing easy changes for different application configurations thus working as a plug in architecture.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35356</TotalTime>
  <Words>1394</Words>
  <Application>Microsoft Office PowerPoint</Application>
  <PresentationFormat>On-screen Show (4:3)</PresentationFormat>
  <Paragraphs>298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PowerPoint Presentation</vt:lpstr>
      <vt:lpstr>Subject Overview</vt:lpstr>
      <vt:lpstr>What is MVC?</vt:lpstr>
      <vt:lpstr>MVC – An overview</vt:lpstr>
      <vt:lpstr>Advantage of MVC</vt:lpstr>
      <vt:lpstr>MVC Architecture</vt:lpstr>
      <vt:lpstr>Spring MVC Architecture</vt:lpstr>
      <vt:lpstr>Front Controller - Responsibilities</vt:lpstr>
      <vt:lpstr>What is Spring MVC Framework?</vt:lpstr>
      <vt:lpstr>What is Spring MVC Framework?</vt:lpstr>
      <vt:lpstr>Spring 3 MVC- Basic Architecture</vt:lpstr>
      <vt:lpstr>Spring 3.0 MVC Request Flow</vt:lpstr>
      <vt:lpstr>Why Spring Framework?</vt:lpstr>
      <vt:lpstr>Features of Spring MVC Framework</vt:lpstr>
      <vt:lpstr>Advantage of Spring MVC Framework </vt:lpstr>
      <vt:lpstr>Example of web.xml file</vt:lpstr>
      <vt:lpstr>Without Dependency-Injection/IoC</vt:lpstr>
      <vt:lpstr>With Dependency-Injection/IoC</vt:lpstr>
      <vt:lpstr>Advantage of Spring MVC over MVC</vt:lpstr>
      <vt:lpstr>Important Intefaces</vt:lpstr>
      <vt:lpstr>Java Bean vs Basic Java Class</vt:lpstr>
      <vt:lpstr>Why use Java Bean?</vt:lpstr>
      <vt:lpstr>Java Bean Architecture</vt:lpstr>
      <vt:lpstr>Bean Life Cycle</vt:lpstr>
      <vt:lpstr>Bean Life Cycle</vt:lpstr>
      <vt:lpstr>GTU Questions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4580</cp:revision>
  <dcterms:created xsi:type="dcterms:W3CDTF">2013-05-17T03:00:03Z</dcterms:created>
  <dcterms:modified xsi:type="dcterms:W3CDTF">2019-04-29T01:20:49Z</dcterms:modified>
</cp:coreProperties>
</file>