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d552074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dd552074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fe2ae799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dfe2ae799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d6d9c105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d6d9c105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acbc42e3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dacbc42e3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acbc42e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acbc42e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hyperlink" Target="https://docs.spring.io/spring-data/commons/docs/current/api/org/springframework/data/repository/PagingAndSortingRepository.html#findAll-org.springframework.data.domain.Sort-" TargetMode="External"/><Relationship Id="rId10" Type="http://schemas.openxmlformats.org/officeDocument/2006/relationships/hyperlink" Target="https://docs.spring.io/spring-data/commons/docs/current/api/org/springframework/data/repository/PagingAndSortingRepository.html" TargetMode="External"/><Relationship Id="rId13" Type="http://schemas.openxmlformats.org/officeDocument/2006/relationships/hyperlink" Target="https://docs.spring.io/spring-data/commons/docs/current/api/org/springframework/data/domain/Page.html#getTotalElements--" TargetMode="External"/><Relationship Id="rId12" Type="http://schemas.openxmlformats.org/officeDocument/2006/relationships/hyperlink" Target="https://docs.spring.io/spring-data/commons/docs/current/api/org/springframework/data/domain/Sort.html" TargetMode="External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hyperlink" Target="https://docs.spring.io/spring-data/commons/docs/current/api/org/springframework/data/repository/CrudRepository.html" TargetMode="External"/><Relationship Id="rId9" Type="http://schemas.openxmlformats.org/officeDocument/2006/relationships/hyperlink" Target="https://docs.oracle.com/javase/8/docs/api/java/lang/Iterable.html?is-external=true" TargetMode="External"/><Relationship Id="rId15" Type="http://schemas.openxmlformats.org/officeDocument/2006/relationships/image" Target="../media/image3.jpg"/><Relationship Id="rId14" Type="http://schemas.openxmlformats.org/officeDocument/2006/relationships/hyperlink" Target="https://docs.spring.io/spring-data/commons/docs/current/api/org/springframework/data/domain/Page.html#getTotalPages--" TargetMode="External"/><Relationship Id="rId5" Type="http://schemas.openxmlformats.org/officeDocument/2006/relationships/hyperlink" Target="https://docs.spring.io/spring-data/commons/docs/current/api/org/springframework/data/domain/Page.html" TargetMode="External"/><Relationship Id="rId6" Type="http://schemas.openxmlformats.org/officeDocument/2006/relationships/hyperlink" Target="https://docs.spring.io/spring-data/commons/docs/current/api/org/springframework/data/repository/PagingAndSortingRepository.html" TargetMode="External"/><Relationship Id="rId7" Type="http://schemas.openxmlformats.org/officeDocument/2006/relationships/hyperlink" Target="https://docs.spring.io/spring-data/commons/docs/current/api/org/springframework/data/repository/PagingAndSortingRepository.html#findAll-org.springframework.data.domain.Pageable-" TargetMode="External"/><Relationship Id="rId8" Type="http://schemas.openxmlformats.org/officeDocument/2006/relationships/hyperlink" Target="https://docs.spring.io/spring-data/commons/docs/current/api/org/springframework/data/domain/Pageable.html" TargetMode="External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hyperlink" Target="https://docs.spring.io/spring-data/commons/docs/current/api/org/springframework/data/domain/PageRequest.html" TargetMode="External"/><Relationship Id="rId10" Type="http://schemas.openxmlformats.org/officeDocument/2006/relationships/hyperlink" Target="https://docs.oracle.com/javase/8/docs/api/java/lang/String.html?is-external=true" TargetMode="External"/><Relationship Id="rId13" Type="http://schemas.openxmlformats.org/officeDocument/2006/relationships/hyperlink" Target="https://docs.spring.io/spring-data/commons/docs/current/api/org/springframework/data/domain/Sort.html" TargetMode="External"/><Relationship Id="rId12" Type="http://schemas.openxmlformats.org/officeDocument/2006/relationships/hyperlink" Target="https://docs.spring.io/spring-data/commons/docs/current/api/org/springframework/data/domain/PageRequest.html#of-int-int-org.springframework.data.domain.Sort-" TargetMode="External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jpg"/><Relationship Id="rId9" Type="http://schemas.openxmlformats.org/officeDocument/2006/relationships/hyperlink" Target="https://docs.spring.io/spring-data/commons/docs/current/api/org/springframework/data/domain/Sort.Direction.html" TargetMode="External"/><Relationship Id="rId5" Type="http://schemas.openxmlformats.org/officeDocument/2006/relationships/hyperlink" Target="https://docs.spring.io/spring-data/commons/docs/current/api/org/springframework/data/domain/PageRequest.html" TargetMode="External"/><Relationship Id="rId6" Type="http://schemas.openxmlformats.org/officeDocument/2006/relationships/hyperlink" Target="https://docs.spring.io/spring-data/commons/docs/current/api/org/springframework/data/domain/PageRequest.html#of-int-int-" TargetMode="External"/><Relationship Id="rId7" Type="http://schemas.openxmlformats.org/officeDocument/2006/relationships/hyperlink" Target="https://docs.spring.io/spring-data/commons/docs/current/api/org/springframework/data/domain/PageRequest.html" TargetMode="External"/><Relationship Id="rId8" Type="http://schemas.openxmlformats.org/officeDocument/2006/relationships/hyperlink" Target="https://docs.spring.io/spring-data/commons/docs/current/api/org/springframework/data/domain/PageRequest.html#of-int-int-org.springframework.data.domain.Sort.Direction-java.lang.String...-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38000"/>
          </a:blip>
          <a:stretch>
            <a:fillRect/>
          </a:stretch>
        </p:blipFill>
        <p:spPr>
          <a:xfrm>
            <a:off x="152400" y="152400"/>
            <a:ext cx="8839200" cy="4640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152400" y="152400"/>
            <a:ext cx="1904675" cy="12561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1459925" y="1538525"/>
            <a:ext cx="64686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latin typeface="Impact"/>
                <a:ea typeface="Impact"/>
                <a:cs typeface="Impact"/>
                <a:sym typeface="Impact"/>
              </a:rPr>
              <a:t>Spring Data JPA</a:t>
            </a:r>
            <a:endParaRPr b="1" sz="38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8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latin typeface="Impact"/>
                <a:ea typeface="Impact"/>
                <a:cs typeface="Impact"/>
                <a:sym typeface="Impact"/>
              </a:rPr>
              <a:t>PagingAndSortingRepository</a:t>
            </a:r>
            <a:endParaRPr b="1" sz="38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 amt="38000"/>
          </a:blip>
          <a:stretch>
            <a:fillRect/>
          </a:stretch>
        </p:blipFill>
        <p:spPr>
          <a:xfrm>
            <a:off x="152400" y="152400"/>
            <a:ext cx="8839200" cy="4640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38554" y="3884350"/>
            <a:ext cx="1212250" cy="1087624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240275" y="691175"/>
            <a:ext cx="5409000" cy="400200"/>
          </a:xfrm>
          <a:prstGeom prst="rect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org.springframework.data.repository</a:t>
            </a:r>
            <a:endParaRPr b="1"/>
          </a:p>
        </p:txBody>
      </p:sp>
      <p:sp>
        <p:nvSpPr>
          <p:cNvPr id="64" name="Google Shape;64;p14"/>
          <p:cNvSpPr txBox="1"/>
          <p:nvPr/>
        </p:nvSpPr>
        <p:spPr>
          <a:xfrm>
            <a:off x="5649125" y="1091438"/>
            <a:ext cx="3116700" cy="4002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Repository&lt;T,ID&gt;</a:t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5649125" y="1845563"/>
            <a:ext cx="3116700" cy="4002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CrudRepository&lt;T,ID&gt;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5649125" y="2599688"/>
            <a:ext cx="3116700" cy="4002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PagingAndSortingRepository&lt;T,ID&gt;</a:t>
            </a:r>
            <a:endParaRPr/>
          </a:p>
        </p:txBody>
      </p:sp>
      <p:cxnSp>
        <p:nvCxnSpPr>
          <p:cNvPr id="67" name="Google Shape;67;p14"/>
          <p:cNvCxnSpPr>
            <a:stCxn id="65" idx="0"/>
            <a:endCxn id="64" idx="2"/>
          </p:cNvCxnSpPr>
          <p:nvPr/>
        </p:nvCxnSpPr>
        <p:spPr>
          <a:xfrm rot="10800000">
            <a:off x="7207475" y="1491563"/>
            <a:ext cx="0" cy="354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" name="Google Shape;68;p14"/>
          <p:cNvCxnSpPr>
            <a:stCxn id="66" idx="0"/>
            <a:endCxn id="65" idx="2"/>
          </p:cNvCxnSpPr>
          <p:nvPr/>
        </p:nvCxnSpPr>
        <p:spPr>
          <a:xfrm rot="10800000">
            <a:off x="7207475" y="2245688"/>
            <a:ext cx="0" cy="354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" name="Google Shape;69;p14"/>
          <p:cNvSpPr txBox="1"/>
          <p:nvPr/>
        </p:nvSpPr>
        <p:spPr>
          <a:xfrm>
            <a:off x="240275" y="4171575"/>
            <a:ext cx="5409000" cy="400200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org.springframework.data.jpa.repository</a:t>
            </a:r>
            <a:endParaRPr b="1"/>
          </a:p>
        </p:txBody>
      </p:sp>
      <p:sp>
        <p:nvSpPr>
          <p:cNvPr id="70" name="Google Shape;70;p14"/>
          <p:cNvSpPr txBox="1"/>
          <p:nvPr/>
        </p:nvSpPr>
        <p:spPr>
          <a:xfrm>
            <a:off x="5649125" y="4571775"/>
            <a:ext cx="3116700" cy="400200"/>
          </a:xfrm>
          <a:prstGeom prst="rect">
            <a:avLst/>
          </a:prstGeom>
          <a:solidFill>
            <a:srgbClr val="FFE59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JpaRepository&lt;T,ID&gt;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240275" y="3104150"/>
            <a:ext cx="5409000" cy="400200"/>
          </a:xfrm>
          <a:prstGeom prst="rect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org.springframework.data.repository.query</a:t>
            </a:r>
            <a:endParaRPr b="1"/>
          </a:p>
        </p:txBody>
      </p:sp>
      <p:sp>
        <p:nvSpPr>
          <p:cNvPr id="72" name="Google Shape;72;p14"/>
          <p:cNvSpPr txBox="1"/>
          <p:nvPr/>
        </p:nvSpPr>
        <p:spPr>
          <a:xfrm>
            <a:off x="5649125" y="3504338"/>
            <a:ext cx="3116700" cy="4002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QueryByExampleExecutor&lt;T&gt;</a:t>
            </a:r>
            <a:endParaRPr/>
          </a:p>
        </p:txBody>
      </p:sp>
      <p:cxnSp>
        <p:nvCxnSpPr>
          <p:cNvPr id="73" name="Google Shape;73;p14"/>
          <p:cNvCxnSpPr/>
          <p:nvPr/>
        </p:nvCxnSpPr>
        <p:spPr>
          <a:xfrm flipH="1" rot="10800000">
            <a:off x="6295225" y="3904550"/>
            <a:ext cx="300" cy="665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4"/>
          <p:cNvCxnSpPr/>
          <p:nvPr/>
        </p:nvCxnSpPr>
        <p:spPr>
          <a:xfrm flipH="1" rot="10800000">
            <a:off x="8269675" y="3013175"/>
            <a:ext cx="7200" cy="1545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" name="Google Shape;75;p14"/>
          <p:cNvSpPr txBox="1"/>
          <p:nvPr/>
        </p:nvSpPr>
        <p:spPr>
          <a:xfrm>
            <a:off x="240275" y="115250"/>
            <a:ext cx="8525700" cy="4002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Different repositories which we are going to discuss during Spring Data JPA learning.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5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152400" y="152400"/>
            <a:ext cx="8839200" cy="464058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/>
        </p:nvSpPr>
        <p:spPr>
          <a:xfrm>
            <a:off x="269550" y="152400"/>
            <a:ext cx="8512500" cy="43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Impact"/>
                <a:ea typeface="Impact"/>
                <a:cs typeface="Impact"/>
                <a:sym typeface="Impact"/>
              </a:rPr>
              <a:t>PagingAndSortingRepository&lt;T,ID&gt; extends </a:t>
            </a:r>
            <a:r>
              <a:rPr b="1" lang="en" u="sng">
                <a:latin typeface="Impact"/>
                <a:ea typeface="Impact"/>
                <a:cs typeface="Impact"/>
                <a:sym typeface="Impact"/>
                <a:hlinkClick r:id="rId4"/>
              </a:rPr>
              <a:t>CrudRepository</a:t>
            </a:r>
            <a:r>
              <a:rPr b="1" lang="en" u="sng">
                <a:latin typeface="Impact"/>
                <a:ea typeface="Impact"/>
                <a:cs typeface="Impact"/>
                <a:sym typeface="Impact"/>
              </a:rPr>
              <a:t>&lt;T,ID&gt;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In this repository we have two new finder methods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Page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100"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6"/>
              </a:rPr>
              <a:t>T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en" sz="1100"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7"/>
              </a:rPr>
              <a:t>findAll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100"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8"/>
              </a:rPr>
              <a:t>Pageable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pageable)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9"/>
              </a:rPr>
              <a:t>Iterable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100"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10"/>
              </a:rPr>
              <a:t>T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en" sz="1100"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11"/>
              </a:rPr>
              <a:t>findAll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100"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12"/>
              </a:rPr>
              <a:t>Sort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sort)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74747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Page is an interface extends another interface Slice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Important method available in Page 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long </a:t>
            </a:r>
            <a:r>
              <a:rPr b="1" lang="en" sz="1100"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13"/>
              </a:rPr>
              <a:t>getTotalElements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" sz="1100"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14"/>
              </a:rPr>
              <a:t>getTotalPages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050">
              <a:solidFill>
                <a:srgbClr val="3538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List&lt;T&gt; getContent()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8129450" y="4385225"/>
            <a:ext cx="898525" cy="65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6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152400" y="152400"/>
            <a:ext cx="8839200" cy="4640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9450" y="4385225"/>
            <a:ext cx="898525" cy="6559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486450" y="264675"/>
            <a:ext cx="77331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Impact"/>
                <a:ea typeface="Impact"/>
                <a:cs typeface="Impact"/>
                <a:sym typeface="Impact"/>
              </a:rPr>
              <a:t>Important methods of PageRequest (Pageable type)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static </a:t>
            </a:r>
            <a:r>
              <a:rPr b="1" lang="en" sz="1100"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PageRequest</a:t>
            </a:r>
            <a:r>
              <a:rPr lang="en"/>
              <a:t> </a:t>
            </a:r>
            <a:r>
              <a:rPr b="1" lang="en" sz="1100"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6"/>
              </a:rPr>
              <a:t>of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(int page, int size)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static </a:t>
            </a:r>
            <a:r>
              <a:rPr b="1" lang="en" sz="1100"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7"/>
              </a:rPr>
              <a:t>PageRequest</a:t>
            </a:r>
            <a:r>
              <a:rPr lang="en"/>
              <a:t> </a:t>
            </a:r>
            <a:r>
              <a:rPr b="1" lang="en" sz="1100"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8"/>
              </a:rPr>
              <a:t>of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(int page, int size, </a:t>
            </a:r>
            <a:r>
              <a:rPr b="1" lang="en" sz="1100"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9"/>
              </a:rPr>
              <a:t>Sort.Direction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direction,</a:t>
            </a:r>
            <a:r>
              <a:rPr b="1" lang="en" sz="1100"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10"/>
              </a:rPr>
              <a:t>String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... properties)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static </a:t>
            </a:r>
            <a:r>
              <a:rPr b="1" lang="en" sz="1100"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11"/>
              </a:rPr>
              <a:t>PageRequest</a:t>
            </a:r>
            <a:r>
              <a:rPr lang="en"/>
              <a:t> </a:t>
            </a:r>
            <a:r>
              <a:rPr b="1" lang="en" sz="1100"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12"/>
              </a:rPr>
              <a:t>of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(int page, int size, </a:t>
            </a:r>
            <a:r>
              <a:rPr b="1" lang="en" sz="1100"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13"/>
              </a:rPr>
              <a:t>Sort</a:t>
            </a: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 sort)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Impact"/>
                <a:ea typeface="Impact"/>
                <a:cs typeface="Impact"/>
                <a:sym typeface="Impact"/>
              </a:rPr>
              <a:t>Project Setup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 u="sng">
                <a:latin typeface="Courier New"/>
                <a:ea typeface="Courier New"/>
                <a:cs typeface="Courier New"/>
                <a:sym typeface="Courier New"/>
              </a:rPr>
              <a:t>Dependency 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Spring Web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Lombok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Spring Data JPA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Spring Boot DevTools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MySQL Driver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H2 Database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7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152400" y="152400"/>
            <a:ext cx="8839200" cy="464058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/>
        </p:nvSpPr>
        <p:spPr>
          <a:xfrm>
            <a:off x="269550" y="224600"/>
            <a:ext cx="8512500" cy="48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application.properties - H2 DB</a:t>
            </a:r>
            <a:endParaRPr b="1" u="sng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spring.datasource.url=jdbc:h2:mem:h2db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##Incase you want to use file for H2 DB then comment above and uncomment below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##spring.datasource.url=jdbc:h2:file:path/database_name.db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spring.datasource.driver-class-name=org.h2.Driver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spring.datasource.username=admin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spring.datasource.password=admin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spring.h2.console.enabled=true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##########JPA properties#############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spring.jpa.show-sql=true</a:t>
            </a:r>
            <a:endParaRPr b="1" sz="1100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spring.jpa.hibernate.ddl-auto=update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One step deeper to project</a:t>
            </a:r>
            <a:endParaRPr b="1" u="sng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u="sng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com.reed.dao.entities</a:t>
            </a:r>
            <a:endParaRPr b="1" i="1" sz="1100" u="sng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Entities are classes for which corresponding table either created or exists into DB.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1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com.reed.dao.repos</a:t>
            </a:r>
            <a:endParaRPr b="1" i="1" sz="1100" u="sng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Repository are used to manage entities by using different set of CRUD methods.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com.reed.service</a:t>
            </a:r>
            <a:endParaRPr b="1" i="1" sz="1100" u="sng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Service layer which will make use of repo to persist entity data into underlying DB.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com.reed.controller</a:t>
            </a:r>
            <a:endParaRPr b="1" i="1" sz="1100" u="sng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Rest controller will act as front layer to route the request to service and respond to client.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9450" y="4385225"/>
            <a:ext cx="898525" cy="65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