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9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2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0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4C91-43A4-4BAC-8060-B8F5F092ADE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64F3-1370-4F90-BD13-E1130ACC8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nnexure/Research%20Work%20Plan.pdf" TargetMode="External"/><Relationship Id="rId2" Type="http://schemas.openxmlformats.org/officeDocument/2006/relationships/hyperlink" Target="Annexure/Research%20Advisory%20Committee(RAC)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nnexure/Semester%20Progress%20Report%20of%20Research%20Work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Annexure/Certificate%20by%20the%20Research%20Supervisor%20(for%20Final%20Thesis).pdf" TargetMode="External"/><Relationship Id="rId13" Type="http://schemas.openxmlformats.org/officeDocument/2006/relationships/hyperlink" Target="Annexure/Thesis%20Submission%20Form.pdf" TargetMode="External"/><Relationship Id="rId3" Type="http://schemas.openxmlformats.org/officeDocument/2006/relationships/hyperlink" Target="Annexure/Certificate%20by%20the%20Research%20Scholar%20(for%20Pre-Thesis)...pdf" TargetMode="External"/><Relationship Id="rId7" Type="http://schemas.openxmlformats.org/officeDocument/2006/relationships/hyperlink" Target="Annexure/Declaration%20by%20Research%20Scholar%20(for%20Final%20Thesis).pdf" TargetMode="External"/><Relationship Id="rId12" Type="http://schemas.openxmlformats.org/officeDocument/2006/relationships/hyperlink" Target="Annexure/Report%20of%20CRAC%20on%20Pre-Thesis%20Submission%20Presentation.pdf" TargetMode="External"/><Relationship Id="rId2" Type="http://schemas.openxmlformats.org/officeDocument/2006/relationships/hyperlink" Target="Annexure/Declaration%20by%20the%20Research%20Scholar%20(for%20Pre-Thesis)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nnexure/No%20Dues%20Certificate%20for%20PhD%20Thesis%20Submission.pdf" TargetMode="External"/><Relationship Id="rId11" Type="http://schemas.openxmlformats.org/officeDocument/2006/relationships/hyperlink" Target="Annexure/Approval%20of%20CRAC%20Chairperson%20on%20the%20Application%20for%20Pre-Thesis%20Submission%20Presentation.pdf" TargetMode="External"/><Relationship Id="rId5" Type="http://schemas.openxmlformats.org/officeDocument/2006/relationships/hyperlink" Target="Annexure/PhD%20Thesis%20Evaluation%20Report.pdf" TargetMode="External"/><Relationship Id="rId10" Type="http://schemas.openxmlformats.org/officeDocument/2006/relationships/hyperlink" Target="Annexure/Report%20of%20CRAC%20on%20the%20Request%20for%20Pre-Thesis%20Submission%20Presentation.pdf" TargetMode="External"/><Relationship Id="rId4" Type="http://schemas.openxmlformats.org/officeDocument/2006/relationships/hyperlink" Target="Annexure/Plagiarism%20verification.pdf" TargetMode="External"/><Relationship Id="rId9" Type="http://schemas.openxmlformats.org/officeDocument/2006/relationships/hyperlink" Target="Annexure/Application%20for%20Pre-Thesis%20Submission%20Presentation.pdf" TargetMode="External"/><Relationship Id="rId14" Type="http://schemas.openxmlformats.org/officeDocument/2006/relationships/hyperlink" Target="Annexure/Final%20Thesis%20Submission%20Form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nnexure/Semester%20Progress%20Report%20of%20Research%20Work.pdf" TargetMode="External"/><Relationship Id="rId2" Type="http://schemas.openxmlformats.org/officeDocument/2006/relationships/hyperlink" Target="Annexure/Presentation%20Outline%20for%20Review%20of%20Literature%20&amp;%20Assessment%20Perform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nnexure/Semester%20Progress%20Report%20of%20Research%20Work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Annexure/Semester%20Progress%20Report%20of%20Research%20Work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nnexure/Semester%20Progress%20Report%20of%20Research%20Wor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First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96651"/>
            <a:ext cx="9144000" cy="43513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Area of Interest</a:t>
            </a: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Allocation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Supervisor </a:t>
            </a: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Constitution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RAC</a:t>
            </a:r>
            <a:endParaRPr lang="en-US" sz="3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Recommendation for next CRC: </a:t>
            </a:r>
          </a:p>
          <a:p>
            <a:r>
              <a:rPr lang="en-US" sz="2000" dirty="0" smtClean="0"/>
              <a:t>Course Work </a:t>
            </a:r>
          </a:p>
          <a:p>
            <a:r>
              <a:rPr lang="en-US" sz="2000" dirty="0" smtClean="0"/>
              <a:t>Additional Courses</a:t>
            </a:r>
          </a:p>
          <a:p>
            <a:r>
              <a:rPr lang="en-US" sz="2000" dirty="0" smtClean="0"/>
              <a:t>The Review of Literature needs to be completed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5401639"/>
            <a:ext cx="87873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Required Annexure: </a:t>
            </a:r>
            <a:r>
              <a:rPr lang="en-US" sz="2800" dirty="0" smtClean="0">
                <a:solidFill>
                  <a:srgbClr val="7030A0"/>
                </a:solidFill>
                <a:hlinkClick r:id="rId2" action="ppaction://hlinkfile"/>
              </a:rPr>
              <a:t>C-C1*</a:t>
            </a:r>
            <a:r>
              <a:rPr lang="en-US" sz="2800" dirty="0" smtClean="0">
                <a:solidFill>
                  <a:srgbClr val="7030A0"/>
                </a:solidFill>
              </a:rPr>
              <a:t> &amp; </a:t>
            </a:r>
            <a:r>
              <a:rPr lang="en-US" sz="2800" dirty="0" smtClean="0">
                <a:solidFill>
                  <a:srgbClr val="7030A0"/>
                </a:solidFill>
                <a:hlinkClick r:id="rId3" action="ppaction://hlinkfile"/>
              </a:rPr>
              <a:t>D**</a:t>
            </a:r>
            <a:endParaRPr lang="en-US" sz="2800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Annexure C-C1*: For RAC committee</a:t>
            </a:r>
          </a:p>
          <a:p>
            <a:r>
              <a:rPr lang="en-US" dirty="0" smtClean="0"/>
              <a:t>Annexure D***: Research Work Plan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2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Fifth RAC Meeting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130551"/>
            <a:ext cx="8723376" cy="372637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Fifth RAC meeting  (second week of April/October)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Meeting for the fifth semester progress report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Sixth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066543"/>
            <a:ext cx="9144000" cy="37903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Submission of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Original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Article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copy</a:t>
            </a:r>
            <a:endParaRPr lang="en-US" sz="3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Discussion/ Pre-thesis submission (After having completed 30 months from the date of registration)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7160" y="5655754"/>
            <a:ext cx="8869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Required Annexure: </a:t>
            </a:r>
            <a:r>
              <a:rPr lang="en-US" sz="3000" dirty="0" smtClean="0">
                <a:solidFill>
                  <a:srgbClr val="7030A0"/>
                </a:solidFill>
                <a:hlinkClick r:id="rId2" action="ppaction://hlinkfile"/>
              </a:rPr>
              <a:t>G*</a:t>
            </a:r>
            <a:endParaRPr lang="en-US" sz="3000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Annexure G* : Semester progress report of research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6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155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Annexure Required for Pre-thesis/thesis submission</a:t>
            </a:r>
            <a:endParaRPr lang="en-IN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272"/>
            <a:ext cx="9144000" cy="5407280"/>
          </a:xfrm>
        </p:spPr>
        <p:txBody>
          <a:bodyPr>
            <a:noAutofit/>
          </a:bodyPr>
          <a:lstStyle/>
          <a:p>
            <a:r>
              <a:rPr lang="en-US" sz="1600" dirty="0" smtClean="0">
                <a:hlinkClick r:id="rId2" action="ppaction://hlinkfile"/>
              </a:rPr>
              <a:t>Annexure I </a:t>
            </a:r>
            <a:r>
              <a:rPr lang="en-US" sz="1600" dirty="0" smtClean="0"/>
              <a:t>: Declaration </a:t>
            </a:r>
            <a:r>
              <a:rPr lang="en-US" sz="1600" dirty="0"/>
              <a:t>by the Research Scholar (for Pre-Thesis)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>
                <a:hlinkClick r:id="rId3" action="ppaction://hlinkfile"/>
              </a:rPr>
              <a:t>Annexure </a:t>
            </a:r>
            <a:r>
              <a:rPr lang="en-US" sz="1600" dirty="0" smtClean="0">
                <a:hlinkClick r:id="rId3" action="ppaction://hlinkfile"/>
              </a:rPr>
              <a:t>J</a:t>
            </a:r>
            <a:r>
              <a:rPr lang="en-US" sz="1600" dirty="0" smtClean="0"/>
              <a:t> : Certificate </a:t>
            </a:r>
            <a:r>
              <a:rPr lang="en-US" sz="1600" dirty="0"/>
              <a:t>by the Research Supervisor (for Pre-Thesis) </a:t>
            </a:r>
          </a:p>
          <a:p>
            <a:r>
              <a:rPr lang="en-US" sz="1600" dirty="0" smtClean="0">
                <a:hlinkClick r:id="rId4" action="ppaction://hlinkfile"/>
              </a:rPr>
              <a:t>Annexure K</a:t>
            </a:r>
            <a:r>
              <a:rPr lang="en-US" sz="1600" dirty="0" smtClean="0"/>
              <a:t> : Plagiarism </a:t>
            </a:r>
            <a:r>
              <a:rPr lang="en-US" sz="1600" dirty="0"/>
              <a:t>Verification </a:t>
            </a:r>
          </a:p>
          <a:p>
            <a:r>
              <a:rPr lang="en-US" sz="1600" dirty="0" smtClean="0"/>
              <a:t> </a:t>
            </a:r>
            <a:r>
              <a:rPr lang="en-US" sz="1600" dirty="0">
                <a:hlinkClick r:id="rId5" action="ppaction://hlinkfile"/>
              </a:rPr>
              <a:t>Annexure </a:t>
            </a:r>
            <a:r>
              <a:rPr lang="en-US" sz="1600" dirty="0" smtClean="0">
                <a:hlinkClick r:id="rId5" action="ppaction://hlinkfile"/>
              </a:rPr>
              <a:t>L</a:t>
            </a:r>
            <a:r>
              <a:rPr lang="en-US" sz="1600" dirty="0" smtClean="0"/>
              <a:t> : PhD </a:t>
            </a:r>
            <a:r>
              <a:rPr lang="en-US" sz="1600" dirty="0"/>
              <a:t>Thesis Evaluation Report </a:t>
            </a:r>
          </a:p>
          <a:p>
            <a:r>
              <a:rPr lang="en-US" sz="1600" dirty="0" smtClean="0">
                <a:hlinkClick r:id="rId6" action="ppaction://hlinkfile"/>
              </a:rPr>
              <a:t>Annexure M</a:t>
            </a:r>
            <a:r>
              <a:rPr lang="en-US" sz="1600" dirty="0" smtClean="0"/>
              <a:t> : No </a:t>
            </a:r>
            <a:r>
              <a:rPr lang="en-US" sz="1600" dirty="0"/>
              <a:t>Dues Certificate for PhD Thesis Submission </a:t>
            </a:r>
          </a:p>
          <a:p>
            <a:r>
              <a:rPr lang="en-US" sz="1600" dirty="0" smtClean="0">
                <a:hlinkClick r:id="rId7" action="ppaction://hlinkfile"/>
              </a:rPr>
              <a:t>Annexure N</a:t>
            </a:r>
            <a:r>
              <a:rPr lang="en-US" sz="1600" dirty="0" smtClean="0"/>
              <a:t> : </a:t>
            </a:r>
            <a:r>
              <a:rPr lang="en-US" sz="1600" dirty="0"/>
              <a:t>Declaration by the Research Scholar (for Final Thesis) </a:t>
            </a:r>
          </a:p>
          <a:p>
            <a:r>
              <a:rPr lang="en-US" sz="1600" dirty="0" smtClean="0">
                <a:hlinkClick r:id="rId8" action="ppaction://hlinkfile"/>
              </a:rPr>
              <a:t>Annexure O</a:t>
            </a:r>
            <a:r>
              <a:rPr lang="en-US" sz="1600" dirty="0" smtClean="0"/>
              <a:t> : Certificate </a:t>
            </a:r>
            <a:r>
              <a:rPr lang="en-US" sz="1600" dirty="0"/>
              <a:t>by the Research Supervisor (for Final Thesis)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>
                <a:hlinkClick r:id="rId9" action="ppaction://hlinkfile"/>
              </a:rPr>
              <a:t>Annexure </a:t>
            </a:r>
            <a:r>
              <a:rPr lang="en-US" sz="1600" dirty="0">
                <a:hlinkClick r:id="rId9" action="ppaction://hlinkfile"/>
              </a:rPr>
              <a:t>Q</a:t>
            </a:r>
            <a:r>
              <a:rPr lang="en-US" sz="1600" dirty="0"/>
              <a:t> </a:t>
            </a:r>
            <a:r>
              <a:rPr lang="en-US" sz="1600" dirty="0" smtClean="0"/>
              <a:t>: Application </a:t>
            </a:r>
            <a:r>
              <a:rPr lang="en-US" sz="1600" dirty="0"/>
              <a:t>for Pre-Thesis Submission Presentation </a:t>
            </a:r>
          </a:p>
          <a:p>
            <a:r>
              <a:rPr lang="en-US" sz="1600" dirty="0" smtClean="0">
                <a:hlinkClick r:id="rId10" action="ppaction://hlinkfile"/>
              </a:rPr>
              <a:t>Annexure R</a:t>
            </a:r>
            <a:r>
              <a:rPr lang="en-US" sz="1600" dirty="0" smtClean="0"/>
              <a:t> : Report </a:t>
            </a:r>
            <a:r>
              <a:rPr lang="en-US" sz="1600" dirty="0"/>
              <a:t>of CRAC on the Request for Pre-Thesis Submission Presentation  </a:t>
            </a:r>
          </a:p>
          <a:p>
            <a:r>
              <a:rPr lang="en-US" sz="1600" dirty="0" smtClean="0">
                <a:hlinkClick r:id="rId11" action="ppaction://hlinkfile"/>
              </a:rPr>
              <a:t>Annexure S</a:t>
            </a:r>
            <a:r>
              <a:rPr lang="en-US" sz="1600" dirty="0" smtClean="0"/>
              <a:t>: Approval </a:t>
            </a:r>
            <a:r>
              <a:rPr lang="en-US" sz="1600" dirty="0"/>
              <a:t>of CRAC Chairperson on the Application for Pre-Thesis Submission </a:t>
            </a:r>
            <a:r>
              <a:rPr lang="en-US" sz="1600" dirty="0" smtClean="0"/>
              <a:t>Presentation </a:t>
            </a:r>
          </a:p>
          <a:p>
            <a:r>
              <a:rPr lang="en-IN" sz="1600" dirty="0" smtClean="0">
                <a:hlinkClick r:id="rId12" action="ppaction://hlinkfile"/>
              </a:rPr>
              <a:t>Annexure U</a:t>
            </a:r>
            <a:r>
              <a:rPr lang="en-IN" sz="1600" dirty="0" smtClean="0"/>
              <a:t>:  </a:t>
            </a:r>
            <a:r>
              <a:rPr lang="en-IN" sz="1600" dirty="0"/>
              <a:t>Report of CRAC on Pre-Thesis Submission </a:t>
            </a:r>
            <a:r>
              <a:rPr lang="en-IN" sz="1600" dirty="0" smtClean="0"/>
              <a:t>Presentation</a:t>
            </a:r>
          </a:p>
          <a:p>
            <a:r>
              <a:rPr lang="en-IN" sz="1600" dirty="0" smtClean="0"/>
              <a:t> </a:t>
            </a:r>
            <a:r>
              <a:rPr lang="en-IN" sz="1600" dirty="0">
                <a:hlinkClick r:id="rId13" action="ppaction://hlinkfile"/>
              </a:rPr>
              <a:t>Annexure </a:t>
            </a:r>
            <a:r>
              <a:rPr lang="en-IN" sz="1600" dirty="0" smtClean="0">
                <a:hlinkClick r:id="rId13" action="ppaction://hlinkfile"/>
              </a:rPr>
              <a:t>V</a:t>
            </a:r>
            <a:r>
              <a:rPr lang="en-IN" sz="1600" dirty="0" smtClean="0"/>
              <a:t>:  </a:t>
            </a:r>
            <a:r>
              <a:rPr lang="en-IN" sz="1600" dirty="0"/>
              <a:t>Thesis Submission Form </a:t>
            </a:r>
            <a:endParaRPr lang="en-IN" sz="1600" dirty="0" smtClean="0"/>
          </a:p>
          <a:p>
            <a:r>
              <a:rPr lang="en-IN" sz="1600" dirty="0" smtClean="0">
                <a:hlinkClick r:id="rId14" action="ppaction://hlinkfile"/>
              </a:rPr>
              <a:t>Annexure Z1</a:t>
            </a:r>
            <a:r>
              <a:rPr lang="en-IN" sz="1600" dirty="0" smtClean="0"/>
              <a:t> : Final </a:t>
            </a:r>
            <a:r>
              <a:rPr lang="en-IN" sz="1600" dirty="0"/>
              <a:t>Thesis Submission </a:t>
            </a:r>
            <a:r>
              <a:rPr lang="en-IN" sz="1600" dirty="0" smtClean="0"/>
              <a:t>Form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75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First RAC Meeting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203703"/>
            <a:ext cx="8723376" cy="3653219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RAC meeting  (second week of April/October)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Meeting for the first semester progress report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Second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505585"/>
            <a:ext cx="9144000" cy="43513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Submission of Review of Literature</a:t>
            </a:r>
          </a:p>
          <a:p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4 credits award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/>
              <a:t>Recommendation for next CRC: </a:t>
            </a:r>
          </a:p>
          <a:p>
            <a:r>
              <a:rPr lang="en-US" sz="2000" dirty="0" smtClean="0"/>
              <a:t>Synopsis need to be submitted</a:t>
            </a:r>
          </a:p>
          <a:p>
            <a:r>
              <a:rPr lang="en-US" sz="2000" dirty="0" smtClean="0"/>
              <a:t>Prepare a review article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5196007"/>
            <a:ext cx="92354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Required Annexure: </a:t>
            </a:r>
            <a:r>
              <a:rPr lang="en-US" sz="3000" dirty="0" smtClean="0">
                <a:solidFill>
                  <a:srgbClr val="7030A0"/>
                </a:solidFill>
                <a:hlinkClick r:id="rId2" action="ppaction://hlinkfile"/>
              </a:rPr>
              <a:t>E-E1*</a:t>
            </a:r>
            <a:r>
              <a:rPr lang="en-US" sz="3000" dirty="0" smtClean="0">
                <a:solidFill>
                  <a:srgbClr val="7030A0"/>
                </a:solidFill>
              </a:rPr>
              <a:t>, </a:t>
            </a:r>
            <a:r>
              <a:rPr lang="en-US" sz="3000" dirty="0" smtClean="0">
                <a:solidFill>
                  <a:srgbClr val="7030A0"/>
                </a:solidFill>
                <a:hlinkClick r:id="rId3" action="ppaction://hlinkfile"/>
              </a:rPr>
              <a:t>G**</a:t>
            </a:r>
            <a:endParaRPr lang="en-US" sz="3000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Annexure E-E1* : Presentation outline for ROL &amp; Assessment </a:t>
            </a:r>
            <a:r>
              <a:rPr lang="en-US" dirty="0" err="1" smtClean="0"/>
              <a:t>Proforma</a:t>
            </a:r>
            <a:endParaRPr lang="en-US" dirty="0" smtClean="0"/>
          </a:p>
          <a:p>
            <a:r>
              <a:rPr lang="en-US" dirty="0"/>
              <a:t>Annexure </a:t>
            </a:r>
            <a:r>
              <a:rPr lang="en-US" dirty="0" smtClean="0"/>
              <a:t>G** </a:t>
            </a:r>
            <a:r>
              <a:rPr lang="en-US" dirty="0"/>
              <a:t>: Semester progress report of research work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Second RAC Meeting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011679"/>
            <a:ext cx="8723376" cy="384524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RAC meeting  (second week of April/October)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Meeting for the second semester progress report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Third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048255"/>
            <a:ext cx="9144000" cy="38086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Submission of Synopsis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Submission of Review Article copy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/>
              <a:t>Recommendation for next CRC: </a:t>
            </a:r>
          </a:p>
          <a:p>
            <a:r>
              <a:rPr lang="en-US" sz="2200" dirty="0" smtClean="0"/>
              <a:t>IEC need to be done</a:t>
            </a:r>
            <a:endParaRPr lang="en-US" sz="2200" dirty="0"/>
          </a:p>
          <a:p>
            <a:r>
              <a:rPr lang="en-US" sz="2200" dirty="0" smtClean="0"/>
              <a:t>Data collection to be started</a:t>
            </a:r>
            <a:endParaRPr lang="en-US" sz="2200" dirty="0"/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1732" y="5775883"/>
            <a:ext cx="8860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dirty="0">
                <a:solidFill>
                  <a:srgbClr val="7030A0"/>
                </a:solidFill>
              </a:rPr>
              <a:t>Required Annexure: </a:t>
            </a:r>
            <a:r>
              <a:rPr lang="en-US" sz="3000" dirty="0">
                <a:solidFill>
                  <a:srgbClr val="7030A0"/>
                </a:solidFill>
                <a:hlinkClick r:id="rId2" action="ppaction://hlinkfile"/>
              </a:rPr>
              <a:t>G*</a:t>
            </a:r>
            <a:endParaRPr lang="en-US" sz="3000" dirty="0">
              <a:solidFill>
                <a:srgbClr val="7030A0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Annexure G* : Semester progress report of research work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Third RAC Meeting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865375"/>
            <a:ext cx="8723376" cy="399154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RAC meeting  (second week of April/October)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Meeting for the third semester progress report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Fourth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020823"/>
            <a:ext cx="9144000" cy="3836099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IEC certificate must be shown.</a:t>
            </a:r>
          </a:p>
          <a:p>
            <a:r>
              <a:rPr lang="en-US" sz="3500" dirty="0" smtClean="0">
                <a:solidFill>
                  <a:schemeClr val="accent5">
                    <a:lumMod val="50000"/>
                  </a:schemeClr>
                </a:solidFill>
              </a:rPr>
              <a:t>Data collection need to shown. </a:t>
            </a:r>
          </a:p>
          <a:p>
            <a:pPr marL="0" indent="0">
              <a:buNone/>
            </a:pPr>
            <a:endParaRPr lang="en-US" sz="35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500" dirty="0"/>
              <a:t>Recommendation for next CRC: </a:t>
            </a:r>
          </a:p>
          <a:p>
            <a:r>
              <a:rPr lang="en-US" sz="2400" dirty="0" smtClean="0"/>
              <a:t>Statistical analysis need to be completed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5903747"/>
            <a:ext cx="900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Required Annexure: </a:t>
            </a:r>
            <a:r>
              <a:rPr lang="en-US" sz="3000" dirty="0">
                <a:solidFill>
                  <a:srgbClr val="7030A0"/>
                </a:solidFill>
                <a:hlinkClick r:id="rId2" action="ppaction://hlinkfile"/>
              </a:rPr>
              <a:t>G*</a:t>
            </a:r>
            <a:endParaRPr lang="en-US" sz="3000" dirty="0">
              <a:solidFill>
                <a:srgbClr val="7030A0"/>
              </a:solidFill>
            </a:endParaRPr>
          </a:p>
          <a:p>
            <a:r>
              <a:rPr lang="en-US" dirty="0"/>
              <a:t>Annexure G* : Semester progress report of research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Fourth RAC Meeting</a:t>
            </a:r>
            <a:endParaRPr lang="en-IN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285999"/>
            <a:ext cx="8723376" cy="357092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4th RAC meeting  (second week of April/October)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Meeting for the fourth semester progress report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Fifth CRAC Meeting</a:t>
            </a:r>
            <a:endParaRPr lang="en-IN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359151"/>
            <a:ext cx="9144000" cy="3497771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 smtClean="0">
                <a:solidFill>
                  <a:schemeClr val="accent5">
                    <a:lumMod val="50000"/>
                  </a:schemeClr>
                </a:solidFill>
              </a:rPr>
              <a:t>Statistical analysis to be shown.</a:t>
            </a:r>
          </a:p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r>
              <a:rPr lang="en-US" sz="4300" dirty="0" smtClean="0"/>
              <a:t>Recommendation </a:t>
            </a:r>
            <a:r>
              <a:rPr lang="en-US" sz="4300" dirty="0"/>
              <a:t>for next CRC: </a:t>
            </a:r>
            <a:endParaRPr lang="en-US" dirty="0"/>
          </a:p>
          <a:p>
            <a:r>
              <a:rPr lang="en-US" sz="3200" dirty="0"/>
              <a:t> </a:t>
            </a:r>
            <a:r>
              <a:rPr lang="en-US" sz="2400" dirty="0" smtClean="0"/>
              <a:t>Results section &amp; discussion need </a:t>
            </a:r>
            <a:r>
              <a:rPr lang="en-US" sz="2400" dirty="0"/>
              <a:t>to be </a:t>
            </a:r>
            <a:r>
              <a:rPr lang="en-US" sz="2400" dirty="0" smtClean="0"/>
              <a:t>completed</a:t>
            </a:r>
          </a:p>
          <a:p>
            <a:r>
              <a:rPr lang="en-US" sz="2400" dirty="0" smtClean="0"/>
              <a:t>Prepare an Original Article</a:t>
            </a:r>
          </a:p>
          <a:p>
            <a:r>
              <a:rPr lang="en-US" sz="2400" dirty="0" smtClean="0"/>
              <a:t>Two paper presentation need to be done</a:t>
            </a:r>
            <a:endParaRPr lang="en-US" sz="2400" dirty="0"/>
          </a:p>
          <a:p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9728" y="6027003"/>
            <a:ext cx="8924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Required Annexure: </a:t>
            </a:r>
            <a:r>
              <a:rPr lang="en-US" sz="3000" dirty="0">
                <a:solidFill>
                  <a:srgbClr val="7030A0"/>
                </a:solidFill>
                <a:hlinkClick r:id="rId2" action="ppaction://hlinkfile"/>
              </a:rPr>
              <a:t>G*</a:t>
            </a:r>
            <a:endParaRPr lang="en-US" sz="3000" dirty="0">
              <a:solidFill>
                <a:srgbClr val="7030A0"/>
              </a:solidFill>
            </a:endParaRPr>
          </a:p>
          <a:p>
            <a:r>
              <a:rPr lang="en-US" dirty="0"/>
              <a:t>Annexure G* : Semester progress report of research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9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511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First CRAC Meeting</vt:lpstr>
      <vt:lpstr>First RAC Meeting</vt:lpstr>
      <vt:lpstr>Second CRAC Meeting</vt:lpstr>
      <vt:lpstr>Second RAC Meeting</vt:lpstr>
      <vt:lpstr>Third CRAC Meeting</vt:lpstr>
      <vt:lpstr>Third RAC Meeting</vt:lpstr>
      <vt:lpstr>Fourth CRAC Meeting</vt:lpstr>
      <vt:lpstr>Fourth RAC Meeting</vt:lpstr>
      <vt:lpstr>Fifth CRAC Meeting</vt:lpstr>
      <vt:lpstr>Fifth RAC Meeting</vt:lpstr>
      <vt:lpstr>Sixth CRAC Meeting</vt:lpstr>
      <vt:lpstr>Annexure Required for Pre-thesis/thesis submission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CRAC Meeting</dc:title>
  <dc:creator>hp</dc:creator>
  <cp:lastModifiedBy>hp</cp:lastModifiedBy>
  <cp:revision>19</cp:revision>
  <dcterms:created xsi:type="dcterms:W3CDTF">2024-09-02T04:26:31Z</dcterms:created>
  <dcterms:modified xsi:type="dcterms:W3CDTF">2024-09-02T09:31:01Z</dcterms:modified>
</cp:coreProperties>
</file>