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3640" r:id="rId2"/>
    <p:sldId id="3694" r:id="rId3"/>
    <p:sldId id="3711" r:id="rId4"/>
    <p:sldId id="3781" r:id="rId5"/>
    <p:sldId id="3768" r:id="rId6"/>
    <p:sldId id="3770" r:id="rId7"/>
    <p:sldId id="3753" r:id="rId8"/>
    <p:sldId id="3754" r:id="rId9"/>
    <p:sldId id="3756" r:id="rId10"/>
    <p:sldId id="3757" r:id="rId11"/>
    <p:sldId id="3762" r:id="rId12"/>
    <p:sldId id="3771" r:id="rId13"/>
    <p:sldId id="3772" r:id="rId14"/>
    <p:sldId id="3782" r:id="rId15"/>
    <p:sldId id="3783" r:id="rId16"/>
    <p:sldId id="3784" r:id="rId17"/>
    <p:sldId id="3785" r:id="rId18"/>
    <p:sldId id="3749" r:id="rId19"/>
    <p:sldId id="3705" r:id="rId20"/>
    <p:sldId id="3778" r:id="rId21"/>
    <p:sldId id="3786" r:id="rId22"/>
    <p:sldId id="3779" r:id="rId23"/>
    <p:sldId id="3774" r:id="rId24"/>
    <p:sldId id="364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46B0FA"/>
    <a:srgbClr val="AE36FF"/>
    <a:srgbClr val="434ACF"/>
    <a:srgbClr val="BF2CFE"/>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6449" autoAdjust="0"/>
  </p:normalViewPr>
  <p:slideViewPr>
    <p:cSldViewPr snapToGrid="0" snapToObjects="1">
      <p:cViewPr varScale="1">
        <p:scale>
          <a:sx n="68" d="100"/>
          <a:sy n="68" d="100"/>
        </p:scale>
        <p:origin x="966" y="7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62812F-06A7-4A03-A2FA-27A7F323A4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2EAE532-98C8-4D11-8ABB-EE74F315318B}">
      <dgm:prSet phldrT="[Text]" custT="1"/>
      <dgm:spPr>
        <a:solidFill>
          <a:schemeClr val="bg1"/>
        </a:solidFill>
        <a:ln>
          <a:solidFill>
            <a:srgbClr val="46B0FA"/>
          </a:solidFill>
        </a:ln>
      </dgm:spPr>
      <dgm:t>
        <a:bodyPr/>
        <a:lstStyle/>
        <a:p>
          <a:r>
            <a:rPr lang="en-US" sz="2000" dirty="0">
              <a:solidFill>
                <a:schemeClr val="tx1"/>
              </a:solidFill>
            </a:rPr>
            <a:t>Sharma, S. and Parmar, M., 2020. Heart diseases prediction using deep learning neural network model. Using SVM, accuracy for Heart Diseases 84.07%, Diabetes 78.26%, Random Forest 85.15% for heart diseases</a:t>
          </a:r>
          <a:endParaRPr lang="en-IN" sz="2000" dirty="0">
            <a:solidFill>
              <a:schemeClr val="tx1"/>
            </a:solidFill>
          </a:endParaRPr>
        </a:p>
      </dgm:t>
    </dgm:pt>
    <dgm:pt modelId="{4C6A674A-8A8F-4DBD-A424-8F5B829E312C}" type="parTrans" cxnId="{3792D5A8-0F5A-4BB8-B7C4-366C17AED9E8}">
      <dgm:prSet/>
      <dgm:spPr/>
      <dgm:t>
        <a:bodyPr/>
        <a:lstStyle/>
        <a:p>
          <a:endParaRPr lang="en-IN"/>
        </a:p>
      </dgm:t>
    </dgm:pt>
    <dgm:pt modelId="{CA2B36A3-EF8E-4C4A-8B43-AA48B9F65AA2}" type="sibTrans" cxnId="{3792D5A8-0F5A-4BB8-B7C4-366C17AED9E8}">
      <dgm:prSet/>
      <dgm:spPr/>
      <dgm:t>
        <a:bodyPr/>
        <a:lstStyle/>
        <a:p>
          <a:endParaRPr lang="en-IN"/>
        </a:p>
      </dgm:t>
    </dgm:pt>
    <dgm:pt modelId="{5F6A2B7D-86BD-4289-805B-334C6E755C65}">
      <dgm:prSet custT="1"/>
      <dgm:spPr>
        <a:solidFill>
          <a:schemeClr val="bg1"/>
        </a:solidFill>
        <a:ln>
          <a:solidFill>
            <a:srgbClr val="46B0FA"/>
          </a:solidFill>
        </a:ln>
      </dgm:spPr>
      <dgm:t>
        <a:bodyPr/>
        <a:lstStyle/>
        <a:p>
          <a:r>
            <a:rPr lang="en-IN" sz="2000" dirty="0">
              <a:solidFill>
                <a:schemeClr val="tx1"/>
              </a:solidFill>
            </a:rPr>
            <a:t>D. </a:t>
          </a:r>
          <a:r>
            <a:rPr lang="en-IN" sz="2000" dirty="0" err="1">
              <a:solidFill>
                <a:schemeClr val="tx1"/>
              </a:solidFill>
            </a:rPr>
            <a:t>Dahiwade</a:t>
          </a:r>
          <a:r>
            <a:rPr lang="en-IN" sz="2000" dirty="0">
              <a:solidFill>
                <a:schemeClr val="tx1"/>
              </a:solidFill>
            </a:rPr>
            <a:t>, G. </a:t>
          </a:r>
          <a:r>
            <a:rPr lang="en-IN" sz="2000" dirty="0" err="1">
              <a:solidFill>
                <a:schemeClr val="tx1"/>
              </a:solidFill>
            </a:rPr>
            <a:t>Patle</a:t>
          </a:r>
          <a:r>
            <a:rPr lang="en-IN" sz="2000" dirty="0">
              <a:solidFill>
                <a:schemeClr val="tx1"/>
              </a:solidFill>
            </a:rPr>
            <a:t> and E. Meshram, "Designing Disease Prediction Model Using Machine Learning Approach.</a:t>
          </a:r>
        </a:p>
      </dgm:t>
    </dgm:pt>
    <dgm:pt modelId="{CA46DCEA-49CA-4185-B4FC-D1A1CCF75E01}" type="parTrans" cxnId="{E3A80D8A-34BD-48D2-9C66-F1510FCF780C}">
      <dgm:prSet/>
      <dgm:spPr/>
      <dgm:t>
        <a:bodyPr/>
        <a:lstStyle/>
        <a:p>
          <a:endParaRPr lang="en-IN"/>
        </a:p>
      </dgm:t>
    </dgm:pt>
    <dgm:pt modelId="{AE39AE58-079E-4654-BDFD-5F1D1FCB7700}" type="sibTrans" cxnId="{E3A80D8A-34BD-48D2-9C66-F1510FCF780C}">
      <dgm:prSet/>
      <dgm:spPr/>
      <dgm:t>
        <a:bodyPr/>
        <a:lstStyle/>
        <a:p>
          <a:endParaRPr lang="en-IN"/>
        </a:p>
      </dgm:t>
    </dgm:pt>
    <dgm:pt modelId="{C3C906EB-D184-445F-BAB4-402C4340F101}">
      <dgm:prSet custT="1"/>
      <dgm:spPr>
        <a:solidFill>
          <a:schemeClr val="bg1"/>
        </a:solidFill>
        <a:ln>
          <a:solidFill>
            <a:srgbClr val="46B0FA"/>
          </a:solidFill>
        </a:ln>
      </dgm:spPr>
      <dgm:t>
        <a:bodyPr/>
        <a:lstStyle/>
        <a:p>
          <a:r>
            <a:rPr lang="en-US" sz="2000" dirty="0">
              <a:solidFill>
                <a:schemeClr val="tx1"/>
              </a:solidFill>
            </a:rPr>
            <a:t>S. </a:t>
          </a:r>
          <a:r>
            <a:rPr lang="en-US" sz="2000" dirty="0" err="1">
              <a:solidFill>
                <a:schemeClr val="tx1"/>
              </a:solidFill>
            </a:rPr>
            <a:t>Grampurohit</a:t>
          </a:r>
          <a:r>
            <a:rPr lang="en-US" sz="2000" dirty="0">
              <a:solidFill>
                <a:schemeClr val="tx1"/>
              </a:solidFill>
            </a:rPr>
            <a:t> and C. </a:t>
          </a:r>
          <a:r>
            <a:rPr lang="en-US" sz="2000" dirty="0" err="1">
              <a:solidFill>
                <a:schemeClr val="tx1"/>
              </a:solidFill>
            </a:rPr>
            <a:t>Sagarnal</a:t>
          </a:r>
          <a:r>
            <a:rPr lang="en-US" sz="2000" dirty="0">
              <a:solidFill>
                <a:schemeClr val="tx1"/>
              </a:solidFill>
            </a:rPr>
            <a:t>, "Disease Prediction using Machine Learning Algorithms.</a:t>
          </a:r>
          <a:endParaRPr lang="en-IN" sz="2000" dirty="0">
            <a:solidFill>
              <a:schemeClr val="tx1"/>
            </a:solidFill>
          </a:endParaRPr>
        </a:p>
      </dgm:t>
    </dgm:pt>
    <dgm:pt modelId="{D8AF94AD-B387-4EF2-B818-B439C57B58E8}" type="parTrans" cxnId="{4CE39479-A17C-45B0-90DE-2B3951EFE8BC}">
      <dgm:prSet/>
      <dgm:spPr/>
      <dgm:t>
        <a:bodyPr/>
        <a:lstStyle/>
        <a:p>
          <a:endParaRPr lang="en-IN"/>
        </a:p>
      </dgm:t>
    </dgm:pt>
    <dgm:pt modelId="{95D4F589-7D25-46AD-A143-998EE839251E}" type="sibTrans" cxnId="{4CE39479-A17C-45B0-90DE-2B3951EFE8BC}">
      <dgm:prSet/>
      <dgm:spPr/>
      <dgm:t>
        <a:bodyPr/>
        <a:lstStyle/>
        <a:p>
          <a:endParaRPr lang="en-IN"/>
        </a:p>
      </dgm:t>
    </dgm:pt>
    <dgm:pt modelId="{94A6791A-040E-458A-88FA-9CCF2FBDD758}">
      <dgm:prSet custT="1"/>
      <dgm:spPr>
        <a:solidFill>
          <a:schemeClr val="bg1"/>
        </a:solidFill>
        <a:ln>
          <a:solidFill>
            <a:srgbClr val="46B0FA"/>
          </a:solidFill>
        </a:ln>
      </dgm:spPr>
      <dgm:t>
        <a:bodyPr/>
        <a:lstStyle/>
        <a:p>
          <a:r>
            <a:rPr lang="en-US" sz="2000" dirty="0">
              <a:solidFill>
                <a:schemeClr val="tx1"/>
              </a:solidFill>
            </a:rPr>
            <a:t>Xie, S., Yu, Z. and </a:t>
          </a:r>
          <a:r>
            <a:rPr lang="en-US" sz="2000" dirty="0" err="1">
              <a:solidFill>
                <a:schemeClr val="tx1"/>
              </a:solidFill>
            </a:rPr>
            <a:t>Lv</a:t>
          </a:r>
          <a:r>
            <a:rPr lang="en-US" sz="2000" dirty="0">
              <a:solidFill>
                <a:schemeClr val="tx1"/>
              </a:solidFill>
            </a:rPr>
            <a:t>, Z., 2021. Multi-disease prediction based on deep learning: a survey.</a:t>
          </a:r>
          <a:endParaRPr lang="en-IN" sz="2000" dirty="0">
            <a:solidFill>
              <a:schemeClr val="tx1"/>
            </a:solidFill>
          </a:endParaRPr>
        </a:p>
      </dgm:t>
    </dgm:pt>
    <dgm:pt modelId="{8F65A655-F3FF-4793-BB36-97852CE1A52D}" type="parTrans" cxnId="{F02099F3-6337-49A3-97A2-3E720107485A}">
      <dgm:prSet/>
      <dgm:spPr/>
      <dgm:t>
        <a:bodyPr/>
        <a:lstStyle/>
        <a:p>
          <a:endParaRPr lang="en-IN"/>
        </a:p>
      </dgm:t>
    </dgm:pt>
    <dgm:pt modelId="{FD1EDF02-AF75-4A3D-A8C6-D92DBEC5FAB5}" type="sibTrans" cxnId="{F02099F3-6337-49A3-97A2-3E720107485A}">
      <dgm:prSet/>
      <dgm:spPr/>
      <dgm:t>
        <a:bodyPr/>
        <a:lstStyle/>
        <a:p>
          <a:endParaRPr lang="en-IN"/>
        </a:p>
      </dgm:t>
    </dgm:pt>
    <dgm:pt modelId="{157F9857-2DAB-4028-8A71-E7335D5C0574}">
      <dgm:prSet custT="1"/>
      <dgm:spPr>
        <a:solidFill>
          <a:schemeClr val="bg1"/>
        </a:solidFill>
        <a:ln>
          <a:solidFill>
            <a:srgbClr val="46B0FA"/>
          </a:solidFill>
        </a:ln>
      </dgm:spPr>
      <dgm:t>
        <a:bodyPr/>
        <a:lstStyle/>
        <a:p>
          <a:r>
            <a:rPr lang="en-US" sz="2000" dirty="0">
              <a:solidFill>
                <a:schemeClr val="tx1"/>
              </a:solidFill>
            </a:rPr>
            <a:t>Bhatt, C.M., Patel, P., </a:t>
          </a:r>
          <a:r>
            <a:rPr lang="en-US" sz="2000" dirty="0" err="1">
              <a:solidFill>
                <a:schemeClr val="tx1"/>
              </a:solidFill>
            </a:rPr>
            <a:t>Ghetia</a:t>
          </a:r>
          <a:r>
            <a:rPr lang="en-US" sz="2000" dirty="0">
              <a:solidFill>
                <a:schemeClr val="tx1"/>
              </a:solidFill>
            </a:rPr>
            <a:t>, T. and Mazzeo, P.L., 2023. Effective heart disease prediction using machine learning techniques. SVM accuracy 93.19%</a:t>
          </a:r>
          <a:endParaRPr lang="en-IN" sz="2000" dirty="0">
            <a:solidFill>
              <a:schemeClr val="tx1"/>
            </a:solidFill>
          </a:endParaRPr>
        </a:p>
      </dgm:t>
    </dgm:pt>
    <dgm:pt modelId="{82AB6E53-0996-45FC-B1E7-0E85923EE93C}" type="parTrans" cxnId="{34D093B2-EBAE-4AFE-8A66-38C4205AC0CC}">
      <dgm:prSet/>
      <dgm:spPr/>
      <dgm:t>
        <a:bodyPr/>
        <a:lstStyle/>
        <a:p>
          <a:endParaRPr lang="en-IN"/>
        </a:p>
      </dgm:t>
    </dgm:pt>
    <dgm:pt modelId="{61976CFE-F1FC-4ECD-8A9F-3B966278974E}" type="sibTrans" cxnId="{34D093B2-EBAE-4AFE-8A66-38C4205AC0CC}">
      <dgm:prSet/>
      <dgm:spPr/>
      <dgm:t>
        <a:bodyPr/>
        <a:lstStyle/>
        <a:p>
          <a:endParaRPr lang="en-IN"/>
        </a:p>
      </dgm:t>
    </dgm:pt>
    <dgm:pt modelId="{F37C194B-EA9D-4760-848A-C2FC8C20E542}" type="pres">
      <dgm:prSet presAssocID="{4C62812F-06A7-4A03-A2FA-27A7F323A454}" presName="linear" presStyleCnt="0">
        <dgm:presLayoutVars>
          <dgm:animLvl val="lvl"/>
          <dgm:resizeHandles val="exact"/>
        </dgm:presLayoutVars>
      </dgm:prSet>
      <dgm:spPr/>
    </dgm:pt>
    <dgm:pt modelId="{A1627837-80FC-430F-AD11-EC01089C7585}" type="pres">
      <dgm:prSet presAssocID="{92EAE532-98C8-4D11-8ABB-EE74F315318B}" presName="parentText" presStyleLbl="node1" presStyleIdx="0" presStyleCnt="5">
        <dgm:presLayoutVars>
          <dgm:chMax val="0"/>
          <dgm:bulletEnabled val="1"/>
        </dgm:presLayoutVars>
      </dgm:prSet>
      <dgm:spPr/>
    </dgm:pt>
    <dgm:pt modelId="{F048316D-910F-4DB4-B645-98885C5A3633}" type="pres">
      <dgm:prSet presAssocID="{CA2B36A3-EF8E-4C4A-8B43-AA48B9F65AA2}" presName="spacer" presStyleCnt="0"/>
      <dgm:spPr/>
    </dgm:pt>
    <dgm:pt modelId="{C7E5D380-C629-4EBE-B729-3C2415FC6062}" type="pres">
      <dgm:prSet presAssocID="{5F6A2B7D-86BD-4289-805B-334C6E755C65}" presName="parentText" presStyleLbl="node1" presStyleIdx="1" presStyleCnt="5">
        <dgm:presLayoutVars>
          <dgm:chMax val="0"/>
          <dgm:bulletEnabled val="1"/>
        </dgm:presLayoutVars>
      </dgm:prSet>
      <dgm:spPr/>
    </dgm:pt>
    <dgm:pt modelId="{1E9EAF0B-A066-4A57-8460-C54BDDE82452}" type="pres">
      <dgm:prSet presAssocID="{AE39AE58-079E-4654-BDFD-5F1D1FCB7700}" presName="spacer" presStyleCnt="0"/>
      <dgm:spPr/>
    </dgm:pt>
    <dgm:pt modelId="{715BEB37-1BD9-43D1-9341-536D2AFD7CCA}" type="pres">
      <dgm:prSet presAssocID="{C3C906EB-D184-445F-BAB4-402C4340F101}" presName="parentText" presStyleLbl="node1" presStyleIdx="2" presStyleCnt="5">
        <dgm:presLayoutVars>
          <dgm:chMax val="0"/>
          <dgm:bulletEnabled val="1"/>
        </dgm:presLayoutVars>
      </dgm:prSet>
      <dgm:spPr/>
    </dgm:pt>
    <dgm:pt modelId="{E82756A6-9661-41AD-B711-2949E838C9C6}" type="pres">
      <dgm:prSet presAssocID="{95D4F589-7D25-46AD-A143-998EE839251E}" presName="spacer" presStyleCnt="0"/>
      <dgm:spPr/>
    </dgm:pt>
    <dgm:pt modelId="{286F832E-10E9-443A-A677-BFA63C5DC5D3}" type="pres">
      <dgm:prSet presAssocID="{94A6791A-040E-458A-88FA-9CCF2FBDD758}" presName="parentText" presStyleLbl="node1" presStyleIdx="3" presStyleCnt="5">
        <dgm:presLayoutVars>
          <dgm:chMax val="0"/>
          <dgm:bulletEnabled val="1"/>
        </dgm:presLayoutVars>
      </dgm:prSet>
      <dgm:spPr/>
    </dgm:pt>
    <dgm:pt modelId="{70E97A87-3ECF-4731-954E-30706C432228}" type="pres">
      <dgm:prSet presAssocID="{FD1EDF02-AF75-4A3D-A8C6-D92DBEC5FAB5}" presName="spacer" presStyleCnt="0"/>
      <dgm:spPr/>
    </dgm:pt>
    <dgm:pt modelId="{B73F9596-3805-4E8A-892C-2126808AD466}" type="pres">
      <dgm:prSet presAssocID="{157F9857-2DAB-4028-8A71-E7335D5C0574}" presName="parentText" presStyleLbl="node1" presStyleIdx="4" presStyleCnt="5">
        <dgm:presLayoutVars>
          <dgm:chMax val="0"/>
          <dgm:bulletEnabled val="1"/>
        </dgm:presLayoutVars>
      </dgm:prSet>
      <dgm:spPr/>
    </dgm:pt>
  </dgm:ptLst>
  <dgm:cxnLst>
    <dgm:cxn modelId="{4CE39479-A17C-45B0-90DE-2B3951EFE8BC}" srcId="{4C62812F-06A7-4A03-A2FA-27A7F323A454}" destId="{C3C906EB-D184-445F-BAB4-402C4340F101}" srcOrd="2" destOrd="0" parTransId="{D8AF94AD-B387-4EF2-B818-B439C57B58E8}" sibTransId="{95D4F589-7D25-46AD-A143-998EE839251E}"/>
    <dgm:cxn modelId="{B7005F5A-52C2-44D9-A5ED-4CE30673B573}" type="presOf" srcId="{4C62812F-06A7-4A03-A2FA-27A7F323A454}" destId="{F37C194B-EA9D-4760-848A-C2FC8C20E542}" srcOrd="0" destOrd="0" presId="urn:microsoft.com/office/officeart/2005/8/layout/vList2"/>
    <dgm:cxn modelId="{E3A80D8A-34BD-48D2-9C66-F1510FCF780C}" srcId="{4C62812F-06A7-4A03-A2FA-27A7F323A454}" destId="{5F6A2B7D-86BD-4289-805B-334C6E755C65}" srcOrd="1" destOrd="0" parTransId="{CA46DCEA-49CA-4185-B4FC-D1A1CCF75E01}" sibTransId="{AE39AE58-079E-4654-BDFD-5F1D1FCB7700}"/>
    <dgm:cxn modelId="{400F9899-32BA-4016-91CE-A37F5247E409}" type="presOf" srcId="{5F6A2B7D-86BD-4289-805B-334C6E755C65}" destId="{C7E5D380-C629-4EBE-B729-3C2415FC6062}" srcOrd="0" destOrd="0" presId="urn:microsoft.com/office/officeart/2005/8/layout/vList2"/>
    <dgm:cxn modelId="{9F81C09F-79A9-4532-A093-6992BAB01D43}" type="presOf" srcId="{157F9857-2DAB-4028-8A71-E7335D5C0574}" destId="{B73F9596-3805-4E8A-892C-2126808AD466}" srcOrd="0" destOrd="0" presId="urn:microsoft.com/office/officeart/2005/8/layout/vList2"/>
    <dgm:cxn modelId="{3792D5A8-0F5A-4BB8-B7C4-366C17AED9E8}" srcId="{4C62812F-06A7-4A03-A2FA-27A7F323A454}" destId="{92EAE532-98C8-4D11-8ABB-EE74F315318B}" srcOrd="0" destOrd="0" parTransId="{4C6A674A-8A8F-4DBD-A424-8F5B829E312C}" sibTransId="{CA2B36A3-EF8E-4C4A-8B43-AA48B9F65AA2}"/>
    <dgm:cxn modelId="{34D093B2-EBAE-4AFE-8A66-38C4205AC0CC}" srcId="{4C62812F-06A7-4A03-A2FA-27A7F323A454}" destId="{157F9857-2DAB-4028-8A71-E7335D5C0574}" srcOrd="4" destOrd="0" parTransId="{82AB6E53-0996-45FC-B1E7-0E85923EE93C}" sibTransId="{61976CFE-F1FC-4ECD-8A9F-3B966278974E}"/>
    <dgm:cxn modelId="{13B782BD-BE42-4147-A301-7E77B5BF5C64}" type="presOf" srcId="{92EAE532-98C8-4D11-8ABB-EE74F315318B}" destId="{A1627837-80FC-430F-AD11-EC01089C7585}" srcOrd="0" destOrd="0" presId="urn:microsoft.com/office/officeart/2005/8/layout/vList2"/>
    <dgm:cxn modelId="{02D0B6BD-9937-4ED9-A9F3-38B25703456C}" type="presOf" srcId="{94A6791A-040E-458A-88FA-9CCF2FBDD758}" destId="{286F832E-10E9-443A-A677-BFA63C5DC5D3}" srcOrd="0" destOrd="0" presId="urn:microsoft.com/office/officeart/2005/8/layout/vList2"/>
    <dgm:cxn modelId="{695F63EF-67A6-46C5-97A8-085C80006539}" type="presOf" srcId="{C3C906EB-D184-445F-BAB4-402C4340F101}" destId="{715BEB37-1BD9-43D1-9341-536D2AFD7CCA}" srcOrd="0" destOrd="0" presId="urn:microsoft.com/office/officeart/2005/8/layout/vList2"/>
    <dgm:cxn modelId="{F02099F3-6337-49A3-97A2-3E720107485A}" srcId="{4C62812F-06A7-4A03-A2FA-27A7F323A454}" destId="{94A6791A-040E-458A-88FA-9CCF2FBDD758}" srcOrd="3" destOrd="0" parTransId="{8F65A655-F3FF-4793-BB36-97852CE1A52D}" sibTransId="{FD1EDF02-AF75-4A3D-A8C6-D92DBEC5FAB5}"/>
    <dgm:cxn modelId="{D31FC0A5-668E-4487-A130-3F4EDB1B5B12}" type="presParOf" srcId="{F37C194B-EA9D-4760-848A-C2FC8C20E542}" destId="{A1627837-80FC-430F-AD11-EC01089C7585}" srcOrd="0" destOrd="0" presId="urn:microsoft.com/office/officeart/2005/8/layout/vList2"/>
    <dgm:cxn modelId="{C254CDD1-40C7-47F5-B7BE-34BE8487A3E5}" type="presParOf" srcId="{F37C194B-EA9D-4760-848A-C2FC8C20E542}" destId="{F048316D-910F-4DB4-B645-98885C5A3633}" srcOrd="1" destOrd="0" presId="urn:microsoft.com/office/officeart/2005/8/layout/vList2"/>
    <dgm:cxn modelId="{59D6E2A1-F1CC-4DA9-8495-D43B67EA6128}" type="presParOf" srcId="{F37C194B-EA9D-4760-848A-C2FC8C20E542}" destId="{C7E5D380-C629-4EBE-B729-3C2415FC6062}" srcOrd="2" destOrd="0" presId="urn:microsoft.com/office/officeart/2005/8/layout/vList2"/>
    <dgm:cxn modelId="{1315848C-5844-4CDD-B519-2E51F2AB1D28}" type="presParOf" srcId="{F37C194B-EA9D-4760-848A-C2FC8C20E542}" destId="{1E9EAF0B-A066-4A57-8460-C54BDDE82452}" srcOrd="3" destOrd="0" presId="urn:microsoft.com/office/officeart/2005/8/layout/vList2"/>
    <dgm:cxn modelId="{EBFDA8E7-CCD2-41D3-A87B-5C7E7EAB487B}" type="presParOf" srcId="{F37C194B-EA9D-4760-848A-C2FC8C20E542}" destId="{715BEB37-1BD9-43D1-9341-536D2AFD7CCA}" srcOrd="4" destOrd="0" presId="urn:microsoft.com/office/officeart/2005/8/layout/vList2"/>
    <dgm:cxn modelId="{58E33160-C521-454D-B7B8-5D4237AF0A46}" type="presParOf" srcId="{F37C194B-EA9D-4760-848A-C2FC8C20E542}" destId="{E82756A6-9661-41AD-B711-2949E838C9C6}" srcOrd="5" destOrd="0" presId="urn:microsoft.com/office/officeart/2005/8/layout/vList2"/>
    <dgm:cxn modelId="{B395E820-517C-4802-8548-088D265B5557}" type="presParOf" srcId="{F37C194B-EA9D-4760-848A-C2FC8C20E542}" destId="{286F832E-10E9-443A-A677-BFA63C5DC5D3}" srcOrd="6" destOrd="0" presId="urn:microsoft.com/office/officeart/2005/8/layout/vList2"/>
    <dgm:cxn modelId="{7980B602-D3FC-49D9-889E-7C3561837FB1}" type="presParOf" srcId="{F37C194B-EA9D-4760-848A-C2FC8C20E542}" destId="{70E97A87-3ECF-4731-954E-30706C432228}" srcOrd="7" destOrd="0" presId="urn:microsoft.com/office/officeart/2005/8/layout/vList2"/>
    <dgm:cxn modelId="{64E2494A-68CD-48E9-A115-5B3E37A2EE09}" type="presParOf" srcId="{F37C194B-EA9D-4760-848A-C2FC8C20E542}" destId="{B73F9596-3805-4E8A-892C-2126808AD466}" srcOrd="8"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E97E28-010F-4933-AFDC-E91C916B2F92}" type="doc">
      <dgm:prSet loTypeId="urn:microsoft.com/office/officeart/2005/8/layout/matrix1" loCatId="matrix" qsTypeId="urn:microsoft.com/office/officeart/2005/8/quickstyle/simple3" qsCatId="simple" csTypeId="urn:microsoft.com/office/officeart/2005/8/colors/accent1_2" csCatId="accent1" phldr="1"/>
      <dgm:spPr/>
      <dgm:t>
        <a:bodyPr/>
        <a:lstStyle/>
        <a:p>
          <a:endParaRPr lang="en-IN"/>
        </a:p>
      </dgm:t>
    </dgm:pt>
    <dgm:pt modelId="{67986BF0-4BB5-4E11-8374-75662E783A8F}">
      <dgm:prSet phldrT="[Text]"/>
      <dgm:spPr/>
      <dgm:t>
        <a:bodyPr/>
        <a:lstStyle/>
        <a:p>
          <a:r>
            <a:rPr lang="en-IN" dirty="0"/>
            <a:t>SWOT Analysis</a:t>
          </a:r>
        </a:p>
      </dgm:t>
    </dgm:pt>
    <dgm:pt modelId="{92CAFAA8-0B4B-4494-8A25-18808EFBF940}" type="parTrans" cxnId="{20C6FAF7-BA4A-4EC2-B295-AE91CC743D21}">
      <dgm:prSet/>
      <dgm:spPr/>
      <dgm:t>
        <a:bodyPr/>
        <a:lstStyle/>
        <a:p>
          <a:endParaRPr lang="en-IN"/>
        </a:p>
      </dgm:t>
    </dgm:pt>
    <dgm:pt modelId="{0D623B0F-37AF-41B5-AF9F-438F9E68C7E5}" type="sibTrans" cxnId="{20C6FAF7-BA4A-4EC2-B295-AE91CC743D21}">
      <dgm:prSet/>
      <dgm:spPr/>
      <dgm:t>
        <a:bodyPr/>
        <a:lstStyle/>
        <a:p>
          <a:endParaRPr lang="en-IN"/>
        </a:p>
      </dgm:t>
    </dgm:pt>
    <dgm:pt modelId="{7E6E0F95-5B7D-4F7F-B0FA-1BF787FCAF44}">
      <dgm:prSet phldrT="[Text]"/>
      <dgm:spPr>
        <a:solidFill>
          <a:schemeClr val="accent6">
            <a:lumMod val="75000"/>
          </a:schemeClr>
        </a:solidFill>
      </dgm:spPr>
      <dgm:t>
        <a:bodyPr/>
        <a:lstStyle/>
        <a:p>
          <a:r>
            <a:rPr lang="en-GB" b="1" i="0" dirty="0">
              <a:effectLst/>
            </a:rPr>
            <a:t>Strengths</a:t>
          </a:r>
          <a:r>
            <a:rPr lang="en-GB" b="0" i="0" dirty="0">
              <a:effectLst/>
            </a:rPr>
            <a:t> </a:t>
          </a:r>
        </a:p>
        <a:p>
          <a:r>
            <a:rPr lang="en-GB" b="0" i="0" dirty="0">
              <a:effectLst/>
            </a:rPr>
            <a:t>Real Time Prediction.</a:t>
          </a:r>
        </a:p>
        <a:p>
          <a:r>
            <a:rPr lang="en-GB" b="0" i="0" dirty="0">
              <a:effectLst/>
            </a:rPr>
            <a:t>User-friendly Interface.</a:t>
          </a:r>
        </a:p>
        <a:p>
          <a:r>
            <a:rPr lang="en-GB" b="0" i="0" dirty="0">
              <a:effectLst/>
            </a:rPr>
            <a:t>PDF Report Generation.</a:t>
          </a:r>
        </a:p>
        <a:p>
          <a:r>
            <a:rPr lang="en-GB" b="0" i="0" dirty="0">
              <a:effectLst/>
            </a:rPr>
            <a:t>Scalable and Modular.</a:t>
          </a:r>
        </a:p>
      </dgm:t>
    </dgm:pt>
    <dgm:pt modelId="{49F4C2BA-A613-4DD2-8901-27630142075A}" type="parTrans" cxnId="{6CA22091-53BD-44C3-BDDD-986B7B79E616}">
      <dgm:prSet/>
      <dgm:spPr/>
      <dgm:t>
        <a:bodyPr/>
        <a:lstStyle/>
        <a:p>
          <a:endParaRPr lang="en-IN"/>
        </a:p>
      </dgm:t>
    </dgm:pt>
    <dgm:pt modelId="{F6C7B3E2-F541-4D7C-966C-0B41CF46929B}" type="sibTrans" cxnId="{6CA22091-53BD-44C3-BDDD-986B7B79E616}">
      <dgm:prSet/>
      <dgm:spPr/>
      <dgm:t>
        <a:bodyPr/>
        <a:lstStyle/>
        <a:p>
          <a:endParaRPr lang="en-IN"/>
        </a:p>
      </dgm:t>
    </dgm:pt>
    <dgm:pt modelId="{590C5AED-F7FE-40C2-AE22-3886424BF96E}">
      <dgm:prSet phldrT="[Text]"/>
      <dgm:spPr>
        <a:solidFill>
          <a:schemeClr val="tx1">
            <a:lumMod val="50000"/>
            <a:lumOff val="50000"/>
          </a:schemeClr>
        </a:solidFill>
      </dgm:spPr>
      <dgm:t>
        <a:bodyPr/>
        <a:lstStyle/>
        <a:p>
          <a:r>
            <a:rPr lang="en-GB" b="1" i="0" dirty="0">
              <a:effectLst/>
            </a:rPr>
            <a:t>Weaknesses</a:t>
          </a:r>
          <a:r>
            <a:rPr lang="en-GB" b="0" i="0" dirty="0">
              <a:effectLst/>
            </a:rPr>
            <a:t> </a:t>
          </a:r>
        </a:p>
        <a:p>
          <a:r>
            <a:rPr lang="en-GB" b="0" i="0" dirty="0">
              <a:effectLst/>
            </a:rPr>
            <a:t>Limited Dataset Size.</a:t>
          </a:r>
        </a:p>
        <a:p>
          <a:r>
            <a:rPr lang="en-IN" dirty="0"/>
            <a:t>Model Interpretability.</a:t>
          </a:r>
        </a:p>
        <a:p>
          <a:r>
            <a:rPr lang="en-IN" dirty="0"/>
            <a:t>UI Overload.</a:t>
          </a:r>
        </a:p>
        <a:p>
          <a:r>
            <a:rPr lang="en-IN" dirty="0"/>
            <a:t>Static PDF reports.</a:t>
          </a:r>
        </a:p>
      </dgm:t>
    </dgm:pt>
    <dgm:pt modelId="{A9A0B052-BC75-4834-9381-D09D3186DBFD}" type="parTrans" cxnId="{0AB8CD1F-FE83-4EE8-868F-4406D3727C20}">
      <dgm:prSet/>
      <dgm:spPr/>
      <dgm:t>
        <a:bodyPr/>
        <a:lstStyle/>
        <a:p>
          <a:endParaRPr lang="en-IN"/>
        </a:p>
      </dgm:t>
    </dgm:pt>
    <dgm:pt modelId="{11E8E63A-7B37-4C06-AA8E-9B01169F30EE}" type="sibTrans" cxnId="{0AB8CD1F-FE83-4EE8-868F-4406D3727C20}">
      <dgm:prSet/>
      <dgm:spPr/>
      <dgm:t>
        <a:bodyPr/>
        <a:lstStyle/>
        <a:p>
          <a:endParaRPr lang="en-IN"/>
        </a:p>
      </dgm:t>
    </dgm:pt>
    <dgm:pt modelId="{B97ECBB9-F5E6-4487-8580-D72DD89C5AD8}">
      <dgm:prSet phldrT="[Text]"/>
      <dgm:spPr>
        <a:solidFill>
          <a:schemeClr val="accent4">
            <a:lumMod val="75000"/>
          </a:schemeClr>
        </a:solidFill>
      </dgm:spPr>
      <dgm:t>
        <a:bodyPr/>
        <a:lstStyle/>
        <a:p>
          <a:r>
            <a:rPr lang="en-GB" b="1" i="0" dirty="0">
              <a:effectLst/>
            </a:rPr>
            <a:t>Opportunities</a:t>
          </a:r>
        </a:p>
        <a:p>
          <a:r>
            <a:rPr lang="en-GB" b="0" i="0" dirty="0">
              <a:effectLst/>
            </a:rPr>
            <a:t> Integration with Health Care Systems.</a:t>
          </a:r>
        </a:p>
        <a:p>
          <a:r>
            <a:rPr lang="en-GB" b="0" i="0" dirty="0">
              <a:effectLst/>
            </a:rPr>
            <a:t>Adding Visual Analytics.</a:t>
          </a:r>
        </a:p>
        <a:p>
          <a:r>
            <a:rPr lang="en-GB" b="0" i="0" dirty="0">
              <a:effectLst/>
            </a:rPr>
            <a:t>Mobile App Version.</a:t>
          </a:r>
          <a:endParaRPr lang="en-IN" dirty="0"/>
        </a:p>
      </dgm:t>
    </dgm:pt>
    <dgm:pt modelId="{650F282C-4820-472A-896F-E87633C1E859}" type="parTrans" cxnId="{F35E2FE9-5044-499E-A750-95436DA4D758}">
      <dgm:prSet/>
      <dgm:spPr/>
      <dgm:t>
        <a:bodyPr/>
        <a:lstStyle/>
        <a:p>
          <a:endParaRPr lang="en-IN"/>
        </a:p>
      </dgm:t>
    </dgm:pt>
    <dgm:pt modelId="{7F200789-E7DD-44C3-84AC-D605CC307850}" type="sibTrans" cxnId="{F35E2FE9-5044-499E-A750-95436DA4D758}">
      <dgm:prSet/>
      <dgm:spPr/>
      <dgm:t>
        <a:bodyPr/>
        <a:lstStyle/>
        <a:p>
          <a:endParaRPr lang="en-IN"/>
        </a:p>
      </dgm:t>
    </dgm:pt>
    <dgm:pt modelId="{AE7BB222-7B3D-4F34-9128-791DD5A4DC5C}">
      <dgm:prSet phldrT="[Text]"/>
      <dgm:spPr>
        <a:solidFill>
          <a:schemeClr val="accent2">
            <a:lumMod val="75000"/>
          </a:schemeClr>
        </a:solidFill>
      </dgm:spPr>
      <dgm:t>
        <a:bodyPr/>
        <a:lstStyle/>
        <a:p>
          <a:r>
            <a:rPr lang="en-GB" b="1" i="0" dirty="0">
              <a:effectLst/>
            </a:rPr>
            <a:t>Threats</a:t>
          </a:r>
        </a:p>
        <a:p>
          <a:r>
            <a:rPr lang="en-GB" b="0" i="0" dirty="0">
              <a:effectLst/>
            </a:rPr>
            <a:t> Over-Reliance on Predictions</a:t>
          </a:r>
        </a:p>
        <a:p>
          <a:r>
            <a:rPr lang="en-GB" b="0" i="0" dirty="0">
              <a:effectLst/>
            </a:rPr>
            <a:t>Bias in Dataset.</a:t>
          </a:r>
        </a:p>
        <a:p>
          <a:r>
            <a:rPr lang="en-GB" b="0" i="0" dirty="0">
              <a:effectLst/>
            </a:rPr>
            <a:t>Rapid Evolution of Medical Standards.</a:t>
          </a:r>
        </a:p>
      </dgm:t>
    </dgm:pt>
    <dgm:pt modelId="{2C71664C-08F0-43B8-A8E2-D3693878A259}" type="parTrans" cxnId="{62BE40B7-4DB7-46F1-9F6F-FE7F8A11223D}">
      <dgm:prSet/>
      <dgm:spPr/>
      <dgm:t>
        <a:bodyPr/>
        <a:lstStyle/>
        <a:p>
          <a:endParaRPr lang="en-IN"/>
        </a:p>
      </dgm:t>
    </dgm:pt>
    <dgm:pt modelId="{B87C2948-16B1-422B-92B8-AACC08013D37}" type="sibTrans" cxnId="{62BE40B7-4DB7-46F1-9F6F-FE7F8A11223D}">
      <dgm:prSet/>
      <dgm:spPr/>
      <dgm:t>
        <a:bodyPr/>
        <a:lstStyle/>
        <a:p>
          <a:endParaRPr lang="en-IN"/>
        </a:p>
      </dgm:t>
    </dgm:pt>
    <dgm:pt modelId="{1E66372B-483A-4F17-BDC0-A02BA8E1C2D0}" type="pres">
      <dgm:prSet presAssocID="{F4E97E28-010F-4933-AFDC-E91C916B2F92}" presName="diagram" presStyleCnt="0">
        <dgm:presLayoutVars>
          <dgm:chMax val="1"/>
          <dgm:dir/>
          <dgm:animLvl val="ctr"/>
          <dgm:resizeHandles val="exact"/>
        </dgm:presLayoutVars>
      </dgm:prSet>
      <dgm:spPr/>
    </dgm:pt>
    <dgm:pt modelId="{B82B2D0A-08DE-45EF-9B7B-C0C4F2F9033D}" type="pres">
      <dgm:prSet presAssocID="{F4E97E28-010F-4933-AFDC-E91C916B2F92}" presName="matrix" presStyleCnt="0"/>
      <dgm:spPr/>
    </dgm:pt>
    <dgm:pt modelId="{2BE3F3A4-FFAD-4519-AA0F-D01E37E008A2}" type="pres">
      <dgm:prSet presAssocID="{F4E97E28-010F-4933-AFDC-E91C916B2F92}" presName="tile1" presStyleLbl="node1" presStyleIdx="0" presStyleCnt="4"/>
      <dgm:spPr/>
    </dgm:pt>
    <dgm:pt modelId="{653FA910-1101-4D41-B74C-66D78AD20C2D}" type="pres">
      <dgm:prSet presAssocID="{F4E97E28-010F-4933-AFDC-E91C916B2F92}" presName="tile1text" presStyleLbl="node1" presStyleIdx="0" presStyleCnt="4">
        <dgm:presLayoutVars>
          <dgm:chMax val="0"/>
          <dgm:chPref val="0"/>
          <dgm:bulletEnabled val="1"/>
        </dgm:presLayoutVars>
      </dgm:prSet>
      <dgm:spPr/>
    </dgm:pt>
    <dgm:pt modelId="{07053454-FC11-46B0-9F7B-B1B97FB476BD}" type="pres">
      <dgm:prSet presAssocID="{F4E97E28-010F-4933-AFDC-E91C916B2F92}" presName="tile2" presStyleLbl="node1" presStyleIdx="1" presStyleCnt="4"/>
      <dgm:spPr/>
    </dgm:pt>
    <dgm:pt modelId="{4F4D3203-8357-49CA-9925-D8E0EA7F2AD6}" type="pres">
      <dgm:prSet presAssocID="{F4E97E28-010F-4933-AFDC-E91C916B2F92}" presName="tile2text" presStyleLbl="node1" presStyleIdx="1" presStyleCnt="4">
        <dgm:presLayoutVars>
          <dgm:chMax val="0"/>
          <dgm:chPref val="0"/>
          <dgm:bulletEnabled val="1"/>
        </dgm:presLayoutVars>
      </dgm:prSet>
      <dgm:spPr/>
    </dgm:pt>
    <dgm:pt modelId="{2592A26F-1820-4637-9A9D-159FD76EFE9C}" type="pres">
      <dgm:prSet presAssocID="{F4E97E28-010F-4933-AFDC-E91C916B2F92}" presName="tile3" presStyleLbl="node1" presStyleIdx="2" presStyleCnt="4"/>
      <dgm:spPr/>
    </dgm:pt>
    <dgm:pt modelId="{03F27517-4A85-448A-BAF6-823BEB4BFCEA}" type="pres">
      <dgm:prSet presAssocID="{F4E97E28-010F-4933-AFDC-E91C916B2F92}" presName="tile3text" presStyleLbl="node1" presStyleIdx="2" presStyleCnt="4">
        <dgm:presLayoutVars>
          <dgm:chMax val="0"/>
          <dgm:chPref val="0"/>
          <dgm:bulletEnabled val="1"/>
        </dgm:presLayoutVars>
      </dgm:prSet>
      <dgm:spPr/>
    </dgm:pt>
    <dgm:pt modelId="{198D3729-502D-42D3-9A9F-5FF4E260C4DE}" type="pres">
      <dgm:prSet presAssocID="{F4E97E28-010F-4933-AFDC-E91C916B2F92}" presName="tile4" presStyleLbl="node1" presStyleIdx="3" presStyleCnt="4" custLinFactNeighborX="214"/>
      <dgm:spPr/>
    </dgm:pt>
    <dgm:pt modelId="{D83E784E-3E8E-4ADA-859F-105FB5FE980A}" type="pres">
      <dgm:prSet presAssocID="{F4E97E28-010F-4933-AFDC-E91C916B2F92}" presName="tile4text" presStyleLbl="node1" presStyleIdx="3" presStyleCnt="4">
        <dgm:presLayoutVars>
          <dgm:chMax val="0"/>
          <dgm:chPref val="0"/>
          <dgm:bulletEnabled val="1"/>
        </dgm:presLayoutVars>
      </dgm:prSet>
      <dgm:spPr/>
    </dgm:pt>
    <dgm:pt modelId="{70CEC6B5-9096-45B4-AD83-2B82792D5396}" type="pres">
      <dgm:prSet presAssocID="{F4E97E28-010F-4933-AFDC-E91C916B2F92}" presName="centerTile" presStyleLbl="fgShp" presStyleIdx="0" presStyleCnt="1">
        <dgm:presLayoutVars>
          <dgm:chMax val="0"/>
          <dgm:chPref val="0"/>
        </dgm:presLayoutVars>
      </dgm:prSet>
      <dgm:spPr/>
    </dgm:pt>
  </dgm:ptLst>
  <dgm:cxnLst>
    <dgm:cxn modelId="{2A94FA05-CEA0-43E1-957D-37F0FCE99A92}" type="presOf" srcId="{7E6E0F95-5B7D-4F7F-B0FA-1BF787FCAF44}" destId="{653FA910-1101-4D41-B74C-66D78AD20C2D}" srcOrd="1" destOrd="0" presId="urn:microsoft.com/office/officeart/2005/8/layout/matrix1"/>
    <dgm:cxn modelId="{C542E009-CEFA-4761-A9D9-991C520ADDB0}" type="presOf" srcId="{B97ECBB9-F5E6-4487-8580-D72DD89C5AD8}" destId="{03F27517-4A85-448A-BAF6-823BEB4BFCEA}" srcOrd="1" destOrd="0" presId="urn:microsoft.com/office/officeart/2005/8/layout/matrix1"/>
    <dgm:cxn modelId="{0AB8CD1F-FE83-4EE8-868F-4406D3727C20}" srcId="{67986BF0-4BB5-4E11-8374-75662E783A8F}" destId="{590C5AED-F7FE-40C2-AE22-3886424BF96E}" srcOrd="1" destOrd="0" parTransId="{A9A0B052-BC75-4834-9381-D09D3186DBFD}" sibTransId="{11E8E63A-7B37-4C06-AA8E-9B01169F30EE}"/>
    <dgm:cxn modelId="{75943E72-0E83-4988-8E93-23006A373275}" type="presOf" srcId="{B97ECBB9-F5E6-4487-8580-D72DD89C5AD8}" destId="{2592A26F-1820-4637-9A9D-159FD76EFE9C}" srcOrd="0" destOrd="0" presId="urn:microsoft.com/office/officeart/2005/8/layout/matrix1"/>
    <dgm:cxn modelId="{C9DCAE77-C87E-4485-A9C5-3F2D7ED9EAEE}" type="presOf" srcId="{590C5AED-F7FE-40C2-AE22-3886424BF96E}" destId="{07053454-FC11-46B0-9F7B-B1B97FB476BD}" srcOrd="0" destOrd="0" presId="urn:microsoft.com/office/officeart/2005/8/layout/matrix1"/>
    <dgm:cxn modelId="{0EADAE7D-ADAD-45B7-86B5-5E9413FBDBA5}" type="presOf" srcId="{590C5AED-F7FE-40C2-AE22-3886424BF96E}" destId="{4F4D3203-8357-49CA-9925-D8E0EA7F2AD6}" srcOrd="1" destOrd="0" presId="urn:microsoft.com/office/officeart/2005/8/layout/matrix1"/>
    <dgm:cxn modelId="{36AA1390-3E61-461B-BA65-B06B4C085362}" type="presOf" srcId="{F4E97E28-010F-4933-AFDC-E91C916B2F92}" destId="{1E66372B-483A-4F17-BDC0-A02BA8E1C2D0}" srcOrd="0" destOrd="0" presId="urn:microsoft.com/office/officeart/2005/8/layout/matrix1"/>
    <dgm:cxn modelId="{6CA22091-53BD-44C3-BDDD-986B7B79E616}" srcId="{67986BF0-4BB5-4E11-8374-75662E783A8F}" destId="{7E6E0F95-5B7D-4F7F-B0FA-1BF787FCAF44}" srcOrd="0" destOrd="0" parTransId="{49F4C2BA-A613-4DD2-8901-27630142075A}" sibTransId="{F6C7B3E2-F541-4D7C-966C-0B41CF46929B}"/>
    <dgm:cxn modelId="{2827AB94-190B-4C3C-B0F1-CCC4F0458D69}" type="presOf" srcId="{7E6E0F95-5B7D-4F7F-B0FA-1BF787FCAF44}" destId="{2BE3F3A4-FFAD-4519-AA0F-D01E37E008A2}" srcOrd="0" destOrd="0" presId="urn:microsoft.com/office/officeart/2005/8/layout/matrix1"/>
    <dgm:cxn modelId="{B67D51A5-0E85-45FE-B4EE-7EB4EE024174}" type="presOf" srcId="{67986BF0-4BB5-4E11-8374-75662E783A8F}" destId="{70CEC6B5-9096-45B4-AD83-2B82792D5396}" srcOrd="0" destOrd="0" presId="urn:microsoft.com/office/officeart/2005/8/layout/matrix1"/>
    <dgm:cxn modelId="{FB43D2A9-CEE5-4FA9-B017-A19B7DC372A7}" type="presOf" srcId="{AE7BB222-7B3D-4F34-9128-791DD5A4DC5C}" destId="{D83E784E-3E8E-4ADA-859F-105FB5FE980A}" srcOrd="1" destOrd="0" presId="urn:microsoft.com/office/officeart/2005/8/layout/matrix1"/>
    <dgm:cxn modelId="{62BE40B7-4DB7-46F1-9F6F-FE7F8A11223D}" srcId="{67986BF0-4BB5-4E11-8374-75662E783A8F}" destId="{AE7BB222-7B3D-4F34-9128-791DD5A4DC5C}" srcOrd="3" destOrd="0" parTransId="{2C71664C-08F0-43B8-A8E2-D3693878A259}" sibTransId="{B87C2948-16B1-422B-92B8-AACC08013D37}"/>
    <dgm:cxn modelId="{F35E2FE9-5044-499E-A750-95436DA4D758}" srcId="{67986BF0-4BB5-4E11-8374-75662E783A8F}" destId="{B97ECBB9-F5E6-4487-8580-D72DD89C5AD8}" srcOrd="2" destOrd="0" parTransId="{650F282C-4820-472A-896F-E87633C1E859}" sibTransId="{7F200789-E7DD-44C3-84AC-D605CC307850}"/>
    <dgm:cxn modelId="{20C6FAF7-BA4A-4EC2-B295-AE91CC743D21}" srcId="{F4E97E28-010F-4933-AFDC-E91C916B2F92}" destId="{67986BF0-4BB5-4E11-8374-75662E783A8F}" srcOrd="0" destOrd="0" parTransId="{92CAFAA8-0B4B-4494-8A25-18808EFBF940}" sibTransId="{0D623B0F-37AF-41B5-AF9F-438F9E68C7E5}"/>
    <dgm:cxn modelId="{AAC688F9-BE96-4DF6-9ED8-AB941CE2625A}" type="presOf" srcId="{AE7BB222-7B3D-4F34-9128-791DD5A4DC5C}" destId="{198D3729-502D-42D3-9A9F-5FF4E260C4DE}" srcOrd="0" destOrd="0" presId="urn:microsoft.com/office/officeart/2005/8/layout/matrix1"/>
    <dgm:cxn modelId="{D9E02000-12F2-4D71-A8B1-607BFE47C183}" type="presParOf" srcId="{1E66372B-483A-4F17-BDC0-A02BA8E1C2D0}" destId="{B82B2D0A-08DE-45EF-9B7B-C0C4F2F9033D}" srcOrd="0" destOrd="0" presId="urn:microsoft.com/office/officeart/2005/8/layout/matrix1"/>
    <dgm:cxn modelId="{652589E8-53E9-487F-90D5-000116E6ACE1}" type="presParOf" srcId="{B82B2D0A-08DE-45EF-9B7B-C0C4F2F9033D}" destId="{2BE3F3A4-FFAD-4519-AA0F-D01E37E008A2}" srcOrd="0" destOrd="0" presId="urn:microsoft.com/office/officeart/2005/8/layout/matrix1"/>
    <dgm:cxn modelId="{7C1363F1-13F6-48D2-9508-B71BCD95397F}" type="presParOf" srcId="{B82B2D0A-08DE-45EF-9B7B-C0C4F2F9033D}" destId="{653FA910-1101-4D41-B74C-66D78AD20C2D}" srcOrd="1" destOrd="0" presId="urn:microsoft.com/office/officeart/2005/8/layout/matrix1"/>
    <dgm:cxn modelId="{F0A7F34C-5C6B-4D95-84C9-F01364A16005}" type="presParOf" srcId="{B82B2D0A-08DE-45EF-9B7B-C0C4F2F9033D}" destId="{07053454-FC11-46B0-9F7B-B1B97FB476BD}" srcOrd="2" destOrd="0" presId="urn:microsoft.com/office/officeart/2005/8/layout/matrix1"/>
    <dgm:cxn modelId="{B0BDF6F5-17F6-420F-9275-EA9FF8AE00F0}" type="presParOf" srcId="{B82B2D0A-08DE-45EF-9B7B-C0C4F2F9033D}" destId="{4F4D3203-8357-49CA-9925-D8E0EA7F2AD6}" srcOrd="3" destOrd="0" presId="urn:microsoft.com/office/officeart/2005/8/layout/matrix1"/>
    <dgm:cxn modelId="{145C7CFE-73FD-42BF-B7CF-FDCA59BCBB3D}" type="presParOf" srcId="{B82B2D0A-08DE-45EF-9B7B-C0C4F2F9033D}" destId="{2592A26F-1820-4637-9A9D-159FD76EFE9C}" srcOrd="4" destOrd="0" presId="urn:microsoft.com/office/officeart/2005/8/layout/matrix1"/>
    <dgm:cxn modelId="{ADC3EEAC-D06A-4550-92F4-6F04874394DC}" type="presParOf" srcId="{B82B2D0A-08DE-45EF-9B7B-C0C4F2F9033D}" destId="{03F27517-4A85-448A-BAF6-823BEB4BFCEA}" srcOrd="5" destOrd="0" presId="urn:microsoft.com/office/officeart/2005/8/layout/matrix1"/>
    <dgm:cxn modelId="{0F21D5AA-B958-44ED-8171-D3292A543092}" type="presParOf" srcId="{B82B2D0A-08DE-45EF-9B7B-C0C4F2F9033D}" destId="{198D3729-502D-42D3-9A9F-5FF4E260C4DE}" srcOrd="6" destOrd="0" presId="urn:microsoft.com/office/officeart/2005/8/layout/matrix1"/>
    <dgm:cxn modelId="{9039F810-D94F-4526-8FF0-15A1FF310F80}" type="presParOf" srcId="{B82B2D0A-08DE-45EF-9B7B-C0C4F2F9033D}" destId="{D83E784E-3E8E-4ADA-859F-105FB5FE980A}" srcOrd="7" destOrd="0" presId="urn:microsoft.com/office/officeart/2005/8/layout/matrix1"/>
    <dgm:cxn modelId="{08A8CED5-1538-4AEA-A083-911D06187FC5}" type="presParOf" srcId="{1E66372B-483A-4F17-BDC0-A02BA8E1C2D0}" destId="{70CEC6B5-9096-45B4-AD83-2B82792D5396}"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D9B751-A13B-4E51-8371-EA93E7A16E23}"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D6DC5D9-115A-4C3D-98AE-6BF58DCFC706}">
      <dgm:prSet phldrT="[Text]" custT="1"/>
      <dgm:spPr>
        <a:solidFill>
          <a:schemeClr val="bg1"/>
        </a:solidFill>
        <a:ln>
          <a:solidFill>
            <a:srgbClr val="46B0FA"/>
          </a:solidFill>
        </a:ln>
      </dgm:spPr>
      <dgm:t>
        <a:bodyPr/>
        <a:lstStyle/>
        <a:p>
          <a:r>
            <a:rPr lang="en-US" sz="2400" dirty="0"/>
            <a:t>Through exploratory analysis, we analyzed the different datasets in detail and identified </a:t>
          </a:r>
          <a:r>
            <a:rPr lang="en-IN" sz="2400" dirty="0"/>
            <a:t>possible predictors of disease prediction.                                                           </a:t>
          </a:r>
        </a:p>
      </dgm:t>
    </dgm:pt>
    <dgm:pt modelId="{E47368CB-F56C-4584-AB3A-55994F8075F0}" type="parTrans" cxnId="{FBBE09B2-7E41-40F2-AEBB-AF86C18CA4B9}">
      <dgm:prSet/>
      <dgm:spPr/>
      <dgm:t>
        <a:bodyPr/>
        <a:lstStyle/>
        <a:p>
          <a:endParaRPr lang="en-IN"/>
        </a:p>
      </dgm:t>
    </dgm:pt>
    <dgm:pt modelId="{CC7CFBA9-A245-4DB0-B73D-9F840F1C5B4A}" type="sibTrans" cxnId="{FBBE09B2-7E41-40F2-AEBB-AF86C18CA4B9}">
      <dgm:prSet/>
      <dgm:spPr/>
      <dgm:t>
        <a:bodyPr/>
        <a:lstStyle/>
        <a:p>
          <a:endParaRPr lang="en-IN"/>
        </a:p>
      </dgm:t>
    </dgm:pt>
    <dgm:pt modelId="{5CE54A62-730E-4CA3-838A-34790C31939A}">
      <dgm:prSet custT="1"/>
      <dgm:spPr>
        <a:solidFill>
          <a:schemeClr val="bg1"/>
        </a:solidFill>
        <a:ln>
          <a:solidFill>
            <a:srgbClr val="46B0FA"/>
          </a:solidFill>
        </a:ln>
      </dgm:spPr>
      <dgm:t>
        <a:bodyPr/>
        <a:lstStyle/>
        <a:p>
          <a:r>
            <a:rPr lang="en-IN" sz="2400" dirty="0"/>
            <a:t>Identified important features and discarded the unnecessary ones</a:t>
          </a:r>
        </a:p>
      </dgm:t>
    </dgm:pt>
    <dgm:pt modelId="{2C0AF71A-AEB0-48C6-989F-B6696ECC2245}" type="parTrans" cxnId="{3810F92E-8F69-4FC7-8DF5-584C8D980A98}">
      <dgm:prSet/>
      <dgm:spPr/>
      <dgm:t>
        <a:bodyPr/>
        <a:lstStyle/>
        <a:p>
          <a:endParaRPr lang="en-IN"/>
        </a:p>
      </dgm:t>
    </dgm:pt>
    <dgm:pt modelId="{6953A022-6BD4-4ED5-9324-CF3DE61F648C}" type="sibTrans" cxnId="{3810F92E-8F69-4FC7-8DF5-584C8D980A98}">
      <dgm:prSet/>
      <dgm:spPr/>
      <dgm:t>
        <a:bodyPr/>
        <a:lstStyle/>
        <a:p>
          <a:endParaRPr lang="en-IN"/>
        </a:p>
      </dgm:t>
    </dgm:pt>
    <dgm:pt modelId="{6C9A4F51-BBED-4E0E-BD4D-73BDE89C6387}">
      <dgm:prSet custT="1"/>
      <dgm:spPr>
        <a:solidFill>
          <a:schemeClr val="bg1"/>
        </a:solidFill>
        <a:ln>
          <a:solidFill>
            <a:srgbClr val="46B0FA"/>
          </a:solidFill>
        </a:ln>
      </dgm:spPr>
      <dgm:t>
        <a:bodyPr/>
        <a:lstStyle/>
        <a:p>
          <a:r>
            <a:rPr lang="en-US" sz="2400" dirty="0"/>
            <a:t>We have experimented with supervised machine learning techniques – Decision Trees, Random Forest, and SVM.</a:t>
          </a:r>
          <a:endParaRPr lang="en-IN" sz="2400" dirty="0"/>
        </a:p>
      </dgm:t>
    </dgm:pt>
    <dgm:pt modelId="{2A9ED963-F25B-438E-BD06-A96D6758FDEC}" type="sibTrans" cxnId="{91A78F6C-9450-4ED6-B59E-3053D9B4854B}">
      <dgm:prSet/>
      <dgm:spPr/>
      <dgm:t>
        <a:bodyPr/>
        <a:lstStyle/>
        <a:p>
          <a:endParaRPr lang="en-IN"/>
        </a:p>
      </dgm:t>
    </dgm:pt>
    <dgm:pt modelId="{60193D70-F88F-4FC1-A17D-3C1E2704431B}" type="parTrans" cxnId="{91A78F6C-9450-4ED6-B59E-3053D9B4854B}">
      <dgm:prSet/>
      <dgm:spPr/>
      <dgm:t>
        <a:bodyPr/>
        <a:lstStyle/>
        <a:p>
          <a:endParaRPr lang="en-IN"/>
        </a:p>
      </dgm:t>
    </dgm:pt>
    <dgm:pt modelId="{ADC17573-F3F0-4CAD-B272-7AFC082D93E3}" type="pres">
      <dgm:prSet presAssocID="{29D9B751-A13B-4E51-8371-EA93E7A16E23}" presName="linear" presStyleCnt="0">
        <dgm:presLayoutVars>
          <dgm:animLvl val="lvl"/>
          <dgm:resizeHandles val="exact"/>
        </dgm:presLayoutVars>
      </dgm:prSet>
      <dgm:spPr/>
    </dgm:pt>
    <dgm:pt modelId="{197B66B7-7363-4A01-895C-8FC19CC81ECF}" type="pres">
      <dgm:prSet presAssocID="{ED6DC5D9-115A-4C3D-98AE-6BF58DCFC706}" presName="parentText" presStyleLbl="node1" presStyleIdx="0" presStyleCnt="3" custScaleY="117423" custLinFactY="-1855" custLinFactNeighborX="-23281" custLinFactNeighborY="-100000">
        <dgm:presLayoutVars>
          <dgm:chMax val="0"/>
          <dgm:bulletEnabled val="1"/>
        </dgm:presLayoutVars>
      </dgm:prSet>
      <dgm:spPr/>
    </dgm:pt>
    <dgm:pt modelId="{C31BA3B7-044A-4C97-B7B8-245737DB892F}" type="pres">
      <dgm:prSet presAssocID="{CC7CFBA9-A245-4DB0-B73D-9F840F1C5B4A}" presName="spacer" presStyleCnt="0"/>
      <dgm:spPr/>
    </dgm:pt>
    <dgm:pt modelId="{1F3088F8-B5AD-423B-958A-71CEC353093A}" type="pres">
      <dgm:prSet presAssocID="{5CE54A62-730E-4CA3-838A-34790C31939A}" presName="parentText" presStyleLbl="node1" presStyleIdx="1" presStyleCnt="3" custScaleY="121966" custLinFactNeighborY="-8204">
        <dgm:presLayoutVars>
          <dgm:chMax val="0"/>
          <dgm:bulletEnabled val="1"/>
        </dgm:presLayoutVars>
      </dgm:prSet>
      <dgm:spPr/>
    </dgm:pt>
    <dgm:pt modelId="{657DA619-8FE4-42FC-8E8B-D28A56CA1EEA}" type="pres">
      <dgm:prSet presAssocID="{6953A022-6BD4-4ED5-9324-CF3DE61F648C}" presName="spacer" presStyleCnt="0"/>
      <dgm:spPr/>
    </dgm:pt>
    <dgm:pt modelId="{5EFF87B1-3D36-4637-AB52-F935AF6037D4}" type="pres">
      <dgm:prSet presAssocID="{6C9A4F51-BBED-4E0E-BD4D-73BDE89C6387}" presName="parentText" presStyleLbl="node1" presStyleIdx="2" presStyleCnt="3" custScaleY="121507">
        <dgm:presLayoutVars>
          <dgm:chMax val="0"/>
          <dgm:bulletEnabled val="1"/>
        </dgm:presLayoutVars>
      </dgm:prSet>
      <dgm:spPr/>
    </dgm:pt>
  </dgm:ptLst>
  <dgm:cxnLst>
    <dgm:cxn modelId="{3810F92E-8F69-4FC7-8DF5-584C8D980A98}" srcId="{29D9B751-A13B-4E51-8371-EA93E7A16E23}" destId="{5CE54A62-730E-4CA3-838A-34790C31939A}" srcOrd="1" destOrd="0" parTransId="{2C0AF71A-AEB0-48C6-989F-B6696ECC2245}" sibTransId="{6953A022-6BD4-4ED5-9324-CF3DE61F648C}"/>
    <dgm:cxn modelId="{1E3D3167-595F-4F42-B0FE-A0519AA7130D}" type="presOf" srcId="{5CE54A62-730E-4CA3-838A-34790C31939A}" destId="{1F3088F8-B5AD-423B-958A-71CEC353093A}" srcOrd="0" destOrd="0" presId="urn:microsoft.com/office/officeart/2005/8/layout/vList2"/>
    <dgm:cxn modelId="{91A78F6C-9450-4ED6-B59E-3053D9B4854B}" srcId="{29D9B751-A13B-4E51-8371-EA93E7A16E23}" destId="{6C9A4F51-BBED-4E0E-BD4D-73BDE89C6387}" srcOrd="2" destOrd="0" parTransId="{60193D70-F88F-4FC1-A17D-3C1E2704431B}" sibTransId="{2A9ED963-F25B-438E-BD06-A96D6758FDEC}"/>
    <dgm:cxn modelId="{8FF6C959-22F9-423F-9943-8405BC0ED3D1}" type="presOf" srcId="{ED6DC5D9-115A-4C3D-98AE-6BF58DCFC706}" destId="{197B66B7-7363-4A01-895C-8FC19CC81ECF}" srcOrd="0" destOrd="0" presId="urn:microsoft.com/office/officeart/2005/8/layout/vList2"/>
    <dgm:cxn modelId="{EDC903A1-E422-41DC-A7D0-2C30C5AF0EB9}" type="presOf" srcId="{29D9B751-A13B-4E51-8371-EA93E7A16E23}" destId="{ADC17573-F3F0-4CAD-B272-7AFC082D93E3}" srcOrd="0" destOrd="0" presId="urn:microsoft.com/office/officeart/2005/8/layout/vList2"/>
    <dgm:cxn modelId="{FBBE09B2-7E41-40F2-AEBB-AF86C18CA4B9}" srcId="{29D9B751-A13B-4E51-8371-EA93E7A16E23}" destId="{ED6DC5D9-115A-4C3D-98AE-6BF58DCFC706}" srcOrd="0" destOrd="0" parTransId="{E47368CB-F56C-4584-AB3A-55994F8075F0}" sibTransId="{CC7CFBA9-A245-4DB0-B73D-9F840F1C5B4A}"/>
    <dgm:cxn modelId="{756D4FBB-8F44-49FB-86BD-27DBB6C5FE54}" type="presOf" srcId="{6C9A4F51-BBED-4E0E-BD4D-73BDE89C6387}" destId="{5EFF87B1-3D36-4637-AB52-F935AF6037D4}" srcOrd="0" destOrd="0" presId="urn:microsoft.com/office/officeart/2005/8/layout/vList2"/>
    <dgm:cxn modelId="{B4C845D1-5219-46AC-BF86-3E41E5B12FBB}" type="presParOf" srcId="{ADC17573-F3F0-4CAD-B272-7AFC082D93E3}" destId="{197B66B7-7363-4A01-895C-8FC19CC81ECF}" srcOrd="0" destOrd="0" presId="urn:microsoft.com/office/officeart/2005/8/layout/vList2"/>
    <dgm:cxn modelId="{52ED8EA1-FE8A-4543-8E58-AC76E6544F9A}" type="presParOf" srcId="{ADC17573-F3F0-4CAD-B272-7AFC082D93E3}" destId="{C31BA3B7-044A-4C97-B7B8-245737DB892F}" srcOrd="1" destOrd="0" presId="urn:microsoft.com/office/officeart/2005/8/layout/vList2"/>
    <dgm:cxn modelId="{F026D282-525B-4121-8B34-3B8DAEC2AD3C}" type="presParOf" srcId="{ADC17573-F3F0-4CAD-B272-7AFC082D93E3}" destId="{1F3088F8-B5AD-423B-958A-71CEC353093A}" srcOrd="2" destOrd="0" presId="urn:microsoft.com/office/officeart/2005/8/layout/vList2"/>
    <dgm:cxn modelId="{CB062FD7-6A8F-42C6-A751-EDFEE7B31841}" type="presParOf" srcId="{ADC17573-F3F0-4CAD-B272-7AFC082D93E3}" destId="{657DA619-8FE4-42FC-8E8B-D28A56CA1EEA}" srcOrd="3" destOrd="0" presId="urn:microsoft.com/office/officeart/2005/8/layout/vList2"/>
    <dgm:cxn modelId="{99C86A16-2ED8-49E7-9AE9-D236420877DA}" type="presParOf" srcId="{ADC17573-F3F0-4CAD-B272-7AFC082D93E3}" destId="{5EFF87B1-3D36-4637-AB52-F935AF6037D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2CCA75-EF82-46B2-81E0-0C819D148522}"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IN"/>
        </a:p>
      </dgm:t>
    </dgm:pt>
    <dgm:pt modelId="{2BB35420-E969-422D-8850-58847F00E88D}">
      <dgm:prSet custT="1"/>
      <dgm:spPr>
        <a:solidFill>
          <a:schemeClr val="bg1"/>
        </a:solidFill>
        <a:ln>
          <a:solidFill>
            <a:srgbClr val="4AAEFC"/>
          </a:solidFill>
        </a:ln>
      </dgm:spPr>
      <dgm:t>
        <a:bodyPr/>
        <a:lstStyle/>
        <a:p>
          <a:r>
            <a:rPr lang="en-IN" sz="2000" dirty="0">
              <a:solidFill>
                <a:schemeClr val="tx1"/>
              </a:solidFill>
            </a:rPr>
            <a:t>First Week: Understanding the need of model generator and the model</a:t>
          </a:r>
        </a:p>
      </dgm:t>
    </dgm:pt>
    <dgm:pt modelId="{52AECD15-A22C-4BAC-90FF-F584BBED606B}" type="parTrans" cxnId="{BF84CC51-F9BE-4C41-ABF2-87AD1C2E282E}">
      <dgm:prSet/>
      <dgm:spPr/>
      <dgm:t>
        <a:bodyPr/>
        <a:lstStyle/>
        <a:p>
          <a:endParaRPr lang="en-IN"/>
        </a:p>
      </dgm:t>
    </dgm:pt>
    <dgm:pt modelId="{C2984328-E23A-4D6D-8145-89092B28807D}" type="sibTrans" cxnId="{BF84CC51-F9BE-4C41-ABF2-87AD1C2E282E}">
      <dgm:prSet/>
      <dgm:spPr/>
      <dgm:t>
        <a:bodyPr/>
        <a:lstStyle/>
        <a:p>
          <a:endParaRPr lang="en-IN"/>
        </a:p>
      </dgm:t>
    </dgm:pt>
    <dgm:pt modelId="{6F2449D2-520D-4EE4-A3E9-3A014E1D5394}">
      <dgm:prSet custT="1"/>
      <dgm:spPr>
        <a:solidFill>
          <a:schemeClr val="bg1"/>
        </a:solidFill>
        <a:ln>
          <a:solidFill>
            <a:srgbClr val="4AAEFC"/>
          </a:solidFill>
        </a:ln>
      </dgm:spPr>
      <dgm:t>
        <a:bodyPr/>
        <a:lstStyle/>
        <a:p>
          <a:r>
            <a:rPr lang="en-IN" sz="2000" dirty="0">
              <a:solidFill>
                <a:schemeClr val="tx1"/>
              </a:solidFill>
            </a:rPr>
            <a:t>Second Week: Synopsis Report and Literature Review</a:t>
          </a:r>
        </a:p>
      </dgm:t>
    </dgm:pt>
    <dgm:pt modelId="{544B98A9-08CC-4BB7-9610-2B404AEBB9A5}" type="parTrans" cxnId="{EF6014FF-1A06-43A3-9FD0-43E79A77E72C}">
      <dgm:prSet/>
      <dgm:spPr/>
      <dgm:t>
        <a:bodyPr/>
        <a:lstStyle/>
        <a:p>
          <a:endParaRPr lang="en-IN"/>
        </a:p>
      </dgm:t>
    </dgm:pt>
    <dgm:pt modelId="{E5AE68D0-37E1-4764-A991-23D09F1A4F80}" type="sibTrans" cxnId="{EF6014FF-1A06-43A3-9FD0-43E79A77E72C}">
      <dgm:prSet/>
      <dgm:spPr/>
      <dgm:t>
        <a:bodyPr/>
        <a:lstStyle/>
        <a:p>
          <a:endParaRPr lang="en-IN"/>
        </a:p>
      </dgm:t>
    </dgm:pt>
    <dgm:pt modelId="{A4A9DA85-7469-4B77-9A7A-08558B04BE07}">
      <dgm:prSet custT="1"/>
      <dgm:spPr>
        <a:solidFill>
          <a:schemeClr val="bg1"/>
        </a:solidFill>
        <a:ln>
          <a:solidFill>
            <a:srgbClr val="4AAEFC"/>
          </a:solidFill>
        </a:ln>
      </dgm:spPr>
      <dgm:t>
        <a:bodyPr/>
        <a:lstStyle/>
        <a:p>
          <a:r>
            <a:rPr lang="en-IN" sz="2000">
              <a:solidFill>
                <a:schemeClr val="tx1"/>
              </a:solidFill>
            </a:rPr>
            <a:t>Third Week: Data Collection and Preprocessing</a:t>
          </a:r>
        </a:p>
      </dgm:t>
    </dgm:pt>
    <dgm:pt modelId="{563A422A-8512-4B59-A2B1-DDB479E99E39}" type="parTrans" cxnId="{68671818-311E-4755-B42C-E1BC2715A86C}">
      <dgm:prSet/>
      <dgm:spPr/>
      <dgm:t>
        <a:bodyPr/>
        <a:lstStyle/>
        <a:p>
          <a:endParaRPr lang="en-IN"/>
        </a:p>
      </dgm:t>
    </dgm:pt>
    <dgm:pt modelId="{2EEC6793-1B7D-49EC-9FBB-E89D6D6B1A49}" type="sibTrans" cxnId="{68671818-311E-4755-B42C-E1BC2715A86C}">
      <dgm:prSet/>
      <dgm:spPr/>
      <dgm:t>
        <a:bodyPr/>
        <a:lstStyle/>
        <a:p>
          <a:endParaRPr lang="en-IN"/>
        </a:p>
      </dgm:t>
    </dgm:pt>
    <dgm:pt modelId="{8F152695-F36B-4100-877E-05ECF962E0E8}">
      <dgm:prSet custT="1"/>
      <dgm:spPr>
        <a:solidFill>
          <a:schemeClr val="bg1"/>
        </a:solidFill>
        <a:ln>
          <a:solidFill>
            <a:srgbClr val="4AAEFC"/>
          </a:solidFill>
        </a:ln>
      </dgm:spPr>
      <dgm:t>
        <a:bodyPr/>
        <a:lstStyle/>
        <a:p>
          <a:r>
            <a:rPr lang="en-IN" sz="2000">
              <a:solidFill>
                <a:schemeClr val="tx1"/>
              </a:solidFill>
            </a:rPr>
            <a:t>Fourth Week: Understanding advanced machine learning</a:t>
          </a:r>
        </a:p>
      </dgm:t>
    </dgm:pt>
    <dgm:pt modelId="{A7A7C1DC-7A5A-4AD4-A044-00068F9A2E0C}" type="parTrans" cxnId="{EA1E1536-276E-475A-A48F-E3FA53813B85}">
      <dgm:prSet/>
      <dgm:spPr/>
      <dgm:t>
        <a:bodyPr/>
        <a:lstStyle/>
        <a:p>
          <a:endParaRPr lang="en-IN"/>
        </a:p>
      </dgm:t>
    </dgm:pt>
    <dgm:pt modelId="{7D8DC657-F2CE-4022-87CB-2850361BFEE5}" type="sibTrans" cxnId="{EA1E1536-276E-475A-A48F-E3FA53813B85}">
      <dgm:prSet/>
      <dgm:spPr/>
      <dgm:t>
        <a:bodyPr/>
        <a:lstStyle/>
        <a:p>
          <a:endParaRPr lang="en-IN"/>
        </a:p>
      </dgm:t>
    </dgm:pt>
    <dgm:pt modelId="{C912B546-292F-4791-8CB2-4EAB1A36168F}">
      <dgm:prSet custT="1"/>
      <dgm:spPr>
        <a:solidFill>
          <a:schemeClr val="bg1"/>
        </a:solidFill>
        <a:ln>
          <a:solidFill>
            <a:srgbClr val="4AAEFC"/>
          </a:solidFill>
        </a:ln>
      </dgm:spPr>
      <dgm:t>
        <a:bodyPr/>
        <a:lstStyle/>
        <a:p>
          <a:r>
            <a:rPr lang="en-IN" sz="2000">
              <a:solidFill>
                <a:schemeClr val="tx1"/>
              </a:solidFill>
            </a:rPr>
            <a:t>Fifth Week: Implementation</a:t>
          </a:r>
        </a:p>
      </dgm:t>
    </dgm:pt>
    <dgm:pt modelId="{7CEC847A-A4A2-4A4A-BAC0-4CD08ADCD4C3}" type="parTrans" cxnId="{A4E8F7E5-0FD0-4263-A1CC-2662D8D905FB}">
      <dgm:prSet/>
      <dgm:spPr/>
      <dgm:t>
        <a:bodyPr/>
        <a:lstStyle/>
        <a:p>
          <a:endParaRPr lang="en-IN"/>
        </a:p>
      </dgm:t>
    </dgm:pt>
    <dgm:pt modelId="{8A3C4A5C-215A-48CA-8336-66B61207C28A}" type="sibTrans" cxnId="{A4E8F7E5-0FD0-4263-A1CC-2662D8D905FB}">
      <dgm:prSet/>
      <dgm:spPr/>
      <dgm:t>
        <a:bodyPr/>
        <a:lstStyle/>
        <a:p>
          <a:endParaRPr lang="en-IN"/>
        </a:p>
      </dgm:t>
    </dgm:pt>
    <dgm:pt modelId="{1D291361-3495-487B-96DD-93EC7C377EB6}">
      <dgm:prSet custT="1"/>
      <dgm:spPr>
        <a:solidFill>
          <a:schemeClr val="bg1"/>
        </a:solidFill>
        <a:ln>
          <a:solidFill>
            <a:srgbClr val="4AAEFC"/>
          </a:solidFill>
        </a:ln>
      </dgm:spPr>
      <dgm:t>
        <a:bodyPr/>
        <a:lstStyle/>
        <a:p>
          <a:r>
            <a:rPr lang="en-IN" sz="2000">
              <a:solidFill>
                <a:schemeClr val="tx1"/>
              </a:solidFill>
            </a:rPr>
            <a:t>Sixth Week: Analysis and Documentation</a:t>
          </a:r>
        </a:p>
      </dgm:t>
    </dgm:pt>
    <dgm:pt modelId="{9F4418FC-0EB5-450A-80B3-0EB1F86657F9}" type="parTrans" cxnId="{07DF0520-C600-4110-A999-C338E7EF1F85}">
      <dgm:prSet/>
      <dgm:spPr/>
      <dgm:t>
        <a:bodyPr/>
        <a:lstStyle/>
        <a:p>
          <a:endParaRPr lang="en-IN"/>
        </a:p>
      </dgm:t>
    </dgm:pt>
    <dgm:pt modelId="{479671C4-8977-4B4A-AFB7-510D6A89259C}" type="sibTrans" cxnId="{07DF0520-C600-4110-A999-C338E7EF1F85}">
      <dgm:prSet/>
      <dgm:spPr/>
      <dgm:t>
        <a:bodyPr/>
        <a:lstStyle/>
        <a:p>
          <a:endParaRPr lang="en-IN"/>
        </a:p>
      </dgm:t>
    </dgm:pt>
    <dgm:pt modelId="{6F149ED7-6045-4CB3-9A2D-70B6F672FBF2}" type="pres">
      <dgm:prSet presAssocID="{3E2CCA75-EF82-46B2-81E0-0C819D148522}" presName="Name0" presStyleCnt="0">
        <dgm:presLayoutVars>
          <dgm:dir/>
          <dgm:animLvl val="lvl"/>
          <dgm:resizeHandles val="exact"/>
        </dgm:presLayoutVars>
      </dgm:prSet>
      <dgm:spPr/>
    </dgm:pt>
    <dgm:pt modelId="{94A359EB-1865-4345-B8DC-3BFA33D10160}" type="pres">
      <dgm:prSet presAssocID="{1D291361-3495-487B-96DD-93EC7C377EB6}" presName="boxAndChildren" presStyleCnt="0"/>
      <dgm:spPr/>
    </dgm:pt>
    <dgm:pt modelId="{97DA5906-DA30-47C0-B999-8ECF38B6D7F5}" type="pres">
      <dgm:prSet presAssocID="{1D291361-3495-487B-96DD-93EC7C377EB6}" presName="parentTextBox" presStyleLbl="node1" presStyleIdx="0" presStyleCnt="6"/>
      <dgm:spPr/>
    </dgm:pt>
    <dgm:pt modelId="{075A02A4-42C2-410D-BC99-6AB57DA8CE0F}" type="pres">
      <dgm:prSet presAssocID="{8A3C4A5C-215A-48CA-8336-66B61207C28A}" presName="sp" presStyleCnt="0"/>
      <dgm:spPr/>
    </dgm:pt>
    <dgm:pt modelId="{79650509-7E4E-42A4-8E1A-930B81D827D3}" type="pres">
      <dgm:prSet presAssocID="{C912B546-292F-4791-8CB2-4EAB1A36168F}" presName="arrowAndChildren" presStyleCnt="0"/>
      <dgm:spPr/>
    </dgm:pt>
    <dgm:pt modelId="{9D2BDF7C-85CD-45C8-B03E-ABDECDF5AA40}" type="pres">
      <dgm:prSet presAssocID="{C912B546-292F-4791-8CB2-4EAB1A36168F}" presName="parentTextArrow" presStyleLbl="node1" presStyleIdx="1" presStyleCnt="6"/>
      <dgm:spPr/>
    </dgm:pt>
    <dgm:pt modelId="{83E165ED-A66A-48D9-8828-E42364510BA9}" type="pres">
      <dgm:prSet presAssocID="{7D8DC657-F2CE-4022-87CB-2850361BFEE5}" presName="sp" presStyleCnt="0"/>
      <dgm:spPr/>
    </dgm:pt>
    <dgm:pt modelId="{15E6A09F-A0BE-400F-9292-3459AA495BAA}" type="pres">
      <dgm:prSet presAssocID="{8F152695-F36B-4100-877E-05ECF962E0E8}" presName="arrowAndChildren" presStyleCnt="0"/>
      <dgm:spPr/>
    </dgm:pt>
    <dgm:pt modelId="{CA443730-6835-45FB-A913-EE77D7B52DBA}" type="pres">
      <dgm:prSet presAssocID="{8F152695-F36B-4100-877E-05ECF962E0E8}" presName="parentTextArrow" presStyleLbl="node1" presStyleIdx="2" presStyleCnt="6"/>
      <dgm:spPr/>
    </dgm:pt>
    <dgm:pt modelId="{A060DC1C-A8D7-4768-A1D2-5CE7FCFB01BC}" type="pres">
      <dgm:prSet presAssocID="{2EEC6793-1B7D-49EC-9FBB-E89D6D6B1A49}" presName="sp" presStyleCnt="0"/>
      <dgm:spPr/>
    </dgm:pt>
    <dgm:pt modelId="{B1290A2C-D2DF-4B65-9E26-970023ABAF11}" type="pres">
      <dgm:prSet presAssocID="{A4A9DA85-7469-4B77-9A7A-08558B04BE07}" presName="arrowAndChildren" presStyleCnt="0"/>
      <dgm:spPr/>
    </dgm:pt>
    <dgm:pt modelId="{856E1A0B-7A9C-4FDA-9418-D1576B4DCE84}" type="pres">
      <dgm:prSet presAssocID="{A4A9DA85-7469-4B77-9A7A-08558B04BE07}" presName="parentTextArrow" presStyleLbl="node1" presStyleIdx="3" presStyleCnt="6"/>
      <dgm:spPr/>
    </dgm:pt>
    <dgm:pt modelId="{14AD78A3-7782-4671-83ED-373A119E9FB8}" type="pres">
      <dgm:prSet presAssocID="{E5AE68D0-37E1-4764-A991-23D09F1A4F80}" presName="sp" presStyleCnt="0"/>
      <dgm:spPr/>
    </dgm:pt>
    <dgm:pt modelId="{1F820268-FC02-4673-8B49-9ED1AF894A62}" type="pres">
      <dgm:prSet presAssocID="{6F2449D2-520D-4EE4-A3E9-3A014E1D5394}" presName="arrowAndChildren" presStyleCnt="0"/>
      <dgm:spPr/>
    </dgm:pt>
    <dgm:pt modelId="{E839A616-BE78-427C-9B9A-5C5BED0BA29A}" type="pres">
      <dgm:prSet presAssocID="{6F2449D2-520D-4EE4-A3E9-3A014E1D5394}" presName="parentTextArrow" presStyleLbl="node1" presStyleIdx="4" presStyleCnt="6"/>
      <dgm:spPr/>
    </dgm:pt>
    <dgm:pt modelId="{0EA7F6A4-9509-491C-85B8-60A95D776DFE}" type="pres">
      <dgm:prSet presAssocID="{C2984328-E23A-4D6D-8145-89092B28807D}" presName="sp" presStyleCnt="0"/>
      <dgm:spPr/>
    </dgm:pt>
    <dgm:pt modelId="{A090CB96-ED48-4097-B956-F351DCAE33CD}" type="pres">
      <dgm:prSet presAssocID="{2BB35420-E969-422D-8850-58847F00E88D}" presName="arrowAndChildren" presStyleCnt="0"/>
      <dgm:spPr/>
    </dgm:pt>
    <dgm:pt modelId="{572761BE-3A19-40F8-97BE-3E5FC2E08943}" type="pres">
      <dgm:prSet presAssocID="{2BB35420-E969-422D-8850-58847F00E88D}" presName="parentTextArrow" presStyleLbl="node1" presStyleIdx="5" presStyleCnt="6"/>
      <dgm:spPr/>
    </dgm:pt>
  </dgm:ptLst>
  <dgm:cxnLst>
    <dgm:cxn modelId="{68671818-311E-4755-B42C-E1BC2715A86C}" srcId="{3E2CCA75-EF82-46B2-81E0-0C819D148522}" destId="{A4A9DA85-7469-4B77-9A7A-08558B04BE07}" srcOrd="2" destOrd="0" parTransId="{563A422A-8512-4B59-A2B1-DDB479E99E39}" sibTransId="{2EEC6793-1B7D-49EC-9FBB-E89D6D6B1A49}"/>
    <dgm:cxn modelId="{07DF0520-C600-4110-A999-C338E7EF1F85}" srcId="{3E2CCA75-EF82-46B2-81E0-0C819D148522}" destId="{1D291361-3495-487B-96DD-93EC7C377EB6}" srcOrd="5" destOrd="0" parTransId="{9F4418FC-0EB5-450A-80B3-0EB1F86657F9}" sibTransId="{479671C4-8977-4B4A-AFB7-510D6A89259C}"/>
    <dgm:cxn modelId="{EA1E1536-276E-475A-A48F-E3FA53813B85}" srcId="{3E2CCA75-EF82-46B2-81E0-0C819D148522}" destId="{8F152695-F36B-4100-877E-05ECF962E0E8}" srcOrd="3" destOrd="0" parTransId="{A7A7C1DC-7A5A-4AD4-A044-00068F9A2E0C}" sibTransId="{7D8DC657-F2CE-4022-87CB-2850361BFEE5}"/>
    <dgm:cxn modelId="{E2ADEE60-52CE-4E8E-9BB0-38F70259F0BF}" type="presOf" srcId="{6F2449D2-520D-4EE4-A3E9-3A014E1D5394}" destId="{E839A616-BE78-427C-9B9A-5C5BED0BA29A}" srcOrd="0" destOrd="0" presId="urn:microsoft.com/office/officeart/2005/8/layout/process4"/>
    <dgm:cxn modelId="{BF84CC51-F9BE-4C41-ABF2-87AD1C2E282E}" srcId="{3E2CCA75-EF82-46B2-81E0-0C819D148522}" destId="{2BB35420-E969-422D-8850-58847F00E88D}" srcOrd="0" destOrd="0" parTransId="{52AECD15-A22C-4BAC-90FF-F584BBED606B}" sibTransId="{C2984328-E23A-4D6D-8145-89092B28807D}"/>
    <dgm:cxn modelId="{9A87EE8A-5F85-44D0-B146-AE9B7BFE140D}" type="presOf" srcId="{2BB35420-E969-422D-8850-58847F00E88D}" destId="{572761BE-3A19-40F8-97BE-3E5FC2E08943}" srcOrd="0" destOrd="0" presId="urn:microsoft.com/office/officeart/2005/8/layout/process4"/>
    <dgm:cxn modelId="{5262509D-EF1F-4320-AE01-CDA803823CC0}" type="presOf" srcId="{A4A9DA85-7469-4B77-9A7A-08558B04BE07}" destId="{856E1A0B-7A9C-4FDA-9418-D1576B4DCE84}" srcOrd="0" destOrd="0" presId="urn:microsoft.com/office/officeart/2005/8/layout/process4"/>
    <dgm:cxn modelId="{588E05AF-52F3-436A-9F1D-6FA5BAA3A787}" type="presOf" srcId="{3E2CCA75-EF82-46B2-81E0-0C819D148522}" destId="{6F149ED7-6045-4CB3-9A2D-70B6F672FBF2}" srcOrd="0" destOrd="0" presId="urn:microsoft.com/office/officeart/2005/8/layout/process4"/>
    <dgm:cxn modelId="{15994CC1-7D5F-44E9-B322-26AFF6074F20}" type="presOf" srcId="{8F152695-F36B-4100-877E-05ECF962E0E8}" destId="{CA443730-6835-45FB-A913-EE77D7B52DBA}" srcOrd="0" destOrd="0" presId="urn:microsoft.com/office/officeart/2005/8/layout/process4"/>
    <dgm:cxn modelId="{A4E8F7E5-0FD0-4263-A1CC-2662D8D905FB}" srcId="{3E2CCA75-EF82-46B2-81E0-0C819D148522}" destId="{C912B546-292F-4791-8CB2-4EAB1A36168F}" srcOrd="4" destOrd="0" parTransId="{7CEC847A-A4A2-4A4A-BAC0-4CD08ADCD4C3}" sibTransId="{8A3C4A5C-215A-48CA-8336-66B61207C28A}"/>
    <dgm:cxn modelId="{2DE96CEA-93CB-41C0-A88C-A4BE757D3224}" type="presOf" srcId="{1D291361-3495-487B-96DD-93EC7C377EB6}" destId="{97DA5906-DA30-47C0-B999-8ECF38B6D7F5}" srcOrd="0" destOrd="0" presId="urn:microsoft.com/office/officeart/2005/8/layout/process4"/>
    <dgm:cxn modelId="{95336AF2-C092-4EDD-92B1-F6C7A9F37E96}" type="presOf" srcId="{C912B546-292F-4791-8CB2-4EAB1A36168F}" destId="{9D2BDF7C-85CD-45C8-B03E-ABDECDF5AA40}" srcOrd="0" destOrd="0" presId="urn:microsoft.com/office/officeart/2005/8/layout/process4"/>
    <dgm:cxn modelId="{EF6014FF-1A06-43A3-9FD0-43E79A77E72C}" srcId="{3E2CCA75-EF82-46B2-81E0-0C819D148522}" destId="{6F2449D2-520D-4EE4-A3E9-3A014E1D5394}" srcOrd="1" destOrd="0" parTransId="{544B98A9-08CC-4BB7-9610-2B404AEBB9A5}" sibTransId="{E5AE68D0-37E1-4764-A991-23D09F1A4F80}"/>
    <dgm:cxn modelId="{AB70FA95-DF82-4FB7-AB3E-F2B18F7B2AB0}" type="presParOf" srcId="{6F149ED7-6045-4CB3-9A2D-70B6F672FBF2}" destId="{94A359EB-1865-4345-B8DC-3BFA33D10160}" srcOrd="0" destOrd="0" presId="urn:microsoft.com/office/officeart/2005/8/layout/process4"/>
    <dgm:cxn modelId="{4483ABB8-5E75-4C25-800E-6EBC9E042B92}" type="presParOf" srcId="{94A359EB-1865-4345-B8DC-3BFA33D10160}" destId="{97DA5906-DA30-47C0-B999-8ECF38B6D7F5}" srcOrd="0" destOrd="0" presId="urn:microsoft.com/office/officeart/2005/8/layout/process4"/>
    <dgm:cxn modelId="{EB3CCB30-969F-499C-B409-43AA65FFC8C5}" type="presParOf" srcId="{6F149ED7-6045-4CB3-9A2D-70B6F672FBF2}" destId="{075A02A4-42C2-410D-BC99-6AB57DA8CE0F}" srcOrd="1" destOrd="0" presId="urn:microsoft.com/office/officeart/2005/8/layout/process4"/>
    <dgm:cxn modelId="{78378674-35EC-4965-AED7-307D2878F026}" type="presParOf" srcId="{6F149ED7-6045-4CB3-9A2D-70B6F672FBF2}" destId="{79650509-7E4E-42A4-8E1A-930B81D827D3}" srcOrd="2" destOrd="0" presId="urn:microsoft.com/office/officeart/2005/8/layout/process4"/>
    <dgm:cxn modelId="{D8A40930-3265-4FFA-8345-52180159CBAF}" type="presParOf" srcId="{79650509-7E4E-42A4-8E1A-930B81D827D3}" destId="{9D2BDF7C-85CD-45C8-B03E-ABDECDF5AA40}" srcOrd="0" destOrd="0" presId="urn:microsoft.com/office/officeart/2005/8/layout/process4"/>
    <dgm:cxn modelId="{204321D2-B18E-45EE-B2A4-1BF99A8F32B0}" type="presParOf" srcId="{6F149ED7-6045-4CB3-9A2D-70B6F672FBF2}" destId="{83E165ED-A66A-48D9-8828-E42364510BA9}" srcOrd="3" destOrd="0" presId="urn:microsoft.com/office/officeart/2005/8/layout/process4"/>
    <dgm:cxn modelId="{BECD6445-672F-4E9A-8305-E6BEDC17653A}" type="presParOf" srcId="{6F149ED7-6045-4CB3-9A2D-70B6F672FBF2}" destId="{15E6A09F-A0BE-400F-9292-3459AA495BAA}" srcOrd="4" destOrd="0" presId="urn:microsoft.com/office/officeart/2005/8/layout/process4"/>
    <dgm:cxn modelId="{74C9483B-AC25-46E9-97FB-BC6D059DF6F1}" type="presParOf" srcId="{15E6A09F-A0BE-400F-9292-3459AA495BAA}" destId="{CA443730-6835-45FB-A913-EE77D7B52DBA}" srcOrd="0" destOrd="0" presId="urn:microsoft.com/office/officeart/2005/8/layout/process4"/>
    <dgm:cxn modelId="{02FF863A-C43C-4326-B8BB-16404E9B0502}" type="presParOf" srcId="{6F149ED7-6045-4CB3-9A2D-70B6F672FBF2}" destId="{A060DC1C-A8D7-4768-A1D2-5CE7FCFB01BC}" srcOrd="5" destOrd="0" presId="urn:microsoft.com/office/officeart/2005/8/layout/process4"/>
    <dgm:cxn modelId="{090767BD-01C4-49C3-BE07-C62F7203BE87}" type="presParOf" srcId="{6F149ED7-6045-4CB3-9A2D-70B6F672FBF2}" destId="{B1290A2C-D2DF-4B65-9E26-970023ABAF11}" srcOrd="6" destOrd="0" presId="urn:microsoft.com/office/officeart/2005/8/layout/process4"/>
    <dgm:cxn modelId="{61B0105E-53B4-4F9A-9267-80A9B62C888C}" type="presParOf" srcId="{B1290A2C-D2DF-4B65-9E26-970023ABAF11}" destId="{856E1A0B-7A9C-4FDA-9418-D1576B4DCE84}" srcOrd="0" destOrd="0" presId="urn:microsoft.com/office/officeart/2005/8/layout/process4"/>
    <dgm:cxn modelId="{A2BF4B4D-E6B8-4DD8-B0F4-6F4FF6D008DE}" type="presParOf" srcId="{6F149ED7-6045-4CB3-9A2D-70B6F672FBF2}" destId="{14AD78A3-7782-4671-83ED-373A119E9FB8}" srcOrd="7" destOrd="0" presId="urn:microsoft.com/office/officeart/2005/8/layout/process4"/>
    <dgm:cxn modelId="{07ED9D5B-F53E-4223-977A-97A8F7D2AF8B}" type="presParOf" srcId="{6F149ED7-6045-4CB3-9A2D-70B6F672FBF2}" destId="{1F820268-FC02-4673-8B49-9ED1AF894A62}" srcOrd="8" destOrd="0" presId="urn:microsoft.com/office/officeart/2005/8/layout/process4"/>
    <dgm:cxn modelId="{F5E7F8FC-6C4A-417B-9AD3-093EA35CF216}" type="presParOf" srcId="{1F820268-FC02-4673-8B49-9ED1AF894A62}" destId="{E839A616-BE78-427C-9B9A-5C5BED0BA29A}" srcOrd="0" destOrd="0" presId="urn:microsoft.com/office/officeart/2005/8/layout/process4"/>
    <dgm:cxn modelId="{CA625E1C-2B22-469C-B879-689EC1DD1C1D}" type="presParOf" srcId="{6F149ED7-6045-4CB3-9A2D-70B6F672FBF2}" destId="{0EA7F6A4-9509-491C-85B8-60A95D776DFE}" srcOrd="9" destOrd="0" presId="urn:microsoft.com/office/officeart/2005/8/layout/process4"/>
    <dgm:cxn modelId="{E62DA20A-6CBA-41A4-A9E6-7FE500DECCEC}" type="presParOf" srcId="{6F149ED7-6045-4CB3-9A2D-70B6F672FBF2}" destId="{A090CB96-ED48-4097-B956-F351DCAE33CD}" srcOrd="10" destOrd="0" presId="urn:microsoft.com/office/officeart/2005/8/layout/process4"/>
    <dgm:cxn modelId="{1FDB08B5-B7A7-4866-9A04-06AD99A7915E}" type="presParOf" srcId="{A090CB96-ED48-4097-B956-F351DCAE33CD}" destId="{572761BE-3A19-40F8-97BE-3E5FC2E0894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81A868-64CB-4CE3-A1AE-8BAD136FC31F}"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lang="en-IN"/>
        </a:p>
      </dgm:t>
    </dgm:pt>
    <dgm:pt modelId="{061DC1ED-B4D0-4381-9251-3F8BC1ADB118}">
      <dgm:prSet custT="1"/>
      <dgm:spPr>
        <a:solidFill>
          <a:schemeClr val="bg1"/>
        </a:solidFill>
        <a:ln>
          <a:solidFill>
            <a:srgbClr val="46B0FA"/>
          </a:solidFill>
        </a:ln>
      </dgm:spPr>
      <dgm:t>
        <a:bodyPr/>
        <a:lstStyle/>
        <a:p>
          <a:r>
            <a:rPr lang="en-US" sz="1600" b="1" dirty="0">
              <a:latin typeface="+mn-lt"/>
              <a:cs typeface="Times New Roman" panose="02020603050405020304" pitchFamily="18" charset="0"/>
            </a:rPr>
            <a:t>SVM</a:t>
          </a:r>
        </a:p>
        <a:p>
          <a:r>
            <a:rPr lang="en-US" sz="1600" b="0" i="0" dirty="0">
              <a:effectLst/>
              <a:latin typeface="+mn-lt"/>
              <a:cs typeface="Times New Roman" panose="02020603050405020304" pitchFamily="18" charset="0"/>
            </a:rPr>
            <a:t>Support Vector Machines (SVMs) are powerful supervised learning algorithms primarily used for classification and regression tasks. </a:t>
          </a:r>
          <a:r>
            <a:rPr lang="en-US" sz="1600" dirty="0">
              <a:latin typeface="+mn-lt"/>
              <a:cs typeface="Times New Roman" panose="02020603050405020304" pitchFamily="18" charset="0"/>
            </a:rPr>
            <a:t>SVM</a:t>
          </a:r>
          <a:r>
            <a:rPr lang="en-US" sz="1600" b="0" i="0" dirty="0">
              <a:effectLst/>
              <a:latin typeface="+mn-lt"/>
              <a:cs typeface="Times New Roman" panose="02020603050405020304" pitchFamily="18" charset="0"/>
            </a:rPr>
            <a:t> work by identifying the optimal hyperplane that separates data points of different classes in a high-dimensional space, maximizing the margin between the closest points of each class, known as support vectors.</a:t>
          </a:r>
          <a:endParaRPr lang="en-IN" sz="1600" b="0" dirty="0">
            <a:latin typeface="+mn-lt"/>
          </a:endParaRPr>
        </a:p>
      </dgm:t>
    </dgm:pt>
    <dgm:pt modelId="{73AB8635-C4A8-4ED1-B640-40BDD7BBCEF7}" type="sibTrans" cxnId="{041457B2-28AA-4367-B207-0ADAAF1F0DE2}">
      <dgm:prSet/>
      <dgm:spPr/>
      <dgm:t>
        <a:bodyPr/>
        <a:lstStyle/>
        <a:p>
          <a:endParaRPr lang="en-IN"/>
        </a:p>
      </dgm:t>
    </dgm:pt>
    <dgm:pt modelId="{8DCE385E-C5FE-4732-8835-8E9208B84983}" type="parTrans" cxnId="{041457B2-28AA-4367-B207-0ADAAF1F0DE2}">
      <dgm:prSet/>
      <dgm:spPr/>
      <dgm:t>
        <a:bodyPr/>
        <a:lstStyle/>
        <a:p>
          <a:endParaRPr lang="en-IN"/>
        </a:p>
      </dgm:t>
    </dgm:pt>
    <dgm:pt modelId="{98D5D916-B40A-4609-9DAB-D4C744B65996}">
      <dgm:prSet custT="1"/>
      <dgm:spPr>
        <a:solidFill>
          <a:schemeClr val="bg1"/>
        </a:solidFill>
        <a:ln>
          <a:solidFill>
            <a:srgbClr val="46B0FA"/>
          </a:solidFill>
        </a:ln>
      </dgm:spPr>
      <dgm:t>
        <a:bodyPr/>
        <a:lstStyle/>
        <a:p>
          <a:r>
            <a:rPr lang="en-US" sz="1600" b="1" dirty="0">
              <a:latin typeface="+mn-lt"/>
              <a:cs typeface="Times New Roman" panose="02020603050405020304" pitchFamily="18" charset="0"/>
            </a:rPr>
            <a:t>Decision Trees</a:t>
          </a:r>
        </a:p>
        <a:p>
          <a:r>
            <a:rPr lang="en-US" sz="1600" b="0" i="0" dirty="0">
              <a:effectLst/>
              <a:latin typeface="+mn-lt"/>
              <a:cs typeface="Times New Roman" panose="02020603050405020304" pitchFamily="18" charset="0"/>
            </a:rPr>
            <a:t>Decision Trees are a supervised machine learning algorithm that splits data into branches based on feature values to make predictions. Each internal node represents a decision on an attribute, and each leaf node represents an outcome or class label.</a:t>
          </a:r>
          <a:endParaRPr lang="en-IN" sz="1600" b="1" dirty="0">
            <a:latin typeface="+mn-lt"/>
          </a:endParaRPr>
        </a:p>
      </dgm:t>
    </dgm:pt>
    <dgm:pt modelId="{085171EE-4C59-4C4C-8D30-0378C2207F0F}" type="parTrans" cxnId="{645C3122-9BC9-4511-8453-076C27713B50}">
      <dgm:prSet/>
      <dgm:spPr/>
    </dgm:pt>
    <dgm:pt modelId="{9FEDD90F-5F7F-4A3A-9D06-ED8437A6B7C8}" type="sibTrans" cxnId="{645C3122-9BC9-4511-8453-076C27713B50}">
      <dgm:prSet/>
      <dgm:spPr/>
    </dgm:pt>
    <dgm:pt modelId="{A2CE58FC-96FC-4362-A37A-F54211AD19E5}">
      <dgm:prSet custT="1"/>
      <dgm:spPr>
        <a:solidFill>
          <a:schemeClr val="bg1"/>
        </a:solidFill>
        <a:ln>
          <a:solidFill>
            <a:srgbClr val="46B0FA"/>
          </a:solidFill>
        </a:ln>
      </dgm:spPr>
      <dgm:t>
        <a:bodyPr/>
        <a:lstStyle/>
        <a:p>
          <a:r>
            <a:rPr lang="en-US" sz="1600" b="1" dirty="0">
              <a:latin typeface="+mn-lt"/>
              <a:cs typeface="Times New Roman" panose="02020603050405020304" pitchFamily="18" charset="0"/>
            </a:rPr>
            <a:t>Random Forest</a:t>
          </a:r>
        </a:p>
        <a:p>
          <a:r>
            <a:rPr lang="en-US" sz="1600" b="0" i="0" dirty="0">
              <a:effectLst/>
              <a:latin typeface="+mn-lt"/>
              <a:cs typeface="Times New Roman" panose="02020603050405020304" pitchFamily="18" charset="0"/>
            </a:rPr>
            <a:t>Random Forest is an ensemble learning method that builds multiple decision trees and combines their outputs for more accurate and stable predictions. It reduces overfitting by averaging the results of randomly generated trees.</a:t>
          </a:r>
          <a:endParaRPr lang="en-IN" sz="1600" b="1" dirty="0">
            <a:latin typeface="+mn-lt"/>
          </a:endParaRPr>
        </a:p>
      </dgm:t>
    </dgm:pt>
    <dgm:pt modelId="{13AE7973-23CB-48B4-AD53-BCE56E493126}" type="parTrans" cxnId="{CD16B812-61D7-42F3-84D4-CA247A26F7BE}">
      <dgm:prSet/>
      <dgm:spPr/>
    </dgm:pt>
    <dgm:pt modelId="{DBD97C20-ACC4-48A4-95F6-50D841A14CEF}" type="sibTrans" cxnId="{CD16B812-61D7-42F3-84D4-CA247A26F7BE}">
      <dgm:prSet/>
      <dgm:spPr/>
    </dgm:pt>
    <dgm:pt modelId="{44180048-D172-421B-9334-098A123D9C93}" type="pres">
      <dgm:prSet presAssocID="{2481A868-64CB-4CE3-A1AE-8BAD136FC31F}" presName="linear" presStyleCnt="0">
        <dgm:presLayoutVars>
          <dgm:animLvl val="lvl"/>
          <dgm:resizeHandles val="exact"/>
        </dgm:presLayoutVars>
      </dgm:prSet>
      <dgm:spPr/>
    </dgm:pt>
    <dgm:pt modelId="{AD0CA2FB-EA51-4D91-AEA3-69F76688F674}" type="pres">
      <dgm:prSet presAssocID="{061DC1ED-B4D0-4381-9251-3F8BC1ADB118}" presName="parentText" presStyleLbl="node1" presStyleIdx="0" presStyleCnt="3" custScaleY="105168" custLinFactNeighborY="19071">
        <dgm:presLayoutVars>
          <dgm:chMax val="0"/>
          <dgm:bulletEnabled val="1"/>
        </dgm:presLayoutVars>
      </dgm:prSet>
      <dgm:spPr/>
    </dgm:pt>
    <dgm:pt modelId="{77F585F4-55EB-4D39-8776-DCF77A5351A6}" type="pres">
      <dgm:prSet presAssocID="{73AB8635-C4A8-4ED1-B640-40BDD7BBCEF7}" presName="spacer" presStyleCnt="0"/>
      <dgm:spPr/>
    </dgm:pt>
    <dgm:pt modelId="{E0A4B7AA-81C5-45F3-882C-A574A658A7F9}" type="pres">
      <dgm:prSet presAssocID="{98D5D916-B40A-4609-9DAB-D4C744B65996}" presName="parentText" presStyleLbl="node1" presStyleIdx="1" presStyleCnt="3">
        <dgm:presLayoutVars>
          <dgm:chMax val="0"/>
          <dgm:bulletEnabled val="1"/>
        </dgm:presLayoutVars>
      </dgm:prSet>
      <dgm:spPr/>
    </dgm:pt>
    <dgm:pt modelId="{F14F5F50-E945-4F39-A8C5-2B8B7EA33148}" type="pres">
      <dgm:prSet presAssocID="{9FEDD90F-5F7F-4A3A-9D06-ED8437A6B7C8}" presName="spacer" presStyleCnt="0"/>
      <dgm:spPr/>
    </dgm:pt>
    <dgm:pt modelId="{CF2BB538-D95F-4B43-9C30-4BB7D1BB68A7}" type="pres">
      <dgm:prSet presAssocID="{A2CE58FC-96FC-4362-A37A-F54211AD19E5}" presName="parentText" presStyleLbl="node1" presStyleIdx="2" presStyleCnt="3">
        <dgm:presLayoutVars>
          <dgm:chMax val="0"/>
          <dgm:bulletEnabled val="1"/>
        </dgm:presLayoutVars>
      </dgm:prSet>
      <dgm:spPr/>
    </dgm:pt>
  </dgm:ptLst>
  <dgm:cxnLst>
    <dgm:cxn modelId="{CD16B812-61D7-42F3-84D4-CA247A26F7BE}" srcId="{2481A868-64CB-4CE3-A1AE-8BAD136FC31F}" destId="{A2CE58FC-96FC-4362-A37A-F54211AD19E5}" srcOrd="2" destOrd="0" parTransId="{13AE7973-23CB-48B4-AD53-BCE56E493126}" sibTransId="{DBD97C20-ACC4-48A4-95F6-50D841A14CEF}"/>
    <dgm:cxn modelId="{645C3122-9BC9-4511-8453-076C27713B50}" srcId="{2481A868-64CB-4CE3-A1AE-8BAD136FC31F}" destId="{98D5D916-B40A-4609-9DAB-D4C744B65996}" srcOrd="1" destOrd="0" parTransId="{085171EE-4C59-4C4C-8D30-0378C2207F0F}" sibTransId="{9FEDD90F-5F7F-4A3A-9D06-ED8437A6B7C8}"/>
    <dgm:cxn modelId="{644C6524-C086-4452-8222-86665CCE63B3}" type="presOf" srcId="{2481A868-64CB-4CE3-A1AE-8BAD136FC31F}" destId="{44180048-D172-421B-9334-098A123D9C93}" srcOrd="0" destOrd="0" presId="urn:microsoft.com/office/officeart/2005/8/layout/vList2"/>
    <dgm:cxn modelId="{61820371-7BE0-4A1F-B194-381C4733BF18}" type="presOf" srcId="{061DC1ED-B4D0-4381-9251-3F8BC1ADB118}" destId="{AD0CA2FB-EA51-4D91-AEA3-69F76688F674}" srcOrd="0" destOrd="0" presId="urn:microsoft.com/office/officeart/2005/8/layout/vList2"/>
    <dgm:cxn modelId="{D25D4E9E-ED37-4F82-90FA-5E5821260489}" type="presOf" srcId="{98D5D916-B40A-4609-9DAB-D4C744B65996}" destId="{E0A4B7AA-81C5-45F3-882C-A574A658A7F9}" srcOrd="0" destOrd="0" presId="urn:microsoft.com/office/officeart/2005/8/layout/vList2"/>
    <dgm:cxn modelId="{041457B2-28AA-4367-B207-0ADAAF1F0DE2}" srcId="{2481A868-64CB-4CE3-A1AE-8BAD136FC31F}" destId="{061DC1ED-B4D0-4381-9251-3F8BC1ADB118}" srcOrd="0" destOrd="0" parTransId="{8DCE385E-C5FE-4732-8835-8E9208B84983}" sibTransId="{73AB8635-C4A8-4ED1-B640-40BDD7BBCEF7}"/>
    <dgm:cxn modelId="{4CD0D8FB-2FB3-4DBC-87DA-F2C128B74D3C}" type="presOf" srcId="{A2CE58FC-96FC-4362-A37A-F54211AD19E5}" destId="{CF2BB538-D95F-4B43-9C30-4BB7D1BB68A7}" srcOrd="0" destOrd="0" presId="urn:microsoft.com/office/officeart/2005/8/layout/vList2"/>
    <dgm:cxn modelId="{3FE844C1-B09C-45B6-B925-68380B1550A2}" type="presParOf" srcId="{44180048-D172-421B-9334-098A123D9C93}" destId="{AD0CA2FB-EA51-4D91-AEA3-69F76688F674}" srcOrd="0" destOrd="0" presId="urn:microsoft.com/office/officeart/2005/8/layout/vList2"/>
    <dgm:cxn modelId="{3106EA18-4B57-4F0C-BC70-0A0A0E32D17A}" type="presParOf" srcId="{44180048-D172-421B-9334-098A123D9C93}" destId="{77F585F4-55EB-4D39-8776-DCF77A5351A6}" srcOrd="1" destOrd="0" presId="urn:microsoft.com/office/officeart/2005/8/layout/vList2"/>
    <dgm:cxn modelId="{2425CD7B-3ECF-4DBD-A312-5335DD474A2F}" type="presParOf" srcId="{44180048-D172-421B-9334-098A123D9C93}" destId="{E0A4B7AA-81C5-45F3-882C-A574A658A7F9}" srcOrd="2" destOrd="0" presId="urn:microsoft.com/office/officeart/2005/8/layout/vList2"/>
    <dgm:cxn modelId="{18C8766F-E366-488A-B304-062D42A6920D}" type="presParOf" srcId="{44180048-D172-421B-9334-098A123D9C93}" destId="{F14F5F50-E945-4F39-A8C5-2B8B7EA33148}" srcOrd="3" destOrd="0" presId="urn:microsoft.com/office/officeart/2005/8/layout/vList2"/>
    <dgm:cxn modelId="{7AC0E504-DA02-4EF7-8F96-9BFB53E88891}" type="presParOf" srcId="{44180048-D172-421B-9334-098A123D9C93}" destId="{CF2BB538-D95F-4B43-9C30-4BB7D1BB68A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81A868-64CB-4CE3-A1AE-8BAD136FC31F}" type="doc">
      <dgm:prSet loTypeId="urn:microsoft.com/office/officeart/2005/8/layout/vList2" loCatId="list" qsTypeId="urn:microsoft.com/office/officeart/2005/8/quickstyle/simple3" qsCatId="simple" csTypeId="urn:microsoft.com/office/officeart/2005/8/colors/accent5_1" csCatId="accent5" phldr="1"/>
      <dgm:spPr/>
      <dgm:t>
        <a:bodyPr/>
        <a:lstStyle/>
        <a:p>
          <a:endParaRPr lang="en-IN"/>
        </a:p>
      </dgm:t>
    </dgm:pt>
    <dgm:pt modelId="{EC51CDD4-95AD-4B54-9BA7-FDD864F764AE}">
      <dgm:prSet custT="1"/>
      <dgm:spPr/>
      <dgm:t>
        <a:bodyPr/>
        <a:lstStyle/>
        <a:p>
          <a:r>
            <a:rPr lang="en-US" sz="2000" b="0" dirty="0"/>
            <a:t>In conclusion, we have experimented with several supervised machine learning algorithms – Decision Trees, Random Forest, and SVM. </a:t>
          </a:r>
          <a:endParaRPr lang="en-IN" sz="2000" b="0" dirty="0"/>
        </a:p>
      </dgm:t>
    </dgm:pt>
    <dgm:pt modelId="{3F022F17-2A63-4407-9028-7F83A65D4C7F}" type="parTrans" cxnId="{67DE7666-9179-4278-8D86-ED989A394347}">
      <dgm:prSet/>
      <dgm:spPr/>
      <dgm:t>
        <a:bodyPr/>
        <a:lstStyle/>
        <a:p>
          <a:endParaRPr lang="en-IN"/>
        </a:p>
      </dgm:t>
    </dgm:pt>
    <dgm:pt modelId="{EFBB2D82-DD7A-4392-96AA-57F6A949BDCD}" type="sibTrans" cxnId="{67DE7666-9179-4278-8D86-ED989A394347}">
      <dgm:prSet/>
      <dgm:spPr/>
      <dgm:t>
        <a:bodyPr/>
        <a:lstStyle/>
        <a:p>
          <a:endParaRPr lang="en-IN"/>
        </a:p>
      </dgm:t>
    </dgm:pt>
    <dgm:pt modelId="{BCC3F87E-E398-4208-A756-D4021C14E415}">
      <dgm:prSet custT="1"/>
      <dgm:spPr/>
      <dgm:t>
        <a:bodyPr/>
        <a:lstStyle/>
        <a:p>
          <a:r>
            <a:rPr lang="en-US" sz="2000" b="0" dirty="0"/>
            <a:t>This interface will prove to be helpful with patients and doctors for diagnosis and prediction using past data through user input.</a:t>
          </a:r>
          <a:endParaRPr lang="en-IN" sz="2000" b="0" dirty="0"/>
        </a:p>
      </dgm:t>
    </dgm:pt>
    <dgm:pt modelId="{915A004F-5349-419A-A253-3A95CB61C7E9}" type="parTrans" cxnId="{94504AE7-C39D-4D68-AD4B-9A1964ACBCFE}">
      <dgm:prSet/>
      <dgm:spPr/>
      <dgm:t>
        <a:bodyPr/>
        <a:lstStyle/>
        <a:p>
          <a:endParaRPr lang="en-IN"/>
        </a:p>
      </dgm:t>
    </dgm:pt>
    <dgm:pt modelId="{C6F8B873-48AF-4517-A5FB-C5D7241D6BFC}" type="sibTrans" cxnId="{94504AE7-C39D-4D68-AD4B-9A1964ACBCFE}">
      <dgm:prSet/>
      <dgm:spPr/>
      <dgm:t>
        <a:bodyPr/>
        <a:lstStyle/>
        <a:p>
          <a:endParaRPr lang="en-IN"/>
        </a:p>
      </dgm:t>
    </dgm:pt>
    <dgm:pt modelId="{A9C17ACB-19E9-4FBB-8007-34248FE45BBB}">
      <dgm:prSet custT="1"/>
      <dgm:spPr/>
      <dgm:t>
        <a:bodyPr/>
        <a:lstStyle/>
        <a:p>
          <a:r>
            <a:rPr lang="en-IN" sz="2000" b="0" dirty="0"/>
            <a:t>Furthermore, </a:t>
          </a:r>
          <a:r>
            <a:rPr lang="en-US" sz="2000" b="0" dirty="0"/>
            <a:t>we will develop a web interface that takes user input and makes a prediction.</a:t>
          </a:r>
          <a:endParaRPr lang="en-IN" sz="2000" b="0" dirty="0"/>
        </a:p>
      </dgm:t>
    </dgm:pt>
    <dgm:pt modelId="{909CF60C-858F-4A2E-9CA9-C8726A00232F}" type="parTrans" cxnId="{06B08D75-F5CF-4058-A684-0D5C639C59E1}">
      <dgm:prSet/>
      <dgm:spPr/>
      <dgm:t>
        <a:bodyPr/>
        <a:lstStyle/>
        <a:p>
          <a:endParaRPr lang="en-IN"/>
        </a:p>
      </dgm:t>
    </dgm:pt>
    <dgm:pt modelId="{4775CD61-3C58-4A10-9072-6E5B4E370F87}" type="sibTrans" cxnId="{06B08D75-F5CF-4058-A684-0D5C639C59E1}">
      <dgm:prSet/>
      <dgm:spPr/>
      <dgm:t>
        <a:bodyPr/>
        <a:lstStyle/>
        <a:p>
          <a:endParaRPr lang="en-IN"/>
        </a:p>
      </dgm:t>
    </dgm:pt>
    <dgm:pt modelId="{44180048-D172-421B-9334-098A123D9C93}" type="pres">
      <dgm:prSet presAssocID="{2481A868-64CB-4CE3-A1AE-8BAD136FC31F}" presName="linear" presStyleCnt="0">
        <dgm:presLayoutVars>
          <dgm:animLvl val="lvl"/>
          <dgm:resizeHandles val="exact"/>
        </dgm:presLayoutVars>
      </dgm:prSet>
      <dgm:spPr/>
    </dgm:pt>
    <dgm:pt modelId="{EAE36EE0-EC5E-490C-8EED-679FC90DE4CA}" type="pres">
      <dgm:prSet presAssocID="{EC51CDD4-95AD-4B54-9BA7-FDD864F764AE}" presName="parentText" presStyleLbl="node1" presStyleIdx="0" presStyleCnt="3">
        <dgm:presLayoutVars>
          <dgm:chMax val="0"/>
          <dgm:bulletEnabled val="1"/>
        </dgm:presLayoutVars>
      </dgm:prSet>
      <dgm:spPr/>
    </dgm:pt>
    <dgm:pt modelId="{996ECE8C-FBE7-4566-B36D-533BAD162E1E}" type="pres">
      <dgm:prSet presAssocID="{EFBB2D82-DD7A-4392-96AA-57F6A949BDCD}" presName="spacer" presStyleCnt="0"/>
      <dgm:spPr/>
    </dgm:pt>
    <dgm:pt modelId="{39F3A77F-32D5-4BE0-841A-50DAE9158826}" type="pres">
      <dgm:prSet presAssocID="{A9C17ACB-19E9-4FBB-8007-34248FE45BBB}" presName="parentText" presStyleLbl="node1" presStyleIdx="1" presStyleCnt="3">
        <dgm:presLayoutVars>
          <dgm:chMax val="0"/>
          <dgm:bulletEnabled val="1"/>
        </dgm:presLayoutVars>
      </dgm:prSet>
      <dgm:spPr/>
    </dgm:pt>
    <dgm:pt modelId="{0496DC67-189B-41B4-9790-A47D3E47C243}" type="pres">
      <dgm:prSet presAssocID="{4775CD61-3C58-4A10-9072-6E5B4E370F87}" presName="spacer" presStyleCnt="0"/>
      <dgm:spPr/>
    </dgm:pt>
    <dgm:pt modelId="{8133A3A5-0DE7-4595-A7DE-E50E3B55961C}" type="pres">
      <dgm:prSet presAssocID="{BCC3F87E-E398-4208-A756-D4021C14E415}" presName="parentText" presStyleLbl="node1" presStyleIdx="2" presStyleCnt="3">
        <dgm:presLayoutVars>
          <dgm:chMax val="0"/>
          <dgm:bulletEnabled val="1"/>
        </dgm:presLayoutVars>
      </dgm:prSet>
      <dgm:spPr/>
    </dgm:pt>
  </dgm:ptLst>
  <dgm:cxnLst>
    <dgm:cxn modelId="{644C6524-C086-4452-8222-86665CCE63B3}" type="presOf" srcId="{2481A868-64CB-4CE3-A1AE-8BAD136FC31F}" destId="{44180048-D172-421B-9334-098A123D9C93}" srcOrd="0" destOrd="0" presId="urn:microsoft.com/office/officeart/2005/8/layout/vList2"/>
    <dgm:cxn modelId="{67DE7666-9179-4278-8D86-ED989A394347}" srcId="{2481A868-64CB-4CE3-A1AE-8BAD136FC31F}" destId="{EC51CDD4-95AD-4B54-9BA7-FDD864F764AE}" srcOrd="0" destOrd="0" parTransId="{3F022F17-2A63-4407-9028-7F83A65D4C7F}" sibTransId="{EFBB2D82-DD7A-4392-96AA-57F6A949BDCD}"/>
    <dgm:cxn modelId="{06B08D75-F5CF-4058-A684-0D5C639C59E1}" srcId="{2481A868-64CB-4CE3-A1AE-8BAD136FC31F}" destId="{A9C17ACB-19E9-4FBB-8007-34248FE45BBB}" srcOrd="1" destOrd="0" parTransId="{909CF60C-858F-4A2E-9CA9-C8726A00232F}" sibTransId="{4775CD61-3C58-4A10-9072-6E5B4E370F87}"/>
    <dgm:cxn modelId="{51C24FA6-FD98-4D6A-92C4-BB48BDFE2A8E}" type="presOf" srcId="{A9C17ACB-19E9-4FBB-8007-34248FE45BBB}" destId="{39F3A77F-32D5-4BE0-841A-50DAE9158826}" srcOrd="0" destOrd="0" presId="urn:microsoft.com/office/officeart/2005/8/layout/vList2"/>
    <dgm:cxn modelId="{64E188B7-772F-4661-B450-623DB3CD6098}" type="presOf" srcId="{EC51CDD4-95AD-4B54-9BA7-FDD864F764AE}" destId="{EAE36EE0-EC5E-490C-8EED-679FC90DE4CA}" srcOrd="0" destOrd="0" presId="urn:microsoft.com/office/officeart/2005/8/layout/vList2"/>
    <dgm:cxn modelId="{5E45DEC0-103B-406A-A08F-736DD3CEDB46}" type="presOf" srcId="{BCC3F87E-E398-4208-A756-D4021C14E415}" destId="{8133A3A5-0DE7-4595-A7DE-E50E3B55961C}" srcOrd="0" destOrd="0" presId="urn:microsoft.com/office/officeart/2005/8/layout/vList2"/>
    <dgm:cxn modelId="{94504AE7-C39D-4D68-AD4B-9A1964ACBCFE}" srcId="{2481A868-64CB-4CE3-A1AE-8BAD136FC31F}" destId="{BCC3F87E-E398-4208-A756-D4021C14E415}" srcOrd="2" destOrd="0" parTransId="{915A004F-5349-419A-A253-3A95CB61C7E9}" sibTransId="{C6F8B873-48AF-4517-A5FB-C5D7241D6BFC}"/>
    <dgm:cxn modelId="{F53782B2-99EC-4D29-8B45-1E75505927CA}" type="presParOf" srcId="{44180048-D172-421B-9334-098A123D9C93}" destId="{EAE36EE0-EC5E-490C-8EED-679FC90DE4CA}" srcOrd="0" destOrd="0" presId="urn:microsoft.com/office/officeart/2005/8/layout/vList2"/>
    <dgm:cxn modelId="{F3BF3DEB-A13F-4817-88F0-0E477E492D2F}" type="presParOf" srcId="{44180048-D172-421B-9334-098A123D9C93}" destId="{996ECE8C-FBE7-4566-B36D-533BAD162E1E}" srcOrd="1" destOrd="0" presId="urn:microsoft.com/office/officeart/2005/8/layout/vList2"/>
    <dgm:cxn modelId="{EF60DA70-5B58-4E4E-8C68-017C1194FF14}" type="presParOf" srcId="{44180048-D172-421B-9334-098A123D9C93}" destId="{39F3A77F-32D5-4BE0-841A-50DAE9158826}" srcOrd="2" destOrd="0" presId="urn:microsoft.com/office/officeart/2005/8/layout/vList2"/>
    <dgm:cxn modelId="{3F0EA72E-6B26-4BA9-A526-1D159DE72247}" type="presParOf" srcId="{44180048-D172-421B-9334-098A123D9C93}" destId="{0496DC67-189B-41B4-9790-A47D3E47C243}" srcOrd="3" destOrd="0" presId="urn:microsoft.com/office/officeart/2005/8/layout/vList2"/>
    <dgm:cxn modelId="{4A303178-2872-4D15-BFA2-4AA74F61E24F}" type="presParOf" srcId="{44180048-D172-421B-9334-098A123D9C93}" destId="{8133A3A5-0DE7-4595-A7DE-E50E3B55961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27837-80FC-430F-AD11-EC01089C7585}">
      <dsp:nvSpPr>
        <dsp:cNvPr id="0" name=""/>
        <dsp:cNvSpPr/>
      </dsp:nvSpPr>
      <dsp:spPr>
        <a:xfrm>
          <a:off x="0" y="1576"/>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Sharma, S. and Parmar, M., 2020. Heart diseases prediction using deep learning neural network model. Using SVM, accuracy for Heart Diseases 84.07%, Diabetes 78.26%, Random Forest 85.15% for heart diseases</a:t>
          </a:r>
          <a:endParaRPr lang="en-IN" sz="2000" kern="1200" dirty="0">
            <a:solidFill>
              <a:schemeClr val="tx1"/>
            </a:solidFill>
          </a:endParaRPr>
        </a:p>
      </dsp:txBody>
      <dsp:txXfrm>
        <a:off x="52325" y="53901"/>
        <a:ext cx="9883900" cy="967225"/>
      </dsp:txXfrm>
    </dsp:sp>
    <dsp:sp modelId="{C7E5D380-C629-4EBE-B729-3C2415FC6062}">
      <dsp:nvSpPr>
        <dsp:cNvPr id="0" name=""/>
        <dsp:cNvSpPr/>
      </dsp:nvSpPr>
      <dsp:spPr>
        <a:xfrm>
          <a:off x="0" y="1087486"/>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solidFill>
                <a:schemeClr val="tx1"/>
              </a:solidFill>
            </a:rPr>
            <a:t>D. </a:t>
          </a:r>
          <a:r>
            <a:rPr lang="en-IN" sz="2000" kern="1200" dirty="0" err="1">
              <a:solidFill>
                <a:schemeClr val="tx1"/>
              </a:solidFill>
            </a:rPr>
            <a:t>Dahiwade</a:t>
          </a:r>
          <a:r>
            <a:rPr lang="en-IN" sz="2000" kern="1200" dirty="0">
              <a:solidFill>
                <a:schemeClr val="tx1"/>
              </a:solidFill>
            </a:rPr>
            <a:t>, G. </a:t>
          </a:r>
          <a:r>
            <a:rPr lang="en-IN" sz="2000" kern="1200" dirty="0" err="1">
              <a:solidFill>
                <a:schemeClr val="tx1"/>
              </a:solidFill>
            </a:rPr>
            <a:t>Patle</a:t>
          </a:r>
          <a:r>
            <a:rPr lang="en-IN" sz="2000" kern="1200" dirty="0">
              <a:solidFill>
                <a:schemeClr val="tx1"/>
              </a:solidFill>
            </a:rPr>
            <a:t> and E. Meshram, "Designing Disease Prediction Model Using Machine Learning Approach.</a:t>
          </a:r>
        </a:p>
      </dsp:txBody>
      <dsp:txXfrm>
        <a:off x="52325" y="1139811"/>
        <a:ext cx="9883900" cy="967225"/>
      </dsp:txXfrm>
    </dsp:sp>
    <dsp:sp modelId="{715BEB37-1BD9-43D1-9341-536D2AFD7CCA}">
      <dsp:nvSpPr>
        <dsp:cNvPr id="0" name=""/>
        <dsp:cNvSpPr/>
      </dsp:nvSpPr>
      <dsp:spPr>
        <a:xfrm>
          <a:off x="0" y="2173395"/>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S. </a:t>
          </a:r>
          <a:r>
            <a:rPr lang="en-US" sz="2000" kern="1200" dirty="0" err="1">
              <a:solidFill>
                <a:schemeClr val="tx1"/>
              </a:solidFill>
            </a:rPr>
            <a:t>Grampurohit</a:t>
          </a:r>
          <a:r>
            <a:rPr lang="en-US" sz="2000" kern="1200" dirty="0">
              <a:solidFill>
                <a:schemeClr val="tx1"/>
              </a:solidFill>
            </a:rPr>
            <a:t> and C. </a:t>
          </a:r>
          <a:r>
            <a:rPr lang="en-US" sz="2000" kern="1200" dirty="0" err="1">
              <a:solidFill>
                <a:schemeClr val="tx1"/>
              </a:solidFill>
            </a:rPr>
            <a:t>Sagarnal</a:t>
          </a:r>
          <a:r>
            <a:rPr lang="en-US" sz="2000" kern="1200" dirty="0">
              <a:solidFill>
                <a:schemeClr val="tx1"/>
              </a:solidFill>
            </a:rPr>
            <a:t>, "Disease Prediction using Machine Learning Algorithms.</a:t>
          </a:r>
          <a:endParaRPr lang="en-IN" sz="2000" kern="1200" dirty="0">
            <a:solidFill>
              <a:schemeClr val="tx1"/>
            </a:solidFill>
          </a:endParaRPr>
        </a:p>
      </dsp:txBody>
      <dsp:txXfrm>
        <a:off x="52325" y="2225720"/>
        <a:ext cx="9883900" cy="967225"/>
      </dsp:txXfrm>
    </dsp:sp>
    <dsp:sp modelId="{286F832E-10E9-443A-A677-BFA63C5DC5D3}">
      <dsp:nvSpPr>
        <dsp:cNvPr id="0" name=""/>
        <dsp:cNvSpPr/>
      </dsp:nvSpPr>
      <dsp:spPr>
        <a:xfrm>
          <a:off x="0" y="3259305"/>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Xie, S., Yu, Z. and </a:t>
          </a:r>
          <a:r>
            <a:rPr lang="en-US" sz="2000" kern="1200" dirty="0" err="1">
              <a:solidFill>
                <a:schemeClr val="tx1"/>
              </a:solidFill>
            </a:rPr>
            <a:t>Lv</a:t>
          </a:r>
          <a:r>
            <a:rPr lang="en-US" sz="2000" kern="1200" dirty="0">
              <a:solidFill>
                <a:schemeClr val="tx1"/>
              </a:solidFill>
            </a:rPr>
            <a:t>, Z., 2021. Multi-disease prediction based on deep learning: a survey.</a:t>
          </a:r>
          <a:endParaRPr lang="en-IN" sz="2000" kern="1200" dirty="0">
            <a:solidFill>
              <a:schemeClr val="tx1"/>
            </a:solidFill>
          </a:endParaRPr>
        </a:p>
      </dsp:txBody>
      <dsp:txXfrm>
        <a:off x="52325" y="3311630"/>
        <a:ext cx="9883900" cy="967225"/>
      </dsp:txXfrm>
    </dsp:sp>
    <dsp:sp modelId="{B73F9596-3805-4E8A-892C-2126808AD466}">
      <dsp:nvSpPr>
        <dsp:cNvPr id="0" name=""/>
        <dsp:cNvSpPr/>
      </dsp:nvSpPr>
      <dsp:spPr>
        <a:xfrm>
          <a:off x="0" y="4345215"/>
          <a:ext cx="9988550" cy="1071875"/>
        </a:xfrm>
        <a:prstGeom prst="roundRect">
          <a:avLst/>
        </a:prstGeom>
        <a:solidFill>
          <a:schemeClr val="bg1"/>
        </a:solidFill>
        <a:ln w="12700" cap="flat" cmpd="sng" algn="ctr">
          <a:solidFill>
            <a:srgbClr val="46B0FA"/>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solidFill>
                <a:schemeClr val="tx1"/>
              </a:solidFill>
            </a:rPr>
            <a:t>Bhatt, C.M., Patel, P., </a:t>
          </a:r>
          <a:r>
            <a:rPr lang="en-US" sz="2000" kern="1200" dirty="0" err="1">
              <a:solidFill>
                <a:schemeClr val="tx1"/>
              </a:solidFill>
            </a:rPr>
            <a:t>Ghetia</a:t>
          </a:r>
          <a:r>
            <a:rPr lang="en-US" sz="2000" kern="1200" dirty="0">
              <a:solidFill>
                <a:schemeClr val="tx1"/>
              </a:solidFill>
            </a:rPr>
            <a:t>, T. and Mazzeo, P.L., 2023. Effective heart disease prediction using machine learning techniques. SVM accuracy 93.19%</a:t>
          </a:r>
          <a:endParaRPr lang="en-IN" sz="2000" kern="1200" dirty="0">
            <a:solidFill>
              <a:schemeClr val="tx1"/>
            </a:solidFill>
          </a:endParaRPr>
        </a:p>
      </dsp:txBody>
      <dsp:txXfrm>
        <a:off x="52325" y="4397540"/>
        <a:ext cx="9883900" cy="967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3F3A4-FFAD-4519-AA0F-D01E37E008A2}">
      <dsp:nvSpPr>
        <dsp:cNvPr id="0" name=""/>
        <dsp:cNvSpPr/>
      </dsp:nvSpPr>
      <dsp:spPr>
        <a:xfrm rot="16200000">
          <a:off x="677333" y="-677333"/>
          <a:ext cx="2709333" cy="4064000"/>
        </a:xfrm>
        <a:prstGeom prst="round1Rect">
          <a:avLst/>
        </a:prstGeom>
        <a:solidFill>
          <a:schemeClr val="accent6">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Strengths</a:t>
          </a:r>
          <a:r>
            <a:rPr lang="en-GB" sz="1900" b="0" i="0" kern="1200" dirty="0">
              <a:effectLst/>
            </a:rPr>
            <a:t> </a:t>
          </a:r>
        </a:p>
        <a:p>
          <a:pPr marL="0" lvl="0" indent="0" algn="ctr" defTabSz="844550">
            <a:lnSpc>
              <a:spcPct val="90000"/>
            </a:lnSpc>
            <a:spcBef>
              <a:spcPct val="0"/>
            </a:spcBef>
            <a:spcAft>
              <a:spcPct val="35000"/>
            </a:spcAft>
            <a:buNone/>
          </a:pPr>
          <a:r>
            <a:rPr lang="en-GB" sz="1900" b="0" i="0" kern="1200" dirty="0">
              <a:effectLst/>
            </a:rPr>
            <a:t>Real Time Prediction.</a:t>
          </a:r>
        </a:p>
        <a:p>
          <a:pPr marL="0" lvl="0" indent="0" algn="ctr" defTabSz="844550">
            <a:lnSpc>
              <a:spcPct val="90000"/>
            </a:lnSpc>
            <a:spcBef>
              <a:spcPct val="0"/>
            </a:spcBef>
            <a:spcAft>
              <a:spcPct val="35000"/>
            </a:spcAft>
            <a:buNone/>
          </a:pPr>
          <a:r>
            <a:rPr lang="en-GB" sz="1900" b="0" i="0" kern="1200" dirty="0">
              <a:effectLst/>
            </a:rPr>
            <a:t>User-friendly Interface.</a:t>
          </a:r>
        </a:p>
        <a:p>
          <a:pPr marL="0" lvl="0" indent="0" algn="ctr" defTabSz="844550">
            <a:lnSpc>
              <a:spcPct val="90000"/>
            </a:lnSpc>
            <a:spcBef>
              <a:spcPct val="0"/>
            </a:spcBef>
            <a:spcAft>
              <a:spcPct val="35000"/>
            </a:spcAft>
            <a:buNone/>
          </a:pPr>
          <a:r>
            <a:rPr lang="en-GB" sz="1900" b="0" i="0" kern="1200" dirty="0">
              <a:effectLst/>
            </a:rPr>
            <a:t>PDF Report Generation.</a:t>
          </a:r>
        </a:p>
        <a:p>
          <a:pPr marL="0" lvl="0" indent="0" algn="ctr" defTabSz="844550">
            <a:lnSpc>
              <a:spcPct val="90000"/>
            </a:lnSpc>
            <a:spcBef>
              <a:spcPct val="0"/>
            </a:spcBef>
            <a:spcAft>
              <a:spcPct val="35000"/>
            </a:spcAft>
            <a:buNone/>
          </a:pPr>
          <a:r>
            <a:rPr lang="en-GB" sz="1900" b="0" i="0" kern="1200" dirty="0">
              <a:effectLst/>
            </a:rPr>
            <a:t>Scalable and Modular.</a:t>
          </a:r>
        </a:p>
      </dsp:txBody>
      <dsp:txXfrm rot="5400000">
        <a:off x="-1" y="1"/>
        <a:ext cx="4064000" cy="2032000"/>
      </dsp:txXfrm>
    </dsp:sp>
    <dsp:sp modelId="{07053454-FC11-46B0-9F7B-B1B97FB476BD}">
      <dsp:nvSpPr>
        <dsp:cNvPr id="0" name=""/>
        <dsp:cNvSpPr/>
      </dsp:nvSpPr>
      <dsp:spPr>
        <a:xfrm>
          <a:off x="4064000" y="0"/>
          <a:ext cx="4064000" cy="2709333"/>
        </a:xfrm>
        <a:prstGeom prst="round1Rect">
          <a:avLst/>
        </a:prstGeom>
        <a:solidFill>
          <a:schemeClr val="tx1">
            <a:lumMod val="50000"/>
            <a:lumOff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Weaknesses</a:t>
          </a:r>
          <a:r>
            <a:rPr lang="en-GB" sz="1900" b="0" i="0" kern="1200" dirty="0">
              <a:effectLst/>
            </a:rPr>
            <a:t> </a:t>
          </a:r>
        </a:p>
        <a:p>
          <a:pPr marL="0" lvl="0" indent="0" algn="ctr" defTabSz="844550">
            <a:lnSpc>
              <a:spcPct val="90000"/>
            </a:lnSpc>
            <a:spcBef>
              <a:spcPct val="0"/>
            </a:spcBef>
            <a:spcAft>
              <a:spcPct val="35000"/>
            </a:spcAft>
            <a:buNone/>
          </a:pPr>
          <a:r>
            <a:rPr lang="en-GB" sz="1900" b="0" i="0" kern="1200" dirty="0">
              <a:effectLst/>
            </a:rPr>
            <a:t>Limited Dataset Size.</a:t>
          </a:r>
        </a:p>
        <a:p>
          <a:pPr marL="0" lvl="0" indent="0" algn="ctr" defTabSz="844550">
            <a:lnSpc>
              <a:spcPct val="90000"/>
            </a:lnSpc>
            <a:spcBef>
              <a:spcPct val="0"/>
            </a:spcBef>
            <a:spcAft>
              <a:spcPct val="35000"/>
            </a:spcAft>
            <a:buNone/>
          </a:pPr>
          <a:r>
            <a:rPr lang="en-IN" sz="1900" kern="1200" dirty="0"/>
            <a:t>Model Interpretability.</a:t>
          </a:r>
        </a:p>
        <a:p>
          <a:pPr marL="0" lvl="0" indent="0" algn="ctr" defTabSz="844550">
            <a:lnSpc>
              <a:spcPct val="90000"/>
            </a:lnSpc>
            <a:spcBef>
              <a:spcPct val="0"/>
            </a:spcBef>
            <a:spcAft>
              <a:spcPct val="35000"/>
            </a:spcAft>
            <a:buNone/>
          </a:pPr>
          <a:r>
            <a:rPr lang="en-IN" sz="1900" kern="1200" dirty="0"/>
            <a:t>UI Overload.</a:t>
          </a:r>
        </a:p>
        <a:p>
          <a:pPr marL="0" lvl="0" indent="0" algn="ctr" defTabSz="844550">
            <a:lnSpc>
              <a:spcPct val="90000"/>
            </a:lnSpc>
            <a:spcBef>
              <a:spcPct val="0"/>
            </a:spcBef>
            <a:spcAft>
              <a:spcPct val="35000"/>
            </a:spcAft>
            <a:buNone/>
          </a:pPr>
          <a:r>
            <a:rPr lang="en-IN" sz="1900" kern="1200" dirty="0"/>
            <a:t>Static PDF reports.</a:t>
          </a:r>
        </a:p>
      </dsp:txBody>
      <dsp:txXfrm>
        <a:off x="4064000" y="0"/>
        <a:ext cx="4064000" cy="2032000"/>
      </dsp:txXfrm>
    </dsp:sp>
    <dsp:sp modelId="{2592A26F-1820-4637-9A9D-159FD76EFE9C}">
      <dsp:nvSpPr>
        <dsp:cNvPr id="0" name=""/>
        <dsp:cNvSpPr/>
      </dsp:nvSpPr>
      <dsp:spPr>
        <a:xfrm rot="10800000">
          <a:off x="0" y="2709333"/>
          <a:ext cx="4064000" cy="2709333"/>
        </a:xfrm>
        <a:prstGeom prst="round1Rect">
          <a:avLst/>
        </a:prstGeom>
        <a:solidFill>
          <a:schemeClr val="accent4">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Opportunities</a:t>
          </a:r>
        </a:p>
        <a:p>
          <a:pPr marL="0" lvl="0" indent="0" algn="ctr" defTabSz="844550">
            <a:lnSpc>
              <a:spcPct val="90000"/>
            </a:lnSpc>
            <a:spcBef>
              <a:spcPct val="0"/>
            </a:spcBef>
            <a:spcAft>
              <a:spcPct val="35000"/>
            </a:spcAft>
            <a:buNone/>
          </a:pPr>
          <a:r>
            <a:rPr lang="en-GB" sz="1900" b="0" i="0" kern="1200" dirty="0">
              <a:effectLst/>
            </a:rPr>
            <a:t> Integration with Health Care Systems.</a:t>
          </a:r>
        </a:p>
        <a:p>
          <a:pPr marL="0" lvl="0" indent="0" algn="ctr" defTabSz="844550">
            <a:lnSpc>
              <a:spcPct val="90000"/>
            </a:lnSpc>
            <a:spcBef>
              <a:spcPct val="0"/>
            </a:spcBef>
            <a:spcAft>
              <a:spcPct val="35000"/>
            </a:spcAft>
            <a:buNone/>
          </a:pPr>
          <a:r>
            <a:rPr lang="en-GB" sz="1900" b="0" i="0" kern="1200" dirty="0">
              <a:effectLst/>
            </a:rPr>
            <a:t>Adding Visual Analytics.</a:t>
          </a:r>
        </a:p>
        <a:p>
          <a:pPr marL="0" lvl="0" indent="0" algn="ctr" defTabSz="844550">
            <a:lnSpc>
              <a:spcPct val="90000"/>
            </a:lnSpc>
            <a:spcBef>
              <a:spcPct val="0"/>
            </a:spcBef>
            <a:spcAft>
              <a:spcPct val="35000"/>
            </a:spcAft>
            <a:buNone/>
          </a:pPr>
          <a:r>
            <a:rPr lang="en-GB" sz="1900" b="0" i="0" kern="1200" dirty="0">
              <a:effectLst/>
            </a:rPr>
            <a:t>Mobile App Version.</a:t>
          </a:r>
          <a:endParaRPr lang="en-IN" sz="1900" kern="1200" dirty="0"/>
        </a:p>
      </dsp:txBody>
      <dsp:txXfrm rot="10800000">
        <a:off x="0" y="3386666"/>
        <a:ext cx="4064000" cy="2032000"/>
      </dsp:txXfrm>
    </dsp:sp>
    <dsp:sp modelId="{198D3729-502D-42D3-9A9F-5FF4E260C4DE}">
      <dsp:nvSpPr>
        <dsp:cNvPr id="0" name=""/>
        <dsp:cNvSpPr/>
      </dsp:nvSpPr>
      <dsp:spPr>
        <a:xfrm rot="5400000">
          <a:off x="4741333" y="2032000"/>
          <a:ext cx="2709333" cy="4064000"/>
        </a:xfrm>
        <a:prstGeom prst="round1Rect">
          <a:avLst/>
        </a:prstGeom>
        <a:solidFill>
          <a:schemeClr val="accent2">
            <a:lumMod val="75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GB" sz="1900" b="1" i="0" kern="1200" dirty="0">
              <a:effectLst/>
            </a:rPr>
            <a:t>Threats</a:t>
          </a:r>
        </a:p>
        <a:p>
          <a:pPr marL="0" lvl="0" indent="0" algn="ctr" defTabSz="844550">
            <a:lnSpc>
              <a:spcPct val="90000"/>
            </a:lnSpc>
            <a:spcBef>
              <a:spcPct val="0"/>
            </a:spcBef>
            <a:spcAft>
              <a:spcPct val="35000"/>
            </a:spcAft>
            <a:buNone/>
          </a:pPr>
          <a:r>
            <a:rPr lang="en-GB" sz="1900" b="0" i="0" kern="1200" dirty="0">
              <a:effectLst/>
            </a:rPr>
            <a:t> Over-Reliance on Predictions</a:t>
          </a:r>
        </a:p>
        <a:p>
          <a:pPr marL="0" lvl="0" indent="0" algn="ctr" defTabSz="844550">
            <a:lnSpc>
              <a:spcPct val="90000"/>
            </a:lnSpc>
            <a:spcBef>
              <a:spcPct val="0"/>
            </a:spcBef>
            <a:spcAft>
              <a:spcPct val="35000"/>
            </a:spcAft>
            <a:buNone/>
          </a:pPr>
          <a:r>
            <a:rPr lang="en-GB" sz="1900" b="0" i="0" kern="1200" dirty="0">
              <a:effectLst/>
            </a:rPr>
            <a:t>Bias in Dataset.</a:t>
          </a:r>
        </a:p>
        <a:p>
          <a:pPr marL="0" lvl="0" indent="0" algn="ctr" defTabSz="844550">
            <a:lnSpc>
              <a:spcPct val="90000"/>
            </a:lnSpc>
            <a:spcBef>
              <a:spcPct val="0"/>
            </a:spcBef>
            <a:spcAft>
              <a:spcPct val="35000"/>
            </a:spcAft>
            <a:buNone/>
          </a:pPr>
          <a:r>
            <a:rPr lang="en-GB" sz="1900" b="0" i="0" kern="1200" dirty="0">
              <a:effectLst/>
            </a:rPr>
            <a:t>Rapid Evolution of Medical Standards.</a:t>
          </a:r>
        </a:p>
      </dsp:txBody>
      <dsp:txXfrm rot="-5400000">
        <a:off x="4063999" y="3386666"/>
        <a:ext cx="4064000" cy="2032000"/>
      </dsp:txXfrm>
    </dsp:sp>
    <dsp:sp modelId="{70CEC6B5-9096-45B4-AD83-2B82792D5396}">
      <dsp:nvSpPr>
        <dsp:cNvPr id="0" name=""/>
        <dsp:cNvSpPr/>
      </dsp:nvSpPr>
      <dsp:spPr>
        <a:xfrm>
          <a:off x="2844799" y="2032000"/>
          <a:ext cx="2438400" cy="1354666"/>
        </a:xfrm>
        <a:prstGeom prst="roundRect">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SWOT Analysis</a:t>
          </a:r>
        </a:p>
      </dsp:txBody>
      <dsp:txXfrm>
        <a:off x="2910928" y="2098129"/>
        <a:ext cx="2306142" cy="1222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B66B7-7363-4A01-895C-8FC19CC81ECF}">
      <dsp:nvSpPr>
        <dsp:cNvPr id="0" name=""/>
        <dsp:cNvSpPr/>
      </dsp:nvSpPr>
      <dsp:spPr>
        <a:xfrm>
          <a:off x="0" y="0"/>
          <a:ext cx="9901002" cy="1428803"/>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Through exploratory analysis, we analyzed the different datasets in detail and identified </a:t>
          </a:r>
          <a:r>
            <a:rPr lang="en-IN" sz="2400" kern="1200" dirty="0"/>
            <a:t>possible predictors of disease prediction.                                                           </a:t>
          </a:r>
        </a:p>
      </dsp:txBody>
      <dsp:txXfrm>
        <a:off x="69748" y="69748"/>
        <a:ext cx="9761506" cy="1289307"/>
      </dsp:txXfrm>
    </dsp:sp>
    <dsp:sp modelId="{1F3088F8-B5AD-423B-958A-71CEC353093A}">
      <dsp:nvSpPr>
        <dsp:cNvPr id="0" name=""/>
        <dsp:cNvSpPr/>
      </dsp:nvSpPr>
      <dsp:spPr>
        <a:xfrm>
          <a:off x="0" y="1637104"/>
          <a:ext cx="9901002" cy="1484082"/>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Identified important features and discarded the unnecessary ones</a:t>
          </a:r>
        </a:p>
      </dsp:txBody>
      <dsp:txXfrm>
        <a:off x="72447" y="1709551"/>
        <a:ext cx="9756108" cy="1339188"/>
      </dsp:txXfrm>
    </dsp:sp>
    <dsp:sp modelId="{5EFF87B1-3D36-4637-AB52-F935AF6037D4}">
      <dsp:nvSpPr>
        <dsp:cNvPr id="0" name=""/>
        <dsp:cNvSpPr/>
      </dsp:nvSpPr>
      <dsp:spPr>
        <a:xfrm>
          <a:off x="0" y="3323744"/>
          <a:ext cx="9901002" cy="1478497"/>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We have experimented with supervised machine learning techniques – Decision Trees, Random Forest, and SVM.</a:t>
          </a:r>
          <a:endParaRPr lang="en-IN" sz="2400" kern="1200" dirty="0"/>
        </a:p>
      </dsp:txBody>
      <dsp:txXfrm>
        <a:off x="72174" y="3395918"/>
        <a:ext cx="9756654" cy="13341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A5906-DA30-47C0-B999-8ECF38B6D7F5}">
      <dsp:nvSpPr>
        <dsp:cNvPr id="0" name=""/>
        <dsp:cNvSpPr/>
      </dsp:nvSpPr>
      <dsp:spPr>
        <a:xfrm>
          <a:off x="0" y="4266447"/>
          <a:ext cx="8121316" cy="559968"/>
        </a:xfrm>
        <a:prstGeom prst="rec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Sixth Week: Analysis and Documentation</a:t>
          </a:r>
        </a:p>
      </dsp:txBody>
      <dsp:txXfrm>
        <a:off x="0" y="4266447"/>
        <a:ext cx="8121316" cy="559968"/>
      </dsp:txXfrm>
    </dsp:sp>
    <dsp:sp modelId="{9D2BDF7C-85CD-45C8-B03E-ABDECDF5AA40}">
      <dsp:nvSpPr>
        <dsp:cNvPr id="0" name=""/>
        <dsp:cNvSpPr/>
      </dsp:nvSpPr>
      <dsp:spPr>
        <a:xfrm rot="10800000">
          <a:off x="0" y="3413614"/>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Fifth Week: Implementation</a:t>
          </a:r>
        </a:p>
      </dsp:txBody>
      <dsp:txXfrm rot="10800000">
        <a:off x="0" y="3413614"/>
        <a:ext cx="8121316" cy="559603"/>
      </dsp:txXfrm>
    </dsp:sp>
    <dsp:sp modelId="{CA443730-6835-45FB-A913-EE77D7B52DBA}">
      <dsp:nvSpPr>
        <dsp:cNvPr id="0" name=""/>
        <dsp:cNvSpPr/>
      </dsp:nvSpPr>
      <dsp:spPr>
        <a:xfrm rot="10800000">
          <a:off x="0" y="2560781"/>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Fourth Week: Understanding advanced machine learning</a:t>
          </a:r>
        </a:p>
      </dsp:txBody>
      <dsp:txXfrm rot="10800000">
        <a:off x="0" y="2560781"/>
        <a:ext cx="8121316" cy="559603"/>
      </dsp:txXfrm>
    </dsp:sp>
    <dsp:sp modelId="{856E1A0B-7A9C-4FDA-9418-D1576B4DCE84}">
      <dsp:nvSpPr>
        <dsp:cNvPr id="0" name=""/>
        <dsp:cNvSpPr/>
      </dsp:nvSpPr>
      <dsp:spPr>
        <a:xfrm rot="10800000">
          <a:off x="0" y="1707949"/>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a:solidFill>
                <a:schemeClr val="tx1"/>
              </a:solidFill>
            </a:rPr>
            <a:t>Third Week: Data Collection and Preprocessing</a:t>
          </a:r>
        </a:p>
      </dsp:txBody>
      <dsp:txXfrm rot="10800000">
        <a:off x="0" y="1707949"/>
        <a:ext cx="8121316" cy="559603"/>
      </dsp:txXfrm>
    </dsp:sp>
    <dsp:sp modelId="{E839A616-BE78-427C-9B9A-5C5BED0BA29A}">
      <dsp:nvSpPr>
        <dsp:cNvPr id="0" name=""/>
        <dsp:cNvSpPr/>
      </dsp:nvSpPr>
      <dsp:spPr>
        <a:xfrm rot="10800000">
          <a:off x="0" y="855116"/>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Second Week: Synopsis Report and Literature Review</a:t>
          </a:r>
        </a:p>
      </dsp:txBody>
      <dsp:txXfrm rot="10800000">
        <a:off x="0" y="855116"/>
        <a:ext cx="8121316" cy="559603"/>
      </dsp:txXfrm>
    </dsp:sp>
    <dsp:sp modelId="{572761BE-3A19-40F8-97BE-3E5FC2E08943}">
      <dsp:nvSpPr>
        <dsp:cNvPr id="0" name=""/>
        <dsp:cNvSpPr/>
      </dsp:nvSpPr>
      <dsp:spPr>
        <a:xfrm rot="10800000">
          <a:off x="0" y="2284"/>
          <a:ext cx="8121316" cy="861232"/>
        </a:xfrm>
        <a:prstGeom prst="upArrowCallout">
          <a:avLst/>
        </a:prstGeom>
        <a:solidFill>
          <a:schemeClr val="bg1"/>
        </a:solidFill>
        <a:ln w="12700" cap="flat" cmpd="sng" algn="ctr">
          <a:solidFill>
            <a:srgbClr val="4AAEF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First Week: Understanding the need of model generator and the model</a:t>
          </a:r>
        </a:p>
      </dsp:txBody>
      <dsp:txXfrm rot="10800000">
        <a:off x="0" y="2284"/>
        <a:ext cx="8121316" cy="5596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CA2FB-EA51-4D91-AEA3-69F76688F674}">
      <dsp:nvSpPr>
        <dsp:cNvPr id="0" name=""/>
        <dsp:cNvSpPr/>
      </dsp:nvSpPr>
      <dsp:spPr>
        <a:xfrm>
          <a:off x="0" y="722197"/>
          <a:ext cx="11463239" cy="1319674"/>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cs typeface="Times New Roman" panose="02020603050405020304" pitchFamily="18" charset="0"/>
            </a:rPr>
            <a:t>SVM</a:t>
          </a:r>
        </a:p>
        <a:p>
          <a:pPr marL="0" lvl="0" indent="0" algn="l" defTabSz="711200">
            <a:lnSpc>
              <a:spcPct val="90000"/>
            </a:lnSpc>
            <a:spcBef>
              <a:spcPct val="0"/>
            </a:spcBef>
            <a:spcAft>
              <a:spcPct val="35000"/>
            </a:spcAft>
            <a:buNone/>
          </a:pPr>
          <a:r>
            <a:rPr lang="en-US" sz="1600" b="0" i="0" kern="1200" dirty="0">
              <a:effectLst/>
              <a:latin typeface="+mn-lt"/>
              <a:cs typeface="Times New Roman" panose="02020603050405020304" pitchFamily="18" charset="0"/>
            </a:rPr>
            <a:t>Support Vector Machines (SVMs) are powerful supervised learning algorithms primarily used for classification and regression tasks. </a:t>
          </a:r>
          <a:r>
            <a:rPr lang="en-US" sz="1600" kern="1200" dirty="0">
              <a:latin typeface="+mn-lt"/>
              <a:cs typeface="Times New Roman" panose="02020603050405020304" pitchFamily="18" charset="0"/>
            </a:rPr>
            <a:t>SVM</a:t>
          </a:r>
          <a:r>
            <a:rPr lang="en-US" sz="1600" b="0" i="0" kern="1200" dirty="0">
              <a:effectLst/>
              <a:latin typeface="+mn-lt"/>
              <a:cs typeface="Times New Roman" panose="02020603050405020304" pitchFamily="18" charset="0"/>
            </a:rPr>
            <a:t> work by identifying the optimal hyperplane that separates data points of different classes in a high-dimensional space, maximizing the margin between the closest points of each class, known as support vectors.</a:t>
          </a:r>
          <a:endParaRPr lang="en-IN" sz="1600" b="0" kern="1200" dirty="0">
            <a:latin typeface="+mn-lt"/>
          </a:endParaRPr>
        </a:p>
      </dsp:txBody>
      <dsp:txXfrm>
        <a:off x="64421" y="786618"/>
        <a:ext cx="11334397" cy="1190832"/>
      </dsp:txXfrm>
    </dsp:sp>
    <dsp:sp modelId="{E0A4B7AA-81C5-45F3-882C-A574A658A7F9}">
      <dsp:nvSpPr>
        <dsp:cNvPr id="0" name=""/>
        <dsp:cNvSpPr/>
      </dsp:nvSpPr>
      <dsp:spPr>
        <a:xfrm>
          <a:off x="0" y="2193371"/>
          <a:ext cx="11463239" cy="1254825"/>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cs typeface="Times New Roman" panose="02020603050405020304" pitchFamily="18" charset="0"/>
            </a:rPr>
            <a:t>Decision Trees</a:t>
          </a:r>
        </a:p>
        <a:p>
          <a:pPr marL="0" lvl="0" indent="0" algn="l" defTabSz="711200">
            <a:lnSpc>
              <a:spcPct val="90000"/>
            </a:lnSpc>
            <a:spcBef>
              <a:spcPct val="0"/>
            </a:spcBef>
            <a:spcAft>
              <a:spcPct val="35000"/>
            </a:spcAft>
            <a:buNone/>
          </a:pPr>
          <a:r>
            <a:rPr lang="en-US" sz="1600" b="0" i="0" kern="1200" dirty="0">
              <a:effectLst/>
              <a:latin typeface="+mn-lt"/>
              <a:cs typeface="Times New Roman" panose="02020603050405020304" pitchFamily="18" charset="0"/>
            </a:rPr>
            <a:t>Decision Trees are a supervised machine learning algorithm that splits data into branches based on feature values to make predictions. Each internal node represents a decision on an attribute, and each leaf node represents an outcome or class label.</a:t>
          </a:r>
          <a:endParaRPr lang="en-IN" sz="1600" b="1" kern="1200" dirty="0">
            <a:latin typeface="+mn-lt"/>
          </a:endParaRPr>
        </a:p>
      </dsp:txBody>
      <dsp:txXfrm>
        <a:off x="61256" y="2254627"/>
        <a:ext cx="11340727" cy="1132313"/>
      </dsp:txXfrm>
    </dsp:sp>
    <dsp:sp modelId="{CF2BB538-D95F-4B43-9C30-4BB7D1BB68A7}">
      <dsp:nvSpPr>
        <dsp:cNvPr id="0" name=""/>
        <dsp:cNvSpPr/>
      </dsp:nvSpPr>
      <dsp:spPr>
        <a:xfrm>
          <a:off x="0" y="3635396"/>
          <a:ext cx="11463239" cy="1254825"/>
        </a:xfrm>
        <a:prstGeom prst="roundRect">
          <a:avLst/>
        </a:prstGeom>
        <a:solidFill>
          <a:schemeClr val="bg1"/>
        </a:solidFill>
        <a:ln>
          <a:solidFill>
            <a:srgbClr val="46B0FA"/>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mn-lt"/>
              <a:cs typeface="Times New Roman" panose="02020603050405020304" pitchFamily="18" charset="0"/>
            </a:rPr>
            <a:t>Random Forest</a:t>
          </a:r>
        </a:p>
        <a:p>
          <a:pPr marL="0" lvl="0" indent="0" algn="l" defTabSz="711200">
            <a:lnSpc>
              <a:spcPct val="90000"/>
            </a:lnSpc>
            <a:spcBef>
              <a:spcPct val="0"/>
            </a:spcBef>
            <a:spcAft>
              <a:spcPct val="35000"/>
            </a:spcAft>
            <a:buNone/>
          </a:pPr>
          <a:r>
            <a:rPr lang="en-US" sz="1600" b="0" i="0" kern="1200" dirty="0">
              <a:effectLst/>
              <a:latin typeface="+mn-lt"/>
              <a:cs typeface="Times New Roman" panose="02020603050405020304" pitchFamily="18" charset="0"/>
            </a:rPr>
            <a:t>Random Forest is an ensemble learning method that builds multiple decision trees and combines their outputs for more accurate and stable predictions. It reduces overfitting by averaging the results of randomly generated trees.</a:t>
          </a:r>
          <a:endParaRPr lang="en-IN" sz="1600" b="1" kern="1200" dirty="0">
            <a:latin typeface="+mn-lt"/>
          </a:endParaRPr>
        </a:p>
      </dsp:txBody>
      <dsp:txXfrm>
        <a:off x="61256" y="3696652"/>
        <a:ext cx="11340727" cy="11323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E36EE0-EC5E-490C-8EED-679FC90DE4CA}">
      <dsp:nvSpPr>
        <dsp:cNvPr id="0" name=""/>
        <dsp:cNvSpPr/>
      </dsp:nvSpPr>
      <dsp:spPr>
        <a:xfrm>
          <a:off x="0" y="690106"/>
          <a:ext cx="11161598"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In conclusion, we have experimented with several supervised machine learning algorithms – Decision Trees, Random Forest, and SVM. </a:t>
          </a:r>
          <a:endParaRPr lang="en-IN" sz="2000" b="0" kern="1200" dirty="0"/>
        </a:p>
      </dsp:txBody>
      <dsp:txXfrm>
        <a:off x="59399" y="749505"/>
        <a:ext cx="11042800" cy="1098002"/>
      </dsp:txXfrm>
    </dsp:sp>
    <dsp:sp modelId="{39F3A77F-32D5-4BE0-841A-50DAE9158826}">
      <dsp:nvSpPr>
        <dsp:cNvPr id="0" name=""/>
        <dsp:cNvSpPr/>
      </dsp:nvSpPr>
      <dsp:spPr>
        <a:xfrm>
          <a:off x="0" y="2094106"/>
          <a:ext cx="11161598"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kern="1200" dirty="0"/>
            <a:t>Furthermore, </a:t>
          </a:r>
          <a:r>
            <a:rPr lang="en-US" sz="2000" b="0" kern="1200" dirty="0"/>
            <a:t>we will develop a web interface that takes user input and makes a prediction.</a:t>
          </a:r>
          <a:endParaRPr lang="en-IN" sz="2000" b="0" kern="1200" dirty="0"/>
        </a:p>
      </dsp:txBody>
      <dsp:txXfrm>
        <a:off x="59399" y="2153505"/>
        <a:ext cx="11042800" cy="1098002"/>
      </dsp:txXfrm>
    </dsp:sp>
    <dsp:sp modelId="{8133A3A5-0DE7-4595-A7DE-E50E3B55961C}">
      <dsp:nvSpPr>
        <dsp:cNvPr id="0" name=""/>
        <dsp:cNvSpPr/>
      </dsp:nvSpPr>
      <dsp:spPr>
        <a:xfrm>
          <a:off x="0" y="3498106"/>
          <a:ext cx="11161598" cy="121680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dirty="0"/>
            <a:t>This interface will prove to be helpful with patients and doctors for diagnosis and prediction using past data through user input.</a:t>
          </a:r>
          <a:endParaRPr lang="en-IN" sz="2000" b="0" kern="1200" dirty="0"/>
        </a:p>
      </dsp:txBody>
      <dsp:txXfrm>
        <a:off x="59399" y="3557505"/>
        <a:ext cx="11042800" cy="10980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5/20/2025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the internet is accessible to all and its openness makes </a:t>
            </a:r>
            <a:r>
              <a:rPr lang="en-US" dirty="0"/>
              <a:t>transactions easy, </a:t>
            </a:r>
          </a:p>
          <a:p>
            <a:r>
              <a:rPr lang="en-US" dirty="0"/>
              <a:t>there are also errors associated</a:t>
            </a:r>
            <a:r>
              <a:rPr lang="en-IN" dirty="0"/>
              <a:t> with this service.</a:t>
            </a:r>
          </a:p>
          <a:p>
            <a:r>
              <a:rPr lang="en-IN" dirty="0"/>
              <a:t>Fraud detection is major necessity to carry out these operations.</a:t>
            </a:r>
          </a:p>
        </p:txBody>
      </p:sp>
      <p:sp>
        <p:nvSpPr>
          <p:cNvPr id="4" name="Slide Number Placeholder 3"/>
          <p:cNvSpPr>
            <a:spLocks noGrp="1"/>
          </p:cNvSpPr>
          <p:nvPr>
            <p:ph type="sldNum" sz="quarter" idx="5"/>
          </p:nvPr>
        </p:nvSpPr>
        <p:spPr/>
        <p:txBody>
          <a:bodyPr/>
          <a:lstStyle/>
          <a:p>
            <a:fld id="{3493A8CF-95A7-924D-878B-183116A25DFA}" type="slidenum">
              <a:rPr lang="en-US" smtClean="0"/>
              <a:t>3</a:t>
            </a:fld>
            <a:endParaRPr lang="en-US" dirty="0"/>
          </a:p>
        </p:txBody>
      </p:sp>
    </p:spTree>
    <p:extLst>
      <p:ext uri="{BB962C8B-B14F-4D97-AF65-F5344CB8AC3E}">
        <p14:creationId xmlns:p14="http://schemas.microsoft.com/office/powerpoint/2010/main" val="3095881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80BCE-B4D9-6CC8-8A1D-6DD17FA49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673103-ADDB-589E-8622-EEF2603D98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48574E-7997-48B5-A832-30D091E71500}"/>
              </a:ext>
            </a:extLst>
          </p:cNvPr>
          <p:cNvSpPr>
            <a:spLocks noGrp="1"/>
          </p:cNvSpPr>
          <p:nvPr>
            <p:ph type="body" idx="1"/>
          </p:nvPr>
        </p:nvSpPr>
        <p:spPr/>
        <p:txBody>
          <a:bodyPr/>
          <a:lstStyle/>
          <a:p>
            <a:r>
              <a:rPr lang="en-IN" dirty="0"/>
              <a:t>Since the internet is accessible to all and its openness makes </a:t>
            </a:r>
            <a:r>
              <a:rPr lang="en-US" dirty="0"/>
              <a:t>transactions easy, </a:t>
            </a:r>
          </a:p>
          <a:p>
            <a:r>
              <a:rPr lang="en-US" dirty="0"/>
              <a:t>there are also errors associated</a:t>
            </a:r>
            <a:r>
              <a:rPr lang="en-IN" dirty="0"/>
              <a:t> with this service.</a:t>
            </a:r>
          </a:p>
          <a:p>
            <a:r>
              <a:rPr lang="en-IN" dirty="0"/>
              <a:t>Fraud detection is major necessity to carry out these operations.</a:t>
            </a:r>
          </a:p>
        </p:txBody>
      </p:sp>
      <p:sp>
        <p:nvSpPr>
          <p:cNvPr id="4" name="Slide Number Placeholder 3">
            <a:extLst>
              <a:ext uri="{FF2B5EF4-FFF2-40B4-BE49-F238E27FC236}">
                <a16:creationId xmlns:a16="http://schemas.microsoft.com/office/drawing/2014/main" id="{CF9BC197-0016-7F4C-393D-4D8735366E7C}"/>
              </a:ext>
            </a:extLst>
          </p:cNvPr>
          <p:cNvSpPr>
            <a:spLocks noGrp="1"/>
          </p:cNvSpPr>
          <p:nvPr>
            <p:ph type="sldNum" sz="quarter" idx="5"/>
          </p:nvPr>
        </p:nvSpPr>
        <p:spPr/>
        <p:txBody>
          <a:bodyPr/>
          <a:lstStyle/>
          <a:p>
            <a:fld id="{3493A8CF-95A7-924D-878B-183116A25DFA}" type="slidenum">
              <a:rPr lang="en-US" smtClean="0"/>
              <a:t>4</a:t>
            </a:fld>
            <a:endParaRPr lang="en-US" dirty="0"/>
          </a:p>
        </p:txBody>
      </p:sp>
    </p:spTree>
    <p:extLst>
      <p:ext uri="{BB962C8B-B14F-4D97-AF65-F5344CB8AC3E}">
        <p14:creationId xmlns:p14="http://schemas.microsoft.com/office/powerpoint/2010/main" val="262895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5/20/2025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5/20/2025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iammustafatz/diabetes-prediction-datase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kamilpytlak/personal-key-indicators-of-heart-diseas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kaggle.com/datasets/amanik000/kidney-disease-dataset?select=kidney_disease_dataset.csv"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Major Project</a:t>
            </a:r>
          </a:p>
        </p:txBody>
      </p:sp>
      <p:sp>
        <p:nvSpPr>
          <p:cNvPr id="4" name="TextBox 3"/>
          <p:cNvSpPr txBox="1"/>
          <p:nvPr/>
        </p:nvSpPr>
        <p:spPr>
          <a:xfrm>
            <a:off x="1180999" y="2560320"/>
            <a:ext cx="9948555" cy="584775"/>
          </a:xfrm>
          <a:prstGeom prst="rect">
            <a:avLst/>
          </a:prstGeom>
          <a:noFill/>
        </p:spPr>
        <p:txBody>
          <a:bodyPr wrap="square" rtlCol="0">
            <a:spAutoFit/>
          </a:bodyPr>
          <a:lstStyle/>
          <a:p>
            <a:pPr algn="ctr"/>
            <a:r>
              <a:rPr lang="en-IN" sz="3200" dirty="0"/>
              <a:t>Title: Disease Prediction using Patient Data</a:t>
            </a:r>
          </a:p>
        </p:txBody>
      </p:sp>
      <p:sp>
        <p:nvSpPr>
          <p:cNvPr id="6" name="TextBox 5"/>
          <p:cNvSpPr txBox="1"/>
          <p:nvPr/>
        </p:nvSpPr>
        <p:spPr>
          <a:xfrm>
            <a:off x="304829" y="5003074"/>
            <a:ext cx="3751782" cy="2031325"/>
          </a:xfrm>
          <a:prstGeom prst="rect">
            <a:avLst/>
          </a:prstGeom>
          <a:noFill/>
        </p:spPr>
        <p:txBody>
          <a:bodyPr wrap="square" rtlCol="0">
            <a:spAutoFit/>
          </a:bodyPr>
          <a:lstStyle/>
          <a:p>
            <a:r>
              <a:rPr lang="en-IN" b="1" dirty="0"/>
              <a:t>Presented by:</a:t>
            </a:r>
            <a:endParaRPr lang="en-IN" dirty="0"/>
          </a:p>
          <a:p>
            <a:r>
              <a:rPr lang="en-IN" dirty="0"/>
              <a:t>500124889 – Abhishek Uniyal</a:t>
            </a:r>
            <a:endParaRPr lang="en-IN" b="1" dirty="0"/>
          </a:p>
          <a:p>
            <a:r>
              <a:rPr lang="en-IN" dirty="0"/>
              <a:t>500124804 – Akash Kumar Yadav</a:t>
            </a:r>
          </a:p>
          <a:p>
            <a:r>
              <a:rPr lang="en-IN" dirty="0"/>
              <a:t>500125986 – Devansh Pratap Singh</a:t>
            </a:r>
          </a:p>
          <a:p>
            <a:r>
              <a:rPr lang="en-IN" dirty="0"/>
              <a:t>500125583 – Prince </a:t>
            </a:r>
            <a:r>
              <a:rPr lang="en-IN" dirty="0" err="1"/>
              <a:t>Nagarkoti</a:t>
            </a:r>
            <a:endParaRPr lang="en-IN" dirty="0"/>
          </a:p>
          <a:p>
            <a:r>
              <a:rPr lang="en-IN" dirty="0"/>
              <a:t>500125640 – Sumit Singh </a:t>
            </a:r>
            <a:r>
              <a:rPr lang="en-IN" dirty="0" err="1"/>
              <a:t>Kaintura</a:t>
            </a:r>
            <a:endParaRPr lang="en-IN" dirty="0"/>
          </a:p>
          <a:p>
            <a:endParaRPr lang="en-IN" dirty="0"/>
          </a:p>
        </p:txBody>
      </p:sp>
      <p:sp>
        <p:nvSpPr>
          <p:cNvPr id="9" name="TextBox 8"/>
          <p:cNvSpPr txBox="1"/>
          <p:nvPr/>
        </p:nvSpPr>
        <p:spPr>
          <a:xfrm>
            <a:off x="8882743" y="5003074"/>
            <a:ext cx="2717074" cy="923330"/>
          </a:xfrm>
          <a:prstGeom prst="rect">
            <a:avLst/>
          </a:prstGeom>
          <a:noFill/>
        </p:spPr>
        <p:txBody>
          <a:bodyPr wrap="square" rtlCol="0">
            <a:spAutoFit/>
          </a:bodyPr>
          <a:lstStyle/>
          <a:p>
            <a:r>
              <a:rPr lang="en-IN" b="1" dirty="0"/>
              <a:t>Guided By:</a:t>
            </a:r>
            <a:endParaRPr lang="en-IN" dirty="0"/>
          </a:p>
          <a:p>
            <a:r>
              <a:rPr lang="en-IN" dirty="0"/>
              <a:t>Dr. Pooja Singh</a:t>
            </a:r>
          </a:p>
          <a:p>
            <a:r>
              <a:rPr lang="en-IN" dirty="0"/>
              <a:t>IBM</a:t>
            </a:r>
          </a:p>
        </p:txBody>
      </p:sp>
      <p:pic>
        <p:nvPicPr>
          <p:cNvPr id="10" name="Picture 9">
            <a:extLst>
              <a:ext uri="{FF2B5EF4-FFF2-40B4-BE49-F238E27FC236}">
                <a16:creationId xmlns:a16="http://schemas.microsoft.com/office/drawing/2014/main" id="{40009032-C210-087A-AE49-FB00375A05E9}"/>
              </a:ext>
            </a:extLst>
          </p:cNvPr>
          <p:cNvPicPr>
            <a:picLocks noChangeAspect="1"/>
          </p:cNvPicPr>
          <p:nvPr/>
        </p:nvPicPr>
        <p:blipFill>
          <a:blip r:embed="rId2"/>
          <a:stretch>
            <a:fillRect/>
          </a:stretch>
        </p:blipFill>
        <p:spPr>
          <a:xfrm>
            <a:off x="306882" y="90427"/>
            <a:ext cx="876300" cy="1485900"/>
          </a:xfrm>
          <a:prstGeom prst="rect">
            <a:avLst/>
          </a:prstGeom>
        </p:spPr>
      </p:pic>
      <p:pic>
        <p:nvPicPr>
          <p:cNvPr id="12" name="Picture 11">
            <a:extLst>
              <a:ext uri="{FF2B5EF4-FFF2-40B4-BE49-F238E27FC236}">
                <a16:creationId xmlns:a16="http://schemas.microsoft.com/office/drawing/2014/main" id="{52F8D002-4FE1-3AF1-841C-4DA2ABD8C94D}"/>
              </a:ext>
            </a:extLst>
          </p:cNvPr>
          <p:cNvPicPr>
            <a:picLocks noChangeAspect="1"/>
          </p:cNvPicPr>
          <p:nvPr/>
        </p:nvPicPr>
        <p:blipFill>
          <a:blip r:embed="rId3"/>
          <a:stretch>
            <a:fillRect/>
          </a:stretch>
        </p:blipFill>
        <p:spPr>
          <a:xfrm>
            <a:off x="7484000" y="-262237"/>
            <a:ext cx="5049721" cy="2166257"/>
          </a:xfrm>
          <a:prstGeom prst="rect">
            <a:avLst/>
          </a:prstGeom>
        </p:spPr>
      </p:pic>
    </p:spTree>
    <p:extLst>
      <p:ext uri="{BB962C8B-B14F-4D97-AF65-F5344CB8AC3E}">
        <p14:creationId xmlns:p14="http://schemas.microsoft.com/office/powerpoint/2010/main" val="1627799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788467" y="1828799"/>
            <a:ext cx="6808206"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Generate downloadable health reports in PDF format</a:t>
            </a:r>
          </a:p>
        </p:txBody>
      </p:sp>
      <p:sp>
        <p:nvSpPr>
          <p:cNvPr id="3" name="Rectangle: Rounded Corners 2">
            <a:extLst>
              <a:ext uri="{FF2B5EF4-FFF2-40B4-BE49-F238E27FC236}">
                <a16:creationId xmlns:a16="http://schemas.microsoft.com/office/drawing/2014/main" id="{D9896994-BAF3-3035-78FA-8D807256901E}"/>
              </a:ext>
            </a:extLst>
          </p:cNvPr>
          <p:cNvSpPr/>
          <p:nvPr/>
        </p:nvSpPr>
        <p:spPr>
          <a:xfrm>
            <a:off x="-7406291" y="182879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Use real-world patient data with health &amp; lifestyle factors</a:t>
            </a:r>
            <a:endParaRPr lang="en-IN" sz="2800" dirty="0">
              <a:solidFill>
                <a:schemeClr val="tx1"/>
              </a:solidFill>
            </a:endParaRPr>
          </a:p>
        </p:txBody>
      </p:sp>
    </p:spTree>
    <p:extLst>
      <p:ext uri="{BB962C8B-B14F-4D97-AF65-F5344CB8AC3E}">
        <p14:creationId xmlns:p14="http://schemas.microsoft.com/office/powerpoint/2010/main" val="78042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Steps</a:t>
            </a:r>
          </a:p>
        </p:txBody>
      </p:sp>
      <p:sp>
        <p:nvSpPr>
          <p:cNvPr id="7" name="Rectangle: Rounded Corners 6">
            <a:extLst>
              <a:ext uri="{FF2B5EF4-FFF2-40B4-BE49-F238E27FC236}">
                <a16:creationId xmlns:a16="http://schemas.microsoft.com/office/drawing/2014/main" id="{D9896994-BAF3-3035-78FA-8D807256901E}"/>
              </a:ext>
            </a:extLst>
          </p:cNvPr>
          <p:cNvSpPr/>
          <p:nvPr/>
        </p:nvSpPr>
        <p:spPr>
          <a:xfrm>
            <a:off x="-7048501" y="1828799"/>
            <a:ext cx="6450415"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Generate downloadable health reports in PDF format</a:t>
            </a:r>
          </a:p>
        </p:txBody>
      </p:sp>
      <p:graphicFrame>
        <p:nvGraphicFramePr>
          <p:cNvPr id="8" name="Diagram 7">
            <a:extLst>
              <a:ext uri="{FF2B5EF4-FFF2-40B4-BE49-F238E27FC236}">
                <a16:creationId xmlns:a16="http://schemas.microsoft.com/office/drawing/2014/main" id="{BB86B014-E804-E66F-0A31-5C65C7D2F25A}"/>
              </a:ext>
            </a:extLst>
          </p:cNvPr>
          <p:cNvGraphicFramePr/>
          <p:nvPr>
            <p:extLst>
              <p:ext uri="{D42A27DB-BD31-4B8C-83A1-F6EECF244321}">
                <p14:modId xmlns:p14="http://schemas.microsoft.com/office/powerpoint/2010/main" val="4102155700"/>
              </p:ext>
            </p:extLst>
          </p:nvPr>
        </p:nvGraphicFramePr>
        <p:xfrm>
          <a:off x="1145499" y="1828799"/>
          <a:ext cx="9901002" cy="4838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4929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CBED34-F97E-1C9D-080F-5FD419210FC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5A441AD-AB0C-B91B-06DD-59C231D03657}"/>
              </a:ext>
            </a:extLst>
          </p:cNvPr>
          <p:cNvSpPr txBox="1"/>
          <p:nvPr/>
        </p:nvSpPr>
        <p:spPr>
          <a:xfrm>
            <a:off x="1071154" y="1064470"/>
            <a:ext cx="9901002"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Dataset Name</a:t>
            </a:r>
            <a:r>
              <a:rPr lang="en-US" sz="2000" dirty="0">
                <a:latin typeface="Arial" panose="020B0604020202020204" pitchFamily="34" charset="0"/>
                <a:cs typeface="Arial" panose="020B0604020202020204" pitchFamily="34" charset="0"/>
              </a:rPr>
              <a:t>: Diabetes Prediction Dataset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 Kaggle (</a:t>
            </a:r>
            <a:r>
              <a:rPr lang="en-US" sz="2000" dirty="0">
                <a:latin typeface="Arial" panose="020B0604020202020204" pitchFamily="34" charset="0"/>
                <a:cs typeface="Arial" panose="020B0604020202020204" pitchFamily="34" charset="0"/>
                <a:hlinkClick r:id="rId2"/>
              </a:rPr>
              <a:t>DIABETES_PREDICTION_DATASET.csv</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Size: </a:t>
            </a:r>
            <a:r>
              <a:rPr lang="en-IN" sz="2000" b="0" i="0" dirty="0">
                <a:effectLst/>
                <a:latin typeface="Arial" panose="020B0604020202020204" pitchFamily="34" charset="0"/>
                <a:cs typeface="Arial" panose="020B0604020202020204" pitchFamily="34" charset="0"/>
              </a:rPr>
              <a:t>100000, 9</a:t>
            </a: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398420A-0CA1-65B2-5C67-E3679F5ACB39}"/>
              </a:ext>
            </a:extLst>
          </p:cNvPr>
          <p:cNvSpPr txBox="1"/>
          <p:nvPr/>
        </p:nvSpPr>
        <p:spPr>
          <a:xfrm>
            <a:off x="1071154" y="2413337"/>
            <a:ext cx="3667101" cy="347787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Attributes</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Gender</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Age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Hypertension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Heart Disease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Smoking History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BMI</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HBA1C Level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Blood Glucose Level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Diabetes (target column)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9184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EF453-FE16-633B-2021-DE95E8E5D9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0E52FCF-B97C-F957-AB4C-9C5B213A291A}"/>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33923E23-F547-E7AE-C962-50344CA70FB1}"/>
              </a:ext>
            </a:extLst>
          </p:cNvPr>
          <p:cNvSpPr>
            <a:spLocks noChangeArrowheads="1"/>
          </p:cNvSpPr>
          <p:nvPr/>
        </p:nvSpPr>
        <p:spPr bwMode="auto">
          <a:xfrm>
            <a:off x="749369" y="1085430"/>
            <a:ext cx="109882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effectLst/>
                <a:latin typeface="var(--font-fk-grotesk)"/>
              </a:rPr>
              <a:t>Key Characteristics:</a:t>
            </a:r>
          </a:p>
          <a:p>
            <a:pPr algn="l">
              <a:buFont typeface="Arial" panose="020B0604020202020204" pitchFamily="34" charset="0"/>
              <a:buChar char="•"/>
            </a:pPr>
            <a:r>
              <a:rPr lang="en-US" sz="2000" b="0" i="0" dirty="0">
                <a:effectLst/>
                <a:latin typeface="__fkGroteskNeue_598ab8"/>
              </a:rPr>
              <a:t> Data Types: Continuous and Boolean attributes.</a:t>
            </a:r>
          </a:p>
          <a:p>
            <a:pPr algn="l">
              <a:buFont typeface="Arial" panose="020B0604020202020204" pitchFamily="34" charset="0"/>
              <a:buChar char="•"/>
            </a:pPr>
            <a:r>
              <a:rPr lang="en-US" sz="2000" b="0" i="0" dirty="0">
                <a:effectLst/>
                <a:latin typeface="__fkGroteskNeue_598ab8"/>
              </a:rPr>
              <a:t> Statistical Summary: Mean, median, and other descriptive statistics to be </a:t>
            </a:r>
            <a:r>
              <a:rPr lang="en-US" sz="2000" b="0" i="0" dirty="0" err="1">
                <a:effectLst/>
                <a:latin typeface="__fkGroteskNeue_598ab8"/>
              </a:rPr>
              <a:t>analysed</a:t>
            </a:r>
            <a:r>
              <a:rPr lang="en-US" sz="2000" b="0" i="0" dirty="0">
                <a:effectLst/>
                <a:latin typeface="__fkGroteskNeue_598ab8"/>
              </a:rPr>
              <a:t>.</a:t>
            </a:r>
          </a:p>
          <a:p>
            <a:pPr algn="l"/>
            <a:endParaRPr lang="en-US" sz="2000" b="0" i="0" dirty="0">
              <a:effectLst/>
              <a:latin typeface="__fkGroteskNeue_598ab8"/>
            </a:endParaRPr>
          </a:p>
          <a:p>
            <a:pPr>
              <a:buFont typeface="Arial" panose="020B0604020202020204" pitchFamily="34" charset="0"/>
              <a:buChar char="•"/>
            </a:pPr>
            <a:r>
              <a:rPr lang="en-US" sz="2000" b="1" i="0" dirty="0">
                <a:effectLst/>
                <a:latin typeface="var(--font-fk-grotesk)"/>
              </a:rPr>
              <a:t> Example Data Points:</a:t>
            </a:r>
          </a:p>
          <a:p>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5A807E0-8105-DDB0-F843-871DCFA0EC94}"/>
              </a:ext>
            </a:extLst>
          </p:cNvPr>
          <p:cNvGraphicFramePr>
            <a:graphicFrameLocks noGrp="1"/>
          </p:cNvGraphicFramePr>
          <p:nvPr>
            <p:extLst>
              <p:ext uri="{D42A27DB-BD31-4B8C-83A1-F6EECF244321}">
                <p14:modId xmlns:p14="http://schemas.microsoft.com/office/powerpoint/2010/main" val="3865687918"/>
              </p:ext>
            </p:extLst>
          </p:nvPr>
        </p:nvGraphicFramePr>
        <p:xfrm>
          <a:off x="2541337" y="2794152"/>
          <a:ext cx="6756399" cy="3810000"/>
        </p:xfrm>
        <a:graphic>
          <a:graphicData uri="http://schemas.openxmlformats.org/drawingml/2006/table">
            <a:tbl>
              <a:tblPr>
                <a:tableStyleId>{69C7853C-536D-4A76-A0AE-DD22124D55A5}</a:tableStyleId>
              </a:tblPr>
              <a:tblGrid>
                <a:gridCol w="507523">
                  <a:extLst>
                    <a:ext uri="{9D8B030D-6E8A-4147-A177-3AD203B41FA5}">
                      <a16:colId xmlns:a16="http://schemas.microsoft.com/office/drawing/2014/main" val="2001372714"/>
                    </a:ext>
                  </a:extLst>
                </a:gridCol>
                <a:gridCol w="333062">
                  <a:extLst>
                    <a:ext uri="{9D8B030D-6E8A-4147-A177-3AD203B41FA5}">
                      <a16:colId xmlns:a16="http://schemas.microsoft.com/office/drawing/2014/main" val="4134699703"/>
                    </a:ext>
                  </a:extLst>
                </a:gridCol>
                <a:gridCol w="862789">
                  <a:extLst>
                    <a:ext uri="{9D8B030D-6E8A-4147-A177-3AD203B41FA5}">
                      <a16:colId xmlns:a16="http://schemas.microsoft.com/office/drawing/2014/main" val="3400428396"/>
                    </a:ext>
                  </a:extLst>
                </a:gridCol>
                <a:gridCol w="904025">
                  <a:extLst>
                    <a:ext uri="{9D8B030D-6E8A-4147-A177-3AD203B41FA5}">
                      <a16:colId xmlns:a16="http://schemas.microsoft.com/office/drawing/2014/main" val="2558813407"/>
                    </a:ext>
                  </a:extLst>
                </a:gridCol>
                <a:gridCol w="1053110">
                  <a:extLst>
                    <a:ext uri="{9D8B030D-6E8A-4147-A177-3AD203B41FA5}">
                      <a16:colId xmlns:a16="http://schemas.microsoft.com/office/drawing/2014/main" val="1260135428"/>
                    </a:ext>
                  </a:extLst>
                </a:gridCol>
                <a:gridCol w="406018">
                  <a:extLst>
                    <a:ext uri="{9D8B030D-6E8A-4147-A177-3AD203B41FA5}">
                      <a16:colId xmlns:a16="http://schemas.microsoft.com/office/drawing/2014/main" val="1903756401"/>
                    </a:ext>
                  </a:extLst>
                </a:gridCol>
                <a:gridCol w="799349">
                  <a:extLst>
                    <a:ext uri="{9D8B030D-6E8A-4147-A177-3AD203B41FA5}">
                      <a16:colId xmlns:a16="http://schemas.microsoft.com/office/drawing/2014/main" val="1603805415"/>
                    </a:ext>
                  </a:extLst>
                </a:gridCol>
                <a:gridCol w="1306872">
                  <a:extLst>
                    <a:ext uri="{9D8B030D-6E8A-4147-A177-3AD203B41FA5}">
                      <a16:colId xmlns:a16="http://schemas.microsoft.com/office/drawing/2014/main" val="1519363742"/>
                    </a:ext>
                  </a:extLst>
                </a:gridCol>
                <a:gridCol w="583651">
                  <a:extLst>
                    <a:ext uri="{9D8B030D-6E8A-4147-A177-3AD203B41FA5}">
                      <a16:colId xmlns:a16="http://schemas.microsoft.com/office/drawing/2014/main" val="1529216457"/>
                    </a:ext>
                  </a:extLst>
                </a:gridCol>
              </a:tblGrid>
              <a:tr h="190500">
                <a:tc>
                  <a:txBody>
                    <a:bodyPr/>
                    <a:lstStyle/>
                    <a:p>
                      <a:pPr algn="l" fontAlgn="b"/>
                      <a:r>
                        <a:rPr lang="en-IN" sz="1100" b="0" u="none" strike="noStrike">
                          <a:solidFill>
                            <a:srgbClr val="000000"/>
                          </a:solidFill>
                          <a:effectLst/>
                        </a:rPr>
                        <a:t>gender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age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hypertension</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heart_disease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smoking_history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bmi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HbA1c_level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blood_glucose_level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diabetes</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119849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25.19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140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1379097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4129327"/>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1778739"/>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current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23.45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0300326"/>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current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20.14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96560087"/>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33996603"/>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19.31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70322208"/>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23.86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1948070"/>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33.64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95393903"/>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6431632"/>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3103059"/>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former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54.7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71504434"/>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former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36.05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130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240792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25.69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563038"/>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160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72174493"/>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78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126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9805358"/>
                  </a:ext>
                </a:extLst>
              </a:tr>
              <a:tr h="190500">
                <a:tc>
                  <a:txBody>
                    <a:bodyPr/>
                    <a:lstStyle/>
                    <a:p>
                      <a:pPr algn="l" fontAlgn="b"/>
                      <a:r>
                        <a:rPr lang="en-IN" sz="1100" b="0" u="none" strike="noStrike">
                          <a:solidFill>
                            <a:srgbClr val="000000"/>
                          </a:solidFill>
                          <a:effectLst/>
                        </a:rPr>
                        <a:t>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30.36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6.1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5812024"/>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never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24.48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158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38079606"/>
                  </a:ext>
                </a:extLst>
              </a:tr>
              <a:tr h="190500">
                <a:tc>
                  <a:txBody>
                    <a:bodyPr/>
                    <a:lstStyle/>
                    <a:p>
                      <a:pPr algn="l" fontAlgn="b"/>
                      <a:r>
                        <a:rPr lang="en-IN" sz="1100" b="0" u="none" strike="noStrike">
                          <a:solidFill>
                            <a:srgbClr val="000000"/>
                          </a:solidFill>
                          <a:effectLst/>
                        </a:rPr>
                        <a:t>Female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b="0" u="none" strike="noStrike">
                          <a:solidFill>
                            <a:srgbClr val="000000"/>
                          </a:solidFill>
                          <a:effectLst/>
                        </a:rPr>
                        <a:t>No Info</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27.32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5.7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a:solidFill>
                            <a:srgbClr val="000000"/>
                          </a:solidFill>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b="0" u="none" strike="noStrike" dirty="0">
                          <a:solidFill>
                            <a:srgbClr val="000000"/>
                          </a:solidFill>
                          <a:effectLst/>
                        </a:rPr>
                        <a:t>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3464380"/>
                  </a:ext>
                </a:extLst>
              </a:tr>
            </a:tbl>
          </a:graphicData>
        </a:graphic>
      </p:graphicFrame>
    </p:spTree>
    <p:extLst>
      <p:ext uri="{BB962C8B-B14F-4D97-AF65-F5344CB8AC3E}">
        <p14:creationId xmlns:p14="http://schemas.microsoft.com/office/powerpoint/2010/main" val="3946192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5138-92B7-A838-C950-7DF1A3DA526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588DCB4-DFC5-960B-26D8-7926C20E46E2}"/>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2203566-953E-5A9C-313D-0A4B9EF206B4}"/>
              </a:ext>
            </a:extLst>
          </p:cNvPr>
          <p:cNvSpPr txBox="1"/>
          <p:nvPr/>
        </p:nvSpPr>
        <p:spPr>
          <a:xfrm>
            <a:off x="1071154" y="1064470"/>
            <a:ext cx="9901002"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Dataset Name</a:t>
            </a:r>
            <a:r>
              <a:rPr lang="en-US" sz="2000" dirty="0">
                <a:latin typeface="Arial" panose="020B0604020202020204" pitchFamily="34" charset="0"/>
                <a:cs typeface="Arial" panose="020B0604020202020204" pitchFamily="34" charset="0"/>
              </a:rPr>
              <a:t>: Indicators of Heart Disease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 Google Datasets (</a:t>
            </a:r>
            <a:r>
              <a:rPr lang="en-US" sz="2000" dirty="0">
                <a:latin typeface="Arial" panose="020B0604020202020204" pitchFamily="34" charset="0"/>
                <a:cs typeface="Arial" panose="020B0604020202020204" pitchFamily="34" charset="0"/>
                <a:hlinkClick r:id="rId2"/>
              </a:rPr>
              <a:t>HEART_DISEASE_DATASET.csv</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Size: </a:t>
            </a:r>
            <a:r>
              <a:rPr lang="en-IN" sz="2000" b="0" i="0" dirty="0">
                <a:effectLst/>
                <a:latin typeface="Consolas" panose="020B0609020204030204" pitchFamily="49" charset="0"/>
              </a:rPr>
              <a:t>445132, 40</a:t>
            </a: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3CCCDC5-F35A-17F3-0B52-5555023E513D}"/>
              </a:ext>
            </a:extLst>
          </p:cNvPr>
          <p:cNvSpPr txBox="1"/>
          <p:nvPr/>
        </p:nvSpPr>
        <p:spPr>
          <a:xfrm>
            <a:off x="1071154" y="2413337"/>
            <a:ext cx="4190657" cy="440120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Attributes</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Sex</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General Health</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Physical Activities</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Sleephours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HadHeartAttack</a:t>
            </a:r>
            <a:r>
              <a:rPr lang="en-US" sz="2000" dirty="0">
                <a:latin typeface="Arial" panose="020B0604020202020204" pitchFamily="34" charset="0"/>
                <a:cs typeface="Arial" panose="020B0604020202020204" pitchFamily="34" charset="0"/>
              </a:rPr>
              <a:t> (target column)</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HadAngina</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HadStroke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HadAsthma</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HadSkinCancer</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HadCOPD</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HadDepression</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HadKidneyDisease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HadArthritis</a:t>
            </a: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11C01D3-9977-7645-6ECF-6D072A4A58A0}"/>
              </a:ext>
            </a:extLst>
          </p:cNvPr>
          <p:cNvSpPr txBox="1"/>
          <p:nvPr/>
        </p:nvSpPr>
        <p:spPr>
          <a:xfrm>
            <a:off x="6292859" y="2421359"/>
            <a:ext cx="419065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HadDiabetes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HearingIssue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VisionIssue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DifficultyConcentrating</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DifficultyWalking</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DIfficultyErrands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SmokerStatus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ChestScan</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AgeCategory</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Height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Weight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BMI</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AlcoholDrinkers</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HighRiskLastYear</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205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3DDD9-A953-A6D1-7E02-F94C144ABCD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2C06951-1801-3E99-B026-D981581BB73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30E6A2E7-66E2-DFA4-2647-4EBF36DFD21E}"/>
              </a:ext>
            </a:extLst>
          </p:cNvPr>
          <p:cNvSpPr>
            <a:spLocks noChangeArrowheads="1"/>
          </p:cNvSpPr>
          <p:nvPr/>
        </p:nvSpPr>
        <p:spPr bwMode="auto">
          <a:xfrm>
            <a:off x="749369" y="1085430"/>
            <a:ext cx="109882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effectLst/>
                <a:latin typeface="var(--font-fk-grotesk)"/>
              </a:rPr>
              <a:t>Key Characteristics:</a:t>
            </a:r>
          </a:p>
          <a:p>
            <a:pPr algn="l">
              <a:buFont typeface="Arial" panose="020B0604020202020204" pitchFamily="34" charset="0"/>
              <a:buChar char="•"/>
            </a:pPr>
            <a:r>
              <a:rPr lang="en-US" sz="2000" b="0" i="0" dirty="0">
                <a:effectLst/>
                <a:latin typeface="__fkGroteskNeue_598ab8"/>
              </a:rPr>
              <a:t> Data Types: Continuous and Boolean attributes.</a:t>
            </a:r>
          </a:p>
          <a:p>
            <a:pPr algn="l">
              <a:buFont typeface="Arial" panose="020B0604020202020204" pitchFamily="34" charset="0"/>
              <a:buChar char="•"/>
            </a:pPr>
            <a:r>
              <a:rPr lang="en-US" sz="2000" b="0" i="0" dirty="0">
                <a:effectLst/>
                <a:latin typeface="__fkGroteskNeue_598ab8"/>
              </a:rPr>
              <a:t> Statistical Summary: Mean, median, and other descriptive statistics to be </a:t>
            </a:r>
            <a:r>
              <a:rPr lang="en-US" sz="2000" b="0" i="0" dirty="0" err="1">
                <a:effectLst/>
                <a:latin typeface="__fkGroteskNeue_598ab8"/>
              </a:rPr>
              <a:t>analysed</a:t>
            </a:r>
            <a:r>
              <a:rPr lang="en-US" sz="2000" b="0" i="0" dirty="0">
                <a:effectLst/>
                <a:latin typeface="__fkGroteskNeue_598ab8"/>
              </a:rPr>
              <a:t>.</a:t>
            </a:r>
          </a:p>
          <a:p>
            <a:pPr algn="l"/>
            <a:endParaRPr lang="en-US" sz="2000" b="0" i="0" dirty="0">
              <a:effectLst/>
              <a:latin typeface="__fkGroteskNeue_598ab8"/>
            </a:endParaRPr>
          </a:p>
          <a:p>
            <a:pPr>
              <a:buFont typeface="Arial" panose="020B0604020202020204" pitchFamily="34" charset="0"/>
              <a:buChar char="•"/>
            </a:pPr>
            <a:r>
              <a:rPr lang="en-US" sz="2000" b="1" i="0" dirty="0">
                <a:effectLst/>
                <a:latin typeface="var(--font-fk-grotesk)"/>
              </a:rPr>
              <a:t> Example Data Points:</a:t>
            </a:r>
          </a:p>
          <a:p>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FEDD4450-EDD6-0ACA-0E8D-238649AAE3A6}"/>
              </a:ext>
            </a:extLst>
          </p:cNvPr>
          <p:cNvGraphicFramePr>
            <a:graphicFrameLocks noGrp="1"/>
          </p:cNvGraphicFramePr>
          <p:nvPr>
            <p:extLst>
              <p:ext uri="{D42A27DB-BD31-4B8C-83A1-F6EECF244321}">
                <p14:modId xmlns:p14="http://schemas.microsoft.com/office/powerpoint/2010/main" val="866375460"/>
              </p:ext>
            </p:extLst>
          </p:nvPr>
        </p:nvGraphicFramePr>
        <p:xfrm>
          <a:off x="838202" y="2723400"/>
          <a:ext cx="10515596" cy="3049165"/>
        </p:xfrm>
        <a:graphic>
          <a:graphicData uri="http://schemas.openxmlformats.org/drawingml/2006/table">
            <a:tbl>
              <a:tblPr>
                <a:tableStyleId>{69C7853C-536D-4A76-A0AE-DD22124D55A5}</a:tableStyleId>
              </a:tblPr>
              <a:tblGrid>
                <a:gridCol w="375557">
                  <a:extLst>
                    <a:ext uri="{9D8B030D-6E8A-4147-A177-3AD203B41FA5}">
                      <a16:colId xmlns:a16="http://schemas.microsoft.com/office/drawing/2014/main" val="1970006424"/>
                    </a:ext>
                  </a:extLst>
                </a:gridCol>
                <a:gridCol w="375557">
                  <a:extLst>
                    <a:ext uri="{9D8B030D-6E8A-4147-A177-3AD203B41FA5}">
                      <a16:colId xmlns:a16="http://schemas.microsoft.com/office/drawing/2014/main" val="1960699547"/>
                    </a:ext>
                  </a:extLst>
                </a:gridCol>
                <a:gridCol w="375557">
                  <a:extLst>
                    <a:ext uri="{9D8B030D-6E8A-4147-A177-3AD203B41FA5}">
                      <a16:colId xmlns:a16="http://schemas.microsoft.com/office/drawing/2014/main" val="925046595"/>
                    </a:ext>
                  </a:extLst>
                </a:gridCol>
                <a:gridCol w="375557">
                  <a:extLst>
                    <a:ext uri="{9D8B030D-6E8A-4147-A177-3AD203B41FA5}">
                      <a16:colId xmlns:a16="http://schemas.microsoft.com/office/drawing/2014/main" val="3331714994"/>
                    </a:ext>
                  </a:extLst>
                </a:gridCol>
                <a:gridCol w="375557">
                  <a:extLst>
                    <a:ext uri="{9D8B030D-6E8A-4147-A177-3AD203B41FA5}">
                      <a16:colId xmlns:a16="http://schemas.microsoft.com/office/drawing/2014/main" val="3054690784"/>
                    </a:ext>
                  </a:extLst>
                </a:gridCol>
                <a:gridCol w="375557">
                  <a:extLst>
                    <a:ext uri="{9D8B030D-6E8A-4147-A177-3AD203B41FA5}">
                      <a16:colId xmlns:a16="http://schemas.microsoft.com/office/drawing/2014/main" val="4076262250"/>
                    </a:ext>
                  </a:extLst>
                </a:gridCol>
                <a:gridCol w="375557">
                  <a:extLst>
                    <a:ext uri="{9D8B030D-6E8A-4147-A177-3AD203B41FA5}">
                      <a16:colId xmlns:a16="http://schemas.microsoft.com/office/drawing/2014/main" val="2524980532"/>
                    </a:ext>
                  </a:extLst>
                </a:gridCol>
                <a:gridCol w="375557">
                  <a:extLst>
                    <a:ext uri="{9D8B030D-6E8A-4147-A177-3AD203B41FA5}">
                      <a16:colId xmlns:a16="http://schemas.microsoft.com/office/drawing/2014/main" val="1770266237"/>
                    </a:ext>
                  </a:extLst>
                </a:gridCol>
                <a:gridCol w="375557">
                  <a:extLst>
                    <a:ext uri="{9D8B030D-6E8A-4147-A177-3AD203B41FA5}">
                      <a16:colId xmlns:a16="http://schemas.microsoft.com/office/drawing/2014/main" val="14844574"/>
                    </a:ext>
                  </a:extLst>
                </a:gridCol>
                <a:gridCol w="375557">
                  <a:extLst>
                    <a:ext uri="{9D8B030D-6E8A-4147-A177-3AD203B41FA5}">
                      <a16:colId xmlns:a16="http://schemas.microsoft.com/office/drawing/2014/main" val="1172690514"/>
                    </a:ext>
                  </a:extLst>
                </a:gridCol>
                <a:gridCol w="375557">
                  <a:extLst>
                    <a:ext uri="{9D8B030D-6E8A-4147-A177-3AD203B41FA5}">
                      <a16:colId xmlns:a16="http://schemas.microsoft.com/office/drawing/2014/main" val="1900896726"/>
                    </a:ext>
                  </a:extLst>
                </a:gridCol>
                <a:gridCol w="375557">
                  <a:extLst>
                    <a:ext uri="{9D8B030D-6E8A-4147-A177-3AD203B41FA5}">
                      <a16:colId xmlns:a16="http://schemas.microsoft.com/office/drawing/2014/main" val="495056036"/>
                    </a:ext>
                  </a:extLst>
                </a:gridCol>
                <a:gridCol w="375557">
                  <a:extLst>
                    <a:ext uri="{9D8B030D-6E8A-4147-A177-3AD203B41FA5}">
                      <a16:colId xmlns:a16="http://schemas.microsoft.com/office/drawing/2014/main" val="421685909"/>
                    </a:ext>
                  </a:extLst>
                </a:gridCol>
                <a:gridCol w="375557">
                  <a:extLst>
                    <a:ext uri="{9D8B030D-6E8A-4147-A177-3AD203B41FA5}">
                      <a16:colId xmlns:a16="http://schemas.microsoft.com/office/drawing/2014/main" val="2538276175"/>
                    </a:ext>
                  </a:extLst>
                </a:gridCol>
                <a:gridCol w="375557">
                  <a:extLst>
                    <a:ext uri="{9D8B030D-6E8A-4147-A177-3AD203B41FA5}">
                      <a16:colId xmlns:a16="http://schemas.microsoft.com/office/drawing/2014/main" val="1766631711"/>
                    </a:ext>
                  </a:extLst>
                </a:gridCol>
                <a:gridCol w="375557">
                  <a:extLst>
                    <a:ext uri="{9D8B030D-6E8A-4147-A177-3AD203B41FA5}">
                      <a16:colId xmlns:a16="http://schemas.microsoft.com/office/drawing/2014/main" val="2808681181"/>
                    </a:ext>
                  </a:extLst>
                </a:gridCol>
                <a:gridCol w="375557">
                  <a:extLst>
                    <a:ext uri="{9D8B030D-6E8A-4147-A177-3AD203B41FA5}">
                      <a16:colId xmlns:a16="http://schemas.microsoft.com/office/drawing/2014/main" val="2059989351"/>
                    </a:ext>
                  </a:extLst>
                </a:gridCol>
                <a:gridCol w="375557">
                  <a:extLst>
                    <a:ext uri="{9D8B030D-6E8A-4147-A177-3AD203B41FA5}">
                      <a16:colId xmlns:a16="http://schemas.microsoft.com/office/drawing/2014/main" val="2421062975"/>
                    </a:ext>
                  </a:extLst>
                </a:gridCol>
                <a:gridCol w="375557">
                  <a:extLst>
                    <a:ext uri="{9D8B030D-6E8A-4147-A177-3AD203B41FA5}">
                      <a16:colId xmlns:a16="http://schemas.microsoft.com/office/drawing/2014/main" val="3763580762"/>
                    </a:ext>
                  </a:extLst>
                </a:gridCol>
                <a:gridCol w="375557">
                  <a:extLst>
                    <a:ext uri="{9D8B030D-6E8A-4147-A177-3AD203B41FA5}">
                      <a16:colId xmlns:a16="http://schemas.microsoft.com/office/drawing/2014/main" val="1934513523"/>
                    </a:ext>
                  </a:extLst>
                </a:gridCol>
                <a:gridCol w="375557">
                  <a:extLst>
                    <a:ext uri="{9D8B030D-6E8A-4147-A177-3AD203B41FA5}">
                      <a16:colId xmlns:a16="http://schemas.microsoft.com/office/drawing/2014/main" val="1153182535"/>
                    </a:ext>
                  </a:extLst>
                </a:gridCol>
                <a:gridCol w="375557">
                  <a:extLst>
                    <a:ext uri="{9D8B030D-6E8A-4147-A177-3AD203B41FA5}">
                      <a16:colId xmlns:a16="http://schemas.microsoft.com/office/drawing/2014/main" val="1838206600"/>
                    </a:ext>
                  </a:extLst>
                </a:gridCol>
                <a:gridCol w="375557">
                  <a:extLst>
                    <a:ext uri="{9D8B030D-6E8A-4147-A177-3AD203B41FA5}">
                      <a16:colId xmlns:a16="http://schemas.microsoft.com/office/drawing/2014/main" val="1139833012"/>
                    </a:ext>
                  </a:extLst>
                </a:gridCol>
                <a:gridCol w="375557">
                  <a:extLst>
                    <a:ext uri="{9D8B030D-6E8A-4147-A177-3AD203B41FA5}">
                      <a16:colId xmlns:a16="http://schemas.microsoft.com/office/drawing/2014/main" val="1549240133"/>
                    </a:ext>
                  </a:extLst>
                </a:gridCol>
                <a:gridCol w="375557">
                  <a:extLst>
                    <a:ext uri="{9D8B030D-6E8A-4147-A177-3AD203B41FA5}">
                      <a16:colId xmlns:a16="http://schemas.microsoft.com/office/drawing/2014/main" val="2728132689"/>
                    </a:ext>
                  </a:extLst>
                </a:gridCol>
                <a:gridCol w="375557">
                  <a:extLst>
                    <a:ext uri="{9D8B030D-6E8A-4147-A177-3AD203B41FA5}">
                      <a16:colId xmlns:a16="http://schemas.microsoft.com/office/drawing/2014/main" val="218136615"/>
                    </a:ext>
                  </a:extLst>
                </a:gridCol>
                <a:gridCol w="375557">
                  <a:extLst>
                    <a:ext uri="{9D8B030D-6E8A-4147-A177-3AD203B41FA5}">
                      <a16:colId xmlns:a16="http://schemas.microsoft.com/office/drawing/2014/main" val="3982637399"/>
                    </a:ext>
                  </a:extLst>
                </a:gridCol>
                <a:gridCol w="375557">
                  <a:extLst>
                    <a:ext uri="{9D8B030D-6E8A-4147-A177-3AD203B41FA5}">
                      <a16:colId xmlns:a16="http://schemas.microsoft.com/office/drawing/2014/main" val="2622361911"/>
                    </a:ext>
                  </a:extLst>
                </a:gridCol>
              </a:tblGrid>
              <a:tr h="388823">
                <a:tc>
                  <a:txBody>
                    <a:bodyPr/>
                    <a:lstStyle/>
                    <a:p>
                      <a:pPr algn="l" fontAlgn="b"/>
                      <a:r>
                        <a:rPr lang="en-IN" sz="700" b="0" u="none" strike="noStrike">
                          <a:solidFill>
                            <a:srgbClr val="000000"/>
                          </a:solidFill>
                          <a:effectLst/>
                        </a:rPr>
                        <a:t>Sex</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GeneralHealth</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PhysicalActivities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HadHeartAttack</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HadAngina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HadStroke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HadAsthma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HadSkinCancer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HadCOPD</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HadDepressiveDisorder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HadKidneyDisease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HadArthritis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HadDiabetes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DeafOrHardOfHearing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BlindOrVisionDifficulty</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DifficultyConcentrating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DifficultyWalking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DifficultyDressingBathing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DifficultyErrands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SmokerStatus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ChestScan</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HeightInMeters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WeightInKilograms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BMI</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AlcoholDrinkers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HIVTesting</a:t>
                      </a:r>
                      <a:endParaRPr lang="en-IN" sz="700" b="0" i="0" u="none" strike="noStrike">
                        <a:solidFill>
                          <a:srgbClr val="000000"/>
                        </a:solidFill>
                        <a:effectLst/>
                        <a:latin typeface="Calibri" panose="020F0502020204030204" pitchFamily="34" charset="0"/>
                      </a:endParaRPr>
                    </a:p>
                  </a:txBody>
                  <a:tcPr marL="5868" marR="5868" marT="5868" marB="0" anchor="b"/>
                </a:tc>
                <a:tc gridSpan="2">
                  <a:txBody>
                    <a:bodyPr/>
                    <a:lstStyle/>
                    <a:p>
                      <a:pPr algn="l" fontAlgn="b"/>
                      <a:r>
                        <a:rPr lang="en-IN" sz="700" b="0" u="none" strike="noStrike">
                          <a:solidFill>
                            <a:srgbClr val="000000"/>
                          </a:solidFill>
                          <a:effectLst/>
                        </a:rPr>
                        <a:t>HighRiskLastYear</a:t>
                      </a:r>
                      <a:endParaRPr lang="en-IN" sz="700" b="0" i="0" u="none" strike="noStrike">
                        <a:solidFill>
                          <a:srgbClr val="000000"/>
                        </a:solidFill>
                        <a:effectLst/>
                        <a:latin typeface="Calibri" panose="020F0502020204030204" pitchFamily="34" charset="0"/>
                      </a:endParaRPr>
                    </a:p>
                  </a:txBody>
                  <a:tcPr marL="5868" marR="5868" marT="5868" marB="0" anchor="b"/>
                </a:tc>
                <a:tc hMerge="1">
                  <a:txBody>
                    <a:bodyPr/>
                    <a:lstStyle/>
                    <a:p>
                      <a:endParaRPr lang="en-IN"/>
                    </a:p>
                  </a:txBody>
                  <a:tcPr/>
                </a:tc>
                <a:extLst>
                  <a:ext uri="{0D108BD9-81ED-4DB2-BD59-A6C34878D82A}">
                    <a16:rowId xmlns:a16="http://schemas.microsoft.com/office/drawing/2014/main" val="386747694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71.67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27.99</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2763608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95.25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30.13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19134564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31.66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27896829"/>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90.72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31.32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85125567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79.38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33.07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9787371"/>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34.96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488928488"/>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952878412"/>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74.84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24.37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6126801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78.02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26.94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14078631"/>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6138902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122.47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36.62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0908205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46.87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6303705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115.67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32.74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298948996"/>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35.15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47894340"/>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86.18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5487223"/>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28.28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41407091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25.54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77791360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54.88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20.14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547134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72.57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25.06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dirty="0">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79128788"/>
                  </a:ext>
                </a:extLst>
              </a:tr>
            </a:tbl>
          </a:graphicData>
        </a:graphic>
      </p:graphicFrame>
    </p:spTree>
    <p:extLst>
      <p:ext uri="{BB962C8B-B14F-4D97-AF65-F5344CB8AC3E}">
        <p14:creationId xmlns:p14="http://schemas.microsoft.com/office/powerpoint/2010/main" val="47237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6A2D8-07EC-BAF4-DFD8-9B8BD99321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FEDE2C-8905-33EA-7CB0-33E3D5DBF82F}"/>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109C25D-ED1B-97D0-A851-7E9F0A96EBFD}"/>
              </a:ext>
            </a:extLst>
          </p:cNvPr>
          <p:cNvSpPr txBox="1"/>
          <p:nvPr/>
        </p:nvSpPr>
        <p:spPr>
          <a:xfrm>
            <a:off x="1071154" y="1064470"/>
            <a:ext cx="9901002" cy="1015663"/>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Dataset Name</a:t>
            </a:r>
            <a:r>
              <a:rPr lang="en-US" sz="2000" dirty="0">
                <a:latin typeface="Arial" panose="020B0604020202020204" pitchFamily="34" charset="0"/>
                <a:cs typeface="Arial" panose="020B0604020202020204" pitchFamily="34" charset="0"/>
              </a:rPr>
              <a:t>: Kidney Disease Prediction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 Kaggle Datasets (</a:t>
            </a:r>
            <a:r>
              <a:rPr lang="en-US" sz="2000" dirty="0">
                <a:latin typeface="Arial" panose="020B0604020202020204" pitchFamily="34" charset="0"/>
                <a:cs typeface="Arial" panose="020B0604020202020204" pitchFamily="34" charset="0"/>
                <a:hlinkClick r:id="rId2"/>
              </a:rPr>
              <a:t>KIDNEY_DISEASE_DATASET.csv</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Size: </a:t>
            </a:r>
            <a:r>
              <a:rPr lang="en-IN" sz="2000" i="0" dirty="0">
                <a:effectLst/>
                <a:latin typeface="Consolas" panose="020B0609020204030204" pitchFamily="49" charset="0"/>
              </a:rPr>
              <a:t>20538, 42</a:t>
            </a:r>
            <a:endParaRPr lang="en-US" sz="2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BDBD36D-D11D-E342-8953-C8091E877BE6}"/>
              </a:ext>
            </a:extLst>
          </p:cNvPr>
          <p:cNvSpPr txBox="1"/>
          <p:nvPr/>
        </p:nvSpPr>
        <p:spPr>
          <a:xfrm>
            <a:off x="1071154" y="2413337"/>
            <a:ext cx="4190657" cy="4401205"/>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Attributes</a:t>
            </a:r>
            <a:r>
              <a:rPr lang="en-US" sz="2000" dirty="0">
                <a:latin typeface="Arial" panose="020B0604020202020204" pitchFamily="34" charset="0"/>
                <a:cs typeface="Arial" panose="020B0604020202020204" pitchFamily="34" charset="0"/>
              </a:rPr>
              <a:t>: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Age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Blood Pressure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Specific gravity in urine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Albumin in urine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Red blood cells in urine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Pus cells in urine</a:t>
            </a:r>
          </a:p>
          <a:p>
            <a:pPr marL="342900" indent="-342900">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Pus cell clumps in urine</a:t>
            </a: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Bacteria in urine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Random blood glucose level (mg/dl)</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Blood urea (mg/dl)</a:t>
            </a:r>
            <a:endParaRPr lang="en-US" sz="2000" b="0" i="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Serum creatinine (mg/dl)</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Sodium level (</a:t>
            </a:r>
            <a:r>
              <a:rPr lang="en-IN" sz="2000" b="0" i="0" dirty="0" err="1">
                <a:effectLst/>
                <a:latin typeface="Arial" panose="020B0604020202020204" pitchFamily="34" charset="0"/>
                <a:cs typeface="Arial" panose="020B0604020202020204" pitchFamily="34" charset="0"/>
              </a:rPr>
              <a:t>mEq</a:t>
            </a:r>
            <a:r>
              <a:rPr lang="en-IN" sz="2000" b="0" i="0" dirty="0">
                <a:effectLst/>
                <a:latin typeface="Arial" panose="020B0604020202020204" pitchFamily="34" charset="0"/>
                <a:cs typeface="Arial" panose="020B0604020202020204" pitchFamily="34" charset="0"/>
              </a:rPr>
              <a:t>/L)</a:t>
            </a: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09AA04D-9566-9E69-707C-F261857AF0B3}"/>
              </a:ext>
            </a:extLst>
          </p:cNvPr>
          <p:cNvSpPr txBox="1"/>
          <p:nvPr/>
        </p:nvSpPr>
        <p:spPr>
          <a:xfrm>
            <a:off x="6292859" y="2421359"/>
            <a:ext cx="4190657" cy="1631216"/>
          </a:xfrm>
          <a:prstGeom prst="rect">
            <a:avLst/>
          </a:prstGeom>
          <a:noFill/>
        </p:spPr>
        <p:txBody>
          <a:bodyPr wrap="square" rtlCol="0">
            <a:spAutoFit/>
          </a:bodyPr>
          <a:lstStyle/>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Potassium level (</a:t>
            </a:r>
            <a:r>
              <a:rPr lang="en-IN" sz="2000" b="0" i="0" dirty="0" err="1">
                <a:effectLst/>
                <a:latin typeface="Arial" panose="020B0604020202020204" pitchFamily="34" charset="0"/>
                <a:cs typeface="Arial" panose="020B0604020202020204" pitchFamily="34" charset="0"/>
              </a:rPr>
              <a:t>mEq</a:t>
            </a:r>
            <a:r>
              <a:rPr lang="en-IN" sz="2000" b="0" i="0" dirty="0">
                <a:effectLst/>
                <a:latin typeface="Arial" panose="020B0604020202020204" pitchFamily="34" charset="0"/>
                <a:cs typeface="Arial" panose="020B0604020202020204" pitchFamily="34" charset="0"/>
              </a:rPr>
              <a:t>/L)</a:t>
            </a:r>
          </a:p>
          <a:p>
            <a:pPr marL="342900" indent="-342900">
              <a:buFont typeface="Arial" panose="020B0604020202020204" pitchFamily="34" charset="0"/>
              <a:buChar char="•"/>
            </a:pPr>
            <a:r>
              <a:rPr lang="en-IN" sz="2000" b="0" i="0" dirty="0" err="1">
                <a:effectLst/>
                <a:latin typeface="Arial" panose="020B0604020202020204" pitchFamily="34" charset="0"/>
                <a:cs typeface="Arial" panose="020B0604020202020204" pitchFamily="34" charset="0"/>
              </a:rPr>
              <a:t>Hemoglobin</a:t>
            </a:r>
            <a:r>
              <a:rPr lang="en-IN" sz="2000" b="0" i="0" dirty="0">
                <a:effectLst/>
                <a:latin typeface="Arial" panose="020B0604020202020204" pitchFamily="34" charset="0"/>
                <a:cs typeface="Arial" panose="020B0604020202020204" pitchFamily="34" charset="0"/>
              </a:rPr>
              <a:t> level (</a:t>
            </a:r>
            <a:r>
              <a:rPr lang="en-IN" sz="2000" b="0" i="0" dirty="0" err="1">
                <a:effectLst/>
                <a:latin typeface="Arial" panose="020B0604020202020204" pitchFamily="34" charset="0"/>
                <a:cs typeface="Arial" panose="020B0604020202020204" pitchFamily="34" charset="0"/>
              </a:rPr>
              <a:t>gms</a:t>
            </a:r>
            <a:r>
              <a:rPr lang="en-IN" sz="2000" b="0" i="0" dirty="0">
                <a:effectLst/>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b="0" i="0" dirty="0">
                <a:effectLst/>
                <a:latin typeface="Arial" panose="020B0604020202020204" pitchFamily="34" charset="0"/>
                <a:cs typeface="Arial" panose="020B0604020202020204" pitchFamily="34" charset="0"/>
              </a:rPr>
              <a:t>Packed cell volume (%)</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BMI</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2373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3E240-0A80-F9B8-D642-997A34532F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086291-DEA2-B945-10BB-6FFEBE0426E9}"/>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Dataset</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2">
            <a:extLst>
              <a:ext uri="{FF2B5EF4-FFF2-40B4-BE49-F238E27FC236}">
                <a16:creationId xmlns:a16="http://schemas.microsoft.com/office/drawing/2014/main" id="{82ED7144-CF72-F085-80B3-40FABC9DA1F0}"/>
              </a:ext>
            </a:extLst>
          </p:cNvPr>
          <p:cNvSpPr>
            <a:spLocks noChangeArrowheads="1"/>
          </p:cNvSpPr>
          <p:nvPr/>
        </p:nvSpPr>
        <p:spPr bwMode="auto">
          <a:xfrm>
            <a:off x="749369" y="1085430"/>
            <a:ext cx="1098820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1" i="0" dirty="0">
                <a:effectLst/>
                <a:latin typeface="var(--font-fk-grotesk)"/>
              </a:rPr>
              <a:t>Key Characteristics:</a:t>
            </a:r>
          </a:p>
          <a:p>
            <a:pPr algn="l">
              <a:buFont typeface="Arial" panose="020B0604020202020204" pitchFamily="34" charset="0"/>
              <a:buChar char="•"/>
            </a:pPr>
            <a:r>
              <a:rPr lang="en-US" sz="2000" b="0" i="0" dirty="0">
                <a:effectLst/>
                <a:latin typeface="__fkGroteskNeue_598ab8"/>
              </a:rPr>
              <a:t> Data Types: Continuous and Boolean attributes.</a:t>
            </a:r>
          </a:p>
          <a:p>
            <a:pPr algn="l">
              <a:buFont typeface="Arial" panose="020B0604020202020204" pitchFamily="34" charset="0"/>
              <a:buChar char="•"/>
            </a:pPr>
            <a:r>
              <a:rPr lang="en-US" sz="2000" b="0" i="0" dirty="0">
                <a:effectLst/>
                <a:latin typeface="__fkGroteskNeue_598ab8"/>
              </a:rPr>
              <a:t> Statistical Summary: Mean, median, and other descriptive statistics to be </a:t>
            </a:r>
            <a:r>
              <a:rPr lang="en-US" sz="2000" b="0" i="0" dirty="0" err="1">
                <a:effectLst/>
                <a:latin typeface="__fkGroteskNeue_598ab8"/>
              </a:rPr>
              <a:t>analysed</a:t>
            </a:r>
            <a:r>
              <a:rPr lang="en-US" sz="2000" b="0" i="0" dirty="0">
                <a:effectLst/>
                <a:latin typeface="__fkGroteskNeue_598ab8"/>
              </a:rPr>
              <a:t>.</a:t>
            </a:r>
          </a:p>
          <a:p>
            <a:pPr algn="l"/>
            <a:endParaRPr lang="en-US" sz="2000" b="0" i="0" dirty="0">
              <a:effectLst/>
              <a:latin typeface="__fkGroteskNeue_598ab8"/>
            </a:endParaRPr>
          </a:p>
          <a:p>
            <a:pPr>
              <a:buFont typeface="Arial" panose="020B0604020202020204" pitchFamily="34" charset="0"/>
              <a:buChar char="•"/>
            </a:pPr>
            <a:r>
              <a:rPr lang="en-US" sz="2000" b="1" i="0" dirty="0">
                <a:effectLst/>
                <a:latin typeface="var(--font-fk-grotesk)"/>
              </a:rPr>
              <a:t> Example Data Points:</a:t>
            </a:r>
          </a:p>
          <a:p>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F17FCE8-A14A-0B92-421E-F8CCB579DCFB}"/>
              </a:ext>
            </a:extLst>
          </p:cNvPr>
          <p:cNvGraphicFramePr>
            <a:graphicFrameLocks noGrp="1"/>
          </p:cNvGraphicFramePr>
          <p:nvPr/>
        </p:nvGraphicFramePr>
        <p:xfrm>
          <a:off x="838202" y="2723400"/>
          <a:ext cx="10515596" cy="3049165"/>
        </p:xfrm>
        <a:graphic>
          <a:graphicData uri="http://schemas.openxmlformats.org/drawingml/2006/table">
            <a:tbl>
              <a:tblPr>
                <a:tableStyleId>{69C7853C-536D-4A76-A0AE-DD22124D55A5}</a:tableStyleId>
              </a:tblPr>
              <a:tblGrid>
                <a:gridCol w="375557">
                  <a:extLst>
                    <a:ext uri="{9D8B030D-6E8A-4147-A177-3AD203B41FA5}">
                      <a16:colId xmlns:a16="http://schemas.microsoft.com/office/drawing/2014/main" val="1970006424"/>
                    </a:ext>
                  </a:extLst>
                </a:gridCol>
                <a:gridCol w="375557">
                  <a:extLst>
                    <a:ext uri="{9D8B030D-6E8A-4147-A177-3AD203B41FA5}">
                      <a16:colId xmlns:a16="http://schemas.microsoft.com/office/drawing/2014/main" val="1960699547"/>
                    </a:ext>
                  </a:extLst>
                </a:gridCol>
                <a:gridCol w="375557">
                  <a:extLst>
                    <a:ext uri="{9D8B030D-6E8A-4147-A177-3AD203B41FA5}">
                      <a16:colId xmlns:a16="http://schemas.microsoft.com/office/drawing/2014/main" val="925046595"/>
                    </a:ext>
                  </a:extLst>
                </a:gridCol>
                <a:gridCol w="375557">
                  <a:extLst>
                    <a:ext uri="{9D8B030D-6E8A-4147-A177-3AD203B41FA5}">
                      <a16:colId xmlns:a16="http://schemas.microsoft.com/office/drawing/2014/main" val="3331714994"/>
                    </a:ext>
                  </a:extLst>
                </a:gridCol>
                <a:gridCol w="375557">
                  <a:extLst>
                    <a:ext uri="{9D8B030D-6E8A-4147-A177-3AD203B41FA5}">
                      <a16:colId xmlns:a16="http://schemas.microsoft.com/office/drawing/2014/main" val="3054690784"/>
                    </a:ext>
                  </a:extLst>
                </a:gridCol>
                <a:gridCol w="375557">
                  <a:extLst>
                    <a:ext uri="{9D8B030D-6E8A-4147-A177-3AD203B41FA5}">
                      <a16:colId xmlns:a16="http://schemas.microsoft.com/office/drawing/2014/main" val="4076262250"/>
                    </a:ext>
                  </a:extLst>
                </a:gridCol>
                <a:gridCol w="375557">
                  <a:extLst>
                    <a:ext uri="{9D8B030D-6E8A-4147-A177-3AD203B41FA5}">
                      <a16:colId xmlns:a16="http://schemas.microsoft.com/office/drawing/2014/main" val="2524980532"/>
                    </a:ext>
                  </a:extLst>
                </a:gridCol>
                <a:gridCol w="375557">
                  <a:extLst>
                    <a:ext uri="{9D8B030D-6E8A-4147-A177-3AD203B41FA5}">
                      <a16:colId xmlns:a16="http://schemas.microsoft.com/office/drawing/2014/main" val="1770266237"/>
                    </a:ext>
                  </a:extLst>
                </a:gridCol>
                <a:gridCol w="375557">
                  <a:extLst>
                    <a:ext uri="{9D8B030D-6E8A-4147-A177-3AD203B41FA5}">
                      <a16:colId xmlns:a16="http://schemas.microsoft.com/office/drawing/2014/main" val="14844574"/>
                    </a:ext>
                  </a:extLst>
                </a:gridCol>
                <a:gridCol w="375557">
                  <a:extLst>
                    <a:ext uri="{9D8B030D-6E8A-4147-A177-3AD203B41FA5}">
                      <a16:colId xmlns:a16="http://schemas.microsoft.com/office/drawing/2014/main" val="1172690514"/>
                    </a:ext>
                  </a:extLst>
                </a:gridCol>
                <a:gridCol w="375557">
                  <a:extLst>
                    <a:ext uri="{9D8B030D-6E8A-4147-A177-3AD203B41FA5}">
                      <a16:colId xmlns:a16="http://schemas.microsoft.com/office/drawing/2014/main" val="1900896726"/>
                    </a:ext>
                  </a:extLst>
                </a:gridCol>
                <a:gridCol w="375557">
                  <a:extLst>
                    <a:ext uri="{9D8B030D-6E8A-4147-A177-3AD203B41FA5}">
                      <a16:colId xmlns:a16="http://schemas.microsoft.com/office/drawing/2014/main" val="495056036"/>
                    </a:ext>
                  </a:extLst>
                </a:gridCol>
                <a:gridCol w="375557">
                  <a:extLst>
                    <a:ext uri="{9D8B030D-6E8A-4147-A177-3AD203B41FA5}">
                      <a16:colId xmlns:a16="http://schemas.microsoft.com/office/drawing/2014/main" val="421685909"/>
                    </a:ext>
                  </a:extLst>
                </a:gridCol>
                <a:gridCol w="375557">
                  <a:extLst>
                    <a:ext uri="{9D8B030D-6E8A-4147-A177-3AD203B41FA5}">
                      <a16:colId xmlns:a16="http://schemas.microsoft.com/office/drawing/2014/main" val="2538276175"/>
                    </a:ext>
                  </a:extLst>
                </a:gridCol>
                <a:gridCol w="375557">
                  <a:extLst>
                    <a:ext uri="{9D8B030D-6E8A-4147-A177-3AD203B41FA5}">
                      <a16:colId xmlns:a16="http://schemas.microsoft.com/office/drawing/2014/main" val="1766631711"/>
                    </a:ext>
                  </a:extLst>
                </a:gridCol>
                <a:gridCol w="375557">
                  <a:extLst>
                    <a:ext uri="{9D8B030D-6E8A-4147-A177-3AD203B41FA5}">
                      <a16:colId xmlns:a16="http://schemas.microsoft.com/office/drawing/2014/main" val="2808681181"/>
                    </a:ext>
                  </a:extLst>
                </a:gridCol>
                <a:gridCol w="375557">
                  <a:extLst>
                    <a:ext uri="{9D8B030D-6E8A-4147-A177-3AD203B41FA5}">
                      <a16:colId xmlns:a16="http://schemas.microsoft.com/office/drawing/2014/main" val="2059989351"/>
                    </a:ext>
                  </a:extLst>
                </a:gridCol>
                <a:gridCol w="375557">
                  <a:extLst>
                    <a:ext uri="{9D8B030D-6E8A-4147-A177-3AD203B41FA5}">
                      <a16:colId xmlns:a16="http://schemas.microsoft.com/office/drawing/2014/main" val="2421062975"/>
                    </a:ext>
                  </a:extLst>
                </a:gridCol>
                <a:gridCol w="375557">
                  <a:extLst>
                    <a:ext uri="{9D8B030D-6E8A-4147-A177-3AD203B41FA5}">
                      <a16:colId xmlns:a16="http://schemas.microsoft.com/office/drawing/2014/main" val="3763580762"/>
                    </a:ext>
                  </a:extLst>
                </a:gridCol>
                <a:gridCol w="375557">
                  <a:extLst>
                    <a:ext uri="{9D8B030D-6E8A-4147-A177-3AD203B41FA5}">
                      <a16:colId xmlns:a16="http://schemas.microsoft.com/office/drawing/2014/main" val="1934513523"/>
                    </a:ext>
                  </a:extLst>
                </a:gridCol>
                <a:gridCol w="375557">
                  <a:extLst>
                    <a:ext uri="{9D8B030D-6E8A-4147-A177-3AD203B41FA5}">
                      <a16:colId xmlns:a16="http://schemas.microsoft.com/office/drawing/2014/main" val="1153182535"/>
                    </a:ext>
                  </a:extLst>
                </a:gridCol>
                <a:gridCol w="375557">
                  <a:extLst>
                    <a:ext uri="{9D8B030D-6E8A-4147-A177-3AD203B41FA5}">
                      <a16:colId xmlns:a16="http://schemas.microsoft.com/office/drawing/2014/main" val="1838206600"/>
                    </a:ext>
                  </a:extLst>
                </a:gridCol>
                <a:gridCol w="375557">
                  <a:extLst>
                    <a:ext uri="{9D8B030D-6E8A-4147-A177-3AD203B41FA5}">
                      <a16:colId xmlns:a16="http://schemas.microsoft.com/office/drawing/2014/main" val="1139833012"/>
                    </a:ext>
                  </a:extLst>
                </a:gridCol>
                <a:gridCol w="375557">
                  <a:extLst>
                    <a:ext uri="{9D8B030D-6E8A-4147-A177-3AD203B41FA5}">
                      <a16:colId xmlns:a16="http://schemas.microsoft.com/office/drawing/2014/main" val="1549240133"/>
                    </a:ext>
                  </a:extLst>
                </a:gridCol>
                <a:gridCol w="375557">
                  <a:extLst>
                    <a:ext uri="{9D8B030D-6E8A-4147-A177-3AD203B41FA5}">
                      <a16:colId xmlns:a16="http://schemas.microsoft.com/office/drawing/2014/main" val="2728132689"/>
                    </a:ext>
                  </a:extLst>
                </a:gridCol>
                <a:gridCol w="375557">
                  <a:extLst>
                    <a:ext uri="{9D8B030D-6E8A-4147-A177-3AD203B41FA5}">
                      <a16:colId xmlns:a16="http://schemas.microsoft.com/office/drawing/2014/main" val="218136615"/>
                    </a:ext>
                  </a:extLst>
                </a:gridCol>
                <a:gridCol w="375557">
                  <a:extLst>
                    <a:ext uri="{9D8B030D-6E8A-4147-A177-3AD203B41FA5}">
                      <a16:colId xmlns:a16="http://schemas.microsoft.com/office/drawing/2014/main" val="3982637399"/>
                    </a:ext>
                  </a:extLst>
                </a:gridCol>
                <a:gridCol w="375557">
                  <a:extLst>
                    <a:ext uri="{9D8B030D-6E8A-4147-A177-3AD203B41FA5}">
                      <a16:colId xmlns:a16="http://schemas.microsoft.com/office/drawing/2014/main" val="2622361911"/>
                    </a:ext>
                  </a:extLst>
                </a:gridCol>
              </a:tblGrid>
              <a:tr h="388823">
                <a:tc>
                  <a:txBody>
                    <a:bodyPr/>
                    <a:lstStyle/>
                    <a:p>
                      <a:pPr algn="l" fontAlgn="b"/>
                      <a:r>
                        <a:rPr lang="en-IN" sz="700" b="0" u="none" strike="noStrike">
                          <a:solidFill>
                            <a:srgbClr val="000000"/>
                          </a:solidFill>
                          <a:effectLst/>
                        </a:rPr>
                        <a:t>Sex</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GeneralHealth</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PhysicalActivities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HadHeartAttack</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HadAngina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HadStroke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HadAsthma</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HadSkinCancer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HadCOPD</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HadDepressiveDisorder</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HadKidneyDisease</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HadArthritis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HadDiabetes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DeafOrHardOfHearing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BlindOrVisionDifficulty</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DifficultyConcentrating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DifficultyWalking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DifficultyDressingBathing</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DifficultyErrands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SmokerStatus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ChestScan</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HeightInMeters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WeightInKilograms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BMI</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AlcoholDrinkers</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r>
                        <a:rPr lang="en-IN" sz="700" b="0" u="none" strike="noStrike">
                          <a:solidFill>
                            <a:srgbClr val="000000"/>
                          </a:solidFill>
                          <a:effectLst/>
                        </a:rPr>
                        <a:t>HIVTesting</a:t>
                      </a:r>
                      <a:endParaRPr lang="en-IN" sz="700" b="0" i="0" u="none" strike="noStrike">
                        <a:solidFill>
                          <a:srgbClr val="000000"/>
                        </a:solidFill>
                        <a:effectLst/>
                        <a:latin typeface="Calibri" panose="020F0502020204030204" pitchFamily="34" charset="0"/>
                      </a:endParaRPr>
                    </a:p>
                  </a:txBody>
                  <a:tcPr marL="5868" marR="5868" marT="5868" marB="0" anchor="b"/>
                </a:tc>
                <a:tc gridSpan="2">
                  <a:txBody>
                    <a:bodyPr/>
                    <a:lstStyle/>
                    <a:p>
                      <a:pPr algn="l" fontAlgn="b"/>
                      <a:r>
                        <a:rPr lang="en-IN" sz="700" b="0" u="none" strike="noStrike">
                          <a:solidFill>
                            <a:srgbClr val="000000"/>
                          </a:solidFill>
                          <a:effectLst/>
                        </a:rPr>
                        <a:t>HighRiskLastYear</a:t>
                      </a:r>
                      <a:endParaRPr lang="en-IN" sz="700" b="0" i="0" u="none" strike="noStrike">
                        <a:solidFill>
                          <a:srgbClr val="000000"/>
                        </a:solidFill>
                        <a:effectLst/>
                        <a:latin typeface="Calibri" panose="020F0502020204030204" pitchFamily="34" charset="0"/>
                      </a:endParaRPr>
                    </a:p>
                  </a:txBody>
                  <a:tcPr marL="5868" marR="5868" marT="5868" marB="0" anchor="b"/>
                </a:tc>
                <a:tc hMerge="1">
                  <a:txBody>
                    <a:bodyPr/>
                    <a:lstStyle/>
                    <a:p>
                      <a:endParaRPr lang="en-IN"/>
                    </a:p>
                  </a:txBody>
                  <a:tcPr/>
                </a:tc>
                <a:extLst>
                  <a:ext uri="{0D108BD9-81ED-4DB2-BD59-A6C34878D82A}">
                    <a16:rowId xmlns:a16="http://schemas.microsoft.com/office/drawing/2014/main" val="386747694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71.67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27.99</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2763608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95.25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30.13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19134564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31.66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27896829"/>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90.72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31.32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85125567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79.38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33.07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49787371"/>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34.96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488928488"/>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33.3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952878412"/>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74.84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24.37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61268017"/>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78.02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26.94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14078631"/>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6138902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122.47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36.62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10908205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108.86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46.87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863037054"/>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115.67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32.74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298948996"/>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35.15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47894340"/>
                  </a:ext>
                </a:extLst>
              </a:tr>
              <a:tr h="140018">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86.18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27.26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5487223"/>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63.5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28.28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41407091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1.73</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76.2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25.54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2777913602"/>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1.65</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54.88</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20.14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3354713487"/>
                  </a:ext>
                </a:extLst>
              </a:tr>
              <a:tr h="140018">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4</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1.7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72.57</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25.06</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r" fontAlgn="b"/>
                      <a:r>
                        <a:rPr lang="en-IN" sz="700" b="0" u="none" strike="noStrike">
                          <a:solidFill>
                            <a:srgbClr val="000000"/>
                          </a:solidFill>
                          <a:effectLst/>
                        </a:rPr>
                        <a:t>0</a:t>
                      </a:r>
                      <a:endParaRPr lang="en-IN" sz="700" b="0" i="0" u="none" strike="noStrike">
                        <a:solidFill>
                          <a:srgbClr val="000000"/>
                        </a:solidFill>
                        <a:effectLst/>
                        <a:latin typeface="Calibri" panose="020F0502020204030204" pitchFamily="34" charset="0"/>
                      </a:endParaRPr>
                    </a:p>
                  </a:txBody>
                  <a:tcPr marL="5868" marR="5868" marT="5868" marB="0" anchor="b"/>
                </a:tc>
                <a:tc>
                  <a:txBody>
                    <a:bodyPr/>
                    <a:lstStyle/>
                    <a:p>
                      <a:pPr algn="l" fontAlgn="b"/>
                      <a:endParaRPr lang="en-IN" sz="700" b="0" i="0" u="none" strike="noStrike" dirty="0">
                        <a:solidFill>
                          <a:srgbClr val="000000"/>
                        </a:solidFill>
                        <a:effectLst/>
                        <a:latin typeface="Calibri" panose="020F0502020204030204" pitchFamily="34" charset="0"/>
                      </a:endParaRPr>
                    </a:p>
                  </a:txBody>
                  <a:tcPr marL="5868" marR="5868" marT="5868" marB="0" anchor="b"/>
                </a:tc>
                <a:extLst>
                  <a:ext uri="{0D108BD9-81ED-4DB2-BD59-A6C34878D82A}">
                    <a16:rowId xmlns:a16="http://schemas.microsoft.com/office/drawing/2014/main" val="779128788"/>
                  </a:ext>
                </a:extLst>
              </a:tr>
            </a:tbl>
          </a:graphicData>
        </a:graphic>
      </p:graphicFrame>
    </p:spTree>
    <p:extLst>
      <p:ext uri="{BB962C8B-B14F-4D97-AF65-F5344CB8AC3E}">
        <p14:creationId xmlns:p14="http://schemas.microsoft.com/office/powerpoint/2010/main" val="1343553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064470"/>
            <a:ext cx="9901002" cy="400110"/>
          </a:xfrm>
          <a:prstGeom prst="rect">
            <a:avLst/>
          </a:prstGeom>
          <a:noFill/>
        </p:spPr>
        <p:txBody>
          <a:bodyPr wrap="square" rtlCol="0">
            <a:spAutoFit/>
          </a:bodyPr>
          <a:lstStyle/>
          <a:p>
            <a:r>
              <a:rPr lang="en-US" sz="2000" dirty="0">
                <a:solidFill>
                  <a:schemeClr val="tx1">
                    <a:lumMod val="85000"/>
                    <a:lumOff val="15000"/>
                  </a:schemeClr>
                </a:solidFill>
                <a:latin typeface="Arial" panose="020B0604020202020204" pitchFamily="34" charset="0"/>
                <a:cs typeface="Arial" panose="020B0604020202020204" pitchFamily="34" charset="0"/>
              </a:rPr>
              <a:t>Timeline</a:t>
            </a:r>
          </a:p>
        </p:txBody>
      </p:sp>
      <p:graphicFrame>
        <p:nvGraphicFramePr>
          <p:cNvPr id="7" name="Diagram 6">
            <a:extLst>
              <a:ext uri="{FF2B5EF4-FFF2-40B4-BE49-F238E27FC236}">
                <a16:creationId xmlns:a16="http://schemas.microsoft.com/office/drawing/2014/main" id="{07BF47B2-F807-6856-00CD-8643DBB016E4}"/>
              </a:ext>
            </a:extLst>
          </p:cNvPr>
          <p:cNvGraphicFramePr/>
          <p:nvPr>
            <p:extLst>
              <p:ext uri="{D42A27DB-BD31-4B8C-83A1-F6EECF244321}">
                <p14:modId xmlns:p14="http://schemas.microsoft.com/office/powerpoint/2010/main" val="11013515"/>
              </p:ext>
            </p:extLst>
          </p:nvPr>
        </p:nvGraphicFramePr>
        <p:xfrm>
          <a:off x="2035342" y="1613920"/>
          <a:ext cx="8121316" cy="4828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763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Models Used</a:t>
            </a:r>
          </a:p>
        </p:txBody>
      </p:sp>
      <p:graphicFrame>
        <p:nvGraphicFramePr>
          <p:cNvPr id="4" name="Diagram 3">
            <a:extLst>
              <a:ext uri="{FF2B5EF4-FFF2-40B4-BE49-F238E27FC236}">
                <a16:creationId xmlns:a16="http://schemas.microsoft.com/office/drawing/2014/main" id="{A6A9C117-E1D1-199A-1868-31960807E13E}"/>
              </a:ext>
            </a:extLst>
          </p:cNvPr>
          <p:cNvGraphicFramePr/>
          <p:nvPr>
            <p:extLst>
              <p:ext uri="{D42A27DB-BD31-4B8C-83A1-F6EECF244321}">
                <p14:modId xmlns:p14="http://schemas.microsoft.com/office/powerpoint/2010/main" val="328562243"/>
              </p:ext>
            </p:extLst>
          </p:nvPr>
        </p:nvGraphicFramePr>
        <p:xfrm>
          <a:off x="364381" y="1058781"/>
          <a:ext cx="11463239" cy="5576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1416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775582" y="1243786"/>
            <a:ext cx="4650377" cy="4370427"/>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Introduction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Literature Review</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Objectives</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Methodology</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Working Model</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Conclusion</a:t>
            </a: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83E27D2-7321-6831-5CDF-3B919DFCFA44}"/>
              </a:ext>
            </a:extLst>
          </p:cNvPr>
          <p:cNvPicPr>
            <a:picLocks noChangeAspect="1"/>
          </p:cNvPicPr>
          <p:nvPr/>
        </p:nvPicPr>
        <p:blipFill>
          <a:blip r:embed="rId2"/>
          <a:stretch>
            <a:fillRect/>
          </a:stretch>
        </p:blipFill>
        <p:spPr>
          <a:xfrm>
            <a:off x="11622479" y="-609721"/>
            <a:ext cx="1139042" cy="488632"/>
          </a:xfrm>
          <a:prstGeom prst="rect">
            <a:avLst/>
          </a:prstGeom>
        </p:spPr>
      </p:pic>
      <p:pic>
        <p:nvPicPr>
          <p:cNvPr id="6" name="Picture 5">
            <a:extLst>
              <a:ext uri="{FF2B5EF4-FFF2-40B4-BE49-F238E27FC236}">
                <a16:creationId xmlns:a16="http://schemas.microsoft.com/office/drawing/2014/main" id="{C3C967FC-8B1F-D12D-5C08-63647F4904A8}"/>
              </a:ext>
            </a:extLst>
          </p:cNvPr>
          <p:cNvPicPr>
            <a:picLocks noChangeAspect="1"/>
          </p:cNvPicPr>
          <p:nvPr/>
        </p:nvPicPr>
        <p:blipFill>
          <a:blip r:embed="rId3"/>
          <a:stretch>
            <a:fillRect/>
          </a:stretch>
        </p:blipFill>
        <p:spPr>
          <a:xfrm>
            <a:off x="-1261111" y="114596"/>
            <a:ext cx="876300" cy="1485900"/>
          </a:xfrm>
          <a:prstGeom prst="rect">
            <a:avLst/>
          </a:prstGeom>
        </p:spPr>
      </p:pic>
    </p:spTree>
    <p:extLst>
      <p:ext uri="{BB962C8B-B14F-4D97-AF65-F5344CB8AC3E}">
        <p14:creationId xmlns:p14="http://schemas.microsoft.com/office/powerpoint/2010/main" val="3879729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2650CC-D37C-3500-C5D9-4888E593E599}"/>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Used</a:t>
            </a:r>
          </a:p>
        </p:txBody>
      </p:sp>
      <p:pic>
        <p:nvPicPr>
          <p:cNvPr id="9" name="Picture 8">
            <a:extLst>
              <a:ext uri="{FF2B5EF4-FFF2-40B4-BE49-F238E27FC236}">
                <a16:creationId xmlns:a16="http://schemas.microsoft.com/office/drawing/2014/main" id="{E64ED455-8A26-FD6C-BA17-8DCC16914CA6}"/>
              </a:ext>
            </a:extLst>
          </p:cNvPr>
          <p:cNvPicPr>
            <a:picLocks noChangeAspect="1"/>
          </p:cNvPicPr>
          <p:nvPr/>
        </p:nvPicPr>
        <p:blipFill>
          <a:blip r:embed="rId2"/>
          <a:stretch>
            <a:fillRect/>
          </a:stretch>
        </p:blipFill>
        <p:spPr>
          <a:xfrm>
            <a:off x="3600101" y="3928899"/>
            <a:ext cx="4972744" cy="2333951"/>
          </a:xfrm>
          <a:prstGeom prst="rect">
            <a:avLst/>
          </a:prstGeom>
        </p:spPr>
      </p:pic>
      <p:sp>
        <p:nvSpPr>
          <p:cNvPr id="3" name="TextBox 2">
            <a:extLst>
              <a:ext uri="{FF2B5EF4-FFF2-40B4-BE49-F238E27FC236}">
                <a16:creationId xmlns:a16="http://schemas.microsoft.com/office/drawing/2014/main" id="{D733B125-8DF1-42DF-F5A4-324F9FD50B69}"/>
              </a:ext>
            </a:extLst>
          </p:cNvPr>
          <p:cNvSpPr txBox="1"/>
          <p:nvPr/>
        </p:nvSpPr>
        <p:spPr>
          <a:xfrm>
            <a:off x="711200" y="1278467"/>
            <a:ext cx="2196435" cy="646331"/>
          </a:xfrm>
          <a:prstGeom prst="rect">
            <a:avLst/>
          </a:prstGeom>
          <a:noFill/>
        </p:spPr>
        <p:txBody>
          <a:bodyPr wrap="none" rtlCol="0">
            <a:spAutoFit/>
          </a:bodyPr>
          <a:lstStyle/>
          <a:p>
            <a:r>
              <a:rPr lang="en-IN" dirty="0"/>
              <a:t>Heart Disease Model </a:t>
            </a:r>
          </a:p>
          <a:p>
            <a:r>
              <a:rPr lang="en-IN" dirty="0"/>
              <a:t>using Random Forest</a:t>
            </a:r>
          </a:p>
        </p:txBody>
      </p:sp>
      <p:sp>
        <p:nvSpPr>
          <p:cNvPr id="4" name="TextBox 3">
            <a:extLst>
              <a:ext uri="{FF2B5EF4-FFF2-40B4-BE49-F238E27FC236}">
                <a16:creationId xmlns:a16="http://schemas.microsoft.com/office/drawing/2014/main" id="{79CD7EE8-F80E-34BA-E258-B26B61800957}"/>
              </a:ext>
            </a:extLst>
          </p:cNvPr>
          <p:cNvSpPr txBox="1"/>
          <p:nvPr/>
        </p:nvSpPr>
        <p:spPr>
          <a:xfrm>
            <a:off x="711201" y="3877743"/>
            <a:ext cx="2490875" cy="646331"/>
          </a:xfrm>
          <a:prstGeom prst="rect">
            <a:avLst/>
          </a:prstGeom>
          <a:noFill/>
        </p:spPr>
        <p:txBody>
          <a:bodyPr wrap="none" rtlCol="0">
            <a:spAutoFit/>
          </a:bodyPr>
          <a:lstStyle/>
          <a:p>
            <a:r>
              <a:rPr lang="en-IN" dirty="0"/>
              <a:t>Diabetes Disease Model </a:t>
            </a:r>
          </a:p>
          <a:p>
            <a:r>
              <a:rPr lang="en-IN" dirty="0"/>
              <a:t>using Random Forest</a:t>
            </a:r>
          </a:p>
        </p:txBody>
      </p:sp>
      <p:pic>
        <p:nvPicPr>
          <p:cNvPr id="7" name="Picture 6">
            <a:extLst>
              <a:ext uri="{FF2B5EF4-FFF2-40B4-BE49-F238E27FC236}">
                <a16:creationId xmlns:a16="http://schemas.microsoft.com/office/drawing/2014/main" id="{A50E18F2-2767-9588-1EBA-353990D19D31}"/>
              </a:ext>
            </a:extLst>
          </p:cNvPr>
          <p:cNvPicPr>
            <a:picLocks noChangeAspect="1"/>
          </p:cNvPicPr>
          <p:nvPr/>
        </p:nvPicPr>
        <p:blipFill>
          <a:blip r:embed="rId3"/>
          <a:stretch>
            <a:fillRect/>
          </a:stretch>
        </p:blipFill>
        <p:spPr>
          <a:xfrm>
            <a:off x="3496044" y="1277055"/>
            <a:ext cx="5180858" cy="2333951"/>
          </a:xfrm>
          <a:prstGeom prst="rect">
            <a:avLst/>
          </a:prstGeom>
        </p:spPr>
      </p:pic>
    </p:spTree>
    <p:extLst>
      <p:ext uri="{BB962C8B-B14F-4D97-AF65-F5344CB8AC3E}">
        <p14:creationId xmlns:p14="http://schemas.microsoft.com/office/powerpoint/2010/main" val="1437199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FD2BD-60D6-A210-7E44-B2455984295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8C4E80C-38D6-D186-BEA9-22CA5EB54FFC}"/>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Used</a:t>
            </a:r>
          </a:p>
        </p:txBody>
      </p:sp>
      <p:sp>
        <p:nvSpPr>
          <p:cNvPr id="3" name="TextBox 2">
            <a:extLst>
              <a:ext uri="{FF2B5EF4-FFF2-40B4-BE49-F238E27FC236}">
                <a16:creationId xmlns:a16="http://schemas.microsoft.com/office/drawing/2014/main" id="{8FE57D29-7A07-0BC7-8B3A-A16695135E0F}"/>
              </a:ext>
            </a:extLst>
          </p:cNvPr>
          <p:cNvSpPr txBox="1"/>
          <p:nvPr/>
        </p:nvSpPr>
        <p:spPr>
          <a:xfrm>
            <a:off x="711199" y="1278467"/>
            <a:ext cx="3174312" cy="646331"/>
          </a:xfrm>
          <a:prstGeom prst="rect">
            <a:avLst/>
          </a:prstGeom>
          <a:noFill/>
        </p:spPr>
        <p:txBody>
          <a:bodyPr wrap="square" rtlCol="0">
            <a:spAutoFit/>
          </a:bodyPr>
          <a:lstStyle/>
          <a:p>
            <a:r>
              <a:rPr lang="en-IN" dirty="0"/>
              <a:t>Kidney Disease Model </a:t>
            </a:r>
          </a:p>
          <a:p>
            <a:r>
              <a:rPr lang="en-IN" dirty="0"/>
              <a:t>using Support Vector Classifier</a:t>
            </a:r>
          </a:p>
        </p:txBody>
      </p:sp>
      <p:pic>
        <p:nvPicPr>
          <p:cNvPr id="6" name="Picture 5">
            <a:extLst>
              <a:ext uri="{FF2B5EF4-FFF2-40B4-BE49-F238E27FC236}">
                <a16:creationId xmlns:a16="http://schemas.microsoft.com/office/drawing/2014/main" id="{F4667D9E-C77E-3C4F-4FE9-85B0A87B677D}"/>
              </a:ext>
            </a:extLst>
          </p:cNvPr>
          <p:cNvPicPr>
            <a:picLocks noChangeAspect="1"/>
          </p:cNvPicPr>
          <p:nvPr/>
        </p:nvPicPr>
        <p:blipFill>
          <a:blip r:embed="rId2"/>
          <a:stretch>
            <a:fillRect/>
          </a:stretch>
        </p:blipFill>
        <p:spPr>
          <a:xfrm>
            <a:off x="4091108" y="1278467"/>
            <a:ext cx="4934639" cy="2848373"/>
          </a:xfrm>
          <a:prstGeom prst="rect">
            <a:avLst/>
          </a:prstGeom>
        </p:spPr>
      </p:pic>
    </p:spTree>
    <p:extLst>
      <p:ext uri="{BB962C8B-B14F-4D97-AF65-F5344CB8AC3E}">
        <p14:creationId xmlns:p14="http://schemas.microsoft.com/office/powerpoint/2010/main" val="1041668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FB675-565F-E615-9E99-1E482C4D57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993828E-AE34-9B84-6E5E-285AAC11E284}"/>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Model Comparison</a:t>
            </a:r>
          </a:p>
        </p:txBody>
      </p:sp>
      <p:sp>
        <p:nvSpPr>
          <p:cNvPr id="7" name="TextBox 6">
            <a:extLst>
              <a:ext uri="{FF2B5EF4-FFF2-40B4-BE49-F238E27FC236}">
                <a16:creationId xmlns:a16="http://schemas.microsoft.com/office/drawing/2014/main" id="{2F5F38AC-DF5A-3480-288B-96BB186059A8}"/>
              </a:ext>
            </a:extLst>
          </p:cNvPr>
          <p:cNvSpPr txBox="1"/>
          <p:nvPr/>
        </p:nvSpPr>
        <p:spPr>
          <a:xfrm>
            <a:off x="311638" y="1210439"/>
            <a:ext cx="9160973" cy="286232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Various machine learning models were employed:</a:t>
            </a:r>
          </a:p>
          <a:p>
            <a:pPr lvl="1"/>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Random Forest</a:t>
            </a:r>
            <a:r>
              <a:rPr lang="en-US"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99.91%</a:t>
            </a:r>
            <a:r>
              <a:rPr lang="en-US" dirty="0">
                <a:latin typeface="Times New Roman" panose="02020603050405020304" pitchFamily="18" charset="0"/>
                <a:cs typeface="Times New Roman" panose="02020603050405020304" pitchFamily="18" charset="0"/>
              </a:rPr>
              <a:t> on train data for Diabetes Prediction.</a:t>
            </a:r>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97.11%</a:t>
            </a:r>
            <a:r>
              <a:rPr lang="en-US" dirty="0">
                <a:latin typeface="Times New Roman" panose="02020603050405020304" pitchFamily="18" charset="0"/>
                <a:cs typeface="Times New Roman" panose="02020603050405020304" pitchFamily="18" charset="0"/>
              </a:rPr>
              <a:t> on test data for Diabetes Prediction.</a:t>
            </a: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 Random Forest</a:t>
            </a:r>
            <a:r>
              <a:rPr lang="en-US" dirty="0">
                <a:latin typeface="Times New Roman" panose="02020603050405020304" pitchFamily="18" charset="0"/>
                <a:cs typeface="Times New Roman" panose="02020603050405020304" pitchFamily="18" charset="0"/>
              </a:rPr>
              <a:t>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99.95%</a:t>
            </a:r>
            <a:r>
              <a:rPr lang="en-US" dirty="0">
                <a:latin typeface="Times New Roman" panose="02020603050405020304" pitchFamily="18" charset="0"/>
                <a:cs typeface="Times New Roman" panose="02020603050405020304" pitchFamily="18" charset="0"/>
              </a:rPr>
              <a:t> on train data for Diabetes Prediction.</a:t>
            </a:r>
            <a:endParaRPr lang="en-US" b="1"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achieved an accuracy of </a:t>
            </a:r>
            <a:r>
              <a:rPr lang="en-US" b="1" dirty="0">
                <a:latin typeface="Times New Roman" panose="02020603050405020304" pitchFamily="18" charset="0"/>
                <a:cs typeface="Times New Roman" panose="02020603050405020304" pitchFamily="18" charset="0"/>
              </a:rPr>
              <a:t>94.70%</a:t>
            </a:r>
            <a:r>
              <a:rPr lang="en-US" dirty="0">
                <a:latin typeface="Times New Roman" panose="02020603050405020304" pitchFamily="18" charset="0"/>
                <a:cs typeface="Times New Roman" panose="02020603050405020304" pitchFamily="18" charset="0"/>
              </a:rPr>
              <a:t> on test data </a:t>
            </a:r>
            <a:r>
              <a:rPr lang="en-US">
                <a:latin typeface="Times New Roman" panose="02020603050405020304" pitchFamily="18" charset="0"/>
                <a:cs typeface="Times New Roman" panose="02020603050405020304" pitchFamily="18" charset="0"/>
              </a:rPr>
              <a:t>for Diabetes </a:t>
            </a:r>
            <a:r>
              <a:rPr lang="en-US" dirty="0">
                <a:latin typeface="Times New Roman" panose="02020603050405020304" pitchFamily="18" charset="0"/>
                <a:cs typeface="Times New Roman" panose="02020603050405020304" pitchFamily="18" charset="0"/>
              </a:rPr>
              <a:t>Prediction.</a:t>
            </a:r>
          </a:p>
          <a:p>
            <a:pPr lvl="1">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854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B04-290F-6C69-2CF0-6119E868D9C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C3E0E4D-82F1-CB98-178D-2BF72CBD1A41}"/>
              </a:ext>
            </a:extLst>
          </p:cNvPr>
          <p:cNvSpPr txBox="1"/>
          <p:nvPr/>
        </p:nvSpPr>
        <p:spPr>
          <a:xfrm>
            <a:off x="325927" y="222501"/>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graphicFrame>
        <p:nvGraphicFramePr>
          <p:cNvPr id="4" name="Diagram 3">
            <a:extLst>
              <a:ext uri="{FF2B5EF4-FFF2-40B4-BE49-F238E27FC236}">
                <a16:creationId xmlns:a16="http://schemas.microsoft.com/office/drawing/2014/main" id="{50B21892-7B86-3D1B-E291-0F56DFC3C65C}"/>
              </a:ext>
            </a:extLst>
          </p:cNvPr>
          <p:cNvGraphicFramePr/>
          <p:nvPr>
            <p:extLst>
              <p:ext uri="{D42A27DB-BD31-4B8C-83A1-F6EECF244321}">
                <p14:modId xmlns:p14="http://schemas.microsoft.com/office/powerpoint/2010/main" val="1006393011"/>
              </p:ext>
            </p:extLst>
          </p:nvPr>
        </p:nvGraphicFramePr>
        <p:xfrm>
          <a:off x="515201" y="1161156"/>
          <a:ext cx="11161598" cy="5405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374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429000"/>
            <a:ext cx="8401412" cy="1328023"/>
          </a:xfrm>
          <a:prstGeom prst="roundRect">
            <a:avLst/>
          </a:prstGeom>
          <a:noFill/>
          <a:ln>
            <a:solidFill>
              <a:schemeClr val="accent1">
                <a:lumMod val="40000"/>
                <a:lumOff val="60000"/>
              </a:schemeClr>
            </a:solidFill>
          </a:ln>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90DB7B2-A956-8E34-C8AD-69A59C83AEAB}"/>
              </a:ext>
            </a:extLst>
          </p:cNvPr>
          <p:cNvPicPr>
            <a:picLocks noChangeAspect="1"/>
          </p:cNvPicPr>
          <p:nvPr/>
        </p:nvPicPr>
        <p:blipFill>
          <a:blip r:embed="rId2"/>
          <a:stretch>
            <a:fillRect/>
          </a:stretch>
        </p:blipFill>
        <p:spPr>
          <a:xfrm>
            <a:off x="2809875" y="166627"/>
            <a:ext cx="6572250" cy="2819400"/>
          </a:xfrm>
          <a:prstGeom prst="rect">
            <a:avLst/>
          </a:prstGeom>
        </p:spPr>
      </p:pic>
      <p:pic>
        <p:nvPicPr>
          <p:cNvPr id="8" name="Picture 7">
            <a:extLst>
              <a:ext uri="{FF2B5EF4-FFF2-40B4-BE49-F238E27FC236}">
                <a16:creationId xmlns:a16="http://schemas.microsoft.com/office/drawing/2014/main" id="{2A03BCC1-8B0C-C8E9-5153-2573D534474C}"/>
              </a:ext>
            </a:extLst>
          </p:cNvPr>
          <p:cNvPicPr>
            <a:picLocks noChangeAspect="1"/>
          </p:cNvPicPr>
          <p:nvPr/>
        </p:nvPicPr>
        <p:blipFill>
          <a:blip r:embed="rId3"/>
          <a:stretch>
            <a:fillRect/>
          </a:stretch>
        </p:blipFill>
        <p:spPr>
          <a:xfrm>
            <a:off x="309673" y="90427"/>
            <a:ext cx="876300" cy="1485900"/>
          </a:xfrm>
          <a:prstGeom prst="rect">
            <a:avLst/>
          </a:prstGeom>
        </p:spPr>
      </p:pic>
    </p:spTree>
    <p:extLst>
      <p:ext uri="{BB962C8B-B14F-4D97-AF65-F5344CB8AC3E}">
        <p14:creationId xmlns:p14="http://schemas.microsoft.com/office/powerpoint/2010/main" val="3579348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625292"/>
            <a:ext cx="9257671" cy="2246769"/>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Early diagnosis can save lives</a:t>
            </a:r>
          </a:p>
          <a:p>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Efficient use of healthcare resources</a:t>
            </a:r>
          </a:p>
          <a:p>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Early Implementation of Preventive Strategies</a:t>
            </a:r>
          </a:p>
          <a:p>
            <a:endParaRPr lang="en-US" sz="20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Uses Machine Learning to learn and predict</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E05EE2F-6548-B4C2-9724-60D302BCAEAB}"/>
              </a:ext>
            </a:extLst>
          </p:cNvPr>
          <p:cNvSpPr txBox="1"/>
          <p:nvPr/>
        </p:nvSpPr>
        <p:spPr>
          <a:xfrm>
            <a:off x="325927" y="934425"/>
            <a:ext cx="7530363" cy="461665"/>
          </a:xfrm>
          <a:prstGeom prst="rect">
            <a:avLst/>
          </a:prstGeom>
          <a:noFill/>
        </p:spPr>
        <p:txBody>
          <a:bodyPr wrap="square" rtlCol="0">
            <a:spAutoFit/>
          </a:bodyPr>
          <a:lstStyle/>
          <a:p>
            <a:r>
              <a:rPr lang="en-US" sz="2400" b="1" dirty="0">
                <a:solidFill>
                  <a:srgbClr val="46B0FA"/>
                </a:solidFill>
                <a:latin typeface="Arial" panose="020B0604020202020204" pitchFamily="34" charset="0"/>
                <a:cs typeface="Arial" panose="020B0604020202020204" pitchFamily="34" charset="0"/>
              </a:rPr>
              <a:t>Why disease prediction matters?</a:t>
            </a:r>
            <a:endParaRPr lang="en-IN" sz="24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8282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E56A9-D87F-F620-C477-7FB0FBB9E21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DFE2226-0DD1-9BE1-6904-929D2F4E792E}"/>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834222A-ECCE-1148-4DE4-65A9B26A69E8}"/>
              </a:ext>
            </a:extLst>
          </p:cNvPr>
          <p:cNvSpPr txBox="1"/>
          <p:nvPr/>
        </p:nvSpPr>
        <p:spPr>
          <a:xfrm>
            <a:off x="325927" y="1625292"/>
            <a:ext cx="9257671" cy="2092881"/>
          </a:xfrm>
          <a:prstGeom prst="rect">
            <a:avLst/>
          </a:prstGeom>
          <a:noFill/>
        </p:spPr>
        <p:txBody>
          <a:bodyPr wrap="square" rtlCol="0">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Machine Learning</a:t>
            </a:r>
          </a:p>
          <a:p>
            <a:pPr marL="457200" indent="-4572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US" dirty="0">
                <a:latin typeface="Arial" panose="020B0604020202020204" pitchFamily="34" charset="0"/>
                <a:cs typeface="Arial" panose="020B0604020202020204" pitchFamily="34" charset="0"/>
              </a:rPr>
              <a:t>Supervised Machine Learning</a:t>
            </a:r>
          </a:p>
          <a:p>
            <a:pPr lvl="1"/>
            <a:endParaRPr lang="en-US" dirty="0">
              <a:latin typeface="Arial" panose="020B0604020202020204" pitchFamily="34" charset="0"/>
              <a:cs typeface="Arial" panose="020B0604020202020204" pitchFamily="34" charset="0"/>
            </a:endParaRPr>
          </a:p>
          <a:p>
            <a:pPr marL="1371600" lvl="2" indent="-457200">
              <a:buFont typeface="Arial" panose="020B0604020202020204" pitchFamily="34" charset="0"/>
              <a:buChar char="•"/>
            </a:pPr>
            <a:r>
              <a:rPr lang="en-US" dirty="0">
                <a:latin typeface="Arial" panose="020B0604020202020204" pitchFamily="34" charset="0"/>
                <a:cs typeface="Arial" panose="020B0604020202020204" pitchFamily="34" charset="0"/>
              </a:rPr>
              <a:t>Random Forest</a:t>
            </a:r>
          </a:p>
          <a:p>
            <a:pPr marL="1371600" lvl="2" indent="-457200">
              <a:buFont typeface="Arial" panose="020B0604020202020204" pitchFamily="34" charset="0"/>
              <a:buChar char="•"/>
            </a:pPr>
            <a:r>
              <a:rPr lang="en-US" dirty="0">
                <a:latin typeface="Arial" panose="020B0604020202020204" pitchFamily="34" charset="0"/>
                <a:cs typeface="Arial" panose="020B0604020202020204" pitchFamily="34" charset="0"/>
              </a:rPr>
              <a:t>Decision Trees</a:t>
            </a:r>
          </a:p>
          <a:p>
            <a:pPr marL="1371600" lvl="2" indent="-457200">
              <a:buFont typeface="Arial" panose="020B0604020202020204" pitchFamily="34" charset="0"/>
              <a:buChar char="•"/>
            </a:pPr>
            <a:r>
              <a:rPr lang="en-US" dirty="0">
                <a:latin typeface="Arial" panose="020B0604020202020204" pitchFamily="34" charset="0"/>
                <a:cs typeface="Arial" panose="020B0604020202020204" pitchFamily="34" charset="0"/>
              </a:rPr>
              <a:t>Support Vector Machine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F4DDEFC-DEB8-7BF5-FD7B-0E4830CD1AB1}"/>
              </a:ext>
            </a:extLst>
          </p:cNvPr>
          <p:cNvSpPr txBox="1"/>
          <p:nvPr/>
        </p:nvSpPr>
        <p:spPr>
          <a:xfrm>
            <a:off x="325927" y="934425"/>
            <a:ext cx="7530363" cy="461665"/>
          </a:xfrm>
          <a:prstGeom prst="rect">
            <a:avLst/>
          </a:prstGeom>
          <a:noFill/>
        </p:spPr>
        <p:txBody>
          <a:bodyPr wrap="square" rtlCol="0">
            <a:spAutoFit/>
          </a:bodyPr>
          <a:lstStyle/>
          <a:p>
            <a:r>
              <a:rPr lang="en-US" sz="2400" b="1" dirty="0">
                <a:solidFill>
                  <a:srgbClr val="46B0FA"/>
                </a:solidFill>
                <a:latin typeface="Arial" panose="020B0604020202020204" pitchFamily="34" charset="0"/>
                <a:cs typeface="Arial" panose="020B0604020202020204" pitchFamily="34" charset="0"/>
              </a:rPr>
              <a:t>Algorithms Used</a:t>
            </a:r>
            <a:endParaRPr lang="en-IN" sz="24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883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endParaRPr lang="en-IN" sz="3200" b="1" dirty="0">
              <a:solidFill>
                <a:srgbClr val="46B0FA"/>
              </a:solidFill>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33EFA338-2C42-5569-5AF5-717E1D4EED3C}"/>
              </a:ext>
            </a:extLst>
          </p:cNvPr>
          <p:cNvGraphicFramePr/>
          <p:nvPr>
            <p:extLst>
              <p:ext uri="{D42A27DB-BD31-4B8C-83A1-F6EECF244321}">
                <p14:modId xmlns:p14="http://schemas.microsoft.com/office/powerpoint/2010/main" val="3195910495"/>
              </p:ext>
            </p:extLst>
          </p:nvPr>
        </p:nvGraphicFramePr>
        <p:xfrm>
          <a:off x="1101725" y="1161746"/>
          <a:ext cx="998855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55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endParaRPr lang="en-IN" sz="3200" b="1" dirty="0">
              <a:solidFill>
                <a:srgbClr val="46B0FA"/>
              </a:solidFill>
              <a:latin typeface="Arial" panose="020B0604020202020204" pitchFamily="34" charset="0"/>
              <a:cs typeface="Arial" panose="020B0604020202020204" pitchFamily="34" charset="0"/>
            </a:endParaRPr>
          </a:p>
        </p:txBody>
      </p:sp>
      <p:graphicFrame>
        <p:nvGraphicFramePr>
          <p:cNvPr id="5" name="Diagram 4">
            <a:extLst>
              <a:ext uri="{FF2B5EF4-FFF2-40B4-BE49-F238E27FC236}">
                <a16:creationId xmlns:a16="http://schemas.microsoft.com/office/drawing/2014/main" id="{9CE00663-9E45-B728-3EBA-C8C1F1E89A8B}"/>
              </a:ext>
            </a:extLst>
          </p:cNvPr>
          <p:cNvGraphicFramePr/>
          <p:nvPr>
            <p:extLst>
              <p:ext uri="{D42A27DB-BD31-4B8C-83A1-F6EECF244321}">
                <p14:modId xmlns:p14="http://schemas.microsoft.com/office/powerpoint/2010/main" val="4123277337"/>
              </p:ext>
            </p:extLst>
          </p:nvPr>
        </p:nvGraphicFramePr>
        <p:xfrm>
          <a:off x="2032000" y="12168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0" name="Group 39">
            <a:extLst>
              <a:ext uri="{FF2B5EF4-FFF2-40B4-BE49-F238E27FC236}">
                <a16:creationId xmlns:a16="http://schemas.microsoft.com/office/drawing/2014/main" id="{0E149638-E323-DA0F-8EF9-17E3AA22EA13}"/>
              </a:ext>
            </a:extLst>
          </p:cNvPr>
          <p:cNvGrpSpPr/>
          <p:nvPr/>
        </p:nvGrpSpPr>
        <p:grpSpPr>
          <a:xfrm>
            <a:off x="-19012593" y="1216834"/>
            <a:ext cx="4178349" cy="4178349"/>
            <a:chOff x="0" y="0"/>
            <a:chExt cx="4178349" cy="4178349"/>
          </a:xfrm>
        </p:grpSpPr>
        <p:sp>
          <p:nvSpPr>
            <p:cNvPr id="41" name="Rectangle: Rounded Corners 40">
              <a:extLst>
                <a:ext uri="{FF2B5EF4-FFF2-40B4-BE49-F238E27FC236}">
                  <a16:creationId xmlns:a16="http://schemas.microsoft.com/office/drawing/2014/main" id="{08C2480F-FF00-7AA5-F9D5-E2A859287E0A}"/>
                </a:ext>
              </a:extLst>
            </p:cNvPr>
            <p:cNvSpPr/>
            <p:nvPr/>
          </p:nvSpPr>
          <p:spPr>
            <a:xfrm>
              <a:off x="0" y="0"/>
              <a:ext cx="4178349" cy="417834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Rectangle: Rounded Corners 4">
              <a:extLst>
                <a:ext uri="{FF2B5EF4-FFF2-40B4-BE49-F238E27FC236}">
                  <a16:creationId xmlns:a16="http://schemas.microsoft.com/office/drawing/2014/main" id="{40F65F25-B48C-7DA2-4278-1D2C2CBDFE75}"/>
                </a:ext>
              </a:extLst>
            </p:cNvPr>
            <p:cNvSpPr txBox="1"/>
            <p:nvPr/>
          </p:nvSpPr>
          <p:spPr>
            <a:xfrm>
              <a:off x="203970" y="203970"/>
              <a:ext cx="3770409" cy="3770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000" b="0" i="0" kern="1200" dirty="0"/>
                <a:t>Traditional Statistical Approaches:  Classical statistical methods such as logistic regression, decision trees, and Bayesian networks have been used for fraud detection. </a:t>
              </a:r>
              <a:endParaRPr lang="en-IN" sz="2000" kern="1200" dirty="0"/>
            </a:p>
          </p:txBody>
        </p:sp>
      </p:grpSp>
      <p:grpSp>
        <p:nvGrpSpPr>
          <p:cNvPr id="43" name="Group 42">
            <a:extLst>
              <a:ext uri="{FF2B5EF4-FFF2-40B4-BE49-F238E27FC236}">
                <a16:creationId xmlns:a16="http://schemas.microsoft.com/office/drawing/2014/main" id="{3A44F6A7-3376-17A1-7A2A-5EFF700B4263}"/>
              </a:ext>
            </a:extLst>
          </p:cNvPr>
          <p:cNvGrpSpPr/>
          <p:nvPr/>
        </p:nvGrpSpPr>
        <p:grpSpPr>
          <a:xfrm>
            <a:off x="-14570447" y="1216834"/>
            <a:ext cx="4178349" cy="4178349"/>
            <a:chOff x="0" y="0"/>
            <a:chExt cx="4178349" cy="4178349"/>
          </a:xfrm>
        </p:grpSpPr>
        <p:sp>
          <p:nvSpPr>
            <p:cNvPr id="44" name="Rectangle: Rounded Corners 43">
              <a:extLst>
                <a:ext uri="{FF2B5EF4-FFF2-40B4-BE49-F238E27FC236}">
                  <a16:creationId xmlns:a16="http://schemas.microsoft.com/office/drawing/2014/main" id="{B08F1FCB-3BAC-20AD-95D8-DD7E5048371A}"/>
                </a:ext>
              </a:extLst>
            </p:cNvPr>
            <p:cNvSpPr/>
            <p:nvPr/>
          </p:nvSpPr>
          <p:spPr>
            <a:xfrm>
              <a:off x="0" y="0"/>
              <a:ext cx="4178349" cy="4178349"/>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Rectangle: Rounded Corners 4">
              <a:extLst>
                <a:ext uri="{FF2B5EF4-FFF2-40B4-BE49-F238E27FC236}">
                  <a16:creationId xmlns:a16="http://schemas.microsoft.com/office/drawing/2014/main" id="{002A4FC9-E2F7-71B3-CA46-F6A5B0A65F9A}"/>
                </a:ext>
              </a:extLst>
            </p:cNvPr>
            <p:cNvSpPr txBox="1"/>
            <p:nvPr/>
          </p:nvSpPr>
          <p:spPr>
            <a:xfrm>
              <a:off x="203970" y="203970"/>
              <a:ext cx="3770409" cy="37704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7630" tIns="87630" rIns="87630" bIns="87630" numCol="1" spcCol="1270" anchor="ctr" anchorCtr="0">
              <a:noAutofit/>
            </a:bodyPr>
            <a:lstStyle/>
            <a:p>
              <a:pPr lvl="0"/>
              <a:r>
                <a:rPr lang="en-US" sz="2000" b="0" i="0" dirty="0"/>
                <a:t>Machine Learning and Data Mining Techniques: These techniques have gained popularity due to their ability to handle large volumes of data and identify complex patterns. Common algorithms include neural networks, support vector machines, random forests, and ensemble methods. </a:t>
              </a:r>
              <a:endParaRPr lang="en-IN" sz="2000" dirty="0"/>
            </a:p>
          </p:txBody>
        </p:sp>
      </p:grpSp>
    </p:spTree>
    <p:extLst>
      <p:ext uri="{BB962C8B-B14F-4D97-AF65-F5344CB8AC3E}">
        <p14:creationId xmlns:p14="http://schemas.microsoft.com/office/powerpoint/2010/main" val="3489951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691897" y="1754109"/>
            <a:ext cx="6808206"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n w="0"/>
                <a:solidFill>
                  <a:schemeClr val="tx1"/>
                </a:solidFill>
                <a:effectLst>
                  <a:outerShdw blurRad="38100" dist="19050" dir="2700000" algn="tl" rotWithShape="0">
                    <a:schemeClr val="dk1">
                      <a:alpha val="40000"/>
                    </a:schemeClr>
                  </a:outerShdw>
                </a:effectLst>
              </a:rPr>
              <a:t>Objectives</a:t>
            </a:r>
            <a:endParaRPr lang="en-IN" sz="2800" dirty="0"/>
          </a:p>
        </p:txBody>
      </p:sp>
      <p:sp>
        <p:nvSpPr>
          <p:cNvPr id="4" name="Rectangle: Rounded Corners 3">
            <a:extLst>
              <a:ext uri="{FF2B5EF4-FFF2-40B4-BE49-F238E27FC236}">
                <a16:creationId xmlns:a16="http://schemas.microsoft.com/office/drawing/2014/main" id="{D2066807-E99D-36F8-0A3B-DADA45253C4A}"/>
              </a:ext>
            </a:extLst>
          </p:cNvPr>
          <p:cNvSpPr/>
          <p:nvPr/>
        </p:nvSpPr>
        <p:spPr>
          <a:xfrm>
            <a:off x="12958413" y="177002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Build an intelligent system to predict </a:t>
            </a:r>
            <a:r>
              <a:rPr lang="en-US" sz="2400" b="1" dirty="0"/>
              <a:t>multiple diseases</a:t>
            </a:r>
            <a:endParaRPr lang="en-IN" sz="2400" dirty="0">
              <a:solidFill>
                <a:schemeClr val="tx1"/>
              </a:solidFill>
            </a:endParaRPr>
          </a:p>
        </p:txBody>
      </p:sp>
    </p:spTree>
    <p:extLst>
      <p:ext uri="{BB962C8B-B14F-4D97-AF65-F5344CB8AC3E}">
        <p14:creationId xmlns:p14="http://schemas.microsoft.com/office/powerpoint/2010/main" val="3811906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691897" y="1754109"/>
            <a:ext cx="6808206"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Build an intelligent system to predict </a:t>
            </a:r>
            <a:r>
              <a:rPr lang="en-US" sz="2400" b="1" dirty="0">
                <a:solidFill>
                  <a:schemeClr val="tx1"/>
                </a:solidFill>
              </a:rPr>
              <a:t>multiple diseases</a:t>
            </a:r>
            <a:endParaRPr lang="en-IN" sz="2400" dirty="0">
              <a:solidFill>
                <a:schemeClr val="tx1"/>
              </a:solidFill>
            </a:endParaRPr>
          </a:p>
        </p:txBody>
      </p:sp>
      <p:sp>
        <p:nvSpPr>
          <p:cNvPr id="3" name="Rectangle: Rounded Corners 2">
            <a:extLst>
              <a:ext uri="{FF2B5EF4-FFF2-40B4-BE49-F238E27FC236}">
                <a16:creationId xmlns:a16="http://schemas.microsoft.com/office/drawing/2014/main" id="{D9896994-BAF3-3035-78FA-8D807256901E}"/>
              </a:ext>
            </a:extLst>
          </p:cNvPr>
          <p:cNvSpPr/>
          <p:nvPr/>
        </p:nvSpPr>
        <p:spPr>
          <a:xfrm>
            <a:off x="-7406291" y="182879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ln w="0"/>
                <a:solidFill>
                  <a:schemeClr val="tx1"/>
                </a:solidFill>
                <a:effectLst>
                  <a:outerShdw blurRad="38100" dist="19050" dir="2700000" algn="tl" rotWithShape="0">
                    <a:schemeClr val="dk1">
                      <a:alpha val="40000"/>
                    </a:schemeClr>
                  </a:outerShdw>
                </a:effectLst>
              </a:rPr>
              <a:t>Objectives</a:t>
            </a:r>
            <a:endParaRPr lang="en-IN" sz="2400" dirty="0"/>
          </a:p>
        </p:txBody>
      </p:sp>
      <p:sp>
        <p:nvSpPr>
          <p:cNvPr id="5" name="Rectangle: Rounded Corners 4">
            <a:extLst>
              <a:ext uri="{FF2B5EF4-FFF2-40B4-BE49-F238E27FC236}">
                <a16:creationId xmlns:a16="http://schemas.microsoft.com/office/drawing/2014/main" id="{E5B4AD70-4EE8-EC11-8427-705E2387B4C8}"/>
              </a:ext>
            </a:extLst>
          </p:cNvPr>
          <p:cNvSpPr/>
          <p:nvPr/>
        </p:nvSpPr>
        <p:spPr>
          <a:xfrm>
            <a:off x="12790085" y="1774207"/>
            <a:ext cx="7530363"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Use real-world patient data with health &amp; lifestyle factors</a:t>
            </a:r>
            <a:endParaRPr lang="en-IN" sz="2800" dirty="0">
              <a:solidFill>
                <a:schemeClr val="tx1"/>
              </a:solidFill>
            </a:endParaRPr>
          </a:p>
        </p:txBody>
      </p:sp>
    </p:spTree>
    <p:extLst>
      <p:ext uri="{BB962C8B-B14F-4D97-AF65-F5344CB8AC3E}">
        <p14:creationId xmlns:p14="http://schemas.microsoft.com/office/powerpoint/2010/main" val="2301499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33A6100D-BD51-C62B-37B2-AC0FB7C8565D}"/>
              </a:ext>
            </a:extLst>
          </p:cNvPr>
          <p:cNvSpPr/>
          <p:nvPr/>
        </p:nvSpPr>
        <p:spPr>
          <a:xfrm>
            <a:off x="2266950" y="1828799"/>
            <a:ext cx="7530363" cy="3349782"/>
          </a:xfrm>
          <a:prstGeom prst="round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Use real-world patient data with health &amp; lifestyle factors</a:t>
            </a:r>
            <a:endParaRPr lang="en-IN" sz="2800" dirty="0">
              <a:solidFill>
                <a:schemeClr val="tx1"/>
              </a:solidFill>
            </a:endParaRPr>
          </a:p>
        </p:txBody>
      </p:sp>
      <p:sp>
        <p:nvSpPr>
          <p:cNvPr id="4" name="Rectangle: Rounded Corners 3">
            <a:extLst>
              <a:ext uri="{FF2B5EF4-FFF2-40B4-BE49-F238E27FC236}">
                <a16:creationId xmlns:a16="http://schemas.microsoft.com/office/drawing/2014/main" id="{1D9C626E-6006-F466-5B57-1ACFF3BA9E24}"/>
              </a:ext>
            </a:extLst>
          </p:cNvPr>
          <p:cNvSpPr/>
          <p:nvPr/>
        </p:nvSpPr>
        <p:spPr>
          <a:xfrm>
            <a:off x="13170717" y="1828799"/>
            <a:ext cx="680820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Generate downloadable health reports in PDF format</a:t>
            </a:r>
          </a:p>
        </p:txBody>
      </p:sp>
      <p:sp>
        <p:nvSpPr>
          <p:cNvPr id="5" name="Rectangle: Rounded Corners 4">
            <a:extLst>
              <a:ext uri="{FF2B5EF4-FFF2-40B4-BE49-F238E27FC236}">
                <a16:creationId xmlns:a16="http://schemas.microsoft.com/office/drawing/2014/main" id="{D9D62FA6-BBF3-8DFC-D6E9-DF69900F05A2}"/>
              </a:ext>
            </a:extLst>
          </p:cNvPr>
          <p:cNvSpPr/>
          <p:nvPr/>
        </p:nvSpPr>
        <p:spPr>
          <a:xfrm>
            <a:off x="-7924799" y="1828799"/>
            <a:ext cx="6818346" cy="3349782"/>
          </a:xfrm>
          <a:prstGeom prst="roundRect">
            <a:avLst/>
          </a:prstGeom>
          <a:solidFill>
            <a:schemeClr val="accent1">
              <a:lumMod val="40000"/>
              <a:lumOff val="60000"/>
            </a:scheme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Build an intelligent system to predict </a:t>
            </a:r>
            <a:r>
              <a:rPr lang="en-US" sz="2400" b="1" dirty="0"/>
              <a:t>multiple diseases</a:t>
            </a:r>
            <a:endParaRPr lang="en-IN" sz="2400" dirty="0">
              <a:solidFill>
                <a:schemeClr val="tx1"/>
              </a:solidFill>
            </a:endParaRPr>
          </a:p>
        </p:txBody>
      </p:sp>
    </p:spTree>
    <p:extLst>
      <p:ext uri="{BB962C8B-B14F-4D97-AF65-F5344CB8AC3E}">
        <p14:creationId xmlns:p14="http://schemas.microsoft.com/office/powerpoint/2010/main" val="3363828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13480</TotalTime>
  <Words>2492</Words>
  <Application>Microsoft Office PowerPoint</Application>
  <PresentationFormat>Widescreen</PresentationFormat>
  <Paragraphs>1482</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__fkGroteskNeue_598ab8</vt:lpstr>
      <vt:lpstr>Arial</vt:lpstr>
      <vt:lpstr>Calibri</vt:lpstr>
      <vt:lpstr>Consolas</vt:lpstr>
      <vt:lpstr>Times New Roman</vt:lpstr>
      <vt:lpstr>var(--font-fk-grotesk)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Akash Yadav</cp:lastModifiedBy>
  <cp:revision>589</cp:revision>
  <dcterms:created xsi:type="dcterms:W3CDTF">2021-05-06T09:42:21Z</dcterms:created>
  <dcterms:modified xsi:type="dcterms:W3CDTF">2025-05-20T04:12:52Z</dcterms:modified>
</cp:coreProperties>
</file>