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640" r:id="rId2"/>
    <p:sldId id="3694" r:id="rId3"/>
    <p:sldId id="3711" r:id="rId4"/>
    <p:sldId id="3781" r:id="rId5"/>
    <p:sldId id="3768" r:id="rId6"/>
    <p:sldId id="3770" r:id="rId7"/>
    <p:sldId id="3753" r:id="rId8"/>
    <p:sldId id="3754" r:id="rId9"/>
    <p:sldId id="3756" r:id="rId10"/>
    <p:sldId id="3757" r:id="rId11"/>
    <p:sldId id="3762" r:id="rId12"/>
    <p:sldId id="3771" r:id="rId13"/>
    <p:sldId id="3772" r:id="rId14"/>
    <p:sldId id="3782" r:id="rId15"/>
    <p:sldId id="3783" r:id="rId16"/>
    <p:sldId id="3749" r:id="rId17"/>
    <p:sldId id="3705" r:id="rId18"/>
    <p:sldId id="3778" r:id="rId19"/>
    <p:sldId id="3779" r:id="rId20"/>
    <p:sldId id="3774"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46B0FA"/>
    <a:srgbClr val="AE36FF"/>
    <a:srgbClr val="434ACF"/>
    <a:srgbClr val="BF2CFE"/>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3" autoAdjust="0"/>
    <p:restoredTop sz="96449" autoAdjust="0"/>
  </p:normalViewPr>
  <p:slideViewPr>
    <p:cSldViewPr snapToGrid="0" snapToObjects="1">
      <p:cViewPr varScale="1">
        <p:scale>
          <a:sx n="113" d="100"/>
          <a:sy n="113" d="100"/>
        </p:scale>
        <p:origin x="318" y="9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2812F-06A7-4A03-A2FA-27A7F323A4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2EAE532-98C8-4D11-8ABB-EE74F315318B}">
      <dgm:prSet phldrT="[Text]" custT="1"/>
      <dgm:spPr>
        <a:solidFill>
          <a:schemeClr val="bg1"/>
        </a:solidFill>
        <a:ln>
          <a:solidFill>
            <a:srgbClr val="46B0FA"/>
          </a:solidFill>
        </a:ln>
      </dgm:spPr>
      <dgm:t>
        <a:bodyPr/>
        <a:lstStyle/>
        <a:p>
          <a:r>
            <a:rPr lang="en-US" sz="2000" dirty="0">
              <a:solidFill>
                <a:schemeClr val="tx1"/>
              </a:solidFill>
            </a:rPr>
            <a:t>Sharma, S. and Parmar, M., 2020. Heart diseases prediction using deep learning neural network model. Using SVM, accuracy for Heart Diseases 84.07%, Diabetes 78.26%, Random Forest 85.15% for heart diseases</a:t>
          </a:r>
          <a:endParaRPr lang="en-IN" sz="2000" dirty="0">
            <a:solidFill>
              <a:schemeClr val="tx1"/>
            </a:solidFill>
          </a:endParaRPr>
        </a:p>
      </dgm:t>
    </dgm:pt>
    <dgm:pt modelId="{4C6A674A-8A8F-4DBD-A424-8F5B829E312C}" type="parTrans" cxnId="{3792D5A8-0F5A-4BB8-B7C4-366C17AED9E8}">
      <dgm:prSet/>
      <dgm:spPr/>
      <dgm:t>
        <a:bodyPr/>
        <a:lstStyle/>
        <a:p>
          <a:endParaRPr lang="en-IN"/>
        </a:p>
      </dgm:t>
    </dgm:pt>
    <dgm:pt modelId="{CA2B36A3-EF8E-4C4A-8B43-AA48B9F65AA2}" type="sibTrans" cxnId="{3792D5A8-0F5A-4BB8-B7C4-366C17AED9E8}">
      <dgm:prSet/>
      <dgm:spPr/>
      <dgm:t>
        <a:bodyPr/>
        <a:lstStyle/>
        <a:p>
          <a:endParaRPr lang="en-IN"/>
        </a:p>
      </dgm:t>
    </dgm:pt>
    <dgm:pt modelId="{5F6A2B7D-86BD-4289-805B-334C6E755C65}">
      <dgm:prSet custT="1"/>
      <dgm:spPr>
        <a:solidFill>
          <a:schemeClr val="bg1"/>
        </a:solidFill>
        <a:ln>
          <a:solidFill>
            <a:srgbClr val="46B0FA"/>
          </a:solidFill>
        </a:ln>
      </dgm:spPr>
      <dgm:t>
        <a:bodyPr/>
        <a:lstStyle/>
        <a:p>
          <a:r>
            <a:rPr lang="en-IN" sz="2000" dirty="0">
              <a:solidFill>
                <a:schemeClr val="tx1"/>
              </a:solidFill>
            </a:rPr>
            <a:t>D. </a:t>
          </a:r>
          <a:r>
            <a:rPr lang="en-IN" sz="2000" dirty="0" err="1">
              <a:solidFill>
                <a:schemeClr val="tx1"/>
              </a:solidFill>
            </a:rPr>
            <a:t>Dahiwade</a:t>
          </a:r>
          <a:r>
            <a:rPr lang="en-IN" sz="2000" dirty="0">
              <a:solidFill>
                <a:schemeClr val="tx1"/>
              </a:solidFill>
            </a:rPr>
            <a:t>, G. </a:t>
          </a:r>
          <a:r>
            <a:rPr lang="en-IN" sz="2000" dirty="0" err="1">
              <a:solidFill>
                <a:schemeClr val="tx1"/>
              </a:solidFill>
            </a:rPr>
            <a:t>Patle</a:t>
          </a:r>
          <a:r>
            <a:rPr lang="en-IN" sz="2000" dirty="0">
              <a:solidFill>
                <a:schemeClr val="tx1"/>
              </a:solidFill>
            </a:rPr>
            <a:t> and E. Meshram, "Designing Disease Prediction Model Using Machine Learning Approach.</a:t>
          </a:r>
        </a:p>
      </dgm:t>
    </dgm:pt>
    <dgm:pt modelId="{CA46DCEA-49CA-4185-B4FC-D1A1CCF75E01}" type="parTrans" cxnId="{E3A80D8A-34BD-48D2-9C66-F1510FCF780C}">
      <dgm:prSet/>
      <dgm:spPr/>
      <dgm:t>
        <a:bodyPr/>
        <a:lstStyle/>
        <a:p>
          <a:endParaRPr lang="en-IN"/>
        </a:p>
      </dgm:t>
    </dgm:pt>
    <dgm:pt modelId="{AE39AE58-079E-4654-BDFD-5F1D1FCB7700}" type="sibTrans" cxnId="{E3A80D8A-34BD-48D2-9C66-F1510FCF780C}">
      <dgm:prSet/>
      <dgm:spPr/>
      <dgm:t>
        <a:bodyPr/>
        <a:lstStyle/>
        <a:p>
          <a:endParaRPr lang="en-IN"/>
        </a:p>
      </dgm:t>
    </dgm:pt>
    <dgm:pt modelId="{C3C906EB-D184-445F-BAB4-402C4340F101}">
      <dgm:prSet custT="1"/>
      <dgm:spPr>
        <a:solidFill>
          <a:schemeClr val="bg1"/>
        </a:solidFill>
        <a:ln>
          <a:solidFill>
            <a:srgbClr val="46B0FA"/>
          </a:solidFill>
        </a:ln>
      </dgm:spPr>
      <dgm:t>
        <a:bodyPr/>
        <a:lstStyle/>
        <a:p>
          <a:r>
            <a:rPr lang="en-US" sz="2000" dirty="0">
              <a:solidFill>
                <a:schemeClr val="tx1"/>
              </a:solidFill>
            </a:rPr>
            <a:t>S. </a:t>
          </a:r>
          <a:r>
            <a:rPr lang="en-US" sz="2000" dirty="0" err="1">
              <a:solidFill>
                <a:schemeClr val="tx1"/>
              </a:solidFill>
            </a:rPr>
            <a:t>Grampurohit</a:t>
          </a:r>
          <a:r>
            <a:rPr lang="en-US" sz="2000" dirty="0">
              <a:solidFill>
                <a:schemeClr val="tx1"/>
              </a:solidFill>
            </a:rPr>
            <a:t> and C. </a:t>
          </a:r>
          <a:r>
            <a:rPr lang="en-US" sz="2000" dirty="0" err="1">
              <a:solidFill>
                <a:schemeClr val="tx1"/>
              </a:solidFill>
            </a:rPr>
            <a:t>Sagarnal</a:t>
          </a:r>
          <a:r>
            <a:rPr lang="en-US" sz="2000" dirty="0">
              <a:solidFill>
                <a:schemeClr val="tx1"/>
              </a:solidFill>
            </a:rPr>
            <a:t>, "Disease Prediction using Machine Learning Algorithms.</a:t>
          </a:r>
          <a:endParaRPr lang="en-IN" sz="2000" dirty="0">
            <a:solidFill>
              <a:schemeClr val="tx1"/>
            </a:solidFill>
          </a:endParaRPr>
        </a:p>
      </dgm:t>
    </dgm:pt>
    <dgm:pt modelId="{D8AF94AD-B387-4EF2-B818-B439C57B58E8}" type="parTrans" cxnId="{4CE39479-A17C-45B0-90DE-2B3951EFE8BC}">
      <dgm:prSet/>
      <dgm:spPr/>
      <dgm:t>
        <a:bodyPr/>
        <a:lstStyle/>
        <a:p>
          <a:endParaRPr lang="en-IN"/>
        </a:p>
      </dgm:t>
    </dgm:pt>
    <dgm:pt modelId="{95D4F589-7D25-46AD-A143-998EE839251E}" type="sibTrans" cxnId="{4CE39479-A17C-45B0-90DE-2B3951EFE8BC}">
      <dgm:prSet/>
      <dgm:spPr/>
      <dgm:t>
        <a:bodyPr/>
        <a:lstStyle/>
        <a:p>
          <a:endParaRPr lang="en-IN"/>
        </a:p>
      </dgm:t>
    </dgm:pt>
    <dgm:pt modelId="{94A6791A-040E-458A-88FA-9CCF2FBDD758}">
      <dgm:prSet custT="1"/>
      <dgm:spPr>
        <a:solidFill>
          <a:schemeClr val="bg1"/>
        </a:solidFill>
        <a:ln>
          <a:solidFill>
            <a:srgbClr val="46B0FA"/>
          </a:solidFill>
        </a:ln>
      </dgm:spPr>
      <dgm:t>
        <a:bodyPr/>
        <a:lstStyle/>
        <a:p>
          <a:r>
            <a:rPr lang="en-US" sz="2000" dirty="0">
              <a:solidFill>
                <a:schemeClr val="tx1"/>
              </a:solidFill>
            </a:rPr>
            <a:t>Xie, S., Yu, Z. and </a:t>
          </a:r>
          <a:r>
            <a:rPr lang="en-US" sz="2000" dirty="0" err="1">
              <a:solidFill>
                <a:schemeClr val="tx1"/>
              </a:solidFill>
            </a:rPr>
            <a:t>Lv</a:t>
          </a:r>
          <a:r>
            <a:rPr lang="en-US" sz="2000" dirty="0">
              <a:solidFill>
                <a:schemeClr val="tx1"/>
              </a:solidFill>
            </a:rPr>
            <a:t>, Z., 2021. Multi-disease prediction based on deep learning: a survey.</a:t>
          </a:r>
          <a:endParaRPr lang="en-IN" sz="2000" dirty="0">
            <a:solidFill>
              <a:schemeClr val="tx1"/>
            </a:solidFill>
          </a:endParaRPr>
        </a:p>
      </dgm:t>
    </dgm:pt>
    <dgm:pt modelId="{8F65A655-F3FF-4793-BB36-97852CE1A52D}" type="parTrans" cxnId="{F02099F3-6337-49A3-97A2-3E720107485A}">
      <dgm:prSet/>
      <dgm:spPr/>
      <dgm:t>
        <a:bodyPr/>
        <a:lstStyle/>
        <a:p>
          <a:endParaRPr lang="en-IN"/>
        </a:p>
      </dgm:t>
    </dgm:pt>
    <dgm:pt modelId="{FD1EDF02-AF75-4A3D-A8C6-D92DBEC5FAB5}" type="sibTrans" cxnId="{F02099F3-6337-49A3-97A2-3E720107485A}">
      <dgm:prSet/>
      <dgm:spPr/>
      <dgm:t>
        <a:bodyPr/>
        <a:lstStyle/>
        <a:p>
          <a:endParaRPr lang="en-IN"/>
        </a:p>
      </dgm:t>
    </dgm:pt>
    <dgm:pt modelId="{157F9857-2DAB-4028-8A71-E7335D5C0574}">
      <dgm:prSet custT="1"/>
      <dgm:spPr>
        <a:solidFill>
          <a:schemeClr val="bg1"/>
        </a:solidFill>
        <a:ln>
          <a:solidFill>
            <a:srgbClr val="46B0FA"/>
          </a:solidFill>
        </a:ln>
      </dgm:spPr>
      <dgm:t>
        <a:bodyPr/>
        <a:lstStyle/>
        <a:p>
          <a:r>
            <a:rPr lang="en-US" sz="2000" dirty="0">
              <a:solidFill>
                <a:schemeClr val="tx1"/>
              </a:solidFill>
            </a:rPr>
            <a:t>Bhatt, C.M., Patel, P., </a:t>
          </a:r>
          <a:r>
            <a:rPr lang="en-US" sz="2000" dirty="0" err="1">
              <a:solidFill>
                <a:schemeClr val="tx1"/>
              </a:solidFill>
            </a:rPr>
            <a:t>Ghetia</a:t>
          </a:r>
          <a:r>
            <a:rPr lang="en-US" sz="2000" dirty="0">
              <a:solidFill>
                <a:schemeClr val="tx1"/>
              </a:solidFill>
            </a:rPr>
            <a:t>, T. and Mazzeo, P.L., 2023. Effective heart disease prediction using machine learning techniques. SVM accuracy 93.19%</a:t>
          </a:r>
          <a:endParaRPr lang="en-IN" sz="2000" dirty="0">
            <a:solidFill>
              <a:schemeClr val="tx1"/>
            </a:solidFill>
          </a:endParaRPr>
        </a:p>
      </dgm:t>
    </dgm:pt>
    <dgm:pt modelId="{82AB6E53-0996-45FC-B1E7-0E85923EE93C}" type="parTrans" cxnId="{34D093B2-EBAE-4AFE-8A66-38C4205AC0CC}">
      <dgm:prSet/>
      <dgm:spPr/>
      <dgm:t>
        <a:bodyPr/>
        <a:lstStyle/>
        <a:p>
          <a:endParaRPr lang="en-IN"/>
        </a:p>
      </dgm:t>
    </dgm:pt>
    <dgm:pt modelId="{61976CFE-F1FC-4ECD-8A9F-3B966278974E}" type="sibTrans" cxnId="{34D093B2-EBAE-4AFE-8A66-38C4205AC0CC}">
      <dgm:prSet/>
      <dgm:spPr/>
      <dgm:t>
        <a:bodyPr/>
        <a:lstStyle/>
        <a:p>
          <a:endParaRPr lang="en-IN"/>
        </a:p>
      </dgm:t>
    </dgm:pt>
    <dgm:pt modelId="{F37C194B-EA9D-4760-848A-C2FC8C20E542}" type="pres">
      <dgm:prSet presAssocID="{4C62812F-06A7-4A03-A2FA-27A7F323A454}" presName="linear" presStyleCnt="0">
        <dgm:presLayoutVars>
          <dgm:animLvl val="lvl"/>
          <dgm:resizeHandles val="exact"/>
        </dgm:presLayoutVars>
      </dgm:prSet>
      <dgm:spPr/>
    </dgm:pt>
    <dgm:pt modelId="{A1627837-80FC-430F-AD11-EC01089C7585}" type="pres">
      <dgm:prSet presAssocID="{92EAE532-98C8-4D11-8ABB-EE74F315318B}" presName="parentText" presStyleLbl="node1" presStyleIdx="0" presStyleCnt="5">
        <dgm:presLayoutVars>
          <dgm:chMax val="0"/>
          <dgm:bulletEnabled val="1"/>
        </dgm:presLayoutVars>
      </dgm:prSet>
      <dgm:spPr/>
    </dgm:pt>
    <dgm:pt modelId="{F048316D-910F-4DB4-B645-98885C5A3633}" type="pres">
      <dgm:prSet presAssocID="{CA2B36A3-EF8E-4C4A-8B43-AA48B9F65AA2}" presName="spacer" presStyleCnt="0"/>
      <dgm:spPr/>
    </dgm:pt>
    <dgm:pt modelId="{C7E5D380-C629-4EBE-B729-3C2415FC6062}" type="pres">
      <dgm:prSet presAssocID="{5F6A2B7D-86BD-4289-805B-334C6E755C65}" presName="parentText" presStyleLbl="node1" presStyleIdx="1" presStyleCnt="5">
        <dgm:presLayoutVars>
          <dgm:chMax val="0"/>
          <dgm:bulletEnabled val="1"/>
        </dgm:presLayoutVars>
      </dgm:prSet>
      <dgm:spPr/>
    </dgm:pt>
    <dgm:pt modelId="{1E9EAF0B-A066-4A57-8460-C54BDDE82452}" type="pres">
      <dgm:prSet presAssocID="{AE39AE58-079E-4654-BDFD-5F1D1FCB7700}" presName="spacer" presStyleCnt="0"/>
      <dgm:spPr/>
    </dgm:pt>
    <dgm:pt modelId="{715BEB37-1BD9-43D1-9341-536D2AFD7CCA}" type="pres">
      <dgm:prSet presAssocID="{C3C906EB-D184-445F-BAB4-402C4340F101}" presName="parentText" presStyleLbl="node1" presStyleIdx="2" presStyleCnt="5">
        <dgm:presLayoutVars>
          <dgm:chMax val="0"/>
          <dgm:bulletEnabled val="1"/>
        </dgm:presLayoutVars>
      </dgm:prSet>
      <dgm:spPr/>
    </dgm:pt>
    <dgm:pt modelId="{E82756A6-9661-41AD-B711-2949E838C9C6}" type="pres">
      <dgm:prSet presAssocID="{95D4F589-7D25-46AD-A143-998EE839251E}" presName="spacer" presStyleCnt="0"/>
      <dgm:spPr/>
    </dgm:pt>
    <dgm:pt modelId="{286F832E-10E9-443A-A677-BFA63C5DC5D3}" type="pres">
      <dgm:prSet presAssocID="{94A6791A-040E-458A-88FA-9CCF2FBDD758}" presName="parentText" presStyleLbl="node1" presStyleIdx="3" presStyleCnt="5">
        <dgm:presLayoutVars>
          <dgm:chMax val="0"/>
          <dgm:bulletEnabled val="1"/>
        </dgm:presLayoutVars>
      </dgm:prSet>
      <dgm:spPr/>
    </dgm:pt>
    <dgm:pt modelId="{70E97A87-3ECF-4731-954E-30706C432228}" type="pres">
      <dgm:prSet presAssocID="{FD1EDF02-AF75-4A3D-A8C6-D92DBEC5FAB5}" presName="spacer" presStyleCnt="0"/>
      <dgm:spPr/>
    </dgm:pt>
    <dgm:pt modelId="{B73F9596-3805-4E8A-892C-2126808AD466}" type="pres">
      <dgm:prSet presAssocID="{157F9857-2DAB-4028-8A71-E7335D5C0574}" presName="parentText" presStyleLbl="node1" presStyleIdx="4" presStyleCnt="5">
        <dgm:presLayoutVars>
          <dgm:chMax val="0"/>
          <dgm:bulletEnabled val="1"/>
        </dgm:presLayoutVars>
      </dgm:prSet>
      <dgm:spPr/>
    </dgm:pt>
  </dgm:ptLst>
  <dgm:cxnLst>
    <dgm:cxn modelId="{4CE39479-A17C-45B0-90DE-2B3951EFE8BC}" srcId="{4C62812F-06A7-4A03-A2FA-27A7F323A454}" destId="{C3C906EB-D184-445F-BAB4-402C4340F101}" srcOrd="2" destOrd="0" parTransId="{D8AF94AD-B387-4EF2-B818-B439C57B58E8}" sibTransId="{95D4F589-7D25-46AD-A143-998EE839251E}"/>
    <dgm:cxn modelId="{B7005F5A-52C2-44D9-A5ED-4CE30673B573}" type="presOf" srcId="{4C62812F-06A7-4A03-A2FA-27A7F323A454}" destId="{F37C194B-EA9D-4760-848A-C2FC8C20E542}" srcOrd="0" destOrd="0" presId="urn:microsoft.com/office/officeart/2005/8/layout/vList2"/>
    <dgm:cxn modelId="{E3A80D8A-34BD-48D2-9C66-F1510FCF780C}" srcId="{4C62812F-06A7-4A03-A2FA-27A7F323A454}" destId="{5F6A2B7D-86BD-4289-805B-334C6E755C65}" srcOrd="1" destOrd="0" parTransId="{CA46DCEA-49CA-4185-B4FC-D1A1CCF75E01}" sibTransId="{AE39AE58-079E-4654-BDFD-5F1D1FCB7700}"/>
    <dgm:cxn modelId="{400F9899-32BA-4016-91CE-A37F5247E409}" type="presOf" srcId="{5F6A2B7D-86BD-4289-805B-334C6E755C65}" destId="{C7E5D380-C629-4EBE-B729-3C2415FC6062}" srcOrd="0" destOrd="0" presId="urn:microsoft.com/office/officeart/2005/8/layout/vList2"/>
    <dgm:cxn modelId="{9F81C09F-79A9-4532-A093-6992BAB01D43}" type="presOf" srcId="{157F9857-2DAB-4028-8A71-E7335D5C0574}" destId="{B73F9596-3805-4E8A-892C-2126808AD466}" srcOrd="0" destOrd="0" presId="urn:microsoft.com/office/officeart/2005/8/layout/vList2"/>
    <dgm:cxn modelId="{3792D5A8-0F5A-4BB8-B7C4-366C17AED9E8}" srcId="{4C62812F-06A7-4A03-A2FA-27A7F323A454}" destId="{92EAE532-98C8-4D11-8ABB-EE74F315318B}" srcOrd="0" destOrd="0" parTransId="{4C6A674A-8A8F-4DBD-A424-8F5B829E312C}" sibTransId="{CA2B36A3-EF8E-4C4A-8B43-AA48B9F65AA2}"/>
    <dgm:cxn modelId="{34D093B2-EBAE-4AFE-8A66-38C4205AC0CC}" srcId="{4C62812F-06A7-4A03-A2FA-27A7F323A454}" destId="{157F9857-2DAB-4028-8A71-E7335D5C0574}" srcOrd="4" destOrd="0" parTransId="{82AB6E53-0996-45FC-B1E7-0E85923EE93C}" sibTransId="{61976CFE-F1FC-4ECD-8A9F-3B966278974E}"/>
    <dgm:cxn modelId="{13B782BD-BE42-4147-A301-7E77B5BF5C64}" type="presOf" srcId="{92EAE532-98C8-4D11-8ABB-EE74F315318B}" destId="{A1627837-80FC-430F-AD11-EC01089C7585}" srcOrd="0" destOrd="0" presId="urn:microsoft.com/office/officeart/2005/8/layout/vList2"/>
    <dgm:cxn modelId="{02D0B6BD-9937-4ED9-A9F3-38B25703456C}" type="presOf" srcId="{94A6791A-040E-458A-88FA-9CCF2FBDD758}" destId="{286F832E-10E9-443A-A677-BFA63C5DC5D3}" srcOrd="0" destOrd="0" presId="urn:microsoft.com/office/officeart/2005/8/layout/vList2"/>
    <dgm:cxn modelId="{695F63EF-67A6-46C5-97A8-085C80006539}" type="presOf" srcId="{C3C906EB-D184-445F-BAB4-402C4340F101}" destId="{715BEB37-1BD9-43D1-9341-536D2AFD7CCA}" srcOrd="0" destOrd="0" presId="urn:microsoft.com/office/officeart/2005/8/layout/vList2"/>
    <dgm:cxn modelId="{F02099F3-6337-49A3-97A2-3E720107485A}" srcId="{4C62812F-06A7-4A03-A2FA-27A7F323A454}" destId="{94A6791A-040E-458A-88FA-9CCF2FBDD758}" srcOrd="3" destOrd="0" parTransId="{8F65A655-F3FF-4793-BB36-97852CE1A52D}" sibTransId="{FD1EDF02-AF75-4A3D-A8C6-D92DBEC5FAB5}"/>
    <dgm:cxn modelId="{D31FC0A5-668E-4487-A130-3F4EDB1B5B12}" type="presParOf" srcId="{F37C194B-EA9D-4760-848A-C2FC8C20E542}" destId="{A1627837-80FC-430F-AD11-EC01089C7585}" srcOrd="0" destOrd="0" presId="urn:microsoft.com/office/officeart/2005/8/layout/vList2"/>
    <dgm:cxn modelId="{C254CDD1-40C7-47F5-B7BE-34BE8487A3E5}" type="presParOf" srcId="{F37C194B-EA9D-4760-848A-C2FC8C20E542}" destId="{F048316D-910F-4DB4-B645-98885C5A3633}" srcOrd="1" destOrd="0" presId="urn:microsoft.com/office/officeart/2005/8/layout/vList2"/>
    <dgm:cxn modelId="{59D6E2A1-F1CC-4DA9-8495-D43B67EA6128}" type="presParOf" srcId="{F37C194B-EA9D-4760-848A-C2FC8C20E542}" destId="{C7E5D380-C629-4EBE-B729-3C2415FC6062}" srcOrd="2" destOrd="0" presId="urn:microsoft.com/office/officeart/2005/8/layout/vList2"/>
    <dgm:cxn modelId="{1315848C-5844-4CDD-B519-2E51F2AB1D28}" type="presParOf" srcId="{F37C194B-EA9D-4760-848A-C2FC8C20E542}" destId="{1E9EAF0B-A066-4A57-8460-C54BDDE82452}" srcOrd="3" destOrd="0" presId="urn:microsoft.com/office/officeart/2005/8/layout/vList2"/>
    <dgm:cxn modelId="{EBFDA8E7-CCD2-41D3-A87B-5C7E7EAB487B}" type="presParOf" srcId="{F37C194B-EA9D-4760-848A-C2FC8C20E542}" destId="{715BEB37-1BD9-43D1-9341-536D2AFD7CCA}" srcOrd="4" destOrd="0" presId="urn:microsoft.com/office/officeart/2005/8/layout/vList2"/>
    <dgm:cxn modelId="{58E33160-C521-454D-B7B8-5D4237AF0A46}" type="presParOf" srcId="{F37C194B-EA9D-4760-848A-C2FC8C20E542}" destId="{E82756A6-9661-41AD-B711-2949E838C9C6}" srcOrd="5" destOrd="0" presId="urn:microsoft.com/office/officeart/2005/8/layout/vList2"/>
    <dgm:cxn modelId="{B395E820-517C-4802-8548-088D265B5557}" type="presParOf" srcId="{F37C194B-EA9D-4760-848A-C2FC8C20E542}" destId="{286F832E-10E9-443A-A677-BFA63C5DC5D3}" srcOrd="6" destOrd="0" presId="urn:microsoft.com/office/officeart/2005/8/layout/vList2"/>
    <dgm:cxn modelId="{7980B602-D3FC-49D9-889E-7C3561837FB1}" type="presParOf" srcId="{F37C194B-EA9D-4760-848A-C2FC8C20E542}" destId="{70E97A87-3ECF-4731-954E-30706C432228}" srcOrd="7" destOrd="0" presId="urn:microsoft.com/office/officeart/2005/8/layout/vList2"/>
    <dgm:cxn modelId="{64E2494A-68CD-48E9-A115-5B3E37A2EE09}" type="presParOf" srcId="{F37C194B-EA9D-4760-848A-C2FC8C20E542}" destId="{B73F9596-3805-4E8A-892C-2126808AD466}" srcOrd="8"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E97E28-010F-4933-AFDC-E91C916B2F92}" type="doc">
      <dgm:prSet loTypeId="urn:microsoft.com/office/officeart/2005/8/layout/matrix1" loCatId="matrix" qsTypeId="urn:microsoft.com/office/officeart/2005/8/quickstyle/simple3" qsCatId="simple" csTypeId="urn:microsoft.com/office/officeart/2005/8/colors/accent1_2" csCatId="accent1" phldr="1"/>
      <dgm:spPr/>
      <dgm:t>
        <a:bodyPr/>
        <a:lstStyle/>
        <a:p>
          <a:endParaRPr lang="en-IN"/>
        </a:p>
      </dgm:t>
    </dgm:pt>
    <dgm:pt modelId="{67986BF0-4BB5-4E11-8374-75662E783A8F}">
      <dgm:prSet phldrT="[Text]"/>
      <dgm:spPr/>
      <dgm:t>
        <a:bodyPr/>
        <a:lstStyle/>
        <a:p>
          <a:r>
            <a:rPr lang="en-IN" dirty="0"/>
            <a:t>SWOT Analysis</a:t>
          </a:r>
        </a:p>
      </dgm:t>
    </dgm:pt>
    <dgm:pt modelId="{92CAFAA8-0B4B-4494-8A25-18808EFBF940}" type="parTrans" cxnId="{20C6FAF7-BA4A-4EC2-B295-AE91CC743D21}">
      <dgm:prSet/>
      <dgm:spPr/>
      <dgm:t>
        <a:bodyPr/>
        <a:lstStyle/>
        <a:p>
          <a:endParaRPr lang="en-IN"/>
        </a:p>
      </dgm:t>
    </dgm:pt>
    <dgm:pt modelId="{0D623B0F-37AF-41B5-AF9F-438F9E68C7E5}" type="sibTrans" cxnId="{20C6FAF7-BA4A-4EC2-B295-AE91CC743D21}">
      <dgm:prSet/>
      <dgm:spPr/>
      <dgm:t>
        <a:bodyPr/>
        <a:lstStyle/>
        <a:p>
          <a:endParaRPr lang="en-IN"/>
        </a:p>
      </dgm:t>
    </dgm:pt>
    <dgm:pt modelId="{7E6E0F95-5B7D-4F7F-B0FA-1BF787FCAF44}">
      <dgm:prSet phldrT="[Text]"/>
      <dgm:spPr>
        <a:solidFill>
          <a:schemeClr val="accent6">
            <a:lumMod val="75000"/>
          </a:schemeClr>
        </a:solidFill>
      </dgm:spPr>
      <dgm:t>
        <a:bodyPr/>
        <a:lstStyle/>
        <a:p>
          <a:r>
            <a:rPr lang="en-GB" b="1" i="0" dirty="0">
              <a:effectLst/>
            </a:rPr>
            <a:t>Strengths</a:t>
          </a:r>
          <a:r>
            <a:rPr lang="en-GB" b="0" i="0" dirty="0">
              <a:effectLst/>
            </a:rPr>
            <a:t> </a:t>
          </a:r>
        </a:p>
        <a:p>
          <a:r>
            <a:rPr lang="en-GB" b="0" i="0" dirty="0">
              <a:effectLst/>
            </a:rPr>
            <a:t>Real Time Prediction.</a:t>
          </a:r>
        </a:p>
        <a:p>
          <a:r>
            <a:rPr lang="en-GB" b="0" i="0" dirty="0">
              <a:effectLst/>
            </a:rPr>
            <a:t>User-friendly Interface.</a:t>
          </a:r>
        </a:p>
        <a:p>
          <a:r>
            <a:rPr lang="en-GB" b="0" i="0" dirty="0">
              <a:effectLst/>
            </a:rPr>
            <a:t>PDF Report Generation.</a:t>
          </a:r>
        </a:p>
        <a:p>
          <a:r>
            <a:rPr lang="en-GB" b="0" i="0" dirty="0">
              <a:effectLst/>
            </a:rPr>
            <a:t>Scalable and Modular.</a:t>
          </a:r>
        </a:p>
      </dgm:t>
    </dgm:pt>
    <dgm:pt modelId="{49F4C2BA-A613-4DD2-8901-27630142075A}" type="parTrans" cxnId="{6CA22091-53BD-44C3-BDDD-986B7B79E616}">
      <dgm:prSet/>
      <dgm:spPr/>
      <dgm:t>
        <a:bodyPr/>
        <a:lstStyle/>
        <a:p>
          <a:endParaRPr lang="en-IN"/>
        </a:p>
      </dgm:t>
    </dgm:pt>
    <dgm:pt modelId="{F6C7B3E2-F541-4D7C-966C-0B41CF46929B}" type="sibTrans" cxnId="{6CA22091-53BD-44C3-BDDD-986B7B79E616}">
      <dgm:prSet/>
      <dgm:spPr/>
      <dgm:t>
        <a:bodyPr/>
        <a:lstStyle/>
        <a:p>
          <a:endParaRPr lang="en-IN"/>
        </a:p>
      </dgm:t>
    </dgm:pt>
    <dgm:pt modelId="{590C5AED-F7FE-40C2-AE22-3886424BF96E}">
      <dgm:prSet phldrT="[Text]"/>
      <dgm:spPr>
        <a:solidFill>
          <a:schemeClr val="tx1">
            <a:lumMod val="50000"/>
            <a:lumOff val="50000"/>
          </a:schemeClr>
        </a:solidFill>
      </dgm:spPr>
      <dgm:t>
        <a:bodyPr/>
        <a:lstStyle/>
        <a:p>
          <a:r>
            <a:rPr lang="en-GB" b="1" i="0" dirty="0">
              <a:effectLst/>
            </a:rPr>
            <a:t>Weaknesses</a:t>
          </a:r>
          <a:r>
            <a:rPr lang="en-GB" b="0" i="0" dirty="0">
              <a:effectLst/>
            </a:rPr>
            <a:t> </a:t>
          </a:r>
        </a:p>
        <a:p>
          <a:r>
            <a:rPr lang="en-GB" b="0" i="0" dirty="0">
              <a:effectLst/>
            </a:rPr>
            <a:t>Limited Dataset Size.</a:t>
          </a:r>
        </a:p>
        <a:p>
          <a:r>
            <a:rPr lang="en-IN" dirty="0"/>
            <a:t>Model Interpretability.</a:t>
          </a:r>
        </a:p>
        <a:p>
          <a:r>
            <a:rPr lang="en-IN" dirty="0"/>
            <a:t>UI Overload.</a:t>
          </a:r>
        </a:p>
        <a:p>
          <a:r>
            <a:rPr lang="en-IN" dirty="0"/>
            <a:t>Static PDF reports.</a:t>
          </a:r>
        </a:p>
      </dgm:t>
    </dgm:pt>
    <dgm:pt modelId="{A9A0B052-BC75-4834-9381-D09D3186DBFD}" type="parTrans" cxnId="{0AB8CD1F-FE83-4EE8-868F-4406D3727C20}">
      <dgm:prSet/>
      <dgm:spPr/>
      <dgm:t>
        <a:bodyPr/>
        <a:lstStyle/>
        <a:p>
          <a:endParaRPr lang="en-IN"/>
        </a:p>
      </dgm:t>
    </dgm:pt>
    <dgm:pt modelId="{11E8E63A-7B37-4C06-AA8E-9B01169F30EE}" type="sibTrans" cxnId="{0AB8CD1F-FE83-4EE8-868F-4406D3727C20}">
      <dgm:prSet/>
      <dgm:spPr/>
      <dgm:t>
        <a:bodyPr/>
        <a:lstStyle/>
        <a:p>
          <a:endParaRPr lang="en-IN"/>
        </a:p>
      </dgm:t>
    </dgm:pt>
    <dgm:pt modelId="{B97ECBB9-F5E6-4487-8580-D72DD89C5AD8}">
      <dgm:prSet phldrT="[Text]"/>
      <dgm:spPr>
        <a:solidFill>
          <a:schemeClr val="accent4">
            <a:lumMod val="75000"/>
          </a:schemeClr>
        </a:solidFill>
      </dgm:spPr>
      <dgm:t>
        <a:bodyPr/>
        <a:lstStyle/>
        <a:p>
          <a:r>
            <a:rPr lang="en-GB" b="1" i="0" dirty="0">
              <a:effectLst/>
            </a:rPr>
            <a:t>Opportunities</a:t>
          </a:r>
        </a:p>
        <a:p>
          <a:r>
            <a:rPr lang="en-GB" b="0" i="0" dirty="0">
              <a:effectLst/>
            </a:rPr>
            <a:t> Integration with Health Care Systems.</a:t>
          </a:r>
        </a:p>
        <a:p>
          <a:r>
            <a:rPr lang="en-GB" b="0" i="0" dirty="0">
              <a:effectLst/>
            </a:rPr>
            <a:t>Adding Visual Analytics.</a:t>
          </a:r>
        </a:p>
        <a:p>
          <a:r>
            <a:rPr lang="en-GB" b="0" i="0" dirty="0">
              <a:effectLst/>
            </a:rPr>
            <a:t>Mobile App Version.</a:t>
          </a:r>
          <a:endParaRPr lang="en-IN" dirty="0"/>
        </a:p>
      </dgm:t>
    </dgm:pt>
    <dgm:pt modelId="{650F282C-4820-472A-896F-E87633C1E859}" type="parTrans" cxnId="{F35E2FE9-5044-499E-A750-95436DA4D758}">
      <dgm:prSet/>
      <dgm:spPr/>
      <dgm:t>
        <a:bodyPr/>
        <a:lstStyle/>
        <a:p>
          <a:endParaRPr lang="en-IN"/>
        </a:p>
      </dgm:t>
    </dgm:pt>
    <dgm:pt modelId="{7F200789-E7DD-44C3-84AC-D605CC307850}" type="sibTrans" cxnId="{F35E2FE9-5044-499E-A750-95436DA4D758}">
      <dgm:prSet/>
      <dgm:spPr/>
      <dgm:t>
        <a:bodyPr/>
        <a:lstStyle/>
        <a:p>
          <a:endParaRPr lang="en-IN"/>
        </a:p>
      </dgm:t>
    </dgm:pt>
    <dgm:pt modelId="{AE7BB222-7B3D-4F34-9128-791DD5A4DC5C}">
      <dgm:prSet phldrT="[Text]"/>
      <dgm:spPr>
        <a:solidFill>
          <a:schemeClr val="accent2">
            <a:lumMod val="75000"/>
          </a:schemeClr>
        </a:solidFill>
      </dgm:spPr>
      <dgm:t>
        <a:bodyPr/>
        <a:lstStyle/>
        <a:p>
          <a:r>
            <a:rPr lang="en-GB" b="1" i="0" dirty="0">
              <a:effectLst/>
            </a:rPr>
            <a:t>Threats</a:t>
          </a:r>
        </a:p>
        <a:p>
          <a:r>
            <a:rPr lang="en-GB" b="0" i="0" dirty="0">
              <a:effectLst/>
            </a:rPr>
            <a:t> Over-Reliance on Predictions</a:t>
          </a:r>
        </a:p>
        <a:p>
          <a:r>
            <a:rPr lang="en-GB" b="0" i="0" dirty="0">
              <a:effectLst/>
            </a:rPr>
            <a:t>Bias in Dataset.</a:t>
          </a:r>
        </a:p>
        <a:p>
          <a:r>
            <a:rPr lang="en-GB" b="0" i="0" dirty="0">
              <a:effectLst/>
            </a:rPr>
            <a:t>Rapid Evolution of Medical Standards.</a:t>
          </a:r>
        </a:p>
      </dgm:t>
    </dgm:pt>
    <dgm:pt modelId="{2C71664C-08F0-43B8-A8E2-D3693878A259}" type="parTrans" cxnId="{62BE40B7-4DB7-46F1-9F6F-FE7F8A11223D}">
      <dgm:prSet/>
      <dgm:spPr/>
      <dgm:t>
        <a:bodyPr/>
        <a:lstStyle/>
        <a:p>
          <a:endParaRPr lang="en-IN"/>
        </a:p>
      </dgm:t>
    </dgm:pt>
    <dgm:pt modelId="{B87C2948-16B1-422B-92B8-AACC08013D37}" type="sibTrans" cxnId="{62BE40B7-4DB7-46F1-9F6F-FE7F8A11223D}">
      <dgm:prSet/>
      <dgm:spPr/>
      <dgm:t>
        <a:bodyPr/>
        <a:lstStyle/>
        <a:p>
          <a:endParaRPr lang="en-IN"/>
        </a:p>
      </dgm:t>
    </dgm:pt>
    <dgm:pt modelId="{1E66372B-483A-4F17-BDC0-A02BA8E1C2D0}" type="pres">
      <dgm:prSet presAssocID="{F4E97E28-010F-4933-AFDC-E91C916B2F92}" presName="diagram" presStyleCnt="0">
        <dgm:presLayoutVars>
          <dgm:chMax val="1"/>
          <dgm:dir/>
          <dgm:animLvl val="ctr"/>
          <dgm:resizeHandles val="exact"/>
        </dgm:presLayoutVars>
      </dgm:prSet>
      <dgm:spPr/>
    </dgm:pt>
    <dgm:pt modelId="{B82B2D0A-08DE-45EF-9B7B-C0C4F2F9033D}" type="pres">
      <dgm:prSet presAssocID="{F4E97E28-010F-4933-AFDC-E91C916B2F92}" presName="matrix" presStyleCnt="0"/>
      <dgm:spPr/>
    </dgm:pt>
    <dgm:pt modelId="{2BE3F3A4-FFAD-4519-AA0F-D01E37E008A2}" type="pres">
      <dgm:prSet presAssocID="{F4E97E28-010F-4933-AFDC-E91C916B2F92}" presName="tile1" presStyleLbl="node1" presStyleIdx="0" presStyleCnt="4"/>
      <dgm:spPr/>
    </dgm:pt>
    <dgm:pt modelId="{653FA910-1101-4D41-B74C-66D78AD20C2D}" type="pres">
      <dgm:prSet presAssocID="{F4E97E28-010F-4933-AFDC-E91C916B2F92}" presName="tile1text" presStyleLbl="node1" presStyleIdx="0" presStyleCnt="4">
        <dgm:presLayoutVars>
          <dgm:chMax val="0"/>
          <dgm:chPref val="0"/>
          <dgm:bulletEnabled val="1"/>
        </dgm:presLayoutVars>
      </dgm:prSet>
      <dgm:spPr/>
    </dgm:pt>
    <dgm:pt modelId="{07053454-FC11-46B0-9F7B-B1B97FB476BD}" type="pres">
      <dgm:prSet presAssocID="{F4E97E28-010F-4933-AFDC-E91C916B2F92}" presName="tile2" presStyleLbl="node1" presStyleIdx="1" presStyleCnt="4"/>
      <dgm:spPr/>
    </dgm:pt>
    <dgm:pt modelId="{4F4D3203-8357-49CA-9925-D8E0EA7F2AD6}" type="pres">
      <dgm:prSet presAssocID="{F4E97E28-010F-4933-AFDC-E91C916B2F92}" presName="tile2text" presStyleLbl="node1" presStyleIdx="1" presStyleCnt="4">
        <dgm:presLayoutVars>
          <dgm:chMax val="0"/>
          <dgm:chPref val="0"/>
          <dgm:bulletEnabled val="1"/>
        </dgm:presLayoutVars>
      </dgm:prSet>
      <dgm:spPr/>
    </dgm:pt>
    <dgm:pt modelId="{2592A26F-1820-4637-9A9D-159FD76EFE9C}" type="pres">
      <dgm:prSet presAssocID="{F4E97E28-010F-4933-AFDC-E91C916B2F92}" presName="tile3" presStyleLbl="node1" presStyleIdx="2" presStyleCnt="4"/>
      <dgm:spPr/>
    </dgm:pt>
    <dgm:pt modelId="{03F27517-4A85-448A-BAF6-823BEB4BFCEA}" type="pres">
      <dgm:prSet presAssocID="{F4E97E28-010F-4933-AFDC-E91C916B2F92}" presName="tile3text" presStyleLbl="node1" presStyleIdx="2" presStyleCnt="4">
        <dgm:presLayoutVars>
          <dgm:chMax val="0"/>
          <dgm:chPref val="0"/>
          <dgm:bulletEnabled val="1"/>
        </dgm:presLayoutVars>
      </dgm:prSet>
      <dgm:spPr/>
    </dgm:pt>
    <dgm:pt modelId="{198D3729-502D-42D3-9A9F-5FF4E260C4DE}" type="pres">
      <dgm:prSet presAssocID="{F4E97E28-010F-4933-AFDC-E91C916B2F92}" presName="tile4" presStyleLbl="node1" presStyleIdx="3" presStyleCnt="4" custLinFactNeighborX="214"/>
      <dgm:spPr/>
    </dgm:pt>
    <dgm:pt modelId="{D83E784E-3E8E-4ADA-859F-105FB5FE980A}" type="pres">
      <dgm:prSet presAssocID="{F4E97E28-010F-4933-AFDC-E91C916B2F92}" presName="tile4text" presStyleLbl="node1" presStyleIdx="3" presStyleCnt="4">
        <dgm:presLayoutVars>
          <dgm:chMax val="0"/>
          <dgm:chPref val="0"/>
          <dgm:bulletEnabled val="1"/>
        </dgm:presLayoutVars>
      </dgm:prSet>
      <dgm:spPr/>
    </dgm:pt>
    <dgm:pt modelId="{70CEC6B5-9096-45B4-AD83-2B82792D5396}" type="pres">
      <dgm:prSet presAssocID="{F4E97E28-010F-4933-AFDC-E91C916B2F92}" presName="centerTile" presStyleLbl="fgShp" presStyleIdx="0" presStyleCnt="1">
        <dgm:presLayoutVars>
          <dgm:chMax val="0"/>
          <dgm:chPref val="0"/>
        </dgm:presLayoutVars>
      </dgm:prSet>
      <dgm:spPr/>
    </dgm:pt>
  </dgm:ptLst>
  <dgm:cxnLst>
    <dgm:cxn modelId="{2A94FA05-CEA0-43E1-957D-37F0FCE99A92}" type="presOf" srcId="{7E6E0F95-5B7D-4F7F-B0FA-1BF787FCAF44}" destId="{653FA910-1101-4D41-B74C-66D78AD20C2D}" srcOrd="1" destOrd="0" presId="urn:microsoft.com/office/officeart/2005/8/layout/matrix1"/>
    <dgm:cxn modelId="{C542E009-CEFA-4761-A9D9-991C520ADDB0}" type="presOf" srcId="{B97ECBB9-F5E6-4487-8580-D72DD89C5AD8}" destId="{03F27517-4A85-448A-BAF6-823BEB4BFCEA}" srcOrd="1" destOrd="0" presId="urn:microsoft.com/office/officeart/2005/8/layout/matrix1"/>
    <dgm:cxn modelId="{0AB8CD1F-FE83-4EE8-868F-4406D3727C20}" srcId="{67986BF0-4BB5-4E11-8374-75662E783A8F}" destId="{590C5AED-F7FE-40C2-AE22-3886424BF96E}" srcOrd="1" destOrd="0" parTransId="{A9A0B052-BC75-4834-9381-D09D3186DBFD}" sibTransId="{11E8E63A-7B37-4C06-AA8E-9B01169F30EE}"/>
    <dgm:cxn modelId="{75943E72-0E83-4988-8E93-23006A373275}" type="presOf" srcId="{B97ECBB9-F5E6-4487-8580-D72DD89C5AD8}" destId="{2592A26F-1820-4637-9A9D-159FD76EFE9C}" srcOrd="0" destOrd="0" presId="urn:microsoft.com/office/officeart/2005/8/layout/matrix1"/>
    <dgm:cxn modelId="{C9DCAE77-C87E-4485-A9C5-3F2D7ED9EAEE}" type="presOf" srcId="{590C5AED-F7FE-40C2-AE22-3886424BF96E}" destId="{07053454-FC11-46B0-9F7B-B1B97FB476BD}" srcOrd="0" destOrd="0" presId="urn:microsoft.com/office/officeart/2005/8/layout/matrix1"/>
    <dgm:cxn modelId="{0EADAE7D-ADAD-45B7-86B5-5E9413FBDBA5}" type="presOf" srcId="{590C5AED-F7FE-40C2-AE22-3886424BF96E}" destId="{4F4D3203-8357-49CA-9925-D8E0EA7F2AD6}" srcOrd="1" destOrd="0" presId="urn:microsoft.com/office/officeart/2005/8/layout/matrix1"/>
    <dgm:cxn modelId="{36AA1390-3E61-461B-BA65-B06B4C085362}" type="presOf" srcId="{F4E97E28-010F-4933-AFDC-E91C916B2F92}" destId="{1E66372B-483A-4F17-BDC0-A02BA8E1C2D0}" srcOrd="0" destOrd="0" presId="urn:microsoft.com/office/officeart/2005/8/layout/matrix1"/>
    <dgm:cxn modelId="{6CA22091-53BD-44C3-BDDD-986B7B79E616}" srcId="{67986BF0-4BB5-4E11-8374-75662E783A8F}" destId="{7E6E0F95-5B7D-4F7F-B0FA-1BF787FCAF44}" srcOrd="0" destOrd="0" parTransId="{49F4C2BA-A613-4DD2-8901-27630142075A}" sibTransId="{F6C7B3E2-F541-4D7C-966C-0B41CF46929B}"/>
    <dgm:cxn modelId="{2827AB94-190B-4C3C-B0F1-CCC4F0458D69}" type="presOf" srcId="{7E6E0F95-5B7D-4F7F-B0FA-1BF787FCAF44}" destId="{2BE3F3A4-FFAD-4519-AA0F-D01E37E008A2}" srcOrd="0" destOrd="0" presId="urn:microsoft.com/office/officeart/2005/8/layout/matrix1"/>
    <dgm:cxn modelId="{B67D51A5-0E85-45FE-B4EE-7EB4EE024174}" type="presOf" srcId="{67986BF0-4BB5-4E11-8374-75662E783A8F}" destId="{70CEC6B5-9096-45B4-AD83-2B82792D5396}" srcOrd="0" destOrd="0" presId="urn:microsoft.com/office/officeart/2005/8/layout/matrix1"/>
    <dgm:cxn modelId="{FB43D2A9-CEE5-4FA9-B017-A19B7DC372A7}" type="presOf" srcId="{AE7BB222-7B3D-4F34-9128-791DD5A4DC5C}" destId="{D83E784E-3E8E-4ADA-859F-105FB5FE980A}" srcOrd="1" destOrd="0" presId="urn:microsoft.com/office/officeart/2005/8/layout/matrix1"/>
    <dgm:cxn modelId="{62BE40B7-4DB7-46F1-9F6F-FE7F8A11223D}" srcId="{67986BF0-4BB5-4E11-8374-75662E783A8F}" destId="{AE7BB222-7B3D-4F34-9128-791DD5A4DC5C}" srcOrd="3" destOrd="0" parTransId="{2C71664C-08F0-43B8-A8E2-D3693878A259}" sibTransId="{B87C2948-16B1-422B-92B8-AACC08013D37}"/>
    <dgm:cxn modelId="{F35E2FE9-5044-499E-A750-95436DA4D758}" srcId="{67986BF0-4BB5-4E11-8374-75662E783A8F}" destId="{B97ECBB9-F5E6-4487-8580-D72DD89C5AD8}" srcOrd="2" destOrd="0" parTransId="{650F282C-4820-472A-896F-E87633C1E859}" sibTransId="{7F200789-E7DD-44C3-84AC-D605CC307850}"/>
    <dgm:cxn modelId="{20C6FAF7-BA4A-4EC2-B295-AE91CC743D21}" srcId="{F4E97E28-010F-4933-AFDC-E91C916B2F92}" destId="{67986BF0-4BB5-4E11-8374-75662E783A8F}" srcOrd="0" destOrd="0" parTransId="{92CAFAA8-0B4B-4494-8A25-18808EFBF940}" sibTransId="{0D623B0F-37AF-41B5-AF9F-438F9E68C7E5}"/>
    <dgm:cxn modelId="{AAC688F9-BE96-4DF6-9ED8-AB941CE2625A}" type="presOf" srcId="{AE7BB222-7B3D-4F34-9128-791DD5A4DC5C}" destId="{198D3729-502D-42D3-9A9F-5FF4E260C4DE}" srcOrd="0" destOrd="0" presId="urn:microsoft.com/office/officeart/2005/8/layout/matrix1"/>
    <dgm:cxn modelId="{D9E02000-12F2-4D71-A8B1-607BFE47C183}" type="presParOf" srcId="{1E66372B-483A-4F17-BDC0-A02BA8E1C2D0}" destId="{B82B2D0A-08DE-45EF-9B7B-C0C4F2F9033D}" srcOrd="0" destOrd="0" presId="urn:microsoft.com/office/officeart/2005/8/layout/matrix1"/>
    <dgm:cxn modelId="{652589E8-53E9-487F-90D5-000116E6ACE1}" type="presParOf" srcId="{B82B2D0A-08DE-45EF-9B7B-C0C4F2F9033D}" destId="{2BE3F3A4-FFAD-4519-AA0F-D01E37E008A2}" srcOrd="0" destOrd="0" presId="urn:microsoft.com/office/officeart/2005/8/layout/matrix1"/>
    <dgm:cxn modelId="{7C1363F1-13F6-48D2-9508-B71BCD95397F}" type="presParOf" srcId="{B82B2D0A-08DE-45EF-9B7B-C0C4F2F9033D}" destId="{653FA910-1101-4D41-B74C-66D78AD20C2D}" srcOrd="1" destOrd="0" presId="urn:microsoft.com/office/officeart/2005/8/layout/matrix1"/>
    <dgm:cxn modelId="{F0A7F34C-5C6B-4D95-84C9-F01364A16005}" type="presParOf" srcId="{B82B2D0A-08DE-45EF-9B7B-C0C4F2F9033D}" destId="{07053454-FC11-46B0-9F7B-B1B97FB476BD}" srcOrd="2" destOrd="0" presId="urn:microsoft.com/office/officeart/2005/8/layout/matrix1"/>
    <dgm:cxn modelId="{B0BDF6F5-17F6-420F-9275-EA9FF8AE00F0}" type="presParOf" srcId="{B82B2D0A-08DE-45EF-9B7B-C0C4F2F9033D}" destId="{4F4D3203-8357-49CA-9925-D8E0EA7F2AD6}" srcOrd="3" destOrd="0" presId="urn:microsoft.com/office/officeart/2005/8/layout/matrix1"/>
    <dgm:cxn modelId="{145C7CFE-73FD-42BF-B7CF-FDCA59BCBB3D}" type="presParOf" srcId="{B82B2D0A-08DE-45EF-9B7B-C0C4F2F9033D}" destId="{2592A26F-1820-4637-9A9D-159FD76EFE9C}" srcOrd="4" destOrd="0" presId="urn:microsoft.com/office/officeart/2005/8/layout/matrix1"/>
    <dgm:cxn modelId="{ADC3EEAC-D06A-4550-92F4-6F04874394DC}" type="presParOf" srcId="{B82B2D0A-08DE-45EF-9B7B-C0C4F2F9033D}" destId="{03F27517-4A85-448A-BAF6-823BEB4BFCEA}" srcOrd="5" destOrd="0" presId="urn:microsoft.com/office/officeart/2005/8/layout/matrix1"/>
    <dgm:cxn modelId="{0F21D5AA-B958-44ED-8171-D3292A543092}" type="presParOf" srcId="{B82B2D0A-08DE-45EF-9B7B-C0C4F2F9033D}" destId="{198D3729-502D-42D3-9A9F-5FF4E260C4DE}" srcOrd="6" destOrd="0" presId="urn:microsoft.com/office/officeart/2005/8/layout/matrix1"/>
    <dgm:cxn modelId="{9039F810-D94F-4526-8FF0-15A1FF310F80}" type="presParOf" srcId="{B82B2D0A-08DE-45EF-9B7B-C0C4F2F9033D}" destId="{D83E784E-3E8E-4ADA-859F-105FB5FE980A}" srcOrd="7" destOrd="0" presId="urn:microsoft.com/office/officeart/2005/8/layout/matrix1"/>
    <dgm:cxn modelId="{08A8CED5-1538-4AEA-A083-911D06187FC5}" type="presParOf" srcId="{1E66372B-483A-4F17-BDC0-A02BA8E1C2D0}" destId="{70CEC6B5-9096-45B4-AD83-2B82792D539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D9B751-A13B-4E51-8371-EA93E7A16E2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D6DC5D9-115A-4C3D-98AE-6BF58DCFC706}">
      <dgm:prSet phldrT="[Text]" custT="1"/>
      <dgm:spPr>
        <a:solidFill>
          <a:schemeClr val="bg1"/>
        </a:solidFill>
        <a:ln>
          <a:solidFill>
            <a:srgbClr val="46B0FA"/>
          </a:solidFill>
        </a:ln>
      </dgm:spPr>
      <dgm:t>
        <a:bodyPr/>
        <a:lstStyle/>
        <a:p>
          <a:r>
            <a:rPr lang="en-US" sz="2400" dirty="0"/>
            <a:t>Through exploratory analysis, we analyzed the different datasets in detail and identified </a:t>
          </a:r>
          <a:r>
            <a:rPr lang="en-IN" sz="2400" dirty="0"/>
            <a:t>possible predictors of disease prediction.                                                           </a:t>
          </a:r>
        </a:p>
      </dgm:t>
    </dgm:pt>
    <dgm:pt modelId="{E47368CB-F56C-4584-AB3A-55994F8075F0}" type="parTrans" cxnId="{FBBE09B2-7E41-40F2-AEBB-AF86C18CA4B9}">
      <dgm:prSet/>
      <dgm:spPr/>
      <dgm:t>
        <a:bodyPr/>
        <a:lstStyle/>
        <a:p>
          <a:endParaRPr lang="en-IN"/>
        </a:p>
      </dgm:t>
    </dgm:pt>
    <dgm:pt modelId="{CC7CFBA9-A245-4DB0-B73D-9F840F1C5B4A}" type="sibTrans" cxnId="{FBBE09B2-7E41-40F2-AEBB-AF86C18CA4B9}">
      <dgm:prSet/>
      <dgm:spPr/>
      <dgm:t>
        <a:bodyPr/>
        <a:lstStyle/>
        <a:p>
          <a:endParaRPr lang="en-IN"/>
        </a:p>
      </dgm:t>
    </dgm:pt>
    <dgm:pt modelId="{5CE54A62-730E-4CA3-838A-34790C31939A}">
      <dgm:prSet custT="1"/>
      <dgm:spPr>
        <a:solidFill>
          <a:schemeClr val="bg1"/>
        </a:solidFill>
        <a:ln>
          <a:solidFill>
            <a:srgbClr val="46B0FA"/>
          </a:solidFill>
        </a:ln>
      </dgm:spPr>
      <dgm:t>
        <a:bodyPr/>
        <a:lstStyle/>
        <a:p>
          <a:r>
            <a:rPr lang="en-IN" sz="2400" dirty="0"/>
            <a:t>Identified important features and discarded the unnecessary ones</a:t>
          </a:r>
        </a:p>
      </dgm:t>
    </dgm:pt>
    <dgm:pt modelId="{2C0AF71A-AEB0-48C6-989F-B6696ECC2245}" type="parTrans" cxnId="{3810F92E-8F69-4FC7-8DF5-584C8D980A98}">
      <dgm:prSet/>
      <dgm:spPr/>
      <dgm:t>
        <a:bodyPr/>
        <a:lstStyle/>
        <a:p>
          <a:endParaRPr lang="en-IN"/>
        </a:p>
      </dgm:t>
    </dgm:pt>
    <dgm:pt modelId="{6953A022-6BD4-4ED5-9324-CF3DE61F648C}" type="sibTrans" cxnId="{3810F92E-8F69-4FC7-8DF5-584C8D980A98}">
      <dgm:prSet/>
      <dgm:spPr/>
      <dgm:t>
        <a:bodyPr/>
        <a:lstStyle/>
        <a:p>
          <a:endParaRPr lang="en-IN"/>
        </a:p>
      </dgm:t>
    </dgm:pt>
    <dgm:pt modelId="{6C9A4F51-BBED-4E0E-BD4D-73BDE89C6387}">
      <dgm:prSet custT="1"/>
      <dgm:spPr>
        <a:solidFill>
          <a:schemeClr val="bg1"/>
        </a:solidFill>
        <a:ln>
          <a:solidFill>
            <a:srgbClr val="46B0FA"/>
          </a:solidFill>
        </a:ln>
      </dgm:spPr>
      <dgm:t>
        <a:bodyPr/>
        <a:lstStyle/>
        <a:p>
          <a:r>
            <a:rPr lang="en-US" sz="2400" dirty="0"/>
            <a:t>We have experimented with supervised machine learning techniques – Decision Trees, Random Forest, and SVM.</a:t>
          </a:r>
          <a:endParaRPr lang="en-IN" sz="2400" dirty="0"/>
        </a:p>
      </dgm:t>
    </dgm:pt>
    <dgm:pt modelId="{2A9ED963-F25B-438E-BD06-A96D6758FDEC}" type="sibTrans" cxnId="{91A78F6C-9450-4ED6-B59E-3053D9B4854B}">
      <dgm:prSet/>
      <dgm:spPr/>
      <dgm:t>
        <a:bodyPr/>
        <a:lstStyle/>
        <a:p>
          <a:endParaRPr lang="en-IN"/>
        </a:p>
      </dgm:t>
    </dgm:pt>
    <dgm:pt modelId="{60193D70-F88F-4FC1-A17D-3C1E2704431B}" type="parTrans" cxnId="{91A78F6C-9450-4ED6-B59E-3053D9B4854B}">
      <dgm:prSet/>
      <dgm:spPr/>
      <dgm:t>
        <a:bodyPr/>
        <a:lstStyle/>
        <a:p>
          <a:endParaRPr lang="en-IN"/>
        </a:p>
      </dgm:t>
    </dgm:pt>
    <dgm:pt modelId="{ADC17573-F3F0-4CAD-B272-7AFC082D93E3}" type="pres">
      <dgm:prSet presAssocID="{29D9B751-A13B-4E51-8371-EA93E7A16E23}" presName="linear" presStyleCnt="0">
        <dgm:presLayoutVars>
          <dgm:animLvl val="lvl"/>
          <dgm:resizeHandles val="exact"/>
        </dgm:presLayoutVars>
      </dgm:prSet>
      <dgm:spPr/>
    </dgm:pt>
    <dgm:pt modelId="{197B66B7-7363-4A01-895C-8FC19CC81ECF}" type="pres">
      <dgm:prSet presAssocID="{ED6DC5D9-115A-4C3D-98AE-6BF58DCFC706}" presName="parentText" presStyleLbl="node1" presStyleIdx="0" presStyleCnt="3" custScaleY="117423" custLinFactY="-1855" custLinFactNeighborX="-23281" custLinFactNeighborY="-100000">
        <dgm:presLayoutVars>
          <dgm:chMax val="0"/>
          <dgm:bulletEnabled val="1"/>
        </dgm:presLayoutVars>
      </dgm:prSet>
      <dgm:spPr/>
    </dgm:pt>
    <dgm:pt modelId="{C31BA3B7-044A-4C97-B7B8-245737DB892F}" type="pres">
      <dgm:prSet presAssocID="{CC7CFBA9-A245-4DB0-B73D-9F840F1C5B4A}" presName="spacer" presStyleCnt="0"/>
      <dgm:spPr/>
    </dgm:pt>
    <dgm:pt modelId="{1F3088F8-B5AD-423B-958A-71CEC353093A}" type="pres">
      <dgm:prSet presAssocID="{5CE54A62-730E-4CA3-838A-34790C31939A}" presName="parentText" presStyleLbl="node1" presStyleIdx="1" presStyleCnt="3" custScaleY="121966" custLinFactNeighborY="-8204">
        <dgm:presLayoutVars>
          <dgm:chMax val="0"/>
          <dgm:bulletEnabled val="1"/>
        </dgm:presLayoutVars>
      </dgm:prSet>
      <dgm:spPr/>
    </dgm:pt>
    <dgm:pt modelId="{657DA619-8FE4-42FC-8E8B-D28A56CA1EEA}" type="pres">
      <dgm:prSet presAssocID="{6953A022-6BD4-4ED5-9324-CF3DE61F648C}" presName="spacer" presStyleCnt="0"/>
      <dgm:spPr/>
    </dgm:pt>
    <dgm:pt modelId="{5EFF87B1-3D36-4637-AB52-F935AF6037D4}" type="pres">
      <dgm:prSet presAssocID="{6C9A4F51-BBED-4E0E-BD4D-73BDE89C6387}" presName="parentText" presStyleLbl="node1" presStyleIdx="2" presStyleCnt="3" custScaleY="121507">
        <dgm:presLayoutVars>
          <dgm:chMax val="0"/>
          <dgm:bulletEnabled val="1"/>
        </dgm:presLayoutVars>
      </dgm:prSet>
      <dgm:spPr/>
    </dgm:pt>
  </dgm:ptLst>
  <dgm:cxnLst>
    <dgm:cxn modelId="{3810F92E-8F69-4FC7-8DF5-584C8D980A98}" srcId="{29D9B751-A13B-4E51-8371-EA93E7A16E23}" destId="{5CE54A62-730E-4CA3-838A-34790C31939A}" srcOrd="1" destOrd="0" parTransId="{2C0AF71A-AEB0-48C6-989F-B6696ECC2245}" sibTransId="{6953A022-6BD4-4ED5-9324-CF3DE61F648C}"/>
    <dgm:cxn modelId="{1E3D3167-595F-4F42-B0FE-A0519AA7130D}" type="presOf" srcId="{5CE54A62-730E-4CA3-838A-34790C31939A}" destId="{1F3088F8-B5AD-423B-958A-71CEC353093A}" srcOrd="0" destOrd="0" presId="urn:microsoft.com/office/officeart/2005/8/layout/vList2"/>
    <dgm:cxn modelId="{91A78F6C-9450-4ED6-B59E-3053D9B4854B}" srcId="{29D9B751-A13B-4E51-8371-EA93E7A16E23}" destId="{6C9A4F51-BBED-4E0E-BD4D-73BDE89C6387}" srcOrd="2" destOrd="0" parTransId="{60193D70-F88F-4FC1-A17D-3C1E2704431B}" sibTransId="{2A9ED963-F25B-438E-BD06-A96D6758FDEC}"/>
    <dgm:cxn modelId="{8FF6C959-22F9-423F-9943-8405BC0ED3D1}" type="presOf" srcId="{ED6DC5D9-115A-4C3D-98AE-6BF58DCFC706}" destId="{197B66B7-7363-4A01-895C-8FC19CC81ECF}" srcOrd="0" destOrd="0" presId="urn:microsoft.com/office/officeart/2005/8/layout/vList2"/>
    <dgm:cxn modelId="{EDC903A1-E422-41DC-A7D0-2C30C5AF0EB9}" type="presOf" srcId="{29D9B751-A13B-4E51-8371-EA93E7A16E23}" destId="{ADC17573-F3F0-4CAD-B272-7AFC082D93E3}" srcOrd="0" destOrd="0" presId="urn:microsoft.com/office/officeart/2005/8/layout/vList2"/>
    <dgm:cxn modelId="{FBBE09B2-7E41-40F2-AEBB-AF86C18CA4B9}" srcId="{29D9B751-A13B-4E51-8371-EA93E7A16E23}" destId="{ED6DC5D9-115A-4C3D-98AE-6BF58DCFC706}" srcOrd="0" destOrd="0" parTransId="{E47368CB-F56C-4584-AB3A-55994F8075F0}" sibTransId="{CC7CFBA9-A245-4DB0-B73D-9F840F1C5B4A}"/>
    <dgm:cxn modelId="{756D4FBB-8F44-49FB-86BD-27DBB6C5FE54}" type="presOf" srcId="{6C9A4F51-BBED-4E0E-BD4D-73BDE89C6387}" destId="{5EFF87B1-3D36-4637-AB52-F935AF6037D4}" srcOrd="0" destOrd="0" presId="urn:microsoft.com/office/officeart/2005/8/layout/vList2"/>
    <dgm:cxn modelId="{B4C845D1-5219-46AC-BF86-3E41E5B12FBB}" type="presParOf" srcId="{ADC17573-F3F0-4CAD-B272-7AFC082D93E3}" destId="{197B66B7-7363-4A01-895C-8FC19CC81ECF}" srcOrd="0" destOrd="0" presId="urn:microsoft.com/office/officeart/2005/8/layout/vList2"/>
    <dgm:cxn modelId="{52ED8EA1-FE8A-4543-8E58-AC76E6544F9A}" type="presParOf" srcId="{ADC17573-F3F0-4CAD-B272-7AFC082D93E3}" destId="{C31BA3B7-044A-4C97-B7B8-245737DB892F}" srcOrd="1" destOrd="0" presId="urn:microsoft.com/office/officeart/2005/8/layout/vList2"/>
    <dgm:cxn modelId="{F026D282-525B-4121-8B34-3B8DAEC2AD3C}" type="presParOf" srcId="{ADC17573-F3F0-4CAD-B272-7AFC082D93E3}" destId="{1F3088F8-B5AD-423B-958A-71CEC353093A}" srcOrd="2" destOrd="0" presId="urn:microsoft.com/office/officeart/2005/8/layout/vList2"/>
    <dgm:cxn modelId="{CB062FD7-6A8F-42C6-A751-EDFEE7B31841}" type="presParOf" srcId="{ADC17573-F3F0-4CAD-B272-7AFC082D93E3}" destId="{657DA619-8FE4-42FC-8E8B-D28A56CA1EEA}" srcOrd="3" destOrd="0" presId="urn:microsoft.com/office/officeart/2005/8/layout/vList2"/>
    <dgm:cxn modelId="{99C86A16-2ED8-49E7-9AE9-D236420877DA}" type="presParOf" srcId="{ADC17573-F3F0-4CAD-B272-7AFC082D93E3}" destId="{5EFF87B1-3D36-4637-AB52-F935AF6037D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2CCA75-EF82-46B2-81E0-0C819D14852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2BB35420-E969-422D-8850-58847F00E88D}">
      <dgm:prSet custT="1"/>
      <dgm:spPr>
        <a:solidFill>
          <a:schemeClr val="bg1"/>
        </a:solidFill>
        <a:ln>
          <a:solidFill>
            <a:srgbClr val="4AAEFC"/>
          </a:solidFill>
        </a:ln>
      </dgm:spPr>
      <dgm:t>
        <a:bodyPr/>
        <a:lstStyle/>
        <a:p>
          <a:r>
            <a:rPr lang="en-IN" sz="2000" dirty="0">
              <a:solidFill>
                <a:schemeClr val="tx1"/>
              </a:solidFill>
            </a:rPr>
            <a:t>First Week: Understanding the need of model generator and the model</a:t>
          </a:r>
        </a:p>
      </dgm:t>
    </dgm:pt>
    <dgm:pt modelId="{52AECD15-A22C-4BAC-90FF-F584BBED606B}" type="parTrans" cxnId="{BF84CC51-F9BE-4C41-ABF2-87AD1C2E282E}">
      <dgm:prSet/>
      <dgm:spPr/>
      <dgm:t>
        <a:bodyPr/>
        <a:lstStyle/>
        <a:p>
          <a:endParaRPr lang="en-IN"/>
        </a:p>
      </dgm:t>
    </dgm:pt>
    <dgm:pt modelId="{C2984328-E23A-4D6D-8145-89092B28807D}" type="sibTrans" cxnId="{BF84CC51-F9BE-4C41-ABF2-87AD1C2E282E}">
      <dgm:prSet/>
      <dgm:spPr/>
      <dgm:t>
        <a:bodyPr/>
        <a:lstStyle/>
        <a:p>
          <a:endParaRPr lang="en-IN"/>
        </a:p>
      </dgm:t>
    </dgm:pt>
    <dgm:pt modelId="{6F2449D2-520D-4EE4-A3E9-3A014E1D5394}">
      <dgm:prSet custT="1"/>
      <dgm:spPr>
        <a:solidFill>
          <a:schemeClr val="bg1"/>
        </a:solidFill>
        <a:ln>
          <a:solidFill>
            <a:srgbClr val="4AAEFC"/>
          </a:solidFill>
        </a:ln>
      </dgm:spPr>
      <dgm:t>
        <a:bodyPr/>
        <a:lstStyle/>
        <a:p>
          <a:r>
            <a:rPr lang="en-IN" sz="2000" dirty="0">
              <a:solidFill>
                <a:schemeClr val="tx1"/>
              </a:solidFill>
            </a:rPr>
            <a:t>Second Week: Synopsis Report and Literature Review</a:t>
          </a:r>
        </a:p>
      </dgm:t>
    </dgm:pt>
    <dgm:pt modelId="{544B98A9-08CC-4BB7-9610-2B404AEBB9A5}" type="parTrans" cxnId="{EF6014FF-1A06-43A3-9FD0-43E79A77E72C}">
      <dgm:prSet/>
      <dgm:spPr/>
      <dgm:t>
        <a:bodyPr/>
        <a:lstStyle/>
        <a:p>
          <a:endParaRPr lang="en-IN"/>
        </a:p>
      </dgm:t>
    </dgm:pt>
    <dgm:pt modelId="{E5AE68D0-37E1-4764-A991-23D09F1A4F80}" type="sibTrans" cxnId="{EF6014FF-1A06-43A3-9FD0-43E79A77E72C}">
      <dgm:prSet/>
      <dgm:spPr/>
      <dgm:t>
        <a:bodyPr/>
        <a:lstStyle/>
        <a:p>
          <a:endParaRPr lang="en-IN"/>
        </a:p>
      </dgm:t>
    </dgm:pt>
    <dgm:pt modelId="{A4A9DA85-7469-4B77-9A7A-08558B04BE07}">
      <dgm:prSet custT="1"/>
      <dgm:spPr>
        <a:solidFill>
          <a:schemeClr val="bg1"/>
        </a:solidFill>
        <a:ln>
          <a:solidFill>
            <a:srgbClr val="4AAEFC"/>
          </a:solidFill>
        </a:ln>
      </dgm:spPr>
      <dgm:t>
        <a:bodyPr/>
        <a:lstStyle/>
        <a:p>
          <a:r>
            <a:rPr lang="en-IN" sz="2000">
              <a:solidFill>
                <a:schemeClr val="tx1"/>
              </a:solidFill>
            </a:rPr>
            <a:t>Third Week: Data Collection and Preprocessing</a:t>
          </a:r>
        </a:p>
      </dgm:t>
    </dgm:pt>
    <dgm:pt modelId="{563A422A-8512-4B59-A2B1-DDB479E99E39}" type="parTrans" cxnId="{68671818-311E-4755-B42C-E1BC2715A86C}">
      <dgm:prSet/>
      <dgm:spPr/>
      <dgm:t>
        <a:bodyPr/>
        <a:lstStyle/>
        <a:p>
          <a:endParaRPr lang="en-IN"/>
        </a:p>
      </dgm:t>
    </dgm:pt>
    <dgm:pt modelId="{2EEC6793-1B7D-49EC-9FBB-E89D6D6B1A49}" type="sibTrans" cxnId="{68671818-311E-4755-B42C-E1BC2715A86C}">
      <dgm:prSet/>
      <dgm:spPr/>
      <dgm:t>
        <a:bodyPr/>
        <a:lstStyle/>
        <a:p>
          <a:endParaRPr lang="en-IN"/>
        </a:p>
      </dgm:t>
    </dgm:pt>
    <dgm:pt modelId="{8F152695-F36B-4100-877E-05ECF962E0E8}">
      <dgm:prSet custT="1"/>
      <dgm:spPr>
        <a:solidFill>
          <a:schemeClr val="bg1"/>
        </a:solidFill>
        <a:ln>
          <a:solidFill>
            <a:srgbClr val="4AAEFC"/>
          </a:solidFill>
        </a:ln>
      </dgm:spPr>
      <dgm:t>
        <a:bodyPr/>
        <a:lstStyle/>
        <a:p>
          <a:r>
            <a:rPr lang="en-IN" sz="2000">
              <a:solidFill>
                <a:schemeClr val="tx1"/>
              </a:solidFill>
            </a:rPr>
            <a:t>Fourth Week: Understanding advanced machine learning</a:t>
          </a:r>
        </a:p>
      </dgm:t>
    </dgm:pt>
    <dgm:pt modelId="{A7A7C1DC-7A5A-4AD4-A044-00068F9A2E0C}" type="parTrans" cxnId="{EA1E1536-276E-475A-A48F-E3FA53813B85}">
      <dgm:prSet/>
      <dgm:spPr/>
      <dgm:t>
        <a:bodyPr/>
        <a:lstStyle/>
        <a:p>
          <a:endParaRPr lang="en-IN"/>
        </a:p>
      </dgm:t>
    </dgm:pt>
    <dgm:pt modelId="{7D8DC657-F2CE-4022-87CB-2850361BFEE5}" type="sibTrans" cxnId="{EA1E1536-276E-475A-A48F-E3FA53813B85}">
      <dgm:prSet/>
      <dgm:spPr/>
      <dgm:t>
        <a:bodyPr/>
        <a:lstStyle/>
        <a:p>
          <a:endParaRPr lang="en-IN"/>
        </a:p>
      </dgm:t>
    </dgm:pt>
    <dgm:pt modelId="{C912B546-292F-4791-8CB2-4EAB1A36168F}">
      <dgm:prSet custT="1"/>
      <dgm:spPr>
        <a:solidFill>
          <a:schemeClr val="bg1"/>
        </a:solidFill>
        <a:ln>
          <a:solidFill>
            <a:srgbClr val="4AAEFC"/>
          </a:solidFill>
        </a:ln>
      </dgm:spPr>
      <dgm:t>
        <a:bodyPr/>
        <a:lstStyle/>
        <a:p>
          <a:r>
            <a:rPr lang="en-IN" sz="2000">
              <a:solidFill>
                <a:schemeClr val="tx1"/>
              </a:solidFill>
            </a:rPr>
            <a:t>Fifth Week: Implementation</a:t>
          </a:r>
        </a:p>
      </dgm:t>
    </dgm:pt>
    <dgm:pt modelId="{7CEC847A-A4A2-4A4A-BAC0-4CD08ADCD4C3}" type="parTrans" cxnId="{A4E8F7E5-0FD0-4263-A1CC-2662D8D905FB}">
      <dgm:prSet/>
      <dgm:spPr/>
      <dgm:t>
        <a:bodyPr/>
        <a:lstStyle/>
        <a:p>
          <a:endParaRPr lang="en-IN"/>
        </a:p>
      </dgm:t>
    </dgm:pt>
    <dgm:pt modelId="{8A3C4A5C-215A-48CA-8336-66B61207C28A}" type="sibTrans" cxnId="{A4E8F7E5-0FD0-4263-A1CC-2662D8D905FB}">
      <dgm:prSet/>
      <dgm:spPr/>
      <dgm:t>
        <a:bodyPr/>
        <a:lstStyle/>
        <a:p>
          <a:endParaRPr lang="en-IN"/>
        </a:p>
      </dgm:t>
    </dgm:pt>
    <dgm:pt modelId="{1D291361-3495-487B-96DD-93EC7C377EB6}">
      <dgm:prSet custT="1"/>
      <dgm:spPr>
        <a:solidFill>
          <a:schemeClr val="bg1"/>
        </a:solidFill>
        <a:ln>
          <a:solidFill>
            <a:srgbClr val="4AAEFC"/>
          </a:solidFill>
        </a:ln>
      </dgm:spPr>
      <dgm:t>
        <a:bodyPr/>
        <a:lstStyle/>
        <a:p>
          <a:r>
            <a:rPr lang="en-IN" sz="2000">
              <a:solidFill>
                <a:schemeClr val="tx1"/>
              </a:solidFill>
            </a:rPr>
            <a:t>Sixth Week: Analysis and Documentation</a:t>
          </a:r>
        </a:p>
      </dgm:t>
    </dgm:pt>
    <dgm:pt modelId="{9F4418FC-0EB5-450A-80B3-0EB1F86657F9}" type="parTrans" cxnId="{07DF0520-C600-4110-A999-C338E7EF1F85}">
      <dgm:prSet/>
      <dgm:spPr/>
      <dgm:t>
        <a:bodyPr/>
        <a:lstStyle/>
        <a:p>
          <a:endParaRPr lang="en-IN"/>
        </a:p>
      </dgm:t>
    </dgm:pt>
    <dgm:pt modelId="{479671C4-8977-4B4A-AFB7-510D6A89259C}" type="sibTrans" cxnId="{07DF0520-C600-4110-A999-C338E7EF1F85}">
      <dgm:prSet/>
      <dgm:spPr/>
      <dgm:t>
        <a:bodyPr/>
        <a:lstStyle/>
        <a:p>
          <a:endParaRPr lang="en-IN"/>
        </a:p>
      </dgm:t>
    </dgm:pt>
    <dgm:pt modelId="{6F149ED7-6045-4CB3-9A2D-70B6F672FBF2}" type="pres">
      <dgm:prSet presAssocID="{3E2CCA75-EF82-46B2-81E0-0C819D148522}" presName="Name0" presStyleCnt="0">
        <dgm:presLayoutVars>
          <dgm:dir/>
          <dgm:animLvl val="lvl"/>
          <dgm:resizeHandles val="exact"/>
        </dgm:presLayoutVars>
      </dgm:prSet>
      <dgm:spPr/>
    </dgm:pt>
    <dgm:pt modelId="{94A359EB-1865-4345-B8DC-3BFA33D10160}" type="pres">
      <dgm:prSet presAssocID="{1D291361-3495-487B-96DD-93EC7C377EB6}" presName="boxAndChildren" presStyleCnt="0"/>
      <dgm:spPr/>
    </dgm:pt>
    <dgm:pt modelId="{97DA5906-DA30-47C0-B999-8ECF38B6D7F5}" type="pres">
      <dgm:prSet presAssocID="{1D291361-3495-487B-96DD-93EC7C377EB6}" presName="parentTextBox" presStyleLbl="node1" presStyleIdx="0" presStyleCnt="6"/>
      <dgm:spPr/>
    </dgm:pt>
    <dgm:pt modelId="{075A02A4-42C2-410D-BC99-6AB57DA8CE0F}" type="pres">
      <dgm:prSet presAssocID="{8A3C4A5C-215A-48CA-8336-66B61207C28A}" presName="sp" presStyleCnt="0"/>
      <dgm:spPr/>
    </dgm:pt>
    <dgm:pt modelId="{79650509-7E4E-42A4-8E1A-930B81D827D3}" type="pres">
      <dgm:prSet presAssocID="{C912B546-292F-4791-8CB2-4EAB1A36168F}" presName="arrowAndChildren" presStyleCnt="0"/>
      <dgm:spPr/>
    </dgm:pt>
    <dgm:pt modelId="{9D2BDF7C-85CD-45C8-B03E-ABDECDF5AA40}" type="pres">
      <dgm:prSet presAssocID="{C912B546-292F-4791-8CB2-4EAB1A36168F}" presName="parentTextArrow" presStyleLbl="node1" presStyleIdx="1" presStyleCnt="6"/>
      <dgm:spPr/>
    </dgm:pt>
    <dgm:pt modelId="{83E165ED-A66A-48D9-8828-E42364510BA9}" type="pres">
      <dgm:prSet presAssocID="{7D8DC657-F2CE-4022-87CB-2850361BFEE5}" presName="sp" presStyleCnt="0"/>
      <dgm:spPr/>
    </dgm:pt>
    <dgm:pt modelId="{15E6A09F-A0BE-400F-9292-3459AA495BAA}" type="pres">
      <dgm:prSet presAssocID="{8F152695-F36B-4100-877E-05ECF962E0E8}" presName="arrowAndChildren" presStyleCnt="0"/>
      <dgm:spPr/>
    </dgm:pt>
    <dgm:pt modelId="{CA443730-6835-45FB-A913-EE77D7B52DBA}" type="pres">
      <dgm:prSet presAssocID="{8F152695-F36B-4100-877E-05ECF962E0E8}" presName="parentTextArrow" presStyleLbl="node1" presStyleIdx="2" presStyleCnt="6"/>
      <dgm:spPr/>
    </dgm:pt>
    <dgm:pt modelId="{A060DC1C-A8D7-4768-A1D2-5CE7FCFB01BC}" type="pres">
      <dgm:prSet presAssocID="{2EEC6793-1B7D-49EC-9FBB-E89D6D6B1A49}" presName="sp" presStyleCnt="0"/>
      <dgm:spPr/>
    </dgm:pt>
    <dgm:pt modelId="{B1290A2C-D2DF-4B65-9E26-970023ABAF11}" type="pres">
      <dgm:prSet presAssocID="{A4A9DA85-7469-4B77-9A7A-08558B04BE07}" presName="arrowAndChildren" presStyleCnt="0"/>
      <dgm:spPr/>
    </dgm:pt>
    <dgm:pt modelId="{856E1A0B-7A9C-4FDA-9418-D1576B4DCE84}" type="pres">
      <dgm:prSet presAssocID="{A4A9DA85-7469-4B77-9A7A-08558B04BE07}" presName="parentTextArrow" presStyleLbl="node1" presStyleIdx="3" presStyleCnt="6"/>
      <dgm:spPr/>
    </dgm:pt>
    <dgm:pt modelId="{14AD78A3-7782-4671-83ED-373A119E9FB8}" type="pres">
      <dgm:prSet presAssocID="{E5AE68D0-37E1-4764-A991-23D09F1A4F80}" presName="sp" presStyleCnt="0"/>
      <dgm:spPr/>
    </dgm:pt>
    <dgm:pt modelId="{1F820268-FC02-4673-8B49-9ED1AF894A62}" type="pres">
      <dgm:prSet presAssocID="{6F2449D2-520D-4EE4-A3E9-3A014E1D5394}" presName="arrowAndChildren" presStyleCnt="0"/>
      <dgm:spPr/>
    </dgm:pt>
    <dgm:pt modelId="{E839A616-BE78-427C-9B9A-5C5BED0BA29A}" type="pres">
      <dgm:prSet presAssocID="{6F2449D2-520D-4EE4-A3E9-3A014E1D5394}" presName="parentTextArrow" presStyleLbl="node1" presStyleIdx="4" presStyleCnt="6"/>
      <dgm:spPr/>
    </dgm:pt>
    <dgm:pt modelId="{0EA7F6A4-9509-491C-85B8-60A95D776DFE}" type="pres">
      <dgm:prSet presAssocID="{C2984328-E23A-4D6D-8145-89092B28807D}" presName="sp" presStyleCnt="0"/>
      <dgm:spPr/>
    </dgm:pt>
    <dgm:pt modelId="{A090CB96-ED48-4097-B956-F351DCAE33CD}" type="pres">
      <dgm:prSet presAssocID="{2BB35420-E969-422D-8850-58847F00E88D}" presName="arrowAndChildren" presStyleCnt="0"/>
      <dgm:spPr/>
    </dgm:pt>
    <dgm:pt modelId="{572761BE-3A19-40F8-97BE-3E5FC2E08943}" type="pres">
      <dgm:prSet presAssocID="{2BB35420-E969-422D-8850-58847F00E88D}" presName="parentTextArrow" presStyleLbl="node1" presStyleIdx="5" presStyleCnt="6"/>
      <dgm:spPr/>
    </dgm:pt>
  </dgm:ptLst>
  <dgm:cxnLst>
    <dgm:cxn modelId="{68671818-311E-4755-B42C-E1BC2715A86C}" srcId="{3E2CCA75-EF82-46B2-81E0-0C819D148522}" destId="{A4A9DA85-7469-4B77-9A7A-08558B04BE07}" srcOrd="2" destOrd="0" parTransId="{563A422A-8512-4B59-A2B1-DDB479E99E39}" sibTransId="{2EEC6793-1B7D-49EC-9FBB-E89D6D6B1A49}"/>
    <dgm:cxn modelId="{07DF0520-C600-4110-A999-C338E7EF1F85}" srcId="{3E2CCA75-EF82-46B2-81E0-0C819D148522}" destId="{1D291361-3495-487B-96DD-93EC7C377EB6}" srcOrd="5" destOrd="0" parTransId="{9F4418FC-0EB5-450A-80B3-0EB1F86657F9}" sibTransId="{479671C4-8977-4B4A-AFB7-510D6A89259C}"/>
    <dgm:cxn modelId="{EA1E1536-276E-475A-A48F-E3FA53813B85}" srcId="{3E2CCA75-EF82-46B2-81E0-0C819D148522}" destId="{8F152695-F36B-4100-877E-05ECF962E0E8}" srcOrd="3" destOrd="0" parTransId="{A7A7C1DC-7A5A-4AD4-A044-00068F9A2E0C}" sibTransId="{7D8DC657-F2CE-4022-87CB-2850361BFEE5}"/>
    <dgm:cxn modelId="{E2ADEE60-52CE-4E8E-9BB0-38F70259F0BF}" type="presOf" srcId="{6F2449D2-520D-4EE4-A3E9-3A014E1D5394}" destId="{E839A616-BE78-427C-9B9A-5C5BED0BA29A}" srcOrd="0" destOrd="0" presId="urn:microsoft.com/office/officeart/2005/8/layout/process4"/>
    <dgm:cxn modelId="{BF84CC51-F9BE-4C41-ABF2-87AD1C2E282E}" srcId="{3E2CCA75-EF82-46B2-81E0-0C819D148522}" destId="{2BB35420-E969-422D-8850-58847F00E88D}" srcOrd="0" destOrd="0" parTransId="{52AECD15-A22C-4BAC-90FF-F584BBED606B}" sibTransId="{C2984328-E23A-4D6D-8145-89092B28807D}"/>
    <dgm:cxn modelId="{9A87EE8A-5F85-44D0-B146-AE9B7BFE140D}" type="presOf" srcId="{2BB35420-E969-422D-8850-58847F00E88D}" destId="{572761BE-3A19-40F8-97BE-3E5FC2E08943}" srcOrd="0" destOrd="0" presId="urn:microsoft.com/office/officeart/2005/8/layout/process4"/>
    <dgm:cxn modelId="{5262509D-EF1F-4320-AE01-CDA803823CC0}" type="presOf" srcId="{A4A9DA85-7469-4B77-9A7A-08558B04BE07}" destId="{856E1A0B-7A9C-4FDA-9418-D1576B4DCE84}" srcOrd="0" destOrd="0" presId="urn:microsoft.com/office/officeart/2005/8/layout/process4"/>
    <dgm:cxn modelId="{588E05AF-52F3-436A-9F1D-6FA5BAA3A787}" type="presOf" srcId="{3E2CCA75-EF82-46B2-81E0-0C819D148522}" destId="{6F149ED7-6045-4CB3-9A2D-70B6F672FBF2}" srcOrd="0" destOrd="0" presId="urn:microsoft.com/office/officeart/2005/8/layout/process4"/>
    <dgm:cxn modelId="{15994CC1-7D5F-44E9-B322-26AFF6074F20}" type="presOf" srcId="{8F152695-F36B-4100-877E-05ECF962E0E8}" destId="{CA443730-6835-45FB-A913-EE77D7B52DBA}" srcOrd="0" destOrd="0" presId="urn:microsoft.com/office/officeart/2005/8/layout/process4"/>
    <dgm:cxn modelId="{A4E8F7E5-0FD0-4263-A1CC-2662D8D905FB}" srcId="{3E2CCA75-EF82-46B2-81E0-0C819D148522}" destId="{C912B546-292F-4791-8CB2-4EAB1A36168F}" srcOrd="4" destOrd="0" parTransId="{7CEC847A-A4A2-4A4A-BAC0-4CD08ADCD4C3}" sibTransId="{8A3C4A5C-215A-48CA-8336-66B61207C28A}"/>
    <dgm:cxn modelId="{2DE96CEA-93CB-41C0-A88C-A4BE757D3224}" type="presOf" srcId="{1D291361-3495-487B-96DD-93EC7C377EB6}" destId="{97DA5906-DA30-47C0-B999-8ECF38B6D7F5}" srcOrd="0" destOrd="0" presId="urn:microsoft.com/office/officeart/2005/8/layout/process4"/>
    <dgm:cxn modelId="{95336AF2-C092-4EDD-92B1-F6C7A9F37E96}" type="presOf" srcId="{C912B546-292F-4791-8CB2-4EAB1A36168F}" destId="{9D2BDF7C-85CD-45C8-B03E-ABDECDF5AA40}" srcOrd="0" destOrd="0" presId="urn:microsoft.com/office/officeart/2005/8/layout/process4"/>
    <dgm:cxn modelId="{EF6014FF-1A06-43A3-9FD0-43E79A77E72C}" srcId="{3E2CCA75-EF82-46B2-81E0-0C819D148522}" destId="{6F2449D2-520D-4EE4-A3E9-3A014E1D5394}" srcOrd="1" destOrd="0" parTransId="{544B98A9-08CC-4BB7-9610-2B404AEBB9A5}" sibTransId="{E5AE68D0-37E1-4764-A991-23D09F1A4F80}"/>
    <dgm:cxn modelId="{AB70FA95-DF82-4FB7-AB3E-F2B18F7B2AB0}" type="presParOf" srcId="{6F149ED7-6045-4CB3-9A2D-70B6F672FBF2}" destId="{94A359EB-1865-4345-B8DC-3BFA33D10160}" srcOrd="0" destOrd="0" presId="urn:microsoft.com/office/officeart/2005/8/layout/process4"/>
    <dgm:cxn modelId="{4483ABB8-5E75-4C25-800E-6EBC9E042B92}" type="presParOf" srcId="{94A359EB-1865-4345-B8DC-3BFA33D10160}" destId="{97DA5906-DA30-47C0-B999-8ECF38B6D7F5}" srcOrd="0" destOrd="0" presId="urn:microsoft.com/office/officeart/2005/8/layout/process4"/>
    <dgm:cxn modelId="{EB3CCB30-969F-499C-B409-43AA65FFC8C5}" type="presParOf" srcId="{6F149ED7-6045-4CB3-9A2D-70B6F672FBF2}" destId="{075A02A4-42C2-410D-BC99-6AB57DA8CE0F}" srcOrd="1" destOrd="0" presId="urn:microsoft.com/office/officeart/2005/8/layout/process4"/>
    <dgm:cxn modelId="{78378674-35EC-4965-AED7-307D2878F026}" type="presParOf" srcId="{6F149ED7-6045-4CB3-9A2D-70B6F672FBF2}" destId="{79650509-7E4E-42A4-8E1A-930B81D827D3}" srcOrd="2" destOrd="0" presId="urn:microsoft.com/office/officeart/2005/8/layout/process4"/>
    <dgm:cxn modelId="{D8A40930-3265-4FFA-8345-52180159CBAF}" type="presParOf" srcId="{79650509-7E4E-42A4-8E1A-930B81D827D3}" destId="{9D2BDF7C-85CD-45C8-B03E-ABDECDF5AA40}" srcOrd="0" destOrd="0" presId="urn:microsoft.com/office/officeart/2005/8/layout/process4"/>
    <dgm:cxn modelId="{204321D2-B18E-45EE-B2A4-1BF99A8F32B0}" type="presParOf" srcId="{6F149ED7-6045-4CB3-9A2D-70B6F672FBF2}" destId="{83E165ED-A66A-48D9-8828-E42364510BA9}" srcOrd="3" destOrd="0" presId="urn:microsoft.com/office/officeart/2005/8/layout/process4"/>
    <dgm:cxn modelId="{BECD6445-672F-4E9A-8305-E6BEDC17653A}" type="presParOf" srcId="{6F149ED7-6045-4CB3-9A2D-70B6F672FBF2}" destId="{15E6A09F-A0BE-400F-9292-3459AA495BAA}" srcOrd="4" destOrd="0" presId="urn:microsoft.com/office/officeart/2005/8/layout/process4"/>
    <dgm:cxn modelId="{74C9483B-AC25-46E9-97FB-BC6D059DF6F1}" type="presParOf" srcId="{15E6A09F-A0BE-400F-9292-3459AA495BAA}" destId="{CA443730-6835-45FB-A913-EE77D7B52DBA}" srcOrd="0" destOrd="0" presId="urn:microsoft.com/office/officeart/2005/8/layout/process4"/>
    <dgm:cxn modelId="{02FF863A-C43C-4326-B8BB-16404E9B0502}" type="presParOf" srcId="{6F149ED7-6045-4CB3-9A2D-70B6F672FBF2}" destId="{A060DC1C-A8D7-4768-A1D2-5CE7FCFB01BC}" srcOrd="5" destOrd="0" presId="urn:microsoft.com/office/officeart/2005/8/layout/process4"/>
    <dgm:cxn modelId="{090767BD-01C4-49C3-BE07-C62F7203BE87}" type="presParOf" srcId="{6F149ED7-6045-4CB3-9A2D-70B6F672FBF2}" destId="{B1290A2C-D2DF-4B65-9E26-970023ABAF11}" srcOrd="6" destOrd="0" presId="urn:microsoft.com/office/officeart/2005/8/layout/process4"/>
    <dgm:cxn modelId="{61B0105E-53B4-4F9A-9267-80A9B62C888C}" type="presParOf" srcId="{B1290A2C-D2DF-4B65-9E26-970023ABAF11}" destId="{856E1A0B-7A9C-4FDA-9418-D1576B4DCE84}" srcOrd="0" destOrd="0" presId="urn:microsoft.com/office/officeart/2005/8/layout/process4"/>
    <dgm:cxn modelId="{A2BF4B4D-E6B8-4DD8-B0F4-6F4FF6D008DE}" type="presParOf" srcId="{6F149ED7-6045-4CB3-9A2D-70B6F672FBF2}" destId="{14AD78A3-7782-4671-83ED-373A119E9FB8}" srcOrd="7" destOrd="0" presId="urn:microsoft.com/office/officeart/2005/8/layout/process4"/>
    <dgm:cxn modelId="{07ED9D5B-F53E-4223-977A-97A8F7D2AF8B}" type="presParOf" srcId="{6F149ED7-6045-4CB3-9A2D-70B6F672FBF2}" destId="{1F820268-FC02-4673-8B49-9ED1AF894A62}" srcOrd="8" destOrd="0" presId="urn:microsoft.com/office/officeart/2005/8/layout/process4"/>
    <dgm:cxn modelId="{F5E7F8FC-6C4A-417B-9AD3-093EA35CF216}" type="presParOf" srcId="{1F820268-FC02-4673-8B49-9ED1AF894A62}" destId="{E839A616-BE78-427C-9B9A-5C5BED0BA29A}" srcOrd="0" destOrd="0" presId="urn:microsoft.com/office/officeart/2005/8/layout/process4"/>
    <dgm:cxn modelId="{CA625E1C-2B22-469C-B879-689EC1DD1C1D}" type="presParOf" srcId="{6F149ED7-6045-4CB3-9A2D-70B6F672FBF2}" destId="{0EA7F6A4-9509-491C-85B8-60A95D776DFE}" srcOrd="9" destOrd="0" presId="urn:microsoft.com/office/officeart/2005/8/layout/process4"/>
    <dgm:cxn modelId="{E62DA20A-6CBA-41A4-A9E6-7FE500DECCEC}" type="presParOf" srcId="{6F149ED7-6045-4CB3-9A2D-70B6F672FBF2}" destId="{A090CB96-ED48-4097-B956-F351DCAE33CD}" srcOrd="10" destOrd="0" presId="urn:microsoft.com/office/officeart/2005/8/layout/process4"/>
    <dgm:cxn modelId="{1FDB08B5-B7A7-4866-9A04-06AD99A7915E}" type="presParOf" srcId="{A090CB96-ED48-4097-B956-F351DCAE33CD}" destId="{572761BE-3A19-40F8-97BE-3E5FC2E0894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81A868-64CB-4CE3-A1AE-8BAD136FC31F}" type="doc">
      <dgm:prSet loTypeId="urn:microsoft.com/office/officeart/2005/8/layout/vList2" loCatId="list" qsTypeId="urn:microsoft.com/office/officeart/2005/8/quickstyle/simple3" qsCatId="simple" csTypeId="urn:microsoft.com/office/officeart/2005/8/colors/accent5_1" csCatId="accent5" phldr="1"/>
      <dgm:spPr/>
      <dgm:t>
        <a:bodyPr/>
        <a:lstStyle/>
        <a:p>
          <a:endParaRPr lang="en-IN"/>
        </a:p>
      </dgm:t>
    </dgm:pt>
    <dgm:pt modelId="{061DC1ED-B4D0-4381-9251-3F8BC1ADB118}">
      <dgm:prSet custT="1"/>
      <dgm:spPr>
        <a:solidFill>
          <a:schemeClr val="bg1"/>
        </a:solidFill>
        <a:ln>
          <a:solidFill>
            <a:srgbClr val="46B0FA"/>
          </a:solidFill>
        </a:ln>
      </dgm:spPr>
      <dgm:t>
        <a:bodyPr/>
        <a:lstStyle/>
        <a:p>
          <a:r>
            <a:rPr lang="en-US" sz="1600" b="1" dirty="0">
              <a:latin typeface="+mn-lt"/>
              <a:cs typeface="Times New Roman" panose="02020603050405020304" pitchFamily="18" charset="0"/>
            </a:rPr>
            <a:t>SVM</a:t>
          </a:r>
        </a:p>
        <a:p>
          <a:r>
            <a:rPr lang="en-US" sz="1600" b="0" i="0" dirty="0">
              <a:effectLst/>
              <a:latin typeface="+mn-lt"/>
              <a:cs typeface="Times New Roman" panose="02020603050405020304" pitchFamily="18" charset="0"/>
            </a:rPr>
            <a:t>Support Vector Machines (SVMs) are powerful supervised learning algorithms primarily used for classification and regression tasks. </a:t>
          </a:r>
          <a:r>
            <a:rPr lang="en-US" sz="1600" dirty="0">
              <a:latin typeface="+mn-lt"/>
              <a:cs typeface="Times New Roman" panose="02020603050405020304" pitchFamily="18" charset="0"/>
            </a:rPr>
            <a:t>SVM</a:t>
          </a:r>
          <a:r>
            <a:rPr lang="en-US" sz="1600" b="0" i="0" dirty="0">
              <a:effectLst/>
              <a:latin typeface="+mn-lt"/>
              <a:cs typeface="Times New Roman" panose="02020603050405020304" pitchFamily="18" charset="0"/>
            </a:rPr>
            <a:t> work by identifying the optimal hyperplane that separates data points of different classes in a high-dimensional space, maximizing the margin between the closest points of each class, known as support vectors.</a:t>
          </a:r>
          <a:endParaRPr lang="en-IN" sz="1600" b="0" dirty="0">
            <a:latin typeface="+mn-lt"/>
          </a:endParaRPr>
        </a:p>
      </dgm:t>
    </dgm:pt>
    <dgm:pt modelId="{73AB8635-C4A8-4ED1-B640-40BDD7BBCEF7}" type="sibTrans" cxnId="{041457B2-28AA-4367-B207-0ADAAF1F0DE2}">
      <dgm:prSet/>
      <dgm:spPr/>
      <dgm:t>
        <a:bodyPr/>
        <a:lstStyle/>
        <a:p>
          <a:endParaRPr lang="en-IN"/>
        </a:p>
      </dgm:t>
    </dgm:pt>
    <dgm:pt modelId="{8DCE385E-C5FE-4732-8835-8E9208B84983}" type="parTrans" cxnId="{041457B2-28AA-4367-B207-0ADAAF1F0DE2}">
      <dgm:prSet/>
      <dgm:spPr/>
      <dgm:t>
        <a:bodyPr/>
        <a:lstStyle/>
        <a:p>
          <a:endParaRPr lang="en-IN"/>
        </a:p>
      </dgm:t>
    </dgm:pt>
    <dgm:pt modelId="{98D5D916-B40A-4609-9DAB-D4C744B65996}">
      <dgm:prSet custT="1"/>
      <dgm:spPr>
        <a:solidFill>
          <a:schemeClr val="bg1"/>
        </a:solidFill>
        <a:ln>
          <a:solidFill>
            <a:srgbClr val="46B0FA"/>
          </a:solidFill>
        </a:ln>
      </dgm:spPr>
      <dgm:t>
        <a:bodyPr/>
        <a:lstStyle/>
        <a:p>
          <a:r>
            <a:rPr lang="en-US" sz="1600" b="1" dirty="0">
              <a:latin typeface="+mn-lt"/>
              <a:cs typeface="Times New Roman" panose="02020603050405020304" pitchFamily="18" charset="0"/>
            </a:rPr>
            <a:t>Decision Trees</a:t>
          </a:r>
        </a:p>
        <a:p>
          <a:r>
            <a:rPr lang="en-US" sz="1600" b="0" i="0" dirty="0">
              <a:effectLst/>
              <a:latin typeface="+mn-lt"/>
              <a:cs typeface="Times New Roman" panose="02020603050405020304" pitchFamily="18" charset="0"/>
            </a:rPr>
            <a:t>Decision Trees are a supervised machine learning algorithm that splits data into branches based on feature values to make predictions. Each internal node represents a decision on an attribute, and each leaf node represents an outcome or class label.</a:t>
          </a:r>
          <a:endParaRPr lang="en-IN" sz="1600" b="1" dirty="0">
            <a:latin typeface="+mn-lt"/>
          </a:endParaRPr>
        </a:p>
      </dgm:t>
    </dgm:pt>
    <dgm:pt modelId="{085171EE-4C59-4C4C-8D30-0378C2207F0F}" type="parTrans" cxnId="{645C3122-9BC9-4511-8453-076C27713B50}">
      <dgm:prSet/>
      <dgm:spPr/>
    </dgm:pt>
    <dgm:pt modelId="{9FEDD90F-5F7F-4A3A-9D06-ED8437A6B7C8}" type="sibTrans" cxnId="{645C3122-9BC9-4511-8453-076C27713B50}">
      <dgm:prSet/>
      <dgm:spPr/>
    </dgm:pt>
    <dgm:pt modelId="{A2CE58FC-96FC-4362-A37A-F54211AD19E5}">
      <dgm:prSet custT="1"/>
      <dgm:spPr>
        <a:solidFill>
          <a:schemeClr val="bg1"/>
        </a:solidFill>
        <a:ln>
          <a:solidFill>
            <a:srgbClr val="46B0FA"/>
          </a:solidFill>
        </a:ln>
      </dgm:spPr>
      <dgm:t>
        <a:bodyPr/>
        <a:lstStyle/>
        <a:p>
          <a:r>
            <a:rPr lang="en-US" sz="1600" b="1" dirty="0">
              <a:latin typeface="+mn-lt"/>
              <a:cs typeface="Times New Roman" panose="02020603050405020304" pitchFamily="18" charset="0"/>
            </a:rPr>
            <a:t>Random Forest</a:t>
          </a:r>
        </a:p>
        <a:p>
          <a:r>
            <a:rPr lang="en-US" sz="1600" b="0" i="0" dirty="0">
              <a:effectLst/>
              <a:latin typeface="+mn-lt"/>
              <a:cs typeface="Times New Roman" panose="02020603050405020304" pitchFamily="18" charset="0"/>
            </a:rPr>
            <a:t>Random Forest is an ensemble learning method that builds multiple decision trees and combines their outputs for more accurate and stable predictions. It reduces overfitting by averaging the results of randomly generated trees.</a:t>
          </a:r>
          <a:endParaRPr lang="en-IN" sz="1600" b="1" dirty="0">
            <a:latin typeface="+mn-lt"/>
          </a:endParaRPr>
        </a:p>
      </dgm:t>
    </dgm:pt>
    <dgm:pt modelId="{13AE7973-23CB-48B4-AD53-BCE56E493126}" type="parTrans" cxnId="{CD16B812-61D7-42F3-84D4-CA247A26F7BE}">
      <dgm:prSet/>
      <dgm:spPr/>
    </dgm:pt>
    <dgm:pt modelId="{DBD97C20-ACC4-48A4-95F6-50D841A14CEF}" type="sibTrans" cxnId="{CD16B812-61D7-42F3-84D4-CA247A26F7BE}">
      <dgm:prSet/>
      <dgm:spPr/>
    </dgm:pt>
    <dgm:pt modelId="{44180048-D172-421B-9334-098A123D9C93}" type="pres">
      <dgm:prSet presAssocID="{2481A868-64CB-4CE3-A1AE-8BAD136FC31F}" presName="linear" presStyleCnt="0">
        <dgm:presLayoutVars>
          <dgm:animLvl val="lvl"/>
          <dgm:resizeHandles val="exact"/>
        </dgm:presLayoutVars>
      </dgm:prSet>
      <dgm:spPr/>
    </dgm:pt>
    <dgm:pt modelId="{AD0CA2FB-EA51-4D91-AEA3-69F76688F674}" type="pres">
      <dgm:prSet presAssocID="{061DC1ED-B4D0-4381-9251-3F8BC1ADB118}" presName="parentText" presStyleLbl="node1" presStyleIdx="0" presStyleCnt="3" custScaleY="105168" custLinFactNeighborY="19071">
        <dgm:presLayoutVars>
          <dgm:chMax val="0"/>
          <dgm:bulletEnabled val="1"/>
        </dgm:presLayoutVars>
      </dgm:prSet>
      <dgm:spPr/>
    </dgm:pt>
    <dgm:pt modelId="{77F585F4-55EB-4D39-8776-DCF77A5351A6}" type="pres">
      <dgm:prSet presAssocID="{73AB8635-C4A8-4ED1-B640-40BDD7BBCEF7}" presName="spacer" presStyleCnt="0"/>
      <dgm:spPr/>
    </dgm:pt>
    <dgm:pt modelId="{E0A4B7AA-81C5-45F3-882C-A574A658A7F9}" type="pres">
      <dgm:prSet presAssocID="{98D5D916-B40A-4609-9DAB-D4C744B65996}" presName="parentText" presStyleLbl="node1" presStyleIdx="1" presStyleCnt="3">
        <dgm:presLayoutVars>
          <dgm:chMax val="0"/>
          <dgm:bulletEnabled val="1"/>
        </dgm:presLayoutVars>
      </dgm:prSet>
      <dgm:spPr/>
    </dgm:pt>
    <dgm:pt modelId="{F14F5F50-E945-4F39-A8C5-2B8B7EA33148}" type="pres">
      <dgm:prSet presAssocID="{9FEDD90F-5F7F-4A3A-9D06-ED8437A6B7C8}" presName="spacer" presStyleCnt="0"/>
      <dgm:spPr/>
    </dgm:pt>
    <dgm:pt modelId="{CF2BB538-D95F-4B43-9C30-4BB7D1BB68A7}" type="pres">
      <dgm:prSet presAssocID="{A2CE58FC-96FC-4362-A37A-F54211AD19E5}" presName="parentText" presStyleLbl="node1" presStyleIdx="2" presStyleCnt="3">
        <dgm:presLayoutVars>
          <dgm:chMax val="0"/>
          <dgm:bulletEnabled val="1"/>
        </dgm:presLayoutVars>
      </dgm:prSet>
      <dgm:spPr/>
    </dgm:pt>
  </dgm:ptLst>
  <dgm:cxnLst>
    <dgm:cxn modelId="{CD16B812-61D7-42F3-84D4-CA247A26F7BE}" srcId="{2481A868-64CB-4CE3-A1AE-8BAD136FC31F}" destId="{A2CE58FC-96FC-4362-A37A-F54211AD19E5}" srcOrd="2" destOrd="0" parTransId="{13AE7973-23CB-48B4-AD53-BCE56E493126}" sibTransId="{DBD97C20-ACC4-48A4-95F6-50D841A14CEF}"/>
    <dgm:cxn modelId="{645C3122-9BC9-4511-8453-076C27713B50}" srcId="{2481A868-64CB-4CE3-A1AE-8BAD136FC31F}" destId="{98D5D916-B40A-4609-9DAB-D4C744B65996}" srcOrd="1" destOrd="0" parTransId="{085171EE-4C59-4C4C-8D30-0378C2207F0F}" sibTransId="{9FEDD90F-5F7F-4A3A-9D06-ED8437A6B7C8}"/>
    <dgm:cxn modelId="{644C6524-C086-4452-8222-86665CCE63B3}" type="presOf" srcId="{2481A868-64CB-4CE3-A1AE-8BAD136FC31F}" destId="{44180048-D172-421B-9334-098A123D9C93}" srcOrd="0" destOrd="0" presId="urn:microsoft.com/office/officeart/2005/8/layout/vList2"/>
    <dgm:cxn modelId="{61820371-7BE0-4A1F-B194-381C4733BF18}" type="presOf" srcId="{061DC1ED-B4D0-4381-9251-3F8BC1ADB118}" destId="{AD0CA2FB-EA51-4D91-AEA3-69F76688F674}" srcOrd="0" destOrd="0" presId="urn:microsoft.com/office/officeart/2005/8/layout/vList2"/>
    <dgm:cxn modelId="{D25D4E9E-ED37-4F82-90FA-5E5821260489}" type="presOf" srcId="{98D5D916-B40A-4609-9DAB-D4C744B65996}" destId="{E0A4B7AA-81C5-45F3-882C-A574A658A7F9}" srcOrd="0" destOrd="0" presId="urn:microsoft.com/office/officeart/2005/8/layout/vList2"/>
    <dgm:cxn modelId="{041457B2-28AA-4367-B207-0ADAAF1F0DE2}" srcId="{2481A868-64CB-4CE3-A1AE-8BAD136FC31F}" destId="{061DC1ED-B4D0-4381-9251-3F8BC1ADB118}" srcOrd="0" destOrd="0" parTransId="{8DCE385E-C5FE-4732-8835-8E9208B84983}" sibTransId="{73AB8635-C4A8-4ED1-B640-40BDD7BBCEF7}"/>
    <dgm:cxn modelId="{4CD0D8FB-2FB3-4DBC-87DA-F2C128B74D3C}" type="presOf" srcId="{A2CE58FC-96FC-4362-A37A-F54211AD19E5}" destId="{CF2BB538-D95F-4B43-9C30-4BB7D1BB68A7}" srcOrd="0" destOrd="0" presId="urn:microsoft.com/office/officeart/2005/8/layout/vList2"/>
    <dgm:cxn modelId="{3FE844C1-B09C-45B6-B925-68380B1550A2}" type="presParOf" srcId="{44180048-D172-421B-9334-098A123D9C93}" destId="{AD0CA2FB-EA51-4D91-AEA3-69F76688F674}" srcOrd="0" destOrd="0" presId="urn:microsoft.com/office/officeart/2005/8/layout/vList2"/>
    <dgm:cxn modelId="{3106EA18-4B57-4F0C-BC70-0A0A0E32D17A}" type="presParOf" srcId="{44180048-D172-421B-9334-098A123D9C93}" destId="{77F585F4-55EB-4D39-8776-DCF77A5351A6}" srcOrd="1" destOrd="0" presId="urn:microsoft.com/office/officeart/2005/8/layout/vList2"/>
    <dgm:cxn modelId="{2425CD7B-3ECF-4DBD-A312-5335DD474A2F}" type="presParOf" srcId="{44180048-D172-421B-9334-098A123D9C93}" destId="{E0A4B7AA-81C5-45F3-882C-A574A658A7F9}" srcOrd="2" destOrd="0" presId="urn:microsoft.com/office/officeart/2005/8/layout/vList2"/>
    <dgm:cxn modelId="{18C8766F-E366-488A-B304-062D42A6920D}" type="presParOf" srcId="{44180048-D172-421B-9334-098A123D9C93}" destId="{F14F5F50-E945-4F39-A8C5-2B8B7EA33148}" srcOrd="3" destOrd="0" presId="urn:microsoft.com/office/officeart/2005/8/layout/vList2"/>
    <dgm:cxn modelId="{7AC0E504-DA02-4EF7-8F96-9BFB53E88891}" type="presParOf" srcId="{44180048-D172-421B-9334-098A123D9C93}" destId="{CF2BB538-D95F-4B43-9C30-4BB7D1BB68A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81A868-64CB-4CE3-A1AE-8BAD136FC31F}" type="doc">
      <dgm:prSet loTypeId="urn:microsoft.com/office/officeart/2005/8/layout/vList2" loCatId="list" qsTypeId="urn:microsoft.com/office/officeart/2005/8/quickstyle/simple3" qsCatId="simple" csTypeId="urn:microsoft.com/office/officeart/2005/8/colors/accent5_1" csCatId="accent5" phldr="1"/>
      <dgm:spPr/>
      <dgm:t>
        <a:bodyPr/>
        <a:lstStyle/>
        <a:p>
          <a:endParaRPr lang="en-IN"/>
        </a:p>
      </dgm:t>
    </dgm:pt>
    <dgm:pt modelId="{EC51CDD4-95AD-4B54-9BA7-FDD864F764AE}">
      <dgm:prSet custT="1"/>
      <dgm:spPr/>
      <dgm:t>
        <a:bodyPr/>
        <a:lstStyle/>
        <a:p>
          <a:r>
            <a:rPr lang="en-US" sz="2000" b="0" dirty="0"/>
            <a:t>In conclusion, we have experimented with several supervised machine learning algorithms – Decision Trees, Random Forest, and SVM. </a:t>
          </a:r>
          <a:endParaRPr lang="en-IN" sz="2000" b="0" dirty="0"/>
        </a:p>
      </dgm:t>
    </dgm:pt>
    <dgm:pt modelId="{3F022F17-2A63-4407-9028-7F83A65D4C7F}" type="parTrans" cxnId="{67DE7666-9179-4278-8D86-ED989A394347}">
      <dgm:prSet/>
      <dgm:spPr/>
      <dgm:t>
        <a:bodyPr/>
        <a:lstStyle/>
        <a:p>
          <a:endParaRPr lang="en-IN"/>
        </a:p>
      </dgm:t>
    </dgm:pt>
    <dgm:pt modelId="{EFBB2D82-DD7A-4392-96AA-57F6A949BDCD}" type="sibTrans" cxnId="{67DE7666-9179-4278-8D86-ED989A394347}">
      <dgm:prSet/>
      <dgm:spPr/>
      <dgm:t>
        <a:bodyPr/>
        <a:lstStyle/>
        <a:p>
          <a:endParaRPr lang="en-IN"/>
        </a:p>
      </dgm:t>
    </dgm:pt>
    <dgm:pt modelId="{BCC3F87E-E398-4208-A756-D4021C14E415}">
      <dgm:prSet custT="1"/>
      <dgm:spPr/>
      <dgm:t>
        <a:bodyPr/>
        <a:lstStyle/>
        <a:p>
          <a:r>
            <a:rPr lang="en-US" sz="2000" b="0" dirty="0"/>
            <a:t>This interface will prove to be helpful with patients and doctors for diagnosis and prediction using past data through user input.</a:t>
          </a:r>
          <a:endParaRPr lang="en-IN" sz="2000" b="0" dirty="0"/>
        </a:p>
      </dgm:t>
    </dgm:pt>
    <dgm:pt modelId="{915A004F-5349-419A-A253-3A95CB61C7E9}" type="parTrans" cxnId="{94504AE7-C39D-4D68-AD4B-9A1964ACBCFE}">
      <dgm:prSet/>
      <dgm:spPr/>
      <dgm:t>
        <a:bodyPr/>
        <a:lstStyle/>
        <a:p>
          <a:endParaRPr lang="en-IN"/>
        </a:p>
      </dgm:t>
    </dgm:pt>
    <dgm:pt modelId="{C6F8B873-48AF-4517-A5FB-C5D7241D6BFC}" type="sibTrans" cxnId="{94504AE7-C39D-4D68-AD4B-9A1964ACBCFE}">
      <dgm:prSet/>
      <dgm:spPr/>
      <dgm:t>
        <a:bodyPr/>
        <a:lstStyle/>
        <a:p>
          <a:endParaRPr lang="en-IN"/>
        </a:p>
      </dgm:t>
    </dgm:pt>
    <dgm:pt modelId="{A9C17ACB-19E9-4FBB-8007-34248FE45BBB}">
      <dgm:prSet custT="1"/>
      <dgm:spPr/>
      <dgm:t>
        <a:bodyPr/>
        <a:lstStyle/>
        <a:p>
          <a:r>
            <a:rPr lang="en-IN" sz="2000" b="0" dirty="0"/>
            <a:t>Furthermore, </a:t>
          </a:r>
          <a:r>
            <a:rPr lang="en-US" sz="2000" b="0" dirty="0"/>
            <a:t>we will develop a web interface that takes user input and makes a prediction.</a:t>
          </a:r>
          <a:endParaRPr lang="en-IN" sz="2000" b="0" dirty="0"/>
        </a:p>
      </dgm:t>
    </dgm:pt>
    <dgm:pt modelId="{909CF60C-858F-4A2E-9CA9-C8726A00232F}" type="parTrans" cxnId="{06B08D75-F5CF-4058-A684-0D5C639C59E1}">
      <dgm:prSet/>
      <dgm:spPr/>
      <dgm:t>
        <a:bodyPr/>
        <a:lstStyle/>
        <a:p>
          <a:endParaRPr lang="en-IN"/>
        </a:p>
      </dgm:t>
    </dgm:pt>
    <dgm:pt modelId="{4775CD61-3C58-4A10-9072-6E5B4E370F87}" type="sibTrans" cxnId="{06B08D75-F5CF-4058-A684-0D5C639C59E1}">
      <dgm:prSet/>
      <dgm:spPr/>
      <dgm:t>
        <a:bodyPr/>
        <a:lstStyle/>
        <a:p>
          <a:endParaRPr lang="en-IN"/>
        </a:p>
      </dgm:t>
    </dgm:pt>
    <dgm:pt modelId="{44180048-D172-421B-9334-098A123D9C93}" type="pres">
      <dgm:prSet presAssocID="{2481A868-64CB-4CE3-A1AE-8BAD136FC31F}" presName="linear" presStyleCnt="0">
        <dgm:presLayoutVars>
          <dgm:animLvl val="lvl"/>
          <dgm:resizeHandles val="exact"/>
        </dgm:presLayoutVars>
      </dgm:prSet>
      <dgm:spPr/>
    </dgm:pt>
    <dgm:pt modelId="{EAE36EE0-EC5E-490C-8EED-679FC90DE4CA}" type="pres">
      <dgm:prSet presAssocID="{EC51CDD4-95AD-4B54-9BA7-FDD864F764AE}" presName="parentText" presStyleLbl="node1" presStyleIdx="0" presStyleCnt="3">
        <dgm:presLayoutVars>
          <dgm:chMax val="0"/>
          <dgm:bulletEnabled val="1"/>
        </dgm:presLayoutVars>
      </dgm:prSet>
      <dgm:spPr/>
    </dgm:pt>
    <dgm:pt modelId="{996ECE8C-FBE7-4566-B36D-533BAD162E1E}" type="pres">
      <dgm:prSet presAssocID="{EFBB2D82-DD7A-4392-96AA-57F6A949BDCD}" presName="spacer" presStyleCnt="0"/>
      <dgm:spPr/>
    </dgm:pt>
    <dgm:pt modelId="{39F3A77F-32D5-4BE0-841A-50DAE9158826}" type="pres">
      <dgm:prSet presAssocID="{A9C17ACB-19E9-4FBB-8007-34248FE45BBB}" presName="parentText" presStyleLbl="node1" presStyleIdx="1" presStyleCnt="3">
        <dgm:presLayoutVars>
          <dgm:chMax val="0"/>
          <dgm:bulletEnabled val="1"/>
        </dgm:presLayoutVars>
      </dgm:prSet>
      <dgm:spPr/>
    </dgm:pt>
    <dgm:pt modelId="{0496DC67-189B-41B4-9790-A47D3E47C243}" type="pres">
      <dgm:prSet presAssocID="{4775CD61-3C58-4A10-9072-6E5B4E370F87}" presName="spacer" presStyleCnt="0"/>
      <dgm:spPr/>
    </dgm:pt>
    <dgm:pt modelId="{8133A3A5-0DE7-4595-A7DE-E50E3B55961C}" type="pres">
      <dgm:prSet presAssocID="{BCC3F87E-E398-4208-A756-D4021C14E415}" presName="parentText" presStyleLbl="node1" presStyleIdx="2" presStyleCnt="3">
        <dgm:presLayoutVars>
          <dgm:chMax val="0"/>
          <dgm:bulletEnabled val="1"/>
        </dgm:presLayoutVars>
      </dgm:prSet>
      <dgm:spPr/>
    </dgm:pt>
  </dgm:ptLst>
  <dgm:cxnLst>
    <dgm:cxn modelId="{644C6524-C086-4452-8222-86665CCE63B3}" type="presOf" srcId="{2481A868-64CB-4CE3-A1AE-8BAD136FC31F}" destId="{44180048-D172-421B-9334-098A123D9C93}" srcOrd="0" destOrd="0" presId="urn:microsoft.com/office/officeart/2005/8/layout/vList2"/>
    <dgm:cxn modelId="{67DE7666-9179-4278-8D86-ED989A394347}" srcId="{2481A868-64CB-4CE3-A1AE-8BAD136FC31F}" destId="{EC51CDD4-95AD-4B54-9BA7-FDD864F764AE}" srcOrd="0" destOrd="0" parTransId="{3F022F17-2A63-4407-9028-7F83A65D4C7F}" sibTransId="{EFBB2D82-DD7A-4392-96AA-57F6A949BDCD}"/>
    <dgm:cxn modelId="{06B08D75-F5CF-4058-A684-0D5C639C59E1}" srcId="{2481A868-64CB-4CE3-A1AE-8BAD136FC31F}" destId="{A9C17ACB-19E9-4FBB-8007-34248FE45BBB}" srcOrd="1" destOrd="0" parTransId="{909CF60C-858F-4A2E-9CA9-C8726A00232F}" sibTransId="{4775CD61-3C58-4A10-9072-6E5B4E370F87}"/>
    <dgm:cxn modelId="{51C24FA6-FD98-4D6A-92C4-BB48BDFE2A8E}" type="presOf" srcId="{A9C17ACB-19E9-4FBB-8007-34248FE45BBB}" destId="{39F3A77F-32D5-4BE0-841A-50DAE9158826}" srcOrd="0" destOrd="0" presId="urn:microsoft.com/office/officeart/2005/8/layout/vList2"/>
    <dgm:cxn modelId="{64E188B7-772F-4661-B450-623DB3CD6098}" type="presOf" srcId="{EC51CDD4-95AD-4B54-9BA7-FDD864F764AE}" destId="{EAE36EE0-EC5E-490C-8EED-679FC90DE4CA}" srcOrd="0" destOrd="0" presId="urn:microsoft.com/office/officeart/2005/8/layout/vList2"/>
    <dgm:cxn modelId="{5E45DEC0-103B-406A-A08F-736DD3CEDB46}" type="presOf" srcId="{BCC3F87E-E398-4208-A756-D4021C14E415}" destId="{8133A3A5-0DE7-4595-A7DE-E50E3B55961C}" srcOrd="0" destOrd="0" presId="urn:microsoft.com/office/officeart/2005/8/layout/vList2"/>
    <dgm:cxn modelId="{94504AE7-C39D-4D68-AD4B-9A1964ACBCFE}" srcId="{2481A868-64CB-4CE3-A1AE-8BAD136FC31F}" destId="{BCC3F87E-E398-4208-A756-D4021C14E415}" srcOrd="2" destOrd="0" parTransId="{915A004F-5349-419A-A253-3A95CB61C7E9}" sibTransId="{C6F8B873-48AF-4517-A5FB-C5D7241D6BFC}"/>
    <dgm:cxn modelId="{F53782B2-99EC-4D29-8B45-1E75505927CA}" type="presParOf" srcId="{44180048-D172-421B-9334-098A123D9C93}" destId="{EAE36EE0-EC5E-490C-8EED-679FC90DE4CA}" srcOrd="0" destOrd="0" presId="urn:microsoft.com/office/officeart/2005/8/layout/vList2"/>
    <dgm:cxn modelId="{F3BF3DEB-A13F-4817-88F0-0E477E492D2F}" type="presParOf" srcId="{44180048-D172-421B-9334-098A123D9C93}" destId="{996ECE8C-FBE7-4566-B36D-533BAD162E1E}" srcOrd="1" destOrd="0" presId="urn:microsoft.com/office/officeart/2005/8/layout/vList2"/>
    <dgm:cxn modelId="{EF60DA70-5B58-4E4E-8C68-017C1194FF14}" type="presParOf" srcId="{44180048-D172-421B-9334-098A123D9C93}" destId="{39F3A77F-32D5-4BE0-841A-50DAE9158826}" srcOrd="2" destOrd="0" presId="urn:microsoft.com/office/officeart/2005/8/layout/vList2"/>
    <dgm:cxn modelId="{3F0EA72E-6B26-4BA9-A526-1D159DE72247}" type="presParOf" srcId="{44180048-D172-421B-9334-098A123D9C93}" destId="{0496DC67-189B-41B4-9790-A47D3E47C243}" srcOrd="3" destOrd="0" presId="urn:microsoft.com/office/officeart/2005/8/layout/vList2"/>
    <dgm:cxn modelId="{4A303178-2872-4D15-BFA2-4AA74F61E24F}" type="presParOf" srcId="{44180048-D172-421B-9334-098A123D9C93}" destId="{8133A3A5-0DE7-4595-A7DE-E50E3B5596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27837-80FC-430F-AD11-EC01089C7585}">
      <dsp:nvSpPr>
        <dsp:cNvPr id="0" name=""/>
        <dsp:cNvSpPr/>
      </dsp:nvSpPr>
      <dsp:spPr>
        <a:xfrm>
          <a:off x="0" y="1576"/>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Sharma, S. and Parmar, M., 2020. Heart diseases prediction using deep learning neural network model. Using SVM, accuracy for Heart Diseases 84.07%, Diabetes 78.26%, Random Forest 85.15% for heart diseases</a:t>
          </a:r>
          <a:endParaRPr lang="en-IN" sz="2000" kern="1200" dirty="0">
            <a:solidFill>
              <a:schemeClr val="tx1"/>
            </a:solidFill>
          </a:endParaRPr>
        </a:p>
      </dsp:txBody>
      <dsp:txXfrm>
        <a:off x="52325" y="53901"/>
        <a:ext cx="9883900" cy="967225"/>
      </dsp:txXfrm>
    </dsp:sp>
    <dsp:sp modelId="{C7E5D380-C629-4EBE-B729-3C2415FC6062}">
      <dsp:nvSpPr>
        <dsp:cNvPr id="0" name=""/>
        <dsp:cNvSpPr/>
      </dsp:nvSpPr>
      <dsp:spPr>
        <a:xfrm>
          <a:off x="0" y="1087486"/>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D. </a:t>
          </a:r>
          <a:r>
            <a:rPr lang="en-IN" sz="2000" kern="1200" dirty="0" err="1">
              <a:solidFill>
                <a:schemeClr val="tx1"/>
              </a:solidFill>
            </a:rPr>
            <a:t>Dahiwade</a:t>
          </a:r>
          <a:r>
            <a:rPr lang="en-IN" sz="2000" kern="1200" dirty="0">
              <a:solidFill>
                <a:schemeClr val="tx1"/>
              </a:solidFill>
            </a:rPr>
            <a:t>, G. </a:t>
          </a:r>
          <a:r>
            <a:rPr lang="en-IN" sz="2000" kern="1200" dirty="0" err="1">
              <a:solidFill>
                <a:schemeClr val="tx1"/>
              </a:solidFill>
            </a:rPr>
            <a:t>Patle</a:t>
          </a:r>
          <a:r>
            <a:rPr lang="en-IN" sz="2000" kern="1200" dirty="0">
              <a:solidFill>
                <a:schemeClr val="tx1"/>
              </a:solidFill>
            </a:rPr>
            <a:t> and E. Meshram, "Designing Disease Prediction Model Using Machine Learning Approach.</a:t>
          </a:r>
        </a:p>
      </dsp:txBody>
      <dsp:txXfrm>
        <a:off x="52325" y="1139811"/>
        <a:ext cx="9883900" cy="967225"/>
      </dsp:txXfrm>
    </dsp:sp>
    <dsp:sp modelId="{715BEB37-1BD9-43D1-9341-536D2AFD7CCA}">
      <dsp:nvSpPr>
        <dsp:cNvPr id="0" name=""/>
        <dsp:cNvSpPr/>
      </dsp:nvSpPr>
      <dsp:spPr>
        <a:xfrm>
          <a:off x="0" y="2173395"/>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S. </a:t>
          </a:r>
          <a:r>
            <a:rPr lang="en-US" sz="2000" kern="1200" dirty="0" err="1">
              <a:solidFill>
                <a:schemeClr val="tx1"/>
              </a:solidFill>
            </a:rPr>
            <a:t>Grampurohit</a:t>
          </a:r>
          <a:r>
            <a:rPr lang="en-US" sz="2000" kern="1200" dirty="0">
              <a:solidFill>
                <a:schemeClr val="tx1"/>
              </a:solidFill>
            </a:rPr>
            <a:t> and C. </a:t>
          </a:r>
          <a:r>
            <a:rPr lang="en-US" sz="2000" kern="1200" dirty="0" err="1">
              <a:solidFill>
                <a:schemeClr val="tx1"/>
              </a:solidFill>
            </a:rPr>
            <a:t>Sagarnal</a:t>
          </a:r>
          <a:r>
            <a:rPr lang="en-US" sz="2000" kern="1200" dirty="0">
              <a:solidFill>
                <a:schemeClr val="tx1"/>
              </a:solidFill>
            </a:rPr>
            <a:t>, "Disease Prediction using Machine Learning Algorithms.</a:t>
          </a:r>
          <a:endParaRPr lang="en-IN" sz="2000" kern="1200" dirty="0">
            <a:solidFill>
              <a:schemeClr val="tx1"/>
            </a:solidFill>
          </a:endParaRPr>
        </a:p>
      </dsp:txBody>
      <dsp:txXfrm>
        <a:off x="52325" y="2225720"/>
        <a:ext cx="9883900" cy="967225"/>
      </dsp:txXfrm>
    </dsp:sp>
    <dsp:sp modelId="{286F832E-10E9-443A-A677-BFA63C5DC5D3}">
      <dsp:nvSpPr>
        <dsp:cNvPr id="0" name=""/>
        <dsp:cNvSpPr/>
      </dsp:nvSpPr>
      <dsp:spPr>
        <a:xfrm>
          <a:off x="0" y="3259305"/>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Xie, S., Yu, Z. and </a:t>
          </a:r>
          <a:r>
            <a:rPr lang="en-US" sz="2000" kern="1200" dirty="0" err="1">
              <a:solidFill>
                <a:schemeClr val="tx1"/>
              </a:solidFill>
            </a:rPr>
            <a:t>Lv</a:t>
          </a:r>
          <a:r>
            <a:rPr lang="en-US" sz="2000" kern="1200" dirty="0">
              <a:solidFill>
                <a:schemeClr val="tx1"/>
              </a:solidFill>
            </a:rPr>
            <a:t>, Z., 2021. Multi-disease prediction based on deep learning: a survey.</a:t>
          </a:r>
          <a:endParaRPr lang="en-IN" sz="2000" kern="1200" dirty="0">
            <a:solidFill>
              <a:schemeClr val="tx1"/>
            </a:solidFill>
          </a:endParaRPr>
        </a:p>
      </dsp:txBody>
      <dsp:txXfrm>
        <a:off x="52325" y="3311630"/>
        <a:ext cx="9883900" cy="967225"/>
      </dsp:txXfrm>
    </dsp:sp>
    <dsp:sp modelId="{B73F9596-3805-4E8A-892C-2126808AD466}">
      <dsp:nvSpPr>
        <dsp:cNvPr id="0" name=""/>
        <dsp:cNvSpPr/>
      </dsp:nvSpPr>
      <dsp:spPr>
        <a:xfrm>
          <a:off x="0" y="4345215"/>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Bhatt, C.M., Patel, P., </a:t>
          </a:r>
          <a:r>
            <a:rPr lang="en-US" sz="2000" kern="1200" dirty="0" err="1">
              <a:solidFill>
                <a:schemeClr val="tx1"/>
              </a:solidFill>
            </a:rPr>
            <a:t>Ghetia</a:t>
          </a:r>
          <a:r>
            <a:rPr lang="en-US" sz="2000" kern="1200" dirty="0">
              <a:solidFill>
                <a:schemeClr val="tx1"/>
              </a:solidFill>
            </a:rPr>
            <a:t>, T. and Mazzeo, P.L., 2023. Effective heart disease prediction using machine learning techniques. SVM accuracy 93.19%</a:t>
          </a:r>
          <a:endParaRPr lang="en-IN" sz="2000" kern="1200" dirty="0">
            <a:solidFill>
              <a:schemeClr val="tx1"/>
            </a:solidFill>
          </a:endParaRPr>
        </a:p>
      </dsp:txBody>
      <dsp:txXfrm>
        <a:off x="52325" y="4397540"/>
        <a:ext cx="9883900" cy="967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3F3A4-FFAD-4519-AA0F-D01E37E008A2}">
      <dsp:nvSpPr>
        <dsp:cNvPr id="0" name=""/>
        <dsp:cNvSpPr/>
      </dsp:nvSpPr>
      <dsp:spPr>
        <a:xfrm rot="16200000">
          <a:off x="677333" y="-677333"/>
          <a:ext cx="2709333" cy="4064000"/>
        </a:xfrm>
        <a:prstGeom prst="round1Rect">
          <a:avLst/>
        </a:prstGeom>
        <a:solidFill>
          <a:schemeClr val="accent6">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Strengths</a:t>
          </a:r>
          <a:r>
            <a:rPr lang="en-GB" sz="1900" b="0" i="0" kern="1200" dirty="0">
              <a:effectLst/>
            </a:rPr>
            <a:t> </a:t>
          </a:r>
        </a:p>
        <a:p>
          <a:pPr marL="0" lvl="0" indent="0" algn="ctr" defTabSz="844550">
            <a:lnSpc>
              <a:spcPct val="90000"/>
            </a:lnSpc>
            <a:spcBef>
              <a:spcPct val="0"/>
            </a:spcBef>
            <a:spcAft>
              <a:spcPct val="35000"/>
            </a:spcAft>
            <a:buNone/>
          </a:pPr>
          <a:r>
            <a:rPr lang="en-GB" sz="1900" b="0" i="0" kern="1200" dirty="0">
              <a:effectLst/>
            </a:rPr>
            <a:t>Real Time Prediction.</a:t>
          </a:r>
        </a:p>
        <a:p>
          <a:pPr marL="0" lvl="0" indent="0" algn="ctr" defTabSz="844550">
            <a:lnSpc>
              <a:spcPct val="90000"/>
            </a:lnSpc>
            <a:spcBef>
              <a:spcPct val="0"/>
            </a:spcBef>
            <a:spcAft>
              <a:spcPct val="35000"/>
            </a:spcAft>
            <a:buNone/>
          </a:pPr>
          <a:r>
            <a:rPr lang="en-GB" sz="1900" b="0" i="0" kern="1200" dirty="0">
              <a:effectLst/>
            </a:rPr>
            <a:t>User-friendly Interface.</a:t>
          </a:r>
        </a:p>
        <a:p>
          <a:pPr marL="0" lvl="0" indent="0" algn="ctr" defTabSz="844550">
            <a:lnSpc>
              <a:spcPct val="90000"/>
            </a:lnSpc>
            <a:spcBef>
              <a:spcPct val="0"/>
            </a:spcBef>
            <a:spcAft>
              <a:spcPct val="35000"/>
            </a:spcAft>
            <a:buNone/>
          </a:pPr>
          <a:r>
            <a:rPr lang="en-GB" sz="1900" b="0" i="0" kern="1200" dirty="0">
              <a:effectLst/>
            </a:rPr>
            <a:t>PDF Report Generation.</a:t>
          </a:r>
        </a:p>
        <a:p>
          <a:pPr marL="0" lvl="0" indent="0" algn="ctr" defTabSz="844550">
            <a:lnSpc>
              <a:spcPct val="90000"/>
            </a:lnSpc>
            <a:spcBef>
              <a:spcPct val="0"/>
            </a:spcBef>
            <a:spcAft>
              <a:spcPct val="35000"/>
            </a:spcAft>
            <a:buNone/>
          </a:pPr>
          <a:r>
            <a:rPr lang="en-GB" sz="1900" b="0" i="0" kern="1200" dirty="0">
              <a:effectLst/>
            </a:rPr>
            <a:t>Scalable and Modular.</a:t>
          </a:r>
        </a:p>
      </dsp:txBody>
      <dsp:txXfrm rot="5400000">
        <a:off x="-1" y="1"/>
        <a:ext cx="4064000" cy="2032000"/>
      </dsp:txXfrm>
    </dsp:sp>
    <dsp:sp modelId="{07053454-FC11-46B0-9F7B-B1B97FB476BD}">
      <dsp:nvSpPr>
        <dsp:cNvPr id="0" name=""/>
        <dsp:cNvSpPr/>
      </dsp:nvSpPr>
      <dsp:spPr>
        <a:xfrm>
          <a:off x="4064000" y="0"/>
          <a:ext cx="4064000" cy="2709333"/>
        </a:xfrm>
        <a:prstGeom prst="round1Rect">
          <a:avLst/>
        </a:prstGeom>
        <a:solidFill>
          <a:schemeClr val="tx1">
            <a:lumMod val="50000"/>
            <a:lumOff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Weaknesses</a:t>
          </a:r>
          <a:r>
            <a:rPr lang="en-GB" sz="1900" b="0" i="0" kern="1200" dirty="0">
              <a:effectLst/>
            </a:rPr>
            <a:t> </a:t>
          </a:r>
        </a:p>
        <a:p>
          <a:pPr marL="0" lvl="0" indent="0" algn="ctr" defTabSz="844550">
            <a:lnSpc>
              <a:spcPct val="90000"/>
            </a:lnSpc>
            <a:spcBef>
              <a:spcPct val="0"/>
            </a:spcBef>
            <a:spcAft>
              <a:spcPct val="35000"/>
            </a:spcAft>
            <a:buNone/>
          </a:pPr>
          <a:r>
            <a:rPr lang="en-GB" sz="1900" b="0" i="0" kern="1200" dirty="0">
              <a:effectLst/>
            </a:rPr>
            <a:t>Limited Dataset Size.</a:t>
          </a:r>
        </a:p>
        <a:p>
          <a:pPr marL="0" lvl="0" indent="0" algn="ctr" defTabSz="844550">
            <a:lnSpc>
              <a:spcPct val="90000"/>
            </a:lnSpc>
            <a:spcBef>
              <a:spcPct val="0"/>
            </a:spcBef>
            <a:spcAft>
              <a:spcPct val="35000"/>
            </a:spcAft>
            <a:buNone/>
          </a:pPr>
          <a:r>
            <a:rPr lang="en-IN" sz="1900" kern="1200" dirty="0"/>
            <a:t>Model Interpretability.</a:t>
          </a:r>
        </a:p>
        <a:p>
          <a:pPr marL="0" lvl="0" indent="0" algn="ctr" defTabSz="844550">
            <a:lnSpc>
              <a:spcPct val="90000"/>
            </a:lnSpc>
            <a:spcBef>
              <a:spcPct val="0"/>
            </a:spcBef>
            <a:spcAft>
              <a:spcPct val="35000"/>
            </a:spcAft>
            <a:buNone/>
          </a:pPr>
          <a:r>
            <a:rPr lang="en-IN" sz="1900" kern="1200" dirty="0"/>
            <a:t>UI Overload.</a:t>
          </a:r>
        </a:p>
        <a:p>
          <a:pPr marL="0" lvl="0" indent="0" algn="ctr" defTabSz="844550">
            <a:lnSpc>
              <a:spcPct val="90000"/>
            </a:lnSpc>
            <a:spcBef>
              <a:spcPct val="0"/>
            </a:spcBef>
            <a:spcAft>
              <a:spcPct val="35000"/>
            </a:spcAft>
            <a:buNone/>
          </a:pPr>
          <a:r>
            <a:rPr lang="en-IN" sz="1900" kern="1200" dirty="0"/>
            <a:t>Static PDF reports.</a:t>
          </a:r>
        </a:p>
      </dsp:txBody>
      <dsp:txXfrm>
        <a:off x="4064000" y="0"/>
        <a:ext cx="4064000" cy="2032000"/>
      </dsp:txXfrm>
    </dsp:sp>
    <dsp:sp modelId="{2592A26F-1820-4637-9A9D-159FD76EFE9C}">
      <dsp:nvSpPr>
        <dsp:cNvPr id="0" name=""/>
        <dsp:cNvSpPr/>
      </dsp:nvSpPr>
      <dsp:spPr>
        <a:xfrm rot="10800000">
          <a:off x="0" y="2709333"/>
          <a:ext cx="4064000" cy="2709333"/>
        </a:xfrm>
        <a:prstGeom prst="round1Rect">
          <a:avLst/>
        </a:prstGeom>
        <a:solidFill>
          <a:schemeClr val="accent4">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Opportunities</a:t>
          </a:r>
        </a:p>
        <a:p>
          <a:pPr marL="0" lvl="0" indent="0" algn="ctr" defTabSz="844550">
            <a:lnSpc>
              <a:spcPct val="90000"/>
            </a:lnSpc>
            <a:spcBef>
              <a:spcPct val="0"/>
            </a:spcBef>
            <a:spcAft>
              <a:spcPct val="35000"/>
            </a:spcAft>
            <a:buNone/>
          </a:pPr>
          <a:r>
            <a:rPr lang="en-GB" sz="1900" b="0" i="0" kern="1200" dirty="0">
              <a:effectLst/>
            </a:rPr>
            <a:t> Integration with Health Care Systems.</a:t>
          </a:r>
        </a:p>
        <a:p>
          <a:pPr marL="0" lvl="0" indent="0" algn="ctr" defTabSz="844550">
            <a:lnSpc>
              <a:spcPct val="90000"/>
            </a:lnSpc>
            <a:spcBef>
              <a:spcPct val="0"/>
            </a:spcBef>
            <a:spcAft>
              <a:spcPct val="35000"/>
            </a:spcAft>
            <a:buNone/>
          </a:pPr>
          <a:r>
            <a:rPr lang="en-GB" sz="1900" b="0" i="0" kern="1200" dirty="0">
              <a:effectLst/>
            </a:rPr>
            <a:t>Adding Visual Analytics.</a:t>
          </a:r>
        </a:p>
        <a:p>
          <a:pPr marL="0" lvl="0" indent="0" algn="ctr" defTabSz="844550">
            <a:lnSpc>
              <a:spcPct val="90000"/>
            </a:lnSpc>
            <a:spcBef>
              <a:spcPct val="0"/>
            </a:spcBef>
            <a:spcAft>
              <a:spcPct val="35000"/>
            </a:spcAft>
            <a:buNone/>
          </a:pPr>
          <a:r>
            <a:rPr lang="en-GB" sz="1900" b="0" i="0" kern="1200" dirty="0">
              <a:effectLst/>
            </a:rPr>
            <a:t>Mobile App Version.</a:t>
          </a:r>
          <a:endParaRPr lang="en-IN" sz="1900" kern="1200" dirty="0"/>
        </a:p>
      </dsp:txBody>
      <dsp:txXfrm rot="10800000">
        <a:off x="0" y="3386666"/>
        <a:ext cx="4064000" cy="2032000"/>
      </dsp:txXfrm>
    </dsp:sp>
    <dsp:sp modelId="{198D3729-502D-42D3-9A9F-5FF4E260C4DE}">
      <dsp:nvSpPr>
        <dsp:cNvPr id="0" name=""/>
        <dsp:cNvSpPr/>
      </dsp:nvSpPr>
      <dsp:spPr>
        <a:xfrm rot="5400000">
          <a:off x="4741333" y="2032000"/>
          <a:ext cx="2709333" cy="4064000"/>
        </a:xfrm>
        <a:prstGeom prst="round1Rect">
          <a:avLst/>
        </a:prstGeom>
        <a:solidFill>
          <a:schemeClr val="accent2">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Threats</a:t>
          </a:r>
        </a:p>
        <a:p>
          <a:pPr marL="0" lvl="0" indent="0" algn="ctr" defTabSz="844550">
            <a:lnSpc>
              <a:spcPct val="90000"/>
            </a:lnSpc>
            <a:spcBef>
              <a:spcPct val="0"/>
            </a:spcBef>
            <a:spcAft>
              <a:spcPct val="35000"/>
            </a:spcAft>
            <a:buNone/>
          </a:pPr>
          <a:r>
            <a:rPr lang="en-GB" sz="1900" b="0" i="0" kern="1200" dirty="0">
              <a:effectLst/>
            </a:rPr>
            <a:t> Over-Reliance on Predictions</a:t>
          </a:r>
        </a:p>
        <a:p>
          <a:pPr marL="0" lvl="0" indent="0" algn="ctr" defTabSz="844550">
            <a:lnSpc>
              <a:spcPct val="90000"/>
            </a:lnSpc>
            <a:spcBef>
              <a:spcPct val="0"/>
            </a:spcBef>
            <a:spcAft>
              <a:spcPct val="35000"/>
            </a:spcAft>
            <a:buNone/>
          </a:pPr>
          <a:r>
            <a:rPr lang="en-GB" sz="1900" b="0" i="0" kern="1200" dirty="0">
              <a:effectLst/>
            </a:rPr>
            <a:t>Bias in Dataset.</a:t>
          </a:r>
        </a:p>
        <a:p>
          <a:pPr marL="0" lvl="0" indent="0" algn="ctr" defTabSz="844550">
            <a:lnSpc>
              <a:spcPct val="90000"/>
            </a:lnSpc>
            <a:spcBef>
              <a:spcPct val="0"/>
            </a:spcBef>
            <a:spcAft>
              <a:spcPct val="35000"/>
            </a:spcAft>
            <a:buNone/>
          </a:pPr>
          <a:r>
            <a:rPr lang="en-GB" sz="1900" b="0" i="0" kern="1200" dirty="0">
              <a:effectLst/>
            </a:rPr>
            <a:t>Rapid Evolution of Medical Standards.</a:t>
          </a:r>
        </a:p>
      </dsp:txBody>
      <dsp:txXfrm rot="-5400000">
        <a:off x="4063999" y="3386666"/>
        <a:ext cx="4064000" cy="2032000"/>
      </dsp:txXfrm>
    </dsp:sp>
    <dsp:sp modelId="{70CEC6B5-9096-45B4-AD83-2B82792D5396}">
      <dsp:nvSpPr>
        <dsp:cNvPr id="0" name=""/>
        <dsp:cNvSpPr/>
      </dsp:nvSpPr>
      <dsp:spPr>
        <a:xfrm>
          <a:off x="2844799" y="2032000"/>
          <a:ext cx="2438400" cy="1354666"/>
        </a:xfrm>
        <a:prstGeom prst="round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SWOT Analysis</a:t>
          </a:r>
        </a:p>
      </dsp:txBody>
      <dsp:txXfrm>
        <a:off x="2910928" y="2098129"/>
        <a:ext cx="2306142" cy="12224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B66B7-7363-4A01-895C-8FC19CC81ECF}">
      <dsp:nvSpPr>
        <dsp:cNvPr id="0" name=""/>
        <dsp:cNvSpPr/>
      </dsp:nvSpPr>
      <dsp:spPr>
        <a:xfrm>
          <a:off x="0" y="0"/>
          <a:ext cx="9901002" cy="1428803"/>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Through exploratory analysis, we analyzed the different datasets in detail and identified </a:t>
          </a:r>
          <a:r>
            <a:rPr lang="en-IN" sz="2400" kern="1200" dirty="0"/>
            <a:t>possible predictors of disease prediction.                                                           </a:t>
          </a:r>
        </a:p>
      </dsp:txBody>
      <dsp:txXfrm>
        <a:off x="69748" y="69748"/>
        <a:ext cx="9761506" cy="1289307"/>
      </dsp:txXfrm>
    </dsp:sp>
    <dsp:sp modelId="{1F3088F8-B5AD-423B-958A-71CEC353093A}">
      <dsp:nvSpPr>
        <dsp:cNvPr id="0" name=""/>
        <dsp:cNvSpPr/>
      </dsp:nvSpPr>
      <dsp:spPr>
        <a:xfrm>
          <a:off x="0" y="1637104"/>
          <a:ext cx="9901002" cy="1484082"/>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Identified important features and discarded the unnecessary ones</a:t>
          </a:r>
        </a:p>
      </dsp:txBody>
      <dsp:txXfrm>
        <a:off x="72447" y="1709551"/>
        <a:ext cx="9756108" cy="1339188"/>
      </dsp:txXfrm>
    </dsp:sp>
    <dsp:sp modelId="{5EFF87B1-3D36-4637-AB52-F935AF6037D4}">
      <dsp:nvSpPr>
        <dsp:cNvPr id="0" name=""/>
        <dsp:cNvSpPr/>
      </dsp:nvSpPr>
      <dsp:spPr>
        <a:xfrm>
          <a:off x="0" y="3323744"/>
          <a:ext cx="9901002" cy="1478497"/>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 have experimented with supervised machine learning techniques – Decision Trees, Random Forest, and SVM.</a:t>
          </a:r>
          <a:endParaRPr lang="en-IN" sz="2400" kern="1200" dirty="0"/>
        </a:p>
      </dsp:txBody>
      <dsp:txXfrm>
        <a:off x="72174" y="3395918"/>
        <a:ext cx="9756654" cy="13341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A5906-DA30-47C0-B999-8ECF38B6D7F5}">
      <dsp:nvSpPr>
        <dsp:cNvPr id="0" name=""/>
        <dsp:cNvSpPr/>
      </dsp:nvSpPr>
      <dsp:spPr>
        <a:xfrm>
          <a:off x="0" y="4266447"/>
          <a:ext cx="8121316" cy="559968"/>
        </a:xfrm>
        <a:prstGeom prst="rec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Sixth Week: Analysis and Documentation</a:t>
          </a:r>
        </a:p>
      </dsp:txBody>
      <dsp:txXfrm>
        <a:off x="0" y="4266447"/>
        <a:ext cx="8121316" cy="559968"/>
      </dsp:txXfrm>
    </dsp:sp>
    <dsp:sp modelId="{9D2BDF7C-85CD-45C8-B03E-ABDECDF5AA40}">
      <dsp:nvSpPr>
        <dsp:cNvPr id="0" name=""/>
        <dsp:cNvSpPr/>
      </dsp:nvSpPr>
      <dsp:spPr>
        <a:xfrm rot="10800000">
          <a:off x="0" y="3413614"/>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Fifth Week: Implementation</a:t>
          </a:r>
        </a:p>
      </dsp:txBody>
      <dsp:txXfrm rot="10800000">
        <a:off x="0" y="3413614"/>
        <a:ext cx="8121316" cy="559603"/>
      </dsp:txXfrm>
    </dsp:sp>
    <dsp:sp modelId="{CA443730-6835-45FB-A913-EE77D7B52DBA}">
      <dsp:nvSpPr>
        <dsp:cNvPr id="0" name=""/>
        <dsp:cNvSpPr/>
      </dsp:nvSpPr>
      <dsp:spPr>
        <a:xfrm rot="10800000">
          <a:off x="0" y="2560781"/>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Fourth Week: Understanding advanced machine learning</a:t>
          </a:r>
        </a:p>
      </dsp:txBody>
      <dsp:txXfrm rot="10800000">
        <a:off x="0" y="2560781"/>
        <a:ext cx="8121316" cy="559603"/>
      </dsp:txXfrm>
    </dsp:sp>
    <dsp:sp modelId="{856E1A0B-7A9C-4FDA-9418-D1576B4DCE84}">
      <dsp:nvSpPr>
        <dsp:cNvPr id="0" name=""/>
        <dsp:cNvSpPr/>
      </dsp:nvSpPr>
      <dsp:spPr>
        <a:xfrm rot="10800000">
          <a:off x="0" y="1707949"/>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Third Week: Data Collection and Preprocessing</a:t>
          </a:r>
        </a:p>
      </dsp:txBody>
      <dsp:txXfrm rot="10800000">
        <a:off x="0" y="1707949"/>
        <a:ext cx="8121316" cy="559603"/>
      </dsp:txXfrm>
    </dsp:sp>
    <dsp:sp modelId="{E839A616-BE78-427C-9B9A-5C5BED0BA29A}">
      <dsp:nvSpPr>
        <dsp:cNvPr id="0" name=""/>
        <dsp:cNvSpPr/>
      </dsp:nvSpPr>
      <dsp:spPr>
        <a:xfrm rot="10800000">
          <a:off x="0" y="855116"/>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Second Week: Synopsis Report and Literature Review</a:t>
          </a:r>
        </a:p>
      </dsp:txBody>
      <dsp:txXfrm rot="10800000">
        <a:off x="0" y="855116"/>
        <a:ext cx="8121316" cy="559603"/>
      </dsp:txXfrm>
    </dsp:sp>
    <dsp:sp modelId="{572761BE-3A19-40F8-97BE-3E5FC2E08943}">
      <dsp:nvSpPr>
        <dsp:cNvPr id="0" name=""/>
        <dsp:cNvSpPr/>
      </dsp:nvSpPr>
      <dsp:spPr>
        <a:xfrm rot="10800000">
          <a:off x="0" y="2284"/>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First Week: Understanding the need of model generator and the model</a:t>
          </a:r>
        </a:p>
      </dsp:txBody>
      <dsp:txXfrm rot="10800000">
        <a:off x="0" y="2284"/>
        <a:ext cx="8121316" cy="5596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CA2FB-EA51-4D91-AEA3-69F76688F674}">
      <dsp:nvSpPr>
        <dsp:cNvPr id="0" name=""/>
        <dsp:cNvSpPr/>
      </dsp:nvSpPr>
      <dsp:spPr>
        <a:xfrm>
          <a:off x="0" y="722197"/>
          <a:ext cx="11463239" cy="1319674"/>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cs typeface="Times New Roman" panose="02020603050405020304" pitchFamily="18" charset="0"/>
            </a:rPr>
            <a:t>SVM</a:t>
          </a:r>
        </a:p>
        <a:p>
          <a:pPr marL="0" lvl="0" indent="0" algn="l" defTabSz="711200">
            <a:lnSpc>
              <a:spcPct val="90000"/>
            </a:lnSpc>
            <a:spcBef>
              <a:spcPct val="0"/>
            </a:spcBef>
            <a:spcAft>
              <a:spcPct val="35000"/>
            </a:spcAft>
            <a:buNone/>
          </a:pPr>
          <a:r>
            <a:rPr lang="en-US" sz="1600" b="0" i="0" kern="1200" dirty="0">
              <a:effectLst/>
              <a:latin typeface="+mn-lt"/>
              <a:cs typeface="Times New Roman" panose="02020603050405020304" pitchFamily="18" charset="0"/>
            </a:rPr>
            <a:t>Support Vector Machines (SVMs) are powerful supervised learning algorithms primarily used for classification and regression tasks. </a:t>
          </a:r>
          <a:r>
            <a:rPr lang="en-US" sz="1600" kern="1200" dirty="0">
              <a:latin typeface="+mn-lt"/>
              <a:cs typeface="Times New Roman" panose="02020603050405020304" pitchFamily="18" charset="0"/>
            </a:rPr>
            <a:t>SVM</a:t>
          </a:r>
          <a:r>
            <a:rPr lang="en-US" sz="1600" b="0" i="0" kern="1200" dirty="0">
              <a:effectLst/>
              <a:latin typeface="+mn-lt"/>
              <a:cs typeface="Times New Roman" panose="02020603050405020304" pitchFamily="18" charset="0"/>
            </a:rPr>
            <a:t> work by identifying the optimal hyperplane that separates data points of different classes in a high-dimensional space, maximizing the margin between the closest points of each class, known as support vectors.</a:t>
          </a:r>
          <a:endParaRPr lang="en-IN" sz="1600" b="0" kern="1200" dirty="0">
            <a:latin typeface="+mn-lt"/>
          </a:endParaRPr>
        </a:p>
      </dsp:txBody>
      <dsp:txXfrm>
        <a:off x="64421" y="786618"/>
        <a:ext cx="11334397" cy="1190832"/>
      </dsp:txXfrm>
    </dsp:sp>
    <dsp:sp modelId="{E0A4B7AA-81C5-45F3-882C-A574A658A7F9}">
      <dsp:nvSpPr>
        <dsp:cNvPr id="0" name=""/>
        <dsp:cNvSpPr/>
      </dsp:nvSpPr>
      <dsp:spPr>
        <a:xfrm>
          <a:off x="0" y="2193371"/>
          <a:ext cx="11463239" cy="1254825"/>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cs typeface="Times New Roman" panose="02020603050405020304" pitchFamily="18" charset="0"/>
            </a:rPr>
            <a:t>Decision Trees</a:t>
          </a:r>
        </a:p>
        <a:p>
          <a:pPr marL="0" lvl="0" indent="0" algn="l" defTabSz="711200">
            <a:lnSpc>
              <a:spcPct val="90000"/>
            </a:lnSpc>
            <a:spcBef>
              <a:spcPct val="0"/>
            </a:spcBef>
            <a:spcAft>
              <a:spcPct val="35000"/>
            </a:spcAft>
            <a:buNone/>
          </a:pPr>
          <a:r>
            <a:rPr lang="en-US" sz="1600" b="0" i="0" kern="1200" dirty="0">
              <a:effectLst/>
              <a:latin typeface="+mn-lt"/>
              <a:cs typeface="Times New Roman" panose="02020603050405020304" pitchFamily="18" charset="0"/>
            </a:rPr>
            <a:t>Decision Trees are a supervised machine learning algorithm that splits data into branches based on feature values to make predictions. Each internal node represents a decision on an attribute, and each leaf node represents an outcome or class label.</a:t>
          </a:r>
          <a:endParaRPr lang="en-IN" sz="1600" b="1" kern="1200" dirty="0">
            <a:latin typeface="+mn-lt"/>
          </a:endParaRPr>
        </a:p>
      </dsp:txBody>
      <dsp:txXfrm>
        <a:off x="61256" y="2254627"/>
        <a:ext cx="11340727" cy="1132313"/>
      </dsp:txXfrm>
    </dsp:sp>
    <dsp:sp modelId="{CF2BB538-D95F-4B43-9C30-4BB7D1BB68A7}">
      <dsp:nvSpPr>
        <dsp:cNvPr id="0" name=""/>
        <dsp:cNvSpPr/>
      </dsp:nvSpPr>
      <dsp:spPr>
        <a:xfrm>
          <a:off x="0" y="3635396"/>
          <a:ext cx="11463239" cy="1254825"/>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cs typeface="Times New Roman" panose="02020603050405020304" pitchFamily="18" charset="0"/>
            </a:rPr>
            <a:t>Random Forest</a:t>
          </a:r>
        </a:p>
        <a:p>
          <a:pPr marL="0" lvl="0" indent="0" algn="l" defTabSz="711200">
            <a:lnSpc>
              <a:spcPct val="90000"/>
            </a:lnSpc>
            <a:spcBef>
              <a:spcPct val="0"/>
            </a:spcBef>
            <a:spcAft>
              <a:spcPct val="35000"/>
            </a:spcAft>
            <a:buNone/>
          </a:pPr>
          <a:r>
            <a:rPr lang="en-US" sz="1600" b="0" i="0" kern="1200" dirty="0">
              <a:effectLst/>
              <a:latin typeface="+mn-lt"/>
              <a:cs typeface="Times New Roman" panose="02020603050405020304" pitchFamily="18" charset="0"/>
            </a:rPr>
            <a:t>Random Forest is an ensemble learning method that builds multiple decision trees and combines their outputs for more accurate and stable predictions. It reduces overfitting by averaging the results of randomly generated trees.</a:t>
          </a:r>
          <a:endParaRPr lang="en-IN" sz="1600" b="1" kern="1200" dirty="0">
            <a:latin typeface="+mn-lt"/>
          </a:endParaRPr>
        </a:p>
      </dsp:txBody>
      <dsp:txXfrm>
        <a:off x="61256" y="3696652"/>
        <a:ext cx="11340727" cy="1132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36EE0-EC5E-490C-8EED-679FC90DE4CA}">
      <dsp:nvSpPr>
        <dsp:cNvPr id="0" name=""/>
        <dsp:cNvSpPr/>
      </dsp:nvSpPr>
      <dsp:spPr>
        <a:xfrm>
          <a:off x="0" y="690106"/>
          <a:ext cx="11161598" cy="12168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In conclusion, we have experimented with several supervised machine learning algorithms – Decision Trees, Random Forest, and SVM. </a:t>
          </a:r>
          <a:endParaRPr lang="en-IN" sz="2000" b="0" kern="1200" dirty="0"/>
        </a:p>
      </dsp:txBody>
      <dsp:txXfrm>
        <a:off x="59399" y="749505"/>
        <a:ext cx="11042800" cy="1098002"/>
      </dsp:txXfrm>
    </dsp:sp>
    <dsp:sp modelId="{39F3A77F-32D5-4BE0-841A-50DAE9158826}">
      <dsp:nvSpPr>
        <dsp:cNvPr id="0" name=""/>
        <dsp:cNvSpPr/>
      </dsp:nvSpPr>
      <dsp:spPr>
        <a:xfrm>
          <a:off x="0" y="2094106"/>
          <a:ext cx="11161598" cy="12168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kern="1200" dirty="0"/>
            <a:t>Furthermore, </a:t>
          </a:r>
          <a:r>
            <a:rPr lang="en-US" sz="2000" b="0" kern="1200" dirty="0"/>
            <a:t>we will develop a web interface that takes user input and makes a prediction.</a:t>
          </a:r>
          <a:endParaRPr lang="en-IN" sz="2000" b="0" kern="1200" dirty="0"/>
        </a:p>
      </dsp:txBody>
      <dsp:txXfrm>
        <a:off x="59399" y="2153505"/>
        <a:ext cx="11042800" cy="1098002"/>
      </dsp:txXfrm>
    </dsp:sp>
    <dsp:sp modelId="{8133A3A5-0DE7-4595-A7DE-E50E3B55961C}">
      <dsp:nvSpPr>
        <dsp:cNvPr id="0" name=""/>
        <dsp:cNvSpPr/>
      </dsp:nvSpPr>
      <dsp:spPr>
        <a:xfrm>
          <a:off x="0" y="3498106"/>
          <a:ext cx="11161598" cy="12168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This interface will prove to be helpful with patients and doctors for diagnosis and prediction using past data through user input.</a:t>
          </a:r>
          <a:endParaRPr lang="en-IN" sz="2000" b="0" kern="1200" dirty="0"/>
        </a:p>
      </dsp:txBody>
      <dsp:txXfrm>
        <a:off x="59399" y="3557505"/>
        <a:ext cx="11042800"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Since the internet is accessible to all and its openness makes </a:t>
            </a:r>
            <a:r>
              <a:rPr lang="en-US" dirty="0"/>
              <a:t>transactions easy, </a:t>
            </a:r>
          </a:p>
          <a:p>
            <a:r>
              <a:rPr lang="en-US" dirty="0"/>
              <a:t>there are also errors associated</a:t>
            </a:r>
            <a:r>
              <a:rPr lang="en-IN" dirty="0"/>
              <a:t> with this service.</a:t>
            </a:r>
          </a:p>
          <a:p>
            <a:r>
              <a:rPr lang="en-IN" dirty="0"/>
              <a:t>Fraud detection is major necessity to carry out these operations.</a:t>
            </a:r>
          </a:p>
        </p:txBody>
      </p:sp>
      <p:sp>
        <p:nvSpPr>
          <p:cNvPr id="4" name="Slide Number Placeholder 3"/>
          <p:cNvSpPr>
            <a:spLocks noGrp="1"/>
          </p:cNvSpPr>
          <p:nvPr>
            <p:ph type="sldNum" sz="quarter" idx="5"/>
          </p:nvPr>
        </p:nvSpPr>
        <p:spPr/>
        <p:txBody>
          <a:bodyPr/>
          <a:lstStyle/>
          <a:p>
            <a:fld id="{3493A8CF-95A7-924D-878B-183116A25DFA}" type="slidenum">
              <a:rPr lang="en-US" smtClean="0"/>
              <a:t>3</a:t>
            </a:fld>
            <a:endParaRPr lang="en-US" dirty="0"/>
          </a:p>
        </p:txBody>
      </p:sp>
    </p:spTree>
    <p:extLst>
      <p:ext uri="{BB962C8B-B14F-4D97-AF65-F5344CB8AC3E}">
        <p14:creationId xmlns:p14="http://schemas.microsoft.com/office/powerpoint/2010/main" val="309588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80BCE-B4D9-6CC8-8A1D-6DD17FA49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673103-ADDB-589E-8622-EEF2603D98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48574E-7997-48B5-A832-30D091E71500}"/>
              </a:ext>
            </a:extLst>
          </p:cNvPr>
          <p:cNvSpPr>
            <a:spLocks noGrp="1"/>
          </p:cNvSpPr>
          <p:nvPr>
            <p:ph type="body" idx="1"/>
          </p:nvPr>
        </p:nvSpPr>
        <p:spPr/>
        <p:txBody>
          <a:bodyPr/>
          <a:lstStyle/>
          <a:p>
            <a:r>
              <a:rPr lang="en-IN" dirty="0"/>
              <a:t>Since the internet is accessible to all and its openness makes </a:t>
            </a:r>
            <a:r>
              <a:rPr lang="en-US" dirty="0"/>
              <a:t>transactions easy, </a:t>
            </a:r>
          </a:p>
          <a:p>
            <a:r>
              <a:rPr lang="en-US" dirty="0"/>
              <a:t>there are also errors associated</a:t>
            </a:r>
            <a:r>
              <a:rPr lang="en-IN" dirty="0"/>
              <a:t> with this service.</a:t>
            </a:r>
          </a:p>
          <a:p>
            <a:r>
              <a:rPr lang="en-IN" dirty="0"/>
              <a:t>Fraud detection is major necessity to carry out these operations.</a:t>
            </a:r>
          </a:p>
        </p:txBody>
      </p:sp>
      <p:sp>
        <p:nvSpPr>
          <p:cNvPr id="4" name="Slide Number Placeholder 3">
            <a:extLst>
              <a:ext uri="{FF2B5EF4-FFF2-40B4-BE49-F238E27FC236}">
                <a16:creationId xmlns:a16="http://schemas.microsoft.com/office/drawing/2014/main" id="{CF9BC197-0016-7F4C-393D-4D8735366E7C}"/>
              </a:ext>
            </a:extLst>
          </p:cNvPr>
          <p:cNvSpPr>
            <a:spLocks noGrp="1"/>
          </p:cNvSpPr>
          <p:nvPr>
            <p:ph type="sldNum" sz="quarter" idx="5"/>
          </p:nvPr>
        </p:nvSpPr>
        <p:spPr/>
        <p:txBody>
          <a:bodyPr/>
          <a:lstStyle/>
          <a:p>
            <a:fld id="{3493A8CF-95A7-924D-878B-183116A25DFA}" type="slidenum">
              <a:rPr lang="en-US" smtClean="0"/>
              <a:t>4</a:t>
            </a:fld>
            <a:endParaRPr lang="en-US" dirty="0"/>
          </a:p>
        </p:txBody>
      </p:sp>
    </p:spTree>
    <p:extLst>
      <p:ext uri="{BB962C8B-B14F-4D97-AF65-F5344CB8AC3E}">
        <p14:creationId xmlns:p14="http://schemas.microsoft.com/office/powerpoint/2010/main" val="262895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4/19/2025</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4/19/2025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iammustafatz/diabetes-prediction-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kamilpytlak/personal-key-indicators-of-heart-diseas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584775"/>
          </a:xfrm>
          <a:prstGeom prst="rect">
            <a:avLst/>
          </a:prstGeom>
          <a:noFill/>
        </p:spPr>
        <p:txBody>
          <a:bodyPr wrap="square" rtlCol="0">
            <a:spAutoFit/>
          </a:bodyPr>
          <a:lstStyle/>
          <a:p>
            <a:pPr algn="ctr"/>
            <a:r>
              <a:rPr lang="en-IN" sz="3200" dirty="0"/>
              <a:t>Title: Disease Prediction using Patient Data</a:t>
            </a:r>
          </a:p>
        </p:txBody>
      </p:sp>
      <p:sp>
        <p:nvSpPr>
          <p:cNvPr id="6" name="TextBox 5"/>
          <p:cNvSpPr txBox="1"/>
          <p:nvPr/>
        </p:nvSpPr>
        <p:spPr>
          <a:xfrm>
            <a:off x="304829" y="5003074"/>
            <a:ext cx="3751782" cy="2031325"/>
          </a:xfrm>
          <a:prstGeom prst="rect">
            <a:avLst/>
          </a:prstGeom>
          <a:noFill/>
        </p:spPr>
        <p:txBody>
          <a:bodyPr wrap="square" rtlCol="0">
            <a:spAutoFit/>
          </a:bodyPr>
          <a:lstStyle/>
          <a:p>
            <a:r>
              <a:rPr lang="en-IN" b="1" dirty="0"/>
              <a:t>Presented by:</a:t>
            </a:r>
            <a:endParaRPr lang="en-IN" dirty="0"/>
          </a:p>
          <a:p>
            <a:r>
              <a:rPr lang="en-IN" dirty="0"/>
              <a:t>500124889 – Abhishek Uniyal</a:t>
            </a:r>
            <a:endParaRPr lang="en-IN" b="1" dirty="0"/>
          </a:p>
          <a:p>
            <a:r>
              <a:rPr lang="en-IN" dirty="0"/>
              <a:t>500124804 – Akash Kumar Yadav</a:t>
            </a:r>
          </a:p>
          <a:p>
            <a:r>
              <a:rPr lang="en-IN" dirty="0"/>
              <a:t>500125986 – Devansh Pratap Singh</a:t>
            </a:r>
          </a:p>
          <a:p>
            <a:r>
              <a:rPr lang="en-IN" dirty="0"/>
              <a:t>500125583 – Prince </a:t>
            </a:r>
            <a:r>
              <a:rPr lang="en-IN" dirty="0" err="1"/>
              <a:t>Nagarkoti</a:t>
            </a:r>
            <a:endParaRPr lang="en-IN" dirty="0"/>
          </a:p>
          <a:p>
            <a:r>
              <a:rPr lang="en-IN" dirty="0"/>
              <a:t>500125640 – Sumit Singh </a:t>
            </a:r>
            <a:r>
              <a:rPr lang="en-IN" dirty="0" err="1"/>
              <a:t>Kaintura</a:t>
            </a:r>
            <a:endParaRPr lang="en-IN" dirty="0"/>
          </a:p>
          <a:p>
            <a:endParaRPr lang="en-IN" dirty="0"/>
          </a:p>
        </p:txBody>
      </p:sp>
      <p:sp>
        <p:nvSpPr>
          <p:cNvPr id="9" name="TextBox 8"/>
          <p:cNvSpPr txBox="1"/>
          <p:nvPr/>
        </p:nvSpPr>
        <p:spPr>
          <a:xfrm>
            <a:off x="8882743" y="5003074"/>
            <a:ext cx="2717074" cy="923330"/>
          </a:xfrm>
          <a:prstGeom prst="rect">
            <a:avLst/>
          </a:prstGeom>
          <a:noFill/>
        </p:spPr>
        <p:txBody>
          <a:bodyPr wrap="square" rtlCol="0">
            <a:spAutoFit/>
          </a:bodyPr>
          <a:lstStyle/>
          <a:p>
            <a:r>
              <a:rPr lang="en-IN" b="1" dirty="0"/>
              <a:t>Guided By:</a:t>
            </a:r>
            <a:endParaRPr lang="en-IN" dirty="0"/>
          </a:p>
          <a:p>
            <a:r>
              <a:rPr lang="en-IN" dirty="0"/>
              <a:t>Dr. Pooja Singh</a:t>
            </a:r>
          </a:p>
          <a:p>
            <a:r>
              <a:rPr lang="en-IN" dirty="0"/>
              <a:t>IBM</a:t>
            </a:r>
          </a:p>
        </p:txBody>
      </p:sp>
      <p:pic>
        <p:nvPicPr>
          <p:cNvPr id="10" name="Picture 9">
            <a:extLst>
              <a:ext uri="{FF2B5EF4-FFF2-40B4-BE49-F238E27FC236}">
                <a16:creationId xmlns:a16="http://schemas.microsoft.com/office/drawing/2014/main" id="{40009032-C210-087A-AE49-FB00375A05E9}"/>
              </a:ext>
            </a:extLst>
          </p:cNvPr>
          <p:cNvPicPr>
            <a:picLocks noChangeAspect="1"/>
          </p:cNvPicPr>
          <p:nvPr/>
        </p:nvPicPr>
        <p:blipFill>
          <a:blip r:embed="rId2"/>
          <a:stretch>
            <a:fillRect/>
          </a:stretch>
        </p:blipFill>
        <p:spPr>
          <a:xfrm>
            <a:off x="306882" y="90427"/>
            <a:ext cx="876300" cy="1485900"/>
          </a:xfrm>
          <a:prstGeom prst="rect">
            <a:avLst/>
          </a:prstGeom>
        </p:spPr>
      </p:pic>
      <p:pic>
        <p:nvPicPr>
          <p:cNvPr id="12" name="Picture 11">
            <a:extLst>
              <a:ext uri="{FF2B5EF4-FFF2-40B4-BE49-F238E27FC236}">
                <a16:creationId xmlns:a16="http://schemas.microsoft.com/office/drawing/2014/main" id="{52F8D002-4FE1-3AF1-841C-4DA2ABD8C94D}"/>
              </a:ext>
            </a:extLst>
          </p:cNvPr>
          <p:cNvPicPr>
            <a:picLocks noChangeAspect="1"/>
          </p:cNvPicPr>
          <p:nvPr/>
        </p:nvPicPr>
        <p:blipFill>
          <a:blip r:embed="rId3"/>
          <a:stretch>
            <a:fillRect/>
          </a:stretch>
        </p:blipFill>
        <p:spPr>
          <a:xfrm>
            <a:off x="7484000" y="-262237"/>
            <a:ext cx="5049721" cy="2166257"/>
          </a:xfrm>
          <a:prstGeom prst="rect">
            <a:avLst/>
          </a:prstGeom>
        </p:spPr>
      </p:pic>
    </p:spTree>
    <p:extLst>
      <p:ext uri="{BB962C8B-B14F-4D97-AF65-F5344CB8AC3E}">
        <p14:creationId xmlns:p14="http://schemas.microsoft.com/office/powerpoint/2010/main" val="1627799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788467" y="1828799"/>
            <a:ext cx="6808206"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Generate downloadable health reports in PDF format</a:t>
            </a:r>
          </a:p>
        </p:txBody>
      </p:sp>
      <p:sp>
        <p:nvSpPr>
          <p:cNvPr id="3" name="Rectangle: Rounded Corners 2">
            <a:extLst>
              <a:ext uri="{FF2B5EF4-FFF2-40B4-BE49-F238E27FC236}">
                <a16:creationId xmlns:a16="http://schemas.microsoft.com/office/drawing/2014/main" id="{D9896994-BAF3-3035-78FA-8D807256901E}"/>
              </a:ext>
            </a:extLst>
          </p:cNvPr>
          <p:cNvSpPr/>
          <p:nvPr/>
        </p:nvSpPr>
        <p:spPr>
          <a:xfrm>
            <a:off x="-7406291" y="182879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Use real-world patient data with health &amp; lifestyle factors</a:t>
            </a:r>
            <a:endParaRPr lang="en-IN" sz="2800" dirty="0">
              <a:solidFill>
                <a:schemeClr val="tx1"/>
              </a:solidFill>
            </a:endParaRPr>
          </a:p>
        </p:txBody>
      </p:sp>
    </p:spTree>
    <p:extLst>
      <p:ext uri="{BB962C8B-B14F-4D97-AF65-F5344CB8AC3E}">
        <p14:creationId xmlns:p14="http://schemas.microsoft.com/office/powerpoint/2010/main" val="78042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Steps</a:t>
            </a:r>
          </a:p>
        </p:txBody>
      </p:sp>
      <p:sp>
        <p:nvSpPr>
          <p:cNvPr id="7" name="Rectangle: Rounded Corners 6">
            <a:extLst>
              <a:ext uri="{FF2B5EF4-FFF2-40B4-BE49-F238E27FC236}">
                <a16:creationId xmlns:a16="http://schemas.microsoft.com/office/drawing/2014/main" id="{D9896994-BAF3-3035-78FA-8D807256901E}"/>
              </a:ext>
            </a:extLst>
          </p:cNvPr>
          <p:cNvSpPr/>
          <p:nvPr/>
        </p:nvSpPr>
        <p:spPr>
          <a:xfrm>
            <a:off x="-7048501" y="1828799"/>
            <a:ext cx="6450415"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Generate downloadable health reports in PDF format</a:t>
            </a:r>
          </a:p>
        </p:txBody>
      </p:sp>
      <p:graphicFrame>
        <p:nvGraphicFramePr>
          <p:cNvPr id="8" name="Diagram 7">
            <a:extLst>
              <a:ext uri="{FF2B5EF4-FFF2-40B4-BE49-F238E27FC236}">
                <a16:creationId xmlns:a16="http://schemas.microsoft.com/office/drawing/2014/main" id="{BB86B014-E804-E66F-0A31-5C65C7D2F25A}"/>
              </a:ext>
            </a:extLst>
          </p:cNvPr>
          <p:cNvGraphicFramePr/>
          <p:nvPr>
            <p:extLst>
              <p:ext uri="{D42A27DB-BD31-4B8C-83A1-F6EECF244321}">
                <p14:modId xmlns:p14="http://schemas.microsoft.com/office/powerpoint/2010/main" val="4102155700"/>
              </p:ext>
            </p:extLst>
          </p:nvPr>
        </p:nvGraphicFramePr>
        <p:xfrm>
          <a:off x="1145499" y="1828799"/>
          <a:ext cx="9901002" cy="483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29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CBED34-F97E-1C9D-080F-5FD419210FC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5A441AD-AB0C-B91B-06DD-59C231D03657}"/>
              </a:ext>
            </a:extLst>
          </p:cNvPr>
          <p:cNvSpPr txBox="1"/>
          <p:nvPr/>
        </p:nvSpPr>
        <p:spPr>
          <a:xfrm>
            <a:off x="1071154" y="1064470"/>
            <a:ext cx="9901002"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Dataset Name</a:t>
            </a:r>
            <a:r>
              <a:rPr lang="en-US" sz="2000" dirty="0">
                <a:latin typeface="Arial" panose="020B0604020202020204" pitchFamily="34" charset="0"/>
                <a:cs typeface="Arial" panose="020B0604020202020204" pitchFamily="34" charset="0"/>
              </a:rPr>
              <a:t>: Diabetes Prediction Dataset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 Kaggle (</a:t>
            </a:r>
            <a:r>
              <a:rPr lang="en-US" sz="2000" dirty="0">
                <a:latin typeface="Arial" panose="020B0604020202020204" pitchFamily="34" charset="0"/>
                <a:cs typeface="Arial" panose="020B0604020202020204" pitchFamily="34" charset="0"/>
                <a:hlinkClick r:id="rId2"/>
              </a:rPr>
              <a:t>DIABETES_PREDICTION_DATASET.csv</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Size: </a:t>
            </a:r>
            <a:r>
              <a:rPr lang="en-IN" sz="2000" b="0" i="0" dirty="0">
                <a:effectLst/>
                <a:latin typeface="Arial" panose="020B0604020202020204" pitchFamily="34" charset="0"/>
                <a:cs typeface="Arial" panose="020B0604020202020204" pitchFamily="34" charset="0"/>
              </a:rPr>
              <a:t>100000, 9</a:t>
            </a:r>
            <a:endParaRPr 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398420A-0CA1-65B2-5C67-E3679F5ACB39}"/>
              </a:ext>
            </a:extLst>
          </p:cNvPr>
          <p:cNvSpPr txBox="1"/>
          <p:nvPr/>
        </p:nvSpPr>
        <p:spPr>
          <a:xfrm>
            <a:off x="1071154" y="2413337"/>
            <a:ext cx="3667101" cy="347787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Attributes</a:t>
            </a:r>
            <a:r>
              <a:rPr lang="en-U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Gender</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Age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Hypertension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Heart Disease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Smoking History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BMI</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HBA1C Level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Blood Glucose Level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Diabetes (target column)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9184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EF453-FE16-633B-2021-DE95E8E5D9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E52FCF-B97C-F957-AB4C-9C5B213A291A}"/>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33923E23-F547-E7AE-C962-50344CA70FB1}"/>
              </a:ext>
            </a:extLst>
          </p:cNvPr>
          <p:cNvSpPr>
            <a:spLocks noChangeArrowheads="1"/>
          </p:cNvSpPr>
          <p:nvPr/>
        </p:nvSpPr>
        <p:spPr bwMode="auto">
          <a:xfrm>
            <a:off x="749369" y="1085430"/>
            <a:ext cx="109882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000" b="1" i="0" dirty="0">
                <a:effectLst/>
                <a:latin typeface="var(--font-fk-grotesk)"/>
              </a:rPr>
              <a:t>Key Characteristics:</a:t>
            </a:r>
          </a:p>
          <a:p>
            <a:pPr algn="l">
              <a:buFont typeface="Arial" panose="020B0604020202020204" pitchFamily="34" charset="0"/>
              <a:buChar char="•"/>
            </a:pPr>
            <a:r>
              <a:rPr lang="en-US" sz="2000" b="0" i="0" dirty="0">
                <a:effectLst/>
                <a:latin typeface="__fkGroteskNeue_598ab8"/>
              </a:rPr>
              <a:t> Data Types: Continuous and Boolean attributes.</a:t>
            </a:r>
          </a:p>
          <a:p>
            <a:pPr algn="l">
              <a:buFont typeface="Arial" panose="020B0604020202020204" pitchFamily="34" charset="0"/>
              <a:buChar char="•"/>
            </a:pPr>
            <a:r>
              <a:rPr lang="en-US" sz="2000" b="0" i="0" dirty="0">
                <a:effectLst/>
                <a:latin typeface="__fkGroteskNeue_598ab8"/>
              </a:rPr>
              <a:t> Statistical Summary: Mean, median, and other descriptive statistics to be </a:t>
            </a:r>
            <a:r>
              <a:rPr lang="en-US" sz="2000" b="0" i="0" dirty="0" err="1">
                <a:effectLst/>
                <a:latin typeface="__fkGroteskNeue_598ab8"/>
              </a:rPr>
              <a:t>analysed</a:t>
            </a:r>
            <a:r>
              <a:rPr lang="en-US" sz="2000" b="0" i="0" dirty="0">
                <a:effectLst/>
                <a:latin typeface="__fkGroteskNeue_598ab8"/>
              </a:rPr>
              <a:t>.</a:t>
            </a:r>
          </a:p>
          <a:p>
            <a:pPr algn="l"/>
            <a:endParaRPr lang="en-US" sz="2000" b="0" i="0" dirty="0">
              <a:effectLst/>
              <a:latin typeface="__fkGroteskNeue_598ab8"/>
            </a:endParaRPr>
          </a:p>
          <a:p>
            <a:pPr>
              <a:buFont typeface="Arial" panose="020B0604020202020204" pitchFamily="34" charset="0"/>
              <a:buChar char="•"/>
            </a:pPr>
            <a:r>
              <a:rPr lang="en-US" sz="2000" b="1" i="0" dirty="0">
                <a:effectLst/>
                <a:latin typeface="var(--font-fk-grotesk)"/>
              </a:rPr>
              <a:t> Example Data Points:</a:t>
            </a:r>
          </a:p>
          <a:p>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5A807E0-8105-DDB0-F843-871DCFA0EC94}"/>
              </a:ext>
            </a:extLst>
          </p:cNvPr>
          <p:cNvGraphicFramePr>
            <a:graphicFrameLocks noGrp="1"/>
          </p:cNvGraphicFramePr>
          <p:nvPr>
            <p:extLst>
              <p:ext uri="{D42A27DB-BD31-4B8C-83A1-F6EECF244321}">
                <p14:modId xmlns:p14="http://schemas.microsoft.com/office/powerpoint/2010/main" val="3865687918"/>
              </p:ext>
            </p:extLst>
          </p:nvPr>
        </p:nvGraphicFramePr>
        <p:xfrm>
          <a:off x="2541337" y="2794152"/>
          <a:ext cx="6756399" cy="3810000"/>
        </p:xfrm>
        <a:graphic>
          <a:graphicData uri="http://schemas.openxmlformats.org/drawingml/2006/table">
            <a:tbl>
              <a:tblPr>
                <a:tableStyleId>{69C7853C-536D-4A76-A0AE-DD22124D55A5}</a:tableStyleId>
              </a:tblPr>
              <a:tblGrid>
                <a:gridCol w="507523">
                  <a:extLst>
                    <a:ext uri="{9D8B030D-6E8A-4147-A177-3AD203B41FA5}">
                      <a16:colId xmlns:a16="http://schemas.microsoft.com/office/drawing/2014/main" val="2001372714"/>
                    </a:ext>
                  </a:extLst>
                </a:gridCol>
                <a:gridCol w="333062">
                  <a:extLst>
                    <a:ext uri="{9D8B030D-6E8A-4147-A177-3AD203B41FA5}">
                      <a16:colId xmlns:a16="http://schemas.microsoft.com/office/drawing/2014/main" val="4134699703"/>
                    </a:ext>
                  </a:extLst>
                </a:gridCol>
                <a:gridCol w="862789">
                  <a:extLst>
                    <a:ext uri="{9D8B030D-6E8A-4147-A177-3AD203B41FA5}">
                      <a16:colId xmlns:a16="http://schemas.microsoft.com/office/drawing/2014/main" val="3400428396"/>
                    </a:ext>
                  </a:extLst>
                </a:gridCol>
                <a:gridCol w="904025">
                  <a:extLst>
                    <a:ext uri="{9D8B030D-6E8A-4147-A177-3AD203B41FA5}">
                      <a16:colId xmlns:a16="http://schemas.microsoft.com/office/drawing/2014/main" val="2558813407"/>
                    </a:ext>
                  </a:extLst>
                </a:gridCol>
                <a:gridCol w="1053110">
                  <a:extLst>
                    <a:ext uri="{9D8B030D-6E8A-4147-A177-3AD203B41FA5}">
                      <a16:colId xmlns:a16="http://schemas.microsoft.com/office/drawing/2014/main" val="1260135428"/>
                    </a:ext>
                  </a:extLst>
                </a:gridCol>
                <a:gridCol w="406018">
                  <a:extLst>
                    <a:ext uri="{9D8B030D-6E8A-4147-A177-3AD203B41FA5}">
                      <a16:colId xmlns:a16="http://schemas.microsoft.com/office/drawing/2014/main" val="1903756401"/>
                    </a:ext>
                  </a:extLst>
                </a:gridCol>
                <a:gridCol w="799349">
                  <a:extLst>
                    <a:ext uri="{9D8B030D-6E8A-4147-A177-3AD203B41FA5}">
                      <a16:colId xmlns:a16="http://schemas.microsoft.com/office/drawing/2014/main" val="1603805415"/>
                    </a:ext>
                  </a:extLst>
                </a:gridCol>
                <a:gridCol w="1306872">
                  <a:extLst>
                    <a:ext uri="{9D8B030D-6E8A-4147-A177-3AD203B41FA5}">
                      <a16:colId xmlns:a16="http://schemas.microsoft.com/office/drawing/2014/main" val="1519363742"/>
                    </a:ext>
                  </a:extLst>
                </a:gridCol>
                <a:gridCol w="583651">
                  <a:extLst>
                    <a:ext uri="{9D8B030D-6E8A-4147-A177-3AD203B41FA5}">
                      <a16:colId xmlns:a16="http://schemas.microsoft.com/office/drawing/2014/main" val="1529216457"/>
                    </a:ext>
                  </a:extLst>
                </a:gridCol>
              </a:tblGrid>
              <a:tr h="190500">
                <a:tc>
                  <a:txBody>
                    <a:bodyPr/>
                    <a:lstStyle/>
                    <a:p>
                      <a:pPr algn="l" fontAlgn="b"/>
                      <a:r>
                        <a:rPr lang="en-IN" sz="1100" b="0" u="none" strike="noStrike">
                          <a:solidFill>
                            <a:srgbClr val="000000"/>
                          </a:solidFill>
                          <a:effectLst/>
                        </a:rPr>
                        <a:t>gender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age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hypertension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heart_disease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smoking_history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bmi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HbA1c_level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blood_glucose_level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diabetes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19849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25.19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140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379097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4129327"/>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1778739"/>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current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23.45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0300326"/>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current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6560087"/>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3996603"/>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19.31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0322208"/>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23.86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1948070"/>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33.64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5393903"/>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6431632"/>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3103059"/>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former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54.7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1504434"/>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former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36.05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130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240792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25.69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1563038"/>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160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2174493"/>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126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805358"/>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30.36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812024"/>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24.48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807960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dirty="0">
                          <a:solidFill>
                            <a:srgbClr val="000000"/>
                          </a:solidFill>
                          <a:effectLst/>
                        </a:rPr>
                        <a:t>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3464380"/>
                  </a:ext>
                </a:extLst>
              </a:tr>
            </a:tbl>
          </a:graphicData>
        </a:graphic>
      </p:graphicFrame>
    </p:spTree>
    <p:extLst>
      <p:ext uri="{BB962C8B-B14F-4D97-AF65-F5344CB8AC3E}">
        <p14:creationId xmlns:p14="http://schemas.microsoft.com/office/powerpoint/2010/main" val="3946192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5138-92B7-A838-C950-7DF1A3DA526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88DCB4-DFC5-960B-26D8-7926C20E46E2}"/>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2203566-953E-5A9C-313D-0A4B9EF206B4}"/>
              </a:ext>
            </a:extLst>
          </p:cNvPr>
          <p:cNvSpPr txBox="1"/>
          <p:nvPr/>
        </p:nvSpPr>
        <p:spPr>
          <a:xfrm>
            <a:off x="1071154" y="1064470"/>
            <a:ext cx="9901002"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Dataset Name</a:t>
            </a:r>
            <a:r>
              <a:rPr lang="en-US" sz="2000" dirty="0">
                <a:latin typeface="Arial" panose="020B0604020202020204" pitchFamily="34" charset="0"/>
                <a:cs typeface="Arial" panose="020B0604020202020204" pitchFamily="34" charset="0"/>
              </a:rPr>
              <a:t>: Indicators of Heart Disease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 Google Datasets (</a:t>
            </a:r>
            <a:r>
              <a:rPr lang="en-US" sz="2000" dirty="0">
                <a:latin typeface="Arial" panose="020B0604020202020204" pitchFamily="34" charset="0"/>
                <a:cs typeface="Arial" panose="020B0604020202020204" pitchFamily="34" charset="0"/>
                <a:hlinkClick r:id="rId2"/>
              </a:rPr>
              <a:t>HEART_DISEASE_DATASET.csv</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Size: </a:t>
            </a:r>
            <a:r>
              <a:rPr lang="en-IN" sz="2000" b="0" i="0" dirty="0">
                <a:effectLst/>
                <a:latin typeface="Consolas" panose="020B0609020204030204" pitchFamily="49" charset="0"/>
              </a:rPr>
              <a:t>445132, 40</a:t>
            </a:r>
            <a:endParaRPr 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3CCCDC5-F35A-17F3-0B52-5555023E513D}"/>
              </a:ext>
            </a:extLst>
          </p:cNvPr>
          <p:cNvSpPr txBox="1"/>
          <p:nvPr/>
        </p:nvSpPr>
        <p:spPr>
          <a:xfrm>
            <a:off x="1071154" y="2413337"/>
            <a:ext cx="4190657" cy="440120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Attributes</a:t>
            </a:r>
            <a:r>
              <a:rPr lang="en-U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Sex</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General Health</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Physical Activities</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Sleephours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HadHeartAttack</a:t>
            </a:r>
            <a:r>
              <a:rPr lang="en-US" sz="2000" dirty="0">
                <a:latin typeface="Arial" panose="020B0604020202020204" pitchFamily="34" charset="0"/>
                <a:cs typeface="Arial" panose="020B0604020202020204" pitchFamily="34" charset="0"/>
              </a:rPr>
              <a:t> (target column)</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HadAngina</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HadStroke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HadAsthma</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HadSkinCancer</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HadCOPD</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HadDepression</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HadKidneyDisease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HadArthritis</a:t>
            </a:r>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11C01D3-9977-7645-6ECF-6D072A4A58A0}"/>
              </a:ext>
            </a:extLst>
          </p:cNvPr>
          <p:cNvSpPr txBox="1"/>
          <p:nvPr/>
        </p:nvSpPr>
        <p:spPr>
          <a:xfrm>
            <a:off x="6292859" y="2421359"/>
            <a:ext cx="419065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HadDiabetes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HearingIssue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VisionIssue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DifficultyConcentrating</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DifficultyWalking</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DIfficultyErrands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SmokerStatus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ChestScan</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AgeCategory</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Height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Weight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BMI</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AlcoholDrinkers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HighRiskLastYear</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6205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3DDD9-A953-A6D1-7E02-F94C144ABCD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2C06951-1801-3E99-B026-D981581BB73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30E6A2E7-66E2-DFA4-2647-4EBF36DFD21E}"/>
              </a:ext>
            </a:extLst>
          </p:cNvPr>
          <p:cNvSpPr>
            <a:spLocks noChangeArrowheads="1"/>
          </p:cNvSpPr>
          <p:nvPr/>
        </p:nvSpPr>
        <p:spPr bwMode="auto">
          <a:xfrm>
            <a:off x="749369" y="1085430"/>
            <a:ext cx="109882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000" b="1" i="0" dirty="0">
                <a:effectLst/>
                <a:latin typeface="var(--font-fk-grotesk)"/>
              </a:rPr>
              <a:t>Key Characteristics:</a:t>
            </a:r>
          </a:p>
          <a:p>
            <a:pPr algn="l">
              <a:buFont typeface="Arial" panose="020B0604020202020204" pitchFamily="34" charset="0"/>
              <a:buChar char="•"/>
            </a:pPr>
            <a:r>
              <a:rPr lang="en-US" sz="2000" b="0" i="0" dirty="0">
                <a:effectLst/>
                <a:latin typeface="__fkGroteskNeue_598ab8"/>
              </a:rPr>
              <a:t> Data Types: Continuous and Boolean attributes.</a:t>
            </a:r>
          </a:p>
          <a:p>
            <a:pPr algn="l">
              <a:buFont typeface="Arial" panose="020B0604020202020204" pitchFamily="34" charset="0"/>
              <a:buChar char="•"/>
            </a:pPr>
            <a:r>
              <a:rPr lang="en-US" sz="2000" b="0" i="0" dirty="0">
                <a:effectLst/>
                <a:latin typeface="__fkGroteskNeue_598ab8"/>
              </a:rPr>
              <a:t> Statistical Summary: Mean, median, and other descriptive statistics to be </a:t>
            </a:r>
            <a:r>
              <a:rPr lang="en-US" sz="2000" b="0" i="0" dirty="0" err="1">
                <a:effectLst/>
                <a:latin typeface="__fkGroteskNeue_598ab8"/>
              </a:rPr>
              <a:t>analysed</a:t>
            </a:r>
            <a:r>
              <a:rPr lang="en-US" sz="2000" b="0" i="0" dirty="0">
                <a:effectLst/>
                <a:latin typeface="__fkGroteskNeue_598ab8"/>
              </a:rPr>
              <a:t>.</a:t>
            </a:r>
          </a:p>
          <a:p>
            <a:pPr algn="l"/>
            <a:endParaRPr lang="en-US" sz="2000" b="0" i="0" dirty="0">
              <a:effectLst/>
              <a:latin typeface="__fkGroteskNeue_598ab8"/>
            </a:endParaRPr>
          </a:p>
          <a:p>
            <a:pPr>
              <a:buFont typeface="Arial" panose="020B0604020202020204" pitchFamily="34" charset="0"/>
              <a:buChar char="•"/>
            </a:pPr>
            <a:r>
              <a:rPr lang="en-US" sz="2000" b="1" i="0" dirty="0">
                <a:effectLst/>
                <a:latin typeface="var(--font-fk-grotesk)"/>
              </a:rPr>
              <a:t> Example Data Points:</a:t>
            </a:r>
          </a:p>
          <a:p>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EDD4450-EDD6-0ACA-0E8D-238649AAE3A6}"/>
              </a:ext>
            </a:extLst>
          </p:cNvPr>
          <p:cNvGraphicFramePr>
            <a:graphicFrameLocks noGrp="1"/>
          </p:cNvGraphicFramePr>
          <p:nvPr>
            <p:extLst>
              <p:ext uri="{D42A27DB-BD31-4B8C-83A1-F6EECF244321}">
                <p14:modId xmlns:p14="http://schemas.microsoft.com/office/powerpoint/2010/main" val="866375460"/>
              </p:ext>
            </p:extLst>
          </p:nvPr>
        </p:nvGraphicFramePr>
        <p:xfrm>
          <a:off x="838202" y="2723400"/>
          <a:ext cx="10515596" cy="3049165"/>
        </p:xfrm>
        <a:graphic>
          <a:graphicData uri="http://schemas.openxmlformats.org/drawingml/2006/table">
            <a:tbl>
              <a:tblPr>
                <a:tableStyleId>{69C7853C-536D-4A76-A0AE-DD22124D55A5}</a:tableStyleId>
              </a:tblPr>
              <a:tblGrid>
                <a:gridCol w="375557">
                  <a:extLst>
                    <a:ext uri="{9D8B030D-6E8A-4147-A177-3AD203B41FA5}">
                      <a16:colId xmlns:a16="http://schemas.microsoft.com/office/drawing/2014/main" val="1970006424"/>
                    </a:ext>
                  </a:extLst>
                </a:gridCol>
                <a:gridCol w="375557">
                  <a:extLst>
                    <a:ext uri="{9D8B030D-6E8A-4147-A177-3AD203B41FA5}">
                      <a16:colId xmlns:a16="http://schemas.microsoft.com/office/drawing/2014/main" val="1960699547"/>
                    </a:ext>
                  </a:extLst>
                </a:gridCol>
                <a:gridCol w="375557">
                  <a:extLst>
                    <a:ext uri="{9D8B030D-6E8A-4147-A177-3AD203B41FA5}">
                      <a16:colId xmlns:a16="http://schemas.microsoft.com/office/drawing/2014/main" val="925046595"/>
                    </a:ext>
                  </a:extLst>
                </a:gridCol>
                <a:gridCol w="375557">
                  <a:extLst>
                    <a:ext uri="{9D8B030D-6E8A-4147-A177-3AD203B41FA5}">
                      <a16:colId xmlns:a16="http://schemas.microsoft.com/office/drawing/2014/main" val="3331714994"/>
                    </a:ext>
                  </a:extLst>
                </a:gridCol>
                <a:gridCol w="375557">
                  <a:extLst>
                    <a:ext uri="{9D8B030D-6E8A-4147-A177-3AD203B41FA5}">
                      <a16:colId xmlns:a16="http://schemas.microsoft.com/office/drawing/2014/main" val="3054690784"/>
                    </a:ext>
                  </a:extLst>
                </a:gridCol>
                <a:gridCol w="375557">
                  <a:extLst>
                    <a:ext uri="{9D8B030D-6E8A-4147-A177-3AD203B41FA5}">
                      <a16:colId xmlns:a16="http://schemas.microsoft.com/office/drawing/2014/main" val="4076262250"/>
                    </a:ext>
                  </a:extLst>
                </a:gridCol>
                <a:gridCol w="375557">
                  <a:extLst>
                    <a:ext uri="{9D8B030D-6E8A-4147-A177-3AD203B41FA5}">
                      <a16:colId xmlns:a16="http://schemas.microsoft.com/office/drawing/2014/main" val="2524980532"/>
                    </a:ext>
                  </a:extLst>
                </a:gridCol>
                <a:gridCol w="375557">
                  <a:extLst>
                    <a:ext uri="{9D8B030D-6E8A-4147-A177-3AD203B41FA5}">
                      <a16:colId xmlns:a16="http://schemas.microsoft.com/office/drawing/2014/main" val="1770266237"/>
                    </a:ext>
                  </a:extLst>
                </a:gridCol>
                <a:gridCol w="375557">
                  <a:extLst>
                    <a:ext uri="{9D8B030D-6E8A-4147-A177-3AD203B41FA5}">
                      <a16:colId xmlns:a16="http://schemas.microsoft.com/office/drawing/2014/main" val="14844574"/>
                    </a:ext>
                  </a:extLst>
                </a:gridCol>
                <a:gridCol w="375557">
                  <a:extLst>
                    <a:ext uri="{9D8B030D-6E8A-4147-A177-3AD203B41FA5}">
                      <a16:colId xmlns:a16="http://schemas.microsoft.com/office/drawing/2014/main" val="1172690514"/>
                    </a:ext>
                  </a:extLst>
                </a:gridCol>
                <a:gridCol w="375557">
                  <a:extLst>
                    <a:ext uri="{9D8B030D-6E8A-4147-A177-3AD203B41FA5}">
                      <a16:colId xmlns:a16="http://schemas.microsoft.com/office/drawing/2014/main" val="1900896726"/>
                    </a:ext>
                  </a:extLst>
                </a:gridCol>
                <a:gridCol w="375557">
                  <a:extLst>
                    <a:ext uri="{9D8B030D-6E8A-4147-A177-3AD203B41FA5}">
                      <a16:colId xmlns:a16="http://schemas.microsoft.com/office/drawing/2014/main" val="495056036"/>
                    </a:ext>
                  </a:extLst>
                </a:gridCol>
                <a:gridCol w="375557">
                  <a:extLst>
                    <a:ext uri="{9D8B030D-6E8A-4147-A177-3AD203B41FA5}">
                      <a16:colId xmlns:a16="http://schemas.microsoft.com/office/drawing/2014/main" val="421685909"/>
                    </a:ext>
                  </a:extLst>
                </a:gridCol>
                <a:gridCol w="375557">
                  <a:extLst>
                    <a:ext uri="{9D8B030D-6E8A-4147-A177-3AD203B41FA5}">
                      <a16:colId xmlns:a16="http://schemas.microsoft.com/office/drawing/2014/main" val="2538276175"/>
                    </a:ext>
                  </a:extLst>
                </a:gridCol>
                <a:gridCol w="375557">
                  <a:extLst>
                    <a:ext uri="{9D8B030D-6E8A-4147-A177-3AD203B41FA5}">
                      <a16:colId xmlns:a16="http://schemas.microsoft.com/office/drawing/2014/main" val="1766631711"/>
                    </a:ext>
                  </a:extLst>
                </a:gridCol>
                <a:gridCol w="375557">
                  <a:extLst>
                    <a:ext uri="{9D8B030D-6E8A-4147-A177-3AD203B41FA5}">
                      <a16:colId xmlns:a16="http://schemas.microsoft.com/office/drawing/2014/main" val="2808681181"/>
                    </a:ext>
                  </a:extLst>
                </a:gridCol>
                <a:gridCol w="375557">
                  <a:extLst>
                    <a:ext uri="{9D8B030D-6E8A-4147-A177-3AD203B41FA5}">
                      <a16:colId xmlns:a16="http://schemas.microsoft.com/office/drawing/2014/main" val="2059989351"/>
                    </a:ext>
                  </a:extLst>
                </a:gridCol>
                <a:gridCol w="375557">
                  <a:extLst>
                    <a:ext uri="{9D8B030D-6E8A-4147-A177-3AD203B41FA5}">
                      <a16:colId xmlns:a16="http://schemas.microsoft.com/office/drawing/2014/main" val="2421062975"/>
                    </a:ext>
                  </a:extLst>
                </a:gridCol>
                <a:gridCol w="375557">
                  <a:extLst>
                    <a:ext uri="{9D8B030D-6E8A-4147-A177-3AD203B41FA5}">
                      <a16:colId xmlns:a16="http://schemas.microsoft.com/office/drawing/2014/main" val="3763580762"/>
                    </a:ext>
                  </a:extLst>
                </a:gridCol>
                <a:gridCol w="375557">
                  <a:extLst>
                    <a:ext uri="{9D8B030D-6E8A-4147-A177-3AD203B41FA5}">
                      <a16:colId xmlns:a16="http://schemas.microsoft.com/office/drawing/2014/main" val="1934513523"/>
                    </a:ext>
                  </a:extLst>
                </a:gridCol>
                <a:gridCol w="375557">
                  <a:extLst>
                    <a:ext uri="{9D8B030D-6E8A-4147-A177-3AD203B41FA5}">
                      <a16:colId xmlns:a16="http://schemas.microsoft.com/office/drawing/2014/main" val="1153182535"/>
                    </a:ext>
                  </a:extLst>
                </a:gridCol>
                <a:gridCol w="375557">
                  <a:extLst>
                    <a:ext uri="{9D8B030D-6E8A-4147-A177-3AD203B41FA5}">
                      <a16:colId xmlns:a16="http://schemas.microsoft.com/office/drawing/2014/main" val="1838206600"/>
                    </a:ext>
                  </a:extLst>
                </a:gridCol>
                <a:gridCol w="375557">
                  <a:extLst>
                    <a:ext uri="{9D8B030D-6E8A-4147-A177-3AD203B41FA5}">
                      <a16:colId xmlns:a16="http://schemas.microsoft.com/office/drawing/2014/main" val="1139833012"/>
                    </a:ext>
                  </a:extLst>
                </a:gridCol>
                <a:gridCol w="375557">
                  <a:extLst>
                    <a:ext uri="{9D8B030D-6E8A-4147-A177-3AD203B41FA5}">
                      <a16:colId xmlns:a16="http://schemas.microsoft.com/office/drawing/2014/main" val="1549240133"/>
                    </a:ext>
                  </a:extLst>
                </a:gridCol>
                <a:gridCol w="375557">
                  <a:extLst>
                    <a:ext uri="{9D8B030D-6E8A-4147-A177-3AD203B41FA5}">
                      <a16:colId xmlns:a16="http://schemas.microsoft.com/office/drawing/2014/main" val="2728132689"/>
                    </a:ext>
                  </a:extLst>
                </a:gridCol>
                <a:gridCol w="375557">
                  <a:extLst>
                    <a:ext uri="{9D8B030D-6E8A-4147-A177-3AD203B41FA5}">
                      <a16:colId xmlns:a16="http://schemas.microsoft.com/office/drawing/2014/main" val="218136615"/>
                    </a:ext>
                  </a:extLst>
                </a:gridCol>
                <a:gridCol w="375557">
                  <a:extLst>
                    <a:ext uri="{9D8B030D-6E8A-4147-A177-3AD203B41FA5}">
                      <a16:colId xmlns:a16="http://schemas.microsoft.com/office/drawing/2014/main" val="3982637399"/>
                    </a:ext>
                  </a:extLst>
                </a:gridCol>
                <a:gridCol w="375557">
                  <a:extLst>
                    <a:ext uri="{9D8B030D-6E8A-4147-A177-3AD203B41FA5}">
                      <a16:colId xmlns:a16="http://schemas.microsoft.com/office/drawing/2014/main" val="2622361911"/>
                    </a:ext>
                  </a:extLst>
                </a:gridCol>
              </a:tblGrid>
              <a:tr h="388823">
                <a:tc>
                  <a:txBody>
                    <a:bodyPr/>
                    <a:lstStyle/>
                    <a:p>
                      <a:pPr algn="l" fontAlgn="b"/>
                      <a:r>
                        <a:rPr lang="en-IN" sz="700" b="0" u="none" strike="noStrike">
                          <a:solidFill>
                            <a:srgbClr val="000000"/>
                          </a:solidFill>
                          <a:effectLst/>
                        </a:rPr>
                        <a:t>Sex</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GeneralHealth</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PhysicalActivities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HadHeartAttack</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HadAngina</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HadStroke</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HadAsthma</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HadSkinCancer</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HadCOPD</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HadDepressiveDisorder</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HadKidneyDisease</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HadArthritis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HadDiabetes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DeafOrHardOfHearing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BlindOrVisionDifficulty</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DifficultyConcentrating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DifficultyWalking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DifficultyDressingBathing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DifficultyErrands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SmokerStatus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ChestScan</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HeightInMeters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WeightInKilograms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BMI</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AlcoholDrinkers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HIVTesting</a:t>
                      </a:r>
                      <a:endParaRPr lang="en-IN" sz="700" b="0" i="0" u="none" strike="noStrike">
                        <a:solidFill>
                          <a:srgbClr val="000000"/>
                        </a:solidFill>
                        <a:effectLst/>
                        <a:latin typeface="Calibri" panose="020F0502020204030204" pitchFamily="34" charset="0"/>
                      </a:endParaRPr>
                    </a:p>
                  </a:txBody>
                  <a:tcPr marL="5868" marR="5868" marT="5868" marB="0" anchor="b"/>
                </a:tc>
                <a:tc gridSpan="2">
                  <a:txBody>
                    <a:bodyPr/>
                    <a:lstStyle/>
                    <a:p>
                      <a:pPr algn="l" fontAlgn="b"/>
                      <a:r>
                        <a:rPr lang="en-IN" sz="700" b="0" u="none" strike="noStrike">
                          <a:solidFill>
                            <a:srgbClr val="000000"/>
                          </a:solidFill>
                          <a:effectLst/>
                        </a:rPr>
                        <a:t>HighRiskLastYear</a:t>
                      </a:r>
                      <a:endParaRPr lang="en-IN" sz="700" b="0" i="0" u="none" strike="noStrike">
                        <a:solidFill>
                          <a:srgbClr val="000000"/>
                        </a:solidFill>
                        <a:effectLst/>
                        <a:latin typeface="Calibri" panose="020F0502020204030204" pitchFamily="34" charset="0"/>
                      </a:endParaRPr>
                    </a:p>
                  </a:txBody>
                  <a:tcPr marL="5868" marR="5868" marT="5868" marB="0" anchor="b"/>
                </a:tc>
                <a:tc hMerge="1">
                  <a:txBody>
                    <a:bodyPr/>
                    <a:lstStyle/>
                    <a:p>
                      <a:endParaRPr lang="en-IN"/>
                    </a:p>
                  </a:txBody>
                  <a:tcPr/>
                </a:tc>
                <a:extLst>
                  <a:ext uri="{0D108BD9-81ED-4DB2-BD59-A6C34878D82A}">
                    <a16:rowId xmlns:a16="http://schemas.microsoft.com/office/drawing/2014/main" val="386747694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71.67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27.99</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427636087"/>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95.25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30.13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19134564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108.86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31.66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827896829"/>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90.72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31.32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85125567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79.38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33.07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49787371"/>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120.2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34.96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488928488"/>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33.3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952878412"/>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74.84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24.37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761268017"/>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78.02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26.94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314078631"/>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63.5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22.6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6138902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122.47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36.62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0908205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108.86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46.87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86303705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115.67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32.74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298948996"/>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81.65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35.15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47894340"/>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86.18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27.26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5487223"/>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63.5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28.28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41407091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76.2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25.54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77791360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54.88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20.14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3547134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72.57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25.06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dirty="0">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779128788"/>
                  </a:ext>
                </a:extLst>
              </a:tr>
            </a:tbl>
          </a:graphicData>
        </a:graphic>
      </p:graphicFrame>
    </p:spTree>
    <p:extLst>
      <p:ext uri="{BB962C8B-B14F-4D97-AF65-F5344CB8AC3E}">
        <p14:creationId xmlns:p14="http://schemas.microsoft.com/office/powerpoint/2010/main" val="47237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400110"/>
          </a:xfrm>
          <a:prstGeom prst="rect">
            <a:avLst/>
          </a:prstGeom>
          <a:noFill/>
        </p:spPr>
        <p:txBody>
          <a:bodyPr wrap="square" rtlCol="0">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Timeline</a:t>
            </a:r>
          </a:p>
        </p:txBody>
      </p:sp>
      <p:graphicFrame>
        <p:nvGraphicFramePr>
          <p:cNvPr id="7" name="Diagram 6">
            <a:extLst>
              <a:ext uri="{FF2B5EF4-FFF2-40B4-BE49-F238E27FC236}">
                <a16:creationId xmlns:a16="http://schemas.microsoft.com/office/drawing/2014/main" id="{07BF47B2-F807-6856-00CD-8643DBB016E4}"/>
              </a:ext>
            </a:extLst>
          </p:cNvPr>
          <p:cNvGraphicFramePr/>
          <p:nvPr>
            <p:extLst>
              <p:ext uri="{D42A27DB-BD31-4B8C-83A1-F6EECF244321}">
                <p14:modId xmlns:p14="http://schemas.microsoft.com/office/powerpoint/2010/main" val="11013515"/>
              </p:ext>
            </p:extLst>
          </p:nvPr>
        </p:nvGraphicFramePr>
        <p:xfrm>
          <a:off x="2035342" y="1613920"/>
          <a:ext cx="8121316" cy="482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9763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Models Used</a:t>
            </a:r>
          </a:p>
        </p:txBody>
      </p:sp>
      <p:graphicFrame>
        <p:nvGraphicFramePr>
          <p:cNvPr id="4" name="Diagram 3">
            <a:extLst>
              <a:ext uri="{FF2B5EF4-FFF2-40B4-BE49-F238E27FC236}">
                <a16:creationId xmlns:a16="http://schemas.microsoft.com/office/drawing/2014/main" id="{A6A9C117-E1D1-199A-1868-31960807E13E}"/>
              </a:ext>
            </a:extLst>
          </p:cNvPr>
          <p:cNvGraphicFramePr/>
          <p:nvPr>
            <p:extLst>
              <p:ext uri="{D42A27DB-BD31-4B8C-83A1-F6EECF244321}">
                <p14:modId xmlns:p14="http://schemas.microsoft.com/office/powerpoint/2010/main" val="328562243"/>
              </p:ext>
            </p:extLst>
          </p:nvPr>
        </p:nvGraphicFramePr>
        <p:xfrm>
          <a:off x="364381" y="1058781"/>
          <a:ext cx="11463239" cy="5576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1416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2650CC-D37C-3500-C5D9-4888E593E599}"/>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 Used</a:t>
            </a:r>
          </a:p>
        </p:txBody>
      </p:sp>
      <p:pic>
        <p:nvPicPr>
          <p:cNvPr id="9" name="Picture 8">
            <a:extLst>
              <a:ext uri="{FF2B5EF4-FFF2-40B4-BE49-F238E27FC236}">
                <a16:creationId xmlns:a16="http://schemas.microsoft.com/office/drawing/2014/main" id="{E64ED455-8A26-FD6C-BA17-8DCC16914CA6}"/>
              </a:ext>
            </a:extLst>
          </p:cNvPr>
          <p:cNvPicPr>
            <a:picLocks noChangeAspect="1"/>
          </p:cNvPicPr>
          <p:nvPr/>
        </p:nvPicPr>
        <p:blipFill>
          <a:blip r:embed="rId2"/>
          <a:stretch>
            <a:fillRect/>
          </a:stretch>
        </p:blipFill>
        <p:spPr>
          <a:xfrm>
            <a:off x="3600101" y="3928899"/>
            <a:ext cx="4972744" cy="2333951"/>
          </a:xfrm>
          <a:prstGeom prst="rect">
            <a:avLst/>
          </a:prstGeom>
        </p:spPr>
      </p:pic>
      <p:sp>
        <p:nvSpPr>
          <p:cNvPr id="3" name="TextBox 2">
            <a:extLst>
              <a:ext uri="{FF2B5EF4-FFF2-40B4-BE49-F238E27FC236}">
                <a16:creationId xmlns:a16="http://schemas.microsoft.com/office/drawing/2014/main" id="{D733B125-8DF1-42DF-F5A4-324F9FD50B69}"/>
              </a:ext>
            </a:extLst>
          </p:cNvPr>
          <p:cNvSpPr txBox="1"/>
          <p:nvPr/>
        </p:nvSpPr>
        <p:spPr>
          <a:xfrm>
            <a:off x="711200" y="1278467"/>
            <a:ext cx="2196435" cy="646331"/>
          </a:xfrm>
          <a:prstGeom prst="rect">
            <a:avLst/>
          </a:prstGeom>
          <a:noFill/>
        </p:spPr>
        <p:txBody>
          <a:bodyPr wrap="none" rtlCol="0">
            <a:spAutoFit/>
          </a:bodyPr>
          <a:lstStyle/>
          <a:p>
            <a:r>
              <a:rPr lang="en-IN" dirty="0"/>
              <a:t>Heart Disease Model </a:t>
            </a:r>
          </a:p>
          <a:p>
            <a:r>
              <a:rPr lang="en-IN" dirty="0"/>
              <a:t>using Random Forest</a:t>
            </a:r>
          </a:p>
        </p:txBody>
      </p:sp>
      <p:sp>
        <p:nvSpPr>
          <p:cNvPr id="4" name="TextBox 3">
            <a:extLst>
              <a:ext uri="{FF2B5EF4-FFF2-40B4-BE49-F238E27FC236}">
                <a16:creationId xmlns:a16="http://schemas.microsoft.com/office/drawing/2014/main" id="{79CD7EE8-F80E-34BA-E258-B26B61800957}"/>
              </a:ext>
            </a:extLst>
          </p:cNvPr>
          <p:cNvSpPr txBox="1"/>
          <p:nvPr/>
        </p:nvSpPr>
        <p:spPr>
          <a:xfrm>
            <a:off x="711201" y="3877743"/>
            <a:ext cx="2490875" cy="646331"/>
          </a:xfrm>
          <a:prstGeom prst="rect">
            <a:avLst/>
          </a:prstGeom>
          <a:noFill/>
        </p:spPr>
        <p:txBody>
          <a:bodyPr wrap="none" rtlCol="0">
            <a:spAutoFit/>
          </a:bodyPr>
          <a:lstStyle/>
          <a:p>
            <a:r>
              <a:rPr lang="en-IN" dirty="0"/>
              <a:t>Diabetes Disease Model </a:t>
            </a:r>
          </a:p>
          <a:p>
            <a:r>
              <a:rPr lang="en-IN" dirty="0"/>
              <a:t>using Random Forest</a:t>
            </a:r>
          </a:p>
        </p:txBody>
      </p:sp>
      <p:pic>
        <p:nvPicPr>
          <p:cNvPr id="7" name="Picture 6">
            <a:extLst>
              <a:ext uri="{FF2B5EF4-FFF2-40B4-BE49-F238E27FC236}">
                <a16:creationId xmlns:a16="http://schemas.microsoft.com/office/drawing/2014/main" id="{A50E18F2-2767-9588-1EBA-353990D19D31}"/>
              </a:ext>
            </a:extLst>
          </p:cNvPr>
          <p:cNvPicPr>
            <a:picLocks noChangeAspect="1"/>
          </p:cNvPicPr>
          <p:nvPr/>
        </p:nvPicPr>
        <p:blipFill>
          <a:blip r:embed="rId3"/>
          <a:stretch>
            <a:fillRect/>
          </a:stretch>
        </p:blipFill>
        <p:spPr>
          <a:xfrm>
            <a:off x="3496044" y="1277055"/>
            <a:ext cx="5180858" cy="2333951"/>
          </a:xfrm>
          <a:prstGeom prst="rect">
            <a:avLst/>
          </a:prstGeom>
        </p:spPr>
      </p:pic>
    </p:spTree>
    <p:extLst>
      <p:ext uri="{BB962C8B-B14F-4D97-AF65-F5344CB8AC3E}">
        <p14:creationId xmlns:p14="http://schemas.microsoft.com/office/powerpoint/2010/main" val="1437199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FB675-565F-E615-9E99-1E482C4D57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993828E-AE34-9B84-6E5E-285AAC11E284}"/>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 Comparison</a:t>
            </a:r>
          </a:p>
        </p:txBody>
      </p:sp>
      <p:sp>
        <p:nvSpPr>
          <p:cNvPr id="7" name="TextBox 6">
            <a:extLst>
              <a:ext uri="{FF2B5EF4-FFF2-40B4-BE49-F238E27FC236}">
                <a16:creationId xmlns:a16="http://schemas.microsoft.com/office/drawing/2014/main" id="{2F5F38AC-DF5A-3480-288B-96BB186059A8}"/>
              </a:ext>
            </a:extLst>
          </p:cNvPr>
          <p:cNvSpPr txBox="1"/>
          <p:nvPr/>
        </p:nvSpPr>
        <p:spPr>
          <a:xfrm>
            <a:off x="311638" y="1210439"/>
            <a:ext cx="9160973"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Various machine learning models were employed:</a:t>
            </a:r>
          </a:p>
          <a:p>
            <a:pPr lvl="1"/>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Random Forest</a:t>
            </a:r>
            <a:r>
              <a:rPr lang="en-US"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99.91%</a:t>
            </a:r>
            <a:r>
              <a:rPr lang="en-US" dirty="0">
                <a:latin typeface="Times New Roman" panose="02020603050405020304" pitchFamily="18" charset="0"/>
                <a:cs typeface="Times New Roman" panose="02020603050405020304" pitchFamily="18" charset="0"/>
              </a:rPr>
              <a:t> on train data for Diabetes Prediction.</a:t>
            </a:r>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97.11%</a:t>
            </a:r>
            <a:r>
              <a:rPr lang="en-US" dirty="0">
                <a:latin typeface="Times New Roman" panose="02020603050405020304" pitchFamily="18" charset="0"/>
                <a:cs typeface="Times New Roman" panose="02020603050405020304" pitchFamily="18" charset="0"/>
              </a:rPr>
              <a:t> on test data for Diabetes Prediction.</a:t>
            </a:r>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Random Forest</a:t>
            </a:r>
            <a:r>
              <a:rPr lang="en-US"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99.95%</a:t>
            </a:r>
            <a:r>
              <a:rPr lang="en-US" dirty="0">
                <a:latin typeface="Times New Roman" panose="02020603050405020304" pitchFamily="18" charset="0"/>
                <a:cs typeface="Times New Roman" panose="02020603050405020304" pitchFamily="18" charset="0"/>
              </a:rPr>
              <a:t> on train data for Diabetes Prediction.</a:t>
            </a:r>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94.70%</a:t>
            </a:r>
            <a:r>
              <a:rPr lang="en-US" dirty="0">
                <a:latin typeface="Times New Roman" panose="02020603050405020304" pitchFamily="18" charset="0"/>
                <a:cs typeface="Times New Roman" panose="02020603050405020304" pitchFamily="18" charset="0"/>
              </a:rPr>
              <a:t> on test data </a:t>
            </a:r>
            <a:r>
              <a:rPr lang="en-US">
                <a:latin typeface="Times New Roman" panose="02020603050405020304" pitchFamily="18" charset="0"/>
                <a:cs typeface="Times New Roman" panose="02020603050405020304" pitchFamily="18" charset="0"/>
              </a:rPr>
              <a:t>for Diabetes </a:t>
            </a:r>
            <a:r>
              <a:rPr lang="en-US" dirty="0">
                <a:latin typeface="Times New Roman" panose="02020603050405020304" pitchFamily="18" charset="0"/>
                <a:cs typeface="Times New Roman" panose="02020603050405020304" pitchFamily="18" charset="0"/>
              </a:rPr>
              <a:t>Prediction.</a:t>
            </a:r>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854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775582" y="1243786"/>
            <a:ext cx="4650377" cy="4370427"/>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Introduction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Literature Review</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Objectives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Methodology</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Working Model</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Conclusion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83E27D2-7321-6831-5CDF-3B919DFCFA44}"/>
              </a:ext>
            </a:extLst>
          </p:cNvPr>
          <p:cNvPicPr>
            <a:picLocks noChangeAspect="1"/>
          </p:cNvPicPr>
          <p:nvPr/>
        </p:nvPicPr>
        <p:blipFill>
          <a:blip r:embed="rId2"/>
          <a:stretch>
            <a:fillRect/>
          </a:stretch>
        </p:blipFill>
        <p:spPr>
          <a:xfrm>
            <a:off x="11622479" y="-609721"/>
            <a:ext cx="1139042" cy="488632"/>
          </a:xfrm>
          <a:prstGeom prst="rect">
            <a:avLst/>
          </a:prstGeom>
        </p:spPr>
      </p:pic>
      <p:pic>
        <p:nvPicPr>
          <p:cNvPr id="6" name="Picture 5">
            <a:extLst>
              <a:ext uri="{FF2B5EF4-FFF2-40B4-BE49-F238E27FC236}">
                <a16:creationId xmlns:a16="http://schemas.microsoft.com/office/drawing/2014/main" id="{C3C967FC-8B1F-D12D-5C08-63647F4904A8}"/>
              </a:ext>
            </a:extLst>
          </p:cNvPr>
          <p:cNvPicPr>
            <a:picLocks noChangeAspect="1"/>
          </p:cNvPicPr>
          <p:nvPr/>
        </p:nvPicPr>
        <p:blipFill>
          <a:blip r:embed="rId3"/>
          <a:stretch>
            <a:fillRect/>
          </a:stretch>
        </p:blipFill>
        <p:spPr>
          <a:xfrm>
            <a:off x="-1261111" y="114596"/>
            <a:ext cx="876300" cy="1485900"/>
          </a:xfrm>
          <a:prstGeom prst="rect">
            <a:avLst/>
          </a:prstGeom>
        </p:spPr>
      </p:pic>
    </p:spTree>
    <p:extLst>
      <p:ext uri="{BB962C8B-B14F-4D97-AF65-F5344CB8AC3E}">
        <p14:creationId xmlns:p14="http://schemas.microsoft.com/office/powerpoint/2010/main" val="3879729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B04-290F-6C69-2CF0-6119E868D9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C3E0E4D-82F1-CB98-178D-2BF72CBD1A41}"/>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graphicFrame>
        <p:nvGraphicFramePr>
          <p:cNvPr id="4" name="Diagram 3">
            <a:extLst>
              <a:ext uri="{FF2B5EF4-FFF2-40B4-BE49-F238E27FC236}">
                <a16:creationId xmlns:a16="http://schemas.microsoft.com/office/drawing/2014/main" id="{50B21892-7B86-3D1B-E291-0F56DFC3C65C}"/>
              </a:ext>
            </a:extLst>
          </p:cNvPr>
          <p:cNvGraphicFramePr/>
          <p:nvPr>
            <p:extLst>
              <p:ext uri="{D42A27DB-BD31-4B8C-83A1-F6EECF244321}">
                <p14:modId xmlns:p14="http://schemas.microsoft.com/office/powerpoint/2010/main" val="1006393011"/>
              </p:ext>
            </p:extLst>
          </p:nvPr>
        </p:nvGraphicFramePr>
        <p:xfrm>
          <a:off x="515201" y="1161156"/>
          <a:ext cx="11161598" cy="5405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637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429000"/>
            <a:ext cx="8401412" cy="1328023"/>
          </a:xfrm>
          <a:prstGeom prst="roundRect">
            <a:avLst/>
          </a:prstGeom>
          <a:noFill/>
          <a:ln>
            <a:solidFill>
              <a:schemeClr val="accent1">
                <a:lumMod val="40000"/>
                <a:lumOff val="60000"/>
              </a:schemeClr>
            </a:solidFill>
          </a:ln>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90DB7B2-A956-8E34-C8AD-69A59C83AEAB}"/>
              </a:ext>
            </a:extLst>
          </p:cNvPr>
          <p:cNvPicPr>
            <a:picLocks noChangeAspect="1"/>
          </p:cNvPicPr>
          <p:nvPr/>
        </p:nvPicPr>
        <p:blipFill>
          <a:blip r:embed="rId2"/>
          <a:stretch>
            <a:fillRect/>
          </a:stretch>
        </p:blipFill>
        <p:spPr>
          <a:xfrm>
            <a:off x="2809875" y="166627"/>
            <a:ext cx="6572250" cy="2819400"/>
          </a:xfrm>
          <a:prstGeom prst="rect">
            <a:avLst/>
          </a:prstGeom>
        </p:spPr>
      </p:pic>
      <p:pic>
        <p:nvPicPr>
          <p:cNvPr id="8" name="Picture 7">
            <a:extLst>
              <a:ext uri="{FF2B5EF4-FFF2-40B4-BE49-F238E27FC236}">
                <a16:creationId xmlns:a16="http://schemas.microsoft.com/office/drawing/2014/main" id="{2A03BCC1-8B0C-C8E9-5153-2573D534474C}"/>
              </a:ext>
            </a:extLst>
          </p:cNvPr>
          <p:cNvPicPr>
            <a:picLocks noChangeAspect="1"/>
          </p:cNvPicPr>
          <p:nvPr/>
        </p:nvPicPr>
        <p:blipFill>
          <a:blip r:embed="rId3"/>
          <a:stretch>
            <a:fillRect/>
          </a:stretch>
        </p:blipFill>
        <p:spPr>
          <a:xfrm>
            <a:off x="309673" y="90427"/>
            <a:ext cx="876300" cy="1485900"/>
          </a:xfrm>
          <a:prstGeom prst="rect">
            <a:avLst/>
          </a:prstGeom>
        </p:spPr>
      </p:pic>
    </p:spTree>
    <p:extLst>
      <p:ext uri="{BB962C8B-B14F-4D97-AF65-F5344CB8AC3E}">
        <p14:creationId xmlns:p14="http://schemas.microsoft.com/office/powerpoint/2010/main" val="3579348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625292"/>
            <a:ext cx="9257671" cy="224676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Early diagnosis can save lives</a:t>
            </a:r>
          </a:p>
          <a:p>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Efficient use of healthcare resources</a:t>
            </a:r>
          </a:p>
          <a:p>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Early Implementation of Preventive Strategies</a:t>
            </a:r>
          </a:p>
          <a:p>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Uses Machine Learning to learn and predict</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E05EE2F-6548-B4C2-9724-60D302BCAEAB}"/>
              </a:ext>
            </a:extLst>
          </p:cNvPr>
          <p:cNvSpPr txBox="1"/>
          <p:nvPr/>
        </p:nvSpPr>
        <p:spPr>
          <a:xfrm>
            <a:off x="325927" y="934425"/>
            <a:ext cx="7530363" cy="461665"/>
          </a:xfrm>
          <a:prstGeom prst="rect">
            <a:avLst/>
          </a:prstGeom>
          <a:noFill/>
        </p:spPr>
        <p:txBody>
          <a:bodyPr wrap="square" rtlCol="0">
            <a:spAutoFit/>
          </a:bodyPr>
          <a:lstStyle/>
          <a:p>
            <a:r>
              <a:rPr lang="en-US" sz="2400" b="1" dirty="0">
                <a:solidFill>
                  <a:srgbClr val="46B0FA"/>
                </a:solidFill>
                <a:latin typeface="Arial" panose="020B0604020202020204" pitchFamily="34" charset="0"/>
                <a:cs typeface="Arial" panose="020B0604020202020204" pitchFamily="34" charset="0"/>
              </a:rPr>
              <a:t>Why disease prediction matters?</a:t>
            </a:r>
            <a:endParaRPr lang="en-IN" sz="24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8282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E56A9-D87F-F620-C477-7FB0FBB9E21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DFE2226-0DD1-9BE1-6904-929D2F4E792E}"/>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834222A-ECCE-1148-4DE4-65A9B26A69E8}"/>
              </a:ext>
            </a:extLst>
          </p:cNvPr>
          <p:cNvSpPr txBox="1"/>
          <p:nvPr/>
        </p:nvSpPr>
        <p:spPr>
          <a:xfrm>
            <a:off x="325927" y="1625292"/>
            <a:ext cx="9257671" cy="2092881"/>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Machine Learning</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dirty="0">
                <a:latin typeface="Arial" panose="020B0604020202020204" pitchFamily="34" charset="0"/>
                <a:cs typeface="Arial" panose="020B0604020202020204" pitchFamily="34" charset="0"/>
              </a:rPr>
              <a:t>Supervised Machine Learning</a:t>
            </a:r>
          </a:p>
          <a:p>
            <a:pPr lvl="1"/>
            <a:endParaRPr lang="en-US"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r>
              <a:rPr lang="en-US" dirty="0">
                <a:latin typeface="Arial" panose="020B0604020202020204" pitchFamily="34" charset="0"/>
                <a:cs typeface="Arial" panose="020B0604020202020204" pitchFamily="34" charset="0"/>
              </a:rPr>
              <a:t>Random Forest</a:t>
            </a:r>
          </a:p>
          <a:p>
            <a:pPr marL="1371600" lvl="2" indent="-457200">
              <a:buFont typeface="Arial" panose="020B0604020202020204" pitchFamily="34" charset="0"/>
              <a:buChar char="•"/>
            </a:pPr>
            <a:r>
              <a:rPr lang="en-US" dirty="0">
                <a:latin typeface="Arial" panose="020B0604020202020204" pitchFamily="34" charset="0"/>
                <a:cs typeface="Arial" panose="020B0604020202020204" pitchFamily="34" charset="0"/>
              </a:rPr>
              <a:t>Decision Trees</a:t>
            </a:r>
          </a:p>
          <a:p>
            <a:pPr marL="1371600" lvl="2" indent="-457200">
              <a:buFont typeface="Arial" panose="020B0604020202020204" pitchFamily="34" charset="0"/>
              <a:buChar char="•"/>
            </a:pPr>
            <a:r>
              <a:rPr lang="en-US" dirty="0">
                <a:latin typeface="Arial" panose="020B0604020202020204" pitchFamily="34" charset="0"/>
                <a:cs typeface="Arial" panose="020B0604020202020204" pitchFamily="34" charset="0"/>
              </a:rPr>
              <a:t>Support Vector Machine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F4DDEFC-DEB8-7BF5-FD7B-0E4830CD1AB1}"/>
              </a:ext>
            </a:extLst>
          </p:cNvPr>
          <p:cNvSpPr txBox="1"/>
          <p:nvPr/>
        </p:nvSpPr>
        <p:spPr>
          <a:xfrm>
            <a:off x="325927" y="934425"/>
            <a:ext cx="7530363" cy="461665"/>
          </a:xfrm>
          <a:prstGeom prst="rect">
            <a:avLst/>
          </a:prstGeom>
          <a:noFill/>
        </p:spPr>
        <p:txBody>
          <a:bodyPr wrap="square" rtlCol="0">
            <a:spAutoFit/>
          </a:bodyPr>
          <a:lstStyle/>
          <a:p>
            <a:r>
              <a:rPr lang="en-US" sz="2400" b="1" dirty="0">
                <a:solidFill>
                  <a:srgbClr val="46B0FA"/>
                </a:solidFill>
                <a:latin typeface="Arial" panose="020B0604020202020204" pitchFamily="34" charset="0"/>
                <a:cs typeface="Arial" panose="020B0604020202020204" pitchFamily="34" charset="0"/>
              </a:rPr>
              <a:t>Algorithms Used</a:t>
            </a:r>
            <a:endParaRPr lang="en-IN" sz="24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883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endParaRPr lang="en-IN" sz="3200" b="1" dirty="0">
              <a:solidFill>
                <a:srgbClr val="46B0FA"/>
              </a:solidFill>
              <a:latin typeface="Arial" panose="020B0604020202020204" pitchFamily="34" charset="0"/>
              <a:cs typeface="Arial" panose="020B0604020202020204" pitchFamily="34" charset="0"/>
            </a:endParaRPr>
          </a:p>
        </p:txBody>
      </p:sp>
      <p:graphicFrame>
        <p:nvGraphicFramePr>
          <p:cNvPr id="3" name="Diagram 2">
            <a:extLst>
              <a:ext uri="{FF2B5EF4-FFF2-40B4-BE49-F238E27FC236}">
                <a16:creationId xmlns:a16="http://schemas.microsoft.com/office/drawing/2014/main" id="{33EFA338-2C42-5569-5AF5-717E1D4EED3C}"/>
              </a:ext>
            </a:extLst>
          </p:cNvPr>
          <p:cNvGraphicFramePr/>
          <p:nvPr>
            <p:extLst>
              <p:ext uri="{D42A27DB-BD31-4B8C-83A1-F6EECF244321}">
                <p14:modId xmlns:p14="http://schemas.microsoft.com/office/powerpoint/2010/main" val="3195910495"/>
              </p:ext>
            </p:extLst>
          </p:nvPr>
        </p:nvGraphicFramePr>
        <p:xfrm>
          <a:off x="1101725" y="1161746"/>
          <a:ext cx="99885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5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endParaRPr lang="en-IN" sz="3200" b="1" dirty="0">
              <a:solidFill>
                <a:srgbClr val="46B0FA"/>
              </a:solidFill>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9CE00663-9E45-B728-3EBA-C8C1F1E89A8B}"/>
              </a:ext>
            </a:extLst>
          </p:cNvPr>
          <p:cNvGraphicFramePr/>
          <p:nvPr>
            <p:extLst>
              <p:ext uri="{D42A27DB-BD31-4B8C-83A1-F6EECF244321}">
                <p14:modId xmlns:p14="http://schemas.microsoft.com/office/powerpoint/2010/main" val="4123277337"/>
              </p:ext>
            </p:extLst>
          </p:nvPr>
        </p:nvGraphicFramePr>
        <p:xfrm>
          <a:off x="2032000" y="12168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0" name="Group 39">
            <a:extLst>
              <a:ext uri="{FF2B5EF4-FFF2-40B4-BE49-F238E27FC236}">
                <a16:creationId xmlns:a16="http://schemas.microsoft.com/office/drawing/2014/main" id="{0E149638-E323-DA0F-8EF9-17E3AA22EA13}"/>
              </a:ext>
            </a:extLst>
          </p:cNvPr>
          <p:cNvGrpSpPr/>
          <p:nvPr/>
        </p:nvGrpSpPr>
        <p:grpSpPr>
          <a:xfrm>
            <a:off x="-19012593" y="1216834"/>
            <a:ext cx="4178349" cy="4178349"/>
            <a:chOff x="0" y="0"/>
            <a:chExt cx="4178349" cy="4178349"/>
          </a:xfrm>
        </p:grpSpPr>
        <p:sp>
          <p:nvSpPr>
            <p:cNvPr id="41" name="Rectangle: Rounded Corners 40">
              <a:extLst>
                <a:ext uri="{FF2B5EF4-FFF2-40B4-BE49-F238E27FC236}">
                  <a16:creationId xmlns:a16="http://schemas.microsoft.com/office/drawing/2014/main" id="{08C2480F-FF00-7AA5-F9D5-E2A859287E0A}"/>
                </a:ext>
              </a:extLst>
            </p:cNvPr>
            <p:cNvSpPr/>
            <p:nvPr/>
          </p:nvSpPr>
          <p:spPr>
            <a:xfrm>
              <a:off x="0" y="0"/>
              <a:ext cx="4178349" cy="417834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Rectangle: Rounded Corners 4">
              <a:extLst>
                <a:ext uri="{FF2B5EF4-FFF2-40B4-BE49-F238E27FC236}">
                  <a16:creationId xmlns:a16="http://schemas.microsoft.com/office/drawing/2014/main" id="{40F65F25-B48C-7DA2-4278-1D2C2CBDFE75}"/>
                </a:ext>
              </a:extLst>
            </p:cNvPr>
            <p:cNvSpPr txBox="1"/>
            <p:nvPr/>
          </p:nvSpPr>
          <p:spPr>
            <a:xfrm>
              <a:off x="203970" y="203970"/>
              <a:ext cx="3770409" cy="3770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000" b="0" i="0" kern="1200" dirty="0"/>
                <a:t>Traditional Statistical Approaches:  Classical statistical methods such as logistic regression, decision trees, and Bayesian networks have been used for fraud detection. </a:t>
              </a:r>
              <a:endParaRPr lang="en-IN" sz="2000" kern="1200" dirty="0"/>
            </a:p>
          </p:txBody>
        </p:sp>
      </p:grpSp>
      <p:grpSp>
        <p:nvGrpSpPr>
          <p:cNvPr id="43" name="Group 42">
            <a:extLst>
              <a:ext uri="{FF2B5EF4-FFF2-40B4-BE49-F238E27FC236}">
                <a16:creationId xmlns:a16="http://schemas.microsoft.com/office/drawing/2014/main" id="{3A44F6A7-3376-17A1-7A2A-5EFF700B4263}"/>
              </a:ext>
            </a:extLst>
          </p:cNvPr>
          <p:cNvGrpSpPr/>
          <p:nvPr/>
        </p:nvGrpSpPr>
        <p:grpSpPr>
          <a:xfrm>
            <a:off x="-14570447" y="1216834"/>
            <a:ext cx="4178349" cy="4178349"/>
            <a:chOff x="0" y="0"/>
            <a:chExt cx="4178349" cy="4178349"/>
          </a:xfrm>
        </p:grpSpPr>
        <p:sp>
          <p:nvSpPr>
            <p:cNvPr id="44" name="Rectangle: Rounded Corners 43">
              <a:extLst>
                <a:ext uri="{FF2B5EF4-FFF2-40B4-BE49-F238E27FC236}">
                  <a16:creationId xmlns:a16="http://schemas.microsoft.com/office/drawing/2014/main" id="{B08F1FCB-3BAC-20AD-95D8-DD7E5048371A}"/>
                </a:ext>
              </a:extLst>
            </p:cNvPr>
            <p:cNvSpPr/>
            <p:nvPr/>
          </p:nvSpPr>
          <p:spPr>
            <a:xfrm>
              <a:off x="0" y="0"/>
              <a:ext cx="4178349" cy="417834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ectangle: Rounded Corners 4">
              <a:extLst>
                <a:ext uri="{FF2B5EF4-FFF2-40B4-BE49-F238E27FC236}">
                  <a16:creationId xmlns:a16="http://schemas.microsoft.com/office/drawing/2014/main" id="{002A4FC9-E2F7-71B3-CA46-F6A5B0A65F9A}"/>
                </a:ext>
              </a:extLst>
            </p:cNvPr>
            <p:cNvSpPr txBox="1"/>
            <p:nvPr/>
          </p:nvSpPr>
          <p:spPr>
            <a:xfrm>
              <a:off x="203970" y="203970"/>
              <a:ext cx="3770409" cy="3770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r>
                <a:rPr lang="en-US" sz="2000" b="0" i="0" dirty="0"/>
                <a:t>Machine Learning and Data Mining Techniques: These techniques have gained popularity due to their ability to handle large volumes of data and identify complex patterns. Common algorithms include neural networks, support vector machines, random forests, and ensemble methods. </a:t>
              </a:r>
              <a:endParaRPr lang="en-IN" sz="2000" dirty="0"/>
            </a:p>
          </p:txBody>
        </p:sp>
      </p:grpSp>
    </p:spTree>
    <p:extLst>
      <p:ext uri="{BB962C8B-B14F-4D97-AF65-F5344CB8AC3E}">
        <p14:creationId xmlns:p14="http://schemas.microsoft.com/office/powerpoint/2010/main" val="3489951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691897" y="1754109"/>
            <a:ext cx="6808206"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n w="0"/>
                <a:solidFill>
                  <a:schemeClr val="tx1"/>
                </a:solidFill>
                <a:effectLst>
                  <a:outerShdw blurRad="38100" dist="19050" dir="2700000" algn="tl" rotWithShape="0">
                    <a:schemeClr val="dk1">
                      <a:alpha val="40000"/>
                    </a:schemeClr>
                  </a:outerShdw>
                </a:effectLst>
              </a:rPr>
              <a:t>Objectives</a:t>
            </a:r>
            <a:endParaRPr lang="en-IN" sz="2800" dirty="0"/>
          </a:p>
        </p:txBody>
      </p:sp>
      <p:sp>
        <p:nvSpPr>
          <p:cNvPr id="4" name="Rectangle: Rounded Corners 3">
            <a:extLst>
              <a:ext uri="{FF2B5EF4-FFF2-40B4-BE49-F238E27FC236}">
                <a16:creationId xmlns:a16="http://schemas.microsoft.com/office/drawing/2014/main" id="{D2066807-E99D-36F8-0A3B-DADA45253C4A}"/>
              </a:ext>
            </a:extLst>
          </p:cNvPr>
          <p:cNvSpPr/>
          <p:nvPr/>
        </p:nvSpPr>
        <p:spPr>
          <a:xfrm>
            <a:off x="12958413" y="177002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Build an intelligent system to predict </a:t>
            </a:r>
            <a:r>
              <a:rPr lang="en-US" sz="2400" b="1" dirty="0"/>
              <a:t>multiple diseases</a:t>
            </a:r>
            <a:endParaRPr lang="en-IN" sz="2400" dirty="0">
              <a:solidFill>
                <a:schemeClr val="tx1"/>
              </a:solidFill>
            </a:endParaRPr>
          </a:p>
        </p:txBody>
      </p:sp>
    </p:spTree>
    <p:extLst>
      <p:ext uri="{BB962C8B-B14F-4D97-AF65-F5344CB8AC3E}">
        <p14:creationId xmlns:p14="http://schemas.microsoft.com/office/powerpoint/2010/main" val="381190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691897" y="1754109"/>
            <a:ext cx="6808206"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Build an intelligent system to predict </a:t>
            </a:r>
            <a:r>
              <a:rPr lang="en-US" sz="2400" b="1" dirty="0">
                <a:solidFill>
                  <a:schemeClr val="tx1"/>
                </a:solidFill>
              </a:rPr>
              <a:t>multiple diseases</a:t>
            </a:r>
            <a:endParaRPr lang="en-IN" sz="2400" dirty="0">
              <a:solidFill>
                <a:schemeClr val="tx1"/>
              </a:solidFill>
            </a:endParaRPr>
          </a:p>
        </p:txBody>
      </p:sp>
      <p:sp>
        <p:nvSpPr>
          <p:cNvPr id="3" name="Rectangle: Rounded Corners 2">
            <a:extLst>
              <a:ext uri="{FF2B5EF4-FFF2-40B4-BE49-F238E27FC236}">
                <a16:creationId xmlns:a16="http://schemas.microsoft.com/office/drawing/2014/main" id="{D9896994-BAF3-3035-78FA-8D807256901E}"/>
              </a:ext>
            </a:extLst>
          </p:cNvPr>
          <p:cNvSpPr/>
          <p:nvPr/>
        </p:nvSpPr>
        <p:spPr>
          <a:xfrm>
            <a:off x="-7406291" y="182879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n w="0"/>
                <a:solidFill>
                  <a:schemeClr val="tx1"/>
                </a:solidFill>
                <a:effectLst>
                  <a:outerShdw blurRad="38100" dist="19050" dir="2700000" algn="tl" rotWithShape="0">
                    <a:schemeClr val="dk1">
                      <a:alpha val="40000"/>
                    </a:schemeClr>
                  </a:outerShdw>
                </a:effectLst>
              </a:rPr>
              <a:t>Objectives</a:t>
            </a:r>
            <a:endParaRPr lang="en-IN" sz="2400" dirty="0"/>
          </a:p>
        </p:txBody>
      </p:sp>
      <p:sp>
        <p:nvSpPr>
          <p:cNvPr id="5" name="Rectangle: Rounded Corners 4">
            <a:extLst>
              <a:ext uri="{FF2B5EF4-FFF2-40B4-BE49-F238E27FC236}">
                <a16:creationId xmlns:a16="http://schemas.microsoft.com/office/drawing/2014/main" id="{E5B4AD70-4EE8-EC11-8427-705E2387B4C8}"/>
              </a:ext>
            </a:extLst>
          </p:cNvPr>
          <p:cNvSpPr/>
          <p:nvPr/>
        </p:nvSpPr>
        <p:spPr>
          <a:xfrm>
            <a:off x="12790085" y="1774207"/>
            <a:ext cx="7530363"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Use real-world patient data with health &amp; lifestyle factors</a:t>
            </a:r>
            <a:endParaRPr lang="en-IN" sz="2800" dirty="0">
              <a:solidFill>
                <a:schemeClr val="tx1"/>
              </a:solidFill>
            </a:endParaRPr>
          </a:p>
        </p:txBody>
      </p:sp>
    </p:spTree>
    <p:extLst>
      <p:ext uri="{BB962C8B-B14F-4D97-AF65-F5344CB8AC3E}">
        <p14:creationId xmlns:p14="http://schemas.microsoft.com/office/powerpoint/2010/main" val="2301499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266950" y="1828799"/>
            <a:ext cx="7530363"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Use real-world patient data with health &amp; lifestyle factors</a:t>
            </a:r>
            <a:endParaRPr lang="en-IN" sz="2800" dirty="0">
              <a:solidFill>
                <a:schemeClr val="tx1"/>
              </a:solidFill>
            </a:endParaRPr>
          </a:p>
        </p:txBody>
      </p:sp>
      <p:sp>
        <p:nvSpPr>
          <p:cNvPr id="4" name="Rectangle: Rounded Corners 3">
            <a:extLst>
              <a:ext uri="{FF2B5EF4-FFF2-40B4-BE49-F238E27FC236}">
                <a16:creationId xmlns:a16="http://schemas.microsoft.com/office/drawing/2014/main" id="{1D9C626E-6006-F466-5B57-1ACFF3BA9E24}"/>
              </a:ext>
            </a:extLst>
          </p:cNvPr>
          <p:cNvSpPr/>
          <p:nvPr/>
        </p:nvSpPr>
        <p:spPr>
          <a:xfrm>
            <a:off x="13170717" y="182879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Generate downloadable health reports in PDF format</a:t>
            </a:r>
          </a:p>
        </p:txBody>
      </p:sp>
      <p:sp>
        <p:nvSpPr>
          <p:cNvPr id="5" name="Rectangle: Rounded Corners 4">
            <a:extLst>
              <a:ext uri="{FF2B5EF4-FFF2-40B4-BE49-F238E27FC236}">
                <a16:creationId xmlns:a16="http://schemas.microsoft.com/office/drawing/2014/main" id="{D9D62FA6-BBF3-8DFC-D6E9-DF69900F05A2}"/>
              </a:ext>
            </a:extLst>
          </p:cNvPr>
          <p:cNvSpPr/>
          <p:nvPr/>
        </p:nvSpPr>
        <p:spPr>
          <a:xfrm>
            <a:off x="-7924799" y="1828799"/>
            <a:ext cx="681834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Build an intelligent system to predict </a:t>
            </a:r>
            <a:r>
              <a:rPr lang="en-US" sz="2400" b="1" dirty="0"/>
              <a:t>multiple diseases</a:t>
            </a:r>
            <a:endParaRPr lang="en-IN" sz="2400" dirty="0">
              <a:solidFill>
                <a:schemeClr val="tx1"/>
              </a:solidFill>
            </a:endParaRPr>
          </a:p>
        </p:txBody>
      </p:sp>
    </p:spTree>
    <p:extLst>
      <p:ext uri="{BB962C8B-B14F-4D97-AF65-F5344CB8AC3E}">
        <p14:creationId xmlns:p14="http://schemas.microsoft.com/office/powerpoint/2010/main" val="3363828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13459</TotalTime>
  <Words>1808</Words>
  <Application>Microsoft Office PowerPoint</Application>
  <PresentationFormat>Widescreen</PresentationFormat>
  <Paragraphs>912</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__fkGroteskNeue_598ab8</vt:lpstr>
      <vt:lpstr>Arial</vt:lpstr>
      <vt:lpstr>Calibri</vt:lpstr>
      <vt:lpstr>Consolas</vt:lpstr>
      <vt:lpstr>Times New Roman</vt:lpstr>
      <vt:lpstr>var(--font-fk-grotesk)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Akash Yadav</cp:lastModifiedBy>
  <cp:revision>588</cp:revision>
  <dcterms:created xsi:type="dcterms:W3CDTF">2021-05-06T09:42:21Z</dcterms:created>
  <dcterms:modified xsi:type="dcterms:W3CDTF">2025-04-19T04:17:57Z</dcterms:modified>
</cp:coreProperties>
</file>