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9" r:id="rId2"/>
    <p:sldId id="276" r:id="rId3"/>
    <p:sldId id="27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9" r:id="rId21"/>
    <p:sldId id="280" r:id="rId22"/>
    <p:sldId id="285" r:id="rId23"/>
    <p:sldId id="286" r:id="rId24"/>
    <p:sldId id="287" r:id="rId25"/>
    <p:sldId id="281" r:id="rId26"/>
    <p:sldId id="284" r:id="rId27"/>
    <p:sldId id="282" r:id="rId28"/>
    <p:sldId id="303" r:id="rId29"/>
    <p:sldId id="327" r:id="rId30"/>
    <p:sldId id="328" r:id="rId31"/>
    <p:sldId id="329" r:id="rId32"/>
    <p:sldId id="320" r:id="rId33"/>
    <p:sldId id="321" r:id="rId34"/>
    <p:sldId id="322" r:id="rId35"/>
    <p:sldId id="323" r:id="rId36"/>
    <p:sldId id="324" r:id="rId37"/>
    <p:sldId id="325" r:id="rId38"/>
    <p:sldId id="326" r:id="rId39"/>
    <p:sldId id="283"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4" r:id="rId56"/>
    <p:sldId id="319" r:id="rId57"/>
    <p:sldId id="305" r:id="rId58"/>
    <p:sldId id="306" r:id="rId59"/>
    <p:sldId id="307" r:id="rId60"/>
    <p:sldId id="308" r:id="rId61"/>
    <p:sldId id="309" r:id="rId62"/>
    <p:sldId id="310" r:id="rId63"/>
    <p:sldId id="311" r:id="rId64"/>
    <p:sldId id="312" r:id="rId65"/>
    <p:sldId id="313" r:id="rId66"/>
    <p:sldId id="314" r:id="rId67"/>
    <p:sldId id="315" r:id="rId68"/>
    <p:sldId id="317" r:id="rId69"/>
    <p:sldId id="316" r:id="rId70"/>
    <p:sldId id="31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C7AFA2-C3AC-4E29-B04D-3CEE15C8B9E6}" v="1" dt="2023-09-20T15:55:32.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anoj Kumar" userId="05335285-bbba-4dae-8247-91aa1acd1fd8" providerId="ADAL" clId="{E6C7AFA2-C3AC-4E29-B04D-3CEE15C8B9E6}"/>
    <pc:docChg chg="undo custSel addSld delSld modSld">
      <pc:chgData name="Dr Sanoj Kumar" userId="05335285-bbba-4dae-8247-91aa1acd1fd8" providerId="ADAL" clId="{E6C7AFA2-C3AC-4E29-B04D-3CEE15C8B9E6}" dt="2023-09-20T16:33:27.827" v="374" actId="14100"/>
      <pc:docMkLst>
        <pc:docMk/>
      </pc:docMkLst>
      <pc:sldChg chg="del">
        <pc:chgData name="Dr Sanoj Kumar" userId="05335285-bbba-4dae-8247-91aa1acd1fd8" providerId="ADAL" clId="{E6C7AFA2-C3AC-4E29-B04D-3CEE15C8B9E6}" dt="2023-09-20T15:34:29.972" v="13" actId="47"/>
        <pc:sldMkLst>
          <pc:docMk/>
          <pc:sldMk cId="639304122" sldId="256"/>
        </pc:sldMkLst>
      </pc:sldChg>
      <pc:sldChg chg="del">
        <pc:chgData name="Dr Sanoj Kumar" userId="05335285-bbba-4dae-8247-91aa1acd1fd8" providerId="ADAL" clId="{E6C7AFA2-C3AC-4E29-B04D-3CEE15C8B9E6}" dt="2023-09-20T15:34:30.695" v="14" actId="47"/>
        <pc:sldMkLst>
          <pc:docMk/>
          <pc:sldMk cId="2131513578" sldId="257"/>
        </pc:sldMkLst>
      </pc:sldChg>
      <pc:sldChg chg="del">
        <pc:chgData name="Dr Sanoj Kumar" userId="05335285-bbba-4dae-8247-91aa1acd1fd8" providerId="ADAL" clId="{E6C7AFA2-C3AC-4E29-B04D-3CEE15C8B9E6}" dt="2023-09-20T15:34:31.324" v="15" actId="47"/>
        <pc:sldMkLst>
          <pc:docMk/>
          <pc:sldMk cId="3859639231" sldId="258"/>
        </pc:sldMkLst>
      </pc:sldChg>
      <pc:sldChg chg="modSp mod">
        <pc:chgData name="Dr Sanoj Kumar" userId="05335285-bbba-4dae-8247-91aa1acd1fd8" providerId="ADAL" clId="{E6C7AFA2-C3AC-4E29-B04D-3CEE15C8B9E6}" dt="2023-09-20T16:31:40.845" v="371"/>
        <pc:sldMkLst>
          <pc:docMk/>
          <pc:sldMk cId="3458814289" sldId="259"/>
        </pc:sldMkLst>
        <pc:spChg chg="mod">
          <ac:chgData name="Dr Sanoj Kumar" userId="05335285-bbba-4dae-8247-91aa1acd1fd8" providerId="ADAL" clId="{E6C7AFA2-C3AC-4E29-B04D-3CEE15C8B9E6}" dt="2023-09-20T16:30:55.796" v="370" actId="20577"/>
          <ac:spMkLst>
            <pc:docMk/>
            <pc:sldMk cId="3458814289" sldId="259"/>
            <ac:spMk id="3" creationId="{00000000-0000-0000-0000-000000000000}"/>
          </ac:spMkLst>
        </pc:spChg>
        <pc:spChg chg="mod">
          <ac:chgData name="Dr Sanoj Kumar" userId="05335285-bbba-4dae-8247-91aa1acd1fd8" providerId="ADAL" clId="{E6C7AFA2-C3AC-4E29-B04D-3CEE15C8B9E6}" dt="2023-09-20T16:31:40.845" v="371"/>
          <ac:spMkLst>
            <pc:docMk/>
            <pc:sldMk cId="3458814289" sldId="259"/>
            <ac:spMk id="4" creationId="{00000000-0000-0000-0000-000000000000}"/>
          </ac:spMkLst>
        </pc:spChg>
      </pc:sldChg>
      <pc:sldChg chg="add del">
        <pc:chgData name="Dr Sanoj Kumar" userId="05335285-bbba-4dae-8247-91aa1acd1fd8" providerId="ADAL" clId="{E6C7AFA2-C3AC-4E29-B04D-3CEE15C8B9E6}" dt="2023-09-20T15:34:45.587" v="27" actId="47"/>
        <pc:sldMkLst>
          <pc:docMk/>
          <pc:sldMk cId="878980777" sldId="260"/>
        </pc:sldMkLst>
      </pc:sldChg>
      <pc:sldChg chg="add del">
        <pc:chgData name="Dr Sanoj Kumar" userId="05335285-bbba-4dae-8247-91aa1acd1fd8" providerId="ADAL" clId="{E6C7AFA2-C3AC-4E29-B04D-3CEE15C8B9E6}" dt="2023-09-20T15:34:45.125" v="26" actId="47"/>
        <pc:sldMkLst>
          <pc:docMk/>
          <pc:sldMk cId="3240552071" sldId="261"/>
        </pc:sldMkLst>
      </pc:sldChg>
      <pc:sldChg chg="add del">
        <pc:chgData name="Dr Sanoj Kumar" userId="05335285-bbba-4dae-8247-91aa1acd1fd8" providerId="ADAL" clId="{E6C7AFA2-C3AC-4E29-B04D-3CEE15C8B9E6}" dt="2023-09-20T15:34:44.100" v="25" actId="47"/>
        <pc:sldMkLst>
          <pc:docMk/>
          <pc:sldMk cId="2337237663" sldId="262"/>
        </pc:sldMkLst>
      </pc:sldChg>
      <pc:sldChg chg="add del">
        <pc:chgData name="Dr Sanoj Kumar" userId="05335285-bbba-4dae-8247-91aa1acd1fd8" providerId="ADAL" clId="{E6C7AFA2-C3AC-4E29-B04D-3CEE15C8B9E6}" dt="2023-09-20T15:34:43.738" v="24" actId="47"/>
        <pc:sldMkLst>
          <pc:docMk/>
          <pc:sldMk cId="2159078370" sldId="263"/>
        </pc:sldMkLst>
      </pc:sldChg>
      <pc:sldChg chg="add del">
        <pc:chgData name="Dr Sanoj Kumar" userId="05335285-bbba-4dae-8247-91aa1acd1fd8" providerId="ADAL" clId="{E6C7AFA2-C3AC-4E29-B04D-3CEE15C8B9E6}" dt="2023-09-20T15:34:43.471" v="23" actId="47"/>
        <pc:sldMkLst>
          <pc:docMk/>
          <pc:sldMk cId="2332692610" sldId="264"/>
        </pc:sldMkLst>
      </pc:sldChg>
      <pc:sldChg chg="add del">
        <pc:chgData name="Dr Sanoj Kumar" userId="05335285-bbba-4dae-8247-91aa1acd1fd8" providerId="ADAL" clId="{E6C7AFA2-C3AC-4E29-B04D-3CEE15C8B9E6}" dt="2023-09-20T15:34:47.739" v="29" actId="47"/>
        <pc:sldMkLst>
          <pc:docMk/>
          <pc:sldMk cId="2452182230" sldId="276"/>
        </pc:sldMkLst>
      </pc:sldChg>
      <pc:sldChg chg="add del">
        <pc:chgData name="Dr Sanoj Kumar" userId="05335285-bbba-4dae-8247-91aa1acd1fd8" providerId="ADAL" clId="{E6C7AFA2-C3AC-4E29-B04D-3CEE15C8B9E6}" dt="2023-09-20T15:34:46.890" v="28" actId="47"/>
        <pc:sldMkLst>
          <pc:docMk/>
          <pc:sldMk cId="4281083256" sldId="277"/>
        </pc:sldMkLst>
      </pc:sldChg>
      <pc:sldChg chg="modSp mod">
        <pc:chgData name="Dr Sanoj Kumar" userId="05335285-bbba-4dae-8247-91aa1acd1fd8" providerId="ADAL" clId="{E6C7AFA2-C3AC-4E29-B04D-3CEE15C8B9E6}" dt="2023-09-20T16:16:11.802" v="346" actId="14100"/>
        <pc:sldMkLst>
          <pc:docMk/>
          <pc:sldMk cId="376703243" sldId="283"/>
        </pc:sldMkLst>
        <pc:picChg chg="mod">
          <ac:chgData name="Dr Sanoj Kumar" userId="05335285-bbba-4dae-8247-91aa1acd1fd8" providerId="ADAL" clId="{E6C7AFA2-C3AC-4E29-B04D-3CEE15C8B9E6}" dt="2023-09-20T16:16:11.802" v="346" actId="14100"/>
          <ac:picMkLst>
            <pc:docMk/>
            <pc:sldMk cId="376703243" sldId="283"/>
            <ac:picMk id="3" creationId="{4DB55465-B530-AADE-A5C7-8E12055D408A}"/>
          </ac:picMkLst>
        </pc:picChg>
      </pc:sldChg>
      <pc:sldChg chg="modSp mod">
        <pc:chgData name="Dr Sanoj Kumar" userId="05335285-bbba-4dae-8247-91aa1acd1fd8" providerId="ADAL" clId="{E6C7AFA2-C3AC-4E29-B04D-3CEE15C8B9E6}" dt="2023-09-20T16:16:39.004" v="353" actId="14100"/>
        <pc:sldMkLst>
          <pc:docMk/>
          <pc:sldMk cId="2554166665" sldId="288"/>
        </pc:sldMkLst>
        <pc:spChg chg="mod">
          <ac:chgData name="Dr Sanoj Kumar" userId="05335285-bbba-4dae-8247-91aa1acd1fd8" providerId="ADAL" clId="{E6C7AFA2-C3AC-4E29-B04D-3CEE15C8B9E6}" dt="2023-09-20T16:16:29.443" v="352" actId="6549"/>
          <ac:spMkLst>
            <pc:docMk/>
            <pc:sldMk cId="2554166665" sldId="288"/>
            <ac:spMk id="11" creationId="{2A2891BD-D735-94C4-D4AE-ECABFEBA53C8}"/>
          </ac:spMkLst>
        </pc:spChg>
        <pc:picChg chg="mod">
          <ac:chgData name="Dr Sanoj Kumar" userId="05335285-bbba-4dae-8247-91aa1acd1fd8" providerId="ADAL" clId="{E6C7AFA2-C3AC-4E29-B04D-3CEE15C8B9E6}" dt="2023-09-20T16:16:39.004" v="353" actId="14100"/>
          <ac:picMkLst>
            <pc:docMk/>
            <pc:sldMk cId="2554166665" sldId="288"/>
            <ac:picMk id="9" creationId="{2A8C580F-409F-640E-B934-C7C8DD478DA0}"/>
          </ac:picMkLst>
        </pc:picChg>
      </pc:sldChg>
      <pc:sldChg chg="modSp mod">
        <pc:chgData name="Dr Sanoj Kumar" userId="05335285-bbba-4dae-8247-91aa1acd1fd8" providerId="ADAL" clId="{E6C7AFA2-C3AC-4E29-B04D-3CEE15C8B9E6}" dt="2023-09-20T16:16:46.692" v="354" actId="14100"/>
        <pc:sldMkLst>
          <pc:docMk/>
          <pc:sldMk cId="1008978259" sldId="290"/>
        </pc:sldMkLst>
        <pc:picChg chg="mod">
          <ac:chgData name="Dr Sanoj Kumar" userId="05335285-bbba-4dae-8247-91aa1acd1fd8" providerId="ADAL" clId="{E6C7AFA2-C3AC-4E29-B04D-3CEE15C8B9E6}" dt="2023-09-20T16:16:46.692" v="354" actId="14100"/>
          <ac:picMkLst>
            <pc:docMk/>
            <pc:sldMk cId="1008978259" sldId="290"/>
            <ac:picMk id="3" creationId="{172E1E63-493D-EC68-7C12-5B72858F5A65}"/>
          </ac:picMkLst>
        </pc:picChg>
      </pc:sldChg>
      <pc:sldChg chg="modSp mod">
        <pc:chgData name="Dr Sanoj Kumar" userId="05335285-bbba-4dae-8247-91aa1acd1fd8" providerId="ADAL" clId="{E6C7AFA2-C3AC-4E29-B04D-3CEE15C8B9E6}" dt="2023-09-20T16:33:27.827" v="374" actId="14100"/>
        <pc:sldMkLst>
          <pc:docMk/>
          <pc:sldMk cId="2792486581" sldId="303"/>
        </pc:sldMkLst>
        <pc:spChg chg="mod">
          <ac:chgData name="Dr Sanoj Kumar" userId="05335285-bbba-4dae-8247-91aa1acd1fd8" providerId="ADAL" clId="{E6C7AFA2-C3AC-4E29-B04D-3CEE15C8B9E6}" dt="2023-09-20T16:33:27.827" v="374" actId="14100"/>
          <ac:spMkLst>
            <pc:docMk/>
            <pc:sldMk cId="2792486581" sldId="303"/>
            <ac:spMk id="5" creationId="{70AF1865-1588-4BDC-7B28-ED10A250D0DD}"/>
          </ac:spMkLst>
        </pc:spChg>
      </pc:sldChg>
      <pc:sldChg chg="addSp delSp modSp new mod setBg">
        <pc:chgData name="Dr Sanoj Kumar" userId="05335285-bbba-4dae-8247-91aa1acd1fd8" providerId="ADAL" clId="{E6C7AFA2-C3AC-4E29-B04D-3CEE15C8B9E6}" dt="2023-09-20T15:58:47.754" v="58" actId="1076"/>
        <pc:sldMkLst>
          <pc:docMk/>
          <pc:sldMk cId="1776807241" sldId="320"/>
        </pc:sldMkLst>
        <pc:spChg chg="del">
          <ac:chgData name="Dr Sanoj Kumar" userId="05335285-bbba-4dae-8247-91aa1acd1fd8" providerId="ADAL" clId="{E6C7AFA2-C3AC-4E29-B04D-3CEE15C8B9E6}" dt="2023-09-20T15:41:25.304" v="31" actId="478"/>
          <ac:spMkLst>
            <pc:docMk/>
            <pc:sldMk cId="1776807241" sldId="320"/>
            <ac:spMk id="2" creationId="{6B6C2DA3-1E6E-C075-9E3B-DB16AAD4A3D9}"/>
          </ac:spMkLst>
        </pc:spChg>
        <pc:spChg chg="del">
          <ac:chgData name="Dr Sanoj Kumar" userId="05335285-bbba-4dae-8247-91aa1acd1fd8" providerId="ADAL" clId="{E6C7AFA2-C3AC-4E29-B04D-3CEE15C8B9E6}" dt="2023-09-20T15:41:25.304" v="31" actId="478"/>
          <ac:spMkLst>
            <pc:docMk/>
            <pc:sldMk cId="1776807241" sldId="320"/>
            <ac:spMk id="3" creationId="{57299FC0-B3DB-A4D6-704C-B0652584E23E}"/>
          </ac:spMkLst>
        </pc:spChg>
        <pc:spChg chg="add mod">
          <ac:chgData name="Dr Sanoj Kumar" userId="05335285-bbba-4dae-8247-91aa1acd1fd8" providerId="ADAL" clId="{E6C7AFA2-C3AC-4E29-B04D-3CEE15C8B9E6}" dt="2023-09-20T15:56:09.577" v="35" actId="108"/>
          <ac:spMkLst>
            <pc:docMk/>
            <pc:sldMk cId="1776807241" sldId="320"/>
            <ac:spMk id="5" creationId="{DF93D7B0-6F3E-4EFC-1123-A4BFC181A56D}"/>
          </ac:spMkLst>
        </pc:spChg>
        <pc:spChg chg="add mod">
          <ac:chgData name="Dr Sanoj Kumar" userId="05335285-bbba-4dae-8247-91aa1acd1fd8" providerId="ADAL" clId="{E6C7AFA2-C3AC-4E29-B04D-3CEE15C8B9E6}" dt="2023-09-20T15:57:40.404" v="49" actId="6549"/>
          <ac:spMkLst>
            <pc:docMk/>
            <pc:sldMk cId="1776807241" sldId="320"/>
            <ac:spMk id="7" creationId="{0A50286A-050B-7F10-B7B9-79E3CB6BB0B7}"/>
          </ac:spMkLst>
        </pc:spChg>
        <pc:picChg chg="add mod">
          <ac:chgData name="Dr Sanoj Kumar" userId="05335285-bbba-4dae-8247-91aa1acd1fd8" providerId="ADAL" clId="{E6C7AFA2-C3AC-4E29-B04D-3CEE15C8B9E6}" dt="2023-09-20T15:58:47.754" v="58" actId="1076"/>
          <ac:picMkLst>
            <pc:docMk/>
            <pc:sldMk cId="1776807241" sldId="320"/>
            <ac:picMk id="9" creationId="{DB6B5FF6-F043-40BA-308D-8EE6B80F36EE}"/>
          </ac:picMkLst>
        </pc:picChg>
        <pc:picChg chg="add mod">
          <ac:chgData name="Dr Sanoj Kumar" userId="05335285-bbba-4dae-8247-91aa1acd1fd8" providerId="ADAL" clId="{E6C7AFA2-C3AC-4E29-B04D-3CEE15C8B9E6}" dt="2023-09-20T15:58:40.113" v="56" actId="14100"/>
          <ac:picMkLst>
            <pc:docMk/>
            <pc:sldMk cId="1776807241" sldId="320"/>
            <ac:picMk id="11" creationId="{159098DA-F9F9-CA9B-6BDA-4BB0AB9CE325}"/>
          </ac:picMkLst>
        </pc:picChg>
      </pc:sldChg>
      <pc:sldChg chg="addSp delSp modSp new mod">
        <pc:chgData name="Dr Sanoj Kumar" userId="05335285-bbba-4dae-8247-91aa1acd1fd8" providerId="ADAL" clId="{E6C7AFA2-C3AC-4E29-B04D-3CEE15C8B9E6}" dt="2023-09-20T16:02:51.930" v="108" actId="6549"/>
        <pc:sldMkLst>
          <pc:docMk/>
          <pc:sldMk cId="2817712305" sldId="321"/>
        </pc:sldMkLst>
        <pc:spChg chg="del">
          <ac:chgData name="Dr Sanoj Kumar" userId="05335285-bbba-4dae-8247-91aa1acd1fd8" providerId="ADAL" clId="{E6C7AFA2-C3AC-4E29-B04D-3CEE15C8B9E6}" dt="2023-09-20T15:58:55.804" v="60" actId="478"/>
          <ac:spMkLst>
            <pc:docMk/>
            <pc:sldMk cId="2817712305" sldId="321"/>
            <ac:spMk id="2" creationId="{BFB98E20-E2A0-C482-806F-3538CB3092F5}"/>
          </ac:spMkLst>
        </pc:spChg>
        <pc:spChg chg="del">
          <ac:chgData name="Dr Sanoj Kumar" userId="05335285-bbba-4dae-8247-91aa1acd1fd8" providerId="ADAL" clId="{E6C7AFA2-C3AC-4E29-B04D-3CEE15C8B9E6}" dt="2023-09-20T15:58:55.804" v="60" actId="478"/>
          <ac:spMkLst>
            <pc:docMk/>
            <pc:sldMk cId="2817712305" sldId="321"/>
            <ac:spMk id="3" creationId="{C8A872D5-8712-7D8A-3420-53A98FCB4BCA}"/>
          </ac:spMkLst>
        </pc:spChg>
        <pc:spChg chg="add mod">
          <ac:chgData name="Dr Sanoj Kumar" userId="05335285-bbba-4dae-8247-91aa1acd1fd8" providerId="ADAL" clId="{E6C7AFA2-C3AC-4E29-B04D-3CEE15C8B9E6}" dt="2023-09-20T16:00:58.562" v="84" actId="113"/>
          <ac:spMkLst>
            <pc:docMk/>
            <pc:sldMk cId="2817712305" sldId="321"/>
            <ac:spMk id="5" creationId="{AB1C44C9-D183-9FAD-B91F-8AFBB9FBA325}"/>
          </ac:spMkLst>
        </pc:spChg>
        <pc:spChg chg="add mod">
          <ac:chgData name="Dr Sanoj Kumar" userId="05335285-bbba-4dae-8247-91aa1acd1fd8" providerId="ADAL" clId="{E6C7AFA2-C3AC-4E29-B04D-3CEE15C8B9E6}" dt="2023-09-20T16:02:43.421" v="104" actId="1076"/>
          <ac:spMkLst>
            <pc:docMk/>
            <pc:sldMk cId="2817712305" sldId="321"/>
            <ac:spMk id="7" creationId="{801C0BD5-2DA0-DBBE-6A8A-55177D7BED0E}"/>
          </ac:spMkLst>
        </pc:spChg>
        <pc:spChg chg="add mod">
          <ac:chgData name="Dr Sanoj Kumar" userId="05335285-bbba-4dae-8247-91aa1acd1fd8" providerId="ADAL" clId="{E6C7AFA2-C3AC-4E29-B04D-3CEE15C8B9E6}" dt="2023-09-20T16:02:46.233" v="105" actId="1076"/>
          <ac:spMkLst>
            <pc:docMk/>
            <pc:sldMk cId="2817712305" sldId="321"/>
            <ac:spMk id="9" creationId="{7D6D96B8-13C0-7506-6AC7-E1DE7D693917}"/>
          </ac:spMkLst>
        </pc:spChg>
        <pc:spChg chg="add mod">
          <ac:chgData name="Dr Sanoj Kumar" userId="05335285-bbba-4dae-8247-91aa1acd1fd8" providerId="ADAL" clId="{E6C7AFA2-C3AC-4E29-B04D-3CEE15C8B9E6}" dt="2023-09-20T16:02:51.930" v="108" actId="6549"/>
          <ac:spMkLst>
            <pc:docMk/>
            <pc:sldMk cId="2817712305" sldId="321"/>
            <ac:spMk id="11" creationId="{C3B1719D-913D-A9D9-578F-54E086A3B719}"/>
          </ac:spMkLst>
        </pc:spChg>
      </pc:sldChg>
      <pc:sldChg chg="addSp delSp modSp new mod">
        <pc:chgData name="Dr Sanoj Kumar" userId="05335285-bbba-4dae-8247-91aa1acd1fd8" providerId="ADAL" clId="{E6C7AFA2-C3AC-4E29-B04D-3CEE15C8B9E6}" dt="2023-09-20T16:05:50.799" v="147" actId="14100"/>
        <pc:sldMkLst>
          <pc:docMk/>
          <pc:sldMk cId="3142896886" sldId="322"/>
        </pc:sldMkLst>
        <pc:spChg chg="del">
          <ac:chgData name="Dr Sanoj Kumar" userId="05335285-bbba-4dae-8247-91aa1acd1fd8" providerId="ADAL" clId="{E6C7AFA2-C3AC-4E29-B04D-3CEE15C8B9E6}" dt="2023-09-20T16:03:06.314" v="110" actId="478"/>
          <ac:spMkLst>
            <pc:docMk/>
            <pc:sldMk cId="3142896886" sldId="322"/>
            <ac:spMk id="2" creationId="{151BCD02-C007-1530-F348-202EB192867E}"/>
          </ac:spMkLst>
        </pc:spChg>
        <pc:spChg chg="del">
          <ac:chgData name="Dr Sanoj Kumar" userId="05335285-bbba-4dae-8247-91aa1acd1fd8" providerId="ADAL" clId="{E6C7AFA2-C3AC-4E29-B04D-3CEE15C8B9E6}" dt="2023-09-20T16:03:06.314" v="110" actId="478"/>
          <ac:spMkLst>
            <pc:docMk/>
            <pc:sldMk cId="3142896886" sldId="322"/>
            <ac:spMk id="3" creationId="{01A56313-9CEC-5009-A310-F53D1F4486C1}"/>
          </ac:spMkLst>
        </pc:spChg>
        <pc:spChg chg="add mod">
          <ac:chgData name="Dr Sanoj Kumar" userId="05335285-bbba-4dae-8247-91aa1acd1fd8" providerId="ADAL" clId="{E6C7AFA2-C3AC-4E29-B04D-3CEE15C8B9E6}" dt="2023-09-20T16:05:14.317" v="141" actId="1076"/>
          <ac:spMkLst>
            <pc:docMk/>
            <pc:sldMk cId="3142896886" sldId="322"/>
            <ac:spMk id="5" creationId="{26A2B6BA-1625-9928-2E12-5356B2ECF752}"/>
          </ac:spMkLst>
        </pc:spChg>
        <pc:spChg chg="add mod">
          <ac:chgData name="Dr Sanoj Kumar" userId="05335285-bbba-4dae-8247-91aa1acd1fd8" providerId="ADAL" clId="{E6C7AFA2-C3AC-4E29-B04D-3CEE15C8B9E6}" dt="2023-09-20T16:05:18.016" v="142" actId="1076"/>
          <ac:spMkLst>
            <pc:docMk/>
            <pc:sldMk cId="3142896886" sldId="322"/>
            <ac:spMk id="7" creationId="{6CA4DB06-BEC9-9D60-C6D3-9B8E7067E4DD}"/>
          </ac:spMkLst>
        </pc:spChg>
        <pc:spChg chg="add mod">
          <ac:chgData name="Dr Sanoj Kumar" userId="05335285-bbba-4dae-8247-91aa1acd1fd8" providerId="ADAL" clId="{E6C7AFA2-C3AC-4E29-B04D-3CEE15C8B9E6}" dt="2023-09-20T16:05:50.799" v="147" actId="14100"/>
          <ac:spMkLst>
            <pc:docMk/>
            <pc:sldMk cId="3142896886" sldId="322"/>
            <ac:spMk id="9" creationId="{CEC271A3-8EDA-A057-F2CA-AEC88CD72FEF}"/>
          </ac:spMkLst>
        </pc:spChg>
      </pc:sldChg>
      <pc:sldChg chg="addSp delSp modSp new mod">
        <pc:chgData name="Dr Sanoj Kumar" userId="05335285-bbba-4dae-8247-91aa1acd1fd8" providerId="ADAL" clId="{E6C7AFA2-C3AC-4E29-B04D-3CEE15C8B9E6}" dt="2023-09-20T16:09:52.835" v="265" actId="14100"/>
        <pc:sldMkLst>
          <pc:docMk/>
          <pc:sldMk cId="1501178010" sldId="323"/>
        </pc:sldMkLst>
        <pc:spChg chg="del">
          <ac:chgData name="Dr Sanoj Kumar" userId="05335285-bbba-4dae-8247-91aa1acd1fd8" providerId="ADAL" clId="{E6C7AFA2-C3AC-4E29-B04D-3CEE15C8B9E6}" dt="2023-09-20T16:06:09.612" v="149" actId="478"/>
          <ac:spMkLst>
            <pc:docMk/>
            <pc:sldMk cId="1501178010" sldId="323"/>
            <ac:spMk id="2" creationId="{704702CB-2E63-B9C0-4872-0A69E2271E2D}"/>
          </ac:spMkLst>
        </pc:spChg>
        <pc:spChg chg="del">
          <ac:chgData name="Dr Sanoj Kumar" userId="05335285-bbba-4dae-8247-91aa1acd1fd8" providerId="ADAL" clId="{E6C7AFA2-C3AC-4E29-B04D-3CEE15C8B9E6}" dt="2023-09-20T16:06:09.612" v="149" actId="478"/>
          <ac:spMkLst>
            <pc:docMk/>
            <pc:sldMk cId="1501178010" sldId="323"/>
            <ac:spMk id="3" creationId="{A540DB97-7CDD-1370-8FC8-96371FCDEBA0}"/>
          </ac:spMkLst>
        </pc:spChg>
        <pc:spChg chg="add mod">
          <ac:chgData name="Dr Sanoj Kumar" userId="05335285-bbba-4dae-8247-91aa1acd1fd8" providerId="ADAL" clId="{E6C7AFA2-C3AC-4E29-B04D-3CEE15C8B9E6}" dt="2023-09-20T16:09:42.651" v="262" actId="108"/>
          <ac:spMkLst>
            <pc:docMk/>
            <pc:sldMk cId="1501178010" sldId="323"/>
            <ac:spMk id="5" creationId="{7544ECB9-9CA3-6F2C-4F68-B28339D0CB38}"/>
          </ac:spMkLst>
        </pc:spChg>
        <pc:spChg chg="add mod">
          <ac:chgData name="Dr Sanoj Kumar" userId="05335285-bbba-4dae-8247-91aa1acd1fd8" providerId="ADAL" clId="{E6C7AFA2-C3AC-4E29-B04D-3CEE15C8B9E6}" dt="2023-09-20T16:09:46.057" v="263" actId="1076"/>
          <ac:spMkLst>
            <pc:docMk/>
            <pc:sldMk cId="1501178010" sldId="323"/>
            <ac:spMk id="7" creationId="{774F0F66-8102-1F83-961F-5C9DA7F015F5}"/>
          </ac:spMkLst>
        </pc:spChg>
        <pc:picChg chg="add mod">
          <ac:chgData name="Dr Sanoj Kumar" userId="05335285-bbba-4dae-8247-91aa1acd1fd8" providerId="ADAL" clId="{E6C7AFA2-C3AC-4E29-B04D-3CEE15C8B9E6}" dt="2023-09-20T16:09:52.835" v="265" actId="14100"/>
          <ac:picMkLst>
            <pc:docMk/>
            <pc:sldMk cId="1501178010" sldId="323"/>
            <ac:picMk id="9" creationId="{5483A93F-833E-A57A-7B2A-E55D2B3260ED}"/>
          </ac:picMkLst>
        </pc:picChg>
      </pc:sldChg>
      <pc:sldChg chg="addSp delSp modSp new mod">
        <pc:chgData name="Dr Sanoj Kumar" userId="05335285-bbba-4dae-8247-91aa1acd1fd8" providerId="ADAL" clId="{E6C7AFA2-C3AC-4E29-B04D-3CEE15C8B9E6}" dt="2023-09-20T16:13:06.905" v="306" actId="1076"/>
        <pc:sldMkLst>
          <pc:docMk/>
          <pc:sldMk cId="443328606" sldId="324"/>
        </pc:sldMkLst>
        <pc:spChg chg="del">
          <ac:chgData name="Dr Sanoj Kumar" userId="05335285-bbba-4dae-8247-91aa1acd1fd8" providerId="ADAL" clId="{E6C7AFA2-C3AC-4E29-B04D-3CEE15C8B9E6}" dt="2023-09-20T16:09:58.937" v="267" actId="478"/>
          <ac:spMkLst>
            <pc:docMk/>
            <pc:sldMk cId="443328606" sldId="324"/>
            <ac:spMk id="2" creationId="{9B0A610A-F7CF-BB3D-B967-623086CFBCD2}"/>
          </ac:spMkLst>
        </pc:spChg>
        <pc:spChg chg="del">
          <ac:chgData name="Dr Sanoj Kumar" userId="05335285-bbba-4dae-8247-91aa1acd1fd8" providerId="ADAL" clId="{E6C7AFA2-C3AC-4E29-B04D-3CEE15C8B9E6}" dt="2023-09-20T16:09:58.937" v="267" actId="478"/>
          <ac:spMkLst>
            <pc:docMk/>
            <pc:sldMk cId="443328606" sldId="324"/>
            <ac:spMk id="3" creationId="{6BE9DCFA-A883-1B8E-546E-3DFC5C4C529F}"/>
          </ac:spMkLst>
        </pc:spChg>
        <pc:spChg chg="add mod">
          <ac:chgData name="Dr Sanoj Kumar" userId="05335285-bbba-4dae-8247-91aa1acd1fd8" providerId="ADAL" clId="{E6C7AFA2-C3AC-4E29-B04D-3CEE15C8B9E6}" dt="2023-09-20T16:13:04.273" v="305" actId="1076"/>
          <ac:spMkLst>
            <pc:docMk/>
            <pc:sldMk cId="443328606" sldId="324"/>
            <ac:spMk id="5" creationId="{2E2F7B05-A689-0DDA-935E-06116B3FB597}"/>
          </ac:spMkLst>
        </pc:spChg>
        <pc:spChg chg="add mod">
          <ac:chgData name="Dr Sanoj Kumar" userId="05335285-bbba-4dae-8247-91aa1acd1fd8" providerId="ADAL" clId="{E6C7AFA2-C3AC-4E29-B04D-3CEE15C8B9E6}" dt="2023-09-20T16:12:57.655" v="304" actId="1076"/>
          <ac:spMkLst>
            <pc:docMk/>
            <pc:sldMk cId="443328606" sldId="324"/>
            <ac:spMk id="7" creationId="{078EFA46-0266-076A-5073-3C8E911CD070}"/>
          </ac:spMkLst>
        </pc:spChg>
        <pc:spChg chg="add mod">
          <ac:chgData name="Dr Sanoj Kumar" userId="05335285-bbba-4dae-8247-91aa1acd1fd8" providerId="ADAL" clId="{E6C7AFA2-C3AC-4E29-B04D-3CEE15C8B9E6}" dt="2023-09-20T16:13:06.905" v="306" actId="1076"/>
          <ac:spMkLst>
            <pc:docMk/>
            <pc:sldMk cId="443328606" sldId="324"/>
            <ac:spMk id="9" creationId="{6C053A86-80F6-4125-7A57-835869F8597D}"/>
          </ac:spMkLst>
        </pc:spChg>
      </pc:sldChg>
      <pc:sldChg chg="addSp delSp modSp new mod">
        <pc:chgData name="Dr Sanoj Kumar" userId="05335285-bbba-4dae-8247-91aa1acd1fd8" providerId="ADAL" clId="{E6C7AFA2-C3AC-4E29-B04D-3CEE15C8B9E6}" dt="2023-09-20T16:15:04.352" v="339" actId="207"/>
        <pc:sldMkLst>
          <pc:docMk/>
          <pc:sldMk cId="589225787" sldId="325"/>
        </pc:sldMkLst>
        <pc:spChg chg="del">
          <ac:chgData name="Dr Sanoj Kumar" userId="05335285-bbba-4dae-8247-91aa1acd1fd8" providerId="ADAL" clId="{E6C7AFA2-C3AC-4E29-B04D-3CEE15C8B9E6}" dt="2023-09-20T16:13:28.211" v="308" actId="478"/>
          <ac:spMkLst>
            <pc:docMk/>
            <pc:sldMk cId="589225787" sldId="325"/>
            <ac:spMk id="2" creationId="{922B3626-C31D-32E1-20F4-CC6512EDBF38}"/>
          </ac:spMkLst>
        </pc:spChg>
        <pc:spChg chg="del">
          <ac:chgData name="Dr Sanoj Kumar" userId="05335285-bbba-4dae-8247-91aa1acd1fd8" providerId="ADAL" clId="{E6C7AFA2-C3AC-4E29-B04D-3CEE15C8B9E6}" dt="2023-09-20T16:13:28.211" v="308" actId="478"/>
          <ac:spMkLst>
            <pc:docMk/>
            <pc:sldMk cId="589225787" sldId="325"/>
            <ac:spMk id="3" creationId="{5FBCD640-1FB5-0BFE-A5B5-F34B4AC50FB4}"/>
          </ac:spMkLst>
        </pc:spChg>
        <pc:spChg chg="add mod">
          <ac:chgData name="Dr Sanoj Kumar" userId="05335285-bbba-4dae-8247-91aa1acd1fd8" providerId="ADAL" clId="{E6C7AFA2-C3AC-4E29-B04D-3CEE15C8B9E6}" dt="2023-09-20T16:13:51.396" v="314" actId="207"/>
          <ac:spMkLst>
            <pc:docMk/>
            <pc:sldMk cId="589225787" sldId="325"/>
            <ac:spMk id="5" creationId="{41CC3C19-208B-F242-420B-9075F11BC32E}"/>
          </ac:spMkLst>
        </pc:spChg>
        <pc:spChg chg="add mod">
          <ac:chgData name="Dr Sanoj Kumar" userId="05335285-bbba-4dae-8247-91aa1acd1fd8" providerId="ADAL" clId="{E6C7AFA2-C3AC-4E29-B04D-3CEE15C8B9E6}" dt="2023-09-20T16:15:04.352" v="339" actId="207"/>
          <ac:spMkLst>
            <pc:docMk/>
            <pc:sldMk cId="589225787" sldId="325"/>
            <ac:spMk id="7" creationId="{E53E596F-254A-B163-8A5D-298EAA86C0F2}"/>
          </ac:spMkLst>
        </pc:spChg>
      </pc:sldChg>
      <pc:sldChg chg="addSp delSp modSp new mod">
        <pc:chgData name="Dr Sanoj Kumar" userId="05335285-bbba-4dae-8247-91aa1acd1fd8" providerId="ADAL" clId="{E6C7AFA2-C3AC-4E29-B04D-3CEE15C8B9E6}" dt="2023-09-20T16:15:45.338" v="345" actId="1076"/>
        <pc:sldMkLst>
          <pc:docMk/>
          <pc:sldMk cId="3909285541" sldId="326"/>
        </pc:sldMkLst>
        <pc:spChg chg="del">
          <ac:chgData name="Dr Sanoj Kumar" userId="05335285-bbba-4dae-8247-91aa1acd1fd8" providerId="ADAL" clId="{E6C7AFA2-C3AC-4E29-B04D-3CEE15C8B9E6}" dt="2023-09-20T16:15:13.904" v="341" actId="478"/>
          <ac:spMkLst>
            <pc:docMk/>
            <pc:sldMk cId="3909285541" sldId="326"/>
            <ac:spMk id="2" creationId="{2AE5546E-3DA7-CA1B-D5C7-88FB4F2E5BA4}"/>
          </ac:spMkLst>
        </pc:spChg>
        <pc:spChg chg="del">
          <ac:chgData name="Dr Sanoj Kumar" userId="05335285-bbba-4dae-8247-91aa1acd1fd8" providerId="ADAL" clId="{E6C7AFA2-C3AC-4E29-B04D-3CEE15C8B9E6}" dt="2023-09-20T16:15:13.904" v="341" actId="478"/>
          <ac:spMkLst>
            <pc:docMk/>
            <pc:sldMk cId="3909285541" sldId="326"/>
            <ac:spMk id="3" creationId="{1757BF15-9DC1-7B16-45F0-363B40823D41}"/>
          </ac:spMkLst>
        </pc:spChg>
        <pc:picChg chg="add mod">
          <ac:chgData name="Dr Sanoj Kumar" userId="05335285-bbba-4dae-8247-91aa1acd1fd8" providerId="ADAL" clId="{E6C7AFA2-C3AC-4E29-B04D-3CEE15C8B9E6}" dt="2023-09-20T16:15:45.338" v="345" actId="1076"/>
          <ac:picMkLst>
            <pc:docMk/>
            <pc:sldMk cId="3909285541" sldId="326"/>
            <ac:picMk id="5" creationId="{5FB7DBCA-741B-C94D-9815-63A0EB6ECF45}"/>
          </ac:picMkLst>
        </pc:picChg>
      </pc:sldChg>
      <pc:sldChg chg="add">
        <pc:chgData name="Dr Sanoj Kumar" userId="05335285-bbba-4dae-8247-91aa1acd1fd8" providerId="ADAL" clId="{E6C7AFA2-C3AC-4E29-B04D-3CEE15C8B9E6}" dt="2023-09-20T16:32:11.992" v="372"/>
        <pc:sldMkLst>
          <pc:docMk/>
          <pc:sldMk cId="2540473128" sldId="327"/>
        </pc:sldMkLst>
      </pc:sldChg>
      <pc:sldChg chg="add">
        <pc:chgData name="Dr Sanoj Kumar" userId="05335285-bbba-4dae-8247-91aa1acd1fd8" providerId="ADAL" clId="{E6C7AFA2-C3AC-4E29-B04D-3CEE15C8B9E6}" dt="2023-09-20T16:32:11.992" v="372"/>
        <pc:sldMkLst>
          <pc:docMk/>
          <pc:sldMk cId="3783795977" sldId="328"/>
        </pc:sldMkLst>
      </pc:sldChg>
      <pc:sldChg chg="add">
        <pc:chgData name="Dr Sanoj Kumar" userId="05335285-bbba-4dae-8247-91aa1acd1fd8" providerId="ADAL" clId="{E6C7AFA2-C3AC-4E29-B04D-3CEE15C8B9E6}" dt="2023-09-20T16:32:11.992" v="372"/>
        <pc:sldMkLst>
          <pc:docMk/>
          <pc:sldMk cId="1383006312" sldId="32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E0D105-4205-4F65-AACA-C743C5DE0450}"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5946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90058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79552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82279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E0D105-4205-4F65-AACA-C743C5DE0450}"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78918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E0D105-4205-4F65-AACA-C743C5DE0450}"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45567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E0D105-4205-4F65-AACA-C743C5DE0450}" type="datetimeFigureOut">
              <a:rPr lang="en-US" smtClean="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04559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E0D105-4205-4F65-AACA-C743C5DE0450}" type="datetimeFigureOut">
              <a:rPr lang="en-US" smtClean="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395180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0D105-4205-4F65-AACA-C743C5DE0450}" type="datetimeFigureOut">
              <a:rPr lang="en-US" smtClean="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36439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0D105-4205-4F65-AACA-C743C5DE0450}"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83766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0D105-4205-4F65-AACA-C743C5DE0450}"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25318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0D105-4205-4F65-AACA-C743C5DE0450}" type="datetimeFigureOut">
              <a:rPr lang="en-US" smtClean="0"/>
              <a:t>9/21/2023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36A4F-14BE-448E-8969-47F6D5B636CF}" type="slidenum">
              <a:rPr lang="en-US" smtClean="0"/>
              <a:t>‹#›</a:t>
            </a:fld>
            <a:endParaRPr lang="en-US"/>
          </a:p>
        </p:txBody>
      </p:sp>
    </p:spTree>
    <p:extLst>
      <p:ext uri="{BB962C8B-B14F-4D97-AF65-F5344CB8AC3E}">
        <p14:creationId xmlns:p14="http://schemas.microsoft.com/office/powerpoint/2010/main" val="141085201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noj.kumar@ddn.upes.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240" y="3465231"/>
            <a:ext cx="6322422" cy="2400657"/>
          </a:xfrm>
          <a:prstGeom prst="rect">
            <a:avLst/>
          </a:prstGeom>
        </p:spPr>
        <p:txBody>
          <a:bodyPr wrap="square">
            <a:spAutoFit/>
          </a:bodyPr>
          <a:lstStyle/>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Dr. Sanoj Kumar</a:t>
            </a:r>
            <a:br>
              <a:rPr lang="en-US" sz="2000" b="1" dirty="0">
                <a:solidFill>
                  <a:srgbClr val="002060"/>
                </a:solidFill>
                <a:latin typeface="Times New Roman" panose="02020603050405020304" pitchFamily="18" charset="0"/>
                <a:cs typeface="Times New Roman" panose="02020603050405020304" pitchFamily="18" charset="0"/>
              </a:rPr>
            </a:br>
            <a:r>
              <a:rPr lang="en-US" sz="2000" b="1" dirty="0">
                <a:solidFill>
                  <a:srgbClr val="002060"/>
                </a:solidFill>
                <a:latin typeface="Times New Roman" panose="02020603050405020304" pitchFamily="18" charset="0"/>
                <a:cs typeface="Times New Roman" panose="02020603050405020304" pitchFamily="18" charset="0"/>
              </a:rPr>
              <a:t>School of Computer Science</a:t>
            </a: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University of Petroleum and Energy Studies, Dehradun</a:t>
            </a: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Email id: </a:t>
            </a:r>
            <a:r>
              <a:rPr lang="en-US" sz="2000" b="1" dirty="0">
                <a:solidFill>
                  <a:srgbClr val="002060"/>
                </a:solidFill>
                <a:latin typeface="Times New Roman" panose="02020603050405020304" pitchFamily="18" charset="0"/>
                <a:cs typeface="Times New Roman" panose="02020603050405020304" pitchFamily="18" charset="0"/>
                <a:hlinkClick r:id="rId2"/>
              </a:rPr>
              <a:t>sanoj.kumar@ddn.upes.ac.in</a:t>
            </a:r>
            <a:endParaRPr lang="en-US" sz="2000" b="1" dirty="0">
              <a:solidFill>
                <a:srgbClr val="002060"/>
              </a:solidFill>
              <a:latin typeface="Times New Roman" panose="02020603050405020304" pitchFamily="18" charset="0"/>
              <a:cs typeface="Times New Roman" panose="02020603050405020304" pitchFamily="18" charset="0"/>
            </a:endParaRP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Mb. Num.: 9058523010</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18851" y="898497"/>
            <a:ext cx="5335200" cy="530594"/>
          </a:xfrm>
          <a:prstGeom prst="rect">
            <a:avLst/>
          </a:prstGeom>
        </p:spPr>
        <p:txBody>
          <a:bodyPr wrap="square">
            <a:spAutoFit/>
          </a:bodyPr>
          <a:lstStyle/>
          <a:p>
            <a:pPr algn="ctr">
              <a:lnSpc>
                <a:spcPct val="107000"/>
              </a:lnSpc>
              <a:spcAft>
                <a:spcPts val="8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Introduction to Data Science</a:t>
            </a:r>
            <a:endParaRPr lang="en-US" sz="2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4206237" y="2108319"/>
            <a:ext cx="4318783"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Subject Code: CSDS7001</a:t>
            </a:r>
          </a:p>
        </p:txBody>
      </p:sp>
    </p:spTree>
    <p:extLst>
      <p:ext uri="{BB962C8B-B14F-4D97-AF65-F5344CB8AC3E}">
        <p14:creationId xmlns:p14="http://schemas.microsoft.com/office/powerpoint/2010/main" val="345881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1142467"/>
            <a:ext cx="11000935" cy="4970591"/>
          </a:xfrm>
          <a:prstGeom prst="rect">
            <a:avLst/>
          </a:prstGeom>
        </p:spPr>
        <p:txBody>
          <a:bodyPr wrap="square">
            <a:spAutoFit/>
          </a:bodyPr>
          <a:lstStyle/>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Data science faces several challenges that researchers, practitioners, and organizations need to address to maximize the potential of data-driven insights. Some of the key challenges include:</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Quality</a:t>
            </a:r>
            <a:r>
              <a:rPr lang="en-US" sz="2200" dirty="0">
                <a:latin typeface="Times New Roman" panose="02020603050405020304" pitchFamily="18" charset="0"/>
                <a:ea typeface="Calibri" panose="020F0502020204030204" pitchFamily="34" charset="0"/>
                <a:cs typeface="Times New Roman" panose="02020603050405020304" pitchFamily="18" charset="0"/>
              </a:rPr>
              <a:t>: Ensuring data quality is one of the most significant challenges in data science. Data may contain errors, missing values, outliers, and inconsistencies, which can lead to inaccurate and unreliable analysis and modeling.</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Volume and Variety</a:t>
            </a:r>
            <a:r>
              <a:rPr lang="en-US" sz="2200" dirty="0">
                <a:latin typeface="Times New Roman" panose="02020603050405020304" pitchFamily="18" charset="0"/>
                <a:ea typeface="Calibri" panose="020F0502020204030204" pitchFamily="34" charset="0"/>
                <a:cs typeface="Times New Roman" panose="02020603050405020304" pitchFamily="18" charset="0"/>
              </a:rPr>
              <a:t>: The increasing volume and variety of data generated from various sources pose challenges in managing and processing large and diverse datasets efficiently.</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Privacy and Security</a:t>
            </a:r>
            <a:r>
              <a:rPr lang="en-US" sz="2200" dirty="0">
                <a:latin typeface="Times New Roman" panose="02020603050405020304" pitchFamily="18" charset="0"/>
                <a:ea typeface="Calibri" panose="020F0502020204030204" pitchFamily="34" charset="0"/>
                <a:cs typeface="Times New Roman" panose="02020603050405020304" pitchFamily="18" charset="0"/>
              </a:rPr>
              <a:t>: With the growing concern about data privacy and security, data scientists must handle sensitive and personal information responsibly and ensure data protection.</a:t>
            </a:r>
          </a:p>
        </p:txBody>
      </p:sp>
      <p:sp>
        <p:nvSpPr>
          <p:cNvPr id="3" name="Rectangle 2"/>
          <p:cNvSpPr/>
          <p:nvPr/>
        </p:nvSpPr>
        <p:spPr>
          <a:xfrm>
            <a:off x="3939830" y="375614"/>
            <a:ext cx="3243196" cy="579967"/>
          </a:xfrm>
          <a:prstGeom prst="rect">
            <a:avLst/>
          </a:prstGeom>
        </p:spPr>
        <p:txBody>
          <a:bodyPr wrap="none">
            <a:spAutoFit/>
          </a:bodyPr>
          <a:lstStyle/>
          <a:p>
            <a:pPr algn="just">
              <a:lnSpc>
                <a:spcPct val="150000"/>
              </a:lnSpc>
              <a:spcAft>
                <a:spcPts val="800"/>
              </a:spcAft>
            </a:pP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Data science challenges</a:t>
            </a:r>
            <a:endPar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211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962" y="393895"/>
            <a:ext cx="11493305" cy="6088846"/>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Integration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Integrating data from multiple sources with different formats and structures can be complex, requiring data scientists to devise effective data integration strategies.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Model Interpretability</a:t>
            </a:r>
            <a:r>
              <a:rPr lang="en-US" sz="2200" dirty="0">
                <a:latin typeface="Times New Roman" panose="02020603050405020304" pitchFamily="18" charset="0"/>
                <a:ea typeface="Calibri" panose="020F0502020204030204" pitchFamily="34" charset="0"/>
                <a:cs typeface="Times New Roman" panose="02020603050405020304" pitchFamily="18" charset="0"/>
              </a:rPr>
              <a:t>: Many machine learning and deep learning models are considered black boxes, making it challenging to understand and interpret their decision-making process, especially in critical applications like healthcare and finance.</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Bias and Fairness</a:t>
            </a:r>
            <a:r>
              <a:rPr lang="en-US" sz="2200" dirty="0">
                <a:latin typeface="Times New Roman" panose="02020603050405020304" pitchFamily="18" charset="0"/>
                <a:ea typeface="Calibri" panose="020F0502020204030204" pitchFamily="34" charset="0"/>
                <a:cs typeface="Times New Roman" panose="02020603050405020304" pitchFamily="18" charset="0"/>
              </a:rPr>
              <a:t>: Bias in data and models can lead to unfair outcomes and discrimination. Data scientists must be vigilant in identifying and mitigating bias to ensure fairness in decision-making.</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Real-Time Analysis</a:t>
            </a:r>
            <a:r>
              <a:rPr lang="en-US" sz="2200" dirty="0">
                <a:latin typeface="Times New Roman" panose="02020603050405020304" pitchFamily="18" charset="0"/>
                <a:ea typeface="Calibri" panose="020F0502020204030204" pitchFamily="34" charset="0"/>
                <a:cs typeface="Times New Roman" panose="02020603050405020304" pitchFamily="18" charset="0"/>
              </a:rPr>
              <a:t>: Real-time data analysis requires efficient and scalable algorithms and infrastructure to process and analyze data as it arrives.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Talent and Skill Gap</a:t>
            </a:r>
            <a:r>
              <a:rPr lang="en-US" sz="2200" dirty="0">
                <a:latin typeface="Times New Roman" panose="02020603050405020304" pitchFamily="18" charset="0"/>
                <a:ea typeface="Calibri" panose="020F0502020204030204" pitchFamily="34" charset="0"/>
                <a:cs typeface="Times New Roman" panose="02020603050405020304" pitchFamily="18" charset="0"/>
              </a:rPr>
              <a:t>: The demand for skilled data scientists often outpaces the available talent pool, leading to a talent and skill gap in the field.</a:t>
            </a:r>
          </a:p>
        </p:txBody>
      </p:sp>
    </p:spTree>
    <p:extLst>
      <p:ext uri="{BB962C8B-B14F-4D97-AF65-F5344CB8AC3E}">
        <p14:creationId xmlns:p14="http://schemas.microsoft.com/office/powerpoint/2010/main" val="38742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234" y="0"/>
            <a:ext cx="11408898" cy="6596678"/>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Cost of Data Infrastructure</a:t>
            </a:r>
            <a:r>
              <a:rPr lang="en-US" sz="2200" dirty="0">
                <a:latin typeface="Times New Roman" panose="02020603050405020304" pitchFamily="18" charset="0"/>
                <a:ea typeface="Calibri" panose="020F0502020204030204" pitchFamily="34" charset="0"/>
                <a:cs typeface="Times New Roman" panose="02020603050405020304" pitchFamily="18" charset="0"/>
              </a:rPr>
              <a:t>: Setting up and maintaining robust data infrastructure can be costly, especially for organizations with large-scale data processing needs.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Rapid Technological Advancements</a:t>
            </a:r>
            <a:r>
              <a:rPr lang="en-US" sz="2200" dirty="0">
                <a:latin typeface="Times New Roman" panose="02020603050405020304" pitchFamily="18" charset="0"/>
                <a:ea typeface="Calibri" panose="020F0502020204030204" pitchFamily="34" charset="0"/>
                <a:cs typeface="Times New Roman" panose="02020603050405020304" pitchFamily="18" charset="0"/>
              </a:rPr>
              <a:t>: The fast pace of technological advancements in data science tools and algorithms requires data scientists to stay up-to-date with the latest developments.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Governance</a:t>
            </a:r>
            <a:r>
              <a:rPr lang="en-US" sz="2200" dirty="0">
                <a:latin typeface="Times New Roman" panose="02020603050405020304" pitchFamily="18" charset="0"/>
                <a:ea typeface="Calibri" panose="020F0502020204030204" pitchFamily="34" charset="0"/>
                <a:cs typeface="Times New Roman" panose="02020603050405020304" pitchFamily="18" charset="0"/>
              </a:rPr>
              <a:t>: Implementing effective data governance practices is essential for managing data assets, ensuring data quality, and complying with regulations.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Domain Knowledge</a:t>
            </a:r>
            <a:r>
              <a:rPr lang="en-US" sz="2200" dirty="0">
                <a:latin typeface="Times New Roman" panose="02020603050405020304" pitchFamily="18" charset="0"/>
                <a:ea typeface="Calibri" panose="020F0502020204030204" pitchFamily="34" charset="0"/>
                <a:cs typeface="Times New Roman" panose="02020603050405020304" pitchFamily="18" charset="0"/>
              </a:rPr>
              <a:t>: Combining domain expertise with data science skills is critical for deriving meaningful insights and understanding the context of data.</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Addressing these challenges requires a combination of technical expertise, ethical considerations, and effective management of data resources. Data scientists must continuously learn and adapt to overcome these challenges and leverage the full potential of data science for valuable insights and innovations.</a:t>
            </a:r>
          </a:p>
        </p:txBody>
      </p:sp>
    </p:spTree>
    <p:extLst>
      <p:ext uri="{BB962C8B-B14F-4D97-AF65-F5344CB8AC3E}">
        <p14:creationId xmlns:p14="http://schemas.microsoft.com/office/powerpoint/2010/main" val="77172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836" y="716430"/>
            <a:ext cx="11515958" cy="6158994"/>
          </a:xfrm>
          <a:prstGeom prst="rect">
            <a:avLst/>
          </a:prstGeom>
        </p:spPr>
        <p:txBody>
          <a:bodyPr wrap="square">
            <a:spAutoFit/>
          </a:bodyPr>
          <a:lstStyle/>
          <a:p>
            <a:pPr algn="just">
              <a:lnSpc>
                <a:spcPct val="150000"/>
              </a:lnSpc>
              <a:spcAft>
                <a:spcPts val="8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Data science teams are groups of professionals with diverse skills and expertise who collaborate to tackle data-driven projects and solve complex problems using data science methodologies. These teams typically include individuals with a combination of technical, analytical, and domain knowledge. Some of the key roles and responsibilities within a data science team include:</a:t>
            </a:r>
          </a:p>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Data Scientists</a:t>
            </a:r>
            <a:r>
              <a:rPr lang="en-US" sz="2100" dirty="0">
                <a:latin typeface="Times New Roman" panose="02020603050405020304" pitchFamily="18" charset="0"/>
                <a:ea typeface="Calibri" panose="020F0502020204030204" pitchFamily="34" charset="0"/>
                <a:cs typeface="Times New Roman" panose="02020603050405020304" pitchFamily="18" charset="0"/>
              </a:rPr>
              <a:t>: Data scientists are the core members of the team who have expertise in data analysis, machine learning, statistics, and programming. They are responsible for developing models, conducting data analysis, and interpreting the results.</a:t>
            </a:r>
          </a:p>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Data Engineers</a:t>
            </a:r>
            <a:r>
              <a:rPr lang="en-US" sz="2100" dirty="0">
                <a:latin typeface="Times New Roman" panose="02020603050405020304" pitchFamily="18" charset="0"/>
                <a:ea typeface="Calibri" panose="020F0502020204030204" pitchFamily="34" charset="0"/>
                <a:cs typeface="Times New Roman" panose="02020603050405020304" pitchFamily="18" charset="0"/>
              </a:rPr>
              <a:t>: Data engineers are responsible for designing and maintaining the data infrastructure, data pipelines, and databases needed to store, process, and manage large volumes of data.</a:t>
            </a:r>
          </a:p>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Machine Learning Engineers</a:t>
            </a:r>
            <a:r>
              <a:rPr lang="en-US" sz="2100" dirty="0">
                <a:latin typeface="Times New Roman" panose="02020603050405020304" pitchFamily="18" charset="0"/>
                <a:ea typeface="Calibri" panose="020F0502020204030204" pitchFamily="34" charset="0"/>
                <a:cs typeface="Times New Roman" panose="02020603050405020304" pitchFamily="18" charset="0"/>
              </a:rPr>
              <a:t>: Machine learning engineers focus on deploying and optimizing machine learning models in production environments. They work closely with data scientists to integrate models into real-world applications.</a:t>
            </a:r>
          </a:p>
        </p:txBody>
      </p:sp>
      <p:sp>
        <p:nvSpPr>
          <p:cNvPr id="3" name="Rectangle 2"/>
          <p:cNvSpPr/>
          <p:nvPr/>
        </p:nvSpPr>
        <p:spPr>
          <a:xfrm>
            <a:off x="4564646" y="136463"/>
            <a:ext cx="2782941" cy="579967"/>
          </a:xfrm>
          <a:prstGeom prst="rect">
            <a:avLst/>
          </a:prstGeom>
        </p:spPr>
        <p:txBody>
          <a:bodyPr wrap="none">
            <a:spAutoFit/>
          </a:bodyPr>
          <a:lstStyle/>
          <a:p>
            <a:pPr>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Data Science Teams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582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437" y="362199"/>
            <a:ext cx="11422965" cy="5986254"/>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Analysts</a:t>
            </a:r>
            <a:r>
              <a:rPr lang="en-US" sz="2200" dirty="0">
                <a:latin typeface="Times New Roman" panose="02020603050405020304" pitchFamily="18" charset="0"/>
                <a:ea typeface="Calibri" panose="020F0502020204030204" pitchFamily="34" charset="0"/>
                <a:cs typeface="Times New Roman" panose="02020603050405020304" pitchFamily="18" charset="0"/>
              </a:rPr>
              <a:t>: Data analysts are responsible for exploring and visualizing data, conducting descriptive analysis, and generating insights from the data.</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Domain Experts</a:t>
            </a:r>
            <a:r>
              <a:rPr lang="en-US" sz="2200" dirty="0">
                <a:latin typeface="Times New Roman" panose="02020603050405020304" pitchFamily="18" charset="0"/>
                <a:ea typeface="Calibri" panose="020F0502020204030204" pitchFamily="34" charset="0"/>
                <a:cs typeface="Times New Roman" panose="02020603050405020304" pitchFamily="18" charset="0"/>
              </a:rPr>
              <a:t>: Domain experts possess in-depth knowledge of the specific industry or subject matter relevant to the project. They provide valuable insights and context for the data analysis and interpretation.</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Business Analysts</a:t>
            </a:r>
            <a:r>
              <a:rPr lang="en-US" sz="2200" dirty="0">
                <a:latin typeface="Times New Roman" panose="02020603050405020304" pitchFamily="18" charset="0"/>
                <a:ea typeface="Calibri" panose="020F0502020204030204" pitchFamily="34" charset="0"/>
                <a:cs typeface="Times New Roman" panose="02020603050405020304" pitchFamily="18" charset="0"/>
              </a:rPr>
              <a:t>: Business analysts work closely with stakeholders to understand business requirements, define project objectives, and ensure that the data science solutions align with business needs.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Visualization Specialists</a:t>
            </a:r>
            <a:r>
              <a:rPr lang="en-US" sz="2200" dirty="0">
                <a:latin typeface="Times New Roman" panose="02020603050405020304" pitchFamily="18" charset="0"/>
                <a:ea typeface="Calibri" panose="020F0502020204030204" pitchFamily="34" charset="0"/>
                <a:cs typeface="Times New Roman" panose="02020603050405020304" pitchFamily="18" charset="0"/>
              </a:rPr>
              <a:t>: Data visualization specialists are skilled in creating compelling and informative visualizations to communicate data insights effectively to both technical and non-technical stakeholders.</a:t>
            </a:r>
          </a:p>
        </p:txBody>
      </p:sp>
    </p:spTree>
    <p:extLst>
      <p:ext uri="{BB962C8B-B14F-4D97-AF65-F5344CB8AC3E}">
        <p14:creationId xmlns:p14="http://schemas.microsoft.com/office/powerpoint/2010/main" val="54892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827" y="323557"/>
            <a:ext cx="11169747" cy="6217087"/>
          </a:xfrm>
          <a:prstGeom prst="rect">
            <a:avLst/>
          </a:prstGeom>
        </p:spPr>
        <p:txBody>
          <a:bodyPr wrap="square">
            <a:spAutoFit/>
          </a:bodyPr>
          <a:lstStyle/>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Project Managers</a:t>
            </a:r>
            <a:r>
              <a:rPr lang="en-US" sz="2100" dirty="0">
                <a:latin typeface="Times New Roman" panose="02020603050405020304" pitchFamily="18" charset="0"/>
                <a:ea typeface="Calibri" panose="020F0502020204030204" pitchFamily="34" charset="0"/>
                <a:cs typeface="Times New Roman" panose="02020603050405020304" pitchFamily="18" charset="0"/>
              </a:rPr>
              <a:t>: Project managers oversee the planning, execution, and delivery of data science projects. They ensure that the project stays on track, meets deadlines, and aligns with organizational goals.</a:t>
            </a:r>
          </a:p>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Data Governance and Compliance Experts</a:t>
            </a:r>
            <a:r>
              <a:rPr lang="en-US" sz="2100" dirty="0">
                <a:latin typeface="Times New Roman" panose="02020603050405020304" pitchFamily="18" charset="0"/>
                <a:ea typeface="Calibri" panose="020F0502020204030204" pitchFamily="34" charset="0"/>
                <a:cs typeface="Times New Roman" panose="02020603050405020304" pitchFamily="18" charset="0"/>
              </a:rPr>
              <a:t>: Data governance and compliance experts ensure that data collection and analysis adhere to ethical standards, data privacy regulations, and organizational policies.</a:t>
            </a:r>
          </a:p>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Communication Specialists</a:t>
            </a:r>
            <a:r>
              <a:rPr lang="en-US" sz="2100" dirty="0">
                <a:latin typeface="Times New Roman" panose="02020603050405020304" pitchFamily="18" charset="0"/>
                <a:ea typeface="Calibri" panose="020F0502020204030204" pitchFamily="34" charset="0"/>
                <a:cs typeface="Times New Roman" panose="02020603050405020304" pitchFamily="18" charset="0"/>
              </a:rPr>
              <a:t>: Effective communication is crucial in a data science team. Communication specialists help translate technical findings into actionable insights and communicate results to stakeholders.</a:t>
            </a:r>
          </a:p>
          <a:p>
            <a:pPr algn="just">
              <a:lnSpc>
                <a:spcPct val="150000"/>
              </a:lnSpc>
              <a:spcAft>
                <a:spcPts val="8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Data science teams work collaboratively, often using agile methodologies, to iteratively develop and deploy data-driven solutions. Their work may involve a wide range of projects, such as predictive modeling, recommendation systems, natural language processing, and process optimization. </a:t>
            </a:r>
          </a:p>
        </p:txBody>
      </p:sp>
    </p:spTree>
    <p:extLst>
      <p:ext uri="{BB962C8B-B14F-4D97-AF65-F5344CB8AC3E}">
        <p14:creationId xmlns:p14="http://schemas.microsoft.com/office/powerpoint/2010/main" val="408871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235" y="678175"/>
            <a:ext cx="11282288" cy="5883662"/>
          </a:xfrm>
          <a:prstGeom prst="rect">
            <a:avLst/>
          </a:prstGeom>
        </p:spPr>
        <p:txBody>
          <a:bodyPr wrap="square">
            <a:spAutoFit/>
          </a:bodyPr>
          <a:lstStyle/>
          <a:p>
            <a:pPr algn="just">
              <a:lnSpc>
                <a:spcPct val="150000"/>
              </a:lnSpc>
              <a:spcAft>
                <a:spcPts val="800"/>
              </a:spcAft>
            </a:pP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short for Data Operations, is an emerging approach in the field of data management that aims to streamline and automate the process of data integration, data preparation, data analysis, and data deployment. It borrows principles and practices from DevOps, a software development methodology that emphasizes collaboration, automation, and continuous delivery. The goal of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is to improve the efficiency, speed, and quality of data-related processes in organizations.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Collaboration: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encourages cross-functional collaboration between data scientists, data engineers, analysts, domain experts, and business stakeholders. This ensures that the entire data lifecycle is well understood and aligned with the business objectives.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Automation: </a:t>
            </a:r>
            <a:r>
              <a:rPr lang="en-US" sz="2200" dirty="0">
                <a:latin typeface="Times New Roman" panose="02020603050405020304" pitchFamily="18" charset="0"/>
                <a:ea typeface="Calibri" panose="020F0502020204030204" pitchFamily="34" charset="0"/>
                <a:cs typeface="Times New Roman" panose="02020603050405020304" pitchFamily="18" charset="0"/>
              </a:rPr>
              <a:t>Automation is a central theme in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It involves automating data collection, data cleaning, data integration, and data analysis processes to reduce manual interventions and improve efficiency.</a:t>
            </a:r>
          </a:p>
        </p:txBody>
      </p:sp>
      <p:sp>
        <p:nvSpPr>
          <p:cNvPr id="3" name="Rectangle 2"/>
          <p:cNvSpPr/>
          <p:nvPr/>
        </p:nvSpPr>
        <p:spPr>
          <a:xfrm>
            <a:off x="4324497" y="210098"/>
            <a:ext cx="1348446" cy="468077"/>
          </a:xfrm>
          <a:prstGeom prst="rect">
            <a:avLst/>
          </a:prstGeom>
        </p:spPr>
        <p:txBody>
          <a:bodyPr wrap="none">
            <a:spAutoFit/>
          </a:bodyPr>
          <a:lstStyle/>
          <a:p>
            <a:pPr algn="just">
              <a:lnSpc>
                <a:spcPct val="107000"/>
              </a:lnSpc>
              <a:spcAft>
                <a:spcPts val="800"/>
              </a:spcAft>
            </a:pPr>
            <a:r>
              <a:rPr lang="en-US" sz="2400" b="1" dirty="0" err="1">
                <a:latin typeface="Times New Roman" panose="02020603050405020304" pitchFamily="18" charset="0"/>
                <a:ea typeface="Calibri" panose="020F0502020204030204" pitchFamily="34" charset="0"/>
                <a:cs typeface="Times New Roman" panose="02020603050405020304" pitchFamily="18" charset="0"/>
              </a:rPr>
              <a:t>DataOps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17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436" y="354692"/>
            <a:ext cx="11127546" cy="5478423"/>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Version Control</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emphasizes version control for data and data pipelines. Versioning enables tracking changes made to data and helps ensure reproducibility and traceability of data-related processes.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Continuous Integration and Continuous Deployment (CI/CD)</a:t>
            </a:r>
            <a:r>
              <a:rPr lang="en-US" sz="2200" dirty="0">
                <a:latin typeface="Times New Roman" panose="02020603050405020304" pitchFamily="18" charset="0"/>
                <a:ea typeface="Calibri" panose="020F0502020204030204" pitchFamily="34" charset="0"/>
                <a:cs typeface="Times New Roman" panose="02020603050405020304" pitchFamily="18" charset="0"/>
              </a:rPr>
              <a:t>: Similar to DevOps,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aims to enable continuous integration and continuous deployment of data-related workflows and models, reducing the time between data updates and insights.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Monitoring and Logging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advocates for the implementation of monitoring and logging mechanisms to track the performance and health of data pipelines and models in real-time.</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Infrastructure as Code</a:t>
            </a:r>
            <a:r>
              <a:rPr lang="en-US" sz="2200" dirty="0">
                <a:latin typeface="Times New Roman" panose="02020603050405020304" pitchFamily="18" charset="0"/>
                <a:ea typeface="Calibri" panose="020F0502020204030204" pitchFamily="34" charset="0"/>
                <a:cs typeface="Times New Roman" panose="02020603050405020304" pitchFamily="18" charset="0"/>
              </a:rPr>
              <a:t>: Infrastructure as Code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IaC</a:t>
            </a:r>
            <a:r>
              <a:rPr lang="en-US" sz="2200" dirty="0">
                <a:latin typeface="Times New Roman" panose="02020603050405020304" pitchFamily="18" charset="0"/>
                <a:ea typeface="Calibri" panose="020F0502020204030204" pitchFamily="34" charset="0"/>
                <a:cs typeface="Times New Roman" panose="02020603050405020304" pitchFamily="18" charset="0"/>
              </a:rPr>
              <a:t>) is applied to data infrastructure, enabling automated provisioning and configuration of data platforms and resources.</a:t>
            </a:r>
          </a:p>
        </p:txBody>
      </p:sp>
    </p:spTree>
    <p:extLst>
      <p:ext uri="{BB962C8B-B14F-4D97-AF65-F5344CB8AC3E}">
        <p14:creationId xmlns:p14="http://schemas.microsoft.com/office/powerpoint/2010/main" val="383429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732" y="675250"/>
            <a:ext cx="11694942" cy="5478423"/>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Quality</a:t>
            </a:r>
            <a:r>
              <a:rPr lang="en-US" sz="2200" dirty="0">
                <a:latin typeface="Times New Roman" panose="02020603050405020304" pitchFamily="18" charset="0"/>
                <a:ea typeface="Calibri" panose="020F0502020204030204" pitchFamily="34" charset="0"/>
                <a:cs typeface="Times New Roman" panose="02020603050405020304" pitchFamily="18" charset="0"/>
              </a:rPr>
              <a:t>: Data quality is prioritized in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Processes are put in place to measure and ensure data quality, reducing errors and improving the reliability of data-driven decisions.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Reproducibility</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focuses on ensuring that data workflows and analyses are reproducible, enabling others to validate and reproduce results independently.</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Scalability</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emphasizes the ability to scale data processes as data volumes and complexities increase.</a:t>
            </a:r>
          </a:p>
          <a:p>
            <a:pPr algn="just">
              <a:lnSpc>
                <a:spcPct val="150000"/>
              </a:lnSpc>
              <a:spcAft>
                <a:spcPts val="800"/>
              </a:spcAft>
            </a:pP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is particularly relevant in organizations dealing with large volumes of data and complex data environments, such as big data analytics, machine learning, and artificial intelligence applications. By adopting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practices, organizations can increase collaboration, reduce manual efforts, accelerate data insights, and ensure the reliability of data-driven decision-making.</a:t>
            </a:r>
          </a:p>
        </p:txBody>
      </p:sp>
    </p:spTree>
    <p:extLst>
      <p:ext uri="{BB962C8B-B14F-4D97-AF65-F5344CB8AC3E}">
        <p14:creationId xmlns:p14="http://schemas.microsoft.com/office/powerpoint/2010/main" val="247155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168" y="917737"/>
            <a:ext cx="11549574" cy="5375831"/>
          </a:xfrm>
          <a:prstGeom prst="rect">
            <a:avLst/>
          </a:prstGeom>
        </p:spPr>
        <p:txBody>
          <a:bodyPr wrap="square">
            <a:spAutoFit/>
          </a:bodyPr>
          <a:lstStyle/>
          <a:p>
            <a:pPr algn="just">
              <a:lnSpc>
                <a:spcPct val="150000"/>
              </a:lnSpc>
              <a:spcAft>
                <a:spcPts val="800"/>
              </a:spcAft>
            </a:pP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short for Machine Learning Operations, is a set of practices and principles that aim to streamline and operationalize the machine learning lifecycle. It extends the DevOps and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DataOps</a:t>
            </a:r>
            <a:r>
              <a:rPr lang="en-US" sz="2200" dirty="0">
                <a:latin typeface="Times New Roman" panose="02020603050405020304" pitchFamily="18" charset="0"/>
                <a:ea typeface="Calibri" panose="020F0502020204030204" pitchFamily="34" charset="0"/>
                <a:cs typeface="Times New Roman" panose="02020603050405020304" pitchFamily="18" charset="0"/>
              </a:rPr>
              <a:t> methodologies to encompass the end-to-end process of developing, deploying, monitoring, and maintaining machine learning models in production environments. </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Collaboration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promotes collaboration between data scientists, machine learning engineers, data engineers, domain experts, and IT/operations teams. Close collaboration ensures that machine learning models align with business objectives and operational requirements.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Version Control and Reproducibility</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emphasizes version control for machine learning code, data, and model artifacts. This ensures that models can be reproduced and deployed consistently across different environments.</a:t>
            </a:r>
          </a:p>
        </p:txBody>
      </p:sp>
      <p:sp>
        <p:nvSpPr>
          <p:cNvPr id="3" name="Rectangle 2"/>
          <p:cNvSpPr/>
          <p:nvPr/>
        </p:nvSpPr>
        <p:spPr>
          <a:xfrm>
            <a:off x="4881995" y="168813"/>
            <a:ext cx="1226618" cy="579967"/>
          </a:xfrm>
          <a:prstGeom prst="rect">
            <a:avLst/>
          </a:prstGeom>
        </p:spPr>
        <p:txBody>
          <a:bodyPr wrap="non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MLOPs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927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948" y="988397"/>
            <a:ext cx="11544886" cy="5652830"/>
          </a:xfrm>
          <a:prstGeom prst="rect">
            <a:avLst/>
          </a:prstGeom>
        </p:spPr>
        <p:txBody>
          <a:bodyPr wrap="square">
            <a:spAutoFit/>
          </a:bodyPr>
          <a:lstStyle/>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Fundamentals of data science</a:t>
            </a:r>
            <a:r>
              <a:rPr lang="en-US" sz="2200" dirty="0">
                <a:latin typeface="Times New Roman" panose="02020603050405020304" pitchFamily="18" charset="0"/>
                <a:ea typeface="Calibri" panose="020F0502020204030204" pitchFamily="34" charset="0"/>
                <a:cs typeface="Times New Roman" panose="02020603050405020304" pitchFamily="18" charset="0"/>
              </a:rPr>
              <a:t> encompass the core principles, techniques, and methodologies used to extract knowledge and insights from data. It involves the entire data lifecycle, from data collection and preparation to data analysis and interpretation. Below are some of the key topics typically covered in the fundamentals of data science:</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Collection and Preparation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Understanding the process of data acquisition, data cleaning, data integration, and data transformation to ensure data quality and suitability for analysis.</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Exploratory Data Analysis (EDA)</a:t>
            </a:r>
            <a:r>
              <a:rPr lang="en-US" sz="2200" dirty="0">
                <a:latin typeface="Times New Roman" panose="02020603050405020304" pitchFamily="18" charset="0"/>
                <a:ea typeface="Calibri" panose="020F0502020204030204" pitchFamily="34" charset="0"/>
                <a:cs typeface="Times New Roman" panose="02020603050405020304" pitchFamily="18" charset="0"/>
              </a:rPr>
              <a:t>: Techniques for visualizing and summarizing data to gain initial insights, identify patterns, and detect anomalies.</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Visualization</a:t>
            </a:r>
            <a:r>
              <a:rPr lang="en-US" sz="2200" dirty="0">
                <a:latin typeface="Times New Roman" panose="02020603050405020304" pitchFamily="18" charset="0"/>
                <a:ea typeface="Calibri" panose="020F0502020204030204" pitchFamily="34" charset="0"/>
                <a:cs typeface="Times New Roman" panose="02020603050405020304" pitchFamily="18" charset="0"/>
              </a:rPr>
              <a:t>: Principles and tools for creating effective data visualizations to communicate findings and patterns in the data.</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Statistical Analysis</a:t>
            </a:r>
            <a:r>
              <a:rPr lang="en-US" sz="2200" dirty="0">
                <a:latin typeface="Times New Roman" panose="02020603050405020304" pitchFamily="18" charset="0"/>
                <a:ea typeface="Calibri" panose="020F0502020204030204" pitchFamily="34" charset="0"/>
                <a:cs typeface="Times New Roman" panose="02020603050405020304" pitchFamily="18" charset="0"/>
              </a:rPr>
              <a:t>: Basics of statistical methods for hypothesis testing, regression analysis, and inferential statistics.</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Machine Learning</a:t>
            </a:r>
            <a:r>
              <a:rPr lang="en-US" sz="2200" dirty="0">
                <a:latin typeface="Times New Roman" panose="02020603050405020304" pitchFamily="18" charset="0"/>
                <a:ea typeface="Calibri" panose="020F0502020204030204" pitchFamily="34" charset="0"/>
                <a:cs typeface="Times New Roman" panose="02020603050405020304" pitchFamily="18" charset="0"/>
              </a:rPr>
              <a:t>: Introduction to different types of machine learning algorithms for classification, regression, clustering, and recommendation systems.</a:t>
            </a:r>
          </a:p>
        </p:txBody>
      </p:sp>
      <p:sp>
        <p:nvSpPr>
          <p:cNvPr id="5" name="TextBox 4"/>
          <p:cNvSpPr txBox="1"/>
          <p:nvPr/>
        </p:nvSpPr>
        <p:spPr>
          <a:xfrm>
            <a:off x="2921393" y="278639"/>
            <a:ext cx="5357448"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Fundamentals of Data Science</a:t>
            </a:r>
          </a:p>
        </p:txBody>
      </p:sp>
    </p:spTree>
    <p:extLst>
      <p:ext uri="{BB962C8B-B14F-4D97-AF65-F5344CB8AC3E}">
        <p14:creationId xmlns:p14="http://schemas.microsoft.com/office/powerpoint/2010/main" val="245218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828" y="0"/>
            <a:ext cx="11633982" cy="7551554"/>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Automation</a:t>
            </a:r>
            <a:r>
              <a:rPr lang="en-US" sz="2200" dirty="0">
                <a:latin typeface="Times New Roman" panose="02020603050405020304" pitchFamily="18" charset="0"/>
                <a:ea typeface="Calibri" panose="020F0502020204030204" pitchFamily="34" charset="0"/>
                <a:cs typeface="Times New Roman" panose="02020603050405020304" pitchFamily="18" charset="0"/>
              </a:rPr>
              <a:t>: Automation is critical in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to automate the process of model training, testing, validation, and deployment. Automated pipelines reduce manual interventions, errors, and improve efficiency.</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Continuous Integration and Continuous Deployment (CI/CD)</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facilitates continuous integration and continuous deployment of machine learning models, allowing rapid and frequent model updates and improvements.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Model Monitoring and Performance Management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includes monitoring mechanisms to track model performance and health in real-time. This helps detect model drift, ensure model fairness, and identify potential issues early on.</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Scalability</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ensures that machine learning workflows and infrastructure are designed to scale efficiently with increasing data volumes and model complexity.</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Model Governance and Compliance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incorporates governance and compliance measures to ensure that machine learning models adhere to ethical standards, data privacy regulations, and organizational policies.</a:t>
            </a:r>
          </a:p>
        </p:txBody>
      </p:sp>
    </p:spTree>
    <p:extLst>
      <p:ext uri="{BB962C8B-B14F-4D97-AF65-F5344CB8AC3E}">
        <p14:creationId xmlns:p14="http://schemas.microsoft.com/office/powerpoint/2010/main" val="891768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436" y="183758"/>
            <a:ext cx="11352628" cy="6391493"/>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Model Deployment and A/B Testing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enables smooth and automated deployment of machine learning models in production environments. A/B testing is used to evaluate model performance against different variations.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Collaboration between Development and Operations</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fosters collaboration between development teams responsible for creating machine learning models and operations teams responsible for deploying and maintaining the models in production.</a:t>
            </a:r>
          </a:p>
          <a:p>
            <a:pPr algn="just">
              <a:lnSpc>
                <a:spcPct val="150000"/>
              </a:lnSpc>
              <a:spcAft>
                <a:spcPts val="800"/>
              </a:spcAft>
            </a:pP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is gaining traction as machine learning applications become more prevalent in various industries. It addresses the challenges of deploying machine learning models into production, where factors such as data quality, model monitoring, scalability, and reproducibility are critical for successful and sustainable machine learning applications. By adopting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MLOps</a:t>
            </a:r>
            <a:r>
              <a:rPr lang="en-US" sz="2200" dirty="0">
                <a:latin typeface="Times New Roman" panose="02020603050405020304" pitchFamily="18" charset="0"/>
                <a:ea typeface="Calibri" panose="020F0502020204030204" pitchFamily="34" charset="0"/>
                <a:cs typeface="Times New Roman" panose="02020603050405020304" pitchFamily="18" charset="0"/>
              </a:rPr>
              <a:t> practices, organizations can accelerate the deployment of machine learning models, improve model performance, and ensure the robustness and reliability of their machine learning applications.</a:t>
            </a:r>
          </a:p>
        </p:txBody>
      </p:sp>
    </p:spTree>
    <p:extLst>
      <p:ext uri="{BB962C8B-B14F-4D97-AF65-F5344CB8AC3E}">
        <p14:creationId xmlns:p14="http://schemas.microsoft.com/office/powerpoint/2010/main" val="2594944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0221" y="1238230"/>
            <a:ext cx="11118167" cy="2123658"/>
          </a:xfrm>
          <a:prstGeom prst="rect">
            <a:avLst/>
          </a:prstGeom>
        </p:spPr>
        <p:txBody>
          <a:bodyPr wrap="square">
            <a:spAutoFit/>
          </a:bodyPr>
          <a:lstStyle/>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Data analytics is the process of examining, cleaning, transforming, and interpreting data to derive valuable insights, patterns, and trends that can inform decision-making and drive business strategies. It involves the use of various techniques, tools, and algorithms to analyze data and uncover meaningful information.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490737" y="519588"/>
            <a:ext cx="2056973" cy="468077"/>
          </a:xfrm>
          <a:prstGeom prst="rect">
            <a:avLst/>
          </a:prstGeom>
        </p:spPr>
        <p:txBody>
          <a:bodyPr wrap="none">
            <a:spAutoFit/>
          </a:bodyPr>
          <a:lstStyle/>
          <a:p>
            <a:pPr algn="just">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Data analytics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8400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572" y="434422"/>
            <a:ext cx="11310425" cy="5581015"/>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Collection</a:t>
            </a:r>
            <a:r>
              <a:rPr lang="en-US" sz="2200" dirty="0">
                <a:latin typeface="Times New Roman" panose="02020603050405020304" pitchFamily="18" charset="0"/>
                <a:ea typeface="Calibri" panose="020F0502020204030204" pitchFamily="34" charset="0"/>
                <a:cs typeface="Times New Roman" panose="02020603050405020304" pitchFamily="18" charset="0"/>
              </a:rPr>
              <a:t>: Gathering data from various sources, such as databases, files, sensors, web scraping, and APIs.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Cleaning and Preprocessing</a:t>
            </a:r>
            <a:r>
              <a:rPr lang="en-US" sz="2200" dirty="0">
                <a:latin typeface="Times New Roman" panose="02020603050405020304" pitchFamily="18" charset="0"/>
                <a:ea typeface="Calibri" panose="020F0502020204030204" pitchFamily="34" charset="0"/>
                <a:cs typeface="Times New Roman" panose="02020603050405020304" pitchFamily="18" charset="0"/>
              </a:rPr>
              <a:t>: Cleaning and preparing the data to remove errors, missing values, and inconsistencies, ensuring data quality and reliability.</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Exploratory Data Analysis (EDA)</a:t>
            </a:r>
            <a:r>
              <a:rPr lang="en-US" sz="2200" dirty="0">
                <a:latin typeface="Times New Roman" panose="02020603050405020304" pitchFamily="18" charset="0"/>
                <a:ea typeface="Calibri" panose="020F0502020204030204" pitchFamily="34" charset="0"/>
                <a:cs typeface="Times New Roman" panose="02020603050405020304" pitchFamily="18" charset="0"/>
              </a:rPr>
              <a:t>: Exploring and visualizing data to gain initial insights, identify patterns, and understand the relationships between variables.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Descriptive Analytics</a:t>
            </a:r>
            <a:r>
              <a:rPr lang="en-US" sz="2200" dirty="0">
                <a:latin typeface="Times New Roman" panose="02020603050405020304" pitchFamily="18" charset="0"/>
                <a:ea typeface="Calibri" panose="020F0502020204030204" pitchFamily="34" charset="0"/>
                <a:cs typeface="Times New Roman" panose="02020603050405020304" pitchFamily="18" charset="0"/>
              </a:rPr>
              <a:t>: Summarizing and describing data using statistical measures, such as mean, median, mode, standard deviation, and data visualization techniques like charts and graphs.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Diagnostic Analytics</a:t>
            </a:r>
            <a:r>
              <a:rPr lang="en-US" sz="2200" dirty="0">
                <a:latin typeface="Times New Roman" panose="02020603050405020304" pitchFamily="18" charset="0"/>
                <a:ea typeface="Calibri" panose="020F0502020204030204" pitchFamily="34" charset="0"/>
                <a:cs typeface="Times New Roman" panose="02020603050405020304" pitchFamily="18" charset="0"/>
              </a:rPr>
              <a:t>: Digging deeper into the data to understand the reasons behind specific patterns or trends and perform root cause analysis.</a:t>
            </a:r>
          </a:p>
        </p:txBody>
      </p:sp>
    </p:spTree>
    <p:extLst>
      <p:ext uri="{BB962C8B-B14F-4D97-AF65-F5344CB8AC3E}">
        <p14:creationId xmlns:p14="http://schemas.microsoft.com/office/powerpoint/2010/main" val="39942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3046" y="0"/>
            <a:ext cx="10775852" cy="6433300"/>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Predictive Analytics</a:t>
            </a:r>
            <a:r>
              <a:rPr lang="en-US" sz="2200" dirty="0">
                <a:latin typeface="Times New Roman" panose="02020603050405020304" pitchFamily="18" charset="0"/>
                <a:ea typeface="Calibri" panose="020F0502020204030204" pitchFamily="34" charset="0"/>
                <a:cs typeface="Times New Roman" panose="02020603050405020304" pitchFamily="18" charset="0"/>
              </a:rPr>
              <a:t>: Using statistical and machine learning algorithms to build predictive models that forecast future trends and outcomes.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Prescriptive Analytics</a:t>
            </a:r>
            <a:r>
              <a:rPr lang="en-US" sz="2200" dirty="0">
                <a:latin typeface="Times New Roman" panose="02020603050405020304" pitchFamily="18" charset="0"/>
                <a:ea typeface="Calibri" panose="020F0502020204030204" pitchFamily="34" charset="0"/>
                <a:cs typeface="Times New Roman" panose="02020603050405020304" pitchFamily="18" charset="0"/>
              </a:rPr>
              <a:t>: Providing actionable insights and recommendations based on predictive models to optimize decision-making and business processes.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Visualization</a:t>
            </a:r>
            <a:r>
              <a:rPr lang="en-US" sz="2200" dirty="0">
                <a:latin typeface="Times New Roman" panose="02020603050405020304" pitchFamily="18" charset="0"/>
                <a:ea typeface="Calibri" panose="020F0502020204030204" pitchFamily="34" charset="0"/>
                <a:cs typeface="Times New Roman" panose="02020603050405020304" pitchFamily="18" charset="0"/>
              </a:rPr>
              <a:t>: Creating visual representations of data to present complex information in a clear and intuitive way.</a:t>
            </a:r>
          </a:p>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Data analytics is widely used in various industries and domains, such as finance, marketing, healthcare, e-commerce, manufacturing, and more. It enables organizations to make data-driven decisions, identify opportunities, detect anomalies, optimize operations, and enhance overall business performance. Data analysts, data scientists, and data engineers are key roles in data analytics, responsible for conducting data analysis, building models, and developing data pipelines to extract valuable insights from data.</a:t>
            </a:r>
          </a:p>
        </p:txBody>
      </p:sp>
    </p:spTree>
    <p:extLst>
      <p:ext uri="{BB962C8B-B14F-4D97-AF65-F5344CB8AC3E}">
        <p14:creationId xmlns:p14="http://schemas.microsoft.com/office/powerpoint/2010/main" val="1574979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0161" y="692243"/>
            <a:ext cx="11394829" cy="5883662"/>
          </a:xfrm>
          <a:prstGeom prst="rect">
            <a:avLst/>
          </a:prstGeom>
        </p:spPr>
        <p:txBody>
          <a:bodyPr wrap="square">
            <a:spAutoFit/>
          </a:bodyPr>
          <a:lstStyle/>
          <a:p>
            <a:pPr algn="just">
              <a:lnSpc>
                <a:spcPct val="150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Data analytics is a broad field that involves the process of examining and interpreting data to gain insights, make data-driven decisions, and uncover meaningful patterns and trends. There are different types of data analytics, each serving specific purposes and catering to different needs. The main types of data analytics are:</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Descriptive Analytics</a:t>
            </a:r>
            <a:r>
              <a:rPr lang="en-US" sz="2200" dirty="0">
                <a:latin typeface="Times New Roman" panose="02020603050405020304" pitchFamily="18" charset="0"/>
                <a:ea typeface="Calibri" panose="020F0502020204030204" pitchFamily="34" charset="0"/>
                <a:cs typeface="Times New Roman" panose="02020603050405020304" pitchFamily="18" charset="0"/>
              </a:rPr>
              <a:t>: Descriptive analytics involves the examination of historical data to understand what has happened in the past. It includes basic data summarization, such as calculating averages, counts, percentages, and visualizing data through charts and graphs. Descriptive analytics provides a snapshot of the data and helps in gaining initial insights into the data.</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Diagnostic Analytics</a:t>
            </a:r>
            <a:r>
              <a:rPr lang="en-US" sz="2200" dirty="0">
                <a:latin typeface="Times New Roman" panose="02020603050405020304" pitchFamily="18" charset="0"/>
                <a:ea typeface="Calibri" panose="020F0502020204030204" pitchFamily="34" charset="0"/>
                <a:cs typeface="Times New Roman" panose="02020603050405020304" pitchFamily="18" charset="0"/>
              </a:rPr>
              <a:t>: Diagnostic analytics focuses on understanding why certain events or patterns occurred in the data. It involves exploring relationships between variables, conducting root cause analysis, and identifying factors that contributed to specific outcomes or trends.</a:t>
            </a:r>
          </a:p>
        </p:txBody>
      </p:sp>
      <p:sp>
        <p:nvSpPr>
          <p:cNvPr id="5" name="Rectangle 4"/>
          <p:cNvSpPr/>
          <p:nvPr/>
        </p:nvSpPr>
        <p:spPr>
          <a:xfrm>
            <a:off x="4551781" y="224166"/>
            <a:ext cx="3231590" cy="468077"/>
          </a:xfrm>
          <a:prstGeom prst="rect">
            <a:avLst/>
          </a:prstGeom>
        </p:spPr>
        <p:txBody>
          <a:bodyPr wrap="non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Types of Data analytics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101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218" y="0"/>
            <a:ext cx="11662117" cy="6643742"/>
          </a:xfrm>
          <a:prstGeom prst="rect">
            <a:avLst/>
          </a:prstGeom>
        </p:spPr>
        <p:txBody>
          <a:bodyPr wrap="square">
            <a:spAutoFit/>
          </a:bodyPr>
          <a:lstStyle/>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Predictive Analytics</a:t>
            </a:r>
            <a:r>
              <a:rPr lang="en-US" sz="2100" dirty="0">
                <a:latin typeface="Times New Roman" panose="02020603050405020304" pitchFamily="18" charset="0"/>
                <a:ea typeface="Calibri" panose="020F0502020204030204" pitchFamily="34" charset="0"/>
                <a:cs typeface="Times New Roman" panose="02020603050405020304" pitchFamily="18" charset="0"/>
              </a:rPr>
              <a:t>: Predictive analytics uses historical data and statistical algorithms to make predictions about future events or outcomes. It involves building predictive models to forecast trends, identify potential risks, and estimate future probabilities.</a:t>
            </a:r>
          </a:p>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Prescriptive Analytics</a:t>
            </a:r>
            <a:r>
              <a:rPr lang="en-US" sz="2100" dirty="0">
                <a:latin typeface="Times New Roman" panose="02020603050405020304" pitchFamily="18" charset="0"/>
                <a:ea typeface="Calibri" panose="020F0502020204030204" pitchFamily="34" charset="0"/>
                <a:cs typeface="Times New Roman" panose="02020603050405020304" pitchFamily="18" charset="0"/>
              </a:rPr>
              <a:t>: Prescriptive analytics goes beyond predicting future outcomes and provides recommendations or actionable insights to optimize decision-making. It combines predictive modeling with optimization techniques to suggest the best course of action in different scenarios.</a:t>
            </a:r>
          </a:p>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Text Analytics (Natural Language Processing - NLP): </a:t>
            </a:r>
            <a:r>
              <a:rPr lang="en-US" sz="2100" dirty="0">
                <a:latin typeface="Times New Roman" panose="02020603050405020304" pitchFamily="18" charset="0"/>
                <a:ea typeface="Calibri" panose="020F0502020204030204" pitchFamily="34" charset="0"/>
                <a:cs typeface="Times New Roman" panose="02020603050405020304" pitchFamily="18" charset="0"/>
              </a:rPr>
              <a:t>Text analytics involves analyzing and extracting insights from unstructured textual data, such as social media posts, customer feedback, emails, and documents. Natural Language Processing (NLP) techniques are used to process and understand human language.</a:t>
            </a:r>
          </a:p>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Spatial Analytics</a:t>
            </a:r>
            <a:r>
              <a:rPr lang="en-US" sz="2100" dirty="0">
                <a:latin typeface="Times New Roman" panose="02020603050405020304" pitchFamily="18" charset="0"/>
                <a:ea typeface="Calibri" panose="020F0502020204030204" pitchFamily="34" charset="0"/>
                <a:cs typeface="Times New Roman" panose="02020603050405020304" pitchFamily="18" charset="0"/>
              </a:rPr>
              <a:t>: Spatial analytics deals with the analysis of data that has a geographical component. It helps in visualizing and understanding spatial patterns, such as geographic distribution, clustering, and proximity analysis.</a:t>
            </a:r>
          </a:p>
        </p:txBody>
      </p:sp>
    </p:spTree>
    <p:extLst>
      <p:ext uri="{BB962C8B-B14F-4D97-AF65-F5344CB8AC3E}">
        <p14:creationId xmlns:p14="http://schemas.microsoft.com/office/powerpoint/2010/main" val="2167888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165" y="214018"/>
            <a:ext cx="11465169" cy="6261586"/>
          </a:xfrm>
          <a:prstGeom prst="rect">
            <a:avLst/>
          </a:prstGeom>
        </p:spPr>
        <p:txBody>
          <a:bodyPr wrap="square">
            <a:spAutoFit/>
          </a:bodyPr>
          <a:lstStyle/>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Streaming Analytics</a:t>
            </a:r>
            <a:r>
              <a:rPr lang="en-US" sz="2100" dirty="0">
                <a:latin typeface="Times New Roman" panose="02020603050405020304" pitchFamily="18" charset="0"/>
                <a:ea typeface="Calibri" panose="020F0502020204030204" pitchFamily="34" charset="0"/>
                <a:cs typeface="Times New Roman" panose="02020603050405020304" pitchFamily="18" charset="0"/>
              </a:rPr>
              <a:t>: Streaming analytics involves analyzing data in real-time as it is generated or received. It is used in applications that require immediate insights and rapid decision-making based on continuously changing data.</a:t>
            </a:r>
          </a:p>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Social Media Analytics</a:t>
            </a:r>
            <a:r>
              <a:rPr lang="en-US" sz="2100" dirty="0">
                <a:latin typeface="Times New Roman" panose="02020603050405020304" pitchFamily="18" charset="0"/>
                <a:ea typeface="Calibri" panose="020F0502020204030204" pitchFamily="34" charset="0"/>
                <a:cs typeface="Times New Roman" panose="02020603050405020304" pitchFamily="18" charset="0"/>
              </a:rPr>
              <a:t>: Social media analytics focuses on analyzing social media data to understand user behavior, sentiment analysis, and brand perception in social media platforms.</a:t>
            </a:r>
          </a:p>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Web Analytics</a:t>
            </a:r>
            <a:r>
              <a:rPr lang="en-US" sz="2100" dirty="0">
                <a:latin typeface="Times New Roman" panose="02020603050405020304" pitchFamily="18" charset="0"/>
                <a:ea typeface="Calibri" panose="020F0502020204030204" pitchFamily="34" charset="0"/>
                <a:cs typeface="Times New Roman" panose="02020603050405020304" pitchFamily="18" charset="0"/>
              </a:rPr>
              <a:t>: Web analytics is used to analyze website data to gain insights into user behavior, traffic patterns, conversion rates, and website performance.</a:t>
            </a:r>
          </a:p>
          <a:p>
            <a:pPr algn="just">
              <a:lnSpc>
                <a:spcPct val="150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Business Intelligence (BI) Analytics</a:t>
            </a:r>
            <a:r>
              <a:rPr lang="en-US" sz="2100" dirty="0">
                <a:latin typeface="Times New Roman" panose="02020603050405020304" pitchFamily="18" charset="0"/>
                <a:ea typeface="Calibri" panose="020F0502020204030204" pitchFamily="34" charset="0"/>
                <a:cs typeface="Times New Roman" panose="02020603050405020304" pitchFamily="18" charset="0"/>
              </a:rPr>
              <a:t>: Business Intelligence analytics focuses on analyzing and reporting on past and current business performance, providing insights for business planning and decision-making.</a:t>
            </a:r>
          </a:p>
          <a:p>
            <a:pPr algn="just">
              <a:lnSpc>
                <a:spcPct val="150000"/>
              </a:lnSpc>
              <a:spcAft>
                <a:spcPts val="8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Each type of data analytics serves different purposes and requires various tools and techniques for analysis. Organizations often use a combination of these analytics types to gain a comprehensive understanding of their data and use it effectively for decision-making and business improvements.</a:t>
            </a:r>
          </a:p>
        </p:txBody>
      </p:sp>
    </p:spTree>
    <p:extLst>
      <p:ext uri="{BB962C8B-B14F-4D97-AF65-F5344CB8AC3E}">
        <p14:creationId xmlns:p14="http://schemas.microsoft.com/office/powerpoint/2010/main" val="2609376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AF1865-1588-4BDC-7B28-ED10A250D0DD}"/>
              </a:ext>
            </a:extLst>
          </p:cNvPr>
          <p:cNvSpPr txBox="1"/>
          <p:nvPr/>
        </p:nvSpPr>
        <p:spPr>
          <a:xfrm>
            <a:off x="2299854" y="2219190"/>
            <a:ext cx="7800110" cy="461665"/>
          </a:xfrm>
          <a:prstGeom prst="rect">
            <a:avLst/>
          </a:prstGeom>
          <a:noFill/>
        </p:spPr>
        <p:txBody>
          <a:bodyPr wrap="square">
            <a:spAutoFit/>
          </a:bodyPr>
          <a:lstStyle/>
          <a:p>
            <a:r>
              <a:rPr lang="en-IN" sz="2400" b="1" i="1" u="none" strike="noStrike" baseline="0" dirty="0">
                <a:latin typeface="Helvetica-BoldOblique"/>
              </a:rPr>
              <a:t>DIAGRAMMATIC AND GRAPHIC REPRESENTATION</a:t>
            </a:r>
            <a:endParaRPr lang="en-IN" sz="2400" dirty="0"/>
          </a:p>
        </p:txBody>
      </p:sp>
    </p:spTree>
    <p:extLst>
      <p:ext uri="{BB962C8B-B14F-4D97-AF65-F5344CB8AC3E}">
        <p14:creationId xmlns:p14="http://schemas.microsoft.com/office/powerpoint/2010/main" val="2792486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9581F9-F859-02DA-1F6D-3CACDF39561C}"/>
              </a:ext>
            </a:extLst>
          </p:cNvPr>
          <p:cNvSpPr txBox="1"/>
          <p:nvPr/>
        </p:nvSpPr>
        <p:spPr>
          <a:xfrm>
            <a:off x="346364" y="197346"/>
            <a:ext cx="11319163" cy="6495496"/>
          </a:xfrm>
          <a:prstGeom prst="rect">
            <a:avLst/>
          </a:prstGeom>
          <a:noFill/>
        </p:spPr>
        <p:txBody>
          <a:bodyPr wrap="square">
            <a:spAutoFit/>
          </a:bodyPr>
          <a:lstStyle/>
          <a:p>
            <a:pPr algn="just">
              <a:lnSpc>
                <a:spcPct val="150000"/>
              </a:lnSpc>
            </a:pPr>
            <a:r>
              <a:rPr lang="en-US" sz="2000" b="0" i="0" u="none" strike="noStrike" baseline="0" dirty="0">
                <a:latin typeface="Century Schoolbook" panose="02040604050505020304" pitchFamily="18" charset="0"/>
              </a:rPr>
              <a:t>Diagrammatic and graphic presentation has a number of advantages, some of which are enumerated </a:t>
            </a:r>
            <a:r>
              <a:rPr lang="en-IN" sz="2000" b="0" i="0" u="none" strike="noStrike" baseline="0" dirty="0">
                <a:latin typeface="Century Schoolbook" panose="02040604050505020304" pitchFamily="18" charset="0"/>
              </a:rPr>
              <a:t>below :</a:t>
            </a:r>
          </a:p>
          <a:p>
            <a:pPr algn="just">
              <a:lnSpc>
                <a:spcPct val="150000"/>
              </a:lnSpc>
            </a:pPr>
            <a:r>
              <a:rPr lang="en-US" sz="2000" b="0" i="0" u="none" strike="noStrike" baseline="0" dirty="0">
                <a:latin typeface="Century Schoolbook" panose="02040604050505020304" pitchFamily="18" charset="0"/>
              </a:rPr>
              <a:t>(</a:t>
            </a:r>
            <a:r>
              <a:rPr lang="en-US" sz="2000" b="0" i="1" u="none" strike="noStrike" baseline="0" dirty="0" err="1">
                <a:latin typeface="Century Schoolbook" panose="02040604050505020304" pitchFamily="18" charset="0"/>
              </a:rPr>
              <a:t>i</a:t>
            </a:r>
            <a:r>
              <a:rPr lang="en-US" sz="2000" b="0" i="0" u="none" strike="noStrike" baseline="0" dirty="0">
                <a:latin typeface="Century Schoolbook" panose="02040604050505020304" pitchFamily="18" charset="0"/>
              </a:rPr>
              <a:t>) Diagrams and graphs are visual aids which give a bird’s eye view of a given set of numerical data. They present the data in simple, readily comprehensible form.</a:t>
            </a:r>
          </a:p>
          <a:p>
            <a:pPr algn="just">
              <a:lnSpc>
                <a:spcPct val="150000"/>
              </a:lnSpc>
            </a:pPr>
            <a:r>
              <a:rPr lang="en-US" sz="2000" b="0" i="0" u="none" strike="noStrike" baseline="0" dirty="0">
                <a:latin typeface="Century Schoolbook" panose="02040604050505020304" pitchFamily="18" charset="0"/>
              </a:rPr>
              <a:t>(</a:t>
            </a:r>
            <a:r>
              <a:rPr lang="en-US" sz="2000" b="0" i="1" u="none" strike="noStrike" baseline="0" dirty="0">
                <a:latin typeface="Century Schoolbook" panose="02040604050505020304" pitchFamily="18" charset="0"/>
              </a:rPr>
              <a:t>ii</a:t>
            </a:r>
            <a:r>
              <a:rPr lang="en-US" sz="2000" b="0" i="0" u="none" strike="noStrike" baseline="0" dirty="0">
                <a:latin typeface="Century Schoolbook" panose="02040604050505020304" pitchFamily="18" charset="0"/>
              </a:rPr>
              <a:t>) Diagrams are generally more attractive, fascinating and impressive than the set of numerical data. They are more appealing to the eye and leave a much lasting impression on the mind as compared to the dry and uninteresting statistical figures. Even a layman, who has no statistical background can understand </a:t>
            </a:r>
            <a:r>
              <a:rPr lang="en-IN" sz="2000" b="0" i="0" u="none" strike="noStrike" baseline="0" dirty="0">
                <a:latin typeface="Century Schoolbook" panose="02040604050505020304" pitchFamily="18" charset="0"/>
              </a:rPr>
              <a:t>them easily.</a:t>
            </a:r>
          </a:p>
          <a:p>
            <a:pPr algn="just">
              <a:lnSpc>
                <a:spcPct val="150000"/>
              </a:lnSpc>
            </a:pPr>
            <a:r>
              <a:rPr lang="en-US" sz="2000" b="0" i="0" u="none" strike="noStrike" baseline="0" dirty="0">
                <a:latin typeface="Century Schoolbook" panose="02040604050505020304" pitchFamily="18" charset="0"/>
              </a:rPr>
              <a:t>(</a:t>
            </a:r>
            <a:r>
              <a:rPr lang="en-US" sz="2000" b="0" i="1" u="none" strike="noStrike" baseline="0" dirty="0">
                <a:latin typeface="Century Schoolbook" panose="02040604050505020304" pitchFamily="18" charset="0"/>
              </a:rPr>
              <a:t>iii</a:t>
            </a:r>
            <a:r>
              <a:rPr lang="en-US" sz="2000" b="0" i="0" u="none" strike="noStrike" baseline="0" dirty="0">
                <a:latin typeface="Century Schoolbook" panose="02040604050505020304" pitchFamily="18" charset="0"/>
              </a:rPr>
              <a:t>) They are more catching and as such are extensively used to present statistical figures and facts in most of the exhibitions, trade or industrial fairs, public functions, statistical reports, etc. Human mind has a natural craving and love for beautiful pictures and this psychology of the human mind is extensively exploited by the modern advertising agencies who give their advertisements in the shape of attractive and beautiful pictures. Accordingly diagrams and graphs have universal applicability.</a:t>
            </a:r>
            <a:endParaRPr lang="en-IN" sz="2000" dirty="0">
              <a:latin typeface="Century Schoolbook" panose="02040604050505020304" pitchFamily="18" charset="0"/>
            </a:endParaRPr>
          </a:p>
        </p:txBody>
      </p:sp>
    </p:spTree>
    <p:extLst>
      <p:ext uri="{BB962C8B-B14F-4D97-AF65-F5344CB8AC3E}">
        <p14:creationId xmlns:p14="http://schemas.microsoft.com/office/powerpoint/2010/main" val="254047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354" y="208311"/>
            <a:ext cx="11648049" cy="6220293"/>
          </a:xfrm>
          <a:prstGeom prst="rect">
            <a:avLst/>
          </a:prstGeom>
        </p:spPr>
        <p:txBody>
          <a:bodyPr wrap="square">
            <a:spAutoFit/>
          </a:bodyPr>
          <a:lstStyle/>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Modeling</a:t>
            </a:r>
            <a:r>
              <a:rPr lang="en-US" sz="2200" dirty="0">
                <a:latin typeface="Times New Roman" panose="02020603050405020304" pitchFamily="18" charset="0"/>
                <a:ea typeface="Calibri" panose="020F0502020204030204" pitchFamily="34" charset="0"/>
                <a:cs typeface="Times New Roman" panose="02020603050405020304" pitchFamily="18" charset="0"/>
              </a:rPr>
              <a:t>: Understanding data models and how to represent and store data effectively.</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Big Da</a:t>
            </a:r>
            <a:r>
              <a:rPr lang="en-US" sz="2200" dirty="0">
                <a:latin typeface="Times New Roman" panose="02020603050405020304" pitchFamily="18" charset="0"/>
                <a:ea typeface="Calibri" panose="020F0502020204030204" pitchFamily="34" charset="0"/>
                <a:cs typeface="Times New Roman" panose="02020603050405020304" pitchFamily="18" charset="0"/>
              </a:rPr>
              <a:t>ta: Handling and processing large datasets using distributed computing frameworks like Hadoop and Spark.</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Ethics and Privacy</a:t>
            </a:r>
            <a:r>
              <a:rPr lang="en-US" sz="2200" dirty="0">
                <a:latin typeface="Times New Roman" panose="02020603050405020304" pitchFamily="18" charset="0"/>
                <a:ea typeface="Calibri" panose="020F0502020204030204" pitchFamily="34" charset="0"/>
                <a:cs typeface="Times New Roman" panose="02020603050405020304" pitchFamily="18" charset="0"/>
              </a:rPr>
              <a:t>: Ethical considerations in data science, data privacy, and legal aspects of data usage.</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Programming Languages</a:t>
            </a:r>
            <a:r>
              <a:rPr lang="en-US" sz="2200" dirty="0">
                <a:latin typeface="Times New Roman" panose="02020603050405020304" pitchFamily="18" charset="0"/>
                <a:ea typeface="Calibri" panose="020F0502020204030204" pitchFamily="34" charset="0"/>
                <a:cs typeface="Times New Roman" panose="02020603050405020304" pitchFamily="18" charset="0"/>
              </a:rPr>
              <a:t>: Proficiency in programming languages such as Python or R for data manipulation, analysis, and visualization.</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Science Projects</a:t>
            </a:r>
            <a:r>
              <a:rPr lang="en-US" sz="2200" dirty="0">
                <a:latin typeface="Times New Roman" panose="02020603050405020304" pitchFamily="18" charset="0"/>
                <a:ea typeface="Calibri" panose="020F0502020204030204" pitchFamily="34" charset="0"/>
                <a:cs typeface="Times New Roman" panose="02020603050405020304" pitchFamily="18" charset="0"/>
              </a:rPr>
              <a:t>: Steps and best practices for conducting end-to-end data science projects, including problem formulation, data exploration, model building, and evaluation.</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Feature Engineering</a:t>
            </a:r>
            <a:r>
              <a:rPr lang="en-US" sz="2200" dirty="0">
                <a:latin typeface="Times New Roman" panose="02020603050405020304" pitchFamily="18" charset="0"/>
                <a:ea typeface="Calibri" panose="020F0502020204030204" pitchFamily="34" charset="0"/>
                <a:cs typeface="Times New Roman" panose="02020603050405020304" pitchFamily="18" charset="0"/>
              </a:rPr>
              <a:t>: Techniques for selecting and engineering relevant features to improve model performance.</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Model Evaluation and Validation</a:t>
            </a:r>
            <a:r>
              <a:rPr lang="en-US" sz="2200" dirty="0">
                <a:latin typeface="Times New Roman" panose="02020603050405020304" pitchFamily="18" charset="0"/>
                <a:ea typeface="Calibri" panose="020F0502020204030204" pitchFamily="34" charset="0"/>
                <a:cs typeface="Times New Roman" panose="02020603050405020304" pitchFamily="18" charset="0"/>
              </a:rPr>
              <a:t>: Methods for evaluating model performance and avoiding overfitting.</a:t>
            </a:r>
          </a:p>
          <a:p>
            <a:pPr algn="just">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Science Tools and Libraries</a:t>
            </a:r>
            <a:r>
              <a:rPr lang="en-US" sz="2200" dirty="0">
                <a:latin typeface="Times New Roman" panose="02020603050405020304" pitchFamily="18" charset="0"/>
                <a:ea typeface="Calibri" panose="020F0502020204030204" pitchFamily="34" charset="0"/>
                <a:cs typeface="Times New Roman" panose="02020603050405020304" pitchFamily="18" charset="0"/>
              </a:rPr>
              <a:t>: Familiarity with popular data science tools and libraries, such as Pandas,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NumPy</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Matplotlib</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Seaborn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Scikit</a:t>
            </a:r>
            <a:r>
              <a:rPr lang="en-US" sz="2200" dirty="0">
                <a:latin typeface="Times New Roman" panose="02020603050405020304" pitchFamily="18" charset="0"/>
                <a:ea typeface="Calibri" panose="020F0502020204030204" pitchFamily="34" charset="0"/>
                <a:cs typeface="Times New Roman" panose="02020603050405020304" pitchFamily="18" charset="0"/>
              </a:rPr>
              <a:t>-learn, and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TensorFlow</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281083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CB4E12-E16A-CE95-A45C-313E6292EDE6}"/>
              </a:ext>
            </a:extLst>
          </p:cNvPr>
          <p:cNvSpPr txBox="1"/>
          <p:nvPr/>
        </p:nvSpPr>
        <p:spPr>
          <a:xfrm>
            <a:off x="256309" y="181252"/>
            <a:ext cx="11603182" cy="6495496"/>
          </a:xfrm>
          <a:prstGeom prst="rect">
            <a:avLst/>
          </a:prstGeom>
          <a:noFill/>
        </p:spPr>
        <p:txBody>
          <a:bodyPr wrap="square">
            <a:spAutoFit/>
          </a:bodyPr>
          <a:lstStyle/>
          <a:p>
            <a:pPr algn="just">
              <a:lnSpc>
                <a:spcPct val="150000"/>
              </a:lnSpc>
            </a:pPr>
            <a:r>
              <a:rPr lang="en-US" sz="2000" b="0" i="0" u="none" strike="noStrike" baseline="0" dirty="0">
                <a:latin typeface="Century Schoolbook" panose="02040604050505020304" pitchFamily="18" charset="0"/>
              </a:rPr>
              <a:t>(</a:t>
            </a:r>
            <a:r>
              <a:rPr lang="en-US" sz="2000" b="0" i="1" u="none" strike="noStrike" baseline="0" dirty="0">
                <a:latin typeface="Century Schoolbook" panose="02040604050505020304" pitchFamily="18" charset="0"/>
              </a:rPr>
              <a:t>iv</a:t>
            </a:r>
            <a:r>
              <a:rPr lang="en-US" sz="2000" b="0" i="0" u="none" strike="noStrike" baseline="0" dirty="0">
                <a:latin typeface="Century Schoolbook" panose="02040604050505020304" pitchFamily="18" charset="0"/>
              </a:rPr>
              <a:t>) They register a meaningful impression on the mind almost before we think. They also save lot of time as very little effort is required to grasp them and draw meaningful inferences from them. An individual may not like to go through a set of numerical figures but he may pause for a while to have a glance at the diagrams or pictures. It is for this reason that diagrams, graphs and charts find a place almost daily in financial/business columns of the newspapers, economic and business journals, annual reports of the </a:t>
            </a:r>
            <a:r>
              <a:rPr lang="en-IN" sz="2000" b="0" i="0" u="none" strike="noStrike" baseline="0" dirty="0">
                <a:latin typeface="Century Schoolbook" panose="02040604050505020304" pitchFamily="18" charset="0"/>
              </a:rPr>
              <a:t>business houses, etc.</a:t>
            </a:r>
          </a:p>
          <a:p>
            <a:pPr algn="just">
              <a:lnSpc>
                <a:spcPct val="150000"/>
              </a:lnSpc>
            </a:pPr>
            <a:r>
              <a:rPr lang="en-US" sz="2000" b="0" i="0" u="none" strike="noStrike" baseline="0" dirty="0">
                <a:latin typeface="Century Schoolbook" panose="02040604050505020304" pitchFamily="18" charset="0"/>
              </a:rPr>
              <a:t>(</a:t>
            </a:r>
            <a:r>
              <a:rPr lang="en-US" sz="2000" b="0" i="1" u="none" strike="noStrike" baseline="0" dirty="0">
                <a:latin typeface="Century Schoolbook" panose="02040604050505020304" pitchFamily="18" charset="0"/>
              </a:rPr>
              <a:t>v</a:t>
            </a:r>
            <a:r>
              <a:rPr lang="en-US" sz="2000" b="0" i="0" u="none" strike="noStrike" baseline="0" dirty="0">
                <a:latin typeface="Century Schoolbook" panose="02040604050505020304" pitchFamily="18" charset="0"/>
              </a:rPr>
              <a:t>) When properly constructed, diagrams and graphs readily show information that might otherwise be lost amid the details of numerical tabulations. They highlight the salient features of the collected data, facilitate comparisons among two or more sets of data and enable us to study the relationship between them </a:t>
            </a:r>
            <a:r>
              <a:rPr lang="en-IN" sz="2000" b="0" i="0" u="none" strike="noStrike" baseline="0" dirty="0">
                <a:latin typeface="Century Schoolbook" panose="02040604050505020304" pitchFamily="18" charset="0"/>
              </a:rPr>
              <a:t>more readily.</a:t>
            </a:r>
          </a:p>
          <a:p>
            <a:pPr algn="just">
              <a:lnSpc>
                <a:spcPct val="150000"/>
              </a:lnSpc>
            </a:pPr>
            <a:r>
              <a:rPr lang="en-US" sz="2000" b="0" i="0" u="none" strike="noStrike" baseline="0" dirty="0">
                <a:latin typeface="Century Schoolbook" panose="02040604050505020304" pitchFamily="18" charset="0"/>
              </a:rPr>
              <a:t>(</a:t>
            </a:r>
            <a:r>
              <a:rPr lang="en-US" sz="2000" b="0" i="1" u="none" strike="noStrike" baseline="0" dirty="0">
                <a:latin typeface="Century Schoolbook" panose="02040604050505020304" pitchFamily="18" charset="0"/>
              </a:rPr>
              <a:t>vi</a:t>
            </a:r>
            <a:r>
              <a:rPr lang="en-US" sz="2000" b="0" i="0" u="none" strike="noStrike" baseline="0" dirty="0">
                <a:latin typeface="Century Schoolbook" panose="02040604050505020304" pitchFamily="18" charset="0"/>
              </a:rPr>
              <a:t>) Graphs reveal the trends, if any present in the data more vividly than the tabulated numerical figures and also exhibit the way in which the trends change. Although this information is inherent in a table, it may be quite difficult and time-consuming (and sometimes may be impossible) to determine the existence and nature of trends from a tabulation of data.</a:t>
            </a:r>
            <a:endParaRPr lang="en-IN" sz="2000" dirty="0">
              <a:latin typeface="Century Schoolbook" panose="02040604050505020304" pitchFamily="18" charset="0"/>
            </a:endParaRPr>
          </a:p>
        </p:txBody>
      </p:sp>
    </p:spTree>
    <p:extLst>
      <p:ext uri="{BB962C8B-B14F-4D97-AF65-F5344CB8AC3E}">
        <p14:creationId xmlns:p14="http://schemas.microsoft.com/office/powerpoint/2010/main" val="3783795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B7BAB6-CFBD-1F09-CEFA-66CA39957396}"/>
              </a:ext>
            </a:extLst>
          </p:cNvPr>
          <p:cNvSpPr txBox="1"/>
          <p:nvPr/>
        </p:nvSpPr>
        <p:spPr>
          <a:xfrm>
            <a:off x="3048000" y="265606"/>
            <a:ext cx="6096000" cy="369332"/>
          </a:xfrm>
          <a:prstGeom prst="rect">
            <a:avLst/>
          </a:prstGeom>
          <a:noFill/>
        </p:spPr>
        <p:txBody>
          <a:bodyPr wrap="square">
            <a:spAutoFit/>
          </a:bodyPr>
          <a:lstStyle/>
          <a:p>
            <a:r>
              <a:rPr lang="en-US" sz="1800" b="1" i="0" u="none" strike="noStrike" baseline="0" dirty="0">
                <a:latin typeface="Helvetica-Bold"/>
              </a:rPr>
              <a:t>DIFFERENCE BETWEEN DIAGRAMS AND GRAPHS</a:t>
            </a:r>
            <a:endParaRPr lang="en-IN" dirty="0"/>
          </a:p>
        </p:txBody>
      </p:sp>
      <p:sp>
        <p:nvSpPr>
          <p:cNvPr id="7" name="TextBox 6">
            <a:extLst>
              <a:ext uri="{FF2B5EF4-FFF2-40B4-BE49-F238E27FC236}">
                <a16:creationId xmlns:a16="http://schemas.microsoft.com/office/drawing/2014/main" id="{F5866CE4-C9D8-763E-D75B-D7467BD464A7}"/>
              </a:ext>
            </a:extLst>
          </p:cNvPr>
          <p:cNvSpPr txBox="1"/>
          <p:nvPr/>
        </p:nvSpPr>
        <p:spPr>
          <a:xfrm>
            <a:off x="512618" y="634938"/>
            <a:ext cx="11443853" cy="5855642"/>
          </a:xfrm>
          <a:prstGeom prst="rect">
            <a:avLst/>
          </a:prstGeom>
          <a:noFill/>
        </p:spPr>
        <p:txBody>
          <a:bodyPr wrap="square">
            <a:spAutoFit/>
          </a:bodyPr>
          <a:lstStyle/>
          <a:p>
            <a:pPr algn="just">
              <a:lnSpc>
                <a:spcPct val="150000"/>
              </a:lnSpc>
            </a:pPr>
            <a:r>
              <a:rPr lang="en-US" sz="1800" b="0" i="0" u="none" strike="noStrike" baseline="0" dirty="0">
                <a:latin typeface="Century Schoolbook" panose="02040604050505020304" pitchFamily="18" charset="0"/>
              </a:rPr>
              <a:t>(</a:t>
            </a:r>
            <a:r>
              <a:rPr lang="en-US" sz="1800" b="0" i="1" u="none" strike="noStrike" baseline="0" dirty="0" err="1">
                <a:latin typeface="Century Schoolbook" panose="02040604050505020304" pitchFamily="18" charset="0"/>
              </a:rPr>
              <a:t>i</a:t>
            </a:r>
            <a:r>
              <a:rPr lang="en-US" sz="1800" b="0" i="0" u="none" strike="noStrike" baseline="0" dirty="0">
                <a:latin typeface="Century Schoolbook" panose="02040604050505020304" pitchFamily="18" charset="0"/>
              </a:rPr>
              <a:t>) In the construction of a graph, generally graph paper is used which helps us to study the mathematical relationship (though not necessarily functional) between the two variables. On the other hand, diagrams are generally constructed on a plane paper and are used for comparisons only and not for studying the relationship between the variables.</a:t>
            </a:r>
          </a:p>
          <a:p>
            <a:pPr algn="just">
              <a:lnSpc>
                <a:spcPct val="150000"/>
              </a:lnSpc>
            </a:pPr>
            <a:r>
              <a:rPr lang="en-US" sz="1800" b="0" i="0" u="none" strike="noStrike" baseline="0" dirty="0">
                <a:latin typeface="Century Schoolbook" panose="02040604050505020304" pitchFamily="18" charset="0"/>
              </a:rPr>
              <a:t>(</a:t>
            </a:r>
            <a:r>
              <a:rPr lang="en-US" sz="1800" b="0" i="1" u="none" strike="noStrike" baseline="0" dirty="0">
                <a:latin typeface="Century Schoolbook" panose="02040604050505020304" pitchFamily="18" charset="0"/>
              </a:rPr>
              <a:t>ii</a:t>
            </a:r>
            <a:r>
              <a:rPr lang="en-US" sz="1800" b="0" i="0" u="none" strike="noStrike" baseline="0" dirty="0">
                <a:latin typeface="Century Schoolbook" panose="02040604050505020304" pitchFamily="18" charset="0"/>
              </a:rPr>
              <a:t>) Diagrams furnish only approximate information. They do not add anything to the meaning of the data and, therefore, are not of much use to a statistician or research worker for further mathematical treatment or statistical analysis. On the other hand, graphs are more obvious, precise and accurate than the diagrams and are quite helpful to the statistician for the study of slopes, rates of change and estimation, (interpolation and extrapolation), wherever possible. In fact, today, graphic work is almost a must in any research work pertaining to the analysis of economic, business or social data.</a:t>
            </a:r>
          </a:p>
          <a:p>
            <a:pPr algn="just">
              <a:lnSpc>
                <a:spcPct val="150000"/>
              </a:lnSpc>
            </a:pPr>
            <a:r>
              <a:rPr lang="en-US" sz="1800" b="0" i="0" u="none" strike="noStrike" baseline="0" dirty="0">
                <a:latin typeface="Century Schoolbook" panose="02040604050505020304" pitchFamily="18" charset="0"/>
              </a:rPr>
              <a:t>(</a:t>
            </a:r>
            <a:r>
              <a:rPr lang="en-US" sz="1800" b="0" i="1" u="none" strike="noStrike" baseline="0" dirty="0">
                <a:latin typeface="Century Schoolbook" panose="02040604050505020304" pitchFamily="18" charset="0"/>
              </a:rPr>
              <a:t>iii</a:t>
            </a:r>
            <a:r>
              <a:rPr lang="en-US" sz="1800" b="0" i="0" u="none" strike="noStrike" baseline="0" dirty="0">
                <a:latin typeface="Century Schoolbook" panose="02040604050505020304" pitchFamily="18" charset="0"/>
              </a:rPr>
              <a:t>) Diagrams are useful in depicting categorical and geographical data but they fail to present data</a:t>
            </a:r>
          </a:p>
          <a:p>
            <a:pPr algn="just">
              <a:lnSpc>
                <a:spcPct val="150000"/>
              </a:lnSpc>
            </a:pPr>
            <a:r>
              <a:rPr lang="en-US" sz="1800" b="0" i="0" u="none" strike="noStrike" baseline="0" dirty="0">
                <a:latin typeface="Century Schoolbook" panose="02040604050505020304" pitchFamily="18" charset="0"/>
              </a:rPr>
              <a:t>relating to time series and frequency distributions. In fact, graphs are used for the study of time series and </a:t>
            </a:r>
            <a:r>
              <a:rPr lang="en-IN" sz="1800" b="0" i="0" u="none" strike="noStrike" baseline="0" dirty="0">
                <a:latin typeface="Century Schoolbook" panose="02040604050505020304" pitchFamily="18" charset="0"/>
              </a:rPr>
              <a:t>frequency distributions.  </a:t>
            </a:r>
          </a:p>
          <a:p>
            <a:pPr algn="just">
              <a:lnSpc>
                <a:spcPct val="150000"/>
              </a:lnSpc>
            </a:pPr>
            <a:r>
              <a:rPr lang="en-US" sz="1800" b="0" i="0" u="none" strike="noStrike" baseline="0" dirty="0">
                <a:latin typeface="Century Schoolbook" panose="02040604050505020304" pitchFamily="18" charset="0"/>
              </a:rPr>
              <a:t>(</a:t>
            </a:r>
            <a:r>
              <a:rPr lang="en-US" sz="1800" b="0" i="1" u="none" strike="noStrike" baseline="0" dirty="0">
                <a:latin typeface="Century Schoolbook" panose="02040604050505020304" pitchFamily="18" charset="0"/>
              </a:rPr>
              <a:t>iv</a:t>
            </a:r>
            <a:r>
              <a:rPr lang="en-US" sz="1800" b="0" i="0" u="none" strike="noStrike" baseline="0" dirty="0">
                <a:latin typeface="Century Schoolbook" panose="02040604050505020304" pitchFamily="18" charset="0"/>
              </a:rPr>
              <a:t>) Construction of graphs is easier as compared to the construction of diagrams.</a:t>
            </a:r>
            <a:endParaRPr lang="en-IN" dirty="0">
              <a:latin typeface="Century Schoolbook" panose="02040604050505020304" pitchFamily="18" charset="0"/>
            </a:endParaRPr>
          </a:p>
        </p:txBody>
      </p:sp>
    </p:spTree>
    <p:extLst>
      <p:ext uri="{BB962C8B-B14F-4D97-AF65-F5344CB8AC3E}">
        <p14:creationId xmlns:p14="http://schemas.microsoft.com/office/powerpoint/2010/main" val="1383006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93D7B0-6F3E-4EFC-1123-A4BFC181A56D}"/>
              </a:ext>
            </a:extLst>
          </p:cNvPr>
          <p:cNvSpPr txBox="1"/>
          <p:nvPr/>
        </p:nvSpPr>
        <p:spPr>
          <a:xfrm>
            <a:off x="3283527" y="154770"/>
            <a:ext cx="6096000" cy="400110"/>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General Rules for Constructing Diagrams</a:t>
            </a:r>
            <a:endParaRPr lang="en-IN" sz="2000" b="1"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A50286A-050B-7F10-B7B9-79E3CB6BB0B7}"/>
              </a:ext>
            </a:extLst>
          </p:cNvPr>
          <p:cNvSpPr txBox="1"/>
          <p:nvPr/>
        </p:nvSpPr>
        <p:spPr>
          <a:xfrm>
            <a:off x="318654" y="554880"/>
            <a:ext cx="11554691" cy="2531206"/>
          </a:xfrm>
          <a:prstGeom prst="rect">
            <a:avLst/>
          </a:prstGeom>
          <a:noFill/>
        </p:spPr>
        <p:txBody>
          <a:bodyPr wrap="square">
            <a:spAutoFit/>
          </a:bodyPr>
          <a:lstStyle/>
          <a:p>
            <a:pPr algn="just">
              <a:lnSpc>
                <a:spcPct val="150000"/>
              </a:lnSpc>
            </a:pPr>
            <a:r>
              <a:rPr lang="en-US" sz="1800" b="1" i="0" u="none" strike="noStrike" baseline="0" dirty="0">
                <a:latin typeface="Century Schoolbook" panose="02040604050505020304" pitchFamily="18" charset="0"/>
              </a:rPr>
              <a:t>1. Neatness. </a:t>
            </a:r>
            <a:r>
              <a:rPr lang="en-US" sz="1800" b="0" i="0" u="none" strike="noStrike" baseline="0" dirty="0">
                <a:latin typeface="Century Schoolbook" panose="02040604050505020304" pitchFamily="18" charset="0"/>
              </a:rPr>
              <a:t>As already pointed out, diagrams are visual aids for presentation of statistical data and are more appealing and fascinating to the eye and leave a lasting impression on the mind. It is, therefore, imperative that they are made very neat, clean and attractive by proper size and lettering; and the use of</a:t>
            </a:r>
          </a:p>
          <a:p>
            <a:pPr algn="just">
              <a:lnSpc>
                <a:spcPct val="150000"/>
              </a:lnSpc>
            </a:pPr>
            <a:r>
              <a:rPr lang="en-US" sz="1800" b="0" i="0" u="none" strike="noStrike" baseline="0" dirty="0">
                <a:latin typeface="Century Schoolbook" panose="02040604050505020304" pitchFamily="18" charset="0"/>
              </a:rPr>
              <a:t>appropriate devices like different </a:t>
            </a:r>
            <a:r>
              <a:rPr lang="en-US" sz="1800" b="0" i="0" u="none" strike="noStrike" baseline="0" dirty="0" err="1">
                <a:latin typeface="Century Schoolbook" panose="02040604050505020304" pitchFamily="18" charset="0"/>
              </a:rPr>
              <a:t>colours</a:t>
            </a:r>
            <a:r>
              <a:rPr lang="en-US" sz="1800" b="0" i="0" u="none" strike="noStrike" baseline="0" dirty="0">
                <a:latin typeface="Century Schoolbook" panose="02040604050505020304" pitchFamily="18" charset="0"/>
              </a:rPr>
              <a:t>, different shades (light and dark), dots, dashes, dotted lines, broken lines, dots and dash lines, etc., for filling the in between space of the bars, rectangles, circles, etc.,</a:t>
            </a:r>
          </a:p>
          <a:p>
            <a:pPr algn="just">
              <a:lnSpc>
                <a:spcPct val="150000"/>
              </a:lnSpc>
            </a:pPr>
            <a:r>
              <a:rPr lang="en-US" sz="1800" b="0" i="0" u="none" strike="noStrike" baseline="0" dirty="0">
                <a:latin typeface="Century Schoolbook" panose="02040604050505020304" pitchFamily="18" charset="0"/>
              </a:rPr>
              <a:t>and their components. Some of the commonly used devices are given below :</a:t>
            </a:r>
            <a:endParaRPr lang="en-IN" dirty="0">
              <a:latin typeface="Century Schoolbook" panose="02040604050505020304" pitchFamily="18" charset="0"/>
            </a:endParaRPr>
          </a:p>
        </p:txBody>
      </p:sp>
      <p:pic>
        <p:nvPicPr>
          <p:cNvPr id="9" name="Picture 8">
            <a:extLst>
              <a:ext uri="{FF2B5EF4-FFF2-40B4-BE49-F238E27FC236}">
                <a16:creationId xmlns:a16="http://schemas.microsoft.com/office/drawing/2014/main" id="{DB6B5FF6-F043-40BA-308D-8EE6B80F36EE}"/>
              </a:ext>
            </a:extLst>
          </p:cNvPr>
          <p:cNvPicPr>
            <a:picLocks noChangeAspect="1"/>
          </p:cNvPicPr>
          <p:nvPr/>
        </p:nvPicPr>
        <p:blipFill>
          <a:blip r:embed="rId3"/>
          <a:stretch>
            <a:fillRect/>
          </a:stretch>
        </p:blipFill>
        <p:spPr>
          <a:xfrm>
            <a:off x="136141" y="3178090"/>
            <a:ext cx="5740795" cy="3021470"/>
          </a:xfrm>
          <a:prstGeom prst="rect">
            <a:avLst/>
          </a:prstGeom>
        </p:spPr>
      </p:pic>
      <p:pic>
        <p:nvPicPr>
          <p:cNvPr id="11" name="Picture 10">
            <a:extLst>
              <a:ext uri="{FF2B5EF4-FFF2-40B4-BE49-F238E27FC236}">
                <a16:creationId xmlns:a16="http://schemas.microsoft.com/office/drawing/2014/main" id="{159098DA-F9F9-CA9B-6BDA-4BB0AB9CE325}"/>
              </a:ext>
            </a:extLst>
          </p:cNvPr>
          <p:cNvPicPr>
            <a:picLocks noChangeAspect="1"/>
          </p:cNvPicPr>
          <p:nvPr/>
        </p:nvPicPr>
        <p:blipFill>
          <a:blip r:embed="rId4"/>
          <a:stretch>
            <a:fillRect/>
          </a:stretch>
        </p:blipFill>
        <p:spPr>
          <a:xfrm>
            <a:off x="6082736" y="3281650"/>
            <a:ext cx="5614970" cy="2814350"/>
          </a:xfrm>
          <a:prstGeom prst="rect">
            <a:avLst/>
          </a:prstGeom>
        </p:spPr>
      </p:pic>
    </p:spTree>
    <p:extLst>
      <p:ext uri="{BB962C8B-B14F-4D97-AF65-F5344CB8AC3E}">
        <p14:creationId xmlns:p14="http://schemas.microsoft.com/office/powerpoint/2010/main" val="177680724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1C44C9-D183-9FAD-B91F-8AFBB9FBA325}"/>
              </a:ext>
            </a:extLst>
          </p:cNvPr>
          <p:cNvSpPr txBox="1"/>
          <p:nvPr/>
        </p:nvSpPr>
        <p:spPr>
          <a:xfrm>
            <a:off x="464712" y="386965"/>
            <a:ext cx="10888501" cy="1284711"/>
          </a:xfrm>
          <a:prstGeom prst="rect">
            <a:avLst/>
          </a:prstGeom>
          <a:noFill/>
        </p:spPr>
        <p:txBody>
          <a:bodyPr wrap="square">
            <a:spAutoFit/>
          </a:bodyPr>
          <a:lstStyle/>
          <a:p>
            <a:pPr algn="just">
              <a:lnSpc>
                <a:spcPct val="150000"/>
              </a:lnSpc>
            </a:pPr>
            <a:r>
              <a:rPr lang="en-US" b="1" dirty="0">
                <a:latin typeface="Century Schoolbook" panose="02040604050505020304" pitchFamily="18" charset="0"/>
              </a:rPr>
              <a:t>2. Title and Footnotes. </a:t>
            </a:r>
            <a:r>
              <a:rPr lang="en-US" dirty="0">
                <a:latin typeface="Century Schoolbook" panose="02040604050505020304" pitchFamily="18" charset="0"/>
              </a:rPr>
              <a:t>As in the case of a good statistical table, each diagram should be given a suitable title to indicate the subject-matter and the various facts depicted in the diagram. The title should be brief, self explanatory, clear and non-ambiguous.</a:t>
            </a:r>
            <a:endParaRPr lang="en-IN" dirty="0">
              <a:latin typeface="Century Schoolbook" panose="02040604050505020304" pitchFamily="18" charset="0"/>
            </a:endParaRPr>
          </a:p>
        </p:txBody>
      </p:sp>
      <p:sp>
        <p:nvSpPr>
          <p:cNvPr id="7" name="TextBox 6">
            <a:extLst>
              <a:ext uri="{FF2B5EF4-FFF2-40B4-BE49-F238E27FC236}">
                <a16:creationId xmlns:a16="http://schemas.microsoft.com/office/drawing/2014/main" id="{801C0BD5-2DA0-DBBE-6A8A-55177D7BED0E}"/>
              </a:ext>
            </a:extLst>
          </p:cNvPr>
          <p:cNvSpPr txBox="1"/>
          <p:nvPr/>
        </p:nvSpPr>
        <p:spPr>
          <a:xfrm>
            <a:off x="464712" y="1613859"/>
            <a:ext cx="11262576" cy="2115707"/>
          </a:xfrm>
          <a:prstGeom prst="rect">
            <a:avLst/>
          </a:prstGeom>
          <a:noFill/>
        </p:spPr>
        <p:txBody>
          <a:bodyPr wrap="square">
            <a:spAutoFit/>
          </a:bodyPr>
          <a:lstStyle/>
          <a:p>
            <a:pPr algn="just">
              <a:lnSpc>
                <a:spcPct val="150000"/>
              </a:lnSpc>
            </a:pPr>
            <a:r>
              <a:rPr lang="en-US" b="1" dirty="0">
                <a:latin typeface="Century Schoolbook" panose="02040604050505020304" pitchFamily="18" charset="0"/>
              </a:rPr>
              <a:t>3. Selection of Scale. </a:t>
            </a:r>
            <a:r>
              <a:rPr lang="en-US" dirty="0">
                <a:latin typeface="Century Schoolbook" panose="02040604050505020304" pitchFamily="18" charset="0"/>
              </a:rPr>
              <a:t>One of the most important factors in the construction of diagrams is the choice of</a:t>
            </a:r>
          </a:p>
          <a:p>
            <a:pPr algn="just">
              <a:lnSpc>
                <a:spcPct val="150000"/>
              </a:lnSpc>
            </a:pPr>
            <a:r>
              <a:rPr lang="en-US" dirty="0">
                <a:latin typeface="Century Schoolbook" panose="02040604050505020304" pitchFamily="18" charset="0"/>
              </a:rPr>
              <a:t>an appropriate scale. The same set of numerical data if plotted on different scales may give the diagrams</a:t>
            </a:r>
          </a:p>
          <a:p>
            <a:pPr algn="just">
              <a:lnSpc>
                <a:spcPct val="150000"/>
              </a:lnSpc>
            </a:pPr>
            <a:r>
              <a:rPr lang="en-US" dirty="0">
                <a:latin typeface="Century Schoolbook" panose="02040604050505020304" pitchFamily="18" charset="0"/>
              </a:rPr>
              <a:t>differing widely in size and at times might lead to wrong and misleading interpretations. Hence, the scale should be selected with great caution. Unfortunately, no hard and fast rules are laid down for the choice of </a:t>
            </a:r>
            <a:r>
              <a:rPr lang="en-IN" dirty="0">
                <a:latin typeface="Century Schoolbook" panose="02040604050505020304" pitchFamily="18" charset="0"/>
              </a:rPr>
              <a:t>scale.</a:t>
            </a:r>
          </a:p>
        </p:txBody>
      </p:sp>
      <p:sp>
        <p:nvSpPr>
          <p:cNvPr id="9" name="TextBox 8">
            <a:extLst>
              <a:ext uri="{FF2B5EF4-FFF2-40B4-BE49-F238E27FC236}">
                <a16:creationId xmlns:a16="http://schemas.microsoft.com/office/drawing/2014/main" id="{7D6D96B8-13C0-7506-6AC7-E1DE7D693917}"/>
              </a:ext>
            </a:extLst>
          </p:cNvPr>
          <p:cNvSpPr txBox="1"/>
          <p:nvPr/>
        </p:nvSpPr>
        <p:spPr>
          <a:xfrm>
            <a:off x="464712" y="3671749"/>
            <a:ext cx="11262576" cy="1284711"/>
          </a:xfrm>
          <a:prstGeom prst="rect">
            <a:avLst/>
          </a:prstGeom>
          <a:noFill/>
        </p:spPr>
        <p:txBody>
          <a:bodyPr wrap="square">
            <a:spAutoFit/>
          </a:bodyPr>
          <a:lstStyle/>
          <a:p>
            <a:pPr algn="just">
              <a:lnSpc>
                <a:spcPct val="150000"/>
              </a:lnSpc>
            </a:pPr>
            <a:r>
              <a:rPr lang="en-US" sz="1800" b="1" i="0" u="none" strike="noStrike" baseline="0" dirty="0">
                <a:latin typeface="Century Schoolbook" panose="02040604050505020304" pitchFamily="18" charset="0"/>
              </a:rPr>
              <a:t>4. Proportion Between Width and Height. </a:t>
            </a:r>
            <a:r>
              <a:rPr lang="en-US" sz="1800" b="0" i="0" u="none" strike="noStrike" baseline="0" dirty="0">
                <a:latin typeface="Century Schoolbook" panose="02040604050505020304" pitchFamily="18" charset="0"/>
              </a:rPr>
              <a:t>A proper proportion between the dimensions (height and</a:t>
            </a:r>
          </a:p>
          <a:p>
            <a:pPr algn="just">
              <a:lnSpc>
                <a:spcPct val="150000"/>
              </a:lnSpc>
            </a:pPr>
            <a:r>
              <a:rPr lang="en-US" sz="1800" b="0" i="0" u="none" strike="noStrike" baseline="0" dirty="0">
                <a:latin typeface="Century Schoolbook" panose="02040604050505020304" pitchFamily="18" charset="0"/>
              </a:rPr>
              <a:t>width) of the diagram should be maintained, consistent with the space available. Here again no hard and fast rules are laid down.</a:t>
            </a:r>
            <a:endParaRPr lang="en-IN" dirty="0">
              <a:latin typeface="Century Schoolbook" panose="02040604050505020304" pitchFamily="18" charset="0"/>
            </a:endParaRPr>
          </a:p>
        </p:txBody>
      </p:sp>
      <p:sp>
        <p:nvSpPr>
          <p:cNvPr id="11" name="TextBox 10">
            <a:extLst>
              <a:ext uri="{FF2B5EF4-FFF2-40B4-BE49-F238E27FC236}">
                <a16:creationId xmlns:a16="http://schemas.microsoft.com/office/drawing/2014/main" id="{C3B1719D-913D-A9D9-578F-54E086A3B719}"/>
              </a:ext>
            </a:extLst>
          </p:cNvPr>
          <p:cNvSpPr txBox="1"/>
          <p:nvPr/>
        </p:nvSpPr>
        <p:spPr>
          <a:xfrm>
            <a:off x="464712" y="4956460"/>
            <a:ext cx="11408633" cy="1700209"/>
          </a:xfrm>
          <a:prstGeom prst="rect">
            <a:avLst/>
          </a:prstGeom>
          <a:noFill/>
        </p:spPr>
        <p:txBody>
          <a:bodyPr wrap="square">
            <a:spAutoFit/>
          </a:bodyPr>
          <a:lstStyle/>
          <a:p>
            <a:pPr algn="just">
              <a:lnSpc>
                <a:spcPct val="150000"/>
              </a:lnSpc>
            </a:pPr>
            <a:r>
              <a:rPr lang="en-US" sz="1800" b="1" i="0" u="none" strike="noStrike" baseline="0" dirty="0">
                <a:latin typeface="Century Schoolbook" panose="02040604050505020304" pitchFamily="18" charset="0"/>
              </a:rPr>
              <a:t>5. Choice of a Diagram. </a:t>
            </a:r>
            <a:r>
              <a:rPr lang="en-US" sz="1800" b="0" i="0" u="none" strike="noStrike" baseline="0" dirty="0">
                <a:latin typeface="Century Schoolbook" panose="02040604050505020304" pitchFamily="18" charset="0"/>
              </a:rPr>
              <a:t>A large number of diagrams (discussed below) are used to present statistical data. The choice of a particular diagram to present a given set of numerical data is not an easy one. It primarily depends on the nature of the data, magnitude of the observations and the type of people for whom the diagrams are meant and requires great amount of expertise, skill and intelligence.</a:t>
            </a:r>
            <a:endParaRPr lang="en-IN" dirty="0">
              <a:latin typeface="Century Schoolbook" panose="02040604050505020304" pitchFamily="18" charset="0"/>
            </a:endParaRPr>
          </a:p>
        </p:txBody>
      </p:sp>
    </p:spTree>
    <p:extLst>
      <p:ext uri="{BB962C8B-B14F-4D97-AF65-F5344CB8AC3E}">
        <p14:creationId xmlns:p14="http://schemas.microsoft.com/office/powerpoint/2010/main" val="2817712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2B6BA-1625-9928-2E12-5356B2ECF752}"/>
              </a:ext>
            </a:extLst>
          </p:cNvPr>
          <p:cNvSpPr txBox="1"/>
          <p:nvPr/>
        </p:nvSpPr>
        <p:spPr>
          <a:xfrm>
            <a:off x="346364" y="0"/>
            <a:ext cx="11499272" cy="4193199"/>
          </a:xfrm>
          <a:prstGeom prst="rect">
            <a:avLst/>
          </a:prstGeom>
          <a:noFill/>
        </p:spPr>
        <p:txBody>
          <a:bodyPr wrap="square">
            <a:spAutoFit/>
          </a:bodyPr>
          <a:lstStyle/>
          <a:p>
            <a:pPr algn="just">
              <a:lnSpc>
                <a:spcPct val="150000"/>
              </a:lnSpc>
            </a:pPr>
            <a:r>
              <a:rPr lang="en-US" sz="1800" b="1" i="0" u="none" strike="noStrike" baseline="0" dirty="0">
                <a:latin typeface="Century Schoolbook" panose="02040604050505020304" pitchFamily="18" charset="0"/>
              </a:rPr>
              <a:t>6. Source Note and Number. </a:t>
            </a:r>
            <a:r>
              <a:rPr lang="en-US" sz="1800" b="0" i="0" u="none" strike="noStrike" baseline="0" dirty="0">
                <a:latin typeface="Century Schoolbook" panose="02040604050505020304" pitchFamily="18" charset="0"/>
              </a:rPr>
              <a:t>As in the case of tables, source note, wherever possible should be appended at the bottom of the diagram. This is necessary as, to the learned audience of Statistics, the reliability of the information varies from source to source. Each diagram should also be given a number for ready reference and comparative study.</a:t>
            </a:r>
          </a:p>
          <a:p>
            <a:pPr algn="just">
              <a:lnSpc>
                <a:spcPct val="150000"/>
              </a:lnSpc>
            </a:pPr>
            <a:r>
              <a:rPr lang="en-US" sz="1800" b="1" i="0" u="none" strike="noStrike" baseline="0" dirty="0">
                <a:latin typeface="Century Schoolbook" panose="02040604050505020304" pitchFamily="18" charset="0"/>
              </a:rPr>
              <a:t>7. Index. </a:t>
            </a:r>
            <a:r>
              <a:rPr lang="en-US" sz="1800" b="0" i="0" u="none" strike="noStrike" baseline="0" dirty="0">
                <a:latin typeface="Century Schoolbook" panose="02040604050505020304" pitchFamily="18" charset="0"/>
              </a:rPr>
              <a:t>A brief index explaining various types of shades, </a:t>
            </a:r>
            <a:r>
              <a:rPr lang="en-US" sz="1800" b="0" i="0" u="none" strike="noStrike" baseline="0" dirty="0" err="1">
                <a:latin typeface="Century Schoolbook" panose="02040604050505020304" pitchFamily="18" charset="0"/>
              </a:rPr>
              <a:t>colours</a:t>
            </a:r>
            <a:r>
              <a:rPr lang="en-US" sz="1800" b="0" i="0" u="none" strike="noStrike" baseline="0" dirty="0">
                <a:latin typeface="Century Schoolbook" panose="02040604050505020304" pitchFamily="18" charset="0"/>
              </a:rPr>
              <a:t>, lines and designs used in the construction of the diagram should be given for clear understanding of the diagram. </a:t>
            </a:r>
          </a:p>
          <a:p>
            <a:pPr algn="just">
              <a:lnSpc>
                <a:spcPct val="150000"/>
              </a:lnSpc>
            </a:pPr>
            <a:r>
              <a:rPr lang="en-US" sz="1800" b="1" i="0" u="none" strike="noStrike" baseline="0" dirty="0">
                <a:latin typeface="Century Schoolbook" panose="02040604050505020304" pitchFamily="18" charset="0"/>
              </a:rPr>
              <a:t>8. Simplicity. </a:t>
            </a:r>
            <a:r>
              <a:rPr lang="en-US" sz="1800" b="0" i="0" u="none" strike="noStrike" baseline="0" dirty="0">
                <a:latin typeface="Century Schoolbook" panose="02040604050505020304" pitchFamily="18" charset="0"/>
              </a:rPr>
              <a:t>Lastly, diagrams should be as simple as possible so that they are easily understood even by a layman who does not have any mathematical or statistical background. If too much information is presented in a single complex diagram it will be difficult to grasp and might even become confusing to the</a:t>
            </a:r>
          </a:p>
          <a:p>
            <a:pPr algn="just">
              <a:lnSpc>
                <a:spcPct val="150000"/>
              </a:lnSpc>
            </a:pPr>
            <a:r>
              <a:rPr lang="en-US" sz="1800" b="0" i="0" u="none" strike="noStrike" baseline="0" dirty="0">
                <a:latin typeface="Century Schoolbook" panose="02040604050505020304" pitchFamily="18" charset="0"/>
              </a:rPr>
              <a:t>mind. Hence, it is advisable to draw more simple diagrams than one or two complex diagrams.</a:t>
            </a:r>
            <a:endParaRPr lang="en-IN" dirty="0">
              <a:latin typeface="Century Schoolbook" panose="02040604050505020304" pitchFamily="18" charset="0"/>
            </a:endParaRPr>
          </a:p>
        </p:txBody>
      </p:sp>
      <p:sp>
        <p:nvSpPr>
          <p:cNvPr id="7" name="TextBox 6">
            <a:extLst>
              <a:ext uri="{FF2B5EF4-FFF2-40B4-BE49-F238E27FC236}">
                <a16:creationId xmlns:a16="http://schemas.microsoft.com/office/drawing/2014/main" id="{6CA4DB06-BEC9-9D60-C6D3-9B8E7067E4DD}"/>
              </a:ext>
            </a:extLst>
          </p:cNvPr>
          <p:cNvSpPr txBox="1"/>
          <p:nvPr/>
        </p:nvSpPr>
        <p:spPr>
          <a:xfrm>
            <a:off x="346364" y="4605094"/>
            <a:ext cx="11042072" cy="2115707"/>
          </a:xfrm>
          <a:prstGeom prst="rect">
            <a:avLst/>
          </a:prstGeom>
          <a:noFill/>
        </p:spPr>
        <p:txBody>
          <a:bodyPr wrap="square">
            <a:spAutoFit/>
          </a:bodyPr>
          <a:lstStyle/>
          <a:p>
            <a:pPr algn="just">
              <a:lnSpc>
                <a:spcPct val="150000"/>
              </a:lnSpc>
            </a:pPr>
            <a:r>
              <a:rPr lang="en-US" sz="1800" b="1" i="0" u="none" strike="noStrike" baseline="0" dirty="0">
                <a:solidFill>
                  <a:srgbClr val="002060"/>
                </a:solidFill>
                <a:latin typeface="Century Schoolbook" panose="02040604050505020304" pitchFamily="18" charset="0"/>
              </a:rPr>
              <a:t>(1) One-dimensional diagrams </a:t>
            </a:r>
            <a:r>
              <a:rPr lang="en-US" sz="1800" b="1" i="1" u="none" strike="noStrike" baseline="0" dirty="0">
                <a:solidFill>
                  <a:srgbClr val="002060"/>
                </a:solidFill>
                <a:latin typeface="Century Schoolbook" panose="02040604050505020304" pitchFamily="18" charset="0"/>
              </a:rPr>
              <a:t>viz., </a:t>
            </a:r>
            <a:r>
              <a:rPr lang="en-US" sz="1800" b="1" i="0" u="none" strike="noStrike" baseline="0" dirty="0">
                <a:solidFill>
                  <a:srgbClr val="002060"/>
                </a:solidFill>
                <a:latin typeface="Century Schoolbook" panose="02040604050505020304" pitchFamily="18" charset="0"/>
              </a:rPr>
              <a:t>line diagrams and bar diagrams.</a:t>
            </a:r>
          </a:p>
          <a:p>
            <a:pPr algn="just">
              <a:lnSpc>
                <a:spcPct val="150000"/>
              </a:lnSpc>
            </a:pPr>
            <a:r>
              <a:rPr lang="en-US" sz="1800" b="1" i="0" u="none" strike="noStrike" baseline="0" dirty="0">
                <a:solidFill>
                  <a:srgbClr val="002060"/>
                </a:solidFill>
                <a:latin typeface="Century Schoolbook" panose="02040604050505020304" pitchFamily="18" charset="0"/>
              </a:rPr>
              <a:t>(2) Two-dimensional diagrams such as rectangles, squares, and circles or pie diagrams.</a:t>
            </a:r>
          </a:p>
          <a:p>
            <a:pPr algn="just">
              <a:lnSpc>
                <a:spcPct val="150000"/>
              </a:lnSpc>
            </a:pPr>
            <a:r>
              <a:rPr lang="en-US" sz="1800" b="1" i="0" u="none" strike="noStrike" baseline="0" dirty="0">
                <a:solidFill>
                  <a:srgbClr val="002060"/>
                </a:solidFill>
                <a:latin typeface="Century Schoolbook" panose="02040604050505020304" pitchFamily="18" charset="0"/>
              </a:rPr>
              <a:t>(3) Three-dimensional diagrams such as cubes, spheres, prisms, cylinders and blocks.</a:t>
            </a:r>
          </a:p>
          <a:p>
            <a:pPr algn="just">
              <a:lnSpc>
                <a:spcPct val="150000"/>
              </a:lnSpc>
            </a:pPr>
            <a:r>
              <a:rPr lang="en-IN" sz="1800" b="1" i="0" u="none" strike="noStrike" baseline="0" dirty="0">
                <a:solidFill>
                  <a:srgbClr val="002060"/>
                </a:solidFill>
                <a:latin typeface="Century Schoolbook" panose="02040604050505020304" pitchFamily="18" charset="0"/>
              </a:rPr>
              <a:t>(4) Pictograms.</a:t>
            </a:r>
          </a:p>
          <a:p>
            <a:pPr algn="just">
              <a:lnSpc>
                <a:spcPct val="150000"/>
              </a:lnSpc>
            </a:pPr>
            <a:r>
              <a:rPr lang="en-IN" sz="1800" b="1" i="0" u="none" strike="noStrike" baseline="0" dirty="0">
                <a:solidFill>
                  <a:srgbClr val="002060"/>
                </a:solidFill>
                <a:latin typeface="Century Schoolbook" panose="02040604050505020304" pitchFamily="18" charset="0"/>
              </a:rPr>
              <a:t>(5) </a:t>
            </a:r>
            <a:r>
              <a:rPr lang="en-IN" sz="1800" b="0" i="0" u="none" strike="noStrike" baseline="0" dirty="0">
                <a:solidFill>
                  <a:srgbClr val="002060"/>
                </a:solidFill>
                <a:latin typeface="Century Schoolbook" panose="02040604050505020304" pitchFamily="18" charset="0"/>
              </a:rPr>
              <a:t>Cartograms.</a:t>
            </a:r>
            <a:endParaRPr lang="en-IN" dirty="0">
              <a:solidFill>
                <a:srgbClr val="002060"/>
              </a:solidFill>
              <a:latin typeface="Century Schoolbook" panose="02040604050505020304" pitchFamily="18" charset="0"/>
            </a:endParaRPr>
          </a:p>
        </p:txBody>
      </p:sp>
      <p:sp>
        <p:nvSpPr>
          <p:cNvPr id="9" name="TextBox 8">
            <a:extLst>
              <a:ext uri="{FF2B5EF4-FFF2-40B4-BE49-F238E27FC236}">
                <a16:creationId xmlns:a16="http://schemas.microsoft.com/office/drawing/2014/main" id="{CEC271A3-8EDA-A057-F2CA-AEC88CD72FEF}"/>
              </a:ext>
            </a:extLst>
          </p:cNvPr>
          <p:cNvSpPr txBox="1"/>
          <p:nvPr/>
        </p:nvSpPr>
        <p:spPr>
          <a:xfrm>
            <a:off x="3906981" y="4214480"/>
            <a:ext cx="2854037" cy="400110"/>
          </a:xfrm>
          <a:prstGeom prst="rect">
            <a:avLst/>
          </a:prstGeom>
          <a:noFill/>
        </p:spPr>
        <p:txBody>
          <a:bodyPr wrap="square">
            <a:spAutoFit/>
          </a:bodyPr>
          <a:lstStyle/>
          <a:p>
            <a:r>
              <a:rPr lang="en-IN" sz="2000" b="1" i="0" u="none" strike="noStrike" baseline="0" dirty="0">
                <a:latin typeface="Century Schoolbook" panose="02040604050505020304" pitchFamily="18" charset="0"/>
              </a:rPr>
              <a:t>Types of Diagrams</a:t>
            </a:r>
            <a:endParaRPr lang="en-IN" sz="2000" dirty="0">
              <a:latin typeface="Century Schoolbook" panose="02040604050505020304" pitchFamily="18" charset="0"/>
            </a:endParaRPr>
          </a:p>
        </p:txBody>
      </p:sp>
    </p:spTree>
    <p:extLst>
      <p:ext uri="{BB962C8B-B14F-4D97-AF65-F5344CB8AC3E}">
        <p14:creationId xmlns:p14="http://schemas.microsoft.com/office/powerpoint/2010/main" val="3142896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44ECB9-9CA3-6F2C-4F68-B28339D0CB38}"/>
              </a:ext>
            </a:extLst>
          </p:cNvPr>
          <p:cNvSpPr txBox="1"/>
          <p:nvPr/>
        </p:nvSpPr>
        <p:spPr>
          <a:xfrm>
            <a:off x="4721491" y="168624"/>
            <a:ext cx="2469018" cy="400110"/>
          </a:xfrm>
          <a:prstGeom prst="rect">
            <a:avLst/>
          </a:prstGeom>
          <a:noFill/>
        </p:spPr>
        <p:txBody>
          <a:bodyPr wrap="square">
            <a:spAutoFit/>
          </a:bodyPr>
          <a:lstStyle/>
          <a:p>
            <a:r>
              <a:rPr lang="en-IN" sz="2000" b="1" dirty="0">
                <a:latin typeface="Helvetica" panose="020B0604020202020204" pitchFamily="34" charset="0"/>
              </a:rPr>
              <a:t>A. LINE DIAGRAM</a:t>
            </a:r>
          </a:p>
        </p:txBody>
      </p:sp>
      <p:sp>
        <p:nvSpPr>
          <p:cNvPr id="7" name="TextBox 6">
            <a:extLst>
              <a:ext uri="{FF2B5EF4-FFF2-40B4-BE49-F238E27FC236}">
                <a16:creationId xmlns:a16="http://schemas.microsoft.com/office/drawing/2014/main" id="{774F0F66-8102-1F83-961F-5C9DA7F015F5}"/>
              </a:ext>
            </a:extLst>
          </p:cNvPr>
          <p:cNvSpPr txBox="1"/>
          <p:nvPr/>
        </p:nvSpPr>
        <p:spPr>
          <a:xfrm>
            <a:off x="498763" y="568734"/>
            <a:ext cx="11194473" cy="2116157"/>
          </a:xfrm>
          <a:prstGeom prst="rect">
            <a:avLst/>
          </a:prstGeom>
          <a:noFill/>
        </p:spPr>
        <p:txBody>
          <a:bodyPr wrap="square">
            <a:spAutoFit/>
          </a:bodyPr>
          <a:lstStyle/>
          <a:p>
            <a:pPr algn="just">
              <a:lnSpc>
                <a:spcPct val="150000"/>
              </a:lnSpc>
            </a:pPr>
            <a:r>
              <a:rPr lang="en-US" sz="1800" b="1" i="0" u="none" strike="noStrike" baseline="0" dirty="0">
                <a:latin typeface="Century Schoolbook" panose="02040604050505020304" pitchFamily="18" charset="0"/>
              </a:rPr>
              <a:t>Example. 4·1. </a:t>
            </a:r>
            <a:r>
              <a:rPr lang="en-US" sz="1800" b="0" i="1" u="none" strike="noStrike" baseline="0" dirty="0">
                <a:latin typeface="Century Schoolbook" panose="02040604050505020304" pitchFamily="18" charset="0"/>
              </a:rPr>
              <a:t>The following data shows the number of accidents sustained by 314 drivers of a public</a:t>
            </a:r>
          </a:p>
          <a:p>
            <a:pPr algn="just">
              <a:lnSpc>
                <a:spcPct val="150000"/>
              </a:lnSpc>
            </a:pPr>
            <a:r>
              <a:rPr lang="en-US" sz="1800" b="0" i="1" u="none" strike="noStrike" baseline="0" dirty="0">
                <a:latin typeface="Century Schoolbook" panose="02040604050505020304" pitchFamily="18" charset="0"/>
              </a:rPr>
              <a:t>utility company over a period of five years.</a:t>
            </a:r>
          </a:p>
          <a:p>
            <a:pPr algn="just">
              <a:lnSpc>
                <a:spcPct val="150000"/>
              </a:lnSpc>
            </a:pPr>
            <a:r>
              <a:rPr lang="en-IN" sz="1800" b="0" i="1" u="none" strike="noStrike" baseline="0" dirty="0">
                <a:latin typeface="Century Schoolbook" panose="02040604050505020304" pitchFamily="18" charset="0"/>
              </a:rPr>
              <a:t>Number of accidents</a:t>
            </a:r>
            <a:r>
              <a:rPr lang="en-IN" sz="1800" b="0" i="0" u="none" strike="noStrike" baseline="0" dirty="0">
                <a:latin typeface="Century Schoolbook" panose="02040604050505020304" pitchFamily="18" charset="0"/>
              </a:rPr>
              <a:t>:   </a:t>
            </a:r>
            <a:r>
              <a:rPr lang="en-IN" sz="1800" b="0" i="1" u="none" strike="noStrike" baseline="0" dirty="0">
                <a:latin typeface="Century Schoolbook" panose="02040604050505020304" pitchFamily="18" charset="0"/>
              </a:rPr>
              <a:t>0     1     2     3     4      5     6      7     8    9     10     11</a:t>
            </a:r>
          </a:p>
          <a:p>
            <a:pPr algn="just">
              <a:lnSpc>
                <a:spcPct val="150000"/>
              </a:lnSpc>
            </a:pPr>
            <a:r>
              <a:rPr lang="en-IN" sz="1800" b="0" i="1" u="none" strike="noStrike" baseline="0" dirty="0">
                <a:latin typeface="Century Schoolbook" panose="02040604050505020304" pitchFamily="18" charset="0"/>
              </a:rPr>
              <a:t>Number of drivers :    82   44   68   41   25    20    13    7     5    4      3      2</a:t>
            </a:r>
          </a:p>
          <a:p>
            <a:pPr algn="just">
              <a:lnSpc>
                <a:spcPct val="150000"/>
              </a:lnSpc>
            </a:pPr>
            <a:r>
              <a:rPr lang="en-US" sz="1800" b="0" i="1" u="none" strike="noStrike" baseline="0" dirty="0">
                <a:latin typeface="Century Schoolbook" panose="02040604050505020304" pitchFamily="18" charset="0"/>
              </a:rPr>
              <a:t>Represent the data by a line diagram.</a:t>
            </a:r>
            <a:endParaRPr lang="en-IN" dirty="0">
              <a:latin typeface="Century Schoolbook" panose="02040604050505020304" pitchFamily="18" charset="0"/>
            </a:endParaRPr>
          </a:p>
        </p:txBody>
      </p:sp>
      <p:pic>
        <p:nvPicPr>
          <p:cNvPr id="9" name="Picture 8">
            <a:extLst>
              <a:ext uri="{FF2B5EF4-FFF2-40B4-BE49-F238E27FC236}">
                <a16:creationId xmlns:a16="http://schemas.microsoft.com/office/drawing/2014/main" id="{5483A93F-833E-A57A-7B2A-E55D2B3260ED}"/>
              </a:ext>
            </a:extLst>
          </p:cNvPr>
          <p:cNvPicPr>
            <a:picLocks noChangeAspect="1"/>
          </p:cNvPicPr>
          <p:nvPr/>
        </p:nvPicPr>
        <p:blipFill>
          <a:blip r:embed="rId2"/>
          <a:stretch>
            <a:fillRect/>
          </a:stretch>
        </p:blipFill>
        <p:spPr>
          <a:xfrm>
            <a:off x="4547502" y="2382982"/>
            <a:ext cx="5857261" cy="4306394"/>
          </a:xfrm>
          <a:prstGeom prst="rect">
            <a:avLst/>
          </a:prstGeom>
        </p:spPr>
      </p:pic>
    </p:spTree>
    <p:extLst>
      <p:ext uri="{BB962C8B-B14F-4D97-AF65-F5344CB8AC3E}">
        <p14:creationId xmlns:p14="http://schemas.microsoft.com/office/powerpoint/2010/main" val="1501178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2F7B05-A689-0DDA-935E-06116B3FB597}"/>
              </a:ext>
            </a:extLst>
          </p:cNvPr>
          <p:cNvSpPr txBox="1"/>
          <p:nvPr/>
        </p:nvSpPr>
        <p:spPr>
          <a:xfrm>
            <a:off x="4447311" y="87561"/>
            <a:ext cx="2854036" cy="400110"/>
          </a:xfrm>
          <a:prstGeom prst="rect">
            <a:avLst/>
          </a:prstGeom>
          <a:noFill/>
        </p:spPr>
        <p:txBody>
          <a:bodyPr wrap="square">
            <a:spAutoFit/>
          </a:bodyPr>
          <a:lstStyle/>
          <a:p>
            <a:r>
              <a:rPr lang="en-IN" sz="2000" b="1" dirty="0">
                <a:latin typeface="Helvetica" panose="020B0604020202020204" pitchFamily="34" charset="0"/>
              </a:rPr>
              <a:t>B. BAR DIAGRAM</a:t>
            </a:r>
          </a:p>
        </p:txBody>
      </p:sp>
      <p:sp>
        <p:nvSpPr>
          <p:cNvPr id="7" name="TextBox 6">
            <a:extLst>
              <a:ext uri="{FF2B5EF4-FFF2-40B4-BE49-F238E27FC236}">
                <a16:creationId xmlns:a16="http://schemas.microsoft.com/office/drawing/2014/main" id="{078EFA46-0266-076A-5073-3C8E911CD070}"/>
              </a:ext>
            </a:extLst>
          </p:cNvPr>
          <p:cNvSpPr txBox="1"/>
          <p:nvPr/>
        </p:nvSpPr>
        <p:spPr>
          <a:xfrm>
            <a:off x="408709" y="1402082"/>
            <a:ext cx="11374582" cy="5439694"/>
          </a:xfrm>
          <a:prstGeom prst="rect">
            <a:avLst/>
          </a:prstGeom>
          <a:noFill/>
        </p:spPr>
        <p:txBody>
          <a:bodyPr wrap="square">
            <a:spAutoFit/>
          </a:bodyPr>
          <a:lstStyle/>
          <a:p>
            <a:pPr algn="just">
              <a:lnSpc>
                <a:spcPct val="150000"/>
              </a:lnSpc>
            </a:pPr>
            <a:r>
              <a:rPr lang="en-US" sz="1800" b="0" i="0" u="none" strike="noStrike" baseline="0" dirty="0">
                <a:latin typeface="Century Schoolbook" panose="02040604050505020304" pitchFamily="18" charset="0"/>
              </a:rPr>
              <a:t>(</a:t>
            </a:r>
            <a:r>
              <a:rPr lang="en-US" sz="1800" b="0" i="1" u="none" strike="noStrike" baseline="0" dirty="0" err="1">
                <a:latin typeface="Century Schoolbook" panose="02040604050505020304" pitchFamily="18" charset="0"/>
              </a:rPr>
              <a:t>i</a:t>
            </a:r>
            <a:r>
              <a:rPr lang="en-US" sz="1800" b="0" i="0" u="none" strike="noStrike" baseline="0" dirty="0">
                <a:latin typeface="Century Schoolbook" panose="02040604050505020304" pitchFamily="18" charset="0"/>
              </a:rPr>
              <a:t>) All the bars drawn in a single study should be of uniform (though arbitrary) width depending on the number of bars to be drawn and the space available.</a:t>
            </a:r>
          </a:p>
          <a:p>
            <a:pPr algn="just">
              <a:lnSpc>
                <a:spcPct val="150000"/>
              </a:lnSpc>
            </a:pPr>
            <a:r>
              <a:rPr lang="en-US" sz="1800" b="0" i="0" u="none" strike="noStrike" baseline="0" dirty="0">
                <a:latin typeface="Century Schoolbook" panose="02040604050505020304" pitchFamily="18" charset="0"/>
              </a:rPr>
              <a:t>(</a:t>
            </a:r>
            <a:r>
              <a:rPr lang="en-US" sz="1800" b="0" i="1" u="none" strike="noStrike" baseline="0" dirty="0">
                <a:latin typeface="Century Schoolbook" panose="02040604050505020304" pitchFamily="18" charset="0"/>
              </a:rPr>
              <a:t>ii</a:t>
            </a:r>
            <a:r>
              <a:rPr lang="en-US" sz="1800" b="0" i="0" u="none" strike="noStrike" baseline="0" dirty="0">
                <a:latin typeface="Century Schoolbook" panose="02040604050505020304" pitchFamily="18" charset="0"/>
              </a:rPr>
              <a:t>) Proper but uniform spacing should be given between different bars to make the diagram look more </a:t>
            </a:r>
            <a:r>
              <a:rPr lang="en-IN" sz="1800" b="0" i="0" u="none" strike="noStrike" baseline="0" dirty="0">
                <a:latin typeface="Century Schoolbook" panose="02040604050505020304" pitchFamily="18" charset="0"/>
              </a:rPr>
              <a:t>attractive and elegant.</a:t>
            </a:r>
          </a:p>
          <a:p>
            <a:pPr algn="just">
              <a:lnSpc>
                <a:spcPct val="150000"/>
              </a:lnSpc>
            </a:pPr>
            <a:r>
              <a:rPr lang="en-US" sz="1800" b="0" i="0" u="none" strike="noStrike" baseline="0" dirty="0">
                <a:latin typeface="Century Schoolbook" panose="02040604050505020304" pitchFamily="18" charset="0"/>
              </a:rPr>
              <a:t>(</a:t>
            </a:r>
            <a:r>
              <a:rPr lang="en-US" sz="1800" b="0" i="1" u="none" strike="noStrike" baseline="0" dirty="0">
                <a:latin typeface="Century Schoolbook" panose="02040604050505020304" pitchFamily="18" charset="0"/>
              </a:rPr>
              <a:t>iii</a:t>
            </a:r>
            <a:r>
              <a:rPr lang="en-US" sz="1800" b="0" i="0" u="none" strike="noStrike" baseline="0" dirty="0">
                <a:latin typeface="Century Schoolbook" panose="02040604050505020304" pitchFamily="18" charset="0"/>
              </a:rPr>
              <a:t>) The height (length) of the rectangles or bars are taken proportional to magnitude of the observations, the scale being selected keeping in view the magnitude of the largest observation.</a:t>
            </a:r>
          </a:p>
          <a:p>
            <a:pPr algn="just">
              <a:lnSpc>
                <a:spcPct val="150000"/>
              </a:lnSpc>
            </a:pPr>
            <a:r>
              <a:rPr lang="en-US" sz="1800" b="0" i="0" u="none" strike="noStrike" baseline="0" dirty="0">
                <a:latin typeface="Century Schoolbook" panose="02040604050505020304" pitchFamily="18" charset="0"/>
              </a:rPr>
              <a:t>(</a:t>
            </a:r>
            <a:r>
              <a:rPr lang="en-US" sz="1800" b="0" i="1" u="none" strike="noStrike" baseline="0" dirty="0">
                <a:latin typeface="Century Schoolbook" panose="02040604050505020304" pitchFamily="18" charset="0"/>
              </a:rPr>
              <a:t>iv</a:t>
            </a:r>
            <a:r>
              <a:rPr lang="en-US" sz="1800" b="0" i="0" u="none" strike="noStrike" baseline="0" dirty="0">
                <a:latin typeface="Century Schoolbook" panose="02040604050505020304" pitchFamily="18" charset="0"/>
              </a:rPr>
              <a:t>) All the bars should be constructed on the same base line.</a:t>
            </a:r>
          </a:p>
          <a:p>
            <a:pPr algn="just">
              <a:lnSpc>
                <a:spcPct val="150000"/>
              </a:lnSpc>
            </a:pPr>
            <a:r>
              <a:rPr lang="en-US" sz="1800" b="0" i="0" u="none" strike="noStrike" baseline="0" dirty="0">
                <a:latin typeface="Century Schoolbook" panose="02040604050505020304" pitchFamily="18" charset="0"/>
              </a:rPr>
              <a:t>(</a:t>
            </a:r>
            <a:r>
              <a:rPr lang="en-US" sz="1800" b="0" i="1" u="none" strike="noStrike" baseline="0" dirty="0">
                <a:latin typeface="Century Schoolbook" panose="02040604050505020304" pitchFamily="18" charset="0"/>
              </a:rPr>
              <a:t>v</a:t>
            </a:r>
            <a:r>
              <a:rPr lang="en-US" sz="1800" b="0" i="0" u="none" strike="noStrike" baseline="0" dirty="0">
                <a:latin typeface="Century Schoolbook" panose="02040604050505020304" pitchFamily="18" charset="0"/>
              </a:rPr>
              <a:t>) It is desirable to write the figures (magnitudes) represented by the bars at the top of the bars to enable the reader to have a precise idea of the value without looking at the scale.</a:t>
            </a:r>
          </a:p>
          <a:p>
            <a:pPr algn="just">
              <a:lnSpc>
                <a:spcPct val="150000"/>
              </a:lnSpc>
            </a:pPr>
            <a:r>
              <a:rPr lang="en-US" sz="1800" b="0" i="0" u="none" strike="noStrike" baseline="0" dirty="0">
                <a:latin typeface="Century Schoolbook" panose="02040604050505020304" pitchFamily="18" charset="0"/>
              </a:rPr>
              <a:t>(</a:t>
            </a:r>
            <a:r>
              <a:rPr lang="en-US" sz="1800" b="0" i="1" u="none" strike="noStrike" baseline="0" dirty="0">
                <a:latin typeface="Century Schoolbook" panose="02040604050505020304" pitchFamily="18" charset="0"/>
              </a:rPr>
              <a:t>vi</a:t>
            </a:r>
            <a:r>
              <a:rPr lang="en-US" sz="1800" b="0" i="0" u="none" strike="noStrike" baseline="0" dirty="0">
                <a:latin typeface="Century Schoolbook" panose="02040604050505020304" pitchFamily="18" charset="0"/>
              </a:rPr>
              <a:t>) Bars may be drawn vertically or horizontally. However, in practice, vertical bars are generally used because they give an attractive and appealing get up.</a:t>
            </a:r>
          </a:p>
          <a:p>
            <a:pPr algn="just">
              <a:lnSpc>
                <a:spcPct val="150000"/>
              </a:lnSpc>
            </a:pPr>
            <a:r>
              <a:rPr lang="en-US" sz="1800" b="0" i="0" u="none" strike="noStrike" baseline="0" dirty="0">
                <a:latin typeface="Century Schoolbook" panose="02040604050505020304" pitchFamily="18" charset="0"/>
              </a:rPr>
              <a:t>(</a:t>
            </a:r>
            <a:r>
              <a:rPr lang="en-US" sz="1800" b="0" i="1" u="none" strike="noStrike" baseline="0" dirty="0">
                <a:latin typeface="Century Schoolbook" panose="02040604050505020304" pitchFamily="18" charset="0"/>
              </a:rPr>
              <a:t>vii</a:t>
            </a:r>
            <a:r>
              <a:rPr lang="en-US" sz="1800" b="0" i="0" u="none" strike="noStrike" baseline="0" dirty="0">
                <a:latin typeface="Century Schoolbook" panose="02040604050505020304" pitchFamily="18" charset="0"/>
              </a:rPr>
              <a:t>) Wherever possible the bars should be arranged from left to right (from top to bottom in case of horizontal bars) in order of magnitude to give a pleasing effect.</a:t>
            </a:r>
            <a:endParaRPr lang="en-IN" dirty="0">
              <a:latin typeface="Century Schoolbook" panose="02040604050505020304" pitchFamily="18" charset="0"/>
            </a:endParaRPr>
          </a:p>
        </p:txBody>
      </p:sp>
      <p:sp>
        <p:nvSpPr>
          <p:cNvPr id="9" name="TextBox 8">
            <a:extLst>
              <a:ext uri="{FF2B5EF4-FFF2-40B4-BE49-F238E27FC236}">
                <a16:creationId xmlns:a16="http://schemas.microsoft.com/office/drawing/2014/main" id="{6C053A86-80F6-4125-7A57-835869F8597D}"/>
              </a:ext>
            </a:extLst>
          </p:cNvPr>
          <p:cNvSpPr txBox="1"/>
          <p:nvPr/>
        </p:nvSpPr>
        <p:spPr>
          <a:xfrm>
            <a:off x="408709" y="554596"/>
            <a:ext cx="11173692" cy="869212"/>
          </a:xfrm>
          <a:prstGeom prst="rect">
            <a:avLst/>
          </a:prstGeom>
          <a:noFill/>
        </p:spPr>
        <p:txBody>
          <a:bodyPr wrap="square">
            <a:spAutoFit/>
          </a:bodyPr>
          <a:lstStyle/>
          <a:p>
            <a:pPr algn="just">
              <a:lnSpc>
                <a:spcPct val="150000"/>
              </a:lnSpc>
            </a:pPr>
            <a:r>
              <a:rPr lang="en-US" sz="1800" b="0" i="0" u="none" strike="noStrike" baseline="0" dirty="0">
                <a:latin typeface="Century Schoolbook" panose="02040604050505020304" pitchFamily="18" charset="0"/>
              </a:rPr>
              <a:t>Bar diagrams are one of the easiest and the most commonly used devices of presenting most of the </a:t>
            </a:r>
            <a:r>
              <a:rPr lang="en-IN" sz="1800" b="0" i="0" u="none" strike="noStrike" baseline="0" dirty="0">
                <a:latin typeface="Century Schoolbook" panose="02040604050505020304" pitchFamily="18" charset="0"/>
              </a:rPr>
              <a:t>business and economic data</a:t>
            </a:r>
            <a:endParaRPr lang="en-IN" dirty="0">
              <a:latin typeface="Century Schoolbook" panose="02040604050505020304" pitchFamily="18" charset="0"/>
            </a:endParaRPr>
          </a:p>
        </p:txBody>
      </p:sp>
    </p:spTree>
    <p:extLst>
      <p:ext uri="{BB962C8B-B14F-4D97-AF65-F5344CB8AC3E}">
        <p14:creationId xmlns:p14="http://schemas.microsoft.com/office/powerpoint/2010/main" val="443328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CC3C19-208B-F242-420B-9075F11BC32E}"/>
              </a:ext>
            </a:extLst>
          </p:cNvPr>
          <p:cNvSpPr txBox="1"/>
          <p:nvPr/>
        </p:nvSpPr>
        <p:spPr>
          <a:xfrm>
            <a:off x="665018" y="252029"/>
            <a:ext cx="9698182" cy="2947153"/>
          </a:xfrm>
          <a:prstGeom prst="rect">
            <a:avLst/>
          </a:prstGeom>
          <a:noFill/>
        </p:spPr>
        <p:txBody>
          <a:bodyPr wrap="square">
            <a:spAutoFit/>
          </a:bodyPr>
          <a:lstStyle/>
          <a:p>
            <a:pPr algn="l">
              <a:lnSpc>
                <a:spcPct val="150000"/>
              </a:lnSpc>
            </a:pPr>
            <a:r>
              <a:rPr lang="en-US" sz="1800" b="1" i="0" u="none" strike="noStrike" baseline="0" dirty="0">
                <a:latin typeface="Century Schoolbook" panose="02040604050505020304" pitchFamily="18" charset="0"/>
              </a:rPr>
              <a:t>Types of Bar Diagrams. </a:t>
            </a:r>
            <a:r>
              <a:rPr lang="en-US" sz="1800" b="0" i="0" u="none" strike="noStrike" baseline="0" dirty="0">
                <a:latin typeface="Century Schoolbook" panose="02040604050505020304" pitchFamily="18" charset="0"/>
              </a:rPr>
              <a:t>The following are the various types of bar diagrams in common use :</a:t>
            </a:r>
          </a:p>
          <a:p>
            <a:pPr algn="l">
              <a:lnSpc>
                <a:spcPct val="150000"/>
              </a:lnSpc>
            </a:pPr>
            <a:r>
              <a:rPr lang="en-IN" sz="1800" b="0" i="0" u="none" strike="noStrike" baseline="0" dirty="0">
                <a:solidFill>
                  <a:srgbClr val="002060"/>
                </a:solidFill>
                <a:latin typeface="Century Schoolbook" panose="02040604050505020304" pitchFamily="18" charset="0"/>
              </a:rPr>
              <a:t>(</a:t>
            </a:r>
            <a:r>
              <a:rPr lang="en-IN" sz="1800" b="0" i="1" u="none" strike="noStrike" baseline="0" dirty="0">
                <a:solidFill>
                  <a:srgbClr val="002060"/>
                </a:solidFill>
                <a:latin typeface="Century Schoolbook" panose="02040604050505020304" pitchFamily="18" charset="0"/>
              </a:rPr>
              <a:t>a</a:t>
            </a:r>
            <a:r>
              <a:rPr lang="en-IN" sz="1800" b="0" i="0" u="none" strike="noStrike" baseline="0" dirty="0">
                <a:solidFill>
                  <a:srgbClr val="002060"/>
                </a:solidFill>
                <a:latin typeface="Century Schoolbook" panose="02040604050505020304" pitchFamily="18" charset="0"/>
              </a:rPr>
              <a:t>) Simple bar diagram.</a:t>
            </a:r>
          </a:p>
          <a:p>
            <a:pPr algn="l">
              <a:lnSpc>
                <a:spcPct val="150000"/>
              </a:lnSpc>
            </a:pPr>
            <a:r>
              <a:rPr lang="en-US" sz="1800" b="0" i="0" u="none" strike="noStrike" baseline="0" dirty="0">
                <a:solidFill>
                  <a:srgbClr val="002060"/>
                </a:solidFill>
                <a:latin typeface="Century Schoolbook" panose="02040604050505020304" pitchFamily="18" charset="0"/>
              </a:rPr>
              <a:t>(</a:t>
            </a:r>
            <a:r>
              <a:rPr lang="en-US" sz="1800" b="0" i="1" u="none" strike="noStrike" baseline="0" dirty="0">
                <a:solidFill>
                  <a:srgbClr val="002060"/>
                </a:solidFill>
                <a:latin typeface="Century Schoolbook" panose="02040604050505020304" pitchFamily="18" charset="0"/>
              </a:rPr>
              <a:t>b</a:t>
            </a:r>
            <a:r>
              <a:rPr lang="en-US" sz="1800" b="0" i="0" u="none" strike="noStrike" baseline="0" dirty="0">
                <a:solidFill>
                  <a:srgbClr val="002060"/>
                </a:solidFill>
                <a:latin typeface="Century Schoolbook" panose="02040604050505020304" pitchFamily="18" charset="0"/>
              </a:rPr>
              <a:t>) Sub-divided or component bar diagram.</a:t>
            </a:r>
          </a:p>
          <a:p>
            <a:pPr algn="l">
              <a:lnSpc>
                <a:spcPct val="150000"/>
              </a:lnSpc>
            </a:pPr>
            <a:r>
              <a:rPr lang="en-IN" sz="1800" b="0" i="0" u="none" strike="noStrike" baseline="0" dirty="0">
                <a:solidFill>
                  <a:srgbClr val="002060"/>
                </a:solidFill>
                <a:latin typeface="Century Schoolbook" panose="02040604050505020304" pitchFamily="18" charset="0"/>
              </a:rPr>
              <a:t>(</a:t>
            </a:r>
            <a:r>
              <a:rPr lang="en-IN" sz="1800" b="0" i="1" u="none" strike="noStrike" baseline="0" dirty="0">
                <a:solidFill>
                  <a:srgbClr val="002060"/>
                </a:solidFill>
                <a:latin typeface="Century Schoolbook" panose="02040604050505020304" pitchFamily="18" charset="0"/>
              </a:rPr>
              <a:t>c</a:t>
            </a:r>
            <a:r>
              <a:rPr lang="en-IN" sz="1800" b="0" i="0" u="none" strike="noStrike" baseline="0" dirty="0">
                <a:solidFill>
                  <a:srgbClr val="002060"/>
                </a:solidFill>
                <a:latin typeface="Century Schoolbook" panose="02040604050505020304" pitchFamily="18" charset="0"/>
              </a:rPr>
              <a:t>) Percentage bar diagram.</a:t>
            </a:r>
          </a:p>
          <a:p>
            <a:pPr algn="l">
              <a:lnSpc>
                <a:spcPct val="150000"/>
              </a:lnSpc>
            </a:pPr>
            <a:r>
              <a:rPr lang="en-IN" sz="1800" b="0" i="0" u="none" strike="noStrike" baseline="0" dirty="0">
                <a:solidFill>
                  <a:srgbClr val="002060"/>
                </a:solidFill>
                <a:latin typeface="Century Schoolbook" panose="02040604050505020304" pitchFamily="18" charset="0"/>
              </a:rPr>
              <a:t>(</a:t>
            </a:r>
            <a:r>
              <a:rPr lang="en-IN" sz="1800" b="0" i="1" u="none" strike="noStrike" baseline="0" dirty="0">
                <a:solidFill>
                  <a:srgbClr val="002060"/>
                </a:solidFill>
                <a:latin typeface="Century Schoolbook" panose="02040604050505020304" pitchFamily="18" charset="0"/>
              </a:rPr>
              <a:t>d</a:t>
            </a:r>
            <a:r>
              <a:rPr lang="en-IN" sz="1800" b="0" i="0" u="none" strike="noStrike" baseline="0" dirty="0">
                <a:solidFill>
                  <a:srgbClr val="002060"/>
                </a:solidFill>
                <a:latin typeface="Century Schoolbook" panose="02040604050505020304" pitchFamily="18" charset="0"/>
              </a:rPr>
              <a:t>) Multiple bar diagram.</a:t>
            </a:r>
          </a:p>
          <a:p>
            <a:pPr algn="l">
              <a:lnSpc>
                <a:spcPct val="150000"/>
              </a:lnSpc>
            </a:pPr>
            <a:r>
              <a:rPr lang="en-IN" sz="1800" b="0" i="0" u="none" strike="noStrike" baseline="0" dirty="0">
                <a:solidFill>
                  <a:srgbClr val="002060"/>
                </a:solidFill>
                <a:latin typeface="Century Schoolbook" panose="02040604050505020304" pitchFamily="18" charset="0"/>
              </a:rPr>
              <a:t>(</a:t>
            </a:r>
            <a:r>
              <a:rPr lang="en-IN" sz="1800" b="0" i="1" u="none" strike="noStrike" baseline="0" dirty="0">
                <a:solidFill>
                  <a:srgbClr val="002060"/>
                </a:solidFill>
                <a:latin typeface="Century Schoolbook" panose="02040604050505020304" pitchFamily="18" charset="0"/>
              </a:rPr>
              <a:t>e</a:t>
            </a:r>
            <a:r>
              <a:rPr lang="en-IN" sz="1800" b="0" i="0" u="none" strike="noStrike" baseline="0" dirty="0">
                <a:solidFill>
                  <a:srgbClr val="002060"/>
                </a:solidFill>
                <a:latin typeface="Century Schoolbook" panose="02040604050505020304" pitchFamily="18" charset="0"/>
              </a:rPr>
              <a:t>) Deviation or Bilateral bar diagram.</a:t>
            </a:r>
            <a:endParaRPr lang="en-IN" dirty="0">
              <a:solidFill>
                <a:srgbClr val="002060"/>
              </a:solidFill>
              <a:latin typeface="Century Schoolbook" panose="02040604050505020304" pitchFamily="18" charset="0"/>
            </a:endParaRPr>
          </a:p>
        </p:txBody>
      </p:sp>
      <p:sp>
        <p:nvSpPr>
          <p:cNvPr id="7" name="TextBox 6">
            <a:extLst>
              <a:ext uri="{FF2B5EF4-FFF2-40B4-BE49-F238E27FC236}">
                <a16:creationId xmlns:a16="http://schemas.microsoft.com/office/drawing/2014/main" id="{E53E596F-254A-B163-8A5D-298EAA86C0F2}"/>
              </a:ext>
            </a:extLst>
          </p:cNvPr>
          <p:cNvSpPr txBox="1"/>
          <p:nvPr/>
        </p:nvSpPr>
        <p:spPr>
          <a:xfrm>
            <a:off x="512617" y="3658819"/>
            <a:ext cx="11291455" cy="2531655"/>
          </a:xfrm>
          <a:prstGeom prst="rect">
            <a:avLst/>
          </a:prstGeom>
          <a:noFill/>
        </p:spPr>
        <p:txBody>
          <a:bodyPr wrap="square">
            <a:spAutoFit/>
          </a:bodyPr>
          <a:lstStyle/>
          <a:p>
            <a:pPr algn="just">
              <a:lnSpc>
                <a:spcPct val="150000"/>
              </a:lnSpc>
            </a:pPr>
            <a:r>
              <a:rPr lang="en-US" sz="1800" b="1" i="0" u="none" strike="noStrike" baseline="0" dirty="0">
                <a:latin typeface="Century Schoolbook" panose="02040604050505020304" pitchFamily="18" charset="0"/>
              </a:rPr>
              <a:t>Example 4·2. </a:t>
            </a:r>
            <a:r>
              <a:rPr lang="en-US" sz="1800" b="0" i="1" u="none" strike="noStrike" baseline="0" dirty="0">
                <a:latin typeface="Century Schoolbook" panose="02040604050505020304" pitchFamily="18" charset="0"/>
              </a:rPr>
              <a:t>The following data relating to the strength of the Indian Merchant Shipping Fleet gives</a:t>
            </a:r>
          </a:p>
          <a:p>
            <a:pPr algn="just">
              <a:lnSpc>
                <a:spcPct val="150000"/>
              </a:lnSpc>
            </a:pPr>
            <a:r>
              <a:rPr lang="en-US" sz="1800" b="0" i="1" u="none" strike="noStrike" baseline="0" dirty="0">
                <a:latin typeface="Century Schoolbook" panose="02040604050505020304" pitchFamily="18" charset="0"/>
              </a:rPr>
              <a:t>the Gross Registered Tonnage (GRT) as on 31st December, for different years.</a:t>
            </a:r>
          </a:p>
          <a:p>
            <a:pPr algn="just">
              <a:lnSpc>
                <a:spcPct val="150000"/>
              </a:lnSpc>
            </a:pPr>
            <a:r>
              <a:rPr lang="en-US" sz="1800" b="0" i="1" u="none" strike="noStrike" baseline="0" dirty="0">
                <a:latin typeface="Century Schoolbook" panose="02040604050505020304" pitchFamily="18" charset="0"/>
              </a:rPr>
              <a:t>Year : 		1961 	 1966 	 1971	  1975 	 1976</a:t>
            </a:r>
          </a:p>
          <a:p>
            <a:pPr algn="just">
              <a:lnSpc>
                <a:spcPct val="150000"/>
              </a:lnSpc>
            </a:pPr>
            <a:r>
              <a:rPr lang="en-IN" sz="1800" b="0" i="1" u="none" strike="noStrike" baseline="0" dirty="0">
                <a:latin typeface="Century Schoolbook" panose="02040604050505020304" pitchFamily="18" charset="0"/>
              </a:rPr>
              <a:t>GRT in ’000 : 	901 	1,792 	 2,500 	 4,464 	 5,115</a:t>
            </a:r>
          </a:p>
          <a:p>
            <a:pPr algn="just">
              <a:lnSpc>
                <a:spcPct val="150000"/>
              </a:lnSpc>
            </a:pPr>
            <a:r>
              <a:rPr lang="en-US" sz="1800" b="0" i="1" u="none" strike="noStrike" baseline="0" dirty="0">
                <a:solidFill>
                  <a:srgbClr val="002060"/>
                </a:solidFill>
                <a:latin typeface="Century Schoolbook" panose="02040604050505020304" pitchFamily="18" charset="0"/>
              </a:rPr>
              <a:t>Source : Ministry of Shipping and Transport.</a:t>
            </a:r>
          </a:p>
          <a:p>
            <a:pPr algn="just">
              <a:lnSpc>
                <a:spcPct val="150000"/>
              </a:lnSpc>
            </a:pPr>
            <a:r>
              <a:rPr lang="en-US" sz="1800" b="0" i="1" u="none" strike="noStrike" baseline="0" dirty="0">
                <a:latin typeface="Century Schoolbook" panose="02040604050505020304" pitchFamily="18" charset="0"/>
              </a:rPr>
              <a:t>Represent the data by suitable bar diagram.</a:t>
            </a:r>
            <a:endParaRPr lang="en-IN" dirty="0">
              <a:latin typeface="Century Schoolbook" panose="02040604050505020304" pitchFamily="18" charset="0"/>
            </a:endParaRPr>
          </a:p>
        </p:txBody>
      </p:sp>
    </p:spTree>
    <p:extLst>
      <p:ext uri="{BB962C8B-B14F-4D97-AF65-F5344CB8AC3E}">
        <p14:creationId xmlns:p14="http://schemas.microsoft.com/office/powerpoint/2010/main" val="589225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B7DBCA-741B-C94D-9815-63A0EB6ECF45}"/>
              </a:ext>
            </a:extLst>
          </p:cNvPr>
          <p:cNvPicPr>
            <a:picLocks noChangeAspect="1"/>
          </p:cNvPicPr>
          <p:nvPr/>
        </p:nvPicPr>
        <p:blipFill>
          <a:blip r:embed="rId2"/>
          <a:stretch>
            <a:fillRect/>
          </a:stretch>
        </p:blipFill>
        <p:spPr>
          <a:xfrm>
            <a:off x="1930617" y="412207"/>
            <a:ext cx="6991709" cy="6033586"/>
          </a:xfrm>
          <a:prstGeom prst="rect">
            <a:avLst/>
          </a:prstGeom>
        </p:spPr>
      </p:pic>
    </p:spTree>
    <p:extLst>
      <p:ext uri="{BB962C8B-B14F-4D97-AF65-F5344CB8AC3E}">
        <p14:creationId xmlns:p14="http://schemas.microsoft.com/office/powerpoint/2010/main" val="3909285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55465-B530-AADE-A5C7-8E12055D408A}"/>
              </a:ext>
            </a:extLst>
          </p:cNvPr>
          <p:cNvPicPr>
            <a:picLocks noChangeAspect="1"/>
          </p:cNvPicPr>
          <p:nvPr/>
        </p:nvPicPr>
        <p:blipFill>
          <a:blip r:embed="rId2"/>
          <a:stretch>
            <a:fillRect/>
          </a:stretch>
        </p:blipFill>
        <p:spPr>
          <a:xfrm>
            <a:off x="1510145" y="131911"/>
            <a:ext cx="9307910" cy="6557080"/>
          </a:xfrm>
          <a:prstGeom prst="rect">
            <a:avLst/>
          </a:prstGeom>
        </p:spPr>
      </p:pic>
    </p:spTree>
    <p:extLst>
      <p:ext uri="{BB962C8B-B14F-4D97-AF65-F5344CB8AC3E}">
        <p14:creationId xmlns:p14="http://schemas.microsoft.com/office/powerpoint/2010/main" val="37670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963" y="978957"/>
            <a:ext cx="11535508" cy="5883662"/>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collection and preparation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is a crucial initial step in the data science process. It involves acquiring, gathering, and organizing raw data from various sources to ensure that the data is of high quality and suitable for analysis. Proper data collection and preparation lay the foundation for accurate and reliable data analysis and modeling. Below are the key steps involved in data collection and preparation:</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Requirement Identificat</a:t>
            </a:r>
            <a:r>
              <a:rPr lang="en-US" sz="2200" dirty="0">
                <a:latin typeface="Times New Roman" panose="02020603050405020304" pitchFamily="18" charset="0"/>
                <a:ea typeface="Calibri" panose="020F0502020204030204" pitchFamily="34" charset="0"/>
                <a:cs typeface="Times New Roman" panose="02020603050405020304" pitchFamily="18" charset="0"/>
              </a:rPr>
              <a:t>ion: Clearly define the data requirements based on the objectives of the data analysis or project. Determine what data is needed, the scope of the data, and the specific variables or attributes to be collected.</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Sources: </a:t>
            </a:r>
            <a:r>
              <a:rPr lang="en-US" sz="2200" dirty="0">
                <a:latin typeface="Times New Roman" panose="02020603050405020304" pitchFamily="18" charset="0"/>
                <a:ea typeface="Calibri" panose="020F0502020204030204" pitchFamily="34" charset="0"/>
                <a:cs typeface="Times New Roman" panose="02020603050405020304" pitchFamily="18" charset="0"/>
              </a:rPr>
              <a:t>Identify the sources from which data will be collected. Data sources may include databases, data warehouses, APIs, web scraping, surveys, sensors, or any other relevant data repositories.</a:t>
            </a:r>
          </a:p>
        </p:txBody>
      </p:sp>
      <p:sp>
        <p:nvSpPr>
          <p:cNvPr id="5" name="Rectangle 4"/>
          <p:cNvSpPr/>
          <p:nvPr/>
        </p:nvSpPr>
        <p:spPr>
          <a:xfrm>
            <a:off x="3460652" y="491451"/>
            <a:ext cx="4940447" cy="487506"/>
          </a:xfrm>
          <a:prstGeom prst="rect">
            <a:avLst/>
          </a:prstGeom>
        </p:spPr>
        <p:txBody>
          <a:bodyPr wrap="square">
            <a:spAutoFit/>
          </a:bodyPr>
          <a:lstStyle/>
          <a:p>
            <a:pPr algn="just">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Data collection and preparation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8980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407BC3-F6C1-3304-AA00-E0CB4B263B2A}"/>
              </a:ext>
            </a:extLst>
          </p:cNvPr>
          <p:cNvSpPr txBox="1"/>
          <p:nvPr/>
        </p:nvSpPr>
        <p:spPr>
          <a:xfrm>
            <a:off x="4059381" y="376444"/>
            <a:ext cx="6096000" cy="400110"/>
          </a:xfrm>
          <a:prstGeom prst="rect">
            <a:avLst/>
          </a:prstGeom>
          <a:noFill/>
        </p:spPr>
        <p:txBody>
          <a:bodyPr wrap="square">
            <a:spAutoFit/>
          </a:bodyPr>
          <a:lstStyle/>
          <a:p>
            <a:r>
              <a:rPr lang="en-IN" sz="2000" b="1" i="0" u="none" strike="noStrike" baseline="0" dirty="0">
                <a:latin typeface="Helvetica" panose="020B0604020202020204" pitchFamily="34" charset="0"/>
              </a:rPr>
              <a:t>PERCENTAGE BAR DIAGRAM</a:t>
            </a:r>
            <a:endParaRPr lang="en-IN" sz="2000" b="1" dirty="0"/>
          </a:p>
        </p:txBody>
      </p:sp>
      <p:pic>
        <p:nvPicPr>
          <p:cNvPr id="9" name="Picture 8">
            <a:extLst>
              <a:ext uri="{FF2B5EF4-FFF2-40B4-BE49-F238E27FC236}">
                <a16:creationId xmlns:a16="http://schemas.microsoft.com/office/drawing/2014/main" id="{2A8C580F-409F-640E-B934-C7C8DD478DA0}"/>
              </a:ext>
            </a:extLst>
          </p:cNvPr>
          <p:cNvPicPr>
            <a:picLocks noChangeAspect="1"/>
          </p:cNvPicPr>
          <p:nvPr/>
        </p:nvPicPr>
        <p:blipFill>
          <a:blip r:embed="rId2"/>
          <a:stretch>
            <a:fillRect/>
          </a:stretch>
        </p:blipFill>
        <p:spPr>
          <a:xfrm>
            <a:off x="3385324" y="2129568"/>
            <a:ext cx="5495440" cy="3107450"/>
          </a:xfrm>
          <a:prstGeom prst="rect">
            <a:avLst/>
          </a:prstGeom>
        </p:spPr>
      </p:pic>
      <p:sp>
        <p:nvSpPr>
          <p:cNvPr id="11" name="TextBox 10">
            <a:extLst>
              <a:ext uri="{FF2B5EF4-FFF2-40B4-BE49-F238E27FC236}">
                <a16:creationId xmlns:a16="http://schemas.microsoft.com/office/drawing/2014/main" id="{2A2891BD-D735-94C4-D4AE-ECABFEBA53C8}"/>
              </a:ext>
            </a:extLst>
          </p:cNvPr>
          <p:cNvSpPr txBox="1"/>
          <p:nvPr/>
        </p:nvSpPr>
        <p:spPr>
          <a:xfrm>
            <a:off x="561110" y="870240"/>
            <a:ext cx="11069780" cy="956031"/>
          </a:xfrm>
          <a:prstGeom prst="rect">
            <a:avLst/>
          </a:prstGeom>
          <a:noFill/>
        </p:spPr>
        <p:txBody>
          <a:bodyPr wrap="square">
            <a:spAutoFit/>
          </a:bodyPr>
          <a:lstStyle/>
          <a:p>
            <a:pPr algn="l">
              <a:lnSpc>
                <a:spcPct val="150000"/>
              </a:lnSpc>
            </a:pPr>
            <a:r>
              <a:rPr lang="en-US" sz="2000" b="1" i="0" u="none" strike="noStrike" baseline="0" dirty="0">
                <a:latin typeface="Century Schoolbook" panose="02040604050505020304" pitchFamily="18" charset="0"/>
              </a:rPr>
              <a:t>Example 4·4. </a:t>
            </a:r>
            <a:r>
              <a:rPr lang="en-US" sz="2000" b="0" i="1" u="none" strike="noStrike" baseline="0" dirty="0">
                <a:latin typeface="Century Schoolbook" panose="02040604050505020304" pitchFamily="18" charset="0"/>
              </a:rPr>
              <a:t>The adjoining table gives the break-up of the expenditure of a family on different items of consumption. Draw percentage bar diagram to represent the </a:t>
            </a:r>
            <a:r>
              <a:rPr lang="en-IN" sz="2000" b="0" i="1" u="none" strike="noStrike" baseline="0" dirty="0">
                <a:latin typeface="Century Schoolbook" panose="02040604050505020304" pitchFamily="18" charset="0"/>
              </a:rPr>
              <a:t>data.</a:t>
            </a:r>
            <a:endParaRPr lang="en-IN" sz="2000" dirty="0">
              <a:latin typeface="Century Schoolbook" panose="02040604050505020304" pitchFamily="18" charset="0"/>
            </a:endParaRPr>
          </a:p>
        </p:txBody>
      </p:sp>
    </p:spTree>
    <p:extLst>
      <p:ext uri="{BB962C8B-B14F-4D97-AF65-F5344CB8AC3E}">
        <p14:creationId xmlns:p14="http://schemas.microsoft.com/office/powerpoint/2010/main" val="2554166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138645-E0D4-C891-9BCB-78AFACAD47FB}"/>
              </a:ext>
            </a:extLst>
          </p:cNvPr>
          <p:cNvPicPr>
            <a:picLocks noChangeAspect="1"/>
          </p:cNvPicPr>
          <p:nvPr/>
        </p:nvPicPr>
        <p:blipFill>
          <a:blip r:embed="rId2"/>
          <a:stretch>
            <a:fillRect/>
          </a:stretch>
        </p:blipFill>
        <p:spPr>
          <a:xfrm>
            <a:off x="716838" y="159836"/>
            <a:ext cx="10408362" cy="6564711"/>
          </a:xfrm>
          <a:prstGeom prst="rect">
            <a:avLst/>
          </a:prstGeom>
        </p:spPr>
      </p:pic>
    </p:spTree>
    <p:extLst>
      <p:ext uri="{BB962C8B-B14F-4D97-AF65-F5344CB8AC3E}">
        <p14:creationId xmlns:p14="http://schemas.microsoft.com/office/powerpoint/2010/main" val="1562124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2E1E63-493D-EC68-7C12-5B72858F5A65}"/>
              </a:ext>
            </a:extLst>
          </p:cNvPr>
          <p:cNvPicPr>
            <a:picLocks noChangeAspect="1"/>
          </p:cNvPicPr>
          <p:nvPr/>
        </p:nvPicPr>
        <p:blipFill>
          <a:blip r:embed="rId2"/>
          <a:stretch>
            <a:fillRect/>
          </a:stretch>
        </p:blipFill>
        <p:spPr>
          <a:xfrm>
            <a:off x="595745" y="103041"/>
            <a:ext cx="9712037" cy="6715891"/>
          </a:xfrm>
          <a:prstGeom prst="rect">
            <a:avLst/>
          </a:prstGeom>
        </p:spPr>
      </p:pic>
    </p:spTree>
    <p:extLst>
      <p:ext uri="{BB962C8B-B14F-4D97-AF65-F5344CB8AC3E}">
        <p14:creationId xmlns:p14="http://schemas.microsoft.com/office/powerpoint/2010/main" val="1008978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B3461-BACC-40AC-2A37-E8BBB2BD3D28}"/>
              </a:ext>
            </a:extLst>
          </p:cNvPr>
          <p:cNvSpPr txBox="1"/>
          <p:nvPr/>
        </p:nvSpPr>
        <p:spPr>
          <a:xfrm>
            <a:off x="138545" y="0"/>
            <a:ext cx="11596255" cy="6961970"/>
          </a:xfrm>
          <a:prstGeom prst="rect">
            <a:avLst/>
          </a:prstGeom>
          <a:noFill/>
        </p:spPr>
        <p:txBody>
          <a:bodyPr wrap="square">
            <a:spAutoFit/>
          </a:bodyPr>
          <a:lstStyle/>
          <a:p>
            <a:pPr algn="ctr">
              <a:lnSpc>
                <a:spcPct val="150000"/>
              </a:lnSpc>
            </a:pPr>
            <a:r>
              <a:rPr lang="en-US" sz="2000" b="1" i="0" u="none" strike="noStrike" baseline="0" dirty="0">
                <a:solidFill>
                  <a:srgbClr val="002060"/>
                </a:solidFill>
                <a:latin typeface="Times New Roman" panose="02020603050405020304" pitchFamily="18" charset="0"/>
                <a:cs typeface="Times New Roman" panose="02020603050405020304" pitchFamily="18" charset="0"/>
              </a:rPr>
              <a:t>Pie Diagram </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Sub-divided and percentage bars are used to represent the total magnitude and its various components, the circle (representing the total) may be divided into various sections or segments </a:t>
            </a:r>
            <a:r>
              <a:rPr lang="en-US" sz="2000" b="0" i="1" u="none" strike="noStrike" baseline="0" dirty="0">
                <a:latin typeface="Times New Roman" panose="02020603050405020304" pitchFamily="18" charset="0"/>
                <a:cs typeface="Times New Roman" panose="02020603050405020304" pitchFamily="18" charset="0"/>
              </a:rPr>
              <a:t>viz</a:t>
            </a:r>
            <a:r>
              <a:rPr lang="en-US" sz="2000" b="0" i="0" u="none" strike="noStrike" baseline="0" dirty="0">
                <a:latin typeface="Times New Roman" panose="02020603050405020304" pitchFamily="18" charset="0"/>
                <a:cs typeface="Times New Roman" panose="02020603050405020304" pitchFamily="18" charset="0"/>
              </a:rPr>
              <a:t>., sectors representing certain proportion or percentage of the various component parts to the total. Such a sub-divided circle diagram is known as an </a:t>
            </a:r>
            <a:r>
              <a:rPr lang="en-US" sz="2000" b="1" i="0" u="none" strike="noStrike" baseline="0" dirty="0">
                <a:latin typeface="Times New Roman" panose="02020603050405020304" pitchFamily="18" charset="0"/>
                <a:cs typeface="Times New Roman" panose="02020603050405020304" pitchFamily="18" charset="0"/>
              </a:rPr>
              <a:t>angular or pie diagram, </a:t>
            </a:r>
            <a:r>
              <a:rPr lang="en-US" sz="2000" b="0" i="0" u="none" strike="noStrike" baseline="0" dirty="0">
                <a:latin typeface="Times New Roman" panose="02020603050405020304" pitchFamily="18" charset="0"/>
                <a:cs typeface="Times New Roman" panose="02020603050405020304" pitchFamily="18" charset="0"/>
              </a:rPr>
              <a:t>named so because the various segments resemble slices cut from a pie.</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Steps for Construction of Pie Diagram</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1. </a:t>
            </a:r>
            <a:r>
              <a:rPr lang="en-US" sz="2000" b="0" i="0" u="none" strike="noStrike" baseline="0" dirty="0">
                <a:latin typeface="Times New Roman" panose="02020603050405020304" pitchFamily="18" charset="0"/>
                <a:cs typeface="Times New Roman" panose="02020603050405020304" pitchFamily="18" charset="0"/>
              </a:rPr>
              <a:t>Express each of the component values as a percentage of the respective total.</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2. </a:t>
            </a:r>
            <a:r>
              <a:rPr lang="en-US" sz="2000" b="0" i="0" u="none" strike="noStrike" baseline="0" dirty="0">
                <a:latin typeface="Times New Roman" panose="02020603050405020304" pitchFamily="18" charset="0"/>
                <a:cs typeface="Times New Roman" panose="02020603050405020304" pitchFamily="18" charset="0"/>
              </a:rPr>
              <a:t>Since the angle at the </a:t>
            </a:r>
            <a:r>
              <a:rPr lang="en-US" sz="2000" b="0" i="0" u="none" strike="noStrike" baseline="0" dirty="0" err="1">
                <a:latin typeface="Times New Roman" panose="02020603050405020304" pitchFamily="18" charset="0"/>
                <a:cs typeface="Times New Roman" panose="02020603050405020304" pitchFamily="18" charset="0"/>
              </a:rPr>
              <a:t>centre</a:t>
            </a:r>
            <a:r>
              <a:rPr lang="en-US" sz="2000" b="0" i="0" u="none" strike="noStrike" baseline="0" dirty="0">
                <a:latin typeface="Times New Roman" panose="02020603050405020304" pitchFamily="18" charset="0"/>
                <a:cs typeface="Times New Roman" panose="02020603050405020304" pitchFamily="18" charset="0"/>
              </a:rPr>
              <a:t> of the circle is 360°, the total magnitude of the various components is taken to be equal to 360° and each component part is to be expressed proportionately in degrees. Since 1 per cent of the total value is equal to 360/100 = 3·6°, the percentage of the component parts obtained in step 1 can be converted to degrees by multiplying each of them by 3·6.</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3. </a:t>
            </a:r>
            <a:r>
              <a:rPr lang="en-US" sz="2000" b="0" i="0" u="none" strike="noStrike" baseline="0" dirty="0">
                <a:latin typeface="Times New Roman" panose="02020603050405020304" pitchFamily="18" charset="0"/>
                <a:cs typeface="Times New Roman" panose="02020603050405020304" pitchFamily="18" charset="0"/>
              </a:rPr>
              <a:t>Draw a circle of appropriate radius using an appropriate scale depending on the space available. If only one category or characteristic is to be used, the circle may be drawn of any radius. However, if two or more sets of data are to be presented simultaneously for comparative studies, then the radii of the corresponding circles are to be proportional to the square roots of their total magnitudes.</a:t>
            </a:r>
          </a:p>
        </p:txBody>
      </p:sp>
    </p:spTree>
    <p:extLst>
      <p:ext uri="{BB962C8B-B14F-4D97-AF65-F5344CB8AC3E}">
        <p14:creationId xmlns:p14="http://schemas.microsoft.com/office/powerpoint/2010/main" val="590782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7413981-150D-718C-F230-6B1313457AEF}"/>
                  </a:ext>
                </a:extLst>
              </p:cNvPr>
              <p:cNvSpPr txBox="1"/>
              <p:nvPr/>
            </p:nvSpPr>
            <p:spPr>
              <a:xfrm>
                <a:off x="277091" y="415636"/>
                <a:ext cx="11914909" cy="6245941"/>
              </a:xfrm>
              <a:prstGeom prst="rect">
                <a:avLst/>
              </a:prstGeom>
              <a:noFill/>
            </p:spPr>
            <p:txBody>
              <a:bodyPr wrap="square">
                <a:spAutoFit/>
              </a:bodyPr>
              <a:lstStyle/>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4. </a:t>
                </a:r>
                <a:r>
                  <a:rPr lang="en-US" sz="2000" b="0" i="0" u="none" strike="noStrike" baseline="0" dirty="0">
                    <a:latin typeface="Times New Roman" panose="02020603050405020304" pitchFamily="18" charset="0"/>
                    <a:cs typeface="Times New Roman" panose="02020603050405020304" pitchFamily="18" charset="0"/>
                  </a:rPr>
                  <a:t>Having drawn the circle, draw any radius (preferably horizontal). Now with this radius as the base line draw an angle at the </a:t>
                </a:r>
                <a:r>
                  <a:rPr lang="en-US" sz="2000" b="0" i="0" u="none" strike="noStrike" baseline="0" dirty="0" err="1">
                    <a:latin typeface="Times New Roman" panose="02020603050405020304" pitchFamily="18" charset="0"/>
                    <a:cs typeface="Times New Roman" panose="02020603050405020304" pitchFamily="18" charset="0"/>
                  </a:rPr>
                  <a:t>centre</a:t>
                </a:r>
                <a:r>
                  <a:rPr lang="en-US" sz="2000" b="0" i="0" u="none" strike="noStrike" baseline="0" dirty="0">
                    <a:latin typeface="Times New Roman" panose="02020603050405020304" pitchFamily="18" charset="0"/>
                    <a:cs typeface="Times New Roman" panose="02020603050405020304" pitchFamily="18" charset="0"/>
                  </a:rPr>
                  <a:t> [with the help of protractor (D)] equal to the degree represented by the first component, the new line drawn at the </a:t>
                </a:r>
                <a:r>
                  <a:rPr lang="en-US" sz="2000" b="0" i="0" u="none" strike="noStrike" baseline="0" dirty="0" err="1">
                    <a:latin typeface="Times New Roman" panose="02020603050405020304" pitchFamily="18" charset="0"/>
                    <a:cs typeface="Times New Roman" panose="02020603050405020304" pitchFamily="18" charset="0"/>
                  </a:rPr>
                  <a:t>centre</a:t>
                </a:r>
                <a:r>
                  <a:rPr lang="en-US" sz="2000" b="0" i="0" u="none" strike="noStrike" baseline="0" dirty="0">
                    <a:latin typeface="Times New Roman" panose="02020603050405020304" pitchFamily="18" charset="0"/>
                    <a:cs typeface="Times New Roman" panose="02020603050405020304" pitchFamily="18" charset="0"/>
                  </a:rPr>
                  <a:t> to form this angle will touch the circumference. </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5. </a:t>
                </a:r>
                <a:r>
                  <a:rPr lang="en-US" sz="2000" b="0" i="0" u="none" strike="noStrike" baseline="0" dirty="0">
                    <a:latin typeface="Times New Roman" panose="02020603050405020304" pitchFamily="18" charset="0"/>
                    <a:cs typeface="Times New Roman" panose="02020603050405020304" pitchFamily="18" charset="0"/>
                  </a:rPr>
                  <a:t>Different sectors representing various component parts should be distinguished from one another by using different shades, </a:t>
                </a:r>
                <a:r>
                  <a:rPr lang="en-US" sz="2000" b="0" i="0" u="none" strike="noStrike" baseline="0" dirty="0" err="1">
                    <a:latin typeface="Times New Roman" panose="02020603050405020304" pitchFamily="18" charset="0"/>
                    <a:cs typeface="Times New Roman" panose="02020603050405020304" pitchFamily="18" charset="0"/>
                  </a:rPr>
                  <a:t>dottings</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colours</a:t>
                </a:r>
                <a:r>
                  <a:rPr lang="en-US" sz="2000" b="0" i="0" u="none" strike="noStrike" baseline="0" dirty="0">
                    <a:latin typeface="Times New Roman" panose="02020603050405020304" pitchFamily="18" charset="0"/>
                    <a:cs typeface="Times New Roman" panose="02020603050405020304" pitchFamily="18" charset="0"/>
                  </a:rPr>
                  <a:t>, etc., or giving them explanatory or descriptive labels either inside the sector (if possible) or just outside the circle with proper identification.</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Remarks 1. </a:t>
                </a:r>
                <a:r>
                  <a:rPr lang="en-US" sz="2000" b="0" i="0" u="none" strike="noStrike" baseline="0" dirty="0">
                    <a:latin typeface="Times New Roman" panose="02020603050405020304" pitchFamily="18" charset="0"/>
                    <a:cs typeface="Times New Roman" panose="02020603050405020304" pitchFamily="18" charset="0"/>
                  </a:rPr>
                  <a:t>The degrees represented by the various component parts of a given magnitude can be obtained directly without computing their percentage to the total value as follows :</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Degree of any component part = </a:t>
                </a:r>
                <a14:m>
                  <m:oMath xmlns:m="http://schemas.openxmlformats.org/officeDocument/2006/math">
                    <m:f>
                      <m:fPr>
                        <m:ctrlPr>
                          <a:rPr lang="en-US" sz="2000" b="0" i="1" u="none" strike="noStrike" baseline="0" dirty="0" smtClean="0">
                            <a:latin typeface="Cambria Math" panose="02040503050406030204" pitchFamily="18" charset="0"/>
                            <a:cs typeface="Times New Roman" panose="02020603050405020304" pitchFamily="18" charset="0"/>
                          </a:rPr>
                        </m:ctrlPr>
                      </m:fPr>
                      <m:num>
                        <m:r>
                          <a:rPr lang="en-US" sz="2000" i="1" dirty="0">
                            <a:latin typeface="Cambria Math" panose="02040503050406030204" pitchFamily="18" charset="0"/>
                            <a:cs typeface="Times New Roman" panose="02020603050405020304" pitchFamily="18" charset="0"/>
                          </a:rPr>
                          <m:t>𝐶𝑜𝑚𝑝𝑜𝑛𝑒𝑛𝑡</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𝑣𝑎𝑙𝑢𝑒</m:t>
                        </m:r>
                      </m:num>
                      <m:den>
                        <m:r>
                          <m:rPr>
                            <m:nor/>
                          </m:rPr>
                          <a:rPr lang="en-IN" sz="2000" dirty="0">
                            <a:latin typeface="Times New Roman" panose="02020603050405020304" pitchFamily="18" charset="0"/>
                            <a:cs typeface="Times New Roman" panose="02020603050405020304" pitchFamily="18" charset="0"/>
                          </a:rPr>
                          <m:t>Total</m:t>
                        </m:r>
                        <m:r>
                          <m:rPr>
                            <m:nor/>
                          </m:rPr>
                          <a:rPr lang="en-IN" sz="2000" dirty="0">
                            <a:latin typeface="Times New Roman" panose="02020603050405020304" pitchFamily="18" charset="0"/>
                            <a:cs typeface="Times New Roman" panose="02020603050405020304" pitchFamily="18" charset="0"/>
                          </a:rPr>
                          <m:t> </m:t>
                        </m:r>
                        <m:r>
                          <m:rPr>
                            <m:nor/>
                          </m:rPr>
                          <a:rPr lang="en-IN" sz="2000" dirty="0">
                            <a:latin typeface="Times New Roman" panose="02020603050405020304" pitchFamily="18" charset="0"/>
                            <a:cs typeface="Times New Roman" panose="02020603050405020304" pitchFamily="18" charset="0"/>
                          </a:rPr>
                          <m:t>value</m:t>
                        </m:r>
                      </m:den>
                    </m:f>
                  </m:oMath>
                </a14:m>
                <a:r>
                  <a:rPr lang="en-IN" sz="2000" b="0" i="0" u="none" strike="noStrike" baseline="0" dirty="0">
                    <a:latin typeface="Times New Roman" panose="02020603050405020304" pitchFamily="18" charset="0"/>
                    <a:cs typeface="Times New Roman" panose="02020603050405020304" pitchFamily="18" charset="0"/>
                  </a:rPr>
                  <a:t>× 360°.</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2. </a:t>
                </a:r>
                <a:r>
                  <a:rPr lang="en-US" sz="2000" b="0" i="0" u="none" strike="noStrike" baseline="0" dirty="0">
                    <a:latin typeface="Times New Roman" panose="02020603050405020304" pitchFamily="18" charset="0"/>
                    <a:cs typeface="Times New Roman" panose="02020603050405020304" pitchFamily="18" charset="0"/>
                  </a:rPr>
                  <a:t>Pie diagrams are also called </a:t>
                </a:r>
                <a:r>
                  <a:rPr lang="en-US" sz="2000" b="0" i="1" u="none" strike="noStrike" baseline="0" dirty="0">
                    <a:latin typeface="Times New Roman" panose="02020603050405020304" pitchFamily="18" charset="0"/>
                    <a:cs typeface="Times New Roman" panose="02020603050405020304" pitchFamily="18" charset="0"/>
                  </a:rPr>
                  <a:t>circular </a:t>
                </a:r>
                <a:r>
                  <a:rPr lang="en-US" sz="2000" b="0" i="0" u="none" strike="noStrike" baseline="0" dirty="0">
                    <a:latin typeface="Times New Roman" panose="02020603050405020304" pitchFamily="18" charset="0"/>
                    <a:cs typeface="Times New Roman" panose="02020603050405020304" pitchFamily="18" charset="0"/>
                  </a:rPr>
                  <a:t>diagrams.</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3. </a:t>
                </a:r>
                <a:r>
                  <a:rPr lang="en-US" sz="2000" b="0" i="0" u="none" strike="noStrike" baseline="0" dirty="0">
                    <a:latin typeface="Times New Roman" panose="02020603050405020304" pitchFamily="18" charset="0"/>
                    <a:cs typeface="Times New Roman" panose="02020603050405020304" pitchFamily="18" charset="0"/>
                  </a:rPr>
                  <a:t>Since the comparison of the pie diagrams is to be made on the basis of the areas of the circles and of various sectors which are difficult to be ascertained visually with precision, generally sub-divided or percentage bars or rectangles are preferred to pie diagrams for studying the changes in the total and </a:t>
                </a:r>
                <a:r>
                  <a:rPr lang="en-IN" sz="2000" b="0" i="0" u="none" strike="noStrike" baseline="0" dirty="0">
                    <a:latin typeface="Times New Roman" panose="02020603050405020304" pitchFamily="18" charset="0"/>
                    <a:cs typeface="Times New Roman" panose="02020603050405020304" pitchFamily="18" charset="0"/>
                  </a:rPr>
                  <a:t>component parts.</a:t>
                </a:r>
                <a:endParaRPr lang="en-IN" sz="20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D7413981-150D-718C-F230-6B1313457AEF}"/>
                  </a:ext>
                </a:extLst>
              </p:cNvPr>
              <p:cNvSpPr txBox="1">
                <a:spLocks noRot="1" noChangeAspect="1" noMove="1" noResize="1" noEditPoints="1" noAdjustHandles="1" noChangeArrowheads="1" noChangeShapeType="1" noTextEdit="1"/>
              </p:cNvSpPr>
              <p:nvPr/>
            </p:nvSpPr>
            <p:spPr>
              <a:xfrm>
                <a:off x="277091" y="415636"/>
                <a:ext cx="11914909" cy="6245941"/>
              </a:xfrm>
              <a:prstGeom prst="rect">
                <a:avLst/>
              </a:prstGeom>
              <a:blipFill>
                <a:blip r:embed="rId2"/>
                <a:stretch>
                  <a:fillRect l="-512" r="-512" b="-780"/>
                </a:stretch>
              </a:blipFill>
            </p:spPr>
            <p:txBody>
              <a:bodyPr/>
              <a:lstStyle/>
              <a:p>
                <a:r>
                  <a:rPr lang="en-IN">
                    <a:noFill/>
                  </a:rPr>
                  <a:t> </a:t>
                </a:r>
              </a:p>
            </p:txBody>
          </p:sp>
        </mc:Fallback>
      </mc:AlternateContent>
    </p:spTree>
    <p:extLst>
      <p:ext uri="{BB962C8B-B14F-4D97-AF65-F5344CB8AC3E}">
        <p14:creationId xmlns:p14="http://schemas.microsoft.com/office/powerpoint/2010/main" val="1061578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03FCAD-F411-BFF0-7BDB-0F0D40DE0871}"/>
              </a:ext>
            </a:extLst>
          </p:cNvPr>
          <p:cNvPicPr>
            <a:picLocks noChangeAspect="1"/>
          </p:cNvPicPr>
          <p:nvPr/>
        </p:nvPicPr>
        <p:blipFill>
          <a:blip r:embed="rId2"/>
          <a:stretch>
            <a:fillRect/>
          </a:stretch>
        </p:blipFill>
        <p:spPr>
          <a:xfrm>
            <a:off x="734899" y="236410"/>
            <a:ext cx="10778228" cy="2211570"/>
          </a:xfrm>
          <a:prstGeom prst="rect">
            <a:avLst/>
          </a:prstGeom>
        </p:spPr>
      </p:pic>
      <p:pic>
        <p:nvPicPr>
          <p:cNvPr id="5" name="Picture 4">
            <a:extLst>
              <a:ext uri="{FF2B5EF4-FFF2-40B4-BE49-F238E27FC236}">
                <a16:creationId xmlns:a16="http://schemas.microsoft.com/office/drawing/2014/main" id="{332CA118-AECC-C920-AC8D-51ACF67F885D}"/>
              </a:ext>
            </a:extLst>
          </p:cNvPr>
          <p:cNvPicPr>
            <a:picLocks noChangeAspect="1"/>
          </p:cNvPicPr>
          <p:nvPr/>
        </p:nvPicPr>
        <p:blipFill>
          <a:blip r:embed="rId3"/>
          <a:stretch>
            <a:fillRect/>
          </a:stretch>
        </p:blipFill>
        <p:spPr>
          <a:xfrm>
            <a:off x="706886" y="2447980"/>
            <a:ext cx="10778228" cy="4316399"/>
          </a:xfrm>
          <a:prstGeom prst="rect">
            <a:avLst/>
          </a:prstGeom>
        </p:spPr>
      </p:pic>
    </p:spTree>
    <p:extLst>
      <p:ext uri="{BB962C8B-B14F-4D97-AF65-F5344CB8AC3E}">
        <p14:creationId xmlns:p14="http://schemas.microsoft.com/office/powerpoint/2010/main" val="1013355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558FC2-C4D2-8965-17FE-0415C764CEBF}"/>
              </a:ext>
            </a:extLst>
          </p:cNvPr>
          <p:cNvPicPr>
            <a:picLocks noChangeAspect="1"/>
          </p:cNvPicPr>
          <p:nvPr/>
        </p:nvPicPr>
        <p:blipFill>
          <a:blip r:embed="rId2"/>
          <a:stretch>
            <a:fillRect/>
          </a:stretch>
        </p:blipFill>
        <p:spPr>
          <a:xfrm>
            <a:off x="1855889" y="846643"/>
            <a:ext cx="7883856" cy="4473502"/>
          </a:xfrm>
          <a:prstGeom prst="rect">
            <a:avLst/>
          </a:prstGeom>
        </p:spPr>
      </p:pic>
    </p:spTree>
    <p:extLst>
      <p:ext uri="{BB962C8B-B14F-4D97-AF65-F5344CB8AC3E}">
        <p14:creationId xmlns:p14="http://schemas.microsoft.com/office/powerpoint/2010/main" val="1623870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FA8AA-3B86-C367-87A5-B6BCF3D7A96F}"/>
              </a:ext>
            </a:extLst>
          </p:cNvPr>
          <p:cNvPicPr>
            <a:picLocks noChangeAspect="1"/>
          </p:cNvPicPr>
          <p:nvPr/>
        </p:nvPicPr>
        <p:blipFill>
          <a:blip r:embed="rId2"/>
          <a:stretch>
            <a:fillRect/>
          </a:stretch>
        </p:blipFill>
        <p:spPr>
          <a:xfrm>
            <a:off x="706590" y="447794"/>
            <a:ext cx="11222174" cy="5748261"/>
          </a:xfrm>
          <a:prstGeom prst="rect">
            <a:avLst/>
          </a:prstGeom>
        </p:spPr>
      </p:pic>
    </p:spTree>
    <p:extLst>
      <p:ext uri="{BB962C8B-B14F-4D97-AF65-F5344CB8AC3E}">
        <p14:creationId xmlns:p14="http://schemas.microsoft.com/office/powerpoint/2010/main" val="598363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47CCA3-C1B8-20A1-9F46-3FB1239AE441}"/>
              </a:ext>
            </a:extLst>
          </p:cNvPr>
          <p:cNvPicPr>
            <a:picLocks noChangeAspect="1"/>
          </p:cNvPicPr>
          <p:nvPr/>
        </p:nvPicPr>
        <p:blipFill>
          <a:blip r:embed="rId2"/>
          <a:stretch>
            <a:fillRect/>
          </a:stretch>
        </p:blipFill>
        <p:spPr>
          <a:xfrm>
            <a:off x="745911" y="128014"/>
            <a:ext cx="10700177" cy="6601972"/>
          </a:xfrm>
          <a:prstGeom prst="rect">
            <a:avLst/>
          </a:prstGeom>
        </p:spPr>
      </p:pic>
    </p:spTree>
    <p:extLst>
      <p:ext uri="{BB962C8B-B14F-4D97-AF65-F5344CB8AC3E}">
        <p14:creationId xmlns:p14="http://schemas.microsoft.com/office/powerpoint/2010/main" val="3193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00ED70-7FFF-2664-BC21-59FB1C7CAF5C}"/>
              </a:ext>
            </a:extLst>
          </p:cNvPr>
          <p:cNvPicPr>
            <a:picLocks noChangeAspect="1"/>
          </p:cNvPicPr>
          <p:nvPr/>
        </p:nvPicPr>
        <p:blipFill>
          <a:blip r:embed="rId2"/>
          <a:stretch>
            <a:fillRect/>
          </a:stretch>
        </p:blipFill>
        <p:spPr>
          <a:xfrm>
            <a:off x="825155" y="559092"/>
            <a:ext cx="10541689" cy="5522452"/>
          </a:xfrm>
          <a:prstGeom prst="rect">
            <a:avLst/>
          </a:prstGeom>
        </p:spPr>
      </p:pic>
    </p:spTree>
    <p:extLst>
      <p:ext uri="{BB962C8B-B14F-4D97-AF65-F5344CB8AC3E}">
        <p14:creationId xmlns:p14="http://schemas.microsoft.com/office/powerpoint/2010/main" val="1471996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56" y="263724"/>
            <a:ext cx="11605847" cy="5986254"/>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Collection</a:t>
            </a:r>
            <a:r>
              <a:rPr lang="en-US" sz="2200" dirty="0">
                <a:latin typeface="Times New Roman" panose="02020603050405020304" pitchFamily="18" charset="0"/>
                <a:ea typeface="Calibri" panose="020F0502020204030204" pitchFamily="34" charset="0"/>
                <a:cs typeface="Times New Roman" panose="02020603050405020304" pitchFamily="18" charset="0"/>
              </a:rPr>
              <a:t>: Gather the data from the identified sources. This may involve data retrieval, data extraction, data entry, or data generation through experiments or simulations.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Cleaning</a:t>
            </a:r>
            <a:r>
              <a:rPr lang="en-US" sz="2200" dirty="0">
                <a:latin typeface="Times New Roman" panose="02020603050405020304" pitchFamily="18" charset="0"/>
                <a:ea typeface="Calibri" panose="020F0502020204030204" pitchFamily="34" charset="0"/>
                <a:cs typeface="Times New Roman" panose="02020603050405020304" pitchFamily="18" charset="0"/>
              </a:rPr>
              <a:t>: Data collected from various sources may contain errors, missing values, or inconsistencies. Data cleaning involves detecting and correcting errors, filling in missing values, and resolving inconsistencies to ensure data quality.</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Integration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If the data is collected from multiple sources, it may be necessary to integrate the data into a single dataset. Data integration may involve merging data, resolving naming discrepancies, and handling data in different formats.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Transformation</a:t>
            </a:r>
            <a:r>
              <a:rPr lang="en-US" sz="2200" dirty="0">
                <a:latin typeface="Times New Roman" panose="02020603050405020304" pitchFamily="18" charset="0"/>
                <a:ea typeface="Calibri" panose="020F0502020204030204" pitchFamily="34" charset="0"/>
                <a:cs typeface="Times New Roman" panose="02020603050405020304" pitchFamily="18" charset="0"/>
              </a:rPr>
              <a:t>: Data transformation is performed to convert the data into a suitable format for analysis. This may include converting data types, normalizing or scaling data, and creating new derived variables.</a:t>
            </a:r>
          </a:p>
        </p:txBody>
      </p:sp>
    </p:spTree>
    <p:extLst>
      <p:ext uri="{BB962C8B-B14F-4D97-AF65-F5344CB8AC3E}">
        <p14:creationId xmlns:p14="http://schemas.microsoft.com/office/powerpoint/2010/main" val="32405520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CAE7C6-6AC1-561E-7B8F-9023B634FF2E}"/>
              </a:ext>
            </a:extLst>
          </p:cNvPr>
          <p:cNvSpPr txBox="1"/>
          <p:nvPr/>
        </p:nvSpPr>
        <p:spPr>
          <a:xfrm>
            <a:off x="692726" y="307584"/>
            <a:ext cx="11166765" cy="2899320"/>
          </a:xfrm>
          <a:prstGeom prst="rect">
            <a:avLst/>
          </a:prstGeom>
          <a:noFill/>
        </p:spPr>
        <p:txBody>
          <a:bodyPr wrap="square">
            <a:spAutoFit/>
          </a:bodyPr>
          <a:lstStyle/>
          <a:p>
            <a:pPr algn="l">
              <a:lnSpc>
                <a:spcPct val="150000"/>
              </a:lnSpc>
            </a:pPr>
            <a:r>
              <a:rPr lang="en-US" sz="2400" b="1" i="0" u="none" strike="noStrike" baseline="0" dirty="0">
                <a:solidFill>
                  <a:srgbClr val="002060"/>
                </a:solidFill>
                <a:latin typeface="Times New Roman" panose="02020603050405020304" pitchFamily="18" charset="0"/>
                <a:cs typeface="Times New Roman" panose="02020603050405020304" pitchFamily="18" charset="0"/>
              </a:rPr>
              <a:t>                                                      Pictograms</a:t>
            </a:r>
          </a:p>
          <a:p>
            <a:pPr algn="l">
              <a:lnSpc>
                <a:spcPct val="150000"/>
              </a:lnSpc>
            </a:pPr>
            <a:r>
              <a:rPr lang="en-US" sz="2000" b="0" i="0" u="none" strike="noStrike" baseline="0" dirty="0">
                <a:latin typeface="Times New Roman" panose="02020603050405020304" pitchFamily="18" charset="0"/>
                <a:cs typeface="Times New Roman" panose="02020603050405020304" pitchFamily="18" charset="0"/>
              </a:rPr>
              <a:t>Pictograms is the technique of presenting statistical data through appropriate pictures and is one of the very popular devices particularly when the statistical facts are to be presented to a layman without any mathematical background. In this, the magnitudes of the particular phenomenon under study are presented through appropriate pictures, the number of pictures drawn or the size of the pictures being proportional to the values of the different magnitudes to be presented.</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9E020E-DE9F-97A2-E656-6F2B19489A77}"/>
              </a:ext>
            </a:extLst>
          </p:cNvPr>
          <p:cNvPicPr>
            <a:picLocks noChangeAspect="1"/>
          </p:cNvPicPr>
          <p:nvPr/>
        </p:nvPicPr>
        <p:blipFill>
          <a:blip r:embed="rId2"/>
          <a:stretch>
            <a:fillRect/>
          </a:stretch>
        </p:blipFill>
        <p:spPr>
          <a:xfrm>
            <a:off x="587384" y="3810731"/>
            <a:ext cx="11166765" cy="2641320"/>
          </a:xfrm>
          <a:prstGeom prst="rect">
            <a:avLst/>
          </a:prstGeom>
        </p:spPr>
      </p:pic>
    </p:spTree>
    <p:extLst>
      <p:ext uri="{BB962C8B-B14F-4D97-AF65-F5344CB8AC3E}">
        <p14:creationId xmlns:p14="http://schemas.microsoft.com/office/powerpoint/2010/main" val="4108486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6F8CF0-D77F-D806-0AE8-41270A0FEC6E}"/>
              </a:ext>
            </a:extLst>
          </p:cNvPr>
          <p:cNvPicPr>
            <a:picLocks noChangeAspect="1"/>
          </p:cNvPicPr>
          <p:nvPr/>
        </p:nvPicPr>
        <p:blipFill>
          <a:blip r:embed="rId2"/>
          <a:stretch>
            <a:fillRect/>
          </a:stretch>
        </p:blipFill>
        <p:spPr>
          <a:xfrm>
            <a:off x="2521617" y="180109"/>
            <a:ext cx="7346918" cy="6677891"/>
          </a:xfrm>
          <a:prstGeom prst="rect">
            <a:avLst/>
          </a:prstGeom>
        </p:spPr>
      </p:pic>
    </p:spTree>
    <p:extLst>
      <p:ext uri="{BB962C8B-B14F-4D97-AF65-F5344CB8AC3E}">
        <p14:creationId xmlns:p14="http://schemas.microsoft.com/office/powerpoint/2010/main" val="520013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D1E2EC-3D67-110E-D93B-596318BBB2BE}"/>
              </a:ext>
            </a:extLst>
          </p:cNvPr>
          <p:cNvPicPr>
            <a:picLocks noChangeAspect="1"/>
          </p:cNvPicPr>
          <p:nvPr/>
        </p:nvPicPr>
        <p:blipFill>
          <a:blip r:embed="rId2"/>
          <a:stretch>
            <a:fillRect/>
          </a:stretch>
        </p:blipFill>
        <p:spPr>
          <a:xfrm>
            <a:off x="441158" y="0"/>
            <a:ext cx="11623568" cy="6761018"/>
          </a:xfrm>
          <a:prstGeom prst="rect">
            <a:avLst/>
          </a:prstGeom>
        </p:spPr>
      </p:pic>
    </p:spTree>
    <p:extLst>
      <p:ext uri="{BB962C8B-B14F-4D97-AF65-F5344CB8AC3E}">
        <p14:creationId xmlns:p14="http://schemas.microsoft.com/office/powerpoint/2010/main" val="1990332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36936D-630D-3A39-23B4-521C2E19205A}"/>
              </a:ext>
            </a:extLst>
          </p:cNvPr>
          <p:cNvPicPr>
            <a:picLocks noChangeAspect="1"/>
          </p:cNvPicPr>
          <p:nvPr/>
        </p:nvPicPr>
        <p:blipFill>
          <a:blip r:embed="rId2"/>
          <a:stretch>
            <a:fillRect/>
          </a:stretch>
        </p:blipFill>
        <p:spPr>
          <a:xfrm>
            <a:off x="826063" y="276389"/>
            <a:ext cx="10479246" cy="6275091"/>
          </a:xfrm>
          <a:prstGeom prst="rect">
            <a:avLst/>
          </a:prstGeom>
        </p:spPr>
      </p:pic>
    </p:spTree>
    <p:extLst>
      <p:ext uri="{BB962C8B-B14F-4D97-AF65-F5344CB8AC3E}">
        <p14:creationId xmlns:p14="http://schemas.microsoft.com/office/powerpoint/2010/main" val="15948621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0B96C1-6378-DBAC-665B-420789130877}"/>
              </a:ext>
            </a:extLst>
          </p:cNvPr>
          <p:cNvSpPr txBox="1"/>
          <p:nvPr/>
        </p:nvSpPr>
        <p:spPr>
          <a:xfrm>
            <a:off x="574963" y="903742"/>
            <a:ext cx="11042073" cy="5617692"/>
          </a:xfrm>
          <a:prstGeom prst="rect">
            <a:avLst/>
          </a:prstGeom>
          <a:noFill/>
        </p:spPr>
        <p:txBody>
          <a:bodyPr wrap="square">
            <a:spAutoFit/>
          </a:bodyPr>
          <a:lstStyle/>
          <a:p>
            <a:pPr algn="just">
              <a:lnSpc>
                <a:spcPct val="150000"/>
              </a:lnSpc>
            </a:pPr>
            <a:r>
              <a:rPr lang="en-US" sz="2200" b="0" i="0" u="none" strike="noStrike" baseline="0" dirty="0">
                <a:latin typeface="Times New Roman" panose="02020603050405020304" pitchFamily="18" charset="0"/>
                <a:cs typeface="Times New Roman" panose="02020603050405020304" pitchFamily="18" charset="0"/>
              </a:rPr>
              <a:t>In the previous sections we have described types of diagrams which can be used to present the given set of numerical data and also discussed briefly their relative merits and demerits. No single diagram is suited for all practical situations. The choice of a particular diagram for visual presentation of a given set of data is not an easy one and requires great skill, intelligence and expertise. The choice will primarily depend upon the nature of the data and the object of presentation, </a:t>
            </a:r>
            <a:r>
              <a:rPr lang="en-US" sz="2200" b="0" i="1" u="none" strike="noStrike" baseline="0" dirty="0">
                <a:latin typeface="Times New Roman" panose="02020603050405020304" pitchFamily="18" charset="0"/>
                <a:cs typeface="Times New Roman" panose="02020603050405020304" pitchFamily="18" charset="0"/>
              </a:rPr>
              <a:t>i.e., </a:t>
            </a:r>
            <a:r>
              <a:rPr lang="en-US" sz="2200" b="0" i="0" u="none" strike="noStrike" baseline="0" dirty="0">
                <a:latin typeface="Times New Roman" panose="02020603050405020304" pitchFamily="18" charset="0"/>
                <a:cs typeface="Times New Roman" panose="02020603050405020304" pitchFamily="18" charset="0"/>
              </a:rPr>
              <a:t>the type of the audience to whom the diagrams are to be presented and it should be made with utmost care and caution. A wrong or injudicious selection of the diagram will distort the true characteristics of the phenomenon to be presented and might lead to very wrong and misleading interpretations. Some special types of data, </a:t>
            </a:r>
            <a:r>
              <a:rPr lang="en-US" sz="2200" b="0" i="1" u="none" strike="noStrike" baseline="0" dirty="0">
                <a:latin typeface="Times New Roman" panose="02020603050405020304" pitchFamily="18" charset="0"/>
                <a:cs typeface="Times New Roman" panose="02020603050405020304" pitchFamily="18" charset="0"/>
              </a:rPr>
              <a:t>viz</a:t>
            </a:r>
            <a:r>
              <a:rPr lang="en-US" sz="2200" b="0" i="0" u="none" strike="noStrike" baseline="0" dirty="0">
                <a:latin typeface="Times New Roman" panose="02020603050405020304" pitchFamily="18" charset="0"/>
                <a:cs typeface="Times New Roman" panose="02020603050405020304" pitchFamily="18" charset="0"/>
              </a:rPr>
              <a:t>., the data relating to frequency curves and time series are best represented by means of </a:t>
            </a:r>
            <a:r>
              <a:rPr lang="en-US" sz="2200" b="0" i="1" u="none" strike="noStrike" baseline="0" dirty="0">
                <a:latin typeface="Times New Roman" panose="02020603050405020304" pitchFamily="18" charset="0"/>
                <a:cs typeface="Times New Roman" panose="02020603050405020304" pitchFamily="18" charset="0"/>
              </a:rPr>
              <a:t>graphs </a:t>
            </a:r>
            <a:r>
              <a:rPr lang="en-US" sz="2200" b="0" i="0" u="none" strike="noStrike" baseline="0" dirty="0">
                <a:latin typeface="Times New Roman" panose="02020603050405020304" pitchFamily="18" charset="0"/>
                <a:cs typeface="Times New Roman" panose="02020603050405020304" pitchFamily="18" charset="0"/>
              </a:rPr>
              <a:t>which we will discuss in the following sections.</a:t>
            </a:r>
            <a:endParaRPr lang="en-IN"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6E507C5-70CF-90DB-5D48-ED77EF9979C7}"/>
              </a:ext>
            </a:extLst>
          </p:cNvPr>
          <p:cNvSpPr txBox="1"/>
          <p:nvPr/>
        </p:nvSpPr>
        <p:spPr>
          <a:xfrm>
            <a:off x="4461163" y="336566"/>
            <a:ext cx="3103419" cy="461665"/>
          </a:xfrm>
          <a:prstGeom prst="rect">
            <a:avLst/>
          </a:prstGeom>
          <a:noFill/>
        </p:spPr>
        <p:txBody>
          <a:bodyPr wrap="square">
            <a:spAutoFit/>
          </a:bodyPr>
          <a:lstStyle/>
          <a:p>
            <a:pPr algn="just"/>
            <a:r>
              <a:rPr lang="en-US" sz="2400" b="1" i="0" u="none" strike="noStrike" baseline="0" dirty="0">
                <a:solidFill>
                  <a:srgbClr val="002060"/>
                </a:solidFill>
                <a:latin typeface="Times New Roman" panose="02020603050405020304" pitchFamily="18" charset="0"/>
                <a:cs typeface="Times New Roman" panose="02020603050405020304" pitchFamily="18" charset="0"/>
              </a:rPr>
              <a:t>Choice of a Diagram </a:t>
            </a:r>
            <a:endParaRPr lang="en-IN" sz="2400" dirty="0">
              <a:solidFill>
                <a:srgbClr val="002060"/>
              </a:solidFill>
            </a:endParaRPr>
          </a:p>
        </p:txBody>
      </p:sp>
    </p:spTree>
    <p:extLst>
      <p:ext uri="{BB962C8B-B14F-4D97-AF65-F5344CB8AC3E}">
        <p14:creationId xmlns:p14="http://schemas.microsoft.com/office/powerpoint/2010/main" val="948165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D3DEE2-3250-452B-E737-9C8DB5EC6E32}"/>
              </a:ext>
            </a:extLst>
          </p:cNvPr>
          <p:cNvSpPr txBox="1"/>
          <p:nvPr/>
        </p:nvSpPr>
        <p:spPr>
          <a:xfrm>
            <a:off x="3477490" y="140916"/>
            <a:ext cx="6096000" cy="461665"/>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GRAPHIC REPRESENTATION OF DATA</a:t>
            </a:r>
          </a:p>
        </p:txBody>
      </p:sp>
      <p:sp>
        <p:nvSpPr>
          <p:cNvPr id="7" name="TextBox 6">
            <a:extLst>
              <a:ext uri="{FF2B5EF4-FFF2-40B4-BE49-F238E27FC236}">
                <a16:creationId xmlns:a16="http://schemas.microsoft.com/office/drawing/2014/main" id="{116882C4-5A3C-92E4-C968-7B9515EC88E1}"/>
              </a:ext>
            </a:extLst>
          </p:cNvPr>
          <p:cNvSpPr txBox="1"/>
          <p:nvPr/>
        </p:nvSpPr>
        <p:spPr>
          <a:xfrm>
            <a:off x="568036" y="602581"/>
            <a:ext cx="11208328" cy="1879361"/>
          </a:xfrm>
          <a:prstGeom prst="rect">
            <a:avLst/>
          </a:prstGeom>
          <a:noFill/>
        </p:spPr>
        <p:txBody>
          <a:bodyPr wrap="square">
            <a:spAutoFit/>
          </a:bodyPr>
          <a:lstStyle/>
          <a:p>
            <a:pPr algn="l">
              <a:lnSpc>
                <a:spcPct val="150000"/>
              </a:lnSpc>
            </a:pPr>
            <a:r>
              <a:rPr lang="en-US" sz="2000" b="0" i="0" u="none" strike="noStrike" baseline="0" dirty="0">
                <a:latin typeface="Century Schoolbook" panose="02040604050505020304" pitchFamily="18" charset="0"/>
              </a:rPr>
              <a:t>Like diagrams, a large number of graphs are used in practice. But they can be broadly classified under </a:t>
            </a:r>
            <a:r>
              <a:rPr lang="en-IN" sz="2000" b="0" i="0" u="none" strike="noStrike" baseline="0" dirty="0">
                <a:latin typeface="Century Schoolbook" panose="02040604050505020304" pitchFamily="18" charset="0"/>
              </a:rPr>
              <a:t>the following two heads :</a:t>
            </a:r>
          </a:p>
          <a:p>
            <a:pPr algn="l">
              <a:lnSpc>
                <a:spcPct val="150000"/>
              </a:lnSpc>
            </a:pPr>
            <a:r>
              <a:rPr lang="en-US" sz="2000" b="0" i="0" u="none" strike="noStrike" baseline="0" dirty="0">
                <a:latin typeface="Century Schoolbook" panose="02040604050505020304" pitchFamily="18" charset="0"/>
              </a:rPr>
              <a:t>(</a:t>
            </a:r>
            <a:r>
              <a:rPr lang="en-US" sz="2000" b="0" i="1" u="none" strike="noStrike" baseline="0" dirty="0" err="1">
                <a:latin typeface="Century Schoolbook" panose="02040604050505020304" pitchFamily="18" charset="0"/>
              </a:rPr>
              <a:t>i</a:t>
            </a:r>
            <a:r>
              <a:rPr lang="en-US" sz="2000" b="0" i="0" u="none" strike="noStrike" baseline="0" dirty="0">
                <a:latin typeface="Century Schoolbook" panose="02040604050505020304" pitchFamily="18" charset="0"/>
              </a:rPr>
              <a:t>) Graphs of Frequency Distributions.</a:t>
            </a:r>
          </a:p>
          <a:p>
            <a:pPr algn="l">
              <a:lnSpc>
                <a:spcPct val="150000"/>
              </a:lnSpc>
            </a:pPr>
            <a:r>
              <a:rPr lang="en-US" sz="2000" b="0" i="0" u="none" strike="noStrike" baseline="0" dirty="0">
                <a:latin typeface="Century Schoolbook" panose="02040604050505020304" pitchFamily="18" charset="0"/>
              </a:rPr>
              <a:t>(</a:t>
            </a:r>
            <a:r>
              <a:rPr lang="en-US" sz="2000" b="0" i="1" u="none" strike="noStrike" baseline="0" dirty="0">
                <a:latin typeface="Century Schoolbook" panose="02040604050505020304" pitchFamily="18" charset="0"/>
              </a:rPr>
              <a:t>ii</a:t>
            </a:r>
            <a:r>
              <a:rPr lang="en-US" sz="2000" b="0" i="0" u="none" strike="noStrike" baseline="0" dirty="0">
                <a:latin typeface="Century Schoolbook" panose="02040604050505020304" pitchFamily="18" charset="0"/>
              </a:rPr>
              <a:t>) Graphs of Time Series.</a:t>
            </a:r>
            <a:endParaRPr lang="en-IN" sz="2000" dirty="0">
              <a:latin typeface="Century Schoolbook" panose="02040604050505020304" pitchFamily="18" charset="0"/>
            </a:endParaRPr>
          </a:p>
        </p:txBody>
      </p:sp>
      <p:sp>
        <p:nvSpPr>
          <p:cNvPr id="9" name="TextBox 8">
            <a:extLst>
              <a:ext uri="{FF2B5EF4-FFF2-40B4-BE49-F238E27FC236}">
                <a16:creationId xmlns:a16="http://schemas.microsoft.com/office/drawing/2014/main" id="{2AF81784-1182-345E-C65D-BBE879A1F874}"/>
              </a:ext>
            </a:extLst>
          </p:cNvPr>
          <p:cNvSpPr txBox="1"/>
          <p:nvPr/>
        </p:nvSpPr>
        <p:spPr>
          <a:xfrm>
            <a:off x="917862" y="2743552"/>
            <a:ext cx="6096000" cy="400110"/>
          </a:xfrm>
          <a:prstGeom prst="rect">
            <a:avLst/>
          </a:prstGeom>
          <a:noFill/>
        </p:spPr>
        <p:txBody>
          <a:bodyPr wrap="square">
            <a:spAutoFit/>
          </a:bodyPr>
          <a:lstStyle/>
          <a:p>
            <a:r>
              <a:rPr lang="en-IN" sz="2000" b="1" i="0" u="none" strike="noStrike" baseline="0" dirty="0">
                <a:solidFill>
                  <a:srgbClr val="002060"/>
                </a:solidFill>
                <a:latin typeface="Century Schoolbook" panose="02040604050505020304" pitchFamily="18" charset="0"/>
              </a:rPr>
              <a:t>General Rules for Graphing</a:t>
            </a:r>
            <a:endParaRPr lang="en-IN" sz="2000" dirty="0">
              <a:solidFill>
                <a:srgbClr val="002060"/>
              </a:solidFill>
              <a:latin typeface="Century Schoolbook" panose="02040604050505020304" pitchFamily="18" charset="0"/>
            </a:endParaRPr>
          </a:p>
        </p:txBody>
      </p:sp>
      <p:sp>
        <p:nvSpPr>
          <p:cNvPr id="11" name="TextBox 10">
            <a:extLst>
              <a:ext uri="{FF2B5EF4-FFF2-40B4-BE49-F238E27FC236}">
                <a16:creationId xmlns:a16="http://schemas.microsoft.com/office/drawing/2014/main" id="{6699B981-E29D-3FC2-9737-CD45AAFD3D06}"/>
              </a:ext>
            </a:extLst>
          </p:cNvPr>
          <p:cNvSpPr txBox="1"/>
          <p:nvPr/>
        </p:nvSpPr>
        <p:spPr>
          <a:xfrm>
            <a:off x="917862" y="3350279"/>
            <a:ext cx="5119256" cy="2116413"/>
          </a:xfrm>
          <a:prstGeom prst="rect">
            <a:avLst/>
          </a:prstGeom>
          <a:noFill/>
        </p:spPr>
        <p:txBody>
          <a:bodyPr wrap="square" numCol="1" spcCol="1800000">
            <a:spAutoFit/>
          </a:bodyPr>
          <a:lstStyle/>
          <a:p>
            <a:pPr algn="l">
              <a:lnSpc>
                <a:spcPct val="150000"/>
              </a:lnSpc>
            </a:pPr>
            <a:r>
              <a:rPr lang="en-US" b="1" i="0" u="none" strike="noStrike" baseline="0" dirty="0">
                <a:latin typeface="Century Schoolbook" panose="02040604050505020304" pitchFamily="18" charset="0"/>
              </a:rPr>
              <a:t>1. Neatness. </a:t>
            </a:r>
            <a:endParaRPr lang="en-US" b="0" i="0" u="none" strike="noStrike" baseline="0" dirty="0">
              <a:latin typeface="Century Schoolbook" panose="02040604050505020304" pitchFamily="18" charset="0"/>
            </a:endParaRPr>
          </a:p>
          <a:p>
            <a:pPr algn="l">
              <a:lnSpc>
                <a:spcPct val="150000"/>
              </a:lnSpc>
            </a:pPr>
            <a:r>
              <a:rPr lang="en-US" b="1" i="0" u="none" strike="noStrike" baseline="0" dirty="0">
                <a:latin typeface="Century Schoolbook" panose="02040604050505020304" pitchFamily="18" charset="0"/>
              </a:rPr>
              <a:t>2. Title and Footnote</a:t>
            </a:r>
            <a:endParaRPr lang="en-US" b="0" i="0" u="none" strike="noStrike" baseline="0" dirty="0">
              <a:latin typeface="Century Schoolbook" panose="02040604050505020304" pitchFamily="18" charset="0"/>
            </a:endParaRPr>
          </a:p>
          <a:p>
            <a:pPr algn="l">
              <a:lnSpc>
                <a:spcPct val="150000"/>
              </a:lnSpc>
            </a:pPr>
            <a:r>
              <a:rPr lang="en-IN" b="1" i="0" u="none" strike="noStrike" baseline="0" dirty="0">
                <a:latin typeface="Century Schoolbook" panose="02040604050505020304" pitchFamily="18" charset="0"/>
              </a:rPr>
              <a:t>3. Structural Framework.</a:t>
            </a:r>
          </a:p>
          <a:p>
            <a:pPr algn="l">
              <a:lnSpc>
                <a:spcPct val="150000"/>
              </a:lnSpc>
            </a:pPr>
            <a:r>
              <a:rPr lang="en-IN" b="1" dirty="0">
                <a:latin typeface="Century Schoolbook" panose="02040604050505020304" pitchFamily="18" charset="0"/>
              </a:rPr>
              <a:t>4. Scale</a:t>
            </a:r>
          </a:p>
          <a:p>
            <a:pPr algn="l">
              <a:lnSpc>
                <a:spcPct val="150000"/>
              </a:lnSpc>
            </a:pPr>
            <a:r>
              <a:rPr lang="en-IN" b="1" dirty="0">
                <a:latin typeface="Century Schoolbook" panose="02040604050505020304" pitchFamily="18" charset="0"/>
              </a:rPr>
              <a:t>5. False Base line</a:t>
            </a:r>
          </a:p>
        </p:txBody>
      </p:sp>
      <p:sp>
        <p:nvSpPr>
          <p:cNvPr id="13" name="TextBox 12">
            <a:extLst>
              <a:ext uri="{FF2B5EF4-FFF2-40B4-BE49-F238E27FC236}">
                <a16:creationId xmlns:a16="http://schemas.microsoft.com/office/drawing/2014/main" id="{B2D382B9-3B14-FC24-687D-D49C9921F833}"/>
              </a:ext>
            </a:extLst>
          </p:cNvPr>
          <p:cNvSpPr txBox="1"/>
          <p:nvPr/>
        </p:nvSpPr>
        <p:spPr>
          <a:xfrm>
            <a:off x="4959928" y="3350279"/>
            <a:ext cx="4087090" cy="2116413"/>
          </a:xfrm>
          <a:prstGeom prst="rect">
            <a:avLst/>
          </a:prstGeom>
          <a:noFill/>
        </p:spPr>
        <p:txBody>
          <a:bodyPr wrap="square">
            <a:spAutoFit/>
          </a:bodyPr>
          <a:lstStyle/>
          <a:p>
            <a:pPr>
              <a:lnSpc>
                <a:spcPct val="150000"/>
              </a:lnSpc>
            </a:pPr>
            <a:r>
              <a:rPr lang="en-US" b="1" dirty="0">
                <a:latin typeface="Century Schoolbook" panose="02040604050505020304" pitchFamily="18" charset="0"/>
              </a:rPr>
              <a:t>6. Ratio</a:t>
            </a:r>
          </a:p>
          <a:p>
            <a:pPr>
              <a:lnSpc>
                <a:spcPct val="150000"/>
              </a:lnSpc>
            </a:pPr>
            <a:r>
              <a:rPr lang="en-US" b="1" dirty="0">
                <a:latin typeface="Century Schoolbook" panose="02040604050505020304" pitchFamily="18" charset="0"/>
              </a:rPr>
              <a:t>7. Line Design</a:t>
            </a:r>
          </a:p>
          <a:p>
            <a:pPr>
              <a:lnSpc>
                <a:spcPct val="150000"/>
              </a:lnSpc>
            </a:pPr>
            <a:r>
              <a:rPr lang="en-US" b="1" dirty="0">
                <a:latin typeface="Century Schoolbook" panose="02040604050505020304" pitchFamily="18" charset="0"/>
              </a:rPr>
              <a:t>8. Sources Note and Number</a:t>
            </a:r>
          </a:p>
          <a:p>
            <a:pPr>
              <a:lnSpc>
                <a:spcPct val="150000"/>
              </a:lnSpc>
            </a:pPr>
            <a:r>
              <a:rPr lang="en-US" b="1" dirty="0">
                <a:latin typeface="Century Schoolbook" panose="02040604050505020304" pitchFamily="18" charset="0"/>
              </a:rPr>
              <a:t>9. Index</a:t>
            </a:r>
          </a:p>
          <a:p>
            <a:pPr>
              <a:lnSpc>
                <a:spcPct val="150000"/>
              </a:lnSpc>
            </a:pPr>
            <a:r>
              <a:rPr lang="en-US" b="1" dirty="0">
                <a:latin typeface="Century Schoolbook" panose="02040604050505020304" pitchFamily="18" charset="0"/>
              </a:rPr>
              <a:t>10. Simplicity</a:t>
            </a:r>
          </a:p>
        </p:txBody>
      </p:sp>
    </p:spTree>
    <p:extLst>
      <p:ext uri="{BB962C8B-B14F-4D97-AF65-F5344CB8AC3E}">
        <p14:creationId xmlns:p14="http://schemas.microsoft.com/office/powerpoint/2010/main" val="1281781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16491A-465F-F3F4-8295-8C26E9B494D7}"/>
              </a:ext>
            </a:extLst>
          </p:cNvPr>
          <p:cNvSpPr txBox="1"/>
          <p:nvPr/>
        </p:nvSpPr>
        <p:spPr>
          <a:xfrm>
            <a:off x="540327" y="1332638"/>
            <a:ext cx="10792692" cy="3777701"/>
          </a:xfrm>
          <a:prstGeom prst="rect">
            <a:avLst/>
          </a:prstGeom>
          <a:noFill/>
        </p:spPr>
        <p:txBody>
          <a:bodyPr wrap="square">
            <a:spAutoFit/>
          </a:bodyPr>
          <a:lstStyle/>
          <a:p>
            <a:pPr algn="just">
              <a:lnSpc>
                <a:spcPct val="150000"/>
              </a:lnSpc>
            </a:pPr>
            <a:r>
              <a:rPr lang="en-US" dirty="0">
                <a:latin typeface="Century Schoolbook" panose="02040604050505020304" pitchFamily="18" charset="0"/>
              </a:rPr>
              <a:t>The fundamental principle of drawing graph is that the vertical scale must start with zero. If the fluctuations in the values of the dependent variable (to be shown along Y-axis) are very small relative to their magnitudes, and if the minimum of these values is very distant (far greater) from zero, the point of origin, then for an effective portrayal of these fluctuations the vertical scale is stretched by using false base line. In such a situation the vertical scale is broken and the space between the origin ‘O’ and the minimum value (or some convenient value near that) of the dependent variable is omitted by drawing two zig-zag horizontal lines above the base line. The scale along Y-axis is then framed accordingly. False base line technique is quite extensively used for magnifying the minor fluctuations in a </a:t>
            </a:r>
            <a:r>
              <a:rPr lang="en-IN" dirty="0">
                <a:latin typeface="Century Schoolbook" panose="02040604050505020304" pitchFamily="18" charset="0"/>
              </a:rPr>
              <a:t>time series data.</a:t>
            </a:r>
          </a:p>
        </p:txBody>
      </p:sp>
      <p:sp>
        <p:nvSpPr>
          <p:cNvPr id="7" name="TextBox 6">
            <a:extLst>
              <a:ext uri="{FF2B5EF4-FFF2-40B4-BE49-F238E27FC236}">
                <a16:creationId xmlns:a16="http://schemas.microsoft.com/office/drawing/2014/main" id="{88E77AAC-79CF-8427-21ED-27DA3A665D73}"/>
              </a:ext>
            </a:extLst>
          </p:cNvPr>
          <p:cNvSpPr txBox="1"/>
          <p:nvPr/>
        </p:nvSpPr>
        <p:spPr>
          <a:xfrm>
            <a:off x="4433455" y="598115"/>
            <a:ext cx="2507672" cy="461665"/>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False Base line</a:t>
            </a:r>
          </a:p>
        </p:txBody>
      </p:sp>
    </p:spTree>
    <p:extLst>
      <p:ext uri="{BB962C8B-B14F-4D97-AF65-F5344CB8AC3E}">
        <p14:creationId xmlns:p14="http://schemas.microsoft.com/office/powerpoint/2010/main" val="2513337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A7514-3731-0C7F-1A8A-B01536E1D636}"/>
              </a:ext>
            </a:extLst>
          </p:cNvPr>
          <p:cNvSpPr txBox="1"/>
          <p:nvPr/>
        </p:nvSpPr>
        <p:spPr>
          <a:xfrm>
            <a:off x="3810000" y="182480"/>
            <a:ext cx="6096000" cy="461665"/>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Graphs of Frequency Distributions</a:t>
            </a:r>
          </a:p>
        </p:txBody>
      </p:sp>
      <p:sp>
        <p:nvSpPr>
          <p:cNvPr id="5" name="TextBox 4">
            <a:extLst>
              <a:ext uri="{FF2B5EF4-FFF2-40B4-BE49-F238E27FC236}">
                <a16:creationId xmlns:a16="http://schemas.microsoft.com/office/drawing/2014/main" id="{5FB05F59-3676-1243-A352-72BF50FFA07B}"/>
              </a:ext>
            </a:extLst>
          </p:cNvPr>
          <p:cNvSpPr txBox="1"/>
          <p:nvPr/>
        </p:nvSpPr>
        <p:spPr>
          <a:xfrm>
            <a:off x="540326" y="644145"/>
            <a:ext cx="11194473" cy="1879361"/>
          </a:xfrm>
          <a:prstGeom prst="rect">
            <a:avLst/>
          </a:prstGeom>
          <a:noFill/>
        </p:spPr>
        <p:txBody>
          <a:bodyPr wrap="square">
            <a:spAutoFit/>
          </a:bodyPr>
          <a:lstStyle/>
          <a:p>
            <a:pPr algn="l">
              <a:lnSpc>
                <a:spcPct val="150000"/>
              </a:lnSpc>
            </a:pPr>
            <a:r>
              <a:rPr lang="en-US" sz="2000" b="0" i="0" u="none" strike="noStrike" baseline="0" dirty="0">
                <a:latin typeface="Century Schoolbook" panose="02040604050505020304" pitchFamily="18" charset="0"/>
              </a:rPr>
              <a:t>The most commonly used graphs for charting a frequency distribution for the general understanding of the details of the data are :</a:t>
            </a:r>
          </a:p>
          <a:p>
            <a:pPr algn="l">
              <a:lnSpc>
                <a:spcPct val="150000"/>
              </a:lnSpc>
            </a:pPr>
            <a:r>
              <a:rPr lang="en-IN" sz="2000" b="0" i="0" u="none" strike="noStrike" baseline="0" dirty="0">
                <a:latin typeface="Century Schoolbook" panose="02040604050505020304" pitchFamily="18" charset="0"/>
              </a:rPr>
              <a:t>(</a:t>
            </a:r>
            <a:r>
              <a:rPr lang="en-IN" sz="2000" b="0" i="1" u="none" strike="noStrike" baseline="0" dirty="0">
                <a:latin typeface="Century Schoolbook" panose="02040604050505020304" pitchFamily="18" charset="0"/>
              </a:rPr>
              <a:t>A</a:t>
            </a:r>
            <a:r>
              <a:rPr lang="en-IN" sz="2000" b="0" i="0" u="none" strike="noStrike" baseline="0" dirty="0">
                <a:latin typeface="Century Schoolbook" panose="02040604050505020304" pitchFamily="18" charset="0"/>
              </a:rPr>
              <a:t>) Histogram. (</a:t>
            </a:r>
            <a:r>
              <a:rPr lang="en-IN" sz="2000" b="0" i="1" u="none" strike="noStrike" baseline="0" dirty="0">
                <a:latin typeface="Century Schoolbook" panose="02040604050505020304" pitchFamily="18" charset="0"/>
              </a:rPr>
              <a:t>B</a:t>
            </a:r>
            <a:r>
              <a:rPr lang="en-IN" sz="2000" b="0" i="0" u="none" strike="noStrike" baseline="0" dirty="0">
                <a:latin typeface="Century Schoolbook" panose="02040604050505020304" pitchFamily="18" charset="0"/>
              </a:rPr>
              <a:t>) Frequency Polygon. </a:t>
            </a:r>
            <a:r>
              <a:rPr lang="en-US" sz="2000" b="0" i="0" u="none" strike="noStrike" baseline="0" dirty="0">
                <a:latin typeface="Century Schoolbook" panose="02040604050505020304" pitchFamily="18" charset="0"/>
              </a:rPr>
              <a:t>(</a:t>
            </a:r>
            <a:r>
              <a:rPr lang="en-US" sz="2000" b="0" i="1" u="none" strike="noStrike" baseline="0" dirty="0">
                <a:latin typeface="Century Schoolbook" panose="02040604050505020304" pitchFamily="18" charset="0"/>
              </a:rPr>
              <a:t>C</a:t>
            </a:r>
            <a:r>
              <a:rPr lang="en-US" sz="2000" b="0" i="0" u="none" strike="noStrike" baseline="0" dirty="0">
                <a:latin typeface="Century Schoolbook" panose="02040604050505020304" pitchFamily="18" charset="0"/>
              </a:rPr>
              <a:t>) Frequency Curve. (</a:t>
            </a:r>
            <a:r>
              <a:rPr lang="en-US" sz="2000" b="0" i="1" u="none" strike="noStrike" baseline="0" dirty="0">
                <a:latin typeface="Century Schoolbook" panose="02040604050505020304" pitchFamily="18" charset="0"/>
              </a:rPr>
              <a:t>D</a:t>
            </a:r>
            <a:r>
              <a:rPr lang="en-US" sz="2000" b="0" i="0" u="none" strike="noStrike" baseline="0" dirty="0">
                <a:latin typeface="Century Schoolbook" panose="02040604050505020304" pitchFamily="18" charset="0"/>
              </a:rPr>
              <a:t>) “Ogive” or Cumulative Frequency Curve.</a:t>
            </a:r>
            <a:endParaRPr lang="en-IN" sz="2000" dirty="0">
              <a:latin typeface="Century Schoolbook" panose="02040604050505020304" pitchFamily="18" charset="0"/>
            </a:endParaRPr>
          </a:p>
        </p:txBody>
      </p:sp>
      <p:sp>
        <p:nvSpPr>
          <p:cNvPr id="7" name="TextBox 6">
            <a:extLst>
              <a:ext uri="{FF2B5EF4-FFF2-40B4-BE49-F238E27FC236}">
                <a16:creationId xmlns:a16="http://schemas.microsoft.com/office/drawing/2014/main" id="{54CF996B-83C0-F819-6BDC-1325761B0DD2}"/>
              </a:ext>
            </a:extLst>
          </p:cNvPr>
          <p:cNvSpPr txBox="1"/>
          <p:nvPr/>
        </p:nvSpPr>
        <p:spPr>
          <a:xfrm>
            <a:off x="4184073" y="2523506"/>
            <a:ext cx="2812472" cy="461665"/>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A.</a:t>
            </a:r>
            <a:r>
              <a:rPr lang="en-IN" sz="1800" b="0" i="0" u="none" strike="noStrike" baseline="0" dirty="0">
                <a:latin typeface="Helvetica" panose="020B0604020202020204" pitchFamily="34" charset="0"/>
              </a:rPr>
              <a:t> </a:t>
            </a:r>
            <a:r>
              <a:rPr lang="en-IN" sz="2400" b="1" dirty="0">
                <a:solidFill>
                  <a:srgbClr val="002060"/>
                </a:solidFill>
                <a:latin typeface="Times New Roman" panose="02020603050405020304" pitchFamily="18" charset="0"/>
                <a:cs typeface="Times New Roman" panose="02020603050405020304" pitchFamily="18" charset="0"/>
              </a:rPr>
              <a:t>HISTOGRAM</a:t>
            </a:r>
          </a:p>
        </p:txBody>
      </p:sp>
      <p:sp>
        <p:nvSpPr>
          <p:cNvPr id="9" name="TextBox 8">
            <a:extLst>
              <a:ext uri="{FF2B5EF4-FFF2-40B4-BE49-F238E27FC236}">
                <a16:creationId xmlns:a16="http://schemas.microsoft.com/office/drawing/2014/main" id="{26E922D7-887F-60E7-60FE-40B7419AD86E}"/>
              </a:ext>
            </a:extLst>
          </p:cNvPr>
          <p:cNvSpPr txBox="1"/>
          <p:nvPr/>
        </p:nvSpPr>
        <p:spPr>
          <a:xfrm>
            <a:off x="540326" y="4978216"/>
            <a:ext cx="10626436" cy="1417696"/>
          </a:xfrm>
          <a:prstGeom prst="rect">
            <a:avLst/>
          </a:prstGeom>
          <a:noFill/>
        </p:spPr>
        <p:txBody>
          <a:bodyPr wrap="square">
            <a:spAutoFit/>
          </a:bodyPr>
          <a:lstStyle/>
          <a:p>
            <a:pPr algn="l">
              <a:lnSpc>
                <a:spcPct val="150000"/>
              </a:lnSpc>
            </a:pPr>
            <a:r>
              <a:rPr lang="en-US" sz="2000" b="1" i="0" u="none" strike="noStrike" baseline="0" dirty="0">
                <a:latin typeface="Century Schoolbook" panose="02040604050505020304" pitchFamily="18" charset="0"/>
              </a:rPr>
              <a:t>Example 4·21. </a:t>
            </a:r>
            <a:r>
              <a:rPr lang="en-US" sz="2000" b="0" i="1" u="none" strike="noStrike" baseline="0" dirty="0">
                <a:latin typeface="Century Schoolbook" panose="02040604050505020304" pitchFamily="18" charset="0"/>
              </a:rPr>
              <a:t>Draw histogram for the following frequency distribution</a:t>
            </a:r>
            <a:r>
              <a:rPr lang="en-US" sz="2000" b="0" i="0" u="none" strike="noStrike" baseline="0" dirty="0">
                <a:latin typeface="Century Schoolbook" panose="02040604050505020304" pitchFamily="18" charset="0"/>
              </a:rPr>
              <a:t>.</a:t>
            </a:r>
          </a:p>
          <a:p>
            <a:pPr algn="l">
              <a:lnSpc>
                <a:spcPct val="150000"/>
              </a:lnSpc>
            </a:pPr>
            <a:r>
              <a:rPr lang="es-ES" sz="2000" b="0" i="1" u="none" strike="noStrike" baseline="0" dirty="0">
                <a:latin typeface="Century Schoolbook" panose="02040604050505020304" pitchFamily="18" charset="0"/>
              </a:rPr>
              <a:t>Variable : 10—20   20—30</a:t>
            </a:r>
            <a:r>
              <a:rPr lang="es-ES" sz="2000" i="1" dirty="0">
                <a:latin typeface="Century Schoolbook" panose="02040604050505020304" pitchFamily="18" charset="0"/>
              </a:rPr>
              <a:t>   </a:t>
            </a:r>
            <a:r>
              <a:rPr lang="es-ES" sz="2000" b="0" i="1" u="none" strike="noStrike" baseline="0" dirty="0">
                <a:latin typeface="Century Schoolbook" panose="02040604050505020304" pitchFamily="18" charset="0"/>
              </a:rPr>
              <a:t>30—40   40—50   50—60   60—70   70—80</a:t>
            </a:r>
          </a:p>
          <a:p>
            <a:pPr algn="l">
              <a:lnSpc>
                <a:spcPct val="150000"/>
              </a:lnSpc>
            </a:pPr>
            <a:r>
              <a:rPr lang="en-US" sz="2000" b="0" i="1" u="none" strike="noStrike" baseline="0" dirty="0">
                <a:latin typeface="Century Schoolbook" panose="02040604050505020304" pitchFamily="18" charset="0"/>
              </a:rPr>
              <a:t>Frequency : 12          30           35            65           45          25           18</a:t>
            </a:r>
            <a:endParaRPr lang="en-IN" sz="2000" dirty="0">
              <a:latin typeface="Century Schoolbook" panose="02040604050505020304" pitchFamily="18" charset="0"/>
            </a:endParaRPr>
          </a:p>
        </p:txBody>
      </p:sp>
      <p:sp>
        <p:nvSpPr>
          <p:cNvPr id="11" name="TextBox 10">
            <a:extLst>
              <a:ext uri="{FF2B5EF4-FFF2-40B4-BE49-F238E27FC236}">
                <a16:creationId xmlns:a16="http://schemas.microsoft.com/office/drawing/2014/main" id="{3DDAA328-DA8D-EF82-3704-D1E8BA9491CE}"/>
              </a:ext>
            </a:extLst>
          </p:cNvPr>
          <p:cNvSpPr txBox="1"/>
          <p:nvPr/>
        </p:nvSpPr>
        <p:spPr>
          <a:xfrm>
            <a:off x="540326" y="2985171"/>
            <a:ext cx="6096000" cy="369332"/>
          </a:xfrm>
          <a:prstGeom prst="rect">
            <a:avLst/>
          </a:prstGeom>
          <a:noFill/>
        </p:spPr>
        <p:txBody>
          <a:bodyPr wrap="square">
            <a:spAutoFit/>
          </a:bodyPr>
          <a:lstStyle/>
          <a:p>
            <a:r>
              <a:rPr lang="en-US" sz="1800" b="1" i="0" u="none" strike="noStrike" baseline="0" dirty="0">
                <a:latin typeface="Times-Bold"/>
              </a:rPr>
              <a:t>Case (</a:t>
            </a:r>
            <a:r>
              <a:rPr lang="en-US" sz="1800" b="1" i="1" u="none" strike="noStrike" baseline="0" dirty="0" err="1">
                <a:latin typeface="Times-BoldItalic"/>
              </a:rPr>
              <a:t>i</a:t>
            </a:r>
            <a:r>
              <a:rPr lang="en-US" sz="1800" b="1" i="0" u="none" strike="noStrike" baseline="0" dirty="0">
                <a:latin typeface="Times-Bold"/>
              </a:rPr>
              <a:t>) </a:t>
            </a:r>
            <a:r>
              <a:rPr lang="en-US" sz="1800" b="0" i="1" u="none" strike="noStrike" baseline="0" dirty="0">
                <a:latin typeface="Times-Italic"/>
              </a:rPr>
              <a:t>Histogram with equal classes</a:t>
            </a:r>
            <a:r>
              <a:rPr lang="en-US" sz="1800" b="0" i="0" u="none" strike="noStrike" baseline="0" dirty="0">
                <a:latin typeface="Times-Roman"/>
              </a:rPr>
              <a:t>.</a:t>
            </a:r>
            <a:endParaRPr lang="en-IN" dirty="0"/>
          </a:p>
        </p:txBody>
      </p:sp>
      <p:sp>
        <p:nvSpPr>
          <p:cNvPr id="13" name="TextBox 12">
            <a:extLst>
              <a:ext uri="{FF2B5EF4-FFF2-40B4-BE49-F238E27FC236}">
                <a16:creationId xmlns:a16="http://schemas.microsoft.com/office/drawing/2014/main" id="{2F68C052-FFE7-7DD0-1D6C-201187B39581}"/>
              </a:ext>
            </a:extLst>
          </p:cNvPr>
          <p:cNvSpPr txBox="1"/>
          <p:nvPr/>
        </p:nvSpPr>
        <p:spPr>
          <a:xfrm>
            <a:off x="540326" y="3446836"/>
            <a:ext cx="6096000" cy="369332"/>
          </a:xfrm>
          <a:prstGeom prst="rect">
            <a:avLst/>
          </a:prstGeom>
          <a:noFill/>
        </p:spPr>
        <p:txBody>
          <a:bodyPr wrap="square">
            <a:spAutoFit/>
          </a:bodyPr>
          <a:lstStyle/>
          <a:p>
            <a:r>
              <a:rPr lang="en-US" sz="1800" b="1" i="0" u="none" strike="noStrike" baseline="0" dirty="0">
                <a:latin typeface="Times-Bold"/>
              </a:rPr>
              <a:t>Case (</a:t>
            </a:r>
            <a:r>
              <a:rPr lang="en-US" sz="1800" b="1" i="1" u="none" strike="noStrike" baseline="0" dirty="0">
                <a:latin typeface="Times-BoldItalic"/>
              </a:rPr>
              <a:t>ii</a:t>
            </a:r>
            <a:r>
              <a:rPr lang="en-US" sz="1800" b="1" i="0" u="none" strike="noStrike" baseline="0" dirty="0">
                <a:latin typeface="Times-Bold"/>
              </a:rPr>
              <a:t>) </a:t>
            </a:r>
            <a:r>
              <a:rPr lang="en-US" sz="1800" b="0" i="1" u="none" strike="noStrike" baseline="0" dirty="0">
                <a:latin typeface="Times-Italic"/>
              </a:rPr>
              <a:t>Histogram with unequal classes</a:t>
            </a:r>
            <a:endParaRPr lang="en-IN"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3FFE49D-EF56-A757-F20E-5A2224065DA4}"/>
                  </a:ext>
                </a:extLst>
              </p:cNvPr>
              <p:cNvSpPr txBox="1"/>
              <p:nvPr/>
            </p:nvSpPr>
            <p:spPr>
              <a:xfrm>
                <a:off x="1191490" y="3794627"/>
                <a:ext cx="7107382" cy="875111"/>
              </a:xfrm>
              <a:prstGeom prst="rect">
                <a:avLst/>
              </a:prstGeom>
              <a:noFill/>
            </p:spPr>
            <p:txBody>
              <a:bodyPr wrap="square">
                <a:spAutoFit/>
              </a:bodyPr>
              <a:lstStyle/>
              <a:p>
                <a:pPr>
                  <a:lnSpc>
                    <a:spcPct val="150000"/>
                  </a:lnSpc>
                </a:pPr>
                <a:r>
                  <a:rPr lang="en-US" sz="2000" dirty="0">
                    <a:latin typeface="Century Schoolbook" panose="02040604050505020304" pitchFamily="18" charset="0"/>
                  </a:rPr>
                  <a:t>Frequency Density (of a class) </a:t>
                </a:r>
                <a14:m>
                  <m:oMath xmlns:m="http://schemas.openxmlformats.org/officeDocument/2006/math">
                    <m:r>
                      <a:rPr lang="en-IN" sz="2000" b="0" i="0" u="none" strike="noStrike" baseline="0" smtClean="0">
                        <a:latin typeface="Cambria Math" panose="02040503050406030204" pitchFamily="18" charset="0"/>
                      </a:rPr>
                      <m:t>=</m:t>
                    </m:r>
                    <m:f>
                      <m:fPr>
                        <m:ctrlPr>
                          <a:rPr lang="en-US" sz="2000" b="0" i="1" u="none" strike="noStrike" baseline="0" smtClean="0">
                            <a:latin typeface="Cambria Math" panose="02040503050406030204" pitchFamily="18" charset="0"/>
                          </a:rPr>
                        </m:ctrlPr>
                      </m:fPr>
                      <m:num>
                        <m:r>
                          <m:rPr>
                            <m:nor/>
                          </m:rPr>
                          <a:rPr lang="en-IN" sz="2000" dirty="0">
                            <a:latin typeface="Century Schoolbook" panose="02040604050505020304" pitchFamily="18" charset="0"/>
                          </a:rPr>
                          <m:t>Frequency</m:t>
                        </m:r>
                        <m:r>
                          <m:rPr>
                            <m:nor/>
                          </m:rPr>
                          <a:rPr lang="en-IN" sz="2000" dirty="0">
                            <a:latin typeface="Century Schoolbook" panose="02040604050505020304" pitchFamily="18" charset="0"/>
                          </a:rPr>
                          <m:t> </m:t>
                        </m:r>
                        <m:r>
                          <m:rPr>
                            <m:nor/>
                          </m:rPr>
                          <a:rPr lang="en-IN" sz="2000" dirty="0">
                            <a:latin typeface="Century Schoolbook" panose="02040604050505020304" pitchFamily="18" charset="0"/>
                          </a:rPr>
                          <m:t>of</m:t>
                        </m:r>
                        <m:r>
                          <m:rPr>
                            <m:nor/>
                          </m:rPr>
                          <a:rPr lang="en-IN" sz="2000" dirty="0">
                            <a:latin typeface="Century Schoolbook" panose="02040604050505020304" pitchFamily="18" charset="0"/>
                          </a:rPr>
                          <m:t> </m:t>
                        </m:r>
                        <m:r>
                          <m:rPr>
                            <m:nor/>
                          </m:rPr>
                          <a:rPr lang="en-IN" sz="2000" dirty="0">
                            <a:latin typeface="Century Schoolbook" panose="02040604050505020304" pitchFamily="18" charset="0"/>
                          </a:rPr>
                          <m:t>the</m:t>
                        </m:r>
                        <m:r>
                          <m:rPr>
                            <m:nor/>
                          </m:rPr>
                          <a:rPr lang="en-IN" sz="2000" dirty="0">
                            <a:latin typeface="Century Schoolbook" panose="02040604050505020304" pitchFamily="18" charset="0"/>
                          </a:rPr>
                          <m:t> </m:t>
                        </m:r>
                        <m:r>
                          <m:rPr>
                            <m:nor/>
                          </m:rPr>
                          <a:rPr lang="en-IN" sz="2000" dirty="0">
                            <a:latin typeface="Century Schoolbook" panose="02040604050505020304" pitchFamily="18" charset="0"/>
                          </a:rPr>
                          <m:t>class</m:t>
                        </m:r>
                        <m:r>
                          <m:rPr>
                            <m:nor/>
                          </m:rPr>
                          <a:rPr lang="en-IN" sz="2000" dirty="0">
                            <a:latin typeface="Century Schoolbook" panose="02040604050505020304" pitchFamily="18" charset="0"/>
                          </a:rPr>
                          <m:t> </m:t>
                        </m:r>
                      </m:num>
                      <m:den>
                        <m:r>
                          <m:rPr>
                            <m:nor/>
                          </m:rPr>
                          <a:rPr lang="en-IN" sz="2000" dirty="0">
                            <a:latin typeface="Century Schoolbook" panose="02040604050505020304" pitchFamily="18" charset="0"/>
                          </a:rPr>
                          <m:t>Magnitude</m:t>
                        </m:r>
                        <m:r>
                          <m:rPr>
                            <m:nor/>
                          </m:rPr>
                          <a:rPr lang="en-IN" sz="2000" dirty="0">
                            <a:latin typeface="Century Schoolbook" panose="02040604050505020304" pitchFamily="18" charset="0"/>
                          </a:rPr>
                          <m:t> </m:t>
                        </m:r>
                        <m:r>
                          <m:rPr>
                            <m:nor/>
                          </m:rPr>
                          <a:rPr lang="en-IN" sz="2000" dirty="0">
                            <a:latin typeface="Century Schoolbook" panose="02040604050505020304" pitchFamily="18" charset="0"/>
                          </a:rPr>
                          <m:t>of</m:t>
                        </m:r>
                        <m:r>
                          <m:rPr>
                            <m:nor/>
                          </m:rPr>
                          <a:rPr lang="en-IN" sz="2000" dirty="0">
                            <a:latin typeface="Century Schoolbook" panose="02040604050505020304" pitchFamily="18" charset="0"/>
                          </a:rPr>
                          <m:t> </m:t>
                        </m:r>
                        <m:r>
                          <m:rPr>
                            <m:nor/>
                          </m:rPr>
                          <a:rPr lang="en-IN" sz="2000" dirty="0">
                            <a:latin typeface="Century Schoolbook" panose="02040604050505020304" pitchFamily="18" charset="0"/>
                          </a:rPr>
                          <m:t>the</m:t>
                        </m:r>
                        <m:r>
                          <m:rPr>
                            <m:nor/>
                          </m:rPr>
                          <a:rPr lang="en-IN" sz="2000" dirty="0">
                            <a:latin typeface="Century Schoolbook" panose="02040604050505020304" pitchFamily="18" charset="0"/>
                          </a:rPr>
                          <m:t> </m:t>
                        </m:r>
                        <m:r>
                          <m:rPr>
                            <m:nor/>
                          </m:rPr>
                          <a:rPr lang="en-IN" sz="2000" dirty="0">
                            <a:latin typeface="Century Schoolbook" panose="02040604050505020304" pitchFamily="18" charset="0"/>
                          </a:rPr>
                          <m:t>class</m:t>
                        </m:r>
                        <m:r>
                          <m:rPr>
                            <m:nor/>
                          </m:rPr>
                          <a:rPr lang="en-IN" sz="2000" dirty="0">
                            <a:latin typeface="Century Schoolbook" panose="02040604050505020304" pitchFamily="18" charset="0"/>
                          </a:rPr>
                          <m:t> </m:t>
                        </m:r>
                      </m:den>
                    </m:f>
                  </m:oMath>
                </a14:m>
                <a:endParaRPr lang="en-IN" dirty="0">
                  <a:latin typeface="Century Schoolbook" panose="02040604050505020304" pitchFamily="18" charset="0"/>
                </a:endParaRPr>
              </a:p>
            </p:txBody>
          </p:sp>
        </mc:Choice>
        <mc:Fallback xmlns="">
          <p:sp>
            <p:nvSpPr>
              <p:cNvPr id="15" name="TextBox 14">
                <a:extLst>
                  <a:ext uri="{FF2B5EF4-FFF2-40B4-BE49-F238E27FC236}">
                    <a16:creationId xmlns:a16="http://schemas.microsoft.com/office/drawing/2014/main" id="{23FFE49D-EF56-A757-F20E-5A2224065DA4}"/>
                  </a:ext>
                </a:extLst>
              </p:cNvPr>
              <p:cNvSpPr txBox="1">
                <a:spLocks noRot="1" noChangeAspect="1" noMove="1" noResize="1" noEditPoints="1" noAdjustHandles="1" noChangeArrowheads="1" noChangeShapeType="1" noTextEdit="1"/>
              </p:cNvSpPr>
              <p:nvPr/>
            </p:nvSpPr>
            <p:spPr>
              <a:xfrm>
                <a:off x="1191490" y="3794627"/>
                <a:ext cx="7107382" cy="875111"/>
              </a:xfrm>
              <a:prstGeom prst="rect">
                <a:avLst/>
              </a:prstGeom>
              <a:blipFill>
                <a:blip r:embed="rId2"/>
                <a:stretch>
                  <a:fillRect l="-858"/>
                </a:stretch>
              </a:blipFill>
            </p:spPr>
            <p:txBody>
              <a:bodyPr/>
              <a:lstStyle/>
              <a:p>
                <a:r>
                  <a:rPr lang="en-IN">
                    <a:noFill/>
                  </a:rPr>
                  <a:t> </a:t>
                </a:r>
              </a:p>
            </p:txBody>
          </p:sp>
        </mc:Fallback>
      </mc:AlternateContent>
    </p:spTree>
    <p:extLst>
      <p:ext uri="{BB962C8B-B14F-4D97-AF65-F5344CB8AC3E}">
        <p14:creationId xmlns:p14="http://schemas.microsoft.com/office/powerpoint/2010/main" val="1205801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1E48BD-C5BD-9892-2F91-9A7B0C4102E3}"/>
              </a:ext>
            </a:extLst>
          </p:cNvPr>
          <p:cNvPicPr>
            <a:picLocks noChangeAspect="1"/>
          </p:cNvPicPr>
          <p:nvPr/>
        </p:nvPicPr>
        <p:blipFill>
          <a:blip r:embed="rId2"/>
          <a:stretch>
            <a:fillRect/>
          </a:stretch>
        </p:blipFill>
        <p:spPr>
          <a:xfrm>
            <a:off x="1811868" y="521857"/>
            <a:ext cx="9327880" cy="5555386"/>
          </a:xfrm>
          <a:prstGeom prst="rect">
            <a:avLst/>
          </a:prstGeom>
        </p:spPr>
      </p:pic>
    </p:spTree>
    <p:extLst>
      <p:ext uri="{BB962C8B-B14F-4D97-AF65-F5344CB8AC3E}">
        <p14:creationId xmlns:p14="http://schemas.microsoft.com/office/powerpoint/2010/main" val="32432230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41139-12D7-CB2B-78D5-744A832DA248}"/>
              </a:ext>
            </a:extLst>
          </p:cNvPr>
          <p:cNvSpPr txBox="1"/>
          <p:nvPr/>
        </p:nvSpPr>
        <p:spPr>
          <a:xfrm>
            <a:off x="278263" y="356188"/>
            <a:ext cx="11331846" cy="1285160"/>
          </a:xfrm>
          <a:prstGeom prst="rect">
            <a:avLst/>
          </a:prstGeom>
          <a:noFill/>
        </p:spPr>
        <p:txBody>
          <a:bodyPr wrap="square">
            <a:spAutoFit/>
          </a:bodyPr>
          <a:lstStyle/>
          <a:p>
            <a:pPr algn="l">
              <a:lnSpc>
                <a:spcPct val="150000"/>
              </a:lnSpc>
            </a:pPr>
            <a:r>
              <a:rPr lang="en-US" b="1" i="0" u="none" strike="noStrike" baseline="0" dirty="0">
                <a:latin typeface="Century Schoolbook" panose="02040604050505020304" pitchFamily="18" charset="0"/>
              </a:rPr>
              <a:t>Example 4·22. </a:t>
            </a:r>
            <a:r>
              <a:rPr lang="en-US" b="0" i="1" u="none" strike="noStrike" baseline="0" dirty="0">
                <a:latin typeface="Century Schoolbook" panose="02040604050505020304" pitchFamily="18" charset="0"/>
              </a:rPr>
              <a:t>Represent the following data by means of a histogram.</a:t>
            </a:r>
          </a:p>
          <a:p>
            <a:pPr algn="l">
              <a:lnSpc>
                <a:spcPct val="150000"/>
              </a:lnSpc>
            </a:pPr>
            <a:r>
              <a:rPr lang="en-US" b="0" i="1" u="none" strike="noStrike" baseline="0" dirty="0">
                <a:latin typeface="Century Schoolbook" panose="02040604050505020304" pitchFamily="18" charset="0"/>
              </a:rPr>
              <a:t>Weekly Wages (’00 Rs.) : 10—15   15—20     20—25    25—30    30—40     40—60      60—80</a:t>
            </a:r>
          </a:p>
          <a:p>
            <a:pPr algn="l">
              <a:lnSpc>
                <a:spcPct val="150000"/>
              </a:lnSpc>
            </a:pPr>
            <a:r>
              <a:rPr lang="en-US" b="0" i="1" u="none" strike="noStrike" baseline="0" dirty="0">
                <a:latin typeface="Century Schoolbook" panose="02040604050505020304" pitchFamily="18" charset="0"/>
              </a:rPr>
              <a:t>No. of Workers :                  7          19              27           15             12            12              8</a:t>
            </a:r>
            <a:endParaRPr lang="en-IN" dirty="0">
              <a:latin typeface="Century Schoolbook" panose="02040604050505020304" pitchFamily="18" charset="0"/>
            </a:endParaRPr>
          </a:p>
        </p:txBody>
      </p:sp>
      <p:pic>
        <p:nvPicPr>
          <p:cNvPr id="5" name="Picture 4">
            <a:extLst>
              <a:ext uri="{FF2B5EF4-FFF2-40B4-BE49-F238E27FC236}">
                <a16:creationId xmlns:a16="http://schemas.microsoft.com/office/drawing/2014/main" id="{A70C0DA2-FA10-60DF-C13E-5889FA414AE5}"/>
              </a:ext>
            </a:extLst>
          </p:cNvPr>
          <p:cNvPicPr>
            <a:picLocks noChangeAspect="1"/>
          </p:cNvPicPr>
          <p:nvPr/>
        </p:nvPicPr>
        <p:blipFill>
          <a:blip r:embed="rId2"/>
          <a:stretch>
            <a:fillRect/>
          </a:stretch>
        </p:blipFill>
        <p:spPr>
          <a:xfrm>
            <a:off x="278263" y="2382982"/>
            <a:ext cx="5706901" cy="2826327"/>
          </a:xfrm>
          <a:prstGeom prst="rect">
            <a:avLst/>
          </a:prstGeom>
        </p:spPr>
      </p:pic>
      <p:pic>
        <p:nvPicPr>
          <p:cNvPr id="7" name="Picture 6">
            <a:extLst>
              <a:ext uri="{FF2B5EF4-FFF2-40B4-BE49-F238E27FC236}">
                <a16:creationId xmlns:a16="http://schemas.microsoft.com/office/drawing/2014/main" id="{A3DF5642-6923-96A2-4CAE-055588DA68F1}"/>
              </a:ext>
            </a:extLst>
          </p:cNvPr>
          <p:cNvPicPr>
            <a:picLocks noChangeAspect="1"/>
          </p:cNvPicPr>
          <p:nvPr/>
        </p:nvPicPr>
        <p:blipFill>
          <a:blip r:embed="rId3"/>
          <a:stretch>
            <a:fillRect/>
          </a:stretch>
        </p:blipFill>
        <p:spPr>
          <a:xfrm>
            <a:off x="6418228" y="2151131"/>
            <a:ext cx="5503385" cy="3778613"/>
          </a:xfrm>
          <a:prstGeom prst="rect">
            <a:avLst/>
          </a:prstGeom>
        </p:spPr>
      </p:pic>
    </p:spTree>
    <p:extLst>
      <p:ext uri="{BB962C8B-B14F-4D97-AF65-F5344CB8AC3E}">
        <p14:creationId xmlns:p14="http://schemas.microsoft.com/office/powerpoint/2010/main" val="2138163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23989"/>
            <a:ext cx="11549576" cy="6535892"/>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Reduction</a:t>
            </a:r>
            <a:r>
              <a:rPr lang="en-US" sz="2200" dirty="0">
                <a:latin typeface="Times New Roman" panose="02020603050405020304" pitchFamily="18" charset="0"/>
                <a:ea typeface="Calibri" panose="020F0502020204030204" pitchFamily="34" charset="0"/>
                <a:cs typeface="Times New Roman" panose="02020603050405020304" pitchFamily="18" charset="0"/>
              </a:rPr>
              <a:t>: In some cases, the collected data may be too large or redundant for analysis. Data reduction techniques, such as sampling or feature selection, may be applied to reduce the data size while retaining important information.</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Exploration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Before proceeding with the actual analysis, it is essential to explore the data to gain initial insights, identify patterns, and understand the characteristics of the data.</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Validation</a:t>
            </a:r>
            <a:r>
              <a:rPr lang="en-US" sz="2200" dirty="0">
                <a:latin typeface="Times New Roman" panose="02020603050405020304" pitchFamily="18" charset="0"/>
                <a:ea typeface="Calibri" panose="020F0502020204030204" pitchFamily="34" charset="0"/>
                <a:cs typeface="Times New Roman" panose="02020603050405020304" pitchFamily="18" charset="0"/>
              </a:rPr>
              <a:t>: Validate the data to ensure its accuracy and integrity. This involves checking for inconsistencies and verifying that the data aligns with the expected values or ranges.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Documentation</a:t>
            </a:r>
            <a:r>
              <a:rPr lang="en-US" sz="2200" dirty="0">
                <a:latin typeface="Times New Roman" panose="02020603050405020304" pitchFamily="18" charset="0"/>
                <a:ea typeface="Calibri" panose="020F0502020204030204" pitchFamily="34" charset="0"/>
                <a:cs typeface="Times New Roman" panose="02020603050405020304" pitchFamily="18" charset="0"/>
              </a:rPr>
              <a:t>: Properly document the data collection and preparation process, including details about data sources, data cleaning steps, data transformations, and any changes made to the original data.</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Data Storage</a:t>
            </a:r>
            <a:r>
              <a:rPr lang="en-US" sz="2200" dirty="0">
                <a:latin typeface="Times New Roman" panose="02020603050405020304" pitchFamily="18" charset="0"/>
                <a:ea typeface="Calibri" panose="020F0502020204030204" pitchFamily="34" charset="0"/>
                <a:cs typeface="Times New Roman" panose="02020603050405020304" pitchFamily="18" charset="0"/>
              </a:rPr>
              <a:t>: Store the cleaned and prepared data in a suitable format for further analysis. This may involve saving the data in a database, spreadsheet, or other data storage solutions.</a:t>
            </a:r>
          </a:p>
        </p:txBody>
      </p:sp>
    </p:spTree>
    <p:extLst>
      <p:ext uri="{BB962C8B-B14F-4D97-AF65-F5344CB8AC3E}">
        <p14:creationId xmlns:p14="http://schemas.microsoft.com/office/powerpoint/2010/main" val="2337237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42A937-FAA2-5AE2-26BD-606F4BF5ABB7}"/>
              </a:ext>
            </a:extLst>
          </p:cNvPr>
          <p:cNvSpPr txBox="1"/>
          <p:nvPr/>
        </p:nvSpPr>
        <p:spPr>
          <a:xfrm>
            <a:off x="4087091" y="210189"/>
            <a:ext cx="6096000" cy="461665"/>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B. FREQUENCY POLYGON</a:t>
            </a:r>
          </a:p>
        </p:txBody>
      </p:sp>
      <p:sp>
        <p:nvSpPr>
          <p:cNvPr id="7" name="TextBox 6">
            <a:extLst>
              <a:ext uri="{FF2B5EF4-FFF2-40B4-BE49-F238E27FC236}">
                <a16:creationId xmlns:a16="http://schemas.microsoft.com/office/drawing/2014/main" id="{501747A9-AB91-578B-546C-035B80EFFC01}"/>
              </a:ext>
            </a:extLst>
          </p:cNvPr>
          <p:cNvSpPr txBox="1"/>
          <p:nvPr/>
        </p:nvSpPr>
        <p:spPr>
          <a:xfrm>
            <a:off x="775855" y="609920"/>
            <a:ext cx="6096000" cy="369332"/>
          </a:xfrm>
          <a:prstGeom prst="rect">
            <a:avLst/>
          </a:prstGeom>
          <a:noFill/>
        </p:spPr>
        <p:txBody>
          <a:bodyPr wrap="square">
            <a:spAutoFit/>
          </a:bodyPr>
          <a:lstStyle/>
          <a:p>
            <a:r>
              <a:rPr lang="en-IN" sz="1800" b="1" i="0" u="none" strike="noStrike" baseline="0" dirty="0">
                <a:latin typeface="Times-Bold"/>
              </a:rPr>
              <a:t>Case (</a:t>
            </a:r>
            <a:r>
              <a:rPr lang="en-IN" sz="1800" b="1" i="1" u="none" strike="noStrike" baseline="0" dirty="0" err="1">
                <a:latin typeface="Times-BoldItalic"/>
              </a:rPr>
              <a:t>i</a:t>
            </a:r>
            <a:r>
              <a:rPr lang="en-IN" sz="1800" b="1" i="0" u="none" strike="noStrike" baseline="0" dirty="0">
                <a:latin typeface="Times-Bold"/>
              </a:rPr>
              <a:t>) </a:t>
            </a:r>
            <a:r>
              <a:rPr lang="en-IN" sz="1800" b="0" i="1" u="none" strike="noStrike" baseline="0" dirty="0">
                <a:latin typeface="Times-Italic"/>
              </a:rPr>
              <a:t>From Histogram</a:t>
            </a:r>
            <a:r>
              <a:rPr lang="en-IN" sz="1800" b="0" i="0" u="none" strike="noStrike" baseline="0" dirty="0">
                <a:latin typeface="Times-Roman"/>
              </a:rPr>
              <a:t>.</a:t>
            </a:r>
            <a:endParaRPr lang="en-IN" dirty="0"/>
          </a:p>
        </p:txBody>
      </p:sp>
      <p:sp>
        <p:nvSpPr>
          <p:cNvPr id="9" name="TextBox 8">
            <a:extLst>
              <a:ext uri="{FF2B5EF4-FFF2-40B4-BE49-F238E27FC236}">
                <a16:creationId xmlns:a16="http://schemas.microsoft.com/office/drawing/2014/main" id="{088CF41D-4D6A-CF1E-0ABD-73C0A13978EA}"/>
              </a:ext>
            </a:extLst>
          </p:cNvPr>
          <p:cNvSpPr txBox="1"/>
          <p:nvPr/>
        </p:nvSpPr>
        <p:spPr>
          <a:xfrm>
            <a:off x="775855" y="1071585"/>
            <a:ext cx="6096000" cy="369332"/>
          </a:xfrm>
          <a:prstGeom prst="rect">
            <a:avLst/>
          </a:prstGeom>
          <a:noFill/>
        </p:spPr>
        <p:txBody>
          <a:bodyPr wrap="square">
            <a:spAutoFit/>
          </a:bodyPr>
          <a:lstStyle/>
          <a:p>
            <a:r>
              <a:rPr lang="en-US" sz="1800" b="1" i="0" u="none" strike="noStrike" baseline="0" dirty="0">
                <a:latin typeface="Times-Bold"/>
              </a:rPr>
              <a:t>Case (</a:t>
            </a:r>
            <a:r>
              <a:rPr lang="en-US" sz="1800" b="1" i="1" u="none" strike="noStrike" baseline="0" dirty="0">
                <a:latin typeface="Times-BoldItalic"/>
              </a:rPr>
              <a:t>ii</a:t>
            </a:r>
            <a:r>
              <a:rPr lang="en-US" sz="1800" b="1" i="0" u="none" strike="noStrike" baseline="0" dirty="0">
                <a:latin typeface="Times-Bold"/>
              </a:rPr>
              <a:t>) </a:t>
            </a:r>
            <a:r>
              <a:rPr lang="en-US" sz="1800" b="0" i="1" u="none" strike="noStrike" baseline="0" dirty="0">
                <a:latin typeface="Times-Italic"/>
              </a:rPr>
              <a:t>Without Constructing Histogram.</a:t>
            </a:r>
            <a:endParaRPr lang="en-IN" dirty="0"/>
          </a:p>
        </p:txBody>
      </p:sp>
      <p:sp>
        <p:nvSpPr>
          <p:cNvPr id="11" name="TextBox 10">
            <a:extLst>
              <a:ext uri="{FF2B5EF4-FFF2-40B4-BE49-F238E27FC236}">
                <a16:creationId xmlns:a16="http://schemas.microsoft.com/office/drawing/2014/main" id="{726FD60A-34DF-2656-9C59-EEA908090DDE}"/>
              </a:ext>
            </a:extLst>
          </p:cNvPr>
          <p:cNvSpPr txBox="1"/>
          <p:nvPr/>
        </p:nvSpPr>
        <p:spPr>
          <a:xfrm>
            <a:off x="775855" y="1440917"/>
            <a:ext cx="10848109" cy="2116157"/>
          </a:xfrm>
          <a:prstGeom prst="rect">
            <a:avLst/>
          </a:prstGeom>
          <a:noFill/>
        </p:spPr>
        <p:txBody>
          <a:bodyPr wrap="square">
            <a:spAutoFit/>
          </a:bodyPr>
          <a:lstStyle/>
          <a:p>
            <a:pPr algn="l">
              <a:lnSpc>
                <a:spcPct val="150000"/>
              </a:lnSpc>
            </a:pPr>
            <a:r>
              <a:rPr lang="en-US" sz="1800" b="1" i="0" u="none" strike="noStrike" baseline="0" dirty="0">
                <a:latin typeface="Century Schoolbook" panose="02040604050505020304" pitchFamily="18" charset="0"/>
              </a:rPr>
              <a:t>Example 4·23. </a:t>
            </a:r>
            <a:r>
              <a:rPr lang="en-US" sz="1800" b="0" i="1" u="none" strike="noStrike" baseline="0" dirty="0">
                <a:latin typeface="Century Schoolbook" panose="02040604050505020304" pitchFamily="18" charset="0"/>
              </a:rPr>
              <a:t>The following data show the number of accidents sustained by 313 drivers of a public</a:t>
            </a:r>
          </a:p>
          <a:p>
            <a:pPr algn="l">
              <a:lnSpc>
                <a:spcPct val="150000"/>
              </a:lnSpc>
            </a:pPr>
            <a:r>
              <a:rPr lang="en-US" sz="1800" b="0" i="1" u="none" strike="noStrike" baseline="0" dirty="0">
                <a:latin typeface="Century Schoolbook" panose="02040604050505020304" pitchFamily="18" charset="0"/>
              </a:rPr>
              <a:t>utility company over a period of 5 years.</a:t>
            </a:r>
          </a:p>
          <a:p>
            <a:pPr algn="l">
              <a:lnSpc>
                <a:spcPct val="150000"/>
              </a:lnSpc>
            </a:pPr>
            <a:r>
              <a:rPr lang="en-US" sz="1800" b="0" i="1" u="none" strike="noStrike" baseline="0" dirty="0">
                <a:latin typeface="Century Schoolbook" panose="02040604050505020304" pitchFamily="18" charset="0"/>
              </a:rPr>
              <a:t>Number of accidents : 0 	1     2	3 </a:t>
            </a:r>
            <a:r>
              <a:rPr lang="en-US" i="1" dirty="0">
                <a:latin typeface="Century Schoolbook" panose="02040604050505020304" pitchFamily="18" charset="0"/>
              </a:rPr>
              <a:t>    </a:t>
            </a:r>
            <a:r>
              <a:rPr lang="en-US" sz="1800" b="0" i="1" u="none" strike="noStrike" baseline="0" dirty="0">
                <a:latin typeface="Century Schoolbook" panose="02040604050505020304" pitchFamily="18" charset="0"/>
              </a:rPr>
              <a:t>4 	5 </a:t>
            </a:r>
            <a:r>
              <a:rPr lang="en-US" i="1" dirty="0">
                <a:latin typeface="Century Schoolbook" panose="02040604050505020304" pitchFamily="18" charset="0"/>
              </a:rPr>
              <a:t>     </a:t>
            </a:r>
            <a:r>
              <a:rPr lang="en-US" sz="1800" b="0" i="1" u="none" strike="noStrike" baseline="0" dirty="0">
                <a:latin typeface="Century Schoolbook" panose="02040604050505020304" pitchFamily="18" charset="0"/>
              </a:rPr>
              <a:t>6    	7 </a:t>
            </a:r>
            <a:r>
              <a:rPr lang="en-US" i="1" dirty="0">
                <a:latin typeface="Century Schoolbook" panose="02040604050505020304" pitchFamily="18" charset="0"/>
              </a:rPr>
              <a:t>    </a:t>
            </a:r>
            <a:r>
              <a:rPr lang="en-US" sz="1800" b="0" i="1" u="none" strike="noStrike" baseline="0" dirty="0">
                <a:latin typeface="Century Schoolbook" panose="02040604050505020304" pitchFamily="18" charset="0"/>
              </a:rPr>
              <a:t>8 	9 </a:t>
            </a:r>
            <a:r>
              <a:rPr lang="en-US" i="1" dirty="0">
                <a:latin typeface="Century Schoolbook" panose="02040604050505020304" pitchFamily="18" charset="0"/>
              </a:rPr>
              <a:t>   </a:t>
            </a:r>
            <a:r>
              <a:rPr lang="en-US" sz="1800" b="0" i="1" u="none" strike="noStrike" baseline="0" dirty="0">
                <a:latin typeface="Century Schoolbook" panose="02040604050505020304" pitchFamily="18" charset="0"/>
              </a:rPr>
              <a:t>10 	11</a:t>
            </a:r>
          </a:p>
          <a:p>
            <a:pPr algn="l">
              <a:lnSpc>
                <a:spcPct val="150000"/>
              </a:lnSpc>
            </a:pPr>
            <a:r>
              <a:rPr lang="en-US" sz="1800" b="0" i="1" u="none" strike="noStrike" baseline="0" dirty="0">
                <a:latin typeface="Century Schoolbook" panose="02040604050505020304" pitchFamily="18" charset="0"/>
              </a:rPr>
              <a:t>Number of drivers     80  44   68    41   25    20    13   7     5     4     3      2</a:t>
            </a:r>
          </a:p>
          <a:p>
            <a:pPr algn="l">
              <a:lnSpc>
                <a:spcPct val="150000"/>
              </a:lnSpc>
            </a:pPr>
            <a:r>
              <a:rPr lang="en-IN" sz="1800" b="0" i="1" u="none" strike="noStrike" baseline="0" dirty="0">
                <a:latin typeface="Century Schoolbook" panose="02040604050505020304" pitchFamily="18" charset="0"/>
              </a:rPr>
              <a:t>Draw the frequency polygon.</a:t>
            </a:r>
            <a:endParaRPr lang="en-IN" dirty="0">
              <a:latin typeface="Century Schoolbook" panose="02040604050505020304" pitchFamily="18" charset="0"/>
            </a:endParaRPr>
          </a:p>
        </p:txBody>
      </p:sp>
      <p:pic>
        <p:nvPicPr>
          <p:cNvPr id="13" name="Picture 12">
            <a:extLst>
              <a:ext uri="{FF2B5EF4-FFF2-40B4-BE49-F238E27FC236}">
                <a16:creationId xmlns:a16="http://schemas.microsoft.com/office/drawing/2014/main" id="{ECFEB841-B2FE-AD67-1A89-37030F2BB094}"/>
              </a:ext>
            </a:extLst>
          </p:cNvPr>
          <p:cNvPicPr>
            <a:picLocks noChangeAspect="1"/>
          </p:cNvPicPr>
          <p:nvPr/>
        </p:nvPicPr>
        <p:blipFill>
          <a:blip r:embed="rId2"/>
          <a:stretch>
            <a:fillRect/>
          </a:stretch>
        </p:blipFill>
        <p:spPr>
          <a:xfrm>
            <a:off x="5707450" y="3096811"/>
            <a:ext cx="5597860" cy="3650353"/>
          </a:xfrm>
          <a:prstGeom prst="rect">
            <a:avLst/>
          </a:prstGeom>
        </p:spPr>
      </p:pic>
    </p:spTree>
    <p:extLst>
      <p:ext uri="{BB962C8B-B14F-4D97-AF65-F5344CB8AC3E}">
        <p14:creationId xmlns:p14="http://schemas.microsoft.com/office/powerpoint/2010/main" val="6248895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10F991-6043-75F2-830E-AEAF57E631F8}"/>
              </a:ext>
            </a:extLst>
          </p:cNvPr>
          <p:cNvSpPr txBox="1"/>
          <p:nvPr/>
        </p:nvSpPr>
        <p:spPr>
          <a:xfrm>
            <a:off x="304800" y="495319"/>
            <a:ext cx="11790217" cy="2116157"/>
          </a:xfrm>
          <a:prstGeom prst="rect">
            <a:avLst/>
          </a:prstGeom>
          <a:noFill/>
        </p:spPr>
        <p:txBody>
          <a:bodyPr wrap="square">
            <a:spAutoFit/>
          </a:bodyPr>
          <a:lstStyle/>
          <a:p>
            <a:pPr algn="l">
              <a:lnSpc>
                <a:spcPct val="150000"/>
              </a:lnSpc>
            </a:pPr>
            <a:r>
              <a:rPr lang="en-US" b="1" i="0" u="none" strike="noStrike" baseline="0" dirty="0">
                <a:latin typeface="Century Schoolbook" panose="02040604050505020304" pitchFamily="18" charset="0"/>
              </a:rPr>
              <a:t>Example 4·24. </a:t>
            </a:r>
            <a:r>
              <a:rPr lang="en-US" b="0" i="1" u="none" strike="noStrike" baseline="0" dirty="0">
                <a:latin typeface="Century Schoolbook" panose="02040604050505020304" pitchFamily="18" charset="0"/>
              </a:rPr>
              <a:t>The following table gives the frequency distribution of the weekly wages </a:t>
            </a:r>
            <a:r>
              <a:rPr lang="en-US" b="0" i="0" u="none" strike="noStrike" baseline="0" dirty="0">
                <a:latin typeface="Century Schoolbook" panose="02040604050505020304" pitchFamily="18" charset="0"/>
              </a:rPr>
              <a:t>(</a:t>
            </a:r>
            <a:r>
              <a:rPr lang="en-US" b="0" i="1" u="none" strike="noStrike" baseline="0" dirty="0">
                <a:latin typeface="Century Schoolbook" panose="02040604050505020304" pitchFamily="18" charset="0"/>
              </a:rPr>
              <a:t>in ’00 Rs.</a:t>
            </a:r>
            <a:r>
              <a:rPr lang="en-US" b="0" i="0" u="none" strike="noStrike" baseline="0" dirty="0">
                <a:latin typeface="Century Schoolbook" panose="02040604050505020304" pitchFamily="18" charset="0"/>
              </a:rPr>
              <a:t>) </a:t>
            </a:r>
            <a:r>
              <a:rPr lang="en-US" b="0" i="1" u="none" strike="noStrike" baseline="0" dirty="0">
                <a:latin typeface="Century Schoolbook" panose="02040604050505020304" pitchFamily="18" charset="0"/>
              </a:rPr>
              <a:t>of</a:t>
            </a:r>
          </a:p>
          <a:p>
            <a:pPr algn="l">
              <a:lnSpc>
                <a:spcPct val="150000"/>
              </a:lnSpc>
            </a:pPr>
            <a:r>
              <a:rPr lang="en-US" b="0" i="1" u="none" strike="noStrike" baseline="0" dirty="0">
                <a:latin typeface="Century Schoolbook" panose="02040604050505020304" pitchFamily="18" charset="0"/>
              </a:rPr>
              <a:t>100 workers in a factory</a:t>
            </a:r>
            <a:r>
              <a:rPr lang="en-US" b="0" i="0" u="none" strike="noStrike" baseline="0" dirty="0">
                <a:latin typeface="Century Schoolbook" panose="02040604050505020304" pitchFamily="18" charset="0"/>
              </a:rPr>
              <a:t>.</a:t>
            </a:r>
          </a:p>
          <a:p>
            <a:pPr algn="l">
              <a:lnSpc>
                <a:spcPct val="150000"/>
              </a:lnSpc>
            </a:pPr>
            <a:r>
              <a:rPr lang="en-IN" b="0" i="1" u="none" strike="noStrike" baseline="0" dirty="0">
                <a:latin typeface="Century Schoolbook" panose="02040604050505020304" pitchFamily="18" charset="0"/>
              </a:rPr>
              <a:t>Weekly Wages (’00 Rs.)  :   20—24  25—29  30—34  35—39  40—44  45—49  50—54  55—59  60—64  Total</a:t>
            </a:r>
          </a:p>
          <a:p>
            <a:pPr algn="l">
              <a:lnSpc>
                <a:spcPct val="150000"/>
              </a:lnSpc>
            </a:pPr>
            <a:r>
              <a:rPr lang="en-US" b="0" i="1" u="none" strike="noStrike" baseline="0" dirty="0">
                <a:latin typeface="Century Schoolbook" panose="02040604050505020304" pitchFamily="18" charset="0"/>
              </a:rPr>
              <a:t>Number of Workers               4            5           12         23           31         10          8            5            2       100</a:t>
            </a:r>
          </a:p>
          <a:p>
            <a:pPr algn="l">
              <a:lnSpc>
                <a:spcPct val="150000"/>
              </a:lnSpc>
            </a:pPr>
            <a:r>
              <a:rPr lang="en-US" b="0" i="1" u="none" strike="noStrike" baseline="0" dirty="0">
                <a:latin typeface="Century Schoolbook" panose="02040604050505020304" pitchFamily="18" charset="0"/>
              </a:rPr>
              <a:t>Draw the histogram and frequency polygon of the distribution.</a:t>
            </a:r>
            <a:endParaRPr lang="en-IN" dirty="0">
              <a:latin typeface="Century Schoolbook" panose="02040604050505020304" pitchFamily="18" charset="0"/>
            </a:endParaRPr>
          </a:p>
        </p:txBody>
      </p:sp>
      <p:sp>
        <p:nvSpPr>
          <p:cNvPr id="5" name="TextBox 4">
            <a:extLst>
              <a:ext uri="{FF2B5EF4-FFF2-40B4-BE49-F238E27FC236}">
                <a16:creationId xmlns:a16="http://schemas.microsoft.com/office/drawing/2014/main" id="{EE40DB79-C8D9-AA5E-40DA-B1DF1C86EF53}"/>
              </a:ext>
            </a:extLst>
          </p:cNvPr>
          <p:cNvSpPr txBox="1"/>
          <p:nvPr/>
        </p:nvSpPr>
        <p:spPr>
          <a:xfrm>
            <a:off x="152399" y="3189100"/>
            <a:ext cx="11942617" cy="2220031"/>
          </a:xfrm>
          <a:prstGeom prst="rect">
            <a:avLst/>
          </a:prstGeom>
          <a:noFill/>
        </p:spPr>
        <p:txBody>
          <a:bodyPr wrap="square">
            <a:spAutoFit/>
          </a:bodyPr>
          <a:lstStyle/>
          <a:p>
            <a:pPr algn="l">
              <a:lnSpc>
                <a:spcPct val="200000"/>
              </a:lnSpc>
            </a:pPr>
            <a:r>
              <a:rPr lang="en-IN" b="0" i="1" u="none" strike="noStrike" baseline="0" dirty="0">
                <a:latin typeface="Century Schoolbook" panose="02040604050505020304" pitchFamily="18" charset="0"/>
              </a:rPr>
              <a:t>Weekly Wages </a:t>
            </a:r>
            <a:r>
              <a:rPr lang="en-IN" b="0" i="0" u="none" strike="noStrike" baseline="0" dirty="0">
                <a:latin typeface="Century Schoolbook" panose="02040604050505020304" pitchFamily="18" charset="0"/>
              </a:rPr>
              <a:t>(’</a:t>
            </a:r>
            <a:r>
              <a:rPr lang="en-IN" b="0" i="1" u="none" strike="noStrike" baseline="0" dirty="0">
                <a:latin typeface="Century Schoolbook" panose="02040604050505020304" pitchFamily="18" charset="0"/>
              </a:rPr>
              <a:t>00 Rs</a:t>
            </a:r>
            <a:r>
              <a:rPr lang="en-IN" b="0" i="0" u="none" strike="noStrike" baseline="0" dirty="0">
                <a:latin typeface="Century Schoolbook" panose="02040604050505020304" pitchFamily="18" charset="0"/>
              </a:rPr>
              <a:t>.) : </a:t>
            </a:r>
            <a:r>
              <a:rPr lang="en-IN" b="0" i="1" u="none" strike="noStrike" baseline="0" dirty="0">
                <a:latin typeface="Century Schoolbook" panose="02040604050505020304" pitchFamily="18" charset="0"/>
              </a:rPr>
              <a:t>19·5—24·5 24·5—29·5 29·5—34·5 34·5—39·5 39·5—44·5 44·5—49·5 49·5—54·5 </a:t>
            </a:r>
          </a:p>
          <a:p>
            <a:pPr algn="l">
              <a:lnSpc>
                <a:spcPct val="200000"/>
              </a:lnSpc>
            </a:pPr>
            <a:r>
              <a:rPr lang="en-IN" b="0" i="1" u="none" strike="noStrike" baseline="0" dirty="0">
                <a:latin typeface="Century Schoolbook" panose="02040604050505020304" pitchFamily="18" charset="0"/>
              </a:rPr>
              <a:t>Number of </a:t>
            </a:r>
            <a:r>
              <a:rPr lang="en-US" b="0" i="1" u="none" strike="noStrike" baseline="0" dirty="0">
                <a:latin typeface="Century Schoolbook" panose="02040604050505020304" pitchFamily="18" charset="0"/>
              </a:rPr>
              <a:t>Workers </a:t>
            </a:r>
            <a:r>
              <a:rPr lang="en-US" b="0" i="0" u="none" strike="noStrike" baseline="0" dirty="0">
                <a:latin typeface="Century Schoolbook" panose="02040604050505020304" pitchFamily="18" charset="0"/>
              </a:rPr>
              <a:t>(</a:t>
            </a:r>
            <a:r>
              <a:rPr lang="en-US" b="0" i="1" u="none" strike="noStrike" baseline="0" dirty="0">
                <a:latin typeface="Century Schoolbook" panose="02040604050505020304" pitchFamily="18" charset="0"/>
              </a:rPr>
              <a:t>f</a:t>
            </a:r>
            <a:r>
              <a:rPr lang="en-US" b="0" i="0" u="none" strike="noStrike" baseline="0" dirty="0">
                <a:latin typeface="Century Schoolbook" panose="02040604050505020304" pitchFamily="18" charset="0"/>
              </a:rPr>
              <a:t>):          </a:t>
            </a:r>
            <a:r>
              <a:rPr lang="en-US" b="0" i="1" u="none" strike="noStrike" baseline="0" dirty="0">
                <a:latin typeface="Century Schoolbook" panose="02040604050505020304" pitchFamily="18" charset="0"/>
              </a:rPr>
              <a:t>4                  5                12               23                31              10                8</a:t>
            </a:r>
            <a:endParaRPr lang="en-IN" i="1" dirty="0">
              <a:latin typeface="Century Schoolbook" panose="02040604050505020304" pitchFamily="18" charset="0"/>
            </a:endParaRPr>
          </a:p>
          <a:p>
            <a:pPr>
              <a:lnSpc>
                <a:spcPct val="200000"/>
              </a:lnSpc>
            </a:pPr>
            <a:r>
              <a:rPr lang="en-IN" b="0" i="1" u="none" strike="noStrike" baseline="0" dirty="0">
                <a:latin typeface="Century Schoolbook" panose="02040604050505020304" pitchFamily="18" charset="0"/>
              </a:rPr>
              <a:t>54·5— 59·5</a:t>
            </a:r>
            <a:r>
              <a:rPr lang="en-IN" i="1" dirty="0">
                <a:latin typeface="Century Schoolbook" panose="02040604050505020304" pitchFamily="18" charset="0"/>
              </a:rPr>
              <a:t>    </a:t>
            </a:r>
            <a:r>
              <a:rPr lang="en-IN" b="0" i="1" u="none" strike="noStrike" baseline="0" dirty="0">
                <a:latin typeface="Century Schoolbook" panose="02040604050505020304" pitchFamily="18" charset="0"/>
              </a:rPr>
              <a:t>59·5—64·5</a:t>
            </a:r>
          </a:p>
          <a:p>
            <a:pPr algn="l">
              <a:lnSpc>
                <a:spcPct val="200000"/>
              </a:lnSpc>
            </a:pPr>
            <a:r>
              <a:rPr lang="en-US" b="0" i="1" u="none" strike="noStrike" baseline="0" dirty="0">
                <a:latin typeface="Century Schoolbook" panose="02040604050505020304" pitchFamily="18" charset="0"/>
              </a:rPr>
              <a:t>        5                    2</a:t>
            </a:r>
            <a:endParaRPr lang="en-IN" dirty="0">
              <a:latin typeface="Century Schoolbook" panose="02040604050505020304" pitchFamily="18" charset="0"/>
            </a:endParaRPr>
          </a:p>
        </p:txBody>
      </p:sp>
      <p:sp>
        <p:nvSpPr>
          <p:cNvPr id="7" name="TextBox 6">
            <a:extLst>
              <a:ext uri="{FF2B5EF4-FFF2-40B4-BE49-F238E27FC236}">
                <a16:creationId xmlns:a16="http://schemas.microsoft.com/office/drawing/2014/main" id="{F9C880AF-6539-C16E-DD67-D4B6D926EF2E}"/>
              </a:ext>
            </a:extLst>
          </p:cNvPr>
          <p:cNvSpPr txBox="1"/>
          <p:nvPr/>
        </p:nvSpPr>
        <p:spPr>
          <a:xfrm>
            <a:off x="304800" y="2819768"/>
            <a:ext cx="6096000" cy="400110"/>
          </a:xfrm>
          <a:prstGeom prst="rect">
            <a:avLst/>
          </a:prstGeom>
          <a:noFill/>
        </p:spPr>
        <p:txBody>
          <a:bodyPr wrap="square">
            <a:spAutoFit/>
          </a:bodyPr>
          <a:lstStyle/>
          <a:p>
            <a:r>
              <a:rPr lang="en-US" sz="2000" b="1" i="1" u="none" strike="noStrike" baseline="0" dirty="0">
                <a:solidFill>
                  <a:srgbClr val="002060"/>
                </a:solidFill>
                <a:latin typeface="Century Schoolbook" panose="02040604050505020304" pitchFamily="18" charset="0"/>
              </a:rPr>
              <a:t>Solution:</a:t>
            </a:r>
            <a:endParaRPr lang="en-IN" sz="2000" b="1" dirty="0">
              <a:solidFill>
                <a:srgbClr val="002060"/>
              </a:solidFill>
            </a:endParaRPr>
          </a:p>
        </p:txBody>
      </p:sp>
    </p:spTree>
    <p:extLst>
      <p:ext uri="{BB962C8B-B14F-4D97-AF65-F5344CB8AC3E}">
        <p14:creationId xmlns:p14="http://schemas.microsoft.com/office/powerpoint/2010/main" val="15344080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05A241-B8FA-60A8-9F96-A4480412BD0B}"/>
              </a:ext>
            </a:extLst>
          </p:cNvPr>
          <p:cNvPicPr>
            <a:picLocks noChangeAspect="1"/>
          </p:cNvPicPr>
          <p:nvPr/>
        </p:nvPicPr>
        <p:blipFill>
          <a:blip r:embed="rId2"/>
          <a:stretch>
            <a:fillRect/>
          </a:stretch>
        </p:blipFill>
        <p:spPr>
          <a:xfrm>
            <a:off x="1371600" y="496898"/>
            <a:ext cx="8910034" cy="5529829"/>
          </a:xfrm>
          <a:prstGeom prst="rect">
            <a:avLst/>
          </a:prstGeom>
        </p:spPr>
      </p:pic>
    </p:spTree>
    <p:extLst>
      <p:ext uri="{BB962C8B-B14F-4D97-AF65-F5344CB8AC3E}">
        <p14:creationId xmlns:p14="http://schemas.microsoft.com/office/powerpoint/2010/main" val="39644716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C9D77B-E594-F6B3-A2BF-A0F79AE70E57}"/>
              </a:ext>
            </a:extLst>
          </p:cNvPr>
          <p:cNvSpPr txBox="1"/>
          <p:nvPr/>
        </p:nvSpPr>
        <p:spPr>
          <a:xfrm>
            <a:off x="193964" y="138031"/>
            <a:ext cx="11901053" cy="1417696"/>
          </a:xfrm>
          <a:prstGeom prst="rect">
            <a:avLst/>
          </a:prstGeom>
          <a:noFill/>
        </p:spPr>
        <p:txBody>
          <a:bodyPr wrap="square">
            <a:spAutoFit/>
          </a:bodyPr>
          <a:lstStyle/>
          <a:p>
            <a:pPr algn="l">
              <a:lnSpc>
                <a:spcPct val="150000"/>
              </a:lnSpc>
            </a:pPr>
            <a:r>
              <a:rPr lang="en-US" sz="2000" b="1" i="0" u="none" strike="noStrike" baseline="0" dirty="0">
                <a:latin typeface="Century Schoolbook" panose="02040604050505020304" pitchFamily="18" charset="0"/>
              </a:rPr>
              <a:t>Example 4·25. </a:t>
            </a:r>
            <a:r>
              <a:rPr lang="en-US" sz="2000" b="0" i="1" u="none" strike="noStrike" baseline="0" dirty="0">
                <a:latin typeface="Century Schoolbook" panose="02040604050505020304" pitchFamily="18" charset="0"/>
              </a:rPr>
              <a:t>Draw the histogram and frequency polygon for the following frequency distribution.</a:t>
            </a:r>
          </a:p>
          <a:p>
            <a:pPr algn="l">
              <a:lnSpc>
                <a:spcPct val="150000"/>
              </a:lnSpc>
            </a:pPr>
            <a:r>
              <a:rPr lang="en-US" sz="2000" b="0" i="1" u="none" strike="noStrike" baseline="0" dirty="0">
                <a:latin typeface="Century Schoolbook" panose="02040604050505020304" pitchFamily="18" charset="0"/>
              </a:rPr>
              <a:t>Mid-value of class interval :   2·5    7·5    12·5    17·5    22·5    27·5    32·5     37·5</a:t>
            </a:r>
          </a:p>
          <a:p>
            <a:pPr algn="l">
              <a:lnSpc>
                <a:spcPct val="150000"/>
              </a:lnSpc>
            </a:pPr>
            <a:r>
              <a:rPr lang="en-US" sz="2000" b="0" i="1" u="none" strike="noStrike" baseline="0" dirty="0">
                <a:latin typeface="Century Schoolbook" panose="02040604050505020304" pitchFamily="18" charset="0"/>
              </a:rPr>
              <a:t>Frequency :                              7        10     20        13       17        10       14         9</a:t>
            </a:r>
            <a:endParaRPr lang="en-IN" sz="2000" dirty="0">
              <a:latin typeface="Century Schoolbook" panose="02040604050505020304" pitchFamily="18" charset="0"/>
            </a:endParaRPr>
          </a:p>
        </p:txBody>
      </p:sp>
      <p:pic>
        <p:nvPicPr>
          <p:cNvPr id="5" name="Picture 4">
            <a:extLst>
              <a:ext uri="{FF2B5EF4-FFF2-40B4-BE49-F238E27FC236}">
                <a16:creationId xmlns:a16="http://schemas.microsoft.com/office/drawing/2014/main" id="{C7CB9C52-F8B0-A249-332D-9866B90EC3CA}"/>
              </a:ext>
            </a:extLst>
          </p:cNvPr>
          <p:cNvPicPr>
            <a:picLocks noChangeAspect="1"/>
          </p:cNvPicPr>
          <p:nvPr/>
        </p:nvPicPr>
        <p:blipFill>
          <a:blip r:embed="rId2"/>
          <a:stretch>
            <a:fillRect/>
          </a:stretch>
        </p:blipFill>
        <p:spPr>
          <a:xfrm>
            <a:off x="193964" y="1927341"/>
            <a:ext cx="4397048" cy="2977168"/>
          </a:xfrm>
          <a:prstGeom prst="rect">
            <a:avLst/>
          </a:prstGeom>
        </p:spPr>
      </p:pic>
      <p:pic>
        <p:nvPicPr>
          <p:cNvPr id="7" name="Picture 6">
            <a:extLst>
              <a:ext uri="{FF2B5EF4-FFF2-40B4-BE49-F238E27FC236}">
                <a16:creationId xmlns:a16="http://schemas.microsoft.com/office/drawing/2014/main" id="{BCAE99E5-FD1D-496E-4997-CE40638A5D65}"/>
              </a:ext>
            </a:extLst>
          </p:cNvPr>
          <p:cNvPicPr>
            <a:picLocks noChangeAspect="1"/>
          </p:cNvPicPr>
          <p:nvPr/>
        </p:nvPicPr>
        <p:blipFill>
          <a:blip r:embed="rId3"/>
          <a:stretch>
            <a:fillRect/>
          </a:stretch>
        </p:blipFill>
        <p:spPr>
          <a:xfrm>
            <a:off x="5048212" y="1555727"/>
            <a:ext cx="6021570" cy="5132264"/>
          </a:xfrm>
          <a:prstGeom prst="rect">
            <a:avLst/>
          </a:prstGeom>
        </p:spPr>
      </p:pic>
    </p:spTree>
    <p:extLst>
      <p:ext uri="{BB962C8B-B14F-4D97-AF65-F5344CB8AC3E}">
        <p14:creationId xmlns:p14="http://schemas.microsoft.com/office/powerpoint/2010/main" val="22340768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15F93E-FC98-28BF-3F7A-D7F6991CDF26}"/>
              </a:ext>
            </a:extLst>
          </p:cNvPr>
          <p:cNvSpPr txBox="1"/>
          <p:nvPr/>
        </p:nvSpPr>
        <p:spPr>
          <a:xfrm>
            <a:off x="4031672" y="168625"/>
            <a:ext cx="6096000" cy="461665"/>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C. FREQUENCY CURVE</a:t>
            </a:r>
          </a:p>
        </p:txBody>
      </p:sp>
      <p:sp>
        <p:nvSpPr>
          <p:cNvPr id="5" name="TextBox 4">
            <a:extLst>
              <a:ext uri="{FF2B5EF4-FFF2-40B4-BE49-F238E27FC236}">
                <a16:creationId xmlns:a16="http://schemas.microsoft.com/office/drawing/2014/main" id="{CCEDA6F8-81D5-0AD9-86FB-9F59B92E821B}"/>
              </a:ext>
            </a:extLst>
          </p:cNvPr>
          <p:cNvSpPr txBox="1"/>
          <p:nvPr/>
        </p:nvSpPr>
        <p:spPr>
          <a:xfrm>
            <a:off x="346363" y="630290"/>
            <a:ext cx="10903527" cy="1285160"/>
          </a:xfrm>
          <a:prstGeom prst="rect">
            <a:avLst/>
          </a:prstGeom>
          <a:noFill/>
        </p:spPr>
        <p:txBody>
          <a:bodyPr wrap="square">
            <a:spAutoFit/>
          </a:bodyPr>
          <a:lstStyle/>
          <a:p>
            <a:pPr algn="l">
              <a:lnSpc>
                <a:spcPct val="150000"/>
              </a:lnSpc>
            </a:pPr>
            <a:r>
              <a:rPr lang="en-US" b="0" i="0" u="none" strike="noStrike" baseline="0" dirty="0">
                <a:latin typeface="Century Schoolbook" panose="02040604050505020304" pitchFamily="18" charset="0"/>
              </a:rPr>
              <a:t>In general, frequency curves should be </a:t>
            </a:r>
            <a:r>
              <a:rPr lang="en-IN" b="0" i="0" u="none" strike="noStrike" baseline="0" dirty="0">
                <a:latin typeface="Century Schoolbook" panose="02040604050505020304" pitchFamily="18" charset="0"/>
              </a:rPr>
              <a:t>attempted</a:t>
            </a:r>
          </a:p>
          <a:p>
            <a:pPr algn="l">
              <a:lnSpc>
                <a:spcPct val="150000"/>
              </a:lnSpc>
            </a:pPr>
            <a:r>
              <a:rPr lang="en-US" b="0" i="0" u="none" strike="noStrike" baseline="0" dirty="0">
                <a:latin typeface="Century Schoolbook" panose="02040604050505020304" pitchFamily="18" charset="0"/>
              </a:rPr>
              <a:t>(</a:t>
            </a:r>
            <a:r>
              <a:rPr lang="en-US" b="0" i="1" u="none" strike="noStrike" baseline="0" dirty="0" err="1">
                <a:latin typeface="Century Schoolbook" panose="02040604050505020304" pitchFamily="18" charset="0"/>
              </a:rPr>
              <a:t>i</a:t>
            </a:r>
            <a:r>
              <a:rPr lang="en-US" b="0" i="0" u="none" strike="noStrike" baseline="0" dirty="0">
                <a:latin typeface="Century Schoolbook" panose="02040604050505020304" pitchFamily="18" charset="0"/>
              </a:rPr>
              <a:t>) for frequency distribution based on the samples, and</a:t>
            </a:r>
          </a:p>
          <a:p>
            <a:pPr algn="l">
              <a:lnSpc>
                <a:spcPct val="150000"/>
              </a:lnSpc>
            </a:pPr>
            <a:r>
              <a:rPr lang="en-US" b="0" i="0" u="none" strike="noStrike" baseline="0" dirty="0">
                <a:latin typeface="Century Schoolbook" panose="02040604050505020304" pitchFamily="18" charset="0"/>
              </a:rPr>
              <a:t>(</a:t>
            </a:r>
            <a:r>
              <a:rPr lang="en-US" b="0" i="1" u="none" strike="noStrike" baseline="0" dirty="0">
                <a:latin typeface="Century Schoolbook" panose="02040604050505020304" pitchFamily="18" charset="0"/>
              </a:rPr>
              <a:t>ii</a:t>
            </a:r>
            <a:r>
              <a:rPr lang="en-US" b="0" i="0" u="none" strike="noStrike" baseline="0" dirty="0">
                <a:latin typeface="Century Schoolbook" panose="02040604050505020304" pitchFamily="18" charset="0"/>
              </a:rPr>
              <a:t>) when the distribution is continuous.</a:t>
            </a:r>
            <a:endParaRPr lang="en-IN" dirty="0">
              <a:latin typeface="Century Schoolbook" panose="02040604050505020304" pitchFamily="18" charset="0"/>
            </a:endParaRPr>
          </a:p>
        </p:txBody>
      </p:sp>
      <p:sp>
        <p:nvSpPr>
          <p:cNvPr id="7" name="TextBox 6">
            <a:extLst>
              <a:ext uri="{FF2B5EF4-FFF2-40B4-BE49-F238E27FC236}">
                <a16:creationId xmlns:a16="http://schemas.microsoft.com/office/drawing/2014/main" id="{B45A9AEA-713D-BA47-8E90-8BEBC96519ED}"/>
              </a:ext>
            </a:extLst>
          </p:cNvPr>
          <p:cNvSpPr txBox="1"/>
          <p:nvPr/>
        </p:nvSpPr>
        <p:spPr>
          <a:xfrm>
            <a:off x="346363" y="1915450"/>
            <a:ext cx="11416146" cy="1285160"/>
          </a:xfrm>
          <a:prstGeom prst="rect">
            <a:avLst/>
          </a:prstGeom>
          <a:noFill/>
        </p:spPr>
        <p:txBody>
          <a:bodyPr wrap="square">
            <a:spAutoFit/>
          </a:bodyPr>
          <a:lstStyle/>
          <a:p>
            <a:pPr algn="l">
              <a:lnSpc>
                <a:spcPct val="150000"/>
              </a:lnSpc>
            </a:pPr>
            <a:r>
              <a:rPr lang="en-US" b="1" i="0" u="none" strike="noStrike" baseline="0" dirty="0">
                <a:latin typeface="Century Schoolbook" panose="02040604050505020304" pitchFamily="18" charset="0"/>
              </a:rPr>
              <a:t>Example 4·26. </a:t>
            </a:r>
            <a:r>
              <a:rPr lang="en-US" b="0" i="1" u="none" strike="noStrike" baseline="0" dirty="0">
                <a:latin typeface="Century Schoolbook" panose="02040604050505020304" pitchFamily="18" charset="0"/>
              </a:rPr>
              <a:t>Draw a frequency curve for the following distribution </a:t>
            </a:r>
            <a:r>
              <a:rPr lang="en-US" b="0" i="0" u="none" strike="noStrike" baseline="0" dirty="0">
                <a:latin typeface="Century Schoolbook" panose="02040604050505020304" pitchFamily="18" charset="0"/>
              </a:rPr>
              <a:t>:</a:t>
            </a:r>
          </a:p>
          <a:p>
            <a:pPr algn="l">
              <a:lnSpc>
                <a:spcPct val="150000"/>
              </a:lnSpc>
            </a:pPr>
            <a:r>
              <a:rPr lang="en-US" b="0" i="1" u="none" strike="noStrike" baseline="0" dirty="0">
                <a:latin typeface="Century Schoolbook" panose="02040604050505020304" pitchFamily="18" charset="0"/>
              </a:rPr>
              <a:t>Age (Yrs.) :           17—19    19—21    21—23    23—25    25—27    27—29    29—31</a:t>
            </a:r>
          </a:p>
          <a:p>
            <a:pPr algn="l">
              <a:lnSpc>
                <a:spcPct val="150000"/>
              </a:lnSpc>
            </a:pPr>
            <a:r>
              <a:rPr lang="en-US" b="0" i="1" u="none" strike="noStrike" baseline="0" dirty="0">
                <a:latin typeface="Century Schoolbook" panose="02040604050505020304" pitchFamily="18" charset="0"/>
              </a:rPr>
              <a:t>No. of Students :      7            13             24           30           22             15           6</a:t>
            </a:r>
            <a:endParaRPr lang="en-IN" dirty="0">
              <a:latin typeface="Century Schoolbook" panose="02040604050505020304" pitchFamily="18" charset="0"/>
            </a:endParaRPr>
          </a:p>
        </p:txBody>
      </p:sp>
      <p:pic>
        <p:nvPicPr>
          <p:cNvPr id="9" name="Picture 8">
            <a:extLst>
              <a:ext uri="{FF2B5EF4-FFF2-40B4-BE49-F238E27FC236}">
                <a16:creationId xmlns:a16="http://schemas.microsoft.com/office/drawing/2014/main" id="{3376CDC3-55A9-2B30-D5BE-CD6F040D7DD9}"/>
              </a:ext>
            </a:extLst>
          </p:cNvPr>
          <p:cNvPicPr>
            <a:picLocks noChangeAspect="1"/>
          </p:cNvPicPr>
          <p:nvPr/>
        </p:nvPicPr>
        <p:blipFill>
          <a:blip r:embed="rId2"/>
          <a:stretch>
            <a:fillRect/>
          </a:stretch>
        </p:blipFill>
        <p:spPr>
          <a:xfrm>
            <a:off x="3212199" y="3200610"/>
            <a:ext cx="5640856" cy="3657391"/>
          </a:xfrm>
          <a:prstGeom prst="rect">
            <a:avLst/>
          </a:prstGeom>
        </p:spPr>
      </p:pic>
    </p:spTree>
    <p:extLst>
      <p:ext uri="{BB962C8B-B14F-4D97-AF65-F5344CB8AC3E}">
        <p14:creationId xmlns:p14="http://schemas.microsoft.com/office/powerpoint/2010/main" val="925847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B73313-F937-EDDA-CCE1-170E6C807774}"/>
              </a:ext>
            </a:extLst>
          </p:cNvPr>
          <p:cNvSpPr txBox="1"/>
          <p:nvPr/>
        </p:nvSpPr>
        <p:spPr>
          <a:xfrm>
            <a:off x="263236" y="215114"/>
            <a:ext cx="11928764" cy="1700209"/>
          </a:xfrm>
          <a:prstGeom prst="rect">
            <a:avLst/>
          </a:prstGeom>
          <a:noFill/>
        </p:spPr>
        <p:txBody>
          <a:bodyPr wrap="square">
            <a:spAutoFit/>
          </a:bodyPr>
          <a:lstStyle/>
          <a:p>
            <a:pPr algn="l">
              <a:lnSpc>
                <a:spcPct val="150000"/>
              </a:lnSpc>
            </a:pPr>
            <a:r>
              <a:rPr lang="en-US" b="0" i="0" u="none" strike="noStrike" baseline="0">
                <a:latin typeface="Century Schoolbook" panose="02040604050505020304" pitchFamily="18" charset="0"/>
              </a:rPr>
              <a:t>The following hypothetical distribution of marks in a test will give a symmetrical frequency </a:t>
            </a:r>
            <a:r>
              <a:rPr lang="en-IN" b="0" i="0" u="none" strike="noStrike" baseline="0">
                <a:latin typeface="Century Schoolbook" panose="02040604050505020304" pitchFamily="18" charset="0"/>
              </a:rPr>
              <a:t>distribution.</a:t>
            </a:r>
          </a:p>
          <a:p>
            <a:pPr algn="l">
              <a:lnSpc>
                <a:spcPct val="150000"/>
              </a:lnSpc>
            </a:pPr>
            <a:r>
              <a:rPr lang="en-US" b="0" i="0" u="none" strike="noStrike" baseline="0">
                <a:latin typeface="Century Schoolbook" panose="02040604050505020304" pitchFamily="18" charset="0"/>
              </a:rPr>
              <a:t>Marks :     0—10    10—20    20—30    30—40    40—50    50—60    60—70    70—80    80—90</a:t>
            </a:r>
          </a:p>
          <a:p>
            <a:pPr algn="l">
              <a:lnSpc>
                <a:spcPct val="150000"/>
              </a:lnSpc>
            </a:pPr>
            <a:r>
              <a:rPr lang="en-US" b="0" i="0" u="none" strike="noStrike" baseline="0">
                <a:latin typeface="Century Schoolbook" panose="02040604050505020304" pitchFamily="18" charset="0"/>
              </a:rPr>
              <a:t>Frequency : 40          70          120          160          180          160          120          70           40</a:t>
            </a:r>
          </a:p>
          <a:p>
            <a:pPr algn="l">
              <a:lnSpc>
                <a:spcPct val="150000"/>
              </a:lnSpc>
            </a:pPr>
            <a:r>
              <a:rPr lang="en-US" b="0" i="0" u="none" strike="noStrike" baseline="0">
                <a:latin typeface="Century Schoolbook" panose="02040604050505020304" pitchFamily="18" charset="0"/>
              </a:rPr>
              <a:t>If the data are presented graphically, we shall obtain a frequency curve which is symmetrical.</a:t>
            </a:r>
            <a:endParaRPr lang="en-IN" dirty="0">
              <a:latin typeface="Century Schoolbook" panose="02040604050505020304" pitchFamily="18" charset="0"/>
            </a:endParaRPr>
          </a:p>
        </p:txBody>
      </p:sp>
      <p:pic>
        <p:nvPicPr>
          <p:cNvPr id="5" name="Picture 4">
            <a:extLst>
              <a:ext uri="{FF2B5EF4-FFF2-40B4-BE49-F238E27FC236}">
                <a16:creationId xmlns:a16="http://schemas.microsoft.com/office/drawing/2014/main" id="{DF3C3692-B3CA-BCB3-A1B8-9CE1A0A168BF}"/>
              </a:ext>
            </a:extLst>
          </p:cNvPr>
          <p:cNvPicPr>
            <a:picLocks noChangeAspect="1"/>
          </p:cNvPicPr>
          <p:nvPr/>
        </p:nvPicPr>
        <p:blipFill>
          <a:blip r:embed="rId2"/>
          <a:stretch>
            <a:fillRect/>
          </a:stretch>
        </p:blipFill>
        <p:spPr>
          <a:xfrm>
            <a:off x="3376311" y="2128084"/>
            <a:ext cx="4322117" cy="2148494"/>
          </a:xfrm>
          <a:prstGeom prst="rect">
            <a:avLst/>
          </a:prstGeom>
        </p:spPr>
      </p:pic>
      <p:pic>
        <p:nvPicPr>
          <p:cNvPr id="7" name="Picture 6">
            <a:extLst>
              <a:ext uri="{FF2B5EF4-FFF2-40B4-BE49-F238E27FC236}">
                <a16:creationId xmlns:a16="http://schemas.microsoft.com/office/drawing/2014/main" id="{4FE4D86B-9F7B-CA85-A5BA-14C39D271A28}"/>
              </a:ext>
            </a:extLst>
          </p:cNvPr>
          <p:cNvPicPr>
            <a:picLocks noChangeAspect="1"/>
          </p:cNvPicPr>
          <p:nvPr/>
        </p:nvPicPr>
        <p:blipFill>
          <a:blip r:embed="rId3"/>
          <a:stretch>
            <a:fillRect/>
          </a:stretch>
        </p:blipFill>
        <p:spPr>
          <a:xfrm>
            <a:off x="717452" y="4549235"/>
            <a:ext cx="10438228" cy="1924319"/>
          </a:xfrm>
          <a:prstGeom prst="rect">
            <a:avLst/>
          </a:prstGeom>
        </p:spPr>
      </p:pic>
    </p:spTree>
    <p:extLst>
      <p:ext uri="{BB962C8B-B14F-4D97-AF65-F5344CB8AC3E}">
        <p14:creationId xmlns:p14="http://schemas.microsoft.com/office/powerpoint/2010/main" val="22831164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B76AE7-0664-CC26-548F-7F0ABB50E7BA}"/>
              </a:ext>
            </a:extLst>
          </p:cNvPr>
          <p:cNvSpPr txBox="1"/>
          <p:nvPr/>
        </p:nvSpPr>
        <p:spPr>
          <a:xfrm>
            <a:off x="2410691" y="248235"/>
            <a:ext cx="7855527" cy="461665"/>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D. OGIVE OR CUMULATIVE FREQUENCY CURVE</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3A2E507-F67A-14CE-A702-3086E7B2B5E0}"/>
              </a:ext>
            </a:extLst>
          </p:cNvPr>
          <p:cNvSpPr txBox="1"/>
          <p:nvPr/>
        </p:nvSpPr>
        <p:spPr>
          <a:xfrm>
            <a:off x="284018" y="709900"/>
            <a:ext cx="11623964" cy="2531655"/>
          </a:xfrm>
          <a:prstGeom prst="rect">
            <a:avLst/>
          </a:prstGeom>
          <a:noFill/>
        </p:spPr>
        <p:txBody>
          <a:bodyPr wrap="square">
            <a:spAutoFit/>
          </a:bodyPr>
          <a:lstStyle/>
          <a:p>
            <a:pPr algn="just">
              <a:lnSpc>
                <a:spcPct val="150000"/>
              </a:lnSpc>
            </a:pPr>
            <a:r>
              <a:rPr lang="en-US" sz="1800" b="0" i="0" u="none" strike="noStrike" baseline="0" dirty="0">
                <a:latin typeface="Century Schoolbook" panose="02040604050505020304" pitchFamily="18" charset="0"/>
              </a:rPr>
              <a:t>Ogive, pronounced as </a:t>
            </a:r>
            <a:r>
              <a:rPr lang="en-US" sz="1800" b="0" i="0" u="none" strike="noStrike" baseline="0" dirty="0" err="1">
                <a:latin typeface="Century Schoolbook" panose="02040604050505020304" pitchFamily="18" charset="0"/>
              </a:rPr>
              <a:t>ojive</a:t>
            </a:r>
            <a:r>
              <a:rPr lang="en-US" sz="1800" b="0" i="0" u="none" strike="noStrike" baseline="0" dirty="0">
                <a:latin typeface="Century Schoolbook" panose="02040604050505020304" pitchFamily="18" charset="0"/>
              </a:rPr>
              <a:t>, is a graphic presentation of the cumulative frequency (</a:t>
            </a:r>
            <a:r>
              <a:rPr lang="en-US" sz="1800" b="0" i="1" u="none" strike="noStrike" baseline="0" dirty="0">
                <a:latin typeface="Century Schoolbook" panose="02040604050505020304" pitchFamily="18" charset="0"/>
              </a:rPr>
              <a:t>c.f.</a:t>
            </a:r>
            <a:r>
              <a:rPr lang="en-US" sz="1800" b="0" i="0" u="none" strike="noStrike" baseline="0" dirty="0">
                <a:latin typeface="Century Schoolbook" panose="02040604050505020304" pitchFamily="18" charset="0"/>
              </a:rPr>
              <a:t>) distribution of </a:t>
            </a:r>
            <a:r>
              <a:rPr lang="en-US" sz="1800" b="0" i="1" u="none" strike="noStrike" baseline="0" dirty="0">
                <a:latin typeface="Century Schoolbook" panose="02040604050505020304" pitchFamily="18" charset="0"/>
              </a:rPr>
              <a:t>continuous </a:t>
            </a:r>
            <a:r>
              <a:rPr lang="en-US" sz="1800" b="0" i="0" u="none" strike="noStrike" baseline="0" dirty="0">
                <a:latin typeface="Century Schoolbook" panose="02040604050505020304" pitchFamily="18" charset="0"/>
              </a:rPr>
              <a:t>variable. It consists in plotting the </a:t>
            </a:r>
            <a:r>
              <a:rPr lang="en-US" sz="1800" b="0" i="1" u="none" strike="noStrike" baseline="0" dirty="0">
                <a:latin typeface="Century Schoolbook" panose="02040604050505020304" pitchFamily="18" charset="0"/>
              </a:rPr>
              <a:t>c.f. </a:t>
            </a:r>
            <a:r>
              <a:rPr lang="en-US" sz="1800" b="0" i="0" u="none" strike="noStrike" baseline="0" dirty="0">
                <a:latin typeface="Century Schoolbook" panose="02040604050505020304" pitchFamily="18" charset="0"/>
              </a:rPr>
              <a:t>(along the Y-axis) against the class boundaries (along X-axis). Since there are two types of cumulative frequency distributions </a:t>
            </a:r>
            <a:r>
              <a:rPr lang="en-US" sz="1800" b="0" i="1" u="none" strike="noStrike" baseline="0" dirty="0">
                <a:latin typeface="Century Schoolbook" panose="02040604050505020304" pitchFamily="18" charset="0"/>
              </a:rPr>
              <a:t>viz</a:t>
            </a:r>
            <a:r>
              <a:rPr lang="en-US" sz="1800" b="0" i="0" u="none" strike="noStrike" baseline="0" dirty="0">
                <a:latin typeface="Century Schoolbook" panose="02040604050505020304" pitchFamily="18" charset="0"/>
              </a:rPr>
              <a:t>., ‘less than’ </a:t>
            </a:r>
            <a:r>
              <a:rPr lang="en-US" sz="1800" b="0" i="1" u="none" strike="noStrike" baseline="0" dirty="0">
                <a:latin typeface="Century Schoolbook" panose="02040604050505020304" pitchFamily="18" charset="0"/>
              </a:rPr>
              <a:t>c.f. </a:t>
            </a:r>
            <a:r>
              <a:rPr lang="en-US" sz="1800" b="0" i="0" u="none" strike="noStrike" baseline="0" dirty="0">
                <a:latin typeface="Century Schoolbook" panose="02040604050505020304" pitchFamily="18" charset="0"/>
              </a:rPr>
              <a:t>and ‘more than’ </a:t>
            </a:r>
            <a:r>
              <a:rPr lang="en-US" sz="1800" b="0" i="1" u="none" strike="noStrike" baseline="0" dirty="0">
                <a:latin typeface="Century Schoolbook" panose="02040604050505020304" pitchFamily="18" charset="0"/>
              </a:rPr>
              <a:t>c.f. </a:t>
            </a:r>
            <a:r>
              <a:rPr lang="en-US" sz="1800" b="0" i="0" u="none" strike="noStrike" baseline="0" dirty="0">
                <a:latin typeface="Century Schoolbook" panose="02040604050505020304" pitchFamily="18" charset="0"/>
              </a:rPr>
              <a:t>we have accordingly two types of ogives, </a:t>
            </a:r>
            <a:r>
              <a:rPr lang="en-US" sz="1800" b="0" i="1" u="none" strike="noStrike" baseline="0" dirty="0">
                <a:latin typeface="Century Schoolbook" panose="02040604050505020304" pitchFamily="18" charset="0"/>
              </a:rPr>
              <a:t>viz</a:t>
            </a:r>
            <a:r>
              <a:rPr lang="en-US" sz="1800" b="0" i="0" u="none" strike="noStrike" baseline="0" dirty="0">
                <a:latin typeface="Century Schoolbook" panose="02040604050505020304" pitchFamily="18" charset="0"/>
              </a:rPr>
              <a:t>.,</a:t>
            </a:r>
          </a:p>
          <a:p>
            <a:pPr algn="just">
              <a:lnSpc>
                <a:spcPct val="150000"/>
              </a:lnSpc>
            </a:pPr>
            <a:r>
              <a:rPr lang="en-IN" sz="1800" b="0" i="0" u="none" strike="noStrike" baseline="0" dirty="0">
                <a:latin typeface="Century Schoolbook" panose="02040604050505020304" pitchFamily="18" charset="0"/>
              </a:rPr>
              <a:t>(</a:t>
            </a:r>
            <a:r>
              <a:rPr lang="en-IN" sz="1800" b="0" i="1" u="none" strike="noStrike" baseline="0" dirty="0" err="1">
                <a:latin typeface="Century Schoolbook" panose="02040604050505020304" pitchFamily="18" charset="0"/>
              </a:rPr>
              <a:t>i</a:t>
            </a:r>
            <a:r>
              <a:rPr lang="en-IN" sz="1800" b="0" i="0" u="none" strike="noStrike" baseline="0" dirty="0">
                <a:latin typeface="Century Schoolbook" panose="02040604050505020304" pitchFamily="18" charset="0"/>
              </a:rPr>
              <a:t>) ‘Less than’ ogive.</a:t>
            </a:r>
          </a:p>
          <a:p>
            <a:pPr algn="just">
              <a:lnSpc>
                <a:spcPct val="150000"/>
              </a:lnSpc>
            </a:pPr>
            <a:r>
              <a:rPr lang="en-IN" sz="1800" b="0" i="0" u="none" strike="noStrike" baseline="0" dirty="0">
                <a:latin typeface="Century Schoolbook" panose="02040604050505020304" pitchFamily="18" charset="0"/>
              </a:rPr>
              <a:t>(</a:t>
            </a:r>
            <a:r>
              <a:rPr lang="en-IN" sz="1800" b="0" i="1" u="none" strike="noStrike" baseline="0" dirty="0">
                <a:latin typeface="Century Schoolbook" panose="02040604050505020304" pitchFamily="18" charset="0"/>
              </a:rPr>
              <a:t>ii</a:t>
            </a:r>
            <a:r>
              <a:rPr lang="en-IN" sz="1800" b="0" i="0" u="none" strike="noStrike" baseline="0" dirty="0">
                <a:latin typeface="Century Schoolbook" panose="02040604050505020304" pitchFamily="18" charset="0"/>
              </a:rPr>
              <a:t>) ‘More than’ ogive.</a:t>
            </a:r>
            <a:endParaRPr lang="en-IN" dirty="0">
              <a:latin typeface="Century Schoolbook" panose="02040604050505020304" pitchFamily="18" charset="0"/>
            </a:endParaRPr>
          </a:p>
        </p:txBody>
      </p:sp>
      <p:sp>
        <p:nvSpPr>
          <p:cNvPr id="7" name="TextBox 6">
            <a:extLst>
              <a:ext uri="{FF2B5EF4-FFF2-40B4-BE49-F238E27FC236}">
                <a16:creationId xmlns:a16="http://schemas.microsoft.com/office/drawing/2014/main" id="{429D831E-1FE3-894F-108D-C1657BAB00F8}"/>
              </a:ext>
            </a:extLst>
          </p:cNvPr>
          <p:cNvSpPr txBox="1"/>
          <p:nvPr/>
        </p:nvSpPr>
        <p:spPr>
          <a:xfrm>
            <a:off x="284016" y="3138055"/>
            <a:ext cx="11623964" cy="1700209"/>
          </a:xfrm>
          <a:prstGeom prst="rect">
            <a:avLst/>
          </a:prstGeom>
          <a:noFill/>
        </p:spPr>
        <p:txBody>
          <a:bodyPr wrap="square">
            <a:spAutoFit/>
          </a:bodyPr>
          <a:lstStyle/>
          <a:p>
            <a:pPr algn="just">
              <a:lnSpc>
                <a:spcPct val="150000"/>
              </a:lnSpc>
            </a:pPr>
            <a:r>
              <a:rPr lang="en-US" sz="1800" b="1" i="0" u="none" strike="noStrike" baseline="0" dirty="0">
                <a:solidFill>
                  <a:srgbClr val="002060"/>
                </a:solidFill>
                <a:latin typeface="Century Schoolbook" panose="02040604050505020304" pitchFamily="18" charset="0"/>
              </a:rPr>
              <a:t>‘</a:t>
            </a:r>
            <a:r>
              <a:rPr lang="en-US" b="1" dirty="0">
                <a:solidFill>
                  <a:srgbClr val="002060"/>
                </a:solidFill>
                <a:latin typeface="Century Schoolbook" panose="02040604050505020304" pitchFamily="18" charset="0"/>
              </a:rPr>
              <a:t>Less Than’ Ogive. </a:t>
            </a:r>
            <a:r>
              <a:rPr lang="en-US" dirty="0">
                <a:latin typeface="Century Schoolbook" panose="02040604050505020304" pitchFamily="18" charset="0"/>
              </a:rPr>
              <a:t>This consists in plotting the ‘less than’ cumulative frequencies against the upper class boundaries of the respective classes. The points so obtained are joined by a smooth freehand curve to give ‘less than’ ogive. Obviously, ‘less than’ ogive is an increasing curve, sloping upwards from left to right and has the shape of an elongated S.</a:t>
            </a:r>
            <a:endParaRPr lang="en-IN" dirty="0">
              <a:latin typeface="Century Schoolbook" panose="02040604050505020304" pitchFamily="18" charset="0"/>
            </a:endParaRPr>
          </a:p>
        </p:txBody>
      </p:sp>
      <p:sp>
        <p:nvSpPr>
          <p:cNvPr id="9" name="TextBox 8">
            <a:extLst>
              <a:ext uri="{FF2B5EF4-FFF2-40B4-BE49-F238E27FC236}">
                <a16:creationId xmlns:a16="http://schemas.microsoft.com/office/drawing/2014/main" id="{2B6CAB30-38A6-1978-4BD2-EDF533199651}"/>
              </a:ext>
            </a:extLst>
          </p:cNvPr>
          <p:cNvSpPr txBox="1"/>
          <p:nvPr/>
        </p:nvSpPr>
        <p:spPr>
          <a:xfrm>
            <a:off x="284014" y="4819605"/>
            <a:ext cx="11623963" cy="1700209"/>
          </a:xfrm>
          <a:prstGeom prst="rect">
            <a:avLst/>
          </a:prstGeom>
          <a:noFill/>
        </p:spPr>
        <p:txBody>
          <a:bodyPr wrap="square">
            <a:spAutoFit/>
          </a:bodyPr>
          <a:lstStyle/>
          <a:p>
            <a:pPr algn="just">
              <a:lnSpc>
                <a:spcPct val="150000"/>
              </a:lnSpc>
            </a:pPr>
            <a:r>
              <a:rPr lang="en-US" b="1" dirty="0">
                <a:solidFill>
                  <a:srgbClr val="002060"/>
                </a:solidFill>
                <a:latin typeface="Century Schoolbook" panose="02040604050505020304" pitchFamily="18" charset="0"/>
              </a:rPr>
              <a:t>‘More Than’ Ogive. </a:t>
            </a:r>
            <a:r>
              <a:rPr lang="en-US" dirty="0">
                <a:latin typeface="Century Schoolbook" panose="02040604050505020304" pitchFamily="18" charset="0"/>
              </a:rPr>
              <a:t>Similarly, in ‘more than’ ogive, the ‘more than’ cumulative frequencies are plotted against the lower class boundaries of the respective classes. The points so obtained are joined by a smooth freehand curve to give ‘more than’ ogive. ‘More than’ ogive is a decreasing curve and slopes downwards from left to right and has the shape of an elongated S, upside down.</a:t>
            </a:r>
            <a:endParaRPr lang="en-IN" dirty="0">
              <a:latin typeface="Century Schoolbook" panose="02040604050505020304" pitchFamily="18" charset="0"/>
            </a:endParaRPr>
          </a:p>
        </p:txBody>
      </p:sp>
    </p:spTree>
    <p:extLst>
      <p:ext uri="{BB962C8B-B14F-4D97-AF65-F5344CB8AC3E}">
        <p14:creationId xmlns:p14="http://schemas.microsoft.com/office/powerpoint/2010/main" val="2421683561"/>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03735B-B482-2C0C-CD8C-3FD2B3E85D01}"/>
              </a:ext>
            </a:extLst>
          </p:cNvPr>
          <p:cNvSpPr txBox="1"/>
          <p:nvPr/>
        </p:nvSpPr>
        <p:spPr>
          <a:xfrm>
            <a:off x="637309" y="261372"/>
            <a:ext cx="10917381" cy="4436023"/>
          </a:xfrm>
          <a:prstGeom prst="rect">
            <a:avLst/>
          </a:prstGeom>
          <a:noFill/>
        </p:spPr>
        <p:txBody>
          <a:bodyPr wrap="square">
            <a:spAutoFit/>
          </a:bodyPr>
          <a:lstStyle/>
          <a:p>
            <a:pPr algn="l">
              <a:lnSpc>
                <a:spcPct val="200000"/>
              </a:lnSpc>
            </a:pPr>
            <a:r>
              <a:rPr lang="en-US" b="1" i="0" u="none" strike="noStrike" baseline="0" dirty="0">
                <a:latin typeface="Century Schoolbook" panose="02040604050505020304" pitchFamily="18" charset="0"/>
              </a:rPr>
              <a:t>Example 4·27. </a:t>
            </a:r>
            <a:r>
              <a:rPr lang="en-US" b="0" i="1" u="none" strike="noStrike" baseline="0" dirty="0">
                <a:latin typeface="Century Schoolbook" panose="02040604050505020304" pitchFamily="18" charset="0"/>
              </a:rPr>
              <a:t>Draw a less than cumulative frequency curve for the following data and find from the</a:t>
            </a:r>
          </a:p>
          <a:p>
            <a:pPr algn="l">
              <a:lnSpc>
                <a:spcPct val="200000"/>
              </a:lnSpc>
            </a:pPr>
            <a:r>
              <a:rPr lang="en-US" b="0" i="1" u="none" strike="noStrike" baseline="0" dirty="0">
                <a:latin typeface="Century Schoolbook" panose="02040604050505020304" pitchFamily="18" charset="0"/>
              </a:rPr>
              <a:t>graph the value of seventh decile.</a:t>
            </a:r>
          </a:p>
          <a:p>
            <a:pPr algn="l">
              <a:lnSpc>
                <a:spcPct val="200000"/>
              </a:lnSpc>
            </a:pPr>
            <a:r>
              <a:rPr lang="en-US" b="0" i="1" u="none" strike="noStrike" baseline="0" dirty="0">
                <a:latin typeface="Century Schoolbook" panose="02040604050505020304" pitchFamily="18" charset="0"/>
              </a:rPr>
              <a:t>Monthly income          No. of workers    	Monthly income          No. of workers</a:t>
            </a:r>
          </a:p>
          <a:p>
            <a:pPr algn="l">
              <a:lnSpc>
                <a:spcPct val="200000"/>
              </a:lnSpc>
            </a:pPr>
            <a:r>
              <a:rPr lang="en-IN" b="0" i="1" u="none" strike="noStrike" baseline="0" dirty="0">
                <a:latin typeface="Century Schoolbook" panose="02040604050505020304" pitchFamily="18" charset="0"/>
              </a:rPr>
              <a:t>0—100 			12 		500—600 		20</a:t>
            </a:r>
          </a:p>
          <a:p>
            <a:pPr algn="l">
              <a:lnSpc>
                <a:spcPct val="200000"/>
              </a:lnSpc>
            </a:pPr>
            <a:r>
              <a:rPr lang="en-IN" b="0" i="1" u="none" strike="noStrike" baseline="0" dirty="0">
                <a:latin typeface="Century Schoolbook" panose="02040604050505020304" pitchFamily="18" charset="0"/>
              </a:rPr>
              <a:t>100—200 		28 		600—700		 20</a:t>
            </a:r>
          </a:p>
          <a:p>
            <a:pPr algn="l">
              <a:lnSpc>
                <a:spcPct val="200000"/>
              </a:lnSpc>
            </a:pPr>
            <a:r>
              <a:rPr lang="en-IN" b="0" i="1" u="none" strike="noStrike" baseline="0" dirty="0">
                <a:latin typeface="Century Schoolbook" panose="02040604050505020304" pitchFamily="18" charset="0"/>
              </a:rPr>
              <a:t>200—300 		35		 700—800 		17</a:t>
            </a:r>
          </a:p>
          <a:p>
            <a:pPr algn="l">
              <a:lnSpc>
                <a:spcPct val="200000"/>
              </a:lnSpc>
            </a:pPr>
            <a:r>
              <a:rPr lang="en-IN" b="0" i="1" u="none" strike="noStrike" baseline="0" dirty="0">
                <a:latin typeface="Century Schoolbook" panose="02040604050505020304" pitchFamily="18" charset="0"/>
              </a:rPr>
              <a:t>300—400 		65		 800—900 		13</a:t>
            </a:r>
          </a:p>
          <a:p>
            <a:pPr algn="l">
              <a:lnSpc>
                <a:spcPct val="200000"/>
              </a:lnSpc>
            </a:pPr>
            <a:r>
              <a:rPr lang="en-IN" b="0" i="1" u="none" strike="noStrike" baseline="0" dirty="0">
                <a:latin typeface="Century Schoolbook" panose="02040604050505020304" pitchFamily="18" charset="0"/>
              </a:rPr>
              <a:t>400—500 		30 		900—1000 		10</a:t>
            </a:r>
            <a:endParaRPr lang="en-IN" dirty="0">
              <a:latin typeface="Century Schoolbook" panose="02040604050505020304" pitchFamily="18" charset="0"/>
            </a:endParaRPr>
          </a:p>
        </p:txBody>
      </p:sp>
      <p:cxnSp>
        <p:nvCxnSpPr>
          <p:cNvPr id="5" name="Straight Connector 4">
            <a:extLst>
              <a:ext uri="{FF2B5EF4-FFF2-40B4-BE49-F238E27FC236}">
                <a16:creationId xmlns:a16="http://schemas.microsoft.com/office/drawing/2014/main" id="{57DE6F5D-5FBF-705A-F1E5-129AB2066F58}"/>
              </a:ext>
            </a:extLst>
          </p:cNvPr>
          <p:cNvCxnSpPr/>
          <p:nvPr/>
        </p:nvCxnSpPr>
        <p:spPr>
          <a:xfrm>
            <a:off x="637309" y="1454727"/>
            <a:ext cx="9531927"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D270BC5-A392-DFB4-776E-3A70C4E1B109}"/>
              </a:ext>
            </a:extLst>
          </p:cNvPr>
          <p:cNvCxnSpPr/>
          <p:nvPr/>
        </p:nvCxnSpPr>
        <p:spPr>
          <a:xfrm>
            <a:off x="581890" y="1981199"/>
            <a:ext cx="9531927"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6EC0595-9F15-7B9C-6A30-48A72DDFF91E}"/>
              </a:ext>
            </a:extLst>
          </p:cNvPr>
          <p:cNvCxnSpPr/>
          <p:nvPr/>
        </p:nvCxnSpPr>
        <p:spPr>
          <a:xfrm>
            <a:off x="665016" y="4697395"/>
            <a:ext cx="953192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3341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414AB8-3E38-C477-731A-30158AF2869A}"/>
              </a:ext>
            </a:extLst>
          </p:cNvPr>
          <p:cNvPicPr>
            <a:picLocks noChangeAspect="1"/>
          </p:cNvPicPr>
          <p:nvPr/>
        </p:nvPicPr>
        <p:blipFill>
          <a:blip r:embed="rId2"/>
          <a:stretch>
            <a:fillRect/>
          </a:stretch>
        </p:blipFill>
        <p:spPr>
          <a:xfrm>
            <a:off x="277092" y="760239"/>
            <a:ext cx="4752108" cy="5002103"/>
          </a:xfrm>
          <a:prstGeom prst="rect">
            <a:avLst/>
          </a:prstGeom>
        </p:spPr>
      </p:pic>
      <p:pic>
        <p:nvPicPr>
          <p:cNvPr id="6" name="Picture 5">
            <a:extLst>
              <a:ext uri="{FF2B5EF4-FFF2-40B4-BE49-F238E27FC236}">
                <a16:creationId xmlns:a16="http://schemas.microsoft.com/office/drawing/2014/main" id="{CF3B3FBB-60D5-BAE0-245F-025D7480D789}"/>
              </a:ext>
            </a:extLst>
          </p:cNvPr>
          <p:cNvPicPr>
            <a:picLocks noChangeAspect="1"/>
          </p:cNvPicPr>
          <p:nvPr/>
        </p:nvPicPr>
        <p:blipFill>
          <a:blip r:embed="rId3"/>
          <a:stretch>
            <a:fillRect/>
          </a:stretch>
        </p:blipFill>
        <p:spPr>
          <a:xfrm>
            <a:off x="5427236" y="1316181"/>
            <a:ext cx="6677166" cy="4087091"/>
          </a:xfrm>
          <a:prstGeom prst="rect">
            <a:avLst/>
          </a:prstGeom>
        </p:spPr>
      </p:pic>
    </p:spTree>
    <p:extLst>
      <p:ext uri="{BB962C8B-B14F-4D97-AF65-F5344CB8AC3E}">
        <p14:creationId xmlns:p14="http://schemas.microsoft.com/office/powerpoint/2010/main" val="2685297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DF7C1-3C50-805F-C7CD-92D220560281}"/>
              </a:ext>
            </a:extLst>
          </p:cNvPr>
          <p:cNvSpPr txBox="1"/>
          <p:nvPr/>
        </p:nvSpPr>
        <p:spPr>
          <a:xfrm>
            <a:off x="429490" y="215159"/>
            <a:ext cx="11665527" cy="2116157"/>
          </a:xfrm>
          <a:prstGeom prst="rect">
            <a:avLst/>
          </a:prstGeom>
          <a:noFill/>
        </p:spPr>
        <p:txBody>
          <a:bodyPr wrap="square">
            <a:spAutoFit/>
          </a:bodyPr>
          <a:lstStyle/>
          <a:p>
            <a:pPr algn="just">
              <a:lnSpc>
                <a:spcPct val="150000"/>
              </a:lnSpc>
            </a:pPr>
            <a:r>
              <a:rPr lang="en-US" b="1" i="0" u="none" strike="noStrike" baseline="0" dirty="0">
                <a:latin typeface="Century Schoolbook" panose="02040604050505020304" pitchFamily="18" charset="0"/>
              </a:rPr>
              <a:t>Example 4·28. </a:t>
            </a:r>
            <a:r>
              <a:rPr lang="en-US" b="0" i="1" u="none" strike="noStrike" baseline="0" dirty="0">
                <a:latin typeface="Century Schoolbook" panose="02040604050505020304" pitchFamily="18" charset="0"/>
              </a:rPr>
              <a:t>The following table gives the distribution of monthly income of 600 families in a certain </a:t>
            </a:r>
            <a:r>
              <a:rPr lang="en-IN" b="0" i="1" u="none" strike="noStrike" baseline="0" dirty="0">
                <a:latin typeface="Century Schoolbook" panose="02040604050505020304" pitchFamily="18" charset="0"/>
              </a:rPr>
              <a:t>city.</a:t>
            </a:r>
          </a:p>
          <a:p>
            <a:pPr algn="just">
              <a:lnSpc>
                <a:spcPct val="150000"/>
              </a:lnSpc>
            </a:pPr>
            <a:r>
              <a:rPr lang="en-US" b="0" i="1" u="none" strike="noStrike" baseline="0" dirty="0">
                <a:latin typeface="Century Schoolbook" panose="02040604050505020304" pitchFamily="18" charset="0"/>
              </a:rPr>
              <a:t>Monthly Income (’00 Rs.)  Below 75   75—150   150—225   225—300   300—375   375—450     450 and over</a:t>
            </a:r>
          </a:p>
          <a:p>
            <a:pPr algn="just">
              <a:lnSpc>
                <a:spcPct val="150000"/>
              </a:lnSpc>
            </a:pPr>
            <a:r>
              <a:rPr lang="en-US" b="0" i="1" u="none" strike="noStrike" baseline="0" dirty="0">
                <a:latin typeface="Century Schoolbook" panose="02040604050505020304" pitchFamily="18" charset="0"/>
              </a:rPr>
              <a:t>No. of Families                       60            170            200           60                 50               40                  20</a:t>
            </a:r>
          </a:p>
          <a:p>
            <a:pPr algn="just">
              <a:lnSpc>
                <a:spcPct val="150000"/>
              </a:lnSpc>
            </a:pPr>
            <a:r>
              <a:rPr lang="en-US" b="0" i="1" u="none" strike="noStrike" baseline="0" dirty="0">
                <a:latin typeface="Century Schoolbook" panose="02040604050505020304" pitchFamily="18" charset="0"/>
              </a:rPr>
              <a:t>Draw a ‘less than’ and a ‘more than’ ogive curve for the above data on the same graph and from these </a:t>
            </a:r>
            <a:r>
              <a:rPr lang="en-IN" b="0" i="1" u="none" strike="noStrike" baseline="0" dirty="0">
                <a:latin typeface="Century Schoolbook" panose="02040604050505020304" pitchFamily="18" charset="0"/>
              </a:rPr>
              <a:t>read the median income.</a:t>
            </a:r>
            <a:endParaRPr lang="en-IN" dirty="0">
              <a:latin typeface="Century Schoolbook" panose="02040604050505020304" pitchFamily="18" charset="0"/>
            </a:endParaRPr>
          </a:p>
        </p:txBody>
      </p:sp>
      <p:pic>
        <p:nvPicPr>
          <p:cNvPr id="5" name="Picture 4">
            <a:extLst>
              <a:ext uri="{FF2B5EF4-FFF2-40B4-BE49-F238E27FC236}">
                <a16:creationId xmlns:a16="http://schemas.microsoft.com/office/drawing/2014/main" id="{09096150-9351-FBFB-24A4-848AF7D7496D}"/>
              </a:ext>
            </a:extLst>
          </p:cNvPr>
          <p:cNvPicPr>
            <a:picLocks noChangeAspect="1"/>
          </p:cNvPicPr>
          <p:nvPr/>
        </p:nvPicPr>
        <p:blipFill>
          <a:blip r:embed="rId2"/>
          <a:stretch>
            <a:fillRect/>
          </a:stretch>
        </p:blipFill>
        <p:spPr>
          <a:xfrm>
            <a:off x="696417" y="2761657"/>
            <a:ext cx="11149219" cy="2769921"/>
          </a:xfrm>
          <a:prstGeom prst="rect">
            <a:avLst/>
          </a:prstGeom>
        </p:spPr>
      </p:pic>
    </p:spTree>
    <p:extLst>
      <p:ext uri="{BB962C8B-B14F-4D97-AF65-F5344CB8AC3E}">
        <p14:creationId xmlns:p14="http://schemas.microsoft.com/office/powerpoint/2010/main" val="285669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060" y="1185697"/>
            <a:ext cx="10705514" cy="4867999"/>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Real-world applications</a:t>
            </a:r>
            <a:r>
              <a:rPr lang="en-US" sz="2200" dirty="0">
                <a:latin typeface="Times New Roman" panose="02020603050405020304" pitchFamily="18" charset="0"/>
                <a:ea typeface="Calibri" panose="020F0502020204030204" pitchFamily="34" charset="0"/>
                <a:cs typeface="Times New Roman" panose="02020603050405020304" pitchFamily="18" charset="0"/>
              </a:rPr>
              <a:t> of data collection and preparation in data science are vast and diverse. Here are some examples of how data collection and preparation are used in various industries and domains: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Healthcare</a:t>
            </a:r>
            <a:r>
              <a:rPr lang="en-US" sz="2200" dirty="0">
                <a:latin typeface="Times New Roman" panose="02020603050405020304" pitchFamily="18" charset="0"/>
                <a:ea typeface="Calibri" panose="020F0502020204030204" pitchFamily="34" charset="0"/>
                <a:cs typeface="Times New Roman" panose="02020603050405020304" pitchFamily="18" charset="0"/>
              </a:rPr>
              <a:t>: Data collection and preparation play a crucial role in healthcare for patient records, medical imaging, clinical trials, and disease surveillance. Proper data collection and cleaning ensure accurate and reliable data for medical research and patient care.</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Finance</a:t>
            </a:r>
            <a:r>
              <a:rPr lang="en-US" sz="2200" dirty="0">
                <a:latin typeface="Times New Roman" panose="02020603050405020304" pitchFamily="18" charset="0"/>
                <a:ea typeface="Calibri" panose="020F0502020204030204" pitchFamily="34" charset="0"/>
                <a:cs typeface="Times New Roman" panose="02020603050405020304" pitchFamily="18" charset="0"/>
              </a:rPr>
              <a:t>: Financial institutions use data collection and preparation for transaction records, customer data, and market data. Clean and prepared data is essential for risk analysis, fraud detection, and investment decision-making.</a:t>
            </a:r>
          </a:p>
        </p:txBody>
      </p:sp>
      <p:sp>
        <p:nvSpPr>
          <p:cNvPr id="3" name="Rectangle 2"/>
          <p:cNvSpPr/>
          <p:nvPr/>
        </p:nvSpPr>
        <p:spPr>
          <a:xfrm>
            <a:off x="4005104" y="388593"/>
            <a:ext cx="3398687" cy="461665"/>
          </a:xfrm>
          <a:prstGeom prst="rect">
            <a:avLst/>
          </a:prstGeom>
        </p:spPr>
        <p:txBody>
          <a:bodyPr wrap="none">
            <a:spAutoFit/>
          </a:bodyPr>
          <a:lstStyle/>
          <a:p>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Real-world applications </a:t>
            </a:r>
            <a:endParaRPr lang="en-US" sz="2400" b="1" dirty="0">
              <a:solidFill>
                <a:srgbClr val="002060"/>
              </a:solidFill>
            </a:endParaRPr>
          </a:p>
        </p:txBody>
      </p:sp>
    </p:spTree>
    <p:extLst>
      <p:ext uri="{BB962C8B-B14F-4D97-AF65-F5344CB8AC3E}">
        <p14:creationId xmlns:p14="http://schemas.microsoft.com/office/powerpoint/2010/main" val="21590783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3392D7-F44E-9F76-C9FF-66E44899D528}"/>
              </a:ext>
            </a:extLst>
          </p:cNvPr>
          <p:cNvPicPr>
            <a:picLocks noChangeAspect="1"/>
          </p:cNvPicPr>
          <p:nvPr/>
        </p:nvPicPr>
        <p:blipFill>
          <a:blip r:embed="rId2"/>
          <a:stretch>
            <a:fillRect/>
          </a:stretch>
        </p:blipFill>
        <p:spPr>
          <a:xfrm>
            <a:off x="2438400" y="259287"/>
            <a:ext cx="6802581" cy="6339426"/>
          </a:xfrm>
          <a:prstGeom prst="rect">
            <a:avLst/>
          </a:prstGeom>
        </p:spPr>
      </p:pic>
    </p:spTree>
    <p:extLst>
      <p:ext uri="{BB962C8B-B14F-4D97-AF65-F5344CB8AC3E}">
        <p14:creationId xmlns:p14="http://schemas.microsoft.com/office/powerpoint/2010/main" val="402383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166" y="0"/>
            <a:ext cx="10916529" cy="6433300"/>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Retail</a:t>
            </a:r>
            <a:r>
              <a:rPr lang="en-US" sz="2200" dirty="0">
                <a:latin typeface="Times New Roman" panose="02020603050405020304" pitchFamily="18" charset="0"/>
                <a:ea typeface="Calibri" panose="020F0502020204030204" pitchFamily="34" charset="0"/>
                <a:cs typeface="Times New Roman" panose="02020603050405020304" pitchFamily="18" charset="0"/>
              </a:rPr>
              <a:t>: Retail companies collect and prepare data from sales transactions, customer behavior, inventory levels, and supply chain data. This data is used for market analysis, customer segmentation, and demand forecasting.</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Social Media and Marketing</a:t>
            </a:r>
            <a:r>
              <a:rPr lang="en-US" sz="2200" dirty="0">
                <a:latin typeface="Times New Roman" panose="02020603050405020304" pitchFamily="18" charset="0"/>
                <a:ea typeface="Calibri" panose="020F0502020204030204" pitchFamily="34" charset="0"/>
                <a:cs typeface="Times New Roman" panose="02020603050405020304" pitchFamily="18" charset="0"/>
              </a:rPr>
              <a:t>: Data collection and preparation are used in social media platforms to gather user data, interactions, and preferences. This data is valuable for targeted advertising, sentiment analysis, and customer engagement.</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Transportation and Logistics</a:t>
            </a:r>
            <a:r>
              <a:rPr lang="en-US" sz="2200" dirty="0">
                <a:latin typeface="Times New Roman" panose="02020603050405020304" pitchFamily="18" charset="0"/>
                <a:ea typeface="Calibri" panose="020F0502020204030204" pitchFamily="34" charset="0"/>
                <a:cs typeface="Times New Roman" panose="02020603050405020304" pitchFamily="18" charset="0"/>
              </a:rPr>
              <a:t>: Data collection and preparation are employed in transportation and logistics for tracking shipments, vehicle routes, and delivery schedules. Clean and prepared data enables efficient logistics management and optimization.</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Manufacturing</a:t>
            </a:r>
            <a:r>
              <a:rPr lang="en-US" sz="2200" dirty="0">
                <a:latin typeface="Times New Roman" panose="02020603050405020304" pitchFamily="18" charset="0"/>
                <a:ea typeface="Calibri" panose="020F0502020204030204" pitchFamily="34" charset="0"/>
                <a:cs typeface="Times New Roman" panose="02020603050405020304" pitchFamily="18" charset="0"/>
              </a:rPr>
              <a:t>: Data collection and preparation are used in manufacturing for monitoring production processes, equipment maintenance, and quality control. Clean and accurate data is vital for improving production efficiency and reducing defects.</a:t>
            </a:r>
          </a:p>
        </p:txBody>
      </p:sp>
    </p:spTree>
    <p:extLst>
      <p:ext uri="{BB962C8B-B14F-4D97-AF65-F5344CB8AC3E}">
        <p14:creationId xmlns:p14="http://schemas.microsoft.com/office/powerpoint/2010/main" val="233269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895" y="0"/>
            <a:ext cx="11141612" cy="6535892"/>
          </a:xfrm>
          <a:prstGeom prst="rect">
            <a:avLst/>
          </a:prstGeom>
        </p:spPr>
        <p:txBody>
          <a:bodyPr wrap="square">
            <a:spAutoFit/>
          </a:bodyPr>
          <a:lstStyle/>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Environmental Monitoring</a:t>
            </a:r>
            <a:r>
              <a:rPr lang="en-US" sz="2200" dirty="0">
                <a:latin typeface="Times New Roman" panose="02020603050405020304" pitchFamily="18" charset="0"/>
                <a:ea typeface="Calibri" panose="020F0502020204030204" pitchFamily="34" charset="0"/>
                <a:cs typeface="Times New Roman" panose="02020603050405020304" pitchFamily="18" charset="0"/>
              </a:rPr>
              <a:t>: Environmental agencies collect and prepare data from sensors, satellites, and weather stations for environmental monitoring and climate analysis.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Education</a:t>
            </a:r>
            <a:r>
              <a:rPr lang="en-US" sz="2200" dirty="0">
                <a:latin typeface="Times New Roman" panose="02020603050405020304" pitchFamily="18" charset="0"/>
                <a:ea typeface="Calibri" panose="020F0502020204030204" pitchFamily="34" charset="0"/>
                <a:cs typeface="Times New Roman" panose="02020603050405020304" pitchFamily="18" charset="0"/>
              </a:rPr>
              <a:t>: Data collection and preparation are used in educational institutions to track student performance, attendance, and learning outcomes. This data helps educators in personalized learning and academic improvement.</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Internet of Things (</a:t>
            </a:r>
            <a:r>
              <a:rPr lang="en-US" sz="2200" b="1" dirty="0" err="1">
                <a:latin typeface="Times New Roman" panose="02020603050405020304" pitchFamily="18" charset="0"/>
                <a:ea typeface="Calibri" panose="020F0502020204030204" pitchFamily="34" charset="0"/>
                <a:cs typeface="Times New Roman" panose="02020603050405020304" pitchFamily="18" charset="0"/>
              </a:rPr>
              <a:t>IoT</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IoT</a:t>
            </a:r>
            <a:r>
              <a:rPr lang="en-US" sz="2200" dirty="0">
                <a:latin typeface="Times New Roman" panose="02020603050405020304" pitchFamily="18" charset="0"/>
                <a:ea typeface="Calibri" panose="020F0502020204030204" pitchFamily="34" charset="0"/>
                <a:cs typeface="Times New Roman" panose="02020603050405020304" pitchFamily="18" charset="0"/>
              </a:rPr>
              <a:t> devices generate vast amounts of data, and data collection and preparation are critical for analyzing and extracting insights from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IoT</a:t>
            </a:r>
            <a:r>
              <a:rPr lang="en-US" sz="2200" dirty="0">
                <a:latin typeface="Times New Roman" panose="02020603050405020304" pitchFamily="18" charset="0"/>
                <a:ea typeface="Calibri" panose="020F0502020204030204" pitchFamily="34" charset="0"/>
                <a:cs typeface="Times New Roman" panose="02020603050405020304" pitchFamily="18" charset="0"/>
              </a:rPr>
              <a:t> data.</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Autonomous Vehicles</a:t>
            </a:r>
            <a:r>
              <a:rPr lang="en-US" sz="2200" dirty="0">
                <a:latin typeface="Times New Roman" panose="02020603050405020304" pitchFamily="18" charset="0"/>
                <a:ea typeface="Calibri" panose="020F0502020204030204" pitchFamily="34" charset="0"/>
                <a:cs typeface="Times New Roman" panose="02020603050405020304" pitchFamily="18" charset="0"/>
              </a:rPr>
              <a:t>: Autonomous vehicles rely on data collection from various sensors, cameras, and Lidar systems. Proper data preparation ensures accurate perception and decision-making by self-driving vehicles.</a:t>
            </a:r>
          </a:p>
          <a:p>
            <a:pPr algn="just">
              <a:lnSpc>
                <a:spcPct val="150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Sports Analytics</a:t>
            </a:r>
            <a:r>
              <a:rPr lang="en-US" sz="2200" dirty="0">
                <a:latin typeface="Times New Roman" panose="02020603050405020304" pitchFamily="18" charset="0"/>
                <a:ea typeface="Calibri" panose="020F0502020204030204" pitchFamily="34" charset="0"/>
                <a:cs typeface="Times New Roman" panose="02020603050405020304" pitchFamily="18" charset="0"/>
              </a:rPr>
              <a:t>: Sports teams and organizations use data collection and preparation for player performance analysis, game statistics, and sports strategy.</a:t>
            </a:r>
          </a:p>
        </p:txBody>
      </p:sp>
    </p:spTree>
    <p:extLst>
      <p:ext uri="{BB962C8B-B14F-4D97-AF65-F5344CB8AC3E}">
        <p14:creationId xmlns:p14="http://schemas.microsoft.com/office/powerpoint/2010/main" val="4256326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2494</TotalTime>
  <Words>7462</Words>
  <Application>Microsoft Office PowerPoint</Application>
  <PresentationFormat>Widescreen</PresentationFormat>
  <Paragraphs>283</Paragraphs>
  <Slides>70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70</vt:i4>
      </vt:variant>
    </vt:vector>
  </HeadingPairs>
  <TitlesOfParts>
    <vt:vector size="84" baseType="lpstr">
      <vt:lpstr>Arial</vt:lpstr>
      <vt:lpstr>Calibri</vt:lpstr>
      <vt:lpstr>Calibri Light</vt:lpstr>
      <vt:lpstr>Cambria Math</vt:lpstr>
      <vt:lpstr>Century Schoolbook</vt:lpstr>
      <vt:lpstr>Helvetica</vt:lpstr>
      <vt:lpstr>Helvetica-Bold</vt:lpstr>
      <vt:lpstr>Helvetica-BoldOblique</vt:lpstr>
      <vt:lpstr>Times New Roman</vt:lpstr>
      <vt:lpstr>Times-Bold</vt:lpstr>
      <vt:lpstr>Times-BoldItalic</vt:lpstr>
      <vt:lpstr>Times-Italic</vt:lpstr>
      <vt:lpstr>Times-Roman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Sanoj Kumar</dc:creator>
  <cp:lastModifiedBy>Dr Sanoj Kumar</cp:lastModifiedBy>
  <cp:revision>50</cp:revision>
  <dcterms:created xsi:type="dcterms:W3CDTF">2023-07-24T06:36:56Z</dcterms:created>
  <dcterms:modified xsi:type="dcterms:W3CDTF">2023-09-21T07:29:50Z</dcterms:modified>
</cp:coreProperties>
</file>