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306" r:id="rId3"/>
    <p:sldId id="307" r:id="rId4"/>
    <p:sldId id="308" r:id="rId5"/>
    <p:sldId id="309" r:id="rId6"/>
    <p:sldId id="319" r:id="rId7"/>
    <p:sldId id="310" r:id="rId8"/>
    <p:sldId id="311" r:id="rId9"/>
    <p:sldId id="312" r:id="rId10"/>
    <p:sldId id="313" r:id="rId11"/>
    <p:sldId id="314" r:id="rId12"/>
    <p:sldId id="315" r:id="rId13"/>
    <p:sldId id="329" r:id="rId14"/>
    <p:sldId id="330" r:id="rId15"/>
    <p:sldId id="331" r:id="rId16"/>
    <p:sldId id="332" r:id="rId17"/>
    <p:sldId id="328" r:id="rId18"/>
    <p:sldId id="325" r:id="rId19"/>
    <p:sldId id="326" r:id="rId20"/>
    <p:sldId id="327"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20" r:id="rId36"/>
    <p:sldId id="321" r:id="rId37"/>
    <p:sldId id="322" r:id="rId38"/>
    <p:sldId id="323" r:id="rId39"/>
    <p:sldId id="324" r:id="rId40"/>
    <p:sldId id="347" r:id="rId41"/>
    <p:sldId id="348" r:id="rId42"/>
    <p:sldId id="349" r:id="rId43"/>
    <p:sldId id="350" r:id="rId44"/>
    <p:sldId id="351" r:id="rId45"/>
    <p:sldId id="352" r:id="rId46"/>
    <p:sldId id="353" r:id="rId47"/>
    <p:sldId id="316" r:id="rId48"/>
    <p:sldId id="31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r>
              <a:rPr lang="en-IN" sz="2000" b="0" i="0" u="none" strike="noStrike" baseline="0" dirty="0">
                <a:solidFill>
                  <a:sysClr val="windowText" lastClr="000000">
                    <a:lumMod val="65000"/>
                    <a:lumOff val="35000"/>
                  </a:sysClr>
                </a:solidFill>
                <a:latin typeface="Times New Roman" panose="02020603050405020304" pitchFamily="18" charset="0"/>
                <a:cs typeface="Times New Roman" panose="02020603050405020304" pitchFamily="18" charset="0"/>
              </a:rPr>
              <a:t>Cost per Sq. Ft</a:t>
            </a:r>
          </a:p>
        </c:rich>
      </c:tx>
      <c:overlay val="0"/>
      <c:spPr>
        <a:noFill/>
        <a:ln>
          <a:noFill/>
        </a:ln>
        <a:effectLst/>
      </c:spPr>
      <c:txPr>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Amount (million)</c:v>
                </c:pt>
              </c:strCache>
            </c:strRef>
          </c:tx>
          <c:spPr>
            <a:solidFill>
              <a:schemeClr val="accent1"/>
            </a:solidFill>
            <a:ln>
              <a:noFill/>
            </a:ln>
            <a:effectLst/>
            <a:sp3d/>
          </c:spPr>
          <c:invertIfNegative val="0"/>
          <c:val>
            <c:numRef>
              <c:f>Sheet1!$B$2:$B$6</c:f>
              <c:numCache>
                <c:formatCode>General</c:formatCode>
                <c:ptCount val="5"/>
                <c:pt idx="0">
                  <c:v>10</c:v>
                </c:pt>
                <c:pt idx="1">
                  <c:v>16</c:v>
                </c:pt>
                <c:pt idx="2">
                  <c:v>11</c:v>
                </c:pt>
                <c:pt idx="3">
                  <c:v>1.6</c:v>
                </c:pt>
                <c:pt idx="4">
                  <c:v>9</c:v>
                </c:pt>
              </c:numCache>
            </c:numRef>
          </c:val>
          <c:extLst>
            <c:ext xmlns:c16="http://schemas.microsoft.com/office/drawing/2014/chart" uri="{C3380CC4-5D6E-409C-BE32-E72D297353CC}">
              <c16:uniqueId val="{00000000-6C3F-4F82-AB3F-CC5FA2A0AA18}"/>
            </c:ext>
          </c:extLst>
        </c:ser>
        <c:ser>
          <c:idx val="1"/>
          <c:order val="1"/>
          <c:tx>
            <c:strRef>
              <c:f>Sheet1!$C$1</c:f>
              <c:strCache>
                <c:ptCount val="1"/>
                <c:pt idx="0">
                  <c:v>Cost per Sq Ft</c:v>
                </c:pt>
              </c:strCache>
            </c:strRef>
          </c:tx>
          <c:spPr>
            <a:solidFill>
              <a:schemeClr val="accent5">
                <a:lumMod val="75000"/>
              </a:schemeClr>
            </a:solidFill>
            <a:ln>
              <a:noFill/>
            </a:ln>
            <a:effectLst/>
            <a:sp3d/>
          </c:spPr>
          <c:invertIfNegative val="0"/>
          <c:val>
            <c:numRef>
              <c:f>Sheet1!$C$2:$C$6</c:f>
              <c:numCache>
                <c:formatCode>General</c:formatCode>
                <c:ptCount val="5"/>
                <c:pt idx="0">
                  <c:v>4167</c:v>
                </c:pt>
                <c:pt idx="1">
                  <c:v>5000</c:v>
                </c:pt>
                <c:pt idx="2">
                  <c:v>4400</c:v>
                </c:pt>
                <c:pt idx="3">
                  <c:v>762</c:v>
                </c:pt>
                <c:pt idx="4">
                  <c:v>3600</c:v>
                </c:pt>
              </c:numCache>
            </c:numRef>
          </c:val>
          <c:extLst>
            <c:ext xmlns:c16="http://schemas.microsoft.com/office/drawing/2014/chart" uri="{C3380CC4-5D6E-409C-BE32-E72D297353CC}">
              <c16:uniqueId val="{00000001-6C3F-4F82-AB3F-CC5FA2A0AA18}"/>
            </c:ext>
          </c:extLst>
        </c:ser>
        <c:dLbls>
          <c:showLegendKey val="0"/>
          <c:showVal val="0"/>
          <c:showCatName val="0"/>
          <c:showSerName val="0"/>
          <c:showPercent val="0"/>
          <c:showBubbleSize val="0"/>
        </c:dLbls>
        <c:gapWidth val="0"/>
        <c:shape val="box"/>
        <c:axId val="755427760"/>
        <c:axId val="1744053824"/>
        <c:axId val="0"/>
      </c:bar3DChart>
      <c:catAx>
        <c:axId val="755427760"/>
        <c:scaling>
          <c:orientation val="minMax"/>
        </c:scaling>
        <c:delete val="0"/>
        <c:axPos val="b"/>
        <c:title>
          <c:tx>
            <c:rich>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r>
                  <a:rPr lang="en-IN" sz="2000" dirty="0">
                    <a:latin typeface="Times New Roman" panose="02020603050405020304" pitchFamily="18" charset="0"/>
                    <a:cs typeface="Times New Roman" panose="02020603050405020304" pitchFamily="18" charset="0"/>
                  </a:rPr>
                  <a:t>Properties</a:t>
                </a:r>
              </a:p>
            </c:rich>
          </c:tx>
          <c:overlay val="0"/>
          <c:spPr>
            <a:noFill/>
            <a:ln>
              <a:noFill/>
            </a:ln>
            <a:effectLst/>
          </c:spPr>
          <c:txPr>
            <a:bodyPr rot="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44053824"/>
        <c:crosses val="autoZero"/>
        <c:auto val="1"/>
        <c:lblAlgn val="ctr"/>
        <c:lblOffset val="100"/>
        <c:noMultiLvlLbl val="0"/>
      </c:catAx>
      <c:valAx>
        <c:axId val="1744053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r>
                  <a:rPr lang="en-IN" sz="2000">
                    <a:latin typeface="Times New Roman" panose="02020603050405020304" pitchFamily="18" charset="0"/>
                    <a:cs typeface="Times New Roman" panose="02020603050405020304" pitchFamily="18" charset="0"/>
                  </a:rPr>
                  <a:t>Cost</a:t>
                </a:r>
                <a:r>
                  <a:rPr lang="en-IN" sz="2000" baseline="0">
                    <a:latin typeface="Times New Roman" panose="02020603050405020304" pitchFamily="18" charset="0"/>
                    <a:cs typeface="Times New Roman" panose="02020603050405020304" pitchFamily="18" charset="0"/>
                  </a:rPr>
                  <a:t> per Sq Ft</a:t>
                </a:r>
                <a:endParaRPr lang="en-IN" sz="20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20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55427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E0D105-4205-4F65-AACA-C743C5DE04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5946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90058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79552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82279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0D105-4205-4F65-AACA-C743C5DE0450}"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78918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E0D105-4205-4F65-AACA-C743C5DE045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45567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0D105-4205-4F65-AACA-C743C5DE0450}"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04559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E0D105-4205-4F65-AACA-C743C5DE0450}"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395180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0D105-4205-4F65-AACA-C743C5DE0450}"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364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83766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25318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D105-4205-4F65-AACA-C743C5DE0450}"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6A4F-14BE-448E-8969-47F6D5B636CF}" type="slidenum">
              <a:rPr lang="en-US" smtClean="0"/>
              <a:t>‹#›</a:t>
            </a:fld>
            <a:endParaRPr lang="en-US"/>
          </a:p>
        </p:txBody>
      </p:sp>
    </p:spTree>
    <p:extLst>
      <p:ext uri="{BB962C8B-B14F-4D97-AF65-F5344CB8AC3E}">
        <p14:creationId xmlns:p14="http://schemas.microsoft.com/office/powerpoint/2010/main" val="14108520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oj.kumar@ddn.upe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0" y="3465231"/>
            <a:ext cx="6322422" cy="2400657"/>
          </a:xfrm>
          <a:prstGeom prst="rect">
            <a:avLst/>
          </a:prstGeom>
        </p:spPr>
        <p:txBody>
          <a:bodyPr wrap="square">
            <a:spAutoFit/>
          </a:bodyPr>
          <a:lstStyle/>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Dr. Sanoj Kumar</a:t>
            </a:r>
            <a:br>
              <a:rPr lang="en-US" sz="2000" b="1" dirty="0">
                <a:solidFill>
                  <a:srgbClr val="002060"/>
                </a:solidFill>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School of Computer Science</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University of Petroleum and Energy Studies, Dehradun</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Email id: </a:t>
            </a:r>
            <a:r>
              <a:rPr lang="en-US" sz="2000" b="1" dirty="0">
                <a:solidFill>
                  <a:srgbClr val="002060"/>
                </a:solidFill>
                <a:latin typeface="Times New Roman" panose="02020603050405020304" pitchFamily="18" charset="0"/>
                <a:cs typeface="Times New Roman" panose="02020603050405020304" pitchFamily="18" charset="0"/>
                <a:hlinkClick r:id="rId2"/>
              </a:rPr>
              <a:t>sanoj.kumar@ddn.upes.ac.in</a:t>
            </a:r>
            <a:endParaRPr lang="en-US" sz="20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Mb. Num.: 9058523010</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18851" y="898497"/>
            <a:ext cx="5335200" cy="530594"/>
          </a:xfrm>
          <a:prstGeom prst="rect">
            <a:avLst/>
          </a:prstGeom>
        </p:spPr>
        <p:txBody>
          <a:bodyPr wrap="square">
            <a:spAutoFit/>
          </a:bodyPr>
          <a:lstStyle/>
          <a:p>
            <a:pPr algn="ctr">
              <a:lnSpc>
                <a:spcPct val="107000"/>
              </a:lnSpc>
              <a:spcAft>
                <a:spcPts val="8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Introduction to Data Science</a:t>
            </a:r>
            <a:endParaRPr lang="en-US" sz="2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206237" y="2108319"/>
            <a:ext cx="4318783"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Subject Code: CSDS7001</a:t>
            </a:r>
          </a:p>
        </p:txBody>
      </p:sp>
    </p:spTree>
    <p:extLst>
      <p:ext uri="{BB962C8B-B14F-4D97-AF65-F5344CB8AC3E}">
        <p14:creationId xmlns:p14="http://schemas.microsoft.com/office/powerpoint/2010/main" val="345881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A9C23-8D97-2E64-4088-61B4E3CF7558}"/>
              </a:ext>
            </a:extLst>
          </p:cNvPr>
          <p:cNvSpPr txBox="1"/>
          <p:nvPr/>
        </p:nvSpPr>
        <p:spPr>
          <a:xfrm>
            <a:off x="484908" y="457200"/>
            <a:ext cx="9961419" cy="4653646"/>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4. Dealing with Video:</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Preprocessing Video Data</a:t>
            </a:r>
            <a:r>
              <a:rPr lang="en-IN"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Frame Sampling</a:t>
            </a:r>
            <a:r>
              <a:rPr lang="en-IN" sz="2000" b="0" i="0" dirty="0">
                <a:solidFill>
                  <a:srgbClr val="374151"/>
                </a:solidFill>
                <a:effectLst/>
                <a:latin typeface="Times New Roman" panose="02020603050405020304" pitchFamily="18" charset="0"/>
                <a:cs typeface="Times New Roman" panose="02020603050405020304" pitchFamily="18" charset="0"/>
              </a:rPr>
              <a:t>: Extracting frames at a fixed interval to reduce data size.</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Video to Images</a:t>
            </a:r>
            <a:r>
              <a:rPr lang="en-IN" sz="2000" b="0" i="0" dirty="0">
                <a:solidFill>
                  <a:srgbClr val="374151"/>
                </a:solidFill>
                <a:effectLst/>
                <a:latin typeface="Times New Roman" panose="02020603050405020304" pitchFamily="18" charset="0"/>
                <a:cs typeface="Times New Roman" panose="02020603050405020304" pitchFamily="18" charset="0"/>
              </a:rPr>
              <a:t>: Converting videos into a sequence of images for analysis.</a:t>
            </a:r>
          </a:p>
          <a:p>
            <a:pPr marL="742950" lvl="1" indent="-285750" algn="just">
              <a:lnSpc>
                <a:spcPct val="150000"/>
              </a:lnSpc>
              <a:buFont typeface="Arial" panose="020B0604020202020204" pitchFamily="34" charset="0"/>
              <a:buChar char="•"/>
            </a:pPr>
            <a:r>
              <a:rPr lang="en-US" sz="2000" b="1" dirty="0">
                <a:solidFill>
                  <a:srgbClr val="374151"/>
                </a:solidFill>
                <a:latin typeface="Times New Roman" panose="02020603050405020304" pitchFamily="18" charset="0"/>
                <a:cs typeface="Times New Roman" panose="02020603050405020304" pitchFamily="18" charset="0"/>
              </a:rPr>
              <a:t>Frame Preprocessing: </a:t>
            </a:r>
            <a:r>
              <a:rPr lang="en-US" sz="2000" b="0" i="0" dirty="0">
                <a:solidFill>
                  <a:srgbClr val="374151"/>
                </a:solidFill>
                <a:effectLst/>
                <a:latin typeface="Times New Roman" panose="02020603050405020304" pitchFamily="18" charset="0"/>
                <a:cs typeface="Times New Roman" panose="02020603050405020304" pitchFamily="18" charset="0"/>
              </a:rPr>
              <a:t>Apply image preprocessing techniques to video frames.</a:t>
            </a:r>
            <a:endParaRPr lang="en-IN" sz="2000" dirty="0">
              <a:solidFill>
                <a:srgbClr val="374151"/>
              </a:solidFill>
              <a:latin typeface="Times New Roman" panose="02020603050405020304" pitchFamily="18" charset="0"/>
              <a:cs typeface="Times New Roman" panose="02020603050405020304" pitchFamily="18" charset="0"/>
            </a:endParaRPr>
          </a:p>
          <a:p>
            <a:pPr lvl="1" algn="just">
              <a:lnSpc>
                <a:spcPct val="150000"/>
              </a:lnSpc>
            </a:pPr>
            <a:endParaRPr lang="en-IN" sz="2000" b="1" dirty="0">
              <a:solidFill>
                <a:srgbClr val="374151"/>
              </a:solidFill>
              <a:latin typeface="Times New Roman" panose="02020603050405020304" pitchFamily="18" charset="0"/>
              <a:cs typeface="Times New Roman" panose="02020603050405020304" pitchFamily="18" charset="0"/>
            </a:endParaRPr>
          </a:p>
          <a:p>
            <a:pPr marL="0" lvl="1"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Video Analysis:</a:t>
            </a:r>
          </a:p>
          <a:p>
            <a:pPr lvl="1"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Action Recognition: </a:t>
            </a:r>
            <a:r>
              <a:rPr lang="en-US" sz="2000" dirty="0">
                <a:solidFill>
                  <a:srgbClr val="374151"/>
                </a:solidFill>
                <a:latin typeface="Times New Roman" panose="02020603050405020304" pitchFamily="18" charset="0"/>
                <a:cs typeface="Times New Roman" panose="02020603050405020304" pitchFamily="18" charset="0"/>
              </a:rPr>
              <a:t>Identify actions or movements in video sequences.</a:t>
            </a:r>
          </a:p>
          <a:p>
            <a:pPr lvl="1"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Object Detection: </a:t>
            </a:r>
            <a:r>
              <a:rPr lang="en-US" sz="2000" dirty="0">
                <a:solidFill>
                  <a:srgbClr val="374151"/>
                </a:solidFill>
                <a:latin typeface="Times New Roman" panose="02020603050405020304" pitchFamily="18" charset="0"/>
                <a:cs typeface="Times New Roman" panose="02020603050405020304" pitchFamily="18" charset="0"/>
              </a:rPr>
              <a:t>Detect and track objects within video frames.</a:t>
            </a:r>
            <a:endParaRPr lang="en-IN" sz="2000" dirty="0">
              <a:solidFill>
                <a:srgbClr val="374151"/>
              </a:solidFill>
              <a:latin typeface="Times New Roman" panose="02020603050405020304" pitchFamily="18" charset="0"/>
              <a:cs typeface="Times New Roman" panose="02020603050405020304" pitchFamily="18" charset="0"/>
            </a:endParaRPr>
          </a:p>
          <a:p>
            <a:pPr lvl="1"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Optical Flow</a:t>
            </a:r>
            <a:r>
              <a:rPr lang="en-IN" sz="2000" b="0" i="0" dirty="0">
                <a:solidFill>
                  <a:srgbClr val="374151"/>
                </a:solidFill>
                <a:effectLst/>
                <a:latin typeface="Times New Roman" panose="02020603050405020304" pitchFamily="18" charset="0"/>
                <a:cs typeface="Times New Roman" panose="02020603050405020304" pitchFamily="18" charset="0"/>
              </a:rPr>
              <a:t>: Analysing motion between frames for action recognition.</a:t>
            </a:r>
          </a:p>
        </p:txBody>
      </p:sp>
    </p:spTree>
    <p:extLst>
      <p:ext uri="{BB962C8B-B14F-4D97-AF65-F5344CB8AC3E}">
        <p14:creationId xmlns:p14="http://schemas.microsoft.com/office/powerpoint/2010/main" val="126296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DCBC97-482F-A493-9FFB-1D082C59F406}"/>
              </a:ext>
            </a:extLst>
          </p:cNvPr>
          <p:cNvSpPr txBox="1"/>
          <p:nvPr/>
        </p:nvSpPr>
        <p:spPr>
          <a:xfrm>
            <a:off x="568036" y="113576"/>
            <a:ext cx="11111346" cy="6038641"/>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5. Managing Categorical Attributes: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Encoding Categorical Data:</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One-Hot Encoding: Create binary columns for each category.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Label Encoding: Assign a unique integer to each category.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Embedding: Map categorical variables to continuous vectors.</a:t>
            </a:r>
          </a:p>
          <a:p>
            <a:pPr lvl="1" algn="just">
              <a:lnSpc>
                <a:spcPct val="150000"/>
              </a:lnSpc>
              <a:buFont typeface="Arial" panose="020B0604020202020204" pitchFamily="34" charset="0"/>
              <a:buChar char="•"/>
            </a:pPr>
            <a:endParaRPr lang="en-US" sz="20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Dealing with High Cardinality: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Feature Engineering: Aggregate or transform categorical variables to reduce dimensionality.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Frequency-Based Encoding: Encode categories based on their frequency in the dataset.</a:t>
            </a:r>
          </a:p>
          <a:p>
            <a:pPr lvl="1" algn="just">
              <a:lnSpc>
                <a:spcPct val="150000"/>
              </a:lnSpc>
              <a:buFont typeface="Arial" panose="020B0604020202020204" pitchFamily="34" charset="0"/>
              <a:buChar char="•"/>
            </a:pPr>
            <a:endParaRPr lang="en-US" sz="20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Handling Ordinal Data:</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Ordinal Encoding: Assign integers to categories based on their inherent order.</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Custom Encoding: Create custom mapping functions for ordinal attributes.</a:t>
            </a:r>
            <a:endParaRPr lang="en-IN" sz="200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09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7DA9A8-9651-5C28-6D0B-8D1DACFC4B1D}"/>
              </a:ext>
            </a:extLst>
          </p:cNvPr>
          <p:cNvSpPr txBox="1"/>
          <p:nvPr/>
        </p:nvSpPr>
        <p:spPr>
          <a:xfrm>
            <a:off x="755072" y="913040"/>
            <a:ext cx="10681855" cy="2951064"/>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Extraction: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extraction is the process of selecting and transforming the most relevant information or features from raw data. These features are designed to capture essential patterns or characteristics of the data that are useful for a particular task.</a:t>
            </a:r>
          </a:p>
          <a:p>
            <a:pPr algn="just">
              <a:lnSpc>
                <a:spcPct val="150000"/>
              </a:lnSpc>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Feature extraction reduces the dimensionality of the data, improves computational efficiency, and often enhances the performance of machine learning models. It helps in focusing on the most important aspects of the data.</a:t>
            </a:r>
          </a:p>
        </p:txBody>
      </p:sp>
      <p:sp>
        <p:nvSpPr>
          <p:cNvPr id="5" name="TextBox 4">
            <a:extLst>
              <a:ext uri="{FF2B5EF4-FFF2-40B4-BE49-F238E27FC236}">
                <a16:creationId xmlns:a16="http://schemas.microsoft.com/office/drawing/2014/main" id="{649002F7-9477-BA9B-CA38-686F2E64561A}"/>
              </a:ext>
            </a:extLst>
          </p:cNvPr>
          <p:cNvSpPr txBox="1"/>
          <p:nvPr/>
        </p:nvSpPr>
        <p:spPr>
          <a:xfrm>
            <a:off x="4031672" y="0"/>
            <a:ext cx="6096000" cy="707886"/>
          </a:xfrm>
          <a:prstGeom prst="rect">
            <a:avLst/>
          </a:prstGeom>
          <a:noFill/>
        </p:spPr>
        <p:txBody>
          <a:bodyPr wrap="square">
            <a:spAutoFit/>
          </a:bodyPr>
          <a:lstStyle/>
          <a:p>
            <a:pPr algn="l"/>
            <a:endParaRPr lang="en-IN" sz="2000" b="0" i="0" u="none" strike="noStrike" baseline="0" dirty="0">
              <a:solidFill>
                <a:srgbClr val="000000"/>
              </a:solidFill>
              <a:latin typeface="Cambria" panose="02040503050406030204" pitchFamily="18" charset="0"/>
            </a:endParaRPr>
          </a:p>
          <a:p>
            <a:r>
              <a:rPr lang="en-IN" sz="2000" b="0" i="0" u="none" strike="noStrike" baseline="0" dirty="0">
                <a:solidFill>
                  <a:srgbClr val="000000"/>
                </a:solidFill>
                <a:latin typeface="Cambria" panose="02040503050406030204" pitchFamily="18" charset="0"/>
              </a:rPr>
              <a:t> </a:t>
            </a:r>
            <a:r>
              <a:rPr lang="en-IN" sz="2000" b="1" i="0" u="none" strike="noStrike" baseline="0" dirty="0">
                <a:solidFill>
                  <a:srgbClr val="000009"/>
                </a:solidFill>
                <a:latin typeface="Times New Roman" panose="02020603050405020304" pitchFamily="18" charset="0"/>
                <a:cs typeface="Times New Roman" panose="02020603050405020304" pitchFamily="18" charset="0"/>
              </a:rPr>
              <a:t>Unit 3: Feature Engineering </a:t>
            </a:r>
            <a:endParaRPr lang="en-IN" sz="2000"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1737C57E-107D-FC13-C6D4-D4CD4DA6D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728" y="3864104"/>
            <a:ext cx="10517199" cy="264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37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D7AB53-5361-A1EE-BDEB-210B090A86EA}"/>
              </a:ext>
            </a:extLst>
          </p:cNvPr>
          <p:cNvSpPr txBox="1"/>
          <p:nvPr/>
        </p:nvSpPr>
        <p:spPr>
          <a:xfrm>
            <a:off x="574963" y="603042"/>
            <a:ext cx="11042073" cy="5576976"/>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Feature extraction in data science involves selecting and transforming relevant information from raw data to create a set of meaningful features for analysis or machine learning. Here are examples and methods of feature extraction:</a:t>
            </a:r>
          </a:p>
          <a:p>
            <a:pPr algn="just">
              <a:lnSpc>
                <a:spcPct val="150000"/>
              </a:lnSpc>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1. Text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Bag of Words (</a:t>
            </a:r>
            <a:r>
              <a:rPr lang="en-US" sz="2000" b="0" i="0" dirty="0" err="1">
                <a:solidFill>
                  <a:srgbClr val="374151"/>
                </a:solidFill>
                <a:effectLst/>
                <a:latin typeface="Times New Roman" panose="02020603050405020304" pitchFamily="18" charset="0"/>
                <a:cs typeface="Times New Roman" panose="02020603050405020304" pitchFamily="18" charset="0"/>
              </a:rPr>
              <a:t>BoW</a:t>
            </a:r>
            <a:r>
              <a:rPr lang="en-US" sz="2000" b="0" i="0" dirty="0">
                <a:solidFill>
                  <a:srgbClr val="374151"/>
                </a:solidFill>
                <a:effectLst/>
                <a:latin typeface="Times New Roman" panose="02020603050405020304" pitchFamily="18" charset="0"/>
                <a:cs typeface="Times New Roman" panose="02020603050405020304" pitchFamily="18" charset="0"/>
              </a:rPr>
              <a:t>): Converts text documents into a matrix of word frequencies.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Term Frequency-Inverse Document Frequency (TF-IDF): Measures the importance of words in a document within a collection.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Word Embeddings (e.g., Word2Vec, </a:t>
            </a:r>
            <a:r>
              <a:rPr lang="en-US" sz="2000" b="0" i="0" dirty="0" err="1">
                <a:solidFill>
                  <a:srgbClr val="374151"/>
                </a:solidFill>
                <a:effectLst/>
                <a:latin typeface="Times New Roman" panose="02020603050405020304" pitchFamily="18" charset="0"/>
                <a:cs typeface="Times New Roman" panose="02020603050405020304" pitchFamily="18" charset="0"/>
              </a:rPr>
              <a:t>GloVe</a:t>
            </a:r>
            <a:r>
              <a:rPr lang="en-US" sz="2000" b="0" i="0" dirty="0">
                <a:solidFill>
                  <a:srgbClr val="374151"/>
                </a:solidFill>
                <a:effectLst/>
                <a:latin typeface="Times New Roman" panose="02020603050405020304" pitchFamily="18" charset="0"/>
                <a:cs typeface="Times New Roman" panose="02020603050405020304" pitchFamily="18" charset="0"/>
              </a:rPr>
              <a:t>): Transform words into dense vector representations.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natural language processing, </a:t>
            </a:r>
            <a:r>
              <a:rPr lang="en-US" sz="2000" b="0" i="0" dirty="0" err="1">
                <a:solidFill>
                  <a:srgbClr val="374151"/>
                </a:solidFill>
                <a:effectLst/>
                <a:latin typeface="Times New Roman" panose="02020603050405020304" pitchFamily="18" charset="0"/>
                <a:cs typeface="Times New Roman" panose="02020603050405020304" pitchFamily="18" charset="0"/>
              </a:rPr>
              <a:t>BoW</a:t>
            </a:r>
            <a:r>
              <a:rPr lang="en-US" sz="2000" b="0" i="0" dirty="0">
                <a:solidFill>
                  <a:srgbClr val="374151"/>
                </a:solidFill>
                <a:effectLst/>
                <a:latin typeface="Times New Roman" panose="02020603050405020304" pitchFamily="18" charset="0"/>
                <a:cs typeface="Times New Roman" panose="02020603050405020304" pitchFamily="18" charset="0"/>
              </a:rPr>
              <a:t> can be used to extract features from text for tasks like sentiment analysis.</a:t>
            </a:r>
          </a:p>
        </p:txBody>
      </p:sp>
    </p:spTree>
    <p:extLst>
      <p:ext uri="{BB962C8B-B14F-4D97-AF65-F5344CB8AC3E}">
        <p14:creationId xmlns:p14="http://schemas.microsoft.com/office/powerpoint/2010/main" val="413182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8E9280-5B04-AA46-03F1-14C955A4DF71}"/>
              </a:ext>
            </a:extLst>
          </p:cNvPr>
          <p:cNvSpPr txBox="1"/>
          <p:nvPr/>
        </p:nvSpPr>
        <p:spPr>
          <a:xfrm>
            <a:off x="630382" y="178847"/>
            <a:ext cx="10931236" cy="6500306"/>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2. Image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Color Histograms: Describes the distribution of pixel colors in an image.</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Edge Detection (e.g., using Canny or Sobel operators): Extracts edge features.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Convolutional Neural Networks (CNNs): Automatically learn features at various levels of abstraction.</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image recognition, CNNs are used to extract features from images, which are then used to train classifiers.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3. Audio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Mel-Frequency Cepstral Coefficients (MFCCs): Captures spectral characteristics of audio signals.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Chroma Features: Describe pitch and harmony information.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Wavelet Transform: Represents audio data in time-frequency space.</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speech recognition, MFCCs are commonly used for feature extraction.</a:t>
            </a:r>
          </a:p>
        </p:txBody>
      </p:sp>
    </p:spTree>
    <p:extLst>
      <p:ext uri="{BB962C8B-B14F-4D97-AF65-F5344CB8AC3E}">
        <p14:creationId xmlns:p14="http://schemas.microsoft.com/office/powerpoint/2010/main" val="322485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3561FA-7A2F-2E0B-89BC-1B466240FBB4}"/>
              </a:ext>
            </a:extLst>
          </p:cNvPr>
          <p:cNvSpPr txBox="1"/>
          <p:nvPr/>
        </p:nvSpPr>
        <p:spPr>
          <a:xfrm>
            <a:off x="367145" y="225377"/>
            <a:ext cx="11457709" cy="6500306"/>
          </a:xfrm>
          <a:prstGeom prst="rect">
            <a:avLst/>
          </a:prstGeom>
          <a:noFill/>
        </p:spPr>
        <p:txBody>
          <a:bodyPr wrap="square">
            <a:spAutoFit/>
          </a:bodyPr>
          <a:lstStyle/>
          <a:p>
            <a:pPr algn="just">
              <a:lnSpc>
                <a:spcPct val="150000"/>
              </a:lnSpc>
            </a:pPr>
            <a:r>
              <a:rPr lang="en-US" b="1" i="0" dirty="0">
                <a:solidFill>
                  <a:srgbClr val="374151"/>
                </a:solidFill>
                <a:effectLst/>
                <a:latin typeface="Söhne"/>
              </a:rPr>
              <a:t>4</a:t>
            </a:r>
            <a:r>
              <a:rPr lang="en-US" sz="2000" b="1" i="0" dirty="0">
                <a:solidFill>
                  <a:srgbClr val="374151"/>
                </a:solidFill>
                <a:effectLst/>
                <a:latin typeface="Times New Roman" panose="02020603050405020304" pitchFamily="18" charset="0"/>
                <a:cs typeface="Times New Roman" panose="02020603050405020304" pitchFamily="18" charset="0"/>
              </a:rPr>
              <a:t>. Time Series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Statistical Features (e.g., mean, variance, skewness): Summarize data distribution.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Fourier Transform: Converts data into its frequency components.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Wavelet Transform: Reveals patterns at different scales.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financial analysis, statistical features can be extracted from time series data to predict stock prices.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Geospatial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Distance Metrics: Calculate distances between geographic points.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Density-Based Features: Measure population density, proximity to resources, etc.</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Spatial Aggregations: Summarize data within geographic regions.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urban planning, features like proximity to public transport or green spaces can be extracted for analysis.</a:t>
            </a:r>
          </a:p>
        </p:txBody>
      </p:sp>
    </p:spTree>
    <p:extLst>
      <p:ext uri="{BB962C8B-B14F-4D97-AF65-F5344CB8AC3E}">
        <p14:creationId xmlns:p14="http://schemas.microsoft.com/office/powerpoint/2010/main" val="208472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2A520-F364-B841-3342-1F6D8B643D4C}"/>
              </a:ext>
            </a:extLst>
          </p:cNvPr>
          <p:cNvSpPr txBox="1"/>
          <p:nvPr/>
        </p:nvSpPr>
        <p:spPr>
          <a:xfrm>
            <a:off x="581891" y="381741"/>
            <a:ext cx="11319164" cy="280698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Tabular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Principal Component Analysis (PCA): Reduces dimensionality by finding orthogonal components.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Feature Scaling: Standardizes features to have similar scales.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Feature Engineering: Creating new features from existing ones.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 In customer segmentation, PCA can be applied to reduce the dimensionality of customer data.</a:t>
            </a:r>
          </a:p>
        </p:txBody>
      </p:sp>
    </p:spTree>
    <p:extLst>
      <p:ext uri="{BB962C8B-B14F-4D97-AF65-F5344CB8AC3E}">
        <p14:creationId xmlns:p14="http://schemas.microsoft.com/office/powerpoint/2010/main" val="388706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3CE8AA-92F7-C9D8-7B26-25B73D7E8855}"/>
              </a:ext>
            </a:extLst>
          </p:cNvPr>
          <p:cNvSpPr txBox="1"/>
          <p:nvPr/>
        </p:nvSpPr>
        <p:spPr>
          <a:xfrm>
            <a:off x="955964" y="286967"/>
            <a:ext cx="10626436" cy="2120068"/>
          </a:xfrm>
          <a:prstGeom prst="rect">
            <a:avLst/>
          </a:prstGeom>
          <a:noFill/>
        </p:spPr>
        <p:txBody>
          <a:bodyPr wrap="square">
            <a:spAutoFit/>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1. The need for Dimensionality Reduction</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In real-world machine learning problems, there are often too many factors (features) on the basis of which the final prediction is done. The higher the number of features, the harder it gets to visualize the training set and then work on it. Sometimes, many of these features are correlated or redundant. This is where dimensionality reduction algorithms come into play.</a:t>
            </a:r>
          </a:p>
        </p:txBody>
      </p:sp>
      <p:sp>
        <p:nvSpPr>
          <p:cNvPr id="5" name="TextBox 4">
            <a:extLst>
              <a:ext uri="{FF2B5EF4-FFF2-40B4-BE49-F238E27FC236}">
                <a16:creationId xmlns:a16="http://schemas.microsoft.com/office/drawing/2014/main" id="{A8247BCB-13B7-174A-B338-0C1A20CFA59B}"/>
              </a:ext>
            </a:extLst>
          </p:cNvPr>
          <p:cNvSpPr txBox="1"/>
          <p:nvPr/>
        </p:nvSpPr>
        <p:spPr>
          <a:xfrm>
            <a:off x="955963" y="2407035"/>
            <a:ext cx="10626435" cy="4197559"/>
          </a:xfrm>
          <a:prstGeom prst="rect">
            <a:avLst/>
          </a:prstGeom>
          <a:noFill/>
        </p:spPr>
        <p:txBody>
          <a:bodyPr wrap="square">
            <a:spAutoFit/>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2. What is Dimensionality reduction</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Dimensionality reduction is the process of reducing the number of random features under consideration, by obtaining a set of principal or important features.</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Dimensionality reduction can be done in 2 ways:</a:t>
            </a:r>
          </a:p>
          <a:p>
            <a:pPr algn="just">
              <a:lnSpc>
                <a:spcPct val="150000"/>
              </a:lnSpc>
            </a:pPr>
            <a:r>
              <a:rPr lang="en-US" b="1" dirty="0">
                <a:solidFill>
                  <a:srgbClr val="222222"/>
                </a:solidFill>
                <a:latin typeface="Times New Roman" panose="02020603050405020304" pitchFamily="18" charset="0"/>
                <a:cs typeface="Times New Roman" panose="02020603050405020304" pitchFamily="18" charset="0"/>
              </a:rPr>
              <a:t>a. F</a:t>
            </a:r>
            <a:r>
              <a:rPr lang="en-US" b="1" i="0" dirty="0">
                <a:solidFill>
                  <a:srgbClr val="222222"/>
                </a:solidFill>
                <a:effectLst/>
                <a:latin typeface="Times New Roman" panose="02020603050405020304" pitchFamily="18" charset="0"/>
                <a:cs typeface="Times New Roman" panose="02020603050405020304" pitchFamily="18" charset="0"/>
              </a:rPr>
              <a:t>eature Selection</a:t>
            </a:r>
            <a:r>
              <a:rPr lang="en-US" b="0" i="0" dirty="0">
                <a:solidFill>
                  <a:srgbClr val="222222"/>
                </a:solidFill>
                <a:effectLst/>
                <a:latin typeface="Times New Roman" panose="02020603050405020304" pitchFamily="18" charset="0"/>
                <a:cs typeface="Times New Roman" panose="02020603050405020304" pitchFamily="18" charset="0"/>
              </a:rPr>
              <a:t>: By only keeping the most relevant variables from the original dataset</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Correlation</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Forward Selection</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Backward Elimination</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Select K Best</a:t>
            </a:r>
          </a:p>
          <a:p>
            <a:pPr marL="285750" indent="-285750" algn="just">
              <a:lnSpc>
                <a:spcPct val="150000"/>
              </a:lnSpc>
              <a:buFont typeface="Wingdings" panose="05000000000000000000" pitchFamily="2" charset="2"/>
              <a:buChar char="ü"/>
            </a:pPr>
            <a:r>
              <a:rPr lang="en-US" b="0" i="0" dirty="0">
                <a:solidFill>
                  <a:srgbClr val="222222"/>
                </a:solidFill>
                <a:effectLst/>
                <a:latin typeface="Times New Roman" panose="02020603050405020304" pitchFamily="18" charset="0"/>
                <a:cs typeface="Times New Roman" panose="02020603050405020304" pitchFamily="18" charset="0"/>
              </a:rPr>
              <a:t>Missing value Ratio</a:t>
            </a:r>
          </a:p>
        </p:txBody>
      </p:sp>
    </p:spTree>
    <p:extLst>
      <p:ext uri="{BB962C8B-B14F-4D97-AF65-F5344CB8AC3E}">
        <p14:creationId xmlns:p14="http://schemas.microsoft.com/office/powerpoint/2010/main" val="270697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6F08C3-8B08-2564-2170-090B49D8CC22}"/>
              </a:ext>
            </a:extLst>
          </p:cNvPr>
          <p:cNvSpPr txBox="1"/>
          <p:nvPr/>
        </p:nvSpPr>
        <p:spPr>
          <a:xfrm>
            <a:off x="955964" y="584492"/>
            <a:ext cx="10280071" cy="1704569"/>
          </a:xfrm>
          <a:prstGeom prst="rect">
            <a:avLst/>
          </a:prstGeom>
          <a:noFill/>
        </p:spPr>
        <p:txBody>
          <a:bodyPr wrap="square">
            <a:spAutoFit/>
          </a:bodyPr>
          <a:lstStyle/>
          <a:p>
            <a:pPr algn="just">
              <a:lnSpc>
                <a:spcPct val="150000"/>
              </a:lnSpc>
            </a:pPr>
            <a:r>
              <a:rPr lang="en-US" b="1" dirty="0">
                <a:solidFill>
                  <a:srgbClr val="222222"/>
                </a:solidFill>
                <a:latin typeface="Times New Roman" panose="02020603050405020304" pitchFamily="18" charset="0"/>
                <a:cs typeface="Times New Roman" panose="02020603050405020304" pitchFamily="18" charset="0"/>
              </a:rPr>
              <a:t>b. Feature Extraction:</a:t>
            </a:r>
            <a:r>
              <a:rPr lang="en-US" dirty="0">
                <a:solidFill>
                  <a:srgbClr val="222222"/>
                </a:solidFill>
                <a:latin typeface="Times New Roman" panose="02020603050405020304" pitchFamily="18" charset="0"/>
                <a:cs typeface="Times New Roman" panose="02020603050405020304" pitchFamily="18" charset="0"/>
              </a:rPr>
              <a:t> By finding a smaller set of new variables, each being a combination of the input variables, containing basically the same information as the input variables.</a:t>
            </a:r>
          </a:p>
          <a:p>
            <a:pPr marL="285750" indent="-285750" algn="just">
              <a:lnSpc>
                <a:spcPct val="150000"/>
              </a:lnSpc>
              <a:buFont typeface="Wingdings" panose="05000000000000000000" pitchFamily="2" charset="2"/>
              <a:buChar char="ü"/>
            </a:pPr>
            <a:r>
              <a:rPr lang="en-US" dirty="0">
                <a:solidFill>
                  <a:srgbClr val="222222"/>
                </a:solidFill>
                <a:latin typeface="Times New Roman" panose="02020603050405020304" pitchFamily="18" charset="0"/>
                <a:cs typeface="Times New Roman" panose="02020603050405020304" pitchFamily="18" charset="0"/>
              </a:rPr>
              <a:t>PCA (Principal Component Analysis)</a:t>
            </a:r>
          </a:p>
          <a:p>
            <a:pPr marL="285750" indent="-285750" algn="just">
              <a:lnSpc>
                <a:spcPct val="150000"/>
              </a:lnSpc>
              <a:buFont typeface="Wingdings" panose="05000000000000000000" pitchFamily="2" charset="2"/>
              <a:buChar char="ü"/>
            </a:pPr>
            <a:r>
              <a:rPr lang="en-US" dirty="0">
                <a:solidFill>
                  <a:srgbClr val="222222"/>
                </a:solidFill>
                <a:latin typeface="Times New Roman" panose="02020603050405020304" pitchFamily="18" charset="0"/>
                <a:cs typeface="Times New Roman" panose="02020603050405020304" pitchFamily="18" charset="0"/>
              </a:rPr>
              <a:t>LDA (Linear Discriminant Analysis)</a:t>
            </a:r>
          </a:p>
        </p:txBody>
      </p:sp>
      <p:sp>
        <p:nvSpPr>
          <p:cNvPr id="9" name="TextBox 8">
            <a:extLst>
              <a:ext uri="{FF2B5EF4-FFF2-40B4-BE49-F238E27FC236}">
                <a16:creationId xmlns:a16="http://schemas.microsoft.com/office/drawing/2014/main" id="{9FF51270-55B2-7860-A0AC-037DAC3FA2A2}"/>
              </a:ext>
            </a:extLst>
          </p:cNvPr>
          <p:cNvSpPr txBox="1"/>
          <p:nvPr/>
        </p:nvSpPr>
        <p:spPr>
          <a:xfrm>
            <a:off x="886690" y="2770955"/>
            <a:ext cx="10751127" cy="1704569"/>
          </a:xfrm>
          <a:prstGeom prst="rect">
            <a:avLst/>
          </a:prstGeom>
          <a:noFill/>
        </p:spPr>
        <p:txBody>
          <a:bodyPr wrap="square">
            <a:spAutoFit/>
          </a:bodyPr>
          <a:lstStyle/>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The feature Extraction technique gives us new features which are a linear combination of the existing features. The new set of features will have different values as compared to the original feature values. </a:t>
            </a:r>
            <a:r>
              <a:rPr lang="en-US" b="1" i="0" dirty="0">
                <a:solidFill>
                  <a:srgbClr val="222222"/>
                </a:solidFill>
                <a:effectLst/>
                <a:latin typeface="Times New Roman" panose="02020603050405020304" pitchFamily="18" charset="0"/>
                <a:cs typeface="Times New Roman" panose="02020603050405020304" pitchFamily="18" charset="0"/>
              </a:rPr>
              <a:t>The main aim is that fewer features will be required to capture the same information. </a:t>
            </a:r>
            <a:r>
              <a:rPr lang="en-US" b="0" i="0" dirty="0">
                <a:solidFill>
                  <a:srgbClr val="222222"/>
                </a:solidFill>
                <a:effectLst/>
                <a:latin typeface="Times New Roman" panose="02020603050405020304" pitchFamily="18" charset="0"/>
                <a:cs typeface="Times New Roman" panose="02020603050405020304" pitchFamily="18" charset="0"/>
              </a:rPr>
              <a:t>We might think that choosing fewer features might lead to underfitting but in the case of the Feature Extraction technique, the extra data is generally noise.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77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61287-8D66-B91D-8BD9-F33AA72D77D7}"/>
              </a:ext>
            </a:extLst>
          </p:cNvPr>
          <p:cNvSpPr txBox="1"/>
          <p:nvPr/>
        </p:nvSpPr>
        <p:spPr>
          <a:xfrm>
            <a:off x="623452" y="200891"/>
            <a:ext cx="10709569" cy="2535566"/>
          </a:xfrm>
          <a:prstGeom prst="rect">
            <a:avLst/>
          </a:prstGeom>
          <a:noFill/>
        </p:spPr>
        <p:txBody>
          <a:bodyPr wrap="square">
            <a:spAutoFit/>
          </a:bodyPr>
          <a:lstStyle/>
          <a:p>
            <a:pPr algn="just">
              <a:lnSpc>
                <a:spcPct val="150000"/>
              </a:lnSpc>
            </a:pPr>
            <a:r>
              <a:rPr lang="en-US" b="1" i="0" dirty="0">
                <a:solidFill>
                  <a:srgbClr val="222222"/>
                </a:solidFill>
                <a:effectLst/>
                <a:latin typeface="Times New Roman" panose="02020603050405020304" pitchFamily="18" charset="0"/>
                <a:cs typeface="Times New Roman" panose="02020603050405020304" pitchFamily="18" charset="0"/>
              </a:rPr>
              <a:t>3. PCA(Principal Component Analysis)</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In simple words, PCA is a method of obtaining important variables (in form of components) from a large set of variables available in a data set. It tends to find the direction of maximum variation (spread) in data. PCA is more useful when dealing with 3 or higher-dimensional data.</a:t>
            </a:r>
          </a:p>
          <a:p>
            <a:pPr algn="just">
              <a:lnSpc>
                <a:spcPct val="150000"/>
              </a:lnSpc>
            </a:pPr>
            <a:r>
              <a:rPr lang="en-US" b="0" i="0" dirty="0">
                <a:solidFill>
                  <a:srgbClr val="222222"/>
                </a:solidFill>
                <a:effectLst/>
                <a:latin typeface="Times New Roman" panose="02020603050405020304" pitchFamily="18" charset="0"/>
                <a:cs typeface="Times New Roman" panose="02020603050405020304" pitchFamily="18" charset="0"/>
              </a:rPr>
              <a:t>PCA can be used for anomaly detection and outlier detection because they will not be part of the data as it would be considered noise by PCA. </a:t>
            </a:r>
          </a:p>
        </p:txBody>
      </p:sp>
      <p:sp>
        <p:nvSpPr>
          <p:cNvPr id="11" name="TextBox 10">
            <a:extLst>
              <a:ext uri="{FF2B5EF4-FFF2-40B4-BE49-F238E27FC236}">
                <a16:creationId xmlns:a16="http://schemas.microsoft.com/office/drawing/2014/main" id="{515ABDD1-D0D6-440B-F329-C4026AA077BB}"/>
              </a:ext>
            </a:extLst>
          </p:cNvPr>
          <p:cNvSpPr txBox="1"/>
          <p:nvPr/>
        </p:nvSpPr>
        <p:spPr>
          <a:xfrm>
            <a:off x="623452" y="2893229"/>
            <a:ext cx="11236037" cy="2951064"/>
          </a:xfrm>
          <a:prstGeom prst="rect">
            <a:avLst/>
          </a:prstGeom>
          <a:noFill/>
        </p:spPr>
        <p:txBody>
          <a:bodyPr wrap="square">
            <a:spAutoFit/>
          </a:bodyPr>
          <a:lstStyle/>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Standardize the data (</a:t>
            </a:r>
            <a:r>
              <a:rPr lang="en-IN" b="0" i="0" dirty="0" err="1">
                <a:solidFill>
                  <a:srgbClr val="222222"/>
                </a:solidFill>
                <a:effectLst/>
                <a:latin typeface="Times New Roman" panose="02020603050405020304" pitchFamily="18" charset="0"/>
                <a:cs typeface="Times New Roman" panose="02020603050405020304" pitchFamily="18" charset="0"/>
              </a:rPr>
              <a:t>X_std</a:t>
            </a:r>
            <a:r>
              <a:rPr lang="en-IN"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Calculate the Covariance-matrix</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Calculate the Eigenvector &amp; Eigenvalues for the Covariance-matrix.</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Arrange all Eigenvalues in decreasing order.</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Normalize the sorted Eigenvalues.</a:t>
            </a: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Horizontally stack the Normalized_ Eigenvalues =</a:t>
            </a:r>
            <a:r>
              <a:rPr lang="en-IN" b="0" i="0" dirty="0" err="1">
                <a:solidFill>
                  <a:srgbClr val="222222"/>
                </a:solidFill>
                <a:effectLst/>
                <a:latin typeface="Times New Roman" panose="02020603050405020304" pitchFamily="18" charset="0"/>
                <a:cs typeface="Times New Roman" panose="02020603050405020304" pitchFamily="18" charset="0"/>
              </a:rPr>
              <a:t>W_matrix</a:t>
            </a:r>
            <a:endParaRPr lang="en-IN"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 X_PCA=</a:t>
            </a:r>
            <a:r>
              <a:rPr lang="en-IN" b="0" i="0" dirty="0" err="1">
                <a:solidFill>
                  <a:srgbClr val="222222"/>
                </a:solidFill>
                <a:effectLst/>
                <a:latin typeface="Times New Roman" panose="02020603050405020304" pitchFamily="18" charset="0"/>
                <a:cs typeface="Times New Roman" panose="02020603050405020304" pitchFamily="18" charset="0"/>
              </a:rPr>
              <a:t>X_std</a:t>
            </a:r>
            <a:r>
              <a:rPr lang="en-IN" b="0" i="0" dirty="0">
                <a:solidFill>
                  <a:srgbClr val="222222"/>
                </a:solidFill>
                <a:effectLst/>
                <a:latin typeface="Times New Roman" panose="02020603050405020304" pitchFamily="18" charset="0"/>
                <a:cs typeface="Times New Roman" panose="02020603050405020304" pitchFamily="18" charset="0"/>
              </a:rPr>
              <a:t> .dot (</a:t>
            </a:r>
            <a:r>
              <a:rPr lang="en-IN" b="0" i="0" dirty="0" err="1">
                <a:solidFill>
                  <a:srgbClr val="222222"/>
                </a:solidFill>
                <a:effectLst/>
                <a:latin typeface="Times New Roman" panose="02020603050405020304" pitchFamily="18" charset="0"/>
                <a:cs typeface="Times New Roman" panose="02020603050405020304" pitchFamily="18" charset="0"/>
              </a:rPr>
              <a:t>W_matrix</a:t>
            </a:r>
            <a:r>
              <a:rPr lang="en-IN" b="0" i="0" dirty="0">
                <a:solidFill>
                  <a:srgbClr val="22222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685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E0F442-A5AD-B8EB-AAE7-DCB9114AAB26}"/>
              </a:ext>
            </a:extLst>
          </p:cNvPr>
          <p:cNvSpPr txBox="1"/>
          <p:nvPr/>
        </p:nvSpPr>
        <p:spPr>
          <a:xfrm>
            <a:off x="4516581" y="428179"/>
            <a:ext cx="3505201" cy="461665"/>
          </a:xfrm>
          <a:prstGeom prst="rect">
            <a:avLst/>
          </a:prstGeom>
          <a:noFill/>
        </p:spPr>
        <p:txBody>
          <a:bodyPr wrap="square">
            <a:spAutoFit/>
          </a:bodyPr>
          <a:lstStyle/>
          <a:p>
            <a:pPr algn="l"/>
            <a:r>
              <a:rPr lang="en-IN" sz="2400" b="1" i="0" dirty="0">
                <a:effectLst/>
                <a:latin typeface="Times New Roman" panose="02020603050405020304" pitchFamily="18" charset="0"/>
                <a:cs typeface="Times New Roman" panose="02020603050405020304" pitchFamily="18" charset="0"/>
              </a:rPr>
              <a:t>Handling Numeric Data</a:t>
            </a:r>
          </a:p>
        </p:txBody>
      </p:sp>
      <p:sp>
        <p:nvSpPr>
          <p:cNvPr id="5" name="TextBox 4">
            <a:extLst>
              <a:ext uri="{FF2B5EF4-FFF2-40B4-BE49-F238E27FC236}">
                <a16:creationId xmlns:a16="http://schemas.microsoft.com/office/drawing/2014/main" id="{19193853-3E41-49C5-384D-D4A72F100525}"/>
              </a:ext>
            </a:extLst>
          </p:cNvPr>
          <p:cNvSpPr txBox="1"/>
          <p:nvPr/>
        </p:nvSpPr>
        <p:spPr>
          <a:xfrm>
            <a:off x="290945" y="889844"/>
            <a:ext cx="11610110"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1. Discretization:</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Discretization is the process of transforming continuous numeric variables into discrete categories or bins.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Purpose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Simplify analysis by reducing the number of unique values.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Prepare data for techniques that work better with categorical variables.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Equal Width Binning: Divide the range of values into equal-sized bins.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Equal Frequency Binning: Divide the data into bins with an equal number of observations in each bin.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Custom Binning: Create bins based on domain knowledge or specific requirements.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Age Discretization: Grouping ages into categories like 'Child,' 'Adult,' and 'Senior.'</a:t>
            </a:r>
          </a:p>
        </p:txBody>
      </p:sp>
    </p:spTree>
    <p:extLst>
      <p:ext uri="{BB962C8B-B14F-4D97-AF65-F5344CB8AC3E}">
        <p14:creationId xmlns:p14="http://schemas.microsoft.com/office/powerpoint/2010/main" val="324322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9E6C7-89B0-6162-ECB4-B37F6F497F51}"/>
              </a:ext>
            </a:extLst>
          </p:cNvPr>
          <p:cNvSpPr txBox="1"/>
          <p:nvPr/>
        </p:nvSpPr>
        <p:spPr>
          <a:xfrm>
            <a:off x="609598" y="512618"/>
            <a:ext cx="9421093" cy="3730317"/>
          </a:xfrm>
          <a:prstGeom prst="rect">
            <a:avLst/>
          </a:prstGeom>
          <a:noFill/>
        </p:spPr>
        <p:txBody>
          <a:bodyPr wrap="square">
            <a:spAutoFit/>
          </a:bodyPr>
          <a:lstStyle/>
          <a:p>
            <a:pPr algn="just">
              <a:lnSpc>
                <a:spcPct val="150000"/>
              </a:lnSpc>
            </a:pPr>
            <a:r>
              <a:rPr lang="en-US" sz="2000" b="1" cap="all" dirty="0">
                <a:solidFill>
                  <a:srgbClr val="EB38A6"/>
                </a:solidFill>
                <a:effectLst/>
                <a:latin typeface="Times New Roman" panose="02020603050405020304" pitchFamily="18" charset="0"/>
                <a:cs typeface="Times New Roman" panose="02020603050405020304" pitchFamily="18" charset="0"/>
              </a:rPr>
              <a:t>HOW DO YOU DO A PRINCIPAL COMPONENT ANALYSIS?</a:t>
            </a:r>
          </a:p>
          <a:p>
            <a:pPr algn="just">
              <a:lnSpc>
                <a:spcPct val="150000"/>
              </a:lnSpc>
            </a:pPr>
            <a:endParaRPr lang="en-US" sz="2000" b="1" cap="all" dirty="0">
              <a:solidFill>
                <a:srgbClr val="EB38A6"/>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Standardize the range of continuous initial variables</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Compute the covariance matrix to identify correlations</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Compute the eigenvectors and eigenvalues of the covariance matrix to identify the principal components</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Create a feature vector to decide which principal components to keep</a:t>
            </a:r>
          </a:p>
          <a:p>
            <a:pPr algn="just">
              <a:lnSpc>
                <a:spcPct val="150000"/>
              </a:lnSpc>
              <a:buFont typeface="+mj-lt"/>
              <a:buAutoNum type="arabicPeriod"/>
            </a:pPr>
            <a:r>
              <a:rPr lang="en-US" sz="2000" b="0" dirty="0">
                <a:solidFill>
                  <a:srgbClr val="3A3B41"/>
                </a:solidFill>
                <a:effectLst/>
                <a:latin typeface="Times New Roman" panose="02020603050405020304" pitchFamily="18" charset="0"/>
                <a:cs typeface="Times New Roman" panose="02020603050405020304" pitchFamily="18" charset="0"/>
              </a:rPr>
              <a:t> Recast the data along the principal components axes</a:t>
            </a:r>
          </a:p>
        </p:txBody>
      </p:sp>
    </p:spTree>
    <p:extLst>
      <p:ext uri="{BB962C8B-B14F-4D97-AF65-F5344CB8AC3E}">
        <p14:creationId xmlns:p14="http://schemas.microsoft.com/office/powerpoint/2010/main" val="143529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744208-4972-9E1D-116E-AF8A18FD171C}"/>
              </a:ext>
            </a:extLst>
          </p:cNvPr>
          <p:cNvSpPr txBox="1"/>
          <p:nvPr/>
        </p:nvSpPr>
        <p:spPr>
          <a:xfrm>
            <a:off x="346364" y="249383"/>
            <a:ext cx="10501745" cy="4653646"/>
          </a:xfrm>
          <a:prstGeom prst="rect">
            <a:avLst/>
          </a:prstGeom>
          <a:noFill/>
        </p:spPr>
        <p:txBody>
          <a:bodyPr wrap="square">
            <a:spAutoFit/>
          </a:bodyPr>
          <a:lstStyle/>
          <a:p>
            <a:pPr algn="just">
              <a:lnSpc>
                <a:spcPct val="150000"/>
              </a:lnSpc>
            </a:pPr>
            <a:r>
              <a:rPr lang="en-US" sz="2000" b="1" dirty="0">
                <a:solidFill>
                  <a:srgbClr val="04003F"/>
                </a:solidFill>
                <a:effectLst/>
                <a:latin typeface="Times New Roman" panose="02020603050405020304" pitchFamily="18" charset="0"/>
                <a:cs typeface="Times New Roman" panose="02020603050405020304" pitchFamily="18" charset="0"/>
              </a:rPr>
              <a:t>What Is Principal Component Analysis?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Principal component analysis, or PCA, is a </a:t>
            </a:r>
            <a:r>
              <a:rPr lang="en-US" sz="2000" b="0" strike="noStrike" dirty="0">
                <a:solidFill>
                  <a:srgbClr val="3A3B41"/>
                </a:solidFill>
                <a:effectLst/>
                <a:latin typeface="Times New Roman" panose="02020603050405020304" pitchFamily="18" charset="0"/>
                <a:cs typeface="Times New Roman" panose="02020603050405020304" pitchFamily="18" charset="0"/>
              </a:rPr>
              <a:t>dimensionality reduction</a:t>
            </a:r>
            <a:r>
              <a:rPr lang="en-US" sz="2000" b="0" dirty="0">
                <a:solidFill>
                  <a:srgbClr val="3A3B41"/>
                </a:solidFill>
                <a:effectLst/>
                <a:latin typeface="Times New Roman" panose="02020603050405020304" pitchFamily="18" charset="0"/>
                <a:cs typeface="Times New Roman" panose="02020603050405020304" pitchFamily="18" charset="0"/>
              </a:rPr>
              <a:t> method that is often used to reduce the dimensionality of large </a:t>
            </a:r>
            <a:r>
              <a:rPr lang="en-US" sz="2000" b="0" strike="noStrike" dirty="0">
                <a:solidFill>
                  <a:srgbClr val="3A3B41"/>
                </a:solidFill>
                <a:effectLst/>
                <a:latin typeface="Times New Roman" panose="02020603050405020304" pitchFamily="18" charset="0"/>
                <a:cs typeface="Times New Roman" panose="02020603050405020304" pitchFamily="18" charset="0"/>
              </a:rPr>
              <a:t>data sets</a:t>
            </a:r>
            <a:r>
              <a:rPr lang="en-US" sz="2000" b="0" dirty="0">
                <a:solidFill>
                  <a:srgbClr val="3A3B41"/>
                </a:solidFill>
                <a:effectLst/>
                <a:latin typeface="Times New Roman" panose="02020603050405020304" pitchFamily="18" charset="0"/>
                <a:cs typeface="Times New Roman" panose="02020603050405020304" pitchFamily="18" charset="0"/>
              </a:rPr>
              <a:t>, by transforming a large set of variables into a smaller one that still contains most of the information in the large set.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Reducing the number of variables of a data set naturally comes at the expense of accuracy, but the trick in dimensionality reduction is to trade a little accuracy for simplicity. Because smaller data sets are easier to explore and visualize and make analyzing data points much easier and faster for </a:t>
            </a:r>
            <a:r>
              <a:rPr lang="en-US" sz="2000" b="0" strike="noStrike" dirty="0">
                <a:solidFill>
                  <a:srgbClr val="3A3B41"/>
                </a:solidFill>
                <a:effectLst/>
                <a:latin typeface="Times New Roman" panose="02020603050405020304" pitchFamily="18" charset="0"/>
                <a:cs typeface="Times New Roman" panose="02020603050405020304" pitchFamily="18" charset="0"/>
              </a:rPr>
              <a:t>machine learning algorithms</a:t>
            </a:r>
            <a:r>
              <a:rPr lang="en-US" sz="2000" b="0" dirty="0">
                <a:solidFill>
                  <a:srgbClr val="3A3B41"/>
                </a:solidFill>
                <a:effectLst/>
                <a:latin typeface="Times New Roman" panose="02020603050405020304" pitchFamily="18" charset="0"/>
                <a:cs typeface="Times New Roman" panose="02020603050405020304" pitchFamily="18" charset="0"/>
              </a:rPr>
              <a:t> without extraneous variables to process.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So, to sum up, the idea of PCA is simple — </a:t>
            </a:r>
            <a:r>
              <a:rPr lang="en-US" sz="2000" b="1" dirty="0">
                <a:solidFill>
                  <a:srgbClr val="3A3B41"/>
                </a:solidFill>
                <a:effectLst/>
                <a:latin typeface="Times New Roman" panose="02020603050405020304" pitchFamily="18" charset="0"/>
                <a:cs typeface="Times New Roman" panose="02020603050405020304" pitchFamily="18" charset="0"/>
              </a:rPr>
              <a:t>reduce the number of variables of a data set, while preserving as much information as possible.</a:t>
            </a:r>
            <a:endParaRPr lang="en-US" sz="2000" b="0" dirty="0">
              <a:solidFill>
                <a:srgbClr val="3A3B4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761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7A2BB61-340F-231B-43FC-46424C679534}"/>
              </a:ext>
            </a:extLst>
          </p:cNvPr>
          <p:cNvSpPr>
            <a:spLocks noChangeArrowheads="1"/>
          </p:cNvSpPr>
          <p:nvPr/>
        </p:nvSpPr>
        <p:spPr bwMode="auto">
          <a:xfrm>
            <a:off x="607867" y="102177"/>
            <a:ext cx="11348605" cy="661727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eaLnBrk="1" fontAlgn="base" hangingPunct="1">
              <a:lnSpc>
                <a:spcPct val="150000"/>
              </a:lnSpc>
              <a:spcBef>
                <a:spcPct val="0"/>
              </a:spcBef>
              <a:spcAft>
                <a:spcPts val="60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Step-by-Step Explanation of PCA</a:t>
            </a:r>
          </a:p>
          <a:p>
            <a:pPr marR="0" lvl="0" algn="just" eaLnBrk="1" fontAlgn="base" hangingPunct="1">
              <a:lnSpc>
                <a:spcPct val="150000"/>
              </a:lnSpc>
              <a:spcBef>
                <a:spcPct val="0"/>
              </a:spcBef>
              <a:spcAft>
                <a:spcPts val="60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STEP 1: STANDARDIZATION</a:t>
            </a:r>
          </a:p>
          <a:p>
            <a:pPr marR="0" lvl="0" algn="just" eaLnBrk="1" fontAlgn="base" hangingPunct="1">
              <a:lnSpc>
                <a:spcPct val="150000"/>
              </a:lnSpc>
              <a:spcBef>
                <a:spcPct val="0"/>
              </a:spcBef>
              <a:spcAft>
                <a:spcPts val="600"/>
              </a:spcAft>
              <a:buClrTx/>
              <a:buSzTx/>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aim of this step is to standardize the range of the continuous initial variables so that each one of them contributes equally to the analysis. More specifically, the reason why it is critical to perform standardization prior to PCA, is that the latter is quite sensitive regarding the variances of the initial variables. That is, if there are large differences between the ranges of initial variables, those variables with larger ranges will dominate over those with small ranges (for example, a variable that ranges between 0 and 100 will dominate over a variable that ranges between 0 and 1), which will lead to biased results. So, transforming the data to comparable scales can prevent this problem.</a:t>
            </a:r>
          </a:p>
          <a:p>
            <a:pPr marR="0" lvl="0" algn="just" eaLnBrk="1" fontAlgn="base" hangingPunct="1">
              <a:lnSpc>
                <a:spcPct val="150000"/>
              </a:lnSpc>
              <a:spcBef>
                <a:spcPct val="0"/>
              </a:spcBef>
              <a:spcAft>
                <a:spcPts val="600"/>
              </a:spcAft>
              <a:buClrTx/>
              <a:buSzTx/>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Mathematically, this can be done by subtracting the mean and dividing by the standard deviation for each value of each variable. </a:t>
            </a:r>
          </a:p>
          <a:p>
            <a:pPr marR="0" lvl="0" algn="just" eaLnBrk="1" fontAlgn="base" hangingPunct="1">
              <a:lnSpc>
                <a:spcPct val="150000"/>
              </a:lnSpc>
              <a:spcBef>
                <a:spcPct val="0"/>
              </a:spcBef>
              <a:spcAft>
                <a:spcPts val="600"/>
              </a:spcAft>
              <a:buClrTx/>
              <a:buSzTx/>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just" eaLnBrk="1" fontAlgn="base" hangingPunct="1">
              <a:lnSpc>
                <a:spcPct val="150000"/>
              </a:lnSpc>
              <a:spcBef>
                <a:spcPct val="0"/>
              </a:spcBef>
              <a:spcAft>
                <a:spcPts val="0"/>
              </a:spcAft>
              <a:buClrTx/>
              <a:buSzTx/>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Once the standardization is done, all the variables will be transformed to the same scale.</a:t>
            </a:r>
          </a:p>
        </p:txBody>
      </p:sp>
      <p:pic>
        <p:nvPicPr>
          <p:cNvPr id="4" name="Picture 3" descr="Principal Component Analysis Standardization">
            <a:extLst>
              <a:ext uri="{FF2B5EF4-FFF2-40B4-BE49-F238E27FC236}">
                <a16:creationId xmlns:a16="http://schemas.microsoft.com/office/drawing/2014/main" id="{4EB1146A-FFDC-725A-09EA-426F840A4F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2169" y="5211735"/>
            <a:ext cx="2982092" cy="61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38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D9E341-3715-4AD4-0887-AF6F07FA62BF}"/>
              </a:ext>
            </a:extLst>
          </p:cNvPr>
          <p:cNvSpPr txBox="1"/>
          <p:nvPr/>
        </p:nvSpPr>
        <p:spPr>
          <a:xfrm>
            <a:off x="595745" y="193963"/>
            <a:ext cx="11291455" cy="3730317"/>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2: COVARIANCE MATRIX COMPUTATION</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The aim of this step is to understand how the variables of the input data set are varying from the mean with respect to each other, or in other words, to see if there is any relationship between them. Because sometimes, variables are highly correlated in such a way that they contain redundant information. So, in order to identify these correlations, we compute the </a:t>
            </a:r>
            <a:r>
              <a:rPr lang="en-US" sz="2000" b="0" u="none" strike="noStrike" dirty="0">
                <a:solidFill>
                  <a:srgbClr val="3A3B41"/>
                </a:solidFill>
                <a:effectLst/>
                <a:latin typeface="Times New Roman" panose="02020603050405020304" pitchFamily="18" charset="0"/>
                <a:cs typeface="Times New Roman" panose="02020603050405020304" pitchFamily="18" charset="0"/>
              </a:rPr>
              <a:t>covariance matrix</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The covariance matrix is a </a:t>
            </a:r>
            <a:r>
              <a:rPr lang="en-US" sz="2000" b="0" i="1" dirty="0">
                <a:solidFill>
                  <a:srgbClr val="3A3B41"/>
                </a:solidFill>
                <a:effectLst/>
                <a:latin typeface="Times New Roman" panose="02020603050405020304" pitchFamily="18" charset="0"/>
                <a:cs typeface="Times New Roman" panose="02020603050405020304" pitchFamily="18" charset="0"/>
              </a:rPr>
              <a:t>p</a:t>
            </a:r>
            <a:r>
              <a:rPr lang="en-US" sz="2000" b="0" dirty="0">
                <a:solidFill>
                  <a:srgbClr val="3A3B41"/>
                </a:solidFill>
                <a:effectLst/>
                <a:latin typeface="Times New Roman" panose="02020603050405020304" pitchFamily="18" charset="0"/>
                <a:cs typeface="Times New Roman" panose="02020603050405020304" pitchFamily="18" charset="0"/>
              </a:rPr>
              <a:t> × </a:t>
            </a:r>
            <a:r>
              <a:rPr lang="en-US" sz="2000" b="0" i="1" dirty="0">
                <a:solidFill>
                  <a:srgbClr val="3A3B41"/>
                </a:solidFill>
                <a:effectLst/>
                <a:latin typeface="Times New Roman" panose="02020603050405020304" pitchFamily="18" charset="0"/>
                <a:cs typeface="Times New Roman" panose="02020603050405020304" pitchFamily="18" charset="0"/>
              </a:rPr>
              <a:t>p</a:t>
            </a:r>
            <a:r>
              <a:rPr lang="en-US" sz="2000" b="1" dirty="0">
                <a:solidFill>
                  <a:srgbClr val="3A3B41"/>
                </a:solidFill>
                <a:effectLst/>
                <a:latin typeface="Times New Roman" panose="02020603050405020304" pitchFamily="18" charset="0"/>
                <a:cs typeface="Times New Roman" panose="02020603050405020304" pitchFamily="18" charset="0"/>
              </a:rPr>
              <a:t> </a:t>
            </a:r>
            <a:r>
              <a:rPr lang="en-US" sz="2000" b="0" dirty="0">
                <a:solidFill>
                  <a:srgbClr val="3A3B41"/>
                </a:solidFill>
                <a:effectLst/>
                <a:latin typeface="Times New Roman" panose="02020603050405020304" pitchFamily="18" charset="0"/>
                <a:cs typeface="Times New Roman" panose="02020603050405020304" pitchFamily="18" charset="0"/>
              </a:rPr>
              <a:t>symmetric matrix (where </a:t>
            </a:r>
            <a:r>
              <a:rPr lang="en-US" sz="2000" b="0" i="1" dirty="0">
                <a:solidFill>
                  <a:srgbClr val="3A3B41"/>
                </a:solidFill>
                <a:effectLst/>
                <a:latin typeface="Times New Roman" panose="02020603050405020304" pitchFamily="18" charset="0"/>
                <a:cs typeface="Times New Roman" panose="02020603050405020304" pitchFamily="18" charset="0"/>
              </a:rPr>
              <a:t>p </a:t>
            </a:r>
            <a:r>
              <a:rPr lang="en-US" sz="2000" b="0" dirty="0">
                <a:solidFill>
                  <a:srgbClr val="3A3B41"/>
                </a:solidFill>
                <a:effectLst/>
                <a:latin typeface="Times New Roman" panose="02020603050405020304" pitchFamily="18" charset="0"/>
                <a:cs typeface="Times New Roman" panose="02020603050405020304" pitchFamily="18" charset="0"/>
              </a:rPr>
              <a:t>is the number of dimensions) that has as entries the covariances associated with all possible pairs of the initial variables. For example, for a 3-dimensional data set with 3 variables </a:t>
            </a:r>
            <a:r>
              <a:rPr lang="en-US" sz="2000" b="0" i="1" dirty="0">
                <a:solidFill>
                  <a:srgbClr val="3A3B41"/>
                </a:solidFill>
                <a:effectLst/>
                <a:latin typeface="Times New Roman" panose="02020603050405020304" pitchFamily="18" charset="0"/>
                <a:cs typeface="Times New Roman" panose="02020603050405020304" pitchFamily="18" charset="0"/>
              </a:rPr>
              <a:t>x</a:t>
            </a:r>
            <a:r>
              <a:rPr lang="en-US" sz="2000" b="0" dirty="0">
                <a:solidFill>
                  <a:srgbClr val="3A3B41"/>
                </a:solidFill>
                <a:effectLst/>
                <a:latin typeface="Times New Roman" panose="02020603050405020304" pitchFamily="18" charset="0"/>
                <a:cs typeface="Times New Roman" panose="02020603050405020304" pitchFamily="18" charset="0"/>
              </a:rPr>
              <a:t>, </a:t>
            </a:r>
            <a:r>
              <a:rPr lang="en-US" sz="2000" b="0" i="1" dirty="0">
                <a:solidFill>
                  <a:srgbClr val="3A3B41"/>
                </a:solidFill>
                <a:effectLst/>
                <a:latin typeface="Times New Roman" panose="02020603050405020304" pitchFamily="18" charset="0"/>
                <a:cs typeface="Times New Roman" panose="02020603050405020304" pitchFamily="18" charset="0"/>
              </a:rPr>
              <a:t>y</a:t>
            </a:r>
            <a:r>
              <a:rPr lang="en-US" sz="2000" b="0" dirty="0">
                <a:solidFill>
                  <a:srgbClr val="3A3B41"/>
                </a:solidFill>
                <a:effectLst/>
                <a:latin typeface="Times New Roman" panose="02020603050405020304" pitchFamily="18" charset="0"/>
                <a:cs typeface="Times New Roman" panose="02020603050405020304" pitchFamily="18" charset="0"/>
              </a:rPr>
              <a:t>, and </a:t>
            </a:r>
            <a:r>
              <a:rPr lang="en-US" sz="2000" b="0" i="1" dirty="0">
                <a:solidFill>
                  <a:srgbClr val="3A3B41"/>
                </a:solidFill>
                <a:effectLst/>
                <a:latin typeface="Times New Roman" panose="02020603050405020304" pitchFamily="18" charset="0"/>
                <a:cs typeface="Times New Roman" panose="02020603050405020304" pitchFamily="18" charset="0"/>
              </a:rPr>
              <a:t>z</a:t>
            </a:r>
            <a:r>
              <a:rPr lang="en-US" sz="2000" b="0" dirty="0">
                <a:solidFill>
                  <a:srgbClr val="3A3B41"/>
                </a:solidFill>
                <a:effectLst/>
                <a:latin typeface="Times New Roman" panose="02020603050405020304" pitchFamily="18" charset="0"/>
                <a:cs typeface="Times New Roman" panose="02020603050405020304" pitchFamily="18" charset="0"/>
              </a:rPr>
              <a:t>, the covariance matrix is a 3×3 data matrix of this from:</a:t>
            </a:r>
          </a:p>
        </p:txBody>
      </p:sp>
      <p:pic>
        <p:nvPicPr>
          <p:cNvPr id="2050" name="Picture 2" descr="Covariance Matrix for 3-Dimensional Data">
            <a:extLst>
              <a:ext uri="{FF2B5EF4-FFF2-40B4-BE49-F238E27FC236}">
                <a16:creationId xmlns:a16="http://schemas.microsoft.com/office/drawing/2014/main" id="{53F61BBB-0B74-1592-75CF-E9BB10D14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618" y="3924280"/>
            <a:ext cx="4655127" cy="11326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97720C-F819-60AF-7C76-234DDF76C0D3}"/>
                  </a:ext>
                </a:extLst>
              </p:cNvPr>
              <p:cNvSpPr txBox="1"/>
              <p:nvPr/>
            </p:nvSpPr>
            <p:spPr>
              <a:xfrm>
                <a:off x="2037792" y="5340380"/>
                <a:ext cx="6233372"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𝑪𝒐𝒗</m:t>
                      </m:r>
                      <m:d>
                        <m:dPr>
                          <m:ctrlPr>
                            <a:rPr lang="en-IN" b="1" i="1">
                              <a:solidFill>
                                <a:srgbClr val="836967"/>
                              </a:solidFill>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m:t>
                          </m:r>
                          <m:r>
                            <a:rPr lang="en-IN" b="1" i="1">
                              <a:latin typeface="Cambria Math" panose="02040503050406030204" pitchFamily="18" charset="0"/>
                            </a:rPr>
                            <m:t>𝒚</m:t>
                          </m:r>
                        </m:e>
                      </m:d>
                      <m:r>
                        <a:rPr lang="en-IN" b="0" i="0">
                          <a:latin typeface="Cambria Math" panose="02040503050406030204" pitchFamily="18" charset="0"/>
                        </a:rPr>
                        <m:t>= </m:t>
                      </m:r>
                      <m:f>
                        <m:fPr>
                          <m:ctrlPr>
                            <a:rPr lang="en-IN" b="0" i="1">
                              <a:solidFill>
                                <a:srgbClr val="836967"/>
                              </a:solidFill>
                              <a:latin typeface="Cambria Math" panose="02040503050406030204" pitchFamily="18" charset="0"/>
                            </a:rPr>
                          </m:ctrlPr>
                        </m:fPr>
                        <m:num>
                          <m:r>
                            <a:rPr lang="en-IN" b="0" i="0">
                              <a:latin typeface="Cambria Math" panose="02040503050406030204" pitchFamily="18" charset="0"/>
                            </a:rPr>
                            <m:t>1</m:t>
                          </m:r>
                        </m:num>
                        <m:den>
                          <m:r>
                            <a:rPr lang="en-IN" b="1" i="1">
                              <a:latin typeface="Cambria Math" panose="02040503050406030204" pitchFamily="18" charset="0"/>
                            </a:rPr>
                            <m:t>𝑵</m:t>
                          </m:r>
                        </m:den>
                      </m:f>
                      <m:nary>
                        <m:naryPr>
                          <m:chr m:val="∑"/>
                          <m:subHide m:val="on"/>
                          <m:supHide m:val="on"/>
                          <m:ctrlPr>
                            <a:rPr lang="en-IN" b="0" i="1">
                              <a:latin typeface="Cambria Math" panose="02040503050406030204" pitchFamily="18" charset="0"/>
                            </a:rPr>
                          </m:ctrlPr>
                        </m:naryPr>
                        <m:sub/>
                        <m:sup/>
                        <m:e>
                          <m:d>
                            <m:dPr>
                              <m:ctrlPr>
                                <a:rPr lang="en-IN" b="0" i="1">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𝒙</m:t>
                                  </m:r>
                                </m:e>
                              </m:acc>
                            </m:e>
                          </m:d>
                          <m:d>
                            <m:dPr>
                              <m:ctrlPr>
                                <a:rPr lang="en-IN" b="0" i="1">
                                  <a:latin typeface="Cambria Math" panose="02040503050406030204" pitchFamily="18" charset="0"/>
                                </a:rPr>
                              </m:ctrlPr>
                            </m:dPr>
                            <m:e>
                              <m:r>
                                <a:rPr lang="en-IN" b="1" i="1">
                                  <a:latin typeface="Cambria Math" panose="02040503050406030204" pitchFamily="18" charset="0"/>
                                </a:rPr>
                                <m:t>𝒚</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𝒚</m:t>
                                  </m:r>
                                </m:e>
                              </m:acc>
                            </m:e>
                          </m:d>
                        </m:e>
                      </m:nary>
                    </m:oMath>
                  </m:oMathPara>
                </a14:m>
                <a:endParaRPr lang="en-IN" dirty="0"/>
              </a:p>
            </p:txBody>
          </p:sp>
        </mc:Choice>
        <mc:Fallback xmlns="">
          <p:sp>
            <p:nvSpPr>
              <p:cNvPr id="10" name="TextBox 9">
                <a:extLst>
                  <a:ext uri="{FF2B5EF4-FFF2-40B4-BE49-F238E27FC236}">
                    <a16:creationId xmlns:a16="http://schemas.microsoft.com/office/drawing/2014/main" id="{E297720C-F819-60AF-7C76-234DDF76C0D3}"/>
                  </a:ext>
                </a:extLst>
              </p:cNvPr>
              <p:cNvSpPr txBox="1">
                <a:spLocks noRot="1" noChangeAspect="1" noMove="1" noResize="1" noEditPoints="1" noAdjustHandles="1" noChangeArrowheads="1" noChangeShapeType="1" noTextEdit="1"/>
              </p:cNvSpPr>
              <p:nvPr/>
            </p:nvSpPr>
            <p:spPr>
              <a:xfrm>
                <a:off x="2037792" y="5340380"/>
                <a:ext cx="6233372" cy="76309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EFCC93-02B0-E9D0-8D04-EEF8FABDFC32}"/>
                  </a:ext>
                </a:extLst>
              </p:cNvPr>
              <p:cNvSpPr txBox="1"/>
              <p:nvPr/>
            </p:nvSpPr>
            <p:spPr>
              <a:xfrm>
                <a:off x="2037792" y="6202298"/>
                <a:ext cx="6233372"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𝑪𝒐𝒗</m:t>
                      </m:r>
                      <m:d>
                        <m:dPr>
                          <m:ctrlPr>
                            <a:rPr lang="en-IN" b="1" i="1">
                              <a:solidFill>
                                <a:srgbClr val="836967"/>
                              </a:solidFill>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m:t>
                          </m:r>
                          <m:r>
                            <a:rPr lang="en-IN" b="1" i="1">
                              <a:latin typeface="Cambria Math" panose="02040503050406030204" pitchFamily="18" charset="0"/>
                            </a:rPr>
                            <m:t>𝒚</m:t>
                          </m:r>
                        </m:e>
                      </m:d>
                      <m:r>
                        <a:rPr lang="en-IN" b="0" i="0">
                          <a:latin typeface="Cambria Math" panose="02040503050406030204" pitchFamily="18" charset="0"/>
                        </a:rPr>
                        <m:t>= </m:t>
                      </m:r>
                      <m:f>
                        <m:fPr>
                          <m:ctrlPr>
                            <a:rPr lang="en-IN" b="0" i="1">
                              <a:solidFill>
                                <a:srgbClr val="836967"/>
                              </a:solidFill>
                              <a:latin typeface="Cambria Math" panose="02040503050406030204" pitchFamily="18" charset="0"/>
                            </a:rPr>
                          </m:ctrlPr>
                        </m:fPr>
                        <m:num>
                          <m:r>
                            <a:rPr lang="en-IN" b="0" i="0">
                              <a:latin typeface="Cambria Math" panose="02040503050406030204" pitchFamily="18" charset="0"/>
                            </a:rPr>
                            <m:t>1</m:t>
                          </m:r>
                        </m:num>
                        <m:den>
                          <m:r>
                            <a:rPr lang="en-IN" b="1" i="1">
                              <a:latin typeface="Cambria Math" panose="02040503050406030204" pitchFamily="18" charset="0"/>
                            </a:rPr>
                            <m:t>𝑵</m:t>
                          </m:r>
                          <m:r>
                            <a:rPr lang="en-IN" b="1" i="1" smtClean="0">
                              <a:latin typeface="Cambria Math" panose="02040503050406030204" pitchFamily="18" charset="0"/>
                            </a:rPr>
                            <m:t>−</m:t>
                          </m:r>
                          <m:r>
                            <a:rPr lang="en-IN" b="1" i="1" smtClean="0">
                              <a:latin typeface="Cambria Math" panose="02040503050406030204" pitchFamily="18" charset="0"/>
                            </a:rPr>
                            <m:t>𝟏</m:t>
                          </m:r>
                        </m:den>
                      </m:f>
                      <m:nary>
                        <m:naryPr>
                          <m:chr m:val="∑"/>
                          <m:subHide m:val="on"/>
                          <m:supHide m:val="on"/>
                          <m:ctrlPr>
                            <a:rPr lang="en-IN" b="0" i="1">
                              <a:latin typeface="Cambria Math" panose="02040503050406030204" pitchFamily="18" charset="0"/>
                            </a:rPr>
                          </m:ctrlPr>
                        </m:naryPr>
                        <m:sub/>
                        <m:sup/>
                        <m:e>
                          <m:d>
                            <m:dPr>
                              <m:ctrlPr>
                                <a:rPr lang="en-IN" b="0" i="1">
                                  <a:latin typeface="Cambria Math" panose="02040503050406030204" pitchFamily="18" charset="0"/>
                                </a:rPr>
                              </m:ctrlPr>
                            </m:dPr>
                            <m:e>
                              <m:r>
                                <a:rPr lang="en-IN" b="1" i="1">
                                  <a:latin typeface="Cambria Math" panose="02040503050406030204" pitchFamily="18" charset="0"/>
                                </a:rPr>
                                <m:t>𝒙</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𝒙</m:t>
                                  </m:r>
                                </m:e>
                              </m:acc>
                            </m:e>
                          </m:d>
                          <m:d>
                            <m:dPr>
                              <m:ctrlPr>
                                <a:rPr lang="en-IN" b="0" i="1">
                                  <a:latin typeface="Cambria Math" panose="02040503050406030204" pitchFamily="18" charset="0"/>
                                </a:rPr>
                              </m:ctrlPr>
                            </m:dPr>
                            <m:e>
                              <m:r>
                                <a:rPr lang="en-IN" b="1" i="1">
                                  <a:latin typeface="Cambria Math" panose="02040503050406030204" pitchFamily="18" charset="0"/>
                                </a:rPr>
                                <m:t>𝒚</m:t>
                              </m:r>
                              <m:r>
                                <a:rPr lang="en-IN" b="0" i="0">
                                  <a:latin typeface="Cambria Math" panose="02040503050406030204" pitchFamily="18" charset="0"/>
                                </a:rPr>
                                <m:t> −</m:t>
                              </m:r>
                              <m:acc>
                                <m:accPr>
                                  <m:chr m:val="̅"/>
                                  <m:ctrlPr>
                                    <a:rPr lang="en-IN" b="0" i="1">
                                      <a:solidFill>
                                        <a:srgbClr val="836967"/>
                                      </a:solidFill>
                                      <a:latin typeface="Cambria Math" panose="02040503050406030204" pitchFamily="18" charset="0"/>
                                    </a:rPr>
                                  </m:ctrlPr>
                                </m:accPr>
                                <m:e>
                                  <m:r>
                                    <a:rPr lang="en-IN" b="1" i="1">
                                      <a:latin typeface="Cambria Math" panose="02040503050406030204" pitchFamily="18" charset="0"/>
                                    </a:rPr>
                                    <m:t>𝒚</m:t>
                                  </m:r>
                                </m:e>
                              </m:acc>
                            </m:e>
                          </m:d>
                        </m:e>
                      </m:nary>
                    </m:oMath>
                  </m:oMathPara>
                </a14:m>
                <a:endParaRPr lang="en-IN" dirty="0"/>
              </a:p>
            </p:txBody>
          </p:sp>
        </mc:Choice>
        <mc:Fallback xmlns="">
          <p:sp>
            <p:nvSpPr>
              <p:cNvPr id="11" name="TextBox 10">
                <a:extLst>
                  <a:ext uri="{FF2B5EF4-FFF2-40B4-BE49-F238E27FC236}">
                    <a16:creationId xmlns:a16="http://schemas.microsoft.com/office/drawing/2014/main" id="{E8EFCC93-02B0-E9D0-8D04-EEF8FABDFC32}"/>
                  </a:ext>
                </a:extLst>
              </p:cNvPr>
              <p:cNvSpPr txBox="1">
                <a:spLocks noRot="1" noChangeAspect="1" noMove="1" noResize="1" noEditPoints="1" noAdjustHandles="1" noChangeArrowheads="1" noChangeShapeType="1" noTextEdit="1"/>
              </p:cNvSpPr>
              <p:nvPr/>
            </p:nvSpPr>
            <p:spPr>
              <a:xfrm>
                <a:off x="2037792" y="6202298"/>
                <a:ext cx="6233372" cy="763094"/>
              </a:xfrm>
              <a:prstGeom prst="rect">
                <a:avLst/>
              </a:prstGeom>
              <a:blipFill>
                <a:blip r:embed="rId4"/>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485471B-F9E9-8C87-F375-72189D3F48C0}"/>
              </a:ext>
            </a:extLst>
          </p:cNvPr>
          <p:cNvSpPr txBox="1"/>
          <p:nvPr/>
        </p:nvSpPr>
        <p:spPr>
          <a:xfrm>
            <a:off x="7855528" y="5537261"/>
            <a:ext cx="189807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For Population</a:t>
            </a:r>
          </a:p>
        </p:txBody>
      </p:sp>
      <p:sp>
        <p:nvSpPr>
          <p:cNvPr id="13" name="TextBox 12">
            <a:extLst>
              <a:ext uri="{FF2B5EF4-FFF2-40B4-BE49-F238E27FC236}">
                <a16:creationId xmlns:a16="http://schemas.microsoft.com/office/drawing/2014/main" id="{A7C1D1A7-7B89-4B2D-6BDF-D505DF3171E2}"/>
              </a:ext>
            </a:extLst>
          </p:cNvPr>
          <p:cNvSpPr txBox="1"/>
          <p:nvPr/>
        </p:nvSpPr>
        <p:spPr>
          <a:xfrm>
            <a:off x="7855527" y="6272954"/>
            <a:ext cx="189807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For Sample</a:t>
            </a:r>
          </a:p>
        </p:txBody>
      </p:sp>
    </p:spTree>
    <p:extLst>
      <p:ext uri="{BB962C8B-B14F-4D97-AF65-F5344CB8AC3E}">
        <p14:creationId xmlns:p14="http://schemas.microsoft.com/office/powerpoint/2010/main" val="2434392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CE726-E163-A213-7AE5-D2B22C949545}"/>
              </a:ext>
            </a:extLst>
          </p:cNvPr>
          <p:cNvSpPr txBox="1"/>
          <p:nvPr/>
        </p:nvSpPr>
        <p:spPr>
          <a:xfrm>
            <a:off x="457200" y="2334491"/>
            <a:ext cx="11277600" cy="3268652"/>
          </a:xfrm>
          <a:prstGeom prst="rect">
            <a:avLst/>
          </a:prstGeom>
          <a:noFill/>
        </p:spPr>
        <p:txBody>
          <a:bodyPr wrap="square">
            <a:spAutoFit/>
          </a:bodyPr>
          <a:lstStyle/>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What do the covariances that we have as entries of the matrix tell us about the correlations between the variables?</a:t>
            </a: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It’s actually the sign of the covariance that matters:</a:t>
            </a:r>
          </a:p>
          <a:p>
            <a:pPr marL="342900" indent="-342900" algn="just">
              <a:lnSpc>
                <a:spcPct val="150000"/>
              </a:lnSpc>
              <a:buFont typeface="Wingdings" panose="05000000000000000000" pitchFamily="2" charset="2"/>
              <a:buChar char="v"/>
            </a:pPr>
            <a:r>
              <a:rPr lang="en-US" sz="2000" b="1" i="0" dirty="0">
                <a:solidFill>
                  <a:srgbClr val="0070C0"/>
                </a:solidFill>
                <a:effectLst/>
                <a:latin typeface="Times New Roman" panose="02020603050405020304" pitchFamily="18" charset="0"/>
                <a:cs typeface="Times New Roman" panose="02020603050405020304" pitchFamily="18" charset="0"/>
              </a:rPr>
              <a:t>If positive then: the two variables increase or decrease together (correlated)</a:t>
            </a:r>
          </a:p>
          <a:p>
            <a:pPr marL="342900" indent="-342900" algn="just">
              <a:lnSpc>
                <a:spcPct val="150000"/>
              </a:lnSpc>
              <a:buFont typeface="Wingdings" panose="05000000000000000000" pitchFamily="2" charset="2"/>
              <a:buChar char="v"/>
            </a:pPr>
            <a:r>
              <a:rPr lang="en-US" sz="2000" b="1" i="0" dirty="0">
                <a:solidFill>
                  <a:srgbClr val="0070C0"/>
                </a:solidFill>
                <a:effectLst/>
                <a:latin typeface="Times New Roman" panose="02020603050405020304" pitchFamily="18" charset="0"/>
                <a:cs typeface="Times New Roman" panose="02020603050405020304" pitchFamily="18" charset="0"/>
              </a:rPr>
              <a:t>If negative then: one increases when the other decreases (Inversely correlated)</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Now that we know that the covariance matrix is not more than a table that summarizes the correlations between all the possible pairs of variables, let’s move to the next step.</a:t>
            </a:r>
          </a:p>
        </p:txBody>
      </p:sp>
      <p:sp>
        <p:nvSpPr>
          <p:cNvPr id="4" name="TextBox 3">
            <a:extLst>
              <a:ext uri="{FF2B5EF4-FFF2-40B4-BE49-F238E27FC236}">
                <a16:creationId xmlns:a16="http://schemas.microsoft.com/office/drawing/2014/main" id="{62324CAE-2DC4-4AA2-8CE6-EEEB7CF781D6}"/>
              </a:ext>
            </a:extLst>
          </p:cNvPr>
          <p:cNvSpPr txBox="1"/>
          <p:nvPr/>
        </p:nvSpPr>
        <p:spPr>
          <a:xfrm>
            <a:off x="450273" y="263797"/>
            <a:ext cx="11159836" cy="1883657"/>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Since the covariance of a variable with itself is its variance (</a:t>
            </a:r>
            <a:r>
              <a:rPr lang="en-US" sz="2000" b="0" i="0" dirty="0" err="1">
                <a:solidFill>
                  <a:srgbClr val="3A3B41"/>
                </a:solidFill>
                <a:effectLst/>
                <a:latin typeface="Times New Roman" panose="02020603050405020304" pitchFamily="18" charset="0"/>
                <a:cs typeface="Times New Roman" panose="02020603050405020304" pitchFamily="18" charset="0"/>
              </a:rPr>
              <a:t>Cov</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a,a</a:t>
            </a:r>
            <a:r>
              <a:rPr lang="en-US" sz="2000" b="0" i="0" dirty="0">
                <a:solidFill>
                  <a:srgbClr val="3A3B41"/>
                </a:solidFill>
                <a:effectLst/>
                <a:latin typeface="Times New Roman" panose="02020603050405020304" pitchFamily="18" charset="0"/>
                <a:cs typeface="Times New Roman" panose="02020603050405020304" pitchFamily="18" charset="0"/>
              </a:rPr>
              <a:t>)=Var(a)), in the main diagonal (Top left to bottom right) we actually have the variances of each initial variable. And since the covariance is commutative (</a:t>
            </a:r>
            <a:r>
              <a:rPr lang="en-US" sz="2000" b="0" i="0" dirty="0" err="1">
                <a:solidFill>
                  <a:srgbClr val="3A3B41"/>
                </a:solidFill>
                <a:effectLst/>
                <a:latin typeface="Times New Roman" panose="02020603050405020304" pitchFamily="18" charset="0"/>
                <a:cs typeface="Times New Roman" panose="02020603050405020304" pitchFamily="18" charset="0"/>
              </a:rPr>
              <a:t>Cov</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a,b</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Cov</a:t>
            </a:r>
            <a:r>
              <a:rPr lang="en-US" sz="2000" b="0" i="0" dirty="0">
                <a:solidFill>
                  <a:srgbClr val="3A3B41"/>
                </a:solidFill>
                <a:effectLst/>
                <a:latin typeface="Times New Roman" panose="02020603050405020304" pitchFamily="18" charset="0"/>
                <a:cs typeface="Times New Roman" panose="02020603050405020304" pitchFamily="18" charset="0"/>
              </a:rPr>
              <a:t>(</a:t>
            </a:r>
            <a:r>
              <a:rPr lang="en-US" sz="2000" b="0" i="0" dirty="0" err="1">
                <a:solidFill>
                  <a:srgbClr val="3A3B41"/>
                </a:solidFill>
                <a:effectLst/>
                <a:latin typeface="Times New Roman" panose="02020603050405020304" pitchFamily="18" charset="0"/>
                <a:cs typeface="Times New Roman" panose="02020603050405020304" pitchFamily="18" charset="0"/>
              </a:rPr>
              <a:t>b,a</a:t>
            </a:r>
            <a:r>
              <a:rPr lang="en-US" sz="2000" b="0" i="0" dirty="0">
                <a:solidFill>
                  <a:srgbClr val="3A3B41"/>
                </a:solidFill>
                <a:effectLst/>
                <a:latin typeface="Times New Roman" panose="02020603050405020304" pitchFamily="18" charset="0"/>
                <a:cs typeface="Times New Roman" panose="02020603050405020304" pitchFamily="18" charset="0"/>
              </a:rPr>
              <a:t>)), the entries of the covariance matrix are symmetric with respect to the main diagonal, which means that the upper and the lower triangular portions are equal.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561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48391-CD47-B6FD-63A5-035246AF0854}"/>
              </a:ext>
            </a:extLst>
          </p:cNvPr>
          <p:cNvSpPr txBox="1"/>
          <p:nvPr/>
        </p:nvSpPr>
        <p:spPr>
          <a:xfrm>
            <a:off x="543791" y="460538"/>
            <a:ext cx="11104418" cy="5576976"/>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3: COMPUTE THE EIGENVECTORS AND EIGENVALUES OF THE COVARIANCE MATRIX TO IDENTIFY THE PRINCIPAL COMPONENTS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Eigenvectors and eigenvalues are the </a:t>
            </a:r>
            <a:r>
              <a:rPr lang="en-US" sz="2000" b="0" u="none" strike="noStrike" dirty="0">
                <a:solidFill>
                  <a:srgbClr val="3A3B41"/>
                </a:solidFill>
                <a:effectLst/>
                <a:latin typeface="Times New Roman" panose="02020603050405020304" pitchFamily="18" charset="0"/>
                <a:cs typeface="Times New Roman" panose="02020603050405020304" pitchFamily="18" charset="0"/>
              </a:rPr>
              <a:t>linear algebra</a:t>
            </a:r>
            <a:r>
              <a:rPr lang="en-US" sz="2000" b="0" dirty="0">
                <a:solidFill>
                  <a:srgbClr val="3A3B41"/>
                </a:solidFill>
                <a:effectLst/>
                <a:latin typeface="Times New Roman" panose="02020603050405020304" pitchFamily="18" charset="0"/>
                <a:cs typeface="Times New Roman" panose="02020603050405020304" pitchFamily="18" charset="0"/>
              </a:rPr>
              <a:t> concepts that we need to compute from the covariance matrix in order to determine the </a:t>
            </a:r>
            <a:r>
              <a:rPr lang="en-US" sz="2000" b="1" i="1" dirty="0">
                <a:solidFill>
                  <a:srgbClr val="3A3B41"/>
                </a:solidFill>
                <a:effectLst/>
                <a:latin typeface="Times New Roman" panose="02020603050405020304" pitchFamily="18" charset="0"/>
                <a:cs typeface="Times New Roman" panose="02020603050405020304" pitchFamily="18" charset="0"/>
              </a:rPr>
              <a:t>principal components</a:t>
            </a:r>
            <a:r>
              <a:rPr lang="en-US" sz="2000" b="0" dirty="0">
                <a:solidFill>
                  <a:srgbClr val="3A3B41"/>
                </a:solidFill>
                <a:effectLst/>
                <a:latin typeface="Times New Roman" panose="02020603050405020304" pitchFamily="18" charset="0"/>
                <a:cs typeface="Times New Roman" panose="02020603050405020304" pitchFamily="18" charset="0"/>
              </a:rPr>
              <a:t> of the data. Before getting to the explanation of these concepts, let’s first understand what do we mean by principal components.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Principal components </a:t>
            </a:r>
            <a:r>
              <a:rPr lang="en-US" sz="2000" b="0" dirty="0">
                <a:solidFill>
                  <a:srgbClr val="3A3B41"/>
                </a:solidFill>
                <a:effectLst/>
                <a:latin typeface="Times New Roman" panose="02020603050405020304" pitchFamily="18" charset="0"/>
                <a:cs typeface="Times New Roman" panose="02020603050405020304" pitchFamily="18" charset="0"/>
              </a:rPr>
              <a:t>are </a:t>
            </a:r>
            <a:r>
              <a:rPr lang="en-US" sz="2000" b="1" dirty="0">
                <a:solidFill>
                  <a:srgbClr val="0070C0"/>
                </a:solidFill>
                <a:effectLst/>
                <a:latin typeface="Times New Roman" panose="02020603050405020304" pitchFamily="18" charset="0"/>
                <a:cs typeface="Times New Roman" panose="02020603050405020304" pitchFamily="18" charset="0"/>
              </a:rPr>
              <a:t>new variables</a:t>
            </a:r>
            <a:r>
              <a:rPr lang="en-US" sz="2000" b="0" dirty="0">
                <a:solidFill>
                  <a:srgbClr val="3A3B41"/>
                </a:solidFill>
                <a:effectLst/>
                <a:latin typeface="Times New Roman" panose="02020603050405020304" pitchFamily="18" charset="0"/>
                <a:cs typeface="Times New Roman" panose="02020603050405020304" pitchFamily="18" charset="0"/>
              </a:rPr>
              <a:t> that are constructed as linear combinations or mixtures of the initial variables. These combinations are done in such a way that the new variables (i.e., principal components) are uncorrelated and most of the information within the initial variables is squeezed or compressed into the first components. So, the idea is 10-dimensional data gives you 10 principal components, but PCA tries to put maximum possible information in the first component, then maximum remaining information in the second and so on, until having something like shown in the scree plot below.</a:t>
            </a:r>
          </a:p>
        </p:txBody>
      </p:sp>
    </p:spTree>
    <p:extLst>
      <p:ext uri="{BB962C8B-B14F-4D97-AF65-F5344CB8AC3E}">
        <p14:creationId xmlns:p14="http://schemas.microsoft.com/office/powerpoint/2010/main" val="1889265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ercentage of Variance (Information) for each by PC">
            <a:extLst>
              <a:ext uri="{FF2B5EF4-FFF2-40B4-BE49-F238E27FC236}">
                <a16:creationId xmlns:a16="http://schemas.microsoft.com/office/drawing/2014/main" id="{318F022E-7E62-6279-5046-E4D922D7E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9" y="620527"/>
            <a:ext cx="9132703" cy="565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F6B9D-F45C-CC21-5F7C-B5A65ED9D398}"/>
              </a:ext>
            </a:extLst>
          </p:cNvPr>
          <p:cNvSpPr txBox="1"/>
          <p:nvPr/>
        </p:nvSpPr>
        <p:spPr>
          <a:xfrm>
            <a:off x="346363" y="409679"/>
            <a:ext cx="11305310" cy="6038641"/>
          </a:xfrm>
          <a:prstGeom prst="rect">
            <a:avLst/>
          </a:prstGeom>
          <a:noFill/>
        </p:spPr>
        <p:txBody>
          <a:bodyPr wrap="square">
            <a:spAutoFit/>
          </a:bodyPr>
          <a:lstStyle/>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Organizing information in principal components this way, will allow you to reduce dimensionality without losing much information, and this by discarding the components with low information and considering the remaining components as your new variables.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An </a:t>
            </a:r>
            <a:r>
              <a:rPr lang="en-US" sz="2000" b="1" dirty="0">
                <a:solidFill>
                  <a:srgbClr val="3A3B41"/>
                </a:solidFill>
                <a:effectLst/>
                <a:latin typeface="Times New Roman" panose="02020603050405020304" pitchFamily="18" charset="0"/>
                <a:cs typeface="Times New Roman" panose="02020603050405020304" pitchFamily="18" charset="0"/>
              </a:rPr>
              <a:t>important thing to realize here is that the principal components are less interpretable </a:t>
            </a:r>
            <a:r>
              <a:rPr lang="en-US" sz="2000" b="0" dirty="0">
                <a:solidFill>
                  <a:srgbClr val="3A3B41"/>
                </a:solidFill>
                <a:effectLst/>
                <a:latin typeface="Times New Roman" panose="02020603050405020304" pitchFamily="18" charset="0"/>
                <a:cs typeface="Times New Roman" panose="02020603050405020304" pitchFamily="18" charset="0"/>
              </a:rPr>
              <a:t>and </a:t>
            </a:r>
            <a:r>
              <a:rPr lang="en-US" sz="2000" b="1" dirty="0">
                <a:solidFill>
                  <a:srgbClr val="3A3B41"/>
                </a:solidFill>
                <a:effectLst/>
                <a:latin typeface="Times New Roman" panose="02020603050405020304" pitchFamily="18" charset="0"/>
                <a:cs typeface="Times New Roman" panose="02020603050405020304" pitchFamily="18" charset="0"/>
              </a:rPr>
              <a:t>don’t have any real meaning</a:t>
            </a:r>
            <a:r>
              <a:rPr lang="en-US" sz="2000" b="0" dirty="0">
                <a:solidFill>
                  <a:srgbClr val="3A3B41"/>
                </a:solidFill>
                <a:effectLst/>
                <a:latin typeface="Times New Roman" panose="02020603050405020304" pitchFamily="18" charset="0"/>
                <a:cs typeface="Times New Roman" panose="02020603050405020304" pitchFamily="18" charset="0"/>
              </a:rPr>
              <a:t> since they are constructed as linear combinations of the initial variables.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Geometrically speaking, principal components represent the directions of the data that explain a </a:t>
            </a:r>
            <a:r>
              <a:rPr lang="en-US" sz="2000" b="1" dirty="0">
                <a:solidFill>
                  <a:srgbClr val="3A3B41"/>
                </a:solidFill>
                <a:effectLst/>
                <a:latin typeface="Times New Roman" panose="02020603050405020304" pitchFamily="18" charset="0"/>
                <a:cs typeface="Times New Roman" panose="02020603050405020304" pitchFamily="18" charset="0"/>
              </a:rPr>
              <a:t>maximal amount of variance</a:t>
            </a:r>
            <a:r>
              <a:rPr lang="en-US" sz="2000" b="0" dirty="0">
                <a:solidFill>
                  <a:srgbClr val="3A3B41"/>
                </a:solidFill>
                <a:effectLst/>
                <a:latin typeface="Times New Roman" panose="02020603050405020304" pitchFamily="18" charset="0"/>
                <a:cs typeface="Times New Roman" panose="02020603050405020304" pitchFamily="18" charset="0"/>
              </a:rPr>
              <a:t>, that is to say, the lines that capture most information of the data. The relationship between variance and information here, is that, </a:t>
            </a:r>
            <a:r>
              <a:rPr lang="en-US" sz="2000" b="1" dirty="0">
                <a:solidFill>
                  <a:srgbClr val="0070C0"/>
                </a:solidFill>
                <a:effectLst/>
                <a:latin typeface="Times New Roman" panose="02020603050405020304" pitchFamily="18" charset="0"/>
                <a:cs typeface="Times New Roman" panose="02020603050405020304" pitchFamily="18" charset="0"/>
              </a:rPr>
              <a:t>the larger the variance carried by a line, the larger the dispersion of the data points along it, and the larger the dispersion along a line, the more information it has</a:t>
            </a:r>
            <a:r>
              <a:rPr lang="en-US" sz="2000" b="0" dirty="0">
                <a:solidFill>
                  <a:srgbClr val="3A3B41"/>
                </a:solidFill>
                <a:effectLst/>
                <a:latin typeface="Times New Roman" panose="02020603050405020304" pitchFamily="18" charset="0"/>
                <a:cs typeface="Times New Roman" panose="02020603050405020304" pitchFamily="18" charset="0"/>
              </a:rPr>
              <a:t>. To put all this simply, just think of principal components as new axes that provide the best angle to see and evaluate the data, so that the differences between the observations are better visible.</a:t>
            </a:r>
          </a:p>
        </p:txBody>
      </p:sp>
    </p:spTree>
    <p:extLst>
      <p:ext uri="{BB962C8B-B14F-4D97-AF65-F5344CB8AC3E}">
        <p14:creationId xmlns:p14="http://schemas.microsoft.com/office/powerpoint/2010/main" val="233761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1E0B4-09EC-8A55-4EB6-81934813CD76}"/>
              </a:ext>
            </a:extLst>
          </p:cNvPr>
          <p:cNvSpPr txBox="1"/>
          <p:nvPr/>
        </p:nvSpPr>
        <p:spPr>
          <a:xfrm>
            <a:off x="540327" y="252396"/>
            <a:ext cx="10751127" cy="5576976"/>
          </a:xfrm>
          <a:prstGeom prst="rect">
            <a:avLst/>
          </a:prstGeom>
          <a:noFill/>
        </p:spPr>
        <p:txBody>
          <a:bodyPr wrap="square">
            <a:spAutoFit/>
          </a:bodyPr>
          <a:lstStyle/>
          <a:p>
            <a:pPr algn="just">
              <a:lnSpc>
                <a:spcPct val="150000"/>
              </a:lnSpc>
            </a:pPr>
            <a:r>
              <a:rPr lang="en-US" sz="2000" b="1" dirty="0">
                <a:solidFill>
                  <a:srgbClr val="04003F"/>
                </a:solidFill>
                <a:effectLst/>
                <a:latin typeface="Times New Roman" panose="02020603050405020304" pitchFamily="18" charset="0"/>
                <a:cs typeface="Times New Roman" panose="02020603050405020304" pitchFamily="18" charset="0"/>
              </a:rPr>
              <a:t>How PCA Constructs the Principal Components</a:t>
            </a:r>
          </a:p>
          <a:p>
            <a:pPr algn="just">
              <a:lnSpc>
                <a:spcPct val="150000"/>
              </a:lnSpc>
            </a:pP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As there are as many principal components as there are variables in the data, principal components are constructed in such a manner that the first principal component accounts for the </a:t>
            </a:r>
            <a:r>
              <a:rPr lang="en-US" sz="2000" b="1" dirty="0">
                <a:solidFill>
                  <a:srgbClr val="3A3B41"/>
                </a:solidFill>
                <a:effectLst/>
                <a:latin typeface="Times New Roman" panose="02020603050405020304" pitchFamily="18" charset="0"/>
                <a:cs typeface="Times New Roman" panose="02020603050405020304" pitchFamily="18" charset="0"/>
              </a:rPr>
              <a:t>largest possible variance</a:t>
            </a:r>
            <a:r>
              <a:rPr lang="en-US" sz="2000" b="0" dirty="0">
                <a:solidFill>
                  <a:srgbClr val="3A3B41"/>
                </a:solidFill>
                <a:effectLst/>
                <a:latin typeface="Times New Roman" panose="02020603050405020304" pitchFamily="18" charset="0"/>
                <a:cs typeface="Times New Roman" panose="02020603050405020304" pitchFamily="18" charset="0"/>
              </a:rPr>
              <a:t> in the data set. </a:t>
            </a:r>
          </a:p>
          <a:p>
            <a:pPr algn="just">
              <a:lnSpc>
                <a:spcPct val="150000"/>
              </a:lnSpc>
            </a:pPr>
            <a:endParaRPr lang="en-US" sz="2000" dirty="0">
              <a:solidFill>
                <a:srgbClr val="3A3B41"/>
              </a:solidFill>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For example, let’s assume that the scatter plot of our data set is as shown below, </a:t>
            </a:r>
            <a:r>
              <a:rPr lang="en-US" sz="2000" b="1" dirty="0">
                <a:solidFill>
                  <a:srgbClr val="0070C0"/>
                </a:solidFill>
                <a:effectLst/>
                <a:latin typeface="Times New Roman" panose="02020603050405020304" pitchFamily="18" charset="0"/>
                <a:cs typeface="Times New Roman" panose="02020603050405020304" pitchFamily="18" charset="0"/>
              </a:rPr>
              <a:t>can we guess the first principal component ? </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Yes, it’s approximately the line that matches the purple marks because it goes through the origin and it’s the line in which the projection of the points (red dots) is the most spread out. </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Or, </a:t>
            </a:r>
            <a:r>
              <a:rPr lang="en-US" sz="2000" b="1" dirty="0">
                <a:solidFill>
                  <a:srgbClr val="0070C0"/>
                </a:solidFill>
                <a:effectLst/>
                <a:latin typeface="Times New Roman" panose="02020603050405020304" pitchFamily="18" charset="0"/>
                <a:cs typeface="Times New Roman" panose="02020603050405020304" pitchFamily="18" charset="0"/>
              </a:rPr>
              <a:t>mathematically speaking, it’s the line that maximizes the variance (the average of the squared distances from the projected points (red dots) to the origin).</a:t>
            </a:r>
          </a:p>
        </p:txBody>
      </p:sp>
    </p:spTree>
    <p:extLst>
      <p:ext uri="{BB962C8B-B14F-4D97-AF65-F5344CB8AC3E}">
        <p14:creationId xmlns:p14="http://schemas.microsoft.com/office/powerpoint/2010/main" val="4293513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incipal Component Analysis second principal">
            <a:extLst>
              <a:ext uri="{FF2B5EF4-FFF2-40B4-BE49-F238E27FC236}">
                <a16:creationId xmlns:a16="http://schemas.microsoft.com/office/drawing/2014/main" id="{C834DE73-17B1-50D3-FC77-BECAA91C5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 y="207819"/>
            <a:ext cx="11914909"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07BD4A-801A-5B9B-8FD5-1AC03B13845F}"/>
              </a:ext>
            </a:extLst>
          </p:cNvPr>
          <p:cNvSpPr txBox="1"/>
          <p:nvPr/>
        </p:nvSpPr>
        <p:spPr>
          <a:xfrm>
            <a:off x="387926" y="5194994"/>
            <a:ext cx="11055927" cy="873572"/>
          </a:xfrm>
          <a:prstGeom prst="rect">
            <a:avLst/>
          </a:prstGeom>
          <a:noFill/>
        </p:spPr>
        <p:txBody>
          <a:bodyPr wrap="square">
            <a:spAutoFit/>
          </a:bodyPr>
          <a:lstStyle/>
          <a:p>
            <a:pPr algn="just">
              <a:lnSpc>
                <a:spcPct val="150000"/>
              </a:lnSpc>
            </a:pPr>
            <a:r>
              <a:rPr lang="en-US" sz="1800" b="0" dirty="0">
                <a:solidFill>
                  <a:srgbClr val="3A3B41"/>
                </a:solidFill>
                <a:effectLst/>
                <a:latin typeface="Times New Roman" panose="02020603050405020304" pitchFamily="18" charset="0"/>
                <a:cs typeface="Times New Roman" panose="02020603050405020304" pitchFamily="18" charset="0"/>
              </a:rPr>
              <a:t>The second principal component is calculated in the same way, with the condition that it is uncorrelated with (i.e., perpendicular to) the first principal component and that it accounts for the next highest variance.</a:t>
            </a:r>
          </a:p>
        </p:txBody>
      </p:sp>
    </p:spTree>
    <p:extLst>
      <p:ext uri="{BB962C8B-B14F-4D97-AF65-F5344CB8AC3E}">
        <p14:creationId xmlns:p14="http://schemas.microsoft.com/office/powerpoint/2010/main" val="318906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D48A75-9DE9-7FD4-F0AE-7A54B20D3AD0}"/>
              </a:ext>
            </a:extLst>
          </p:cNvPr>
          <p:cNvSpPr txBox="1"/>
          <p:nvPr/>
        </p:nvSpPr>
        <p:spPr>
          <a:xfrm>
            <a:off x="637309" y="512618"/>
            <a:ext cx="10266218"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2. Binarization:</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Binarization is the process of transforming numeric data into binary values (0 or 1) based on a threshold.</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Purpose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Simplify analysis by converting numerical values into a binary format.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Suitable for algorithms that require binary input.</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Simple Thresholding: Values above the threshold become 1, and below or equal become 0.</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Adaptive Thresholding: Adjust the threshold dynamically based on local properties of the data.</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Converting grayscale image pixels to black (0) or white (1) based on intensity threshold.</a:t>
            </a:r>
          </a:p>
        </p:txBody>
      </p:sp>
    </p:spTree>
    <p:extLst>
      <p:ext uri="{BB962C8B-B14F-4D97-AF65-F5344CB8AC3E}">
        <p14:creationId xmlns:p14="http://schemas.microsoft.com/office/powerpoint/2010/main" val="938584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AEFE0-0251-D90B-44C4-B2FFAAB094EA}"/>
              </a:ext>
            </a:extLst>
          </p:cNvPr>
          <p:cNvSpPr txBox="1"/>
          <p:nvPr/>
        </p:nvSpPr>
        <p:spPr>
          <a:xfrm>
            <a:off x="568036" y="207818"/>
            <a:ext cx="10820400" cy="3268652"/>
          </a:xfrm>
          <a:prstGeom prst="rect">
            <a:avLst/>
          </a:prstGeom>
          <a:noFill/>
        </p:spPr>
        <p:txBody>
          <a:bodyPr wrap="square">
            <a:spAutoFit/>
          </a:bodyPr>
          <a:lstStyle/>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This continues until a total </a:t>
            </a:r>
            <a:r>
              <a:rPr lang="en-US" sz="2000" b="0" dirty="0">
                <a:solidFill>
                  <a:srgbClr val="0070C0"/>
                </a:solidFill>
                <a:effectLst/>
                <a:latin typeface="Times New Roman" panose="02020603050405020304" pitchFamily="18" charset="0"/>
                <a:cs typeface="Times New Roman" panose="02020603050405020304" pitchFamily="18" charset="0"/>
              </a:rPr>
              <a:t>of </a:t>
            </a:r>
            <a:r>
              <a:rPr lang="en-US" sz="2000" b="0" i="1" dirty="0">
                <a:solidFill>
                  <a:srgbClr val="0070C0"/>
                </a:solidFill>
                <a:effectLst/>
                <a:latin typeface="Times New Roman" panose="02020603050405020304" pitchFamily="18" charset="0"/>
                <a:cs typeface="Times New Roman" panose="02020603050405020304" pitchFamily="18" charset="0"/>
              </a:rPr>
              <a:t>p</a:t>
            </a:r>
            <a:r>
              <a:rPr lang="en-US" sz="2000" b="0" dirty="0">
                <a:solidFill>
                  <a:srgbClr val="0070C0"/>
                </a:solidFill>
                <a:effectLst/>
                <a:latin typeface="Times New Roman" panose="02020603050405020304" pitchFamily="18" charset="0"/>
                <a:cs typeface="Times New Roman" panose="02020603050405020304" pitchFamily="18" charset="0"/>
              </a:rPr>
              <a:t> principal components</a:t>
            </a:r>
            <a:r>
              <a:rPr lang="en-US" sz="2000" b="0" dirty="0">
                <a:solidFill>
                  <a:srgbClr val="3A3B41"/>
                </a:solidFill>
                <a:effectLst/>
                <a:latin typeface="Times New Roman" panose="02020603050405020304" pitchFamily="18" charset="0"/>
                <a:cs typeface="Times New Roman" panose="02020603050405020304" pitchFamily="18" charset="0"/>
              </a:rPr>
              <a:t> have been calculated, </a:t>
            </a:r>
            <a:r>
              <a:rPr lang="en-US" sz="2000" b="0" dirty="0">
                <a:solidFill>
                  <a:srgbClr val="0070C0"/>
                </a:solidFill>
                <a:effectLst/>
                <a:latin typeface="Times New Roman" panose="02020603050405020304" pitchFamily="18" charset="0"/>
                <a:cs typeface="Times New Roman" panose="02020603050405020304" pitchFamily="18" charset="0"/>
              </a:rPr>
              <a:t>equal to the original number of variables</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Now that we understand what we mean by principal components, let’s go back to eigenvectors and eigenvalues. </a:t>
            </a:r>
            <a:r>
              <a:rPr lang="en-US" sz="2000" b="1" dirty="0">
                <a:solidFill>
                  <a:srgbClr val="0070C0"/>
                </a:solidFill>
                <a:effectLst/>
                <a:latin typeface="Times New Roman" panose="02020603050405020304" pitchFamily="18" charset="0"/>
                <a:cs typeface="Times New Roman" panose="02020603050405020304" pitchFamily="18" charset="0"/>
              </a:rPr>
              <a:t>What you first need to know about them is that they always come in pairs, so that every eigenvector has an eigenvalue. And their number is equal to the number of dimensions of the data.</a:t>
            </a:r>
            <a:r>
              <a:rPr lang="en-US" sz="2000" b="0" dirty="0">
                <a:solidFill>
                  <a:srgbClr val="3A3B41"/>
                </a:solidFill>
                <a:effectLst/>
                <a:latin typeface="Times New Roman" panose="02020603050405020304" pitchFamily="18" charset="0"/>
                <a:cs typeface="Times New Roman" panose="02020603050405020304" pitchFamily="18" charset="0"/>
              </a:rPr>
              <a:t> For example, for a 3-dimensional data set, there are 3 variables, therefore there are 3 eigenvectors with 3 corresponding eigenvalues.</a:t>
            </a:r>
          </a:p>
        </p:txBody>
      </p:sp>
      <p:sp>
        <p:nvSpPr>
          <p:cNvPr id="7" name="TextBox 6">
            <a:extLst>
              <a:ext uri="{FF2B5EF4-FFF2-40B4-BE49-F238E27FC236}">
                <a16:creationId xmlns:a16="http://schemas.microsoft.com/office/drawing/2014/main" id="{D9B3B571-8432-A1DB-B734-DB4468D0DAD8}"/>
              </a:ext>
            </a:extLst>
          </p:cNvPr>
          <p:cNvSpPr txBox="1"/>
          <p:nvPr/>
        </p:nvSpPr>
        <p:spPr>
          <a:xfrm>
            <a:off x="568036" y="3476470"/>
            <a:ext cx="11055928" cy="2345322"/>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Without further ado, it is </a:t>
            </a:r>
            <a:r>
              <a:rPr lang="en-US" sz="2000" b="0" i="0" dirty="0">
                <a:solidFill>
                  <a:srgbClr val="0070C0"/>
                </a:solidFill>
                <a:effectLst/>
                <a:latin typeface="Times New Roman" panose="02020603050405020304" pitchFamily="18" charset="0"/>
                <a:cs typeface="Times New Roman" panose="02020603050405020304" pitchFamily="18" charset="0"/>
              </a:rPr>
              <a:t>eigenvectors and eigenvalues who are behind all the magic explained above, because the eigenvectors of the Covariance matrix are actually </a:t>
            </a:r>
            <a:r>
              <a:rPr lang="en-US" sz="2000" b="0" i="1" dirty="0">
                <a:solidFill>
                  <a:srgbClr val="0070C0"/>
                </a:solidFill>
                <a:effectLst/>
                <a:latin typeface="Times New Roman" panose="02020603050405020304" pitchFamily="18" charset="0"/>
                <a:cs typeface="Times New Roman" panose="02020603050405020304" pitchFamily="18" charset="0"/>
              </a:rPr>
              <a:t>the</a:t>
            </a:r>
            <a:r>
              <a:rPr lang="en-US" sz="2000" b="1" i="1" dirty="0">
                <a:solidFill>
                  <a:srgbClr val="0070C0"/>
                </a:solidFill>
                <a:effectLst/>
                <a:latin typeface="Times New Roman" panose="02020603050405020304" pitchFamily="18" charset="0"/>
                <a:cs typeface="Times New Roman" panose="02020603050405020304" pitchFamily="18" charset="0"/>
              </a:rPr>
              <a:t> </a:t>
            </a:r>
            <a:r>
              <a:rPr lang="en-US" sz="2000" b="0" i="1" dirty="0">
                <a:solidFill>
                  <a:srgbClr val="0070C0"/>
                </a:solidFill>
                <a:effectLst/>
                <a:latin typeface="Times New Roman" panose="02020603050405020304" pitchFamily="18" charset="0"/>
                <a:cs typeface="Times New Roman" panose="02020603050405020304" pitchFamily="18" charset="0"/>
              </a:rPr>
              <a:t>directions of the axes where there is the most variance </a:t>
            </a:r>
            <a:r>
              <a:rPr lang="en-US" sz="2000" b="0" i="0" dirty="0">
                <a:solidFill>
                  <a:srgbClr val="0070C0"/>
                </a:solidFill>
                <a:effectLst/>
                <a:latin typeface="Times New Roman" panose="02020603050405020304" pitchFamily="18" charset="0"/>
                <a:cs typeface="Times New Roman" panose="02020603050405020304" pitchFamily="18" charset="0"/>
              </a:rPr>
              <a:t>(most information)</a:t>
            </a:r>
            <a:r>
              <a:rPr lang="en-US" sz="2000" b="0" i="0" dirty="0">
                <a:solidFill>
                  <a:srgbClr val="3A3B41"/>
                </a:solidFill>
                <a:effectLst/>
                <a:latin typeface="Times New Roman" panose="02020603050405020304" pitchFamily="18" charset="0"/>
                <a:cs typeface="Times New Roman" panose="02020603050405020304" pitchFamily="18" charset="0"/>
              </a:rPr>
              <a:t> and that we </a:t>
            </a:r>
            <a:r>
              <a:rPr lang="en-US" sz="2000" b="1" i="0" dirty="0">
                <a:solidFill>
                  <a:srgbClr val="0070C0"/>
                </a:solidFill>
                <a:effectLst/>
                <a:latin typeface="Times New Roman" panose="02020603050405020304" pitchFamily="18" charset="0"/>
                <a:cs typeface="Times New Roman" panose="02020603050405020304" pitchFamily="18" charset="0"/>
              </a:rPr>
              <a:t>call Principal Components</a:t>
            </a:r>
            <a:r>
              <a:rPr lang="en-US" sz="2000" b="0" i="0" dirty="0">
                <a:solidFill>
                  <a:srgbClr val="3A3B41"/>
                </a:solidFill>
                <a:effectLst/>
                <a:latin typeface="Times New Roman" panose="02020603050405020304" pitchFamily="18" charset="0"/>
                <a:cs typeface="Times New Roman" panose="02020603050405020304" pitchFamily="18" charset="0"/>
              </a:rPr>
              <a:t>. And eigenvalues are simply the coefficients attached to eigenvectors, which give the </a:t>
            </a:r>
            <a:r>
              <a:rPr lang="en-US" sz="2000" b="1" i="1" dirty="0">
                <a:solidFill>
                  <a:srgbClr val="0070C0"/>
                </a:solidFill>
                <a:effectLst/>
                <a:latin typeface="Times New Roman" panose="02020603050405020304" pitchFamily="18" charset="0"/>
                <a:cs typeface="Times New Roman" panose="02020603050405020304" pitchFamily="18" charset="0"/>
              </a:rPr>
              <a:t>amount of variance carried in each Principal Component</a:t>
            </a:r>
            <a:r>
              <a:rPr lang="en-US" sz="2000" b="1" i="0" dirty="0">
                <a:solidFill>
                  <a:srgbClr val="0070C0"/>
                </a:solidFill>
                <a:effectLst/>
                <a:latin typeface="Times New Roman" panose="02020603050405020304" pitchFamily="18" charset="0"/>
                <a:cs typeface="Times New Roman" panose="02020603050405020304" pitchFamily="18" charset="0"/>
              </a:rPr>
              <a:t>.</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008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E62D62-1B85-2AE8-6785-6097F4B069FC}"/>
              </a:ext>
            </a:extLst>
          </p:cNvPr>
          <p:cNvSpPr txBox="1"/>
          <p:nvPr/>
        </p:nvSpPr>
        <p:spPr>
          <a:xfrm>
            <a:off x="471053" y="404244"/>
            <a:ext cx="10668001" cy="960328"/>
          </a:xfrm>
          <a:prstGeom prst="rect">
            <a:avLst/>
          </a:prstGeom>
          <a:noFill/>
        </p:spPr>
        <p:txBody>
          <a:bodyPr wrap="square">
            <a:spAutoFit/>
          </a:bodyPr>
          <a:lstStyle/>
          <a:p>
            <a:pPr algn="just">
              <a:lnSpc>
                <a:spcPct val="150000"/>
              </a:lnSpc>
            </a:pPr>
            <a:r>
              <a:rPr lang="en-US" sz="2000" b="1" i="0">
                <a:solidFill>
                  <a:srgbClr val="0070C0"/>
                </a:solidFill>
                <a:effectLst/>
                <a:latin typeface="Times New Roman" panose="02020603050405020304" pitchFamily="18" charset="0"/>
                <a:cs typeface="Times New Roman" panose="02020603050405020304" pitchFamily="18" charset="0"/>
              </a:rPr>
              <a:t>By ranking your eigenvectors in order of their eigenvalues, highest to lowest, you get the principal components in order of significance.</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9146592-B79F-32F1-509C-DA12BA53C990}"/>
              </a:ext>
            </a:extLst>
          </p:cNvPr>
          <p:cNvSpPr txBox="1"/>
          <p:nvPr/>
        </p:nvSpPr>
        <p:spPr>
          <a:xfrm>
            <a:off x="471053" y="1554218"/>
            <a:ext cx="11139056" cy="1421992"/>
          </a:xfrm>
          <a:prstGeom prst="rect">
            <a:avLst/>
          </a:prstGeom>
          <a:noFill/>
        </p:spPr>
        <p:txBody>
          <a:bodyPr wrap="square">
            <a:spAutoFit/>
          </a:bodyPr>
          <a:lstStyle/>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Principal Component Analysis Example:</a:t>
            </a:r>
            <a:endParaRPr lang="en-US" sz="2000" b="0" dirty="0">
              <a:solidFill>
                <a:srgbClr val="3A3B41"/>
              </a:solidFill>
              <a:effectLst/>
              <a:latin typeface="Times New Roman" panose="02020603050405020304" pitchFamily="18" charset="0"/>
              <a:cs typeface="Times New Roman" panose="02020603050405020304" pitchFamily="18" charset="0"/>
            </a:endParaRP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Let’s suppose that our data set is 2-dimensional with 2 variables </a:t>
            </a:r>
            <a:r>
              <a:rPr lang="en-US" sz="2000" b="1" i="1" dirty="0">
                <a:solidFill>
                  <a:srgbClr val="3A3B41"/>
                </a:solidFill>
                <a:effectLst/>
                <a:latin typeface="Times New Roman" panose="02020603050405020304" pitchFamily="18" charset="0"/>
                <a:cs typeface="Times New Roman" panose="02020603050405020304" pitchFamily="18" charset="0"/>
              </a:rPr>
              <a:t>x, y </a:t>
            </a:r>
            <a:r>
              <a:rPr lang="en-US" sz="2000" b="0" dirty="0">
                <a:solidFill>
                  <a:srgbClr val="3A3B41"/>
                </a:solidFill>
                <a:effectLst/>
                <a:latin typeface="Times New Roman" panose="02020603050405020304" pitchFamily="18" charset="0"/>
                <a:cs typeface="Times New Roman" panose="02020603050405020304" pitchFamily="18" charset="0"/>
              </a:rPr>
              <a:t>and that the eigenvectors and eigenvalues of the covariance matrix are as follows:</a:t>
            </a:r>
          </a:p>
        </p:txBody>
      </p:sp>
      <p:pic>
        <p:nvPicPr>
          <p:cNvPr id="6148" name="Picture 4" descr="Principal Component Analysis Example">
            <a:extLst>
              <a:ext uri="{FF2B5EF4-FFF2-40B4-BE49-F238E27FC236}">
                <a16:creationId xmlns:a16="http://schemas.microsoft.com/office/drawing/2014/main" id="{6AF34AAE-9463-AAAE-BD95-D491BD8A6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528" y="3009133"/>
            <a:ext cx="5115203" cy="17453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523A8E8-516A-6A1A-6DC0-AACFD3D6F249}"/>
              </a:ext>
            </a:extLst>
          </p:cNvPr>
          <p:cNvSpPr txBox="1"/>
          <p:nvPr/>
        </p:nvSpPr>
        <p:spPr>
          <a:xfrm>
            <a:off x="471052" y="4976428"/>
            <a:ext cx="11305311" cy="1421992"/>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If we rank the eigenvalues in descending order, we get λ1 &gt; λ2, which means that the eigenvector that corresponds to the first principal component (PC1) is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1" baseline="-25000" dirty="0">
                <a:solidFill>
                  <a:srgbClr val="3A3B41"/>
                </a:solidFill>
                <a:effectLst/>
                <a:latin typeface="Times New Roman" panose="02020603050405020304" pitchFamily="18" charset="0"/>
                <a:cs typeface="Times New Roman" panose="02020603050405020304" pitchFamily="18" charset="0"/>
              </a:rPr>
              <a:t>1</a:t>
            </a:r>
            <a:r>
              <a:rPr lang="en-US" sz="2000" b="0" i="1" dirty="0">
                <a:solidFill>
                  <a:srgbClr val="3A3B41"/>
                </a:solidFill>
                <a:effectLst/>
                <a:latin typeface="Times New Roman" panose="02020603050405020304" pitchFamily="18" charset="0"/>
                <a:cs typeface="Times New Roman" panose="02020603050405020304" pitchFamily="18" charset="0"/>
              </a:rPr>
              <a:t> </a:t>
            </a:r>
            <a:r>
              <a:rPr lang="en-US" sz="2000" b="0" i="0" dirty="0">
                <a:solidFill>
                  <a:srgbClr val="3A3B41"/>
                </a:solidFill>
                <a:effectLst/>
                <a:latin typeface="Times New Roman" panose="02020603050405020304" pitchFamily="18" charset="0"/>
                <a:cs typeface="Times New Roman" panose="02020603050405020304" pitchFamily="18" charset="0"/>
              </a:rPr>
              <a:t>and the one that corresponds to the second principal component (PC2) is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1" baseline="-25000" dirty="0">
                <a:solidFill>
                  <a:srgbClr val="3A3B41"/>
                </a:solidFill>
                <a:effectLst/>
                <a:latin typeface="Times New Roman" panose="02020603050405020304" pitchFamily="18" charset="0"/>
                <a:cs typeface="Times New Roman" panose="02020603050405020304" pitchFamily="18" charset="0"/>
              </a:rPr>
              <a:t>2</a:t>
            </a:r>
            <a:r>
              <a:rPr lang="en-US" sz="2000" i="1" baseline="30000" dirty="0">
                <a:solidFill>
                  <a:srgbClr val="3A3B41"/>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150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494C13-9247-A3DB-AD8F-B8A96BB086E6}"/>
              </a:ext>
            </a:extLst>
          </p:cNvPr>
          <p:cNvSpPr txBox="1"/>
          <p:nvPr/>
        </p:nvSpPr>
        <p:spPr>
          <a:xfrm>
            <a:off x="429490" y="224320"/>
            <a:ext cx="10958945" cy="1883657"/>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After having the principal components, to compute the percentage of variance (information) accounted for by each component, we divide the eigenvalue of each component by the sum of eigenvalues. If we apply this on the example above, we find that </a:t>
            </a:r>
            <a:r>
              <a:rPr lang="en-US" sz="2000" b="0" i="0" dirty="0">
                <a:solidFill>
                  <a:srgbClr val="0070C0"/>
                </a:solidFill>
                <a:effectLst/>
                <a:latin typeface="Times New Roman" panose="02020603050405020304" pitchFamily="18" charset="0"/>
                <a:cs typeface="Times New Roman" panose="02020603050405020304" pitchFamily="18" charset="0"/>
              </a:rPr>
              <a:t>PC1 and PC2 carry respectively 96 percent and 4 percent of the variance</a:t>
            </a:r>
            <a:r>
              <a:rPr lang="en-US" sz="2000" b="0" i="0" dirty="0">
                <a:solidFill>
                  <a:srgbClr val="3A3B41"/>
                </a:solidFill>
                <a:effectLst/>
                <a:latin typeface="Times New Roman" panose="02020603050405020304" pitchFamily="18" charset="0"/>
                <a:cs typeface="Times New Roman" panose="02020603050405020304" pitchFamily="18" charset="0"/>
              </a:rPr>
              <a:t> of the data.</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57E815-635D-6A56-C9EE-30DB0F7CEB2E}"/>
              </a:ext>
            </a:extLst>
          </p:cNvPr>
          <p:cNvSpPr txBox="1"/>
          <p:nvPr/>
        </p:nvSpPr>
        <p:spPr>
          <a:xfrm>
            <a:off x="429489" y="2205887"/>
            <a:ext cx="11277602" cy="3730317"/>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4: FEATURE VECTOR</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As we saw in the previous step, computing the eigenvectors and ordering them by their eigenvalues in descending order, allow us to find the principal components in order of significance. In this step, what we do is, to choose whether to keep all these components or discard those of lesser significance (of low eigenvalues), and form with the remaining ones a matrix of vectors that we call </a:t>
            </a:r>
            <a:r>
              <a:rPr lang="en-US" sz="2000" b="0" i="1" dirty="0">
                <a:solidFill>
                  <a:srgbClr val="3A3B41"/>
                </a:solidFill>
                <a:effectLst/>
                <a:latin typeface="Times New Roman" panose="02020603050405020304" pitchFamily="18" charset="0"/>
                <a:cs typeface="Times New Roman" panose="02020603050405020304" pitchFamily="18" charset="0"/>
              </a:rPr>
              <a:t>Feature vector</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So, the </a:t>
            </a:r>
            <a:r>
              <a:rPr lang="en-US" sz="2000" b="0" u="none" strike="noStrike" dirty="0">
                <a:solidFill>
                  <a:srgbClr val="3A3B41"/>
                </a:solidFill>
                <a:effectLst/>
                <a:latin typeface="Times New Roman" panose="02020603050405020304" pitchFamily="18" charset="0"/>
                <a:cs typeface="Times New Roman" panose="02020603050405020304" pitchFamily="18" charset="0"/>
              </a:rPr>
              <a:t>feature vector</a:t>
            </a:r>
            <a:r>
              <a:rPr lang="en-US" sz="2000" b="0" dirty="0">
                <a:solidFill>
                  <a:srgbClr val="3A3B41"/>
                </a:solidFill>
                <a:effectLst/>
                <a:latin typeface="Times New Roman" panose="02020603050405020304" pitchFamily="18" charset="0"/>
                <a:cs typeface="Times New Roman" panose="02020603050405020304" pitchFamily="18" charset="0"/>
              </a:rPr>
              <a:t> is simply a matrix that has as columns the eigenvectors of the components that we decide to keep. This makes it the first step towards dimensionality reduction, because if we choose to keep only </a:t>
            </a:r>
            <a:r>
              <a:rPr lang="en-US" sz="2000" b="1" i="1" dirty="0">
                <a:solidFill>
                  <a:srgbClr val="3A3B41"/>
                </a:solidFill>
                <a:effectLst/>
                <a:latin typeface="Times New Roman" panose="02020603050405020304" pitchFamily="18" charset="0"/>
                <a:cs typeface="Times New Roman" panose="02020603050405020304" pitchFamily="18" charset="0"/>
              </a:rPr>
              <a:t>p</a:t>
            </a:r>
            <a:r>
              <a:rPr lang="en-US" sz="2000" b="0" dirty="0">
                <a:solidFill>
                  <a:srgbClr val="3A3B41"/>
                </a:solidFill>
                <a:effectLst/>
                <a:latin typeface="Times New Roman" panose="02020603050405020304" pitchFamily="18" charset="0"/>
                <a:cs typeface="Times New Roman" panose="02020603050405020304" pitchFamily="18" charset="0"/>
              </a:rPr>
              <a:t> eigenvectors (components) out of </a:t>
            </a:r>
            <a:r>
              <a:rPr lang="en-US" sz="2000" b="1" i="1" dirty="0">
                <a:solidFill>
                  <a:srgbClr val="3A3B41"/>
                </a:solidFill>
                <a:effectLst/>
                <a:latin typeface="Times New Roman" panose="02020603050405020304" pitchFamily="18" charset="0"/>
                <a:cs typeface="Times New Roman" panose="02020603050405020304" pitchFamily="18" charset="0"/>
              </a:rPr>
              <a:t>n</a:t>
            </a:r>
            <a:r>
              <a:rPr lang="en-US" sz="2000" b="0" dirty="0">
                <a:solidFill>
                  <a:srgbClr val="3A3B41"/>
                </a:solidFill>
                <a:effectLst/>
                <a:latin typeface="Times New Roman" panose="02020603050405020304" pitchFamily="18" charset="0"/>
                <a:cs typeface="Times New Roman" panose="02020603050405020304" pitchFamily="18" charset="0"/>
              </a:rPr>
              <a:t>, the final data set will have only </a:t>
            </a:r>
            <a:r>
              <a:rPr lang="en-US" sz="2000" b="1" i="1" dirty="0">
                <a:solidFill>
                  <a:srgbClr val="3A3B41"/>
                </a:solidFill>
                <a:effectLst/>
                <a:latin typeface="Times New Roman" panose="02020603050405020304" pitchFamily="18" charset="0"/>
                <a:cs typeface="Times New Roman" panose="02020603050405020304" pitchFamily="18" charset="0"/>
              </a:rPr>
              <a:t>p</a:t>
            </a:r>
            <a:r>
              <a:rPr lang="en-US" sz="2000" b="0" dirty="0">
                <a:solidFill>
                  <a:srgbClr val="3A3B41"/>
                </a:solidFill>
                <a:effectLst/>
                <a:latin typeface="Times New Roman" panose="02020603050405020304" pitchFamily="18" charset="0"/>
                <a:cs typeface="Times New Roman" panose="02020603050405020304" pitchFamily="18" charset="0"/>
              </a:rPr>
              <a:t> dimensions.</a:t>
            </a:r>
          </a:p>
        </p:txBody>
      </p:sp>
    </p:spTree>
    <p:extLst>
      <p:ext uri="{BB962C8B-B14F-4D97-AF65-F5344CB8AC3E}">
        <p14:creationId xmlns:p14="http://schemas.microsoft.com/office/powerpoint/2010/main" val="80752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A51C-84D4-2CAD-F3D2-826C912D0FB4}"/>
              </a:ext>
            </a:extLst>
          </p:cNvPr>
          <p:cNvSpPr txBox="1"/>
          <p:nvPr/>
        </p:nvSpPr>
        <p:spPr>
          <a:xfrm>
            <a:off x="360218" y="251891"/>
            <a:ext cx="11582400" cy="1421992"/>
          </a:xfrm>
          <a:prstGeom prst="rect">
            <a:avLst/>
          </a:prstGeom>
          <a:noFill/>
        </p:spPr>
        <p:txBody>
          <a:bodyPr wrap="square">
            <a:spAutoFit/>
          </a:bodyPr>
          <a:lstStyle/>
          <a:p>
            <a:pPr algn="just">
              <a:lnSpc>
                <a:spcPct val="150000"/>
              </a:lnSpc>
            </a:pPr>
            <a:r>
              <a:rPr lang="en-US" sz="2000" b="1" dirty="0">
                <a:solidFill>
                  <a:srgbClr val="3A3B41"/>
                </a:solidFill>
                <a:effectLst/>
                <a:latin typeface="Times New Roman" panose="02020603050405020304" pitchFamily="18" charset="0"/>
                <a:cs typeface="Times New Roman" panose="02020603050405020304" pitchFamily="18" charset="0"/>
              </a:rPr>
              <a:t>Principal Component Analysis Example</a:t>
            </a:r>
            <a:r>
              <a:rPr lang="en-US" sz="2000" b="0" dirty="0">
                <a:solidFill>
                  <a:srgbClr val="3A3B4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Continuing with the example from the previous step, we can either form a feature vector with both of the eigenvectors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baseline="-25000" dirty="0">
                <a:solidFill>
                  <a:srgbClr val="3A3B41"/>
                </a:solidFill>
                <a:effectLst/>
                <a:latin typeface="Times New Roman" panose="02020603050405020304" pitchFamily="18" charset="0"/>
                <a:cs typeface="Times New Roman" panose="02020603050405020304" pitchFamily="18" charset="0"/>
              </a:rPr>
              <a:t>1</a:t>
            </a:r>
            <a:r>
              <a:rPr lang="en-US" sz="2000" b="0" dirty="0">
                <a:solidFill>
                  <a:srgbClr val="3A3B41"/>
                </a:solidFill>
                <a:effectLst/>
                <a:latin typeface="Times New Roman" panose="02020603050405020304" pitchFamily="18" charset="0"/>
                <a:cs typeface="Times New Roman" panose="02020603050405020304" pitchFamily="18" charset="0"/>
              </a:rPr>
              <a:t> and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baseline="-25000" dirty="0">
                <a:solidFill>
                  <a:srgbClr val="3A3B41"/>
                </a:solidFill>
                <a:effectLst/>
                <a:latin typeface="Times New Roman" panose="02020603050405020304" pitchFamily="18" charset="0"/>
                <a:cs typeface="Times New Roman" panose="02020603050405020304" pitchFamily="18" charset="0"/>
              </a:rPr>
              <a:t>2</a:t>
            </a:r>
            <a:r>
              <a:rPr lang="en-US" sz="2000" b="0" dirty="0">
                <a:solidFill>
                  <a:srgbClr val="3A3B41"/>
                </a:solidFill>
                <a:effectLst/>
                <a:latin typeface="Times New Roman" panose="02020603050405020304" pitchFamily="18" charset="0"/>
                <a:cs typeface="Times New Roman" panose="02020603050405020304" pitchFamily="18" charset="0"/>
              </a:rPr>
              <a:t> :</a:t>
            </a:r>
          </a:p>
        </p:txBody>
      </p:sp>
      <p:pic>
        <p:nvPicPr>
          <p:cNvPr id="7170" name="Picture 2" descr="Principal Component Analysis eigen vectors">
            <a:extLst>
              <a:ext uri="{FF2B5EF4-FFF2-40B4-BE49-F238E27FC236}">
                <a16:creationId xmlns:a16="http://schemas.microsoft.com/office/drawing/2014/main" id="{460D6069-E0D4-B906-66A3-0807530F9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012" y="1820668"/>
            <a:ext cx="3441444" cy="687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D86367-6193-8E7E-3F67-C04FE0DC7F8D}"/>
              </a:ext>
            </a:extLst>
          </p:cNvPr>
          <p:cNvSpPr txBox="1"/>
          <p:nvPr/>
        </p:nvSpPr>
        <p:spPr>
          <a:xfrm>
            <a:off x="360217" y="2894499"/>
            <a:ext cx="11457709" cy="400110"/>
          </a:xfrm>
          <a:prstGeom prst="rect">
            <a:avLst/>
          </a:prstGeom>
          <a:noFill/>
        </p:spPr>
        <p:txBody>
          <a:bodyPr wrap="square">
            <a:spAutoFit/>
          </a:bodyPr>
          <a:lstStyle/>
          <a:p>
            <a:r>
              <a:rPr lang="en-US" sz="2000" b="0" i="0" dirty="0">
                <a:solidFill>
                  <a:srgbClr val="3A3B41"/>
                </a:solidFill>
                <a:effectLst/>
                <a:latin typeface="Times New Roman" panose="02020603050405020304" pitchFamily="18" charset="0"/>
                <a:cs typeface="Times New Roman" panose="02020603050405020304" pitchFamily="18" charset="0"/>
              </a:rPr>
              <a:t>Or discard the eigenvector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2</a:t>
            </a:r>
            <a:r>
              <a:rPr lang="en-US" sz="2000" b="0" i="0" dirty="0">
                <a:solidFill>
                  <a:srgbClr val="3A3B41"/>
                </a:solidFill>
                <a:effectLst/>
                <a:latin typeface="Times New Roman" panose="02020603050405020304" pitchFamily="18" charset="0"/>
                <a:cs typeface="Times New Roman" panose="02020603050405020304" pitchFamily="18" charset="0"/>
              </a:rPr>
              <a:t> , which is the one of lesser significance, and form a feature vector with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1</a:t>
            </a:r>
            <a:r>
              <a:rPr lang="en-US" sz="2000" b="0" i="0" dirty="0">
                <a:solidFill>
                  <a:srgbClr val="3A3B41"/>
                </a:solidFill>
                <a:effectLst/>
                <a:latin typeface="Times New Roman" panose="02020603050405020304" pitchFamily="18" charset="0"/>
                <a:cs typeface="Times New Roman" panose="02020603050405020304" pitchFamily="18" charset="0"/>
              </a:rPr>
              <a:t> only:</a:t>
            </a:r>
            <a:endParaRPr lang="en-IN" sz="2000" dirty="0">
              <a:latin typeface="Times New Roman" panose="02020603050405020304" pitchFamily="18" charset="0"/>
              <a:cs typeface="Times New Roman" panose="02020603050405020304" pitchFamily="18" charset="0"/>
            </a:endParaRPr>
          </a:p>
        </p:txBody>
      </p:sp>
      <p:pic>
        <p:nvPicPr>
          <p:cNvPr id="7172" name="Picture 4" descr="Principal Component Analysis eigen vectors 2">
            <a:extLst>
              <a:ext uri="{FF2B5EF4-FFF2-40B4-BE49-F238E27FC236}">
                <a16:creationId xmlns:a16="http://schemas.microsoft.com/office/drawing/2014/main" id="{8BD8D084-9E2A-5EE5-E53C-D74FE357A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073" y="3564157"/>
            <a:ext cx="1911928" cy="7030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D6E75-43B9-1671-DF12-0A3C74F22147}"/>
              </a:ext>
            </a:extLst>
          </p:cNvPr>
          <p:cNvSpPr txBox="1"/>
          <p:nvPr/>
        </p:nvSpPr>
        <p:spPr>
          <a:xfrm>
            <a:off x="360216" y="4515225"/>
            <a:ext cx="11582399" cy="1421992"/>
          </a:xfrm>
          <a:prstGeom prst="rect">
            <a:avLst/>
          </a:prstGeom>
          <a:noFill/>
        </p:spPr>
        <p:txBody>
          <a:bodyPr wrap="square">
            <a:spAutoFit/>
          </a:bodyPr>
          <a:lstStyle/>
          <a:p>
            <a:pPr algn="just">
              <a:lnSpc>
                <a:spcPct val="150000"/>
              </a:lnSpc>
            </a:pPr>
            <a:r>
              <a:rPr lang="en-US" sz="2000" b="0" i="0" dirty="0">
                <a:solidFill>
                  <a:srgbClr val="3A3B41"/>
                </a:solidFill>
                <a:effectLst/>
                <a:latin typeface="Times New Roman" panose="02020603050405020304" pitchFamily="18" charset="0"/>
                <a:cs typeface="Times New Roman" panose="02020603050405020304" pitchFamily="18" charset="0"/>
              </a:rPr>
              <a:t>Discarding the eigenvector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1" baseline="-25000" dirty="0">
                <a:solidFill>
                  <a:srgbClr val="3A3B41"/>
                </a:solidFill>
                <a:effectLst/>
                <a:latin typeface="Times New Roman" panose="02020603050405020304" pitchFamily="18" charset="0"/>
                <a:cs typeface="Times New Roman" panose="02020603050405020304" pitchFamily="18" charset="0"/>
              </a:rPr>
              <a:t>2</a:t>
            </a:r>
            <a:r>
              <a:rPr lang="en-US" sz="2000" b="0" i="1" dirty="0">
                <a:solidFill>
                  <a:srgbClr val="3A3B41"/>
                </a:solidFill>
                <a:effectLst/>
                <a:latin typeface="Times New Roman" panose="02020603050405020304" pitchFamily="18" charset="0"/>
                <a:cs typeface="Times New Roman" panose="02020603050405020304" pitchFamily="18" charset="0"/>
              </a:rPr>
              <a:t> </a:t>
            </a:r>
            <a:r>
              <a:rPr lang="en-US" sz="2000" b="0" i="0" dirty="0">
                <a:solidFill>
                  <a:srgbClr val="3A3B41"/>
                </a:solidFill>
                <a:effectLst/>
                <a:latin typeface="Times New Roman" panose="02020603050405020304" pitchFamily="18" charset="0"/>
                <a:cs typeface="Times New Roman" panose="02020603050405020304" pitchFamily="18" charset="0"/>
              </a:rPr>
              <a:t>will reduce dimensionality by 1 and will consequently cause a loss of information in the final data set. But given that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2</a:t>
            </a:r>
            <a:r>
              <a:rPr lang="en-US" sz="2000" b="0" i="0" dirty="0">
                <a:solidFill>
                  <a:srgbClr val="3A3B41"/>
                </a:solidFill>
                <a:effectLst/>
                <a:latin typeface="Times New Roman" panose="02020603050405020304" pitchFamily="18" charset="0"/>
                <a:cs typeface="Times New Roman" panose="02020603050405020304" pitchFamily="18" charset="0"/>
              </a:rPr>
              <a:t> was carrying only 4 percent of the information, the loss will be therefore not </a:t>
            </a:r>
            <a:r>
              <a:rPr lang="en-US" sz="2000" dirty="0">
                <a:solidFill>
                  <a:srgbClr val="3A3B41"/>
                </a:solidFill>
                <a:latin typeface="Times New Roman" panose="02020603050405020304" pitchFamily="18" charset="0"/>
                <a:cs typeface="Times New Roman" panose="02020603050405020304" pitchFamily="18" charset="0"/>
              </a:rPr>
              <a:t>so </a:t>
            </a:r>
            <a:r>
              <a:rPr lang="en-US" sz="2000" b="0" i="0" dirty="0">
                <a:solidFill>
                  <a:srgbClr val="3A3B41"/>
                </a:solidFill>
                <a:effectLst/>
                <a:latin typeface="Times New Roman" panose="02020603050405020304" pitchFamily="18" charset="0"/>
                <a:cs typeface="Times New Roman" panose="02020603050405020304" pitchFamily="18" charset="0"/>
              </a:rPr>
              <a:t>important and we will still have 96 percent of the information that is carried by </a:t>
            </a:r>
            <a:r>
              <a:rPr lang="en-US" sz="2000" b="0" i="1" dirty="0">
                <a:solidFill>
                  <a:srgbClr val="3A3B41"/>
                </a:solidFill>
                <a:effectLst/>
                <a:latin typeface="Times New Roman" panose="02020603050405020304" pitchFamily="18" charset="0"/>
                <a:cs typeface="Times New Roman" panose="02020603050405020304" pitchFamily="18" charset="0"/>
              </a:rPr>
              <a:t>v</a:t>
            </a:r>
            <a:r>
              <a:rPr lang="en-US" sz="2000" b="0" i="0" baseline="-25000" dirty="0">
                <a:solidFill>
                  <a:srgbClr val="3A3B41"/>
                </a:solidFill>
                <a:effectLst/>
                <a:latin typeface="Times New Roman" panose="02020603050405020304" pitchFamily="18" charset="0"/>
                <a:cs typeface="Times New Roman" panose="02020603050405020304" pitchFamily="18" charset="0"/>
              </a:rPr>
              <a:t>1</a:t>
            </a:r>
            <a:r>
              <a:rPr lang="en-US" sz="2000" b="0" i="0" dirty="0">
                <a:solidFill>
                  <a:srgbClr val="3A3B41"/>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303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D688-60B3-9BC4-911C-54F3500365BB}"/>
              </a:ext>
            </a:extLst>
          </p:cNvPr>
          <p:cNvSpPr txBox="1"/>
          <p:nvPr/>
        </p:nvSpPr>
        <p:spPr>
          <a:xfrm>
            <a:off x="484909" y="105586"/>
            <a:ext cx="11319165" cy="1883657"/>
          </a:xfrm>
          <a:prstGeom prst="rect">
            <a:avLst/>
          </a:prstGeom>
          <a:noFill/>
        </p:spPr>
        <p:txBody>
          <a:bodyPr wrap="square">
            <a:spAutoFit/>
          </a:bodyPr>
          <a:lstStyle/>
          <a:p>
            <a:pPr algn="just">
              <a:lnSpc>
                <a:spcPct val="150000"/>
              </a:lnSpc>
            </a:pPr>
            <a:r>
              <a:rPr lang="en-US" sz="2000" b="0" i="0" dirty="0">
                <a:solidFill>
                  <a:srgbClr val="0070C0"/>
                </a:solidFill>
                <a:effectLst/>
                <a:latin typeface="Times New Roman" panose="02020603050405020304" pitchFamily="18" charset="0"/>
                <a:cs typeface="Times New Roman" panose="02020603050405020304" pitchFamily="18" charset="0"/>
              </a:rPr>
              <a:t>So, as we saw in the example, it’s up to you to choose whether to keep all the components or discard the ones of lesser significance, depending on what you are looking for. Because if you just want to describe your data in terms of new variables (principal components) that are uncorrelated without seeking to reduce dimensionality, leaving out lesser significant components is not needed.</a:t>
            </a:r>
            <a:endParaRPr lang="en-IN" sz="20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291D9F-9C8C-C7B3-D8E7-DA5036CC8166}"/>
              </a:ext>
            </a:extLst>
          </p:cNvPr>
          <p:cNvSpPr txBox="1"/>
          <p:nvPr/>
        </p:nvSpPr>
        <p:spPr>
          <a:xfrm>
            <a:off x="484909" y="2080268"/>
            <a:ext cx="11319164" cy="3730317"/>
          </a:xfrm>
          <a:prstGeom prst="rect">
            <a:avLst/>
          </a:prstGeom>
          <a:noFill/>
        </p:spPr>
        <p:txBody>
          <a:bodyPr wrap="square">
            <a:spAutoFit/>
          </a:bodyPr>
          <a:lstStyle/>
          <a:p>
            <a:pPr algn="just">
              <a:lnSpc>
                <a:spcPct val="150000"/>
              </a:lnSpc>
            </a:pPr>
            <a:r>
              <a:rPr lang="en-US" sz="2000" b="1" cap="all" dirty="0">
                <a:solidFill>
                  <a:srgbClr val="04003F"/>
                </a:solidFill>
                <a:effectLst/>
                <a:latin typeface="Times New Roman" panose="02020603050405020304" pitchFamily="18" charset="0"/>
                <a:cs typeface="Times New Roman" panose="02020603050405020304" pitchFamily="18" charset="0"/>
              </a:rPr>
              <a:t>STEP 5: RECAST THE DATA ALONG THE PRINCIPAL COMPONENTS AXES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In the previous steps, apart from standardization, you do not make any changes on the data, you just select the principal components and form the feature vector, but the input data set remains always in terms of the original axes (</a:t>
            </a:r>
            <a:r>
              <a:rPr lang="en-US" sz="2000" b="0" dirty="0" err="1">
                <a:solidFill>
                  <a:srgbClr val="3A3B41"/>
                </a:solidFill>
                <a:effectLst/>
                <a:latin typeface="Times New Roman" panose="02020603050405020304" pitchFamily="18" charset="0"/>
                <a:cs typeface="Times New Roman" panose="02020603050405020304" pitchFamily="18" charset="0"/>
              </a:rPr>
              <a:t>i.e</a:t>
            </a:r>
            <a:r>
              <a:rPr lang="en-US" sz="2000" b="0" dirty="0">
                <a:solidFill>
                  <a:srgbClr val="3A3B41"/>
                </a:solidFill>
                <a:effectLst/>
                <a:latin typeface="Times New Roman" panose="02020603050405020304" pitchFamily="18" charset="0"/>
                <a:cs typeface="Times New Roman" panose="02020603050405020304" pitchFamily="18" charset="0"/>
              </a:rPr>
              <a:t>, in terms of the initial variables).</a:t>
            </a:r>
          </a:p>
          <a:p>
            <a:pPr algn="just">
              <a:lnSpc>
                <a:spcPct val="150000"/>
              </a:lnSpc>
            </a:pPr>
            <a:r>
              <a:rPr lang="en-US" sz="2000" b="0" dirty="0">
                <a:solidFill>
                  <a:srgbClr val="3A3B41"/>
                </a:solidFill>
                <a:effectLst/>
                <a:latin typeface="Times New Roman" panose="02020603050405020304" pitchFamily="18" charset="0"/>
                <a:cs typeface="Times New Roman" panose="02020603050405020304" pitchFamily="18" charset="0"/>
              </a:rPr>
              <a:t>In this step, which is the last one, the aim is to </a:t>
            </a:r>
            <a:r>
              <a:rPr lang="en-US" sz="2000" b="0" dirty="0">
                <a:solidFill>
                  <a:srgbClr val="0070C0"/>
                </a:solidFill>
                <a:effectLst/>
                <a:latin typeface="Times New Roman" panose="02020603050405020304" pitchFamily="18" charset="0"/>
                <a:cs typeface="Times New Roman" panose="02020603050405020304" pitchFamily="18" charset="0"/>
              </a:rPr>
              <a:t>use the feature vector formed using the eigenvectors of the covariance matrix</a:t>
            </a:r>
            <a:r>
              <a:rPr lang="en-US" sz="2000" b="0" dirty="0">
                <a:solidFill>
                  <a:srgbClr val="3A3B41"/>
                </a:solidFill>
                <a:effectLst/>
                <a:latin typeface="Times New Roman" panose="02020603050405020304" pitchFamily="18" charset="0"/>
                <a:cs typeface="Times New Roman" panose="02020603050405020304" pitchFamily="18" charset="0"/>
              </a:rPr>
              <a:t>, to reorient the data from the original axes to the ones represented by the principal components (hence the name Principal Components Analysis). This can be done </a:t>
            </a:r>
            <a:r>
              <a:rPr lang="en-US" sz="2000" b="0" dirty="0">
                <a:solidFill>
                  <a:srgbClr val="0070C0"/>
                </a:solidFill>
                <a:effectLst/>
                <a:latin typeface="Times New Roman" panose="02020603050405020304" pitchFamily="18" charset="0"/>
                <a:cs typeface="Times New Roman" panose="02020603050405020304" pitchFamily="18" charset="0"/>
              </a:rPr>
              <a:t>by multiplying the transpose of the original data set by the transpose of the feature vector</a:t>
            </a:r>
            <a:r>
              <a:rPr lang="en-US" sz="2000" b="0" dirty="0">
                <a:solidFill>
                  <a:srgbClr val="3A3B41"/>
                </a:solidFill>
                <a:effectLst/>
                <a:latin typeface="Times New Roman" panose="02020603050405020304" pitchFamily="18" charset="0"/>
                <a:cs typeface="Times New Roman" panose="02020603050405020304" pitchFamily="18" charset="0"/>
              </a:rPr>
              <a:t>.</a:t>
            </a:r>
          </a:p>
        </p:txBody>
      </p:sp>
      <p:pic>
        <p:nvPicPr>
          <p:cNvPr id="8194" name="Picture 2" descr="Principal Component Analysis feature vector">
            <a:extLst>
              <a:ext uri="{FF2B5EF4-FFF2-40B4-BE49-F238E27FC236}">
                <a16:creationId xmlns:a16="http://schemas.microsoft.com/office/drawing/2014/main" id="{87597FB0-8F8E-E4D7-1F9A-C1B7D86F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703" y="6099031"/>
            <a:ext cx="9619607" cy="37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04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E51F3A-7B30-8717-6D96-474025E29550}"/>
              </a:ext>
            </a:extLst>
          </p:cNvPr>
          <p:cNvSpPr txBox="1"/>
          <p:nvPr/>
        </p:nvSpPr>
        <p:spPr>
          <a:xfrm>
            <a:off x="581891" y="1263547"/>
            <a:ext cx="11457709" cy="2806987"/>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is the process of selecting, manipulating, and transforming raw data into features that can be used in </a:t>
            </a:r>
            <a:r>
              <a:rPr lang="en-US" sz="2000" dirty="0">
                <a:solidFill>
                  <a:srgbClr val="242424"/>
                </a:solidFill>
                <a:latin typeface="Times New Roman" panose="02020603050405020304" pitchFamily="18" charset="0"/>
                <a:cs typeface="Times New Roman" panose="02020603050405020304" pitchFamily="18" charset="0"/>
              </a:rPr>
              <a:t>machine</a:t>
            </a:r>
            <a:r>
              <a:rPr lang="en-US" sz="2000" b="0" i="0" dirty="0">
                <a:solidFill>
                  <a:srgbClr val="242424"/>
                </a:solidFill>
                <a:effectLst/>
                <a:latin typeface="Times New Roman" panose="02020603050405020304" pitchFamily="18" charset="0"/>
                <a:cs typeface="Times New Roman" panose="02020603050405020304" pitchFamily="18" charset="0"/>
              </a:rPr>
              <a:t> learning techniques. In order to make machine learning work well on new tasks, it might be necessary to design and train better features. As you may know, a “feature” is any measurable input that can be used in a predictive model — it could be the color of an object or the sound of someone’s voice. Feature engineering, </a:t>
            </a:r>
            <a:r>
              <a:rPr lang="en-US" sz="2000" b="1" i="0" dirty="0">
                <a:solidFill>
                  <a:srgbClr val="242424"/>
                </a:solidFill>
                <a:effectLst/>
                <a:latin typeface="Times New Roman" panose="02020603050405020304" pitchFamily="18" charset="0"/>
                <a:cs typeface="Times New Roman" panose="02020603050405020304" pitchFamily="18" charset="0"/>
              </a:rPr>
              <a:t>in simple terms, is the act of converting raw observations into desired features using statistical or machine learning approaches.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EC2FF5-7B93-9FBC-30F8-4D542D87D4FD}"/>
              </a:ext>
            </a:extLst>
          </p:cNvPr>
          <p:cNvSpPr txBox="1"/>
          <p:nvPr/>
        </p:nvSpPr>
        <p:spPr>
          <a:xfrm>
            <a:off x="581891" y="4366691"/>
            <a:ext cx="6096000" cy="1883657"/>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What is Feature engineering,</a:t>
            </a:r>
          </a:p>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Importance of Feature Engineering,</a:t>
            </a:r>
          </a:p>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Techniques for Machine Learning,</a:t>
            </a:r>
          </a:p>
          <a:p>
            <a:pPr algn="just">
              <a:lnSpc>
                <a:spcPct val="150000"/>
              </a:lnSpc>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Few Best tools for feature engineering.</a:t>
            </a:r>
          </a:p>
        </p:txBody>
      </p:sp>
      <p:sp>
        <p:nvSpPr>
          <p:cNvPr id="4" name="TextBox 3">
            <a:extLst>
              <a:ext uri="{FF2B5EF4-FFF2-40B4-BE49-F238E27FC236}">
                <a16:creationId xmlns:a16="http://schemas.microsoft.com/office/drawing/2014/main" id="{C9CA59D4-57DE-577B-2250-CEE8366977D8}"/>
              </a:ext>
            </a:extLst>
          </p:cNvPr>
          <p:cNvSpPr txBox="1"/>
          <p:nvPr/>
        </p:nvSpPr>
        <p:spPr>
          <a:xfrm>
            <a:off x="4627419" y="422986"/>
            <a:ext cx="3158836" cy="461665"/>
          </a:xfrm>
          <a:prstGeom prst="rect">
            <a:avLst/>
          </a:prstGeom>
          <a:noFill/>
        </p:spPr>
        <p:txBody>
          <a:bodyPr wrap="square">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Feature Engineering </a:t>
            </a:r>
            <a:endParaRPr lang="en-IN" sz="2400" b="1" dirty="0">
              <a:solidFill>
                <a:srgbClr val="002060"/>
              </a:solidFill>
            </a:endParaRPr>
          </a:p>
        </p:txBody>
      </p:sp>
    </p:spTree>
    <p:extLst>
      <p:ext uri="{BB962C8B-B14F-4D97-AF65-F5344CB8AC3E}">
        <p14:creationId xmlns:p14="http://schemas.microsoft.com/office/powerpoint/2010/main" val="326799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55600-B1C8-C8B7-184D-2281FA765ADB}"/>
              </a:ext>
            </a:extLst>
          </p:cNvPr>
          <p:cNvSpPr txBox="1"/>
          <p:nvPr/>
        </p:nvSpPr>
        <p:spPr>
          <a:xfrm>
            <a:off x="401781" y="252305"/>
            <a:ext cx="11305310" cy="3730317"/>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What is Feature Engineering</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is a machine learning technique that leverages data to create new variables that aren’t in the training set. It can produce new features for both supervised and unsupervised learning, with the goal of </a:t>
            </a:r>
            <a:r>
              <a:rPr lang="en-US" sz="2000" b="1" i="0" dirty="0">
                <a:solidFill>
                  <a:srgbClr val="242424"/>
                </a:solidFill>
                <a:effectLst/>
                <a:latin typeface="Times New Roman" panose="02020603050405020304" pitchFamily="18" charset="0"/>
                <a:cs typeface="Times New Roman" panose="02020603050405020304" pitchFamily="18" charset="0"/>
              </a:rPr>
              <a:t>simplifying and speeding up data transformations</a:t>
            </a:r>
            <a:r>
              <a:rPr lang="en-US" sz="2000" b="0" i="0" dirty="0">
                <a:solidFill>
                  <a:srgbClr val="242424"/>
                </a:solidFill>
                <a:effectLst/>
                <a:latin typeface="Times New Roman" panose="02020603050405020304" pitchFamily="18" charset="0"/>
                <a:cs typeface="Times New Roman" panose="02020603050405020304" pitchFamily="18" charset="0"/>
              </a:rPr>
              <a:t> while also </a:t>
            </a:r>
            <a:r>
              <a:rPr lang="en-US" sz="2000" b="1" i="0" dirty="0">
                <a:solidFill>
                  <a:srgbClr val="242424"/>
                </a:solidFill>
                <a:effectLst/>
                <a:latin typeface="Times New Roman" panose="02020603050405020304" pitchFamily="18" charset="0"/>
                <a:cs typeface="Times New Roman" panose="02020603050405020304" pitchFamily="18" charset="0"/>
              </a:rPr>
              <a:t>enhancing model accuracy</a:t>
            </a:r>
            <a:r>
              <a:rPr lang="en-US" sz="2000" b="0" i="0" dirty="0">
                <a:solidFill>
                  <a:srgbClr val="242424"/>
                </a:solidFill>
                <a:effectLst/>
                <a:latin typeface="Times New Roman" panose="02020603050405020304" pitchFamily="18" charset="0"/>
                <a:cs typeface="Times New Roman" panose="02020603050405020304" pitchFamily="18" charset="0"/>
              </a:rPr>
              <a:t>. Feature engineering is required when working with machine learning models. Regardless of the data or architecture, a terrible feature will have a direct impact on your model.</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Now to understand it in a much easier way, let’s take a </a:t>
            </a:r>
            <a:r>
              <a:rPr lang="en-US" sz="2000" b="1" i="0" dirty="0">
                <a:solidFill>
                  <a:srgbClr val="242424"/>
                </a:solidFill>
                <a:effectLst/>
                <a:latin typeface="Times New Roman" panose="02020603050405020304" pitchFamily="18" charset="0"/>
                <a:cs typeface="Times New Roman" panose="02020603050405020304" pitchFamily="18" charset="0"/>
              </a:rPr>
              <a:t>simple example</a:t>
            </a:r>
            <a:r>
              <a:rPr lang="en-US" sz="2000" b="0" i="0" dirty="0">
                <a:solidFill>
                  <a:srgbClr val="242424"/>
                </a:solidFill>
                <a:effectLst/>
                <a:latin typeface="Times New Roman" panose="02020603050405020304" pitchFamily="18" charset="0"/>
                <a:cs typeface="Times New Roman" panose="02020603050405020304" pitchFamily="18" charset="0"/>
              </a:rPr>
              <a:t>. Below are the prices of properties in </a:t>
            </a:r>
            <a:r>
              <a:rPr lang="en-US" sz="2000" dirty="0">
                <a:solidFill>
                  <a:srgbClr val="242424"/>
                </a:solidFill>
                <a:latin typeface="Times New Roman" panose="02020603050405020304" pitchFamily="18" charset="0"/>
                <a:cs typeface="Times New Roman" panose="02020603050405020304" pitchFamily="18" charset="0"/>
              </a:rPr>
              <a:t>a </a:t>
            </a:r>
            <a:r>
              <a:rPr lang="en-US" sz="2000" b="0" i="0" dirty="0">
                <a:solidFill>
                  <a:srgbClr val="242424"/>
                </a:solidFill>
                <a:effectLst/>
                <a:latin typeface="Times New Roman" panose="02020603050405020304" pitchFamily="18" charset="0"/>
                <a:cs typeface="Times New Roman" panose="02020603050405020304" pitchFamily="18" charset="0"/>
              </a:rPr>
              <a:t>city. It shows the area of the house and total price.</a:t>
            </a:r>
          </a:p>
        </p:txBody>
      </p:sp>
      <p:graphicFrame>
        <p:nvGraphicFramePr>
          <p:cNvPr id="2" name="Table 1">
            <a:extLst>
              <a:ext uri="{FF2B5EF4-FFF2-40B4-BE49-F238E27FC236}">
                <a16:creationId xmlns:a16="http://schemas.microsoft.com/office/drawing/2014/main" id="{7B5EB77B-4A02-C72C-B55B-FFE4EF54A899}"/>
              </a:ext>
            </a:extLst>
          </p:cNvPr>
          <p:cNvGraphicFramePr>
            <a:graphicFrameLocks noGrp="1"/>
          </p:cNvGraphicFramePr>
          <p:nvPr>
            <p:extLst>
              <p:ext uri="{D42A27DB-BD31-4B8C-83A1-F6EECF244321}">
                <p14:modId xmlns:p14="http://schemas.microsoft.com/office/powerpoint/2010/main" val="2198937802"/>
              </p:ext>
            </p:extLst>
          </p:nvPr>
        </p:nvGraphicFramePr>
        <p:xfrm>
          <a:off x="6054436" y="3771899"/>
          <a:ext cx="4524469" cy="2833794"/>
        </p:xfrm>
        <a:graphic>
          <a:graphicData uri="http://schemas.openxmlformats.org/drawingml/2006/table">
            <a:tbl>
              <a:tblPr>
                <a:tableStyleId>{5C22544A-7EE6-4342-B048-85BDC9FD1C3A}</a:tableStyleId>
              </a:tblPr>
              <a:tblGrid>
                <a:gridCol w="1789338">
                  <a:extLst>
                    <a:ext uri="{9D8B030D-6E8A-4147-A177-3AD203B41FA5}">
                      <a16:colId xmlns:a16="http://schemas.microsoft.com/office/drawing/2014/main" val="1364332584"/>
                    </a:ext>
                  </a:extLst>
                </a:gridCol>
                <a:gridCol w="2735131">
                  <a:extLst>
                    <a:ext uri="{9D8B030D-6E8A-4147-A177-3AD203B41FA5}">
                      <a16:colId xmlns:a16="http://schemas.microsoft.com/office/drawing/2014/main" val="2586776275"/>
                    </a:ext>
                  </a:extLst>
                </a:gridCol>
              </a:tblGrid>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Sq. Ft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Amount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99737870"/>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2400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10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10963629"/>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3200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16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83501631"/>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11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66231114"/>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2100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1.6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224554466"/>
                  </a:ext>
                </a:extLst>
              </a:tr>
              <a:tr h="472299">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9 million</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06346195"/>
                  </a:ext>
                </a:extLst>
              </a:tr>
            </a:tbl>
          </a:graphicData>
        </a:graphic>
      </p:graphicFrame>
    </p:spTree>
    <p:extLst>
      <p:ext uri="{BB962C8B-B14F-4D97-AF65-F5344CB8AC3E}">
        <p14:creationId xmlns:p14="http://schemas.microsoft.com/office/powerpoint/2010/main" val="154043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F5E2D-1D3A-AB9A-F682-E34A68194DCD}"/>
              </a:ext>
            </a:extLst>
          </p:cNvPr>
          <p:cNvSpPr txBox="1"/>
          <p:nvPr/>
        </p:nvSpPr>
        <p:spPr>
          <a:xfrm>
            <a:off x="389099" y="345308"/>
            <a:ext cx="11359555" cy="960328"/>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Now this data might have some errors or might be incorrect, not all sources on the internet are correct. </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To begin, we’ll add a new column to display the cost per square foot.</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86B101-8F22-8BB1-8F5B-A60CCF972981}"/>
              </a:ext>
            </a:extLst>
          </p:cNvPr>
          <p:cNvSpPr txBox="1"/>
          <p:nvPr/>
        </p:nvSpPr>
        <p:spPr>
          <a:xfrm>
            <a:off x="735463" y="4215469"/>
            <a:ext cx="10833082" cy="2345322"/>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This new feature will help us understand a lot about our data. So, we have a new column which shows cost per square ft. There are </a:t>
            </a:r>
            <a:r>
              <a:rPr lang="en-US" sz="2000" b="1" i="0" dirty="0">
                <a:solidFill>
                  <a:srgbClr val="242424"/>
                </a:solidFill>
                <a:effectLst/>
                <a:latin typeface="Times New Roman" panose="02020603050405020304" pitchFamily="18" charset="0"/>
                <a:cs typeface="Times New Roman" panose="02020603050405020304" pitchFamily="18" charset="0"/>
              </a:rPr>
              <a:t>three main ways</a:t>
            </a:r>
            <a:r>
              <a:rPr lang="en-US" sz="2000" b="0" i="0" dirty="0">
                <a:solidFill>
                  <a:srgbClr val="242424"/>
                </a:solidFill>
                <a:effectLst/>
                <a:latin typeface="Times New Roman" panose="02020603050405020304" pitchFamily="18" charset="0"/>
                <a:cs typeface="Times New Roman" panose="02020603050405020304" pitchFamily="18" charset="0"/>
              </a:rPr>
              <a:t> you can find any error. You can use </a:t>
            </a:r>
            <a:r>
              <a:rPr lang="en-US" sz="2000" b="1" i="0" dirty="0">
                <a:solidFill>
                  <a:srgbClr val="242424"/>
                </a:solidFill>
                <a:effectLst/>
                <a:latin typeface="Times New Roman" panose="02020603050405020304" pitchFamily="18" charset="0"/>
                <a:cs typeface="Times New Roman" panose="02020603050405020304" pitchFamily="18" charset="0"/>
              </a:rPr>
              <a:t>Domain Knowledge</a:t>
            </a:r>
            <a:r>
              <a:rPr lang="en-US" sz="2000" b="0" i="0" dirty="0">
                <a:solidFill>
                  <a:srgbClr val="242424"/>
                </a:solidFill>
                <a:effectLst/>
                <a:latin typeface="Times New Roman" panose="02020603050405020304" pitchFamily="18" charset="0"/>
                <a:cs typeface="Times New Roman" panose="02020603050405020304" pitchFamily="18" charset="0"/>
              </a:rPr>
              <a:t> to contact a property advisor or real estate agent and show him the per square foot rate. If your counsel states that pricing per square foot cannot be less than 3400, you may have a problem. The data can be </a:t>
            </a:r>
            <a:r>
              <a:rPr lang="en-US" sz="2000" b="1" i="0" dirty="0" err="1">
                <a:solidFill>
                  <a:srgbClr val="242424"/>
                </a:solidFill>
                <a:effectLst/>
                <a:latin typeface="Times New Roman" panose="02020603050405020304" pitchFamily="18" charset="0"/>
                <a:cs typeface="Times New Roman" panose="02020603050405020304" pitchFamily="18" charset="0"/>
              </a:rPr>
              <a:t>visualised</a:t>
            </a:r>
            <a:r>
              <a:rPr lang="en-US" sz="2000" b="0" i="0" dirty="0">
                <a:solidFill>
                  <a:srgbClr val="242424"/>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2F47F1D-D28B-AABD-718C-620E9B1A24A3}"/>
              </a:ext>
            </a:extLst>
          </p:cNvPr>
          <p:cNvGraphicFramePr>
            <a:graphicFrameLocks noGrp="1"/>
          </p:cNvGraphicFramePr>
          <p:nvPr>
            <p:extLst>
              <p:ext uri="{D42A27DB-BD31-4B8C-83A1-F6EECF244321}">
                <p14:modId xmlns:p14="http://schemas.microsoft.com/office/powerpoint/2010/main" val="1811402627"/>
              </p:ext>
            </p:extLst>
          </p:nvPr>
        </p:nvGraphicFramePr>
        <p:xfrm>
          <a:off x="2504050" y="1362243"/>
          <a:ext cx="7891976" cy="2796618"/>
        </p:xfrm>
        <a:graphic>
          <a:graphicData uri="http://schemas.openxmlformats.org/drawingml/2006/table">
            <a:tbl>
              <a:tblPr>
                <a:tableStyleId>{5C22544A-7EE6-4342-B048-85BDC9FD1C3A}</a:tableStyleId>
              </a:tblPr>
              <a:tblGrid>
                <a:gridCol w="2147476">
                  <a:extLst>
                    <a:ext uri="{9D8B030D-6E8A-4147-A177-3AD203B41FA5}">
                      <a16:colId xmlns:a16="http://schemas.microsoft.com/office/drawing/2014/main" val="1855283436"/>
                    </a:ext>
                  </a:extLst>
                </a:gridCol>
                <a:gridCol w="3282569">
                  <a:extLst>
                    <a:ext uri="{9D8B030D-6E8A-4147-A177-3AD203B41FA5}">
                      <a16:colId xmlns:a16="http://schemas.microsoft.com/office/drawing/2014/main" val="636585796"/>
                    </a:ext>
                  </a:extLst>
                </a:gridCol>
                <a:gridCol w="2461931">
                  <a:extLst>
                    <a:ext uri="{9D8B030D-6E8A-4147-A177-3AD203B41FA5}">
                      <a16:colId xmlns:a16="http://schemas.microsoft.com/office/drawing/2014/main" val="1214670815"/>
                    </a:ext>
                  </a:extLst>
                </a:gridCol>
              </a:tblGrid>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Sq. Ft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Amount (million)</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Cost per Sq Ft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525722356"/>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2400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4167</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927942483"/>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3200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16</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5000</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238143472"/>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11</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4400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7164312"/>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2100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1.6</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762</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969111215"/>
                  </a:ext>
                </a:extLst>
              </a:tr>
              <a:tr h="466103">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2500</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9</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3600</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52155633"/>
                  </a:ext>
                </a:extLst>
              </a:tr>
            </a:tbl>
          </a:graphicData>
        </a:graphic>
      </p:graphicFrame>
    </p:spTree>
    <p:extLst>
      <p:ext uri="{BB962C8B-B14F-4D97-AF65-F5344CB8AC3E}">
        <p14:creationId xmlns:p14="http://schemas.microsoft.com/office/powerpoint/2010/main" val="1969771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EA0ED86-344C-4B31-22A4-21E7D0464764}"/>
              </a:ext>
            </a:extLst>
          </p:cNvPr>
          <p:cNvGraphicFramePr>
            <a:graphicFrameLocks/>
          </p:cNvGraphicFramePr>
          <p:nvPr>
            <p:extLst>
              <p:ext uri="{D42A27DB-BD31-4B8C-83A1-F6EECF244321}">
                <p14:modId xmlns:p14="http://schemas.microsoft.com/office/powerpoint/2010/main" val="1688896757"/>
              </p:ext>
            </p:extLst>
          </p:nvPr>
        </p:nvGraphicFramePr>
        <p:xfrm>
          <a:off x="1420835" y="633046"/>
          <a:ext cx="9017391" cy="5609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41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E74BA-BDF9-CECD-2CDF-0B8C24F26444}"/>
              </a:ext>
            </a:extLst>
          </p:cNvPr>
          <p:cNvSpPr txBox="1"/>
          <p:nvPr/>
        </p:nvSpPr>
        <p:spPr>
          <a:xfrm>
            <a:off x="450272" y="142711"/>
            <a:ext cx="11291455" cy="6038641"/>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When you plot the data, you’ll notice that one price is significantly different from the rest. In the </a:t>
            </a:r>
            <a:r>
              <a:rPr lang="en-US" sz="2000" b="1" i="0" dirty="0" err="1">
                <a:solidFill>
                  <a:srgbClr val="242424"/>
                </a:solidFill>
                <a:effectLst/>
                <a:latin typeface="Times New Roman" panose="02020603050405020304" pitchFamily="18" charset="0"/>
                <a:cs typeface="Times New Roman" panose="02020603050405020304" pitchFamily="18" charset="0"/>
              </a:rPr>
              <a:t>visualisation</a:t>
            </a:r>
            <a:r>
              <a:rPr lang="en-US" sz="2000" b="1" i="0" dirty="0">
                <a:solidFill>
                  <a:srgbClr val="242424"/>
                </a:solidFill>
                <a:effectLst/>
                <a:latin typeface="Times New Roman" panose="02020603050405020304" pitchFamily="18" charset="0"/>
                <a:cs typeface="Times New Roman" panose="02020603050405020304" pitchFamily="18" charset="0"/>
              </a:rPr>
              <a:t> method</a:t>
            </a:r>
            <a:r>
              <a:rPr lang="en-US" sz="2000" b="0" i="0" dirty="0">
                <a:solidFill>
                  <a:srgbClr val="242424"/>
                </a:solidFill>
                <a:effectLst/>
                <a:latin typeface="Times New Roman" panose="02020603050405020304" pitchFamily="18" charset="0"/>
                <a:cs typeface="Times New Roman" panose="02020603050405020304" pitchFamily="18" charset="0"/>
              </a:rPr>
              <a:t>, you can readily notice the problem. The third way is to use </a:t>
            </a:r>
            <a:r>
              <a:rPr lang="en-US" sz="2000" b="1" i="0" dirty="0">
                <a:solidFill>
                  <a:srgbClr val="242424"/>
                </a:solidFill>
                <a:effectLst/>
                <a:latin typeface="Times New Roman" panose="02020603050405020304" pitchFamily="18" charset="0"/>
                <a:cs typeface="Times New Roman" panose="02020603050405020304" pitchFamily="18" charset="0"/>
              </a:rPr>
              <a:t>Statistics </a:t>
            </a:r>
            <a:r>
              <a:rPr lang="en-US" sz="2000" b="0" i="0" dirty="0">
                <a:solidFill>
                  <a:srgbClr val="242424"/>
                </a:solidFill>
                <a:effectLst/>
                <a:latin typeface="Times New Roman" panose="02020603050405020304" pitchFamily="18" charset="0"/>
                <a:cs typeface="Times New Roman" panose="02020603050405020304" pitchFamily="18" charset="0"/>
              </a:rPr>
              <a:t>to analyze your data and find any problem. Feature engineering consists of various process -</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Feature Creation</a:t>
            </a:r>
            <a:r>
              <a:rPr lang="en-US" sz="2000" b="0" i="0" dirty="0">
                <a:solidFill>
                  <a:srgbClr val="242424"/>
                </a:solidFill>
                <a:effectLst/>
                <a:latin typeface="Times New Roman" panose="02020603050405020304" pitchFamily="18" charset="0"/>
                <a:cs typeface="Times New Roman" panose="02020603050405020304" pitchFamily="18" charset="0"/>
              </a:rPr>
              <a:t>: Creating features involves creating new variables which will be most helpful for our model. This can be adding or removing some features. As we saw above, the cost per sq. ft column was a feature creation.</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Transformations</a:t>
            </a:r>
            <a:r>
              <a:rPr lang="en-US" sz="2000" b="0" i="0" dirty="0">
                <a:solidFill>
                  <a:srgbClr val="242424"/>
                </a:solidFill>
                <a:effectLst/>
                <a:latin typeface="Times New Roman" panose="02020603050405020304" pitchFamily="18" charset="0"/>
                <a:cs typeface="Times New Roman" panose="02020603050405020304" pitchFamily="18" charset="0"/>
              </a:rPr>
              <a:t>: Feature transformation is simply a function that transforms features from one representation to another. The goal here is to plot and </a:t>
            </a:r>
            <a:r>
              <a:rPr lang="en-US" sz="2000" b="0" i="0" dirty="0" err="1">
                <a:solidFill>
                  <a:srgbClr val="242424"/>
                </a:solidFill>
                <a:effectLst/>
                <a:latin typeface="Times New Roman" panose="02020603050405020304" pitchFamily="18" charset="0"/>
                <a:cs typeface="Times New Roman" panose="02020603050405020304" pitchFamily="18" charset="0"/>
              </a:rPr>
              <a:t>visualise</a:t>
            </a:r>
            <a:r>
              <a:rPr lang="en-US" sz="2000" b="0" i="0" dirty="0">
                <a:solidFill>
                  <a:srgbClr val="242424"/>
                </a:solidFill>
                <a:effectLst/>
                <a:latin typeface="Times New Roman" panose="02020603050405020304" pitchFamily="18" charset="0"/>
                <a:cs typeface="Times New Roman" panose="02020603050405020304" pitchFamily="18" charset="0"/>
              </a:rPr>
              <a:t> data, if something is not adding up with the new features we can reduce the number of features used, speed up training, or increase the accuracy of a certain model.</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Feature Extraction</a:t>
            </a:r>
            <a:r>
              <a:rPr lang="en-US" sz="2000" b="0" i="0" dirty="0">
                <a:solidFill>
                  <a:srgbClr val="242424"/>
                </a:solidFill>
                <a:effectLst/>
                <a:latin typeface="Times New Roman" panose="02020603050405020304" pitchFamily="18" charset="0"/>
                <a:cs typeface="Times New Roman" panose="02020603050405020304" pitchFamily="18" charset="0"/>
              </a:rPr>
              <a:t>: Feature extraction is the process of extracting features from a data set to identify useful information. Without distorting the original relationships or significant information, this compresses the amount of data into manageable quantities for algorithms to process.</a:t>
            </a:r>
          </a:p>
        </p:txBody>
      </p:sp>
    </p:spTree>
    <p:extLst>
      <p:ext uri="{BB962C8B-B14F-4D97-AF65-F5344CB8AC3E}">
        <p14:creationId xmlns:p14="http://schemas.microsoft.com/office/powerpoint/2010/main" val="124565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0690E-0397-3452-72EE-2C3AA986F46B}"/>
              </a:ext>
            </a:extLst>
          </p:cNvPr>
          <p:cNvSpPr txBox="1"/>
          <p:nvPr/>
        </p:nvSpPr>
        <p:spPr>
          <a:xfrm>
            <a:off x="748145" y="224646"/>
            <a:ext cx="10709564" cy="5851217"/>
          </a:xfrm>
          <a:prstGeom prst="rect">
            <a:avLst/>
          </a:prstGeom>
          <a:noFill/>
        </p:spPr>
        <p:txBody>
          <a:bodyPr wrap="square">
            <a:spAutoFit/>
          </a:bodyPr>
          <a:lstStyle/>
          <a:p>
            <a:pPr algn="just">
              <a:lnSpc>
                <a:spcPct val="150000"/>
              </a:lnSpc>
            </a:pPr>
            <a:r>
              <a:rPr lang="en-US" sz="2100" b="1" i="0" dirty="0">
                <a:effectLst/>
                <a:latin typeface="Times New Roman" panose="02020603050405020304" pitchFamily="18" charset="0"/>
                <a:cs typeface="Times New Roman" panose="02020603050405020304" pitchFamily="18" charset="0"/>
              </a:rPr>
              <a:t>3. Normalization:</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Definition</a:t>
            </a:r>
            <a:r>
              <a:rPr lang="en-US" sz="2100" b="0" i="0" dirty="0">
                <a:solidFill>
                  <a:srgbClr val="374151"/>
                </a:solidFill>
                <a:effectLst/>
                <a:latin typeface="Times New Roman" panose="02020603050405020304" pitchFamily="18" charset="0"/>
                <a:cs typeface="Times New Roman" panose="02020603050405020304" pitchFamily="18" charset="0"/>
              </a:rPr>
              <a:t>: Normalization is the process of scaling numerical features to a standard range, typically [0, 1] or [-1, 1].</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Purpose</a:t>
            </a:r>
            <a:r>
              <a:rPr lang="en-US" sz="21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Ensure all features contribute equally to the analysis.</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Avoid dominance of one feature due to its larger magnitude.</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Methods</a:t>
            </a:r>
            <a:r>
              <a:rPr lang="en-US" sz="21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Min-Max Scaling: Scale data to a specified range using the minimum and maximum values.</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Z-Score Standardization: Transform data to have a mean of 0 and a standard deviation of 1.</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Example</a:t>
            </a:r>
            <a:r>
              <a:rPr lang="en-US" sz="21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Scaling exam scores (ranging from 0 to 100) to [0, 1] for uniform comparison.</a:t>
            </a:r>
          </a:p>
        </p:txBody>
      </p:sp>
    </p:spTree>
    <p:extLst>
      <p:ext uri="{BB962C8B-B14F-4D97-AF65-F5344CB8AC3E}">
        <p14:creationId xmlns:p14="http://schemas.microsoft.com/office/powerpoint/2010/main" val="2437565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7AC2F4-E86A-5F04-3935-A71A2A08765B}"/>
              </a:ext>
            </a:extLst>
          </p:cNvPr>
          <p:cNvSpPr txBox="1"/>
          <p:nvPr/>
        </p:nvSpPr>
        <p:spPr>
          <a:xfrm>
            <a:off x="609600" y="693532"/>
            <a:ext cx="11194472" cy="5115311"/>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Exploratory Data Analysis : </a:t>
            </a:r>
            <a:r>
              <a:rPr lang="en-US" sz="2000" b="0" i="0" dirty="0">
                <a:solidFill>
                  <a:srgbClr val="242424"/>
                </a:solidFill>
                <a:effectLst/>
                <a:latin typeface="Times New Roman" panose="02020603050405020304" pitchFamily="18" charset="0"/>
                <a:cs typeface="Times New Roman" panose="02020603050405020304" pitchFamily="18" charset="0"/>
              </a:rPr>
              <a:t>Exploratory data analysis (EDA) is a powerful and simple tool that can be used to improve your understanding of your data, by exploring its properties. The technique is often applied when the goal is to create new hypotheses or find patterns in the data. It’s often used on large amounts of qualitative or quantitative data that haven’t been analyzed before.</a:t>
            </a:r>
          </a:p>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Benchmark </a:t>
            </a:r>
            <a:r>
              <a:rPr lang="en-US" sz="2000" b="0" i="0" dirty="0">
                <a:solidFill>
                  <a:srgbClr val="242424"/>
                </a:solidFill>
                <a:effectLst/>
                <a:latin typeface="Times New Roman" panose="02020603050405020304" pitchFamily="18" charset="0"/>
                <a:cs typeface="Times New Roman" panose="02020603050405020304" pitchFamily="18" charset="0"/>
              </a:rPr>
              <a:t>: A Benchmark Model is the most user-friendly, dependable, transparent, and interpretable model against which you can measure your own. It’s a good idea to run test datasets to see if your new machine learning model outperforms a </a:t>
            </a:r>
            <a:r>
              <a:rPr lang="en-US" sz="2000" b="0" i="0" dirty="0" err="1">
                <a:solidFill>
                  <a:srgbClr val="242424"/>
                </a:solidFill>
                <a:effectLst/>
                <a:latin typeface="Times New Roman" panose="02020603050405020304" pitchFamily="18" charset="0"/>
                <a:cs typeface="Times New Roman" panose="02020603050405020304" pitchFamily="18" charset="0"/>
              </a:rPr>
              <a:t>recognised</a:t>
            </a:r>
            <a:r>
              <a:rPr lang="en-US" sz="2000" b="0" i="0" dirty="0">
                <a:solidFill>
                  <a:srgbClr val="242424"/>
                </a:solidFill>
                <a:effectLst/>
                <a:latin typeface="Times New Roman" panose="02020603050405020304" pitchFamily="18" charset="0"/>
                <a:cs typeface="Times New Roman" panose="02020603050405020304" pitchFamily="18" charset="0"/>
              </a:rPr>
              <a:t> benchmark. These benchmarks are often used as measures for comparing the performance between different machine learning models like neural networks and support vector machines, linear and non-linear classifiers, or different approaches like bagging and boosting. To learn more about feature engineering steps and process, check the links provided at the end of this article. Now, let’s have a look at why we need feature engineering in machine learning.</a:t>
            </a:r>
          </a:p>
        </p:txBody>
      </p:sp>
    </p:spTree>
    <p:extLst>
      <p:ext uri="{BB962C8B-B14F-4D97-AF65-F5344CB8AC3E}">
        <p14:creationId xmlns:p14="http://schemas.microsoft.com/office/powerpoint/2010/main" val="2453864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EF4D57-6D67-A0D3-1E79-3539A3676C8B}"/>
              </a:ext>
            </a:extLst>
          </p:cNvPr>
          <p:cNvSpPr txBox="1"/>
          <p:nvPr/>
        </p:nvSpPr>
        <p:spPr>
          <a:xfrm>
            <a:off x="312419" y="231505"/>
            <a:ext cx="11567161" cy="2345322"/>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Importance Of Feature Engineering</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Feature Engineering is a very important step in machine learning. Feature engineering refers to the process of designing artificial features into an algorithm. These artificial features are then used by that algorithm in order to improve its performance, or in other words reap better results. Data scientists spend most of their time with data, and it becomes important to make models accurate.</a:t>
            </a:r>
          </a:p>
        </p:txBody>
      </p:sp>
      <p:pic>
        <p:nvPicPr>
          <p:cNvPr id="4098" name="Picture 2">
            <a:extLst>
              <a:ext uri="{FF2B5EF4-FFF2-40B4-BE49-F238E27FC236}">
                <a16:creationId xmlns:a16="http://schemas.microsoft.com/office/drawing/2014/main" id="{96E985AA-D5EE-9A3D-50F1-60E63A52B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233" y="2576827"/>
            <a:ext cx="7664504" cy="428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63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11806C-B1EA-8078-9608-5C83D25CD099}"/>
              </a:ext>
            </a:extLst>
          </p:cNvPr>
          <p:cNvSpPr txBox="1"/>
          <p:nvPr/>
        </p:nvSpPr>
        <p:spPr>
          <a:xfrm>
            <a:off x="545119" y="355099"/>
            <a:ext cx="11215468" cy="1421992"/>
          </a:xfrm>
          <a:prstGeom prst="rect">
            <a:avLst/>
          </a:prstGeom>
          <a:noFill/>
        </p:spPr>
        <p:txBody>
          <a:bodyPr wrap="square">
            <a:spAutoFit/>
          </a:bodyPr>
          <a:lstStyle/>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When feature engineering activities are done correctly, the resulting dataset is optimal and contains all of the important factors that affect the business problem. As a result of these datasets, the most accurate predictive models and the most useful insights are produced.</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82A0EC-AF6C-A0D7-8B4B-4BD3C6A071B8}"/>
              </a:ext>
            </a:extLst>
          </p:cNvPr>
          <p:cNvSpPr txBox="1"/>
          <p:nvPr/>
        </p:nvSpPr>
        <p:spPr>
          <a:xfrm>
            <a:off x="545119" y="2179468"/>
            <a:ext cx="11215468" cy="1514325"/>
          </a:xfrm>
          <a:prstGeom prst="rect">
            <a:avLst/>
          </a:prstGeom>
          <a:noFill/>
        </p:spPr>
        <p:txBody>
          <a:bodyPr wrap="square">
            <a:spAutoFit/>
          </a:bodyPr>
          <a:lstStyle/>
          <a:p>
            <a:pPr algn="just">
              <a:lnSpc>
                <a:spcPct val="150000"/>
              </a:lnSpc>
            </a:pPr>
            <a:r>
              <a:rPr lang="en-US" sz="2400" b="1" i="0" dirty="0">
                <a:solidFill>
                  <a:srgbClr val="242424"/>
                </a:solidFill>
                <a:effectLst/>
                <a:latin typeface="Times New Roman" panose="02020603050405020304" pitchFamily="18" charset="0"/>
                <a:cs typeface="Times New Roman" panose="02020603050405020304" pitchFamily="18" charset="0"/>
              </a:rPr>
              <a:t>Feature Engineering Techniques for Machine Learning</a:t>
            </a: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Let’s see a few feature engineering best techniques that you can use. Some of the techniques listed may work better with certain algorithms or datasets, while others may be useful in all situations.</a:t>
            </a:r>
          </a:p>
        </p:txBody>
      </p:sp>
      <p:sp>
        <p:nvSpPr>
          <p:cNvPr id="9" name="TextBox 8">
            <a:extLst>
              <a:ext uri="{FF2B5EF4-FFF2-40B4-BE49-F238E27FC236}">
                <a16:creationId xmlns:a16="http://schemas.microsoft.com/office/drawing/2014/main" id="{C9275F56-3DEF-A8BE-6F36-BA78B1CD7291}"/>
              </a:ext>
            </a:extLst>
          </p:cNvPr>
          <p:cNvSpPr txBox="1"/>
          <p:nvPr/>
        </p:nvSpPr>
        <p:spPr>
          <a:xfrm>
            <a:off x="545120" y="3921369"/>
            <a:ext cx="11215467" cy="2345322"/>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1.Imputation</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When it comes to preparing your data for machine learning, missing values are one of the most typical issues. Human errors, data flow interruptions, privacy concerns, and other factors could all contribute to missing values. Missing values have an impact on the performance of machine learning models for whatever cause. The main goal of imputation is to handle these missing values. There are two types of imputation :</a:t>
            </a:r>
          </a:p>
        </p:txBody>
      </p:sp>
    </p:spTree>
    <p:extLst>
      <p:ext uri="{BB962C8B-B14F-4D97-AF65-F5344CB8AC3E}">
        <p14:creationId xmlns:p14="http://schemas.microsoft.com/office/powerpoint/2010/main" val="3723533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A47B2C-F781-7853-D7CD-E98E17BDA559}"/>
              </a:ext>
            </a:extLst>
          </p:cNvPr>
          <p:cNvSpPr txBox="1"/>
          <p:nvPr/>
        </p:nvSpPr>
        <p:spPr>
          <a:xfrm>
            <a:off x="488266" y="470657"/>
            <a:ext cx="11342078" cy="2345322"/>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Numerical Imputation</a:t>
            </a:r>
            <a:r>
              <a:rPr lang="en-US" sz="2000" b="0" i="0" dirty="0">
                <a:solidFill>
                  <a:srgbClr val="242424"/>
                </a:solidFill>
                <a:effectLst/>
                <a:latin typeface="Times New Roman" panose="02020603050405020304" pitchFamily="18" charset="0"/>
                <a:cs typeface="Times New Roman" panose="02020603050405020304" pitchFamily="18" charset="0"/>
              </a:rPr>
              <a:t>: To figure out what numbers should be assigned to people currently in the population, we usually use data from completed surveys or censuses. These data sets can include information about how many people eat different types of food, whether they live in a city or country with a cold climate, and how much they earn every year. That is why numerical imputation is used to fill gaps in surveys or censuses when certain pieces of information are missing.</a:t>
            </a:r>
          </a:p>
        </p:txBody>
      </p:sp>
      <p:sp>
        <p:nvSpPr>
          <p:cNvPr id="7" name="TextBox 6">
            <a:extLst>
              <a:ext uri="{FF2B5EF4-FFF2-40B4-BE49-F238E27FC236}">
                <a16:creationId xmlns:a16="http://schemas.microsoft.com/office/drawing/2014/main" id="{357A09FC-8758-1EFB-87CA-6AA6CF77F513}"/>
              </a:ext>
            </a:extLst>
          </p:cNvPr>
          <p:cNvSpPr txBox="1"/>
          <p:nvPr/>
        </p:nvSpPr>
        <p:spPr>
          <a:xfrm>
            <a:off x="488266" y="3181419"/>
            <a:ext cx="11215468" cy="1883657"/>
          </a:xfrm>
          <a:prstGeom prst="rect">
            <a:avLst/>
          </a:prstGeom>
          <a:noFill/>
        </p:spPr>
        <p:txBody>
          <a:bodyPr wrap="square">
            <a:spAutoFit/>
          </a:bodyPr>
          <a:lstStyle/>
          <a:p>
            <a:pPr algn="just">
              <a:lnSpc>
                <a:spcPct val="150000"/>
              </a:lnSpc>
              <a:buFont typeface="Arial" panose="020B0604020202020204" pitchFamily="34" charset="0"/>
              <a:buChar char="•"/>
            </a:pPr>
            <a:r>
              <a:rPr lang="en-US" sz="2000" b="1" i="0" dirty="0">
                <a:solidFill>
                  <a:srgbClr val="242424"/>
                </a:solidFill>
                <a:effectLst/>
                <a:latin typeface="Times New Roman" panose="02020603050405020304" pitchFamily="18" charset="0"/>
                <a:cs typeface="Times New Roman" panose="02020603050405020304" pitchFamily="18" charset="0"/>
              </a:rPr>
              <a:t>Categorical Imputation: </a:t>
            </a:r>
            <a:r>
              <a:rPr lang="en-US" sz="2000" b="0" i="0" dirty="0">
                <a:solidFill>
                  <a:srgbClr val="242424"/>
                </a:solidFill>
                <a:effectLst/>
                <a:latin typeface="Times New Roman" panose="02020603050405020304" pitchFamily="18" charset="0"/>
                <a:cs typeface="Times New Roman" panose="02020603050405020304" pitchFamily="18" charset="0"/>
              </a:rPr>
              <a:t>When dealing with categorical columns, replacing missing values with the highest value in the column is a smart solution. However, if you believe the values in the column are evenly distributed and there is no dominating value, imputing a category like “Other” would be a better choice, as your imputation is more likely to converge to a random selection in this scenario.</a:t>
            </a:r>
          </a:p>
        </p:txBody>
      </p:sp>
    </p:spTree>
    <p:extLst>
      <p:ext uri="{BB962C8B-B14F-4D97-AF65-F5344CB8AC3E}">
        <p14:creationId xmlns:p14="http://schemas.microsoft.com/office/powerpoint/2010/main" val="3724546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BBA2E-8836-B102-D5EC-0D9947C14FC2}"/>
              </a:ext>
            </a:extLst>
          </p:cNvPr>
          <p:cNvSpPr txBox="1"/>
          <p:nvPr/>
        </p:nvSpPr>
        <p:spPr>
          <a:xfrm>
            <a:off x="271975" y="0"/>
            <a:ext cx="11648049" cy="6961970"/>
          </a:xfrm>
          <a:prstGeom prst="rect">
            <a:avLst/>
          </a:prstGeom>
          <a:noFill/>
        </p:spPr>
        <p:txBody>
          <a:bodyPr wrap="square">
            <a:spAutoFit/>
          </a:bodyPr>
          <a:lstStyle/>
          <a:p>
            <a:pPr algn="just">
              <a:lnSpc>
                <a:spcPct val="150000"/>
              </a:lnSpc>
            </a:pPr>
            <a:r>
              <a:rPr lang="en-US" sz="2000" b="1" i="0" dirty="0">
                <a:solidFill>
                  <a:srgbClr val="242424"/>
                </a:solidFill>
                <a:effectLst/>
                <a:latin typeface="Times New Roman" panose="02020603050405020304" pitchFamily="18" charset="0"/>
                <a:cs typeface="Times New Roman" panose="02020603050405020304" pitchFamily="18" charset="0"/>
              </a:rPr>
              <a:t>2. Handling Outliers</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Outlier handling is a technique for removing outliers from a dataset. This method can be used on a variety of scales to produce a more accurate data representation. This has an impact on the model’s performance. Depending on the model, the effect could be large or minimal; for example, linear regression is particularly susceptible to outliers. This procedure should be completed prior to model training. The various methods of handling outliers include:</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Removal</a:t>
            </a:r>
            <a:r>
              <a:rPr lang="en-US" sz="2000" b="0" i="0" dirty="0">
                <a:solidFill>
                  <a:srgbClr val="242424"/>
                </a:solidFill>
                <a:effectLst/>
                <a:latin typeface="Times New Roman" panose="02020603050405020304" pitchFamily="18" charset="0"/>
                <a:cs typeface="Times New Roman" panose="02020603050405020304" pitchFamily="18" charset="0"/>
              </a:rPr>
              <a:t>: Outlier-containing entries are deleted from the distribution. However, if there are outliers across numerous variables, this strategy may result in a big chunk of the datasheet being missed.</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Replacing values</a:t>
            </a:r>
            <a:r>
              <a:rPr lang="en-US" sz="2000" b="0" i="0" dirty="0">
                <a:solidFill>
                  <a:srgbClr val="242424"/>
                </a:solidFill>
                <a:effectLst/>
                <a:latin typeface="Times New Roman" panose="02020603050405020304" pitchFamily="18" charset="0"/>
                <a:cs typeface="Times New Roman" panose="02020603050405020304" pitchFamily="18" charset="0"/>
              </a:rPr>
              <a:t>: Alternatively, the outliers could be handled as missing values and replaced with suitable imputation.</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Capping</a:t>
            </a:r>
            <a:r>
              <a:rPr lang="en-US" sz="2000" b="0" i="0" dirty="0">
                <a:solidFill>
                  <a:srgbClr val="242424"/>
                </a:solidFill>
                <a:effectLst/>
                <a:latin typeface="Times New Roman" panose="02020603050405020304" pitchFamily="18" charset="0"/>
                <a:cs typeface="Times New Roman" panose="02020603050405020304" pitchFamily="18" charset="0"/>
              </a:rPr>
              <a:t>: Using an arbitrary value or a value from a variable distribution to replace the maximum and minimum values.</a:t>
            </a:r>
          </a:p>
          <a:p>
            <a:pPr algn="just">
              <a:lnSpc>
                <a:spcPct val="150000"/>
              </a:lnSpc>
              <a:buFont typeface="+mj-lt"/>
              <a:buAutoNum type="arabicPeriod"/>
            </a:pPr>
            <a:r>
              <a:rPr lang="en-US" sz="2000" b="1" i="0" dirty="0">
                <a:solidFill>
                  <a:srgbClr val="242424"/>
                </a:solidFill>
                <a:effectLst/>
                <a:latin typeface="Times New Roman" panose="02020603050405020304" pitchFamily="18" charset="0"/>
                <a:cs typeface="Times New Roman" panose="02020603050405020304" pitchFamily="18" charset="0"/>
              </a:rPr>
              <a:t>Discretization : </a:t>
            </a:r>
            <a:r>
              <a:rPr lang="en-US" sz="2000" b="0" i="0" dirty="0">
                <a:solidFill>
                  <a:srgbClr val="242424"/>
                </a:solidFill>
                <a:effectLst/>
                <a:latin typeface="Times New Roman" panose="02020603050405020304" pitchFamily="18" charset="0"/>
                <a:cs typeface="Times New Roman" panose="02020603050405020304" pitchFamily="18" charset="0"/>
              </a:rPr>
              <a:t>Discretization is the process of converting continuous variables, models, and functions into discrete ones. This is accomplished by constructing a series of continuous intervals (or bins) that span the range of our desired variable/model/function.</a:t>
            </a:r>
          </a:p>
        </p:txBody>
      </p:sp>
    </p:spTree>
    <p:extLst>
      <p:ext uri="{BB962C8B-B14F-4D97-AF65-F5344CB8AC3E}">
        <p14:creationId xmlns:p14="http://schemas.microsoft.com/office/powerpoint/2010/main" val="1916426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590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860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33DCE-CD73-0DF7-6468-6A071D64F4AE}"/>
              </a:ext>
            </a:extLst>
          </p:cNvPr>
          <p:cNvSpPr txBox="1"/>
          <p:nvPr/>
        </p:nvSpPr>
        <p:spPr>
          <a:xfrm>
            <a:off x="623454" y="335294"/>
            <a:ext cx="10681855" cy="2951064"/>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Construction: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construction involves creating new features from existing data. This can include mathematical combinations, transformations, or engineering new variables that provide additional information for the task at hand.</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Feature construction is used when the original data doesn't contain all the relevant information for the problem. By creating new features, you can potentially uncover hidden patterns or relationships that are valuable for analysis and modeling.</a:t>
            </a:r>
          </a:p>
        </p:txBody>
      </p:sp>
      <p:sp>
        <p:nvSpPr>
          <p:cNvPr id="2" name="TextBox 1">
            <a:extLst>
              <a:ext uri="{FF2B5EF4-FFF2-40B4-BE49-F238E27FC236}">
                <a16:creationId xmlns:a16="http://schemas.microsoft.com/office/drawing/2014/main" id="{631B0604-6F7C-0FFC-38C8-860EBDB343CA}"/>
              </a:ext>
            </a:extLst>
          </p:cNvPr>
          <p:cNvSpPr txBox="1"/>
          <p:nvPr/>
        </p:nvSpPr>
        <p:spPr>
          <a:xfrm>
            <a:off x="623454" y="3429000"/>
            <a:ext cx="11042073" cy="2120068"/>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Subset Selection: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subset selection is the process of choosing a relevant subset of features from the original set while discarding irrelevant or redundant ones.</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This technique helps reduce the dimensionality of the data, which can lead to improved model performance, faster training, and better interpretability. It can also mitigate the risk of overfitting.</a:t>
            </a:r>
          </a:p>
        </p:txBody>
      </p:sp>
    </p:spTree>
    <p:extLst>
      <p:ext uri="{BB962C8B-B14F-4D97-AF65-F5344CB8AC3E}">
        <p14:creationId xmlns:p14="http://schemas.microsoft.com/office/powerpoint/2010/main" val="3090794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AD661-6D60-0D6E-1BE0-7F5DA9B196B7}"/>
              </a:ext>
            </a:extLst>
          </p:cNvPr>
          <p:cNvSpPr txBox="1"/>
          <p:nvPr/>
        </p:nvSpPr>
        <p:spPr>
          <a:xfrm>
            <a:off x="678872" y="279830"/>
            <a:ext cx="10861963" cy="2535566"/>
          </a:xfrm>
          <a:prstGeom prst="rect">
            <a:avLst/>
          </a:prstGeom>
          <a:noFill/>
        </p:spPr>
        <p:txBody>
          <a:bodyPr wrap="square">
            <a:spAutoFit/>
          </a:bodyPr>
          <a:lstStyle/>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Feature Learning:</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Definition</a:t>
            </a:r>
            <a:r>
              <a:rPr lang="en-US" b="0" i="0" dirty="0">
                <a:solidFill>
                  <a:srgbClr val="374151"/>
                </a:solidFill>
                <a:effectLst/>
                <a:latin typeface="Times New Roman" panose="02020603050405020304" pitchFamily="18" charset="0"/>
                <a:cs typeface="Times New Roman" panose="02020603050405020304" pitchFamily="18" charset="0"/>
              </a:rPr>
              <a:t>: Feature learning, often achieved through deep learning methods, is the process of automatically discovering informative features from the raw data.</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Purpose</a:t>
            </a:r>
            <a:r>
              <a:rPr lang="en-US" b="0" i="0" dirty="0">
                <a:solidFill>
                  <a:srgbClr val="374151"/>
                </a:solidFill>
                <a:effectLst/>
                <a:latin typeface="Times New Roman" panose="02020603050405020304" pitchFamily="18" charset="0"/>
                <a:cs typeface="Times New Roman" panose="02020603050405020304" pitchFamily="18" charset="0"/>
              </a:rPr>
              <a:t>: Feature learning is especially useful when dealing with complex data or unstructured data like images, text, or speech. Deep learning algorithms can learn hierarchical representations of features directly from the data, reducing the need for manual feature engineering.</a:t>
            </a:r>
          </a:p>
        </p:txBody>
      </p:sp>
    </p:spTree>
    <p:extLst>
      <p:ext uri="{BB962C8B-B14F-4D97-AF65-F5344CB8AC3E}">
        <p14:creationId xmlns:p14="http://schemas.microsoft.com/office/powerpoint/2010/main" val="117720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A9583-6E6A-0EFB-5607-377CC1835A55}"/>
              </a:ext>
            </a:extLst>
          </p:cNvPr>
          <p:cNvSpPr txBox="1"/>
          <p:nvPr/>
        </p:nvSpPr>
        <p:spPr>
          <a:xfrm>
            <a:off x="207818" y="0"/>
            <a:ext cx="11859491" cy="6985054"/>
          </a:xfrm>
          <a:prstGeom prst="rect">
            <a:avLst/>
          </a:prstGeom>
          <a:noFill/>
        </p:spPr>
        <p:txBody>
          <a:bodyPr wrap="square">
            <a:spAutoFit/>
          </a:bodyPr>
          <a:lstStyle/>
          <a:p>
            <a:pPr algn="just">
              <a:lnSpc>
                <a:spcPct val="150000"/>
              </a:lnSpc>
            </a:pPr>
            <a:r>
              <a:rPr lang="en-US" sz="2100" b="1" i="0" dirty="0">
                <a:effectLst/>
                <a:latin typeface="Times New Roman" panose="02020603050405020304" pitchFamily="18" charset="0"/>
                <a:cs typeface="Times New Roman" panose="02020603050405020304" pitchFamily="18" charset="0"/>
              </a:rPr>
              <a:t>4</a:t>
            </a:r>
            <a:r>
              <a:rPr lang="en-US" sz="2000" b="1" i="0" dirty="0">
                <a:effectLst/>
                <a:latin typeface="Times New Roman" panose="02020603050405020304" pitchFamily="18" charset="0"/>
                <a:cs typeface="Times New Roman" panose="02020603050405020304" pitchFamily="18" charset="0"/>
              </a:rPr>
              <a:t>. Data Smoothing:</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Data smoothing is the process of removing noise or irregularities from a dataset to reveal underlying patterns.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Purpose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Enhance signal-to-noise ratio for better analysis.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Make data more interpretable by reducing complexity.</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Moving Averages: Replace each data point with the average of neighboring points.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Gaussian Smoothing: Convolve the data with a Gaussian kernel to reduce noise.</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Examples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Smoothing a stock price time series to visualize trends by applying a moving average.</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Measurement of environmental temperature fluctuates due to various factors, causing unwanted noise in the dataset.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Quarterly sales data for a retail store displays fluctuating trends over time.</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biomedical signal (e.g., ECG) contains noise due to electrical interference.</a:t>
            </a:r>
            <a:r>
              <a:rPr lang="en-US" sz="2000" dirty="0">
                <a:solidFill>
                  <a:srgbClr val="374151"/>
                </a:solidFill>
                <a:latin typeface="Times New Roman" panose="02020603050405020304" pitchFamily="18" charset="0"/>
                <a:cs typeface="Times New Roman" panose="02020603050405020304" pitchFamily="18" charset="0"/>
              </a:rPr>
              <a:t> (</a:t>
            </a:r>
            <a:r>
              <a:rPr lang="en-US" sz="2000" dirty="0" err="1">
                <a:solidFill>
                  <a:srgbClr val="374151"/>
                </a:solidFill>
                <a:latin typeface="Times New Roman" panose="02020603050405020304" pitchFamily="18" charset="0"/>
                <a:cs typeface="Times New Roman" panose="02020603050405020304" pitchFamily="18" charset="0"/>
              </a:rPr>
              <a:t>Savitzky-Golay</a:t>
            </a:r>
            <a:r>
              <a:rPr lang="en-US" sz="2000" dirty="0">
                <a:solidFill>
                  <a:srgbClr val="374151"/>
                </a:solidFill>
                <a:latin typeface="Times New Roman" panose="02020603050405020304" pitchFamily="18" charset="0"/>
                <a:cs typeface="Times New Roman" panose="02020603050405020304" pitchFamily="18" charset="0"/>
              </a:rPr>
              <a:t> Smoothing)</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8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EF654-C03A-4349-5AC9-933B6618590B}"/>
              </a:ext>
            </a:extLst>
          </p:cNvPr>
          <p:cNvSpPr txBox="1"/>
          <p:nvPr/>
        </p:nvSpPr>
        <p:spPr>
          <a:xfrm>
            <a:off x="3144982" y="2371497"/>
            <a:ext cx="6096000" cy="461665"/>
          </a:xfrm>
          <a:prstGeom prst="rect">
            <a:avLst/>
          </a:prstGeom>
          <a:noFill/>
        </p:spPr>
        <p:txBody>
          <a:bodyPr wrap="square">
            <a:spAutoFit/>
          </a:bodyPr>
          <a:lstStyle/>
          <a:p>
            <a:pPr lvl="2"/>
            <a:r>
              <a:rPr lang="en-IN" sz="2400" b="1" i="0" dirty="0">
                <a:effectLst/>
                <a:latin typeface="Times New Roman" panose="02020603050405020304" pitchFamily="18" charset="0"/>
                <a:cs typeface="Times New Roman" panose="02020603050405020304" pitchFamily="18" charset="0"/>
              </a:rPr>
              <a:t>Handling Different Types of Data</a:t>
            </a:r>
          </a:p>
        </p:txBody>
      </p:sp>
    </p:spTree>
    <p:extLst>
      <p:ext uri="{BB962C8B-B14F-4D97-AF65-F5344CB8AC3E}">
        <p14:creationId xmlns:p14="http://schemas.microsoft.com/office/powerpoint/2010/main" val="127475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9DC4A85-2CF6-ADB6-1FFC-E402CAF12DD5}"/>
              </a:ext>
            </a:extLst>
          </p:cNvPr>
          <p:cNvSpPr txBox="1"/>
          <p:nvPr/>
        </p:nvSpPr>
        <p:spPr>
          <a:xfrm>
            <a:off x="387926" y="0"/>
            <a:ext cx="11416143" cy="2806987"/>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1. Dealing with Textual Data:</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Preprocessing Text Data</a:t>
            </a:r>
            <a:r>
              <a:rPr lang="en-IN"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Tokenization</a:t>
            </a:r>
            <a:r>
              <a:rPr lang="en-IN" sz="2000" b="0" i="0" dirty="0">
                <a:solidFill>
                  <a:srgbClr val="374151"/>
                </a:solidFill>
                <a:effectLst/>
                <a:latin typeface="Times New Roman" panose="02020603050405020304" pitchFamily="18" charset="0"/>
                <a:cs typeface="Times New Roman" panose="02020603050405020304" pitchFamily="18" charset="0"/>
              </a:rPr>
              <a:t>: Breaking text into smaller units (words, phrases, symbols) known as tokens.</a:t>
            </a:r>
          </a:p>
          <a:p>
            <a:pPr marL="742950" lvl="1" indent="-285750" algn="just">
              <a:lnSpc>
                <a:spcPct val="150000"/>
              </a:lnSpc>
              <a:buFont typeface="Arial" panose="020B0604020202020204" pitchFamily="34" charset="0"/>
              <a:buChar char="•"/>
            </a:pPr>
            <a:r>
              <a:rPr lang="en-IN" sz="2000" b="1" i="0" dirty="0" err="1">
                <a:solidFill>
                  <a:srgbClr val="374151"/>
                </a:solidFill>
                <a:effectLst/>
                <a:latin typeface="Times New Roman" panose="02020603050405020304" pitchFamily="18" charset="0"/>
                <a:cs typeface="Times New Roman" panose="02020603050405020304" pitchFamily="18" charset="0"/>
              </a:rPr>
              <a:t>Stopword</a:t>
            </a:r>
            <a:r>
              <a:rPr lang="en-IN" sz="2000" b="1" i="0" dirty="0">
                <a:solidFill>
                  <a:srgbClr val="374151"/>
                </a:solidFill>
                <a:effectLst/>
                <a:latin typeface="Times New Roman" panose="02020603050405020304" pitchFamily="18" charset="0"/>
                <a:cs typeface="Times New Roman" panose="02020603050405020304" pitchFamily="18" charset="0"/>
              </a:rPr>
              <a:t> Removal</a:t>
            </a:r>
            <a:r>
              <a:rPr lang="en-IN" sz="2000" b="0" i="0" dirty="0">
                <a:solidFill>
                  <a:srgbClr val="374151"/>
                </a:solidFill>
                <a:effectLst/>
                <a:latin typeface="Times New Roman" panose="02020603050405020304" pitchFamily="18" charset="0"/>
                <a:cs typeface="Times New Roman" panose="02020603050405020304" pitchFamily="18" charset="0"/>
              </a:rPr>
              <a:t>: Removing common words (e.g., 'and', 'the') that carry little information.</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Stemming and Lemmatization</a:t>
            </a:r>
            <a:r>
              <a:rPr lang="en-IN" sz="2000" b="0" i="0" dirty="0">
                <a:solidFill>
                  <a:srgbClr val="374151"/>
                </a:solidFill>
                <a:effectLst/>
                <a:latin typeface="Times New Roman" panose="02020603050405020304" pitchFamily="18" charset="0"/>
                <a:cs typeface="Times New Roman" panose="02020603050405020304" pitchFamily="18" charset="0"/>
              </a:rPr>
              <a:t>: Reducing words to their root form (e.g., 'running' to 'run').</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Normalization</a:t>
            </a:r>
            <a:r>
              <a:rPr lang="en-IN" sz="2000" b="0" i="0" dirty="0">
                <a:solidFill>
                  <a:srgbClr val="374151"/>
                </a:solidFill>
                <a:effectLst/>
                <a:latin typeface="Times New Roman" panose="02020603050405020304" pitchFamily="18" charset="0"/>
                <a:cs typeface="Times New Roman" panose="02020603050405020304" pitchFamily="18" charset="0"/>
              </a:rPr>
              <a:t>: Converting text to a standard format (e.g., lowercase).</a:t>
            </a:r>
          </a:p>
        </p:txBody>
      </p:sp>
      <p:sp>
        <p:nvSpPr>
          <p:cNvPr id="12" name="TextBox 11">
            <a:extLst>
              <a:ext uri="{FF2B5EF4-FFF2-40B4-BE49-F238E27FC236}">
                <a16:creationId xmlns:a16="http://schemas.microsoft.com/office/drawing/2014/main" id="{7E6A9BE5-00AB-FA9B-31FC-28B934F9D807}"/>
              </a:ext>
            </a:extLst>
          </p:cNvPr>
          <p:cNvSpPr txBox="1"/>
          <p:nvPr/>
        </p:nvSpPr>
        <p:spPr>
          <a:xfrm>
            <a:off x="387926" y="2538305"/>
            <a:ext cx="11596256" cy="419198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Text Vectorization:</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Bag of Words (</a:t>
            </a:r>
            <a:r>
              <a:rPr lang="en-US" sz="2000" b="1" i="0" dirty="0" err="1">
                <a:solidFill>
                  <a:srgbClr val="374151"/>
                </a:solidFill>
                <a:effectLst/>
                <a:latin typeface="Times New Roman" panose="02020603050405020304" pitchFamily="18" charset="0"/>
                <a:cs typeface="Times New Roman" panose="02020603050405020304" pitchFamily="18" charset="0"/>
              </a:rPr>
              <a:t>BoW</a:t>
            </a:r>
            <a:r>
              <a:rPr lang="en-US" sz="2000" b="1" i="0" dirty="0">
                <a:solidFill>
                  <a:srgbClr val="374151"/>
                </a:solidFill>
                <a:effectLst/>
                <a:latin typeface="Times New Roman" panose="02020603050405020304" pitchFamily="18" charset="0"/>
                <a:cs typeface="Times New Roman" panose="02020603050405020304" pitchFamily="18" charset="0"/>
              </a:rPr>
              <a:t>)</a:t>
            </a:r>
            <a:r>
              <a:rPr lang="en-US" sz="2000" b="0" i="0" dirty="0">
                <a:solidFill>
                  <a:srgbClr val="374151"/>
                </a:solidFill>
                <a:effectLst/>
                <a:latin typeface="Times New Roman" panose="02020603050405020304" pitchFamily="18" charset="0"/>
                <a:cs typeface="Times New Roman" panose="02020603050405020304" pitchFamily="18" charset="0"/>
              </a:rPr>
              <a:t>: Represent text as a matrix of word counts.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Term Frequency-Inverse Document Frequency (TF-IDF)</a:t>
            </a:r>
            <a:r>
              <a:rPr lang="en-US" sz="2000" b="0" i="0" dirty="0">
                <a:solidFill>
                  <a:srgbClr val="374151"/>
                </a:solidFill>
                <a:effectLst/>
                <a:latin typeface="Times New Roman" panose="02020603050405020304" pitchFamily="18" charset="0"/>
                <a:cs typeface="Times New Roman" panose="02020603050405020304" pitchFamily="18" charset="0"/>
              </a:rPr>
              <a:t>: Assign weights to words based on their importance in a document relative to a corpus.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Word Embeddings</a:t>
            </a:r>
            <a:r>
              <a:rPr lang="en-US" sz="2000" b="0" i="0" dirty="0">
                <a:solidFill>
                  <a:srgbClr val="374151"/>
                </a:solidFill>
                <a:effectLst/>
                <a:latin typeface="Times New Roman" panose="02020603050405020304" pitchFamily="18" charset="0"/>
                <a:cs typeface="Times New Roman" panose="02020603050405020304" pitchFamily="18" charset="0"/>
              </a:rPr>
              <a:t>: Represent words as dense vectors capturing semantic relationships (e.g., Word2Vec, </a:t>
            </a:r>
            <a:r>
              <a:rPr lang="en-US" sz="2000" b="0" i="0" dirty="0" err="1">
                <a:solidFill>
                  <a:srgbClr val="374151"/>
                </a:solidFill>
                <a:effectLst/>
                <a:latin typeface="Times New Roman" panose="02020603050405020304" pitchFamily="18" charset="0"/>
                <a:cs typeface="Times New Roman" panose="02020603050405020304" pitchFamily="18" charset="0"/>
              </a:rPr>
              <a:t>GloVe</a:t>
            </a:r>
            <a:r>
              <a:rPr lang="en-US" sz="2000" b="0" i="0" dirty="0">
                <a:solidFill>
                  <a:srgbClr val="374151"/>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effectLst/>
                <a:latin typeface="Times New Roman" panose="02020603050405020304" pitchFamily="18" charset="0"/>
                <a:cs typeface="Times New Roman" panose="02020603050405020304" pitchFamily="18" charset="0"/>
              </a:rPr>
              <a:t>Text Analysis: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Sentiment Analysis</a:t>
            </a:r>
            <a:r>
              <a:rPr lang="en-US" sz="2000" b="0" i="0" dirty="0">
                <a:solidFill>
                  <a:srgbClr val="374151"/>
                </a:solidFill>
                <a:effectLst/>
                <a:latin typeface="Times New Roman" panose="02020603050405020304" pitchFamily="18" charset="0"/>
                <a:cs typeface="Times New Roman" panose="02020603050405020304" pitchFamily="18" charset="0"/>
              </a:rPr>
              <a:t>: Determine the sentiment (positive, negative, neutral) of text.</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Topic Modeling</a:t>
            </a:r>
            <a:r>
              <a:rPr lang="en-US" sz="2000" b="0" i="0" dirty="0">
                <a:solidFill>
                  <a:srgbClr val="374151"/>
                </a:solidFill>
                <a:effectLst/>
                <a:latin typeface="Times New Roman" panose="02020603050405020304" pitchFamily="18" charset="0"/>
                <a:cs typeface="Times New Roman" panose="02020603050405020304" pitchFamily="18" charset="0"/>
              </a:rPr>
              <a:t>: Identify key topics within a collection of documents (e.g., Latent Dirichlet Allocation, LDA).</a:t>
            </a:r>
          </a:p>
        </p:txBody>
      </p:sp>
    </p:spTree>
    <p:extLst>
      <p:ext uri="{BB962C8B-B14F-4D97-AF65-F5344CB8AC3E}">
        <p14:creationId xmlns:p14="http://schemas.microsoft.com/office/powerpoint/2010/main" val="23007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EF161-A365-4A5A-D3D6-FE16A8B2BF83}"/>
              </a:ext>
            </a:extLst>
          </p:cNvPr>
          <p:cNvSpPr txBox="1"/>
          <p:nvPr/>
        </p:nvSpPr>
        <p:spPr>
          <a:xfrm>
            <a:off x="387926" y="0"/>
            <a:ext cx="11028219" cy="280698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2. Dealing with Images: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Preprocessing Image Data</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Resizing and Cropping</a:t>
            </a:r>
            <a:r>
              <a:rPr lang="en-US" sz="2000" b="0" i="0" dirty="0">
                <a:solidFill>
                  <a:srgbClr val="374151"/>
                </a:solidFill>
                <a:effectLst/>
                <a:latin typeface="Times New Roman" panose="02020603050405020304" pitchFamily="18" charset="0"/>
                <a:cs typeface="Times New Roman" panose="02020603050405020304" pitchFamily="18" charset="0"/>
              </a:rPr>
              <a:t>: Adjusting images to a standard size for consistency.</a:t>
            </a:r>
          </a:p>
          <a:p>
            <a:pPr marL="742950" lvl="1" indent="-285750"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Normalization</a:t>
            </a:r>
            <a:r>
              <a:rPr lang="en-US" sz="2000" b="0" i="0" dirty="0">
                <a:solidFill>
                  <a:srgbClr val="374151"/>
                </a:solidFill>
                <a:effectLst/>
                <a:latin typeface="Times New Roman" panose="02020603050405020304" pitchFamily="18" charset="0"/>
                <a:cs typeface="Times New Roman" panose="02020603050405020304" pitchFamily="18" charset="0"/>
              </a:rPr>
              <a:t>: Scaling pixel values to a specific range (e.g., [0, 1]).</a:t>
            </a:r>
          </a:p>
          <a:p>
            <a:pPr marL="742950" lvl="1" indent="-285750"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Data Augmentation</a:t>
            </a:r>
            <a:r>
              <a:rPr lang="en-US" sz="2000" b="0" i="0" dirty="0">
                <a:solidFill>
                  <a:srgbClr val="374151"/>
                </a:solidFill>
                <a:effectLst/>
                <a:latin typeface="Times New Roman" panose="02020603050405020304" pitchFamily="18" charset="0"/>
                <a:cs typeface="Times New Roman" panose="02020603050405020304" pitchFamily="18" charset="0"/>
              </a:rPr>
              <a:t>: Generating additional training data by applying transformations like rotation, zoom, or flipping.</a:t>
            </a:r>
          </a:p>
        </p:txBody>
      </p:sp>
    </p:spTree>
    <p:extLst>
      <p:ext uri="{BB962C8B-B14F-4D97-AF65-F5344CB8AC3E}">
        <p14:creationId xmlns:p14="http://schemas.microsoft.com/office/powerpoint/2010/main" val="233320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2996C5-D782-5B47-9B2F-745AC90B05D3}"/>
              </a:ext>
            </a:extLst>
          </p:cNvPr>
          <p:cNvSpPr txBox="1"/>
          <p:nvPr/>
        </p:nvSpPr>
        <p:spPr>
          <a:xfrm>
            <a:off x="595745" y="290946"/>
            <a:ext cx="10889673" cy="2806987"/>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3. Dealing with Audio:</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Preprocessing Audio Data</a:t>
            </a:r>
            <a:r>
              <a:rPr lang="en-IN"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Resampling</a:t>
            </a:r>
            <a:r>
              <a:rPr lang="en-IN" sz="2000" b="0" i="0" dirty="0">
                <a:solidFill>
                  <a:srgbClr val="374151"/>
                </a:solidFill>
                <a:effectLst/>
                <a:latin typeface="Times New Roman" panose="02020603050405020304" pitchFamily="18" charset="0"/>
                <a:cs typeface="Times New Roman" panose="02020603050405020304" pitchFamily="18" charset="0"/>
              </a:rPr>
              <a:t>: Standardizing the sampling rate for consistency.</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Spectral Analysis</a:t>
            </a:r>
            <a:r>
              <a:rPr lang="en-IN" sz="2000" b="0" i="0" dirty="0">
                <a:solidFill>
                  <a:srgbClr val="374151"/>
                </a:solidFill>
                <a:effectLst/>
                <a:latin typeface="Times New Roman" panose="02020603050405020304" pitchFamily="18" charset="0"/>
                <a:cs typeface="Times New Roman" panose="02020603050405020304" pitchFamily="18" charset="0"/>
              </a:rPr>
              <a:t>: Transforming audio signals into frequency-domain representations (e.g., spectrograms).</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Mel-Frequency Cepstral Coefficients (MFCCs)</a:t>
            </a:r>
            <a:r>
              <a:rPr lang="en-IN" sz="2000" b="0" i="0" dirty="0">
                <a:solidFill>
                  <a:srgbClr val="374151"/>
                </a:solidFill>
                <a:effectLst/>
                <a:latin typeface="Times New Roman" panose="02020603050405020304" pitchFamily="18" charset="0"/>
                <a:cs typeface="Times New Roman" panose="02020603050405020304" pitchFamily="18" charset="0"/>
              </a:rPr>
              <a:t>: Extracting features for audio analysis.</a:t>
            </a:r>
          </a:p>
        </p:txBody>
      </p:sp>
      <p:sp>
        <p:nvSpPr>
          <p:cNvPr id="5" name="TextBox 4">
            <a:extLst>
              <a:ext uri="{FF2B5EF4-FFF2-40B4-BE49-F238E27FC236}">
                <a16:creationId xmlns:a16="http://schemas.microsoft.com/office/drawing/2014/main" id="{62C2FF8D-01E0-A867-1F55-49E20A63BE5D}"/>
              </a:ext>
            </a:extLst>
          </p:cNvPr>
          <p:cNvSpPr txBox="1"/>
          <p:nvPr/>
        </p:nvSpPr>
        <p:spPr>
          <a:xfrm>
            <a:off x="595745" y="3463636"/>
            <a:ext cx="8160328" cy="1421992"/>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Recurrent Neural Networks (RNNs):</a:t>
            </a:r>
          </a:p>
          <a:p>
            <a:pPr lvl="1"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Architecture</a:t>
            </a:r>
            <a:r>
              <a:rPr lang="en-US" sz="2000" b="0" i="0" dirty="0">
                <a:solidFill>
                  <a:srgbClr val="374151"/>
                </a:solidFill>
                <a:effectLst/>
                <a:latin typeface="Times New Roman" panose="02020603050405020304" pitchFamily="18" charset="0"/>
                <a:cs typeface="Times New Roman" panose="02020603050405020304" pitchFamily="18" charset="0"/>
              </a:rPr>
              <a:t>: RNNs are used for sequential data like audio and text.</a:t>
            </a:r>
          </a:p>
          <a:p>
            <a:pPr lvl="1"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Applications</a:t>
            </a:r>
            <a:r>
              <a:rPr lang="en-US" sz="2000" b="0" i="0" dirty="0">
                <a:solidFill>
                  <a:srgbClr val="374151"/>
                </a:solidFill>
                <a:effectLst/>
                <a:latin typeface="Times New Roman" panose="02020603050405020304" pitchFamily="18" charset="0"/>
                <a:cs typeface="Times New Roman" panose="02020603050405020304" pitchFamily="18" charset="0"/>
              </a:rPr>
              <a:t>: Speech recognition, language modeling.</a:t>
            </a:r>
          </a:p>
        </p:txBody>
      </p:sp>
    </p:spTree>
    <p:extLst>
      <p:ext uri="{BB962C8B-B14F-4D97-AF65-F5344CB8AC3E}">
        <p14:creationId xmlns:p14="http://schemas.microsoft.com/office/powerpoint/2010/main" val="329848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4833</TotalTime>
  <Words>5673</Words>
  <Application>Microsoft Office PowerPoint</Application>
  <PresentationFormat>Widescreen</PresentationFormat>
  <Paragraphs>310</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Cambria</vt:lpstr>
      <vt:lpstr>Cambria Math</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113</cp:revision>
  <dcterms:created xsi:type="dcterms:W3CDTF">2023-07-24T06:36:56Z</dcterms:created>
  <dcterms:modified xsi:type="dcterms:W3CDTF">2023-11-01T06:37:27Z</dcterms:modified>
</cp:coreProperties>
</file>