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118"/>
  </p:notesMasterIdLst>
  <p:sldIdLst>
    <p:sldId id="306" r:id="rId5"/>
    <p:sldId id="307" r:id="rId6"/>
    <p:sldId id="356" r:id="rId7"/>
    <p:sldId id="361" r:id="rId8"/>
    <p:sldId id="362" r:id="rId9"/>
    <p:sldId id="363" r:id="rId10"/>
    <p:sldId id="364" r:id="rId11"/>
    <p:sldId id="365" r:id="rId12"/>
    <p:sldId id="366" r:id="rId13"/>
    <p:sldId id="367" r:id="rId14"/>
    <p:sldId id="368" r:id="rId15"/>
    <p:sldId id="369" r:id="rId16"/>
    <p:sldId id="357" r:id="rId17"/>
    <p:sldId id="358" r:id="rId18"/>
    <p:sldId id="359" r:id="rId19"/>
    <p:sldId id="360" r:id="rId20"/>
    <p:sldId id="370" r:id="rId21"/>
    <p:sldId id="371" r:id="rId22"/>
    <p:sldId id="372" r:id="rId23"/>
    <p:sldId id="373" r:id="rId24"/>
    <p:sldId id="374" r:id="rId25"/>
    <p:sldId id="375" r:id="rId26"/>
    <p:sldId id="376" r:id="rId27"/>
    <p:sldId id="377" r:id="rId28"/>
    <p:sldId id="378" r:id="rId29"/>
    <p:sldId id="379" r:id="rId30"/>
    <p:sldId id="454" r:id="rId31"/>
    <p:sldId id="455" r:id="rId32"/>
    <p:sldId id="456" r:id="rId33"/>
    <p:sldId id="457" r:id="rId34"/>
    <p:sldId id="458" r:id="rId35"/>
    <p:sldId id="462" r:id="rId36"/>
    <p:sldId id="463" r:id="rId37"/>
    <p:sldId id="380" r:id="rId38"/>
    <p:sldId id="381" r:id="rId39"/>
    <p:sldId id="382" r:id="rId40"/>
    <p:sldId id="383" r:id="rId41"/>
    <p:sldId id="384" r:id="rId42"/>
    <p:sldId id="464" r:id="rId43"/>
    <p:sldId id="465" r:id="rId44"/>
    <p:sldId id="466" r:id="rId45"/>
    <p:sldId id="467" r:id="rId46"/>
    <p:sldId id="468" r:id="rId47"/>
    <p:sldId id="469"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13" r:id="rId69"/>
    <p:sldId id="405" r:id="rId70"/>
    <p:sldId id="406" r:id="rId71"/>
    <p:sldId id="407" r:id="rId72"/>
    <p:sldId id="408" r:id="rId73"/>
    <p:sldId id="414" r:id="rId74"/>
    <p:sldId id="409" r:id="rId75"/>
    <p:sldId id="415" r:id="rId76"/>
    <p:sldId id="410" r:id="rId77"/>
    <p:sldId id="411" r:id="rId78"/>
    <p:sldId id="416" r:id="rId79"/>
    <p:sldId id="412" r:id="rId80"/>
    <p:sldId id="417" r:id="rId81"/>
    <p:sldId id="418" r:id="rId82"/>
    <p:sldId id="419" r:id="rId83"/>
    <p:sldId id="420" r:id="rId84"/>
    <p:sldId id="421" r:id="rId85"/>
    <p:sldId id="422" r:id="rId86"/>
    <p:sldId id="450" r:id="rId87"/>
    <p:sldId id="423" r:id="rId88"/>
    <p:sldId id="424" r:id="rId89"/>
    <p:sldId id="425" r:id="rId90"/>
    <p:sldId id="444" r:id="rId91"/>
    <p:sldId id="426" r:id="rId92"/>
    <p:sldId id="427" r:id="rId93"/>
    <p:sldId id="428" r:id="rId94"/>
    <p:sldId id="429" r:id="rId95"/>
    <p:sldId id="442" r:id="rId96"/>
    <p:sldId id="443"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5" r:id="rId110"/>
    <p:sldId id="446" r:id="rId111"/>
    <p:sldId id="447" r:id="rId112"/>
    <p:sldId id="448" r:id="rId113"/>
    <p:sldId id="449" r:id="rId114"/>
    <p:sldId id="451" r:id="rId115"/>
    <p:sldId id="452" r:id="rId116"/>
    <p:sldId id="453"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8" autoAdjust="0"/>
    <p:restoredTop sz="94619" autoAdjust="0"/>
  </p:normalViewPr>
  <p:slideViewPr>
    <p:cSldViewPr snapToGrid="0">
      <p:cViewPr varScale="1">
        <p:scale>
          <a:sx n="69" d="100"/>
          <a:sy n="69" d="100"/>
        </p:scale>
        <p:origin x="4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 /><Relationship Id="rId117" Type="http://schemas.openxmlformats.org/officeDocument/2006/relationships/slide" Target="slides/slide113.xml" /><Relationship Id="rId21" Type="http://schemas.openxmlformats.org/officeDocument/2006/relationships/slide" Target="slides/slide17.xml" /><Relationship Id="rId42" Type="http://schemas.openxmlformats.org/officeDocument/2006/relationships/slide" Target="slides/slide38.xml" /><Relationship Id="rId47" Type="http://schemas.openxmlformats.org/officeDocument/2006/relationships/slide" Target="slides/slide43.xml" /><Relationship Id="rId63" Type="http://schemas.openxmlformats.org/officeDocument/2006/relationships/slide" Target="slides/slide59.xml" /><Relationship Id="rId68" Type="http://schemas.openxmlformats.org/officeDocument/2006/relationships/slide" Target="slides/slide64.xml" /><Relationship Id="rId84" Type="http://schemas.openxmlformats.org/officeDocument/2006/relationships/slide" Target="slides/slide80.xml" /><Relationship Id="rId89" Type="http://schemas.openxmlformats.org/officeDocument/2006/relationships/slide" Target="slides/slide85.xml" /><Relationship Id="rId112" Type="http://schemas.openxmlformats.org/officeDocument/2006/relationships/slide" Target="slides/slide108.xml" /><Relationship Id="rId16" Type="http://schemas.openxmlformats.org/officeDocument/2006/relationships/slide" Target="slides/slide12.xml" /><Relationship Id="rId107" Type="http://schemas.openxmlformats.org/officeDocument/2006/relationships/slide" Target="slides/slide103.xml" /><Relationship Id="rId11" Type="http://schemas.openxmlformats.org/officeDocument/2006/relationships/slide" Target="slides/slide7.xml" /><Relationship Id="rId32" Type="http://schemas.openxmlformats.org/officeDocument/2006/relationships/slide" Target="slides/slide28.xml" /><Relationship Id="rId37" Type="http://schemas.openxmlformats.org/officeDocument/2006/relationships/slide" Target="slides/slide33.xml" /><Relationship Id="rId53" Type="http://schemas.openxmlformats.org/officeDocument/2006/relationships/slide" Target="slides/slide49.xml" /><Relationship Id="rId58" Type="http://schemas.openxmlformats.org/officeDocument/2006/relationships/slide" Target="slides/slide54.xml" /><Relationship Id="rId74" Type="http://schemas.openxmlformats.org/officeDocument/2006/relationships/slide" Target="slides/slide70.xml" /><Relationship Id="rId79" Type="http://schemas.openxmlformats.org/officeDocument/2006/relationships/slide" Target="slides/slide75.xml" /><Relationship Id="rId102" Type="http://schemas.openxmlformats.org/officeDocument/2006/relationships/slide" Target="slides/slide98.xml" /><Relationship Id="rId5" Type="http://schemas.openxmlformats.org/officeDocument/2006/relationships/slide" Target="slides/slide1.xml" /><Relationship Id="rId61" Type="http://schemas.openxmlformats.org/officeDocument/2006/relationships/slide" Target="slides/slide57.xml" /><Relationship Id="rId82" Type="http://schemas.openxmlformats.org/officeDocument/2006/relationships/slide" Target="slides/slide78.xml" /><Relationship Id="rId90" Type="http://schemas.openxmlformats.org/officeDocument/2006/relationships/slide" Target="slides/slide86.xml" /><Relationship Id="rId95" Type="http://schemas.openxmlformats.org/officeDocument/2006/relationships/slide" Target="slides/slide91.xml" /><Relationship Id="rId19" Type="http://schemas.openxmlformats.org/officeDocument/2006/relationships/slide" Target="slides/slide1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slide" Target="slides/slide52.xml" /><Relationship Id="rId64" Type="http://schemas.openxmlformats.org/officeDocument/2006/relationships/slide" Target="slides/slide60.xml" /><Relationship Id="rId69" Type="http://schemas.openxmlformats.org/officeDocument/2006/relationships/slide" Target="slides/slide65.xml" /><Relationship Id="rId77" Type="http://schemas.openxmlformats.org/officeDocument/2006/relationships/slide" Target="slides/slide73.xml" /><Relationship Id="rId100" Type="http://schemas.openxmlformats.org/officeDocument/2006/relationships/slide" Target="slides/slide96.xml" /><Relationship Id="rId105" Type="http://schemas.openxmlformats.org/officeDocument/2006/relationships/slide" Target="slides/slide101.xml" /><Relationship Id="rId113" Type="http://schemas.openxmlformats.org/officeDocument/2006/relationships/slide" Target="slides/slide109.xml" /><Relationship Id="rId118" Type="http://schemas.openxmlformats.org/officeDocument/2006/relationships/notesMaster" Target="notesMasters/notesMaster1.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slide" Target="slides/slide68.xml" /><Relationship Id="rId80" Type="http://schemas.openxmlformats.org/officeDocument/2006/relationships/slide" Target="slides/slide76.xml" /><Relationship Id="rId85" Type="http://schemas.openxmlformats.org/officeDocument/2006/relationships/slide" Target="slides/slide81.xml" /><Relationship Id="rId93" Type="http://schemas.openxmlformats.org/officeDocument/2006/relationships/slide" Target="slides/slide89.xml" /><Relationship Id="rId98" Type="http://schemas.openxmlformats.org/officeDocument/2006/relationships/slide" Target="slides/slide94.xml" /><Relationship Id="rId121" Type="http://schemas.openxmlformats.org/officeDocument/2006/relationships/theme" Target="theme/theme1.xml" /><Relationship Id="rId3" Type="http://schemas.openxmlformats.org/officeDocument/2006/relationships/customXml" Target="../customXml/item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slide" Target="slides/slide55.xml" /><Relationship Id="rId67" Type="http://schemas.openxmlformats.org/officeDocument/2006/relationships/slide" Target="slides/slide63.xml" /><Relationship Id="rId103" Type="http://schemas.openxmlformats.org/officeDocument/2006/relationships/slide" Target="slides/slide99.xml" /><Relationship Id="rId108" Type="http://schemas.openxmlformats.org/officeDocument/2006/relationships/slide" Target="slides/slide104.xml" /><Relationship Id="rId116" Type="http://schemas.openxmlformats.org/officeDocument/2006/relationships/slide" Target="slides/slide112.xml" /><Relationship Id="rId20" Type="http://schemas.openxmlformats.org/officeDocument/2006/relationships/slide" Target="slides/slide16.xml" /><Relationship Id="rId41" Type="http://schemas.openxmlformats.org/officeDocument/2006/relationships/slide" Target="slides/slide37.xml" /><Relationship Id="rId54" Type="http://schemas.openxmlformats.org/officeDocument/2006/relationships/slide" Target="slides/slide50.xml" /><Relationship Id="rId62" Type="http://schemas.openxmlformats.org/officeDocument/2006/relationships/slide" Target="slides/slide58.xml" /><Relationship Id="rId70" Type="http://schemas.openxmlformats.org/officeDocument/2006/relationships/slide" Target="slides/slide66.xml" /><Relationship Id="rId75" Type="http://schemas.openxmlformats.org/officeDocument/2006/relationships/slide" Target="slides/slide71.xml" /><Relationship Id="rId83" Type="http://schemas.openxmlformats.org/officeDocument/2006/relationships/slide" Target="slides/slide79.xml" /><Relationship Id="rId88" Type="http://schemas.openxmlformats.org/officeDocument/2006/relationships/slide" Target="slides/slide84.xml" /><Relationship Id="rId91" Type="http://schemas.openxmlformats.org/officeDocument/2006/relationships/slide" Target="slides/slide87.xml" /><Relationship Id="rId96" Type="http://schemas.openxmlformats.org/officeDocument/2006/relationships/slide" Target="slides/slide92.xml" /><Relationship Id="rId111" Type="http://schemas.openxmlformats.org/officeDocument/2006/relationships/slide" Target="slides/slide107.xml" /><Relationship Id="rId1" Type="http://schemas.openxmlformats.org/officeDocument/2006/relationships/customXml" Target="../customXml/item1.xml" /><Relationship Id="rId6" Type="http://schemas.openxmlformats.org/officeDocument/2006/relationships/slide" Target="slides/slide2.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106" Type="http://schemas.openxmlformats.org/officeDocument/2006/relationships/slide" Target="slides/slide102.xml" /><Relationship Id="rId114" Type="http://schemas.openxmlformats.org/officeDocument/2006/relationships/slide" Target="slides/slide110.xml" /><Relationship Id="rId119" Type="http://schemas.openxmlformats.org/officeDocument/2006/relationships/presProps" Target="presProps.xml" /><Relationship Id="rId10" Type="http://schemas.openxmlformats.org/officeDocument/2006/relationships/slide" Target="slides/slide6.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slide" Target="slides/slide69.xml" /><Relationship Id="rId78" Type="http://schemas.openxmlformats.org/officeDocument/2006/relationships/slide" Target="slides/slide74.xml" /><Relationship Id="rId81" Type="http://schemas.openxmlformats.org/officeDocument/2006/relationships/slide" Target="slides/slide77.xml" /><Relationship Id="rId86" Type="http://schemas.openxmlformats.org/officeDocument/2006/relationships/slide" Target="slides/slide82.xml" /><Relationship Id="rId94" Type="http://schemas.openxmlformats.org/officeDocument/2006/relationships/slide" Target="slides/slide90.xml" /><Relationship Id="rId99" Type="http://schemas.openxmlformats.org/officeDocument/2006/relationships/slide" Target="slides/slide95.xml" /><Relationship Id="rId101" Type="http://schemas.openxmlformats.org/officeDocument/2006/relationships/slide" Target="slides/slide97.xml" /><Relationship Id="rId122"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3" Type="http://schemas.openxmlformats.org/officeDocument/2006/relationships/slide" Target="slides/slide9.xml" /><Relationship Id="rId18" Type="http://schemas.openxmlformats.org/officeDocument/2006/relationships/slide" Target="slides/slide14.xml" /><Relationship Id="rId39" Type="http://schemas.openxmlformats.org/officeDocument/2006/relationships/slide" Target="slides/slide35.xml" /><Relationship Id="rId109" Type="http://schemas.openxmlformats.org/officeDocument/2006/relationships/slide" Target="slides/slide105.xml" /><Relationship Id="rId34" Type="http://schemas.openxmlformats.org/officeDocument/2006/relationships/slide" Target="slides/slide30.xml" /><Relationship Id="rId50" Type="http://schemas.openxmlformats.org/officeDocument/2006/relationships/slide" Target="slides/slide46.xml" /><Relationship Id="rId55" Type="http://schemas.openxmlformats.org/officeDocument/2006/relationships/slide" Target="slides/slide51.xml" /><Relationship Id="rId76" Type="http://schemas.openxmlformats.org/officeDocument/2006/relationships/slide" Target="slides/slide72.xml" /><Relationship Id="rId97" Type="http://schemas.openxmlformats.org/officeDocument/2006/relationships/slide" Target="slides/slide93.xml" /><Relationship Id="rId104" Type="http://schemas.openxmlformats.org/officeDocument/2006/relationships/slide" Target="slides/slide100.xml" /><Relationship Id="rId120" Type="http://schemas.openxmlformats.org/officeDocument/2006/relationships/viewProps" Target="viewProps.xml" /><Relationship Id="rId7" Type="http://schemas.openxmlformats.org/officeDocument/2006/relationships/slide" Target="slides/slide3.xml" /><Relationship Id="rId71" Type="http://schemas.openxmlformats.org/officeDocument/2006/relationships/slide" Target="slides/slide67.xml" /><Relationship Id="rId92" Type="http://schemas.openxmlformats.org/officeDocument/2006/relationships/slide" Target="slides/slide88.xml" /><Relationship Id="rId2" Type="http://schemas.openxmlformats.org/officeDocument/2006/relationships/customXml" Target="../customXml/item2.xml" /><Relationship Id="rId29" Type="http://schemas.openxmlformats.org/officeDocument/2006/relationships/slide" Target="slides/slide25.xml" /><Relationship Id="rId24" Type="http://schemas.openxmlformats.org/officeDocument/2006/relationships/slide" Target="slides/slide20.xml" /><Relationship Id="rId40" Type="http://schemas.openxmlformats.org/officeDocument/2006/relationships/slide" Target="slides/slide36.xml" /><Relationship Id="rId45" Type="http://schemas.openxmlformats.org/officeDocument/2006/relationships/slide" Target="slides/slide41.xml" /><Relationship Id="rId66" Type="http://schemas.openxmlformats.org/officeDocument/2006/relationships/slide" Target="slides/slide62.xml" /><Relationship Id="rId87" Type="http://schemas.openxmlformats.org/officeDocument/2006/relationships/slide" Target="slides/slide83.xml" /><Relationship Id="rId110" Type="http://schemas.openxmlformats.org/officeDocument/2006/relationships/slide" Target="slides/slide106.xml" /><Relationship Id="rId115" Type="http://schemas.openxmlformats.org/officeDocument/2006/relationships/slide" Target="slides/slide1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1/27/2024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1/27/2024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1/27/2024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1/27/2024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Data Communications and Networks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TextBox 4">
            <a:extLst>
              <a:ext uri="{FF2B5EF4-FFF2-40B4-BE49-F238E27FC236}">
                <a16:creationId xmlns:a16="http://schemas.microsoft.com/office/drawing/2014/main" id="{8EECA093-F652-C8C4-F8CE-E0E2C64DC8D6}"/>
              </a:ext>
            </a:extLst>
          </p:cNvPr>
          <p:cNvSpPr txBox="1"/>
          <p:nvPr/>
        </p:nvSpPr>
        <p:spPr>
          <a:xfrm>
            <a:off x="1546412" y="739588"/>
            <a:ext cx="7772400"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UNIT -1</a:t>
            </a:r>
            <a:endParaRPr lang="en-IN"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Theoretical  Model for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Layers of OSI Model</a:t>
            </a:r>
          </a:p>
          <a:p>
            <a:pPr algn="just">
              <a:lnSpc>
                <a:spcPct val="150000"/>
              </a:lnSpc>
            </a:pPr>
            <a:r>
              <a:rPr lang="en-US" b="0" i="0" dirty="0">
                <a:effectLst/>
                <a:latin typeface="Times New Roman" panose="02020603050405020304" pitchFamily="18" charset="0"/>
                <a:cs typeface="Times New Roman" panose="02020603050405020304" pitchFamily="18" charset="0"/>
              </a:rPr>
              <a:t>There are the seven OSI layers. Each layer has different functions. A list of seven layers are given below:</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Physical Layer</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Data-Link Layer</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Network Layer</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Transport Layer</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Session Layer</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Presentation Layer</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Application Layer</a:t>
            </a:r>
          </a:p>
        </p:txBody>
      </p:sp>
    </p:spTree>
    <p:extLst>
      <p:ext uri="{BB962C8B-B14F-4D97-AF65-F5344CB8AC3E}">
        <p14:creationId xmlns:p14="http://schemas.microsoft.com/office/powerpoint/2010/main" val="19047112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Approaches Of Packet Switching:</a:t>
            </a:r>
          </a:p>
          <a:p>
            <a:pPr algn="just">
              <a:lnSpc>
                <a:spcPct val="150000"/>
              </a:lnSpc>
            </a:pPr>
            <a:r>
              <a:rPr lang="en-US" i="0" dirty="0">
                <a:effectLst/>
                <a:latin typeface="Times New Roman" panose="02020603050405020304" pitchFamily="18" charset="0"/>
                <a:cs typeface="Times New Roman" panose="02020603050405020304" pitchFamily="18" charset="0"/>
              </a:rPr>
              <a:t>There are two approaches to Packet Switching:</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Datagram Packet switching:</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is a packet switching technology in which packet is known as a datagram, is considered as an independent entity. Each packet contains the information about the destination and switch uses this information to forward the packet to the correct destination.</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packets are reassembled at the receiving end in correct order.</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Datagram Packet Switching technique, the path is not fixed.</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Intermediate nodes take the routing decisions to forward the packets.</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Datagram Packet Switching is also known as connectionless switching.</a:t>
            </a:r>
          </a:p>
        </p:txBody>
      </p:sp>
    </p:spTree>
    <p:extLst>
      <p:ext uri="{BB962C8B-B14F-4D97-AF65-F5344CB8AC3E}">
        <p14:creationId xmlns:p14="http://schemas.microsoft.com/office/powerpoint/2010/main" val="17802133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Approaches Of Packet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Virtual Circuit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Virtual Circuit Switching is also known as connection-oriented switching.</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the case of Virtual circuit switching, a preplanned route is established before the messages are sent.</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Call request and call accept packets are used to establish the connection between sender and receiver.</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this case, the path is fixed for the duration of a logical connection.</a:t>
            </a:r>
          </a:p>
        </p:txBody>
      </p:sp>
    </p:spTree>
    <p:extLst>
      <p:ext uri="{BB962C8B-B14F-4D97-AF65-F5344CB8AC3E}">
        <p14:creationId xmlns:p14="http://schemas.microsoft.com/office/powerpoint/2010/main" val="17675633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Let's understand the concept of virtual circuit switching through a diagram:</a:t>
            </a:r>
          </a:p>
          <a:p>
            <a:pPr algn="just">
              <a:lnSpc>
                <a:spcPct val="150000"/>
              </a:lnSpc>
            </a:pPr>
            <a:endParaRPr lang="en-US"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B0DAF43-B9EE-11D7-6413-4643F7A3B3B5}"/>
              </a:ext>
            </a:extLst>
          </p:cNvPr>
          <p:cNvPicPr>
            <a:picLocks noChangeAspect="1"/>
          </p:cNvPicPr>
          <p:nvPr/>
        </p:nvPicPr>
        <p:blipFill>
          <a:blip r:embed="rId2"/>
          <a:stretch>
            <a:fillRect/>
          </a:stretch>
        </p:blipFill>
        <p:spPr>
          <a:xfrm>
            <a:off x="3269673" y="2861397"/>
            <a:ext cx="5472545" cy="3193039"/>
          </a:xfrm>
          <a:prstGeom prst="rect">
            <a:avLst/>
          </a:prstGeom>
        </p:spPr>
      </p:pic>
    </p:spTree>
    <p:extLst>
      <p:ext uri="{BB962C8B-B14F-4D97-AF65-F5344CB8AC3E}">
        <p14:creationId xmlns:p14="http://schemas.microsoft.com/office/powerpoint/2010/main" val="15966716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the above diagram, A and B are the sender and receiver respectively. 1 and 2 are the nodes.</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Call request and call accept packets are used to establish a connection between the sender and receiver.</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When a route is established, data will be transferred.</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After transmission of data, an acknowledgment signal is sent by the receiver that the message has been received.</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If the user wants to terminate the connection, a clear signal is sent for the termination.</a:t>
            </a:r>
          </a:p>
        </p:txBody>
      </p:sp>
    </p:spTree>
    <p:extLst>
      <p:ext uri="{BB962C8B-B14F-4D97-AF65-F5344CB8AC3E}">
        <p14:creationId xmlns:p14="http://schemas.microsoft.com/office/powerpoint/2010/main" val="24403646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Advantages Of Packet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Cost-effective: </a:t>
            </a:r>
            <a:r>
              <a:rPr lang="en-US" i="0" dirty="0">
                <a:effectLst/>
                <a:latin typeface="Times New Roman" panose="02020603050405020304" pitchFamily="18" charset="0"/>
                <a:cs typeface="Times New Roman" panose="02020603050405020304" pitchFamily="18" charset="0"/>
              </a:rPr>
              <a:t>In packet switching technique, switching devices do not require massive secondary storage to store the packets, so cost is minimized to some extent. Therefore, we can say that the packet switching technique is a cost-effective technique.</a:t>
            </a: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Reliable: </a:t>
            </a:r>
            <a:r>
              <a:rPr lang="en-US" i="0" dirty="0">
                <a:effectLst/>
                <a:latin typeface="Times New Roman" panose="02020603050405020304" pitchFamily="18" charset="0"/>
                <a:cs typeface="Times New Roman" panose="02020603050405020304" pitchFamily="18" charset="0"/>
              </a:rPr>
              <a:t>If any node is busy, then the packets can be rerouted. This ensures that the Packet Switching technique provides reliable communication.</a:t>
            </a: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Efficient: </a:t>
            </a:r>
            <a:r>
              <a:rPr lang="en-US" i="0" dirty="0">
                <a:effectLst/>
                <a:latin typeface="Times New Roman" panose="02020603050405020304" pitchFamily="18" charset="0"/>
                <a:cs typeface="Times New Roman" panose="02020603050405020304" pitchFamily="18" charset="0"/>
              </a:rPr>
              <a:t>Packet Switching is an efficient technique. It does not require any established path prior to the transmission, and many users can use the same communication channel simultaneously, hence makes use of available bandwidth very efficiently.</a:t>
            </a:r>
          </a:p>
        </p:txBody>
      </p:sp>
    </p:spTree>
    <p:extLst>
      <p:ext uri="{BB962C8B-B14F-4D97-AF65-F5344CB8AC3E}">
        <p14:creationId xmlns:p14="http://schemas.microsoft.com/office/powerpoint/2010/main" val="22961246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Disadvantages Of Packet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Packet Switching technique cannot be implemented in those applications that require low delay and high-quality services.</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protocols used in a packet switching technique are very complex and requires high implementation cost.</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If the network is overloaded or corrupted, then it requires retransmission of lost packets. It can also lead to the loss of critical information if errors are nor recovered.</a:t>
            </a:r>
          </a:p>
        </p:txBody>
      </p:sp>
    </p:spTree>
    <p:extLst>
      <p:ext uri="{BB962C8B-B14F-4D97-AF65-F5344CB8AC3E}">
        <p14:creationId xmlns:p14="http://schemas.microsoft.com/office/powerpoint/2010/main" val="32523493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graphicFrame>
        <p:nvGraphicFramePr>
          <p:cNvPr id="2" name="Table 1">
            <a:extLst>
              <a:ext uri="{FF2B5EF4-FFF2-40B4-BE49-F238E27FC236}">
                <a16:creationId xmlns:a16="http://schemas.microsoft.com/office/drawing/2014/main" id="{C19462FA-412A-C8DB-D5FD-EC749C8F0EEB}"/>
              </a:ext>
            </a:extLst>
          </p:cNvPr>
          <p:cNvGraphicFramePr>
            <a:graphicFrameLocks noGrp="1"/>
          </p:cNvGraphicFramePr>
          <p:nvPr>
            <p:extLst>
              <p:ext uri="{D42A27DB-BD31-4B8C-83A1-F6EECF244321}">
                <p14:modId xmlns:p14="http://schemas.microsoft.com/office/powerpoint/2010/main" val="2989789003"/>
              </p:ext>
            </p:extLst>
          </p:nvPr>
        </p:nvGraphicFramePr>
        <p:xfrm>
          <a:off x="1330035" y="1728490"/>
          <a:ext cx="9882447" cy="4292234"/>
        </p:xfrm>
        <a:graphic>
          <a:graphicData uri="http://schemas.openxmlformats.org/drawingml/2006/table">
            <a:tbl>
              <a:tblPr/>
              <a:tblGrid>
                <a:gridCol w="1302329">
                  <a:extLst>
                    <a:ext uri="{9D8B030D-6E8A-4147-A177-3AD203B41FA5}">
                      <a16:colId xmlns:a16="http://schemas.microsoft.com/office/drawing/2014/main" val="2711770589"/>
                    </a:ext>
                  </a:extLst>
                </a:gridCol>
                <a:gridCol w="4724400">
                  <a:extLst>
                    <a:ext uri="{9D8B030D-6E8A-4147-A177-3AD203B41FA5}">
                      <a16:colId xmlns:a16="http://schemas.microsoft.com/office/drawing/2014/main" val="2882404256"/>
                    </a:ext>
                  </a:extLst>
                </a:gridCol>
                <a:gridCol w="3855718">
                  <a:extLst>
                    <a:ext uri="{9D8B030D-6E8A-4147-A177-3AD203B41FA5}">
                      <a16:colId xmlns:a16="http://schemas.microsoft.com/office/drawing/2014/main" val="1707827913"/>
                    </a:ext>
                  </a:extLst>
                </a:gridCol>
              </a:tblGrid>
              <a:tr h="281116">
                <a:tc>
                  <a:txBody>
                    <a:bodyPr/>
                    <a:lstStyle/>
                    <a:p>
                      <a:pPr algn="l" fontAlgn="base"/>
                      <a:r>
                        <a:rPr lang="en-IN" sz="1400" b="1" dirty="0">
                          <a:effectLst/>
                        </a:rPr>
                        <a:t>S.NO</a:t>
                      </a:r>
                    </a:p>
                  </a:txBody>
                  <a:tcPr marL="28530" marR="28530" marT="14265" marB="14265" anchor="ctr">
                    <a:lnL>
                      <a:noFill/>
                    </a:lnL>
                    <a:lnR>
                      <a:noFill/>
                    </a:lnR>
                    <a:lnT>
                      <a:noFill/>
                    </a:lnT>
                    <a:lnB>
                      <a:noFill/>
                    </a:lnB>
                    <a:solidFill>
                      <a:srgbClr val="FFFFFF"/>
                    </a:solidFill>
                  </a:tcPr>
                </a:tc>
                <a:tc>
                  <a:txBody>
                    <a:bodyPr/>
                    <a:lstStyle/>
                    <a:p>
                      <a:pPr algn="l" fontAlgn="base"/>
                      <a:r>
                        <a:rPr lang="en-IN" sz="1400" b="1">
                          <a:effectLst/>
                        </a:rPr>
                        <a:t>Circuit Switching</a:t>
                      </a:r>
                    </a:p>
                  </a:txBody>
                  <a:tcPr marL="28530" marR="28530" marT="14265" marB="14265" anchor="ctr">
                    <a:lnL>
                      <a:noFill/>
                    </a:lnL>
                    <a:lnR>
                      <a:noFill/>
                    </a:lnR>
                    <a:lnT>
                      <a:noFill/>
                    </a:lnT>
                    <a:lnB>
                      <a:noFill/>
                    </a:lnB>
                    <a:solidFill>
                      <a:srgbClr val="FFFFFF"/>
                    </a:solidFill>
                  </a:tcPr>
                </a:tc>
                <a:tc>
                  <a:txBody>
                    <a:bodyPr/>
                    <a:lstStyle/>
                    <a:p>
                      <a:pPr algn="l" fontAlgn="base"/>
                      <a:r>
                        <a:rPr lang="en-IN" sz="1400" b="1" dirty="0">
                          <a:effectLst/>
                        </a:rPr>
                        <a:t>Message Switching</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3083618431"/>
                  </a:ext>
                </a:extLst>
              </a:tr>
              <a:tr h="869075">
                <a:tc>
                  <a:txBody>
                    <a:bodyPr/>
                    <a:lstStyle/>
                    <a:p>
                      <a:pPr algn="l" fontAlgn="base"/>
                      <a:r>
                        <a:rPr lang="en-IN" sz="1400" b="0">
                          <a:effectLst/>
                        </a:rPr>
                        <a:t>1.</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Circuit Switching is done by setting a physical path between two systems.</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In message Switching, data is first stored by one node then forward to another node to transfer the data to another system.</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1448804707"/>
                  </a:ext>
                </a:extLst>
              </a:tr>
              <a:tr h="668520">
                <a:tc>
                  <a:txBody>
                    <a:bodyPr/>
                    <a:lstStyle/>
                    <a:p>
                      <a:pPr algn="l" fontAlgn="base"/>
                      <a:r>
                        <a:rPr lang="en-IN" sz="1400" b="0" dirty="0">
                          <a:effectLst/>
                        </a:rPr>
                        <a:t>2.</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In circuit switching, data is not stored.</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In message Switching, data is first stored, then forwarded to the next node.</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488242717"/>
                  </a:ext>
                </a:extLst>
              </a:tr>
              <a:tr h="869075">
                <a:tc>
                  <a:txBody>
                    <a:bodyPr/>
                    <a:lstStyle/>
                    <a:p>
                      <a:pPr algn="l" fontAlgn="base"/>
                      <a:r>
                        <a:rPr lang="en-IN" sz="1400" b="0">
                          <a:effectLst/>
                        </a:rPr>
                        <a:t>3.</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Circuit Switching needs a dedicated physical path that’s why the messages need not be addressed.</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Message switching does not need a dedicated physical path and on Message switching, The messages are addressed independently.</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1588192661"/>
                  </a:ext>
                </a:extLst>
              </a:tr>
              <a:tr h="467964">
                <a:tc>
                  <a:txBody>
                    <a:bodyPr/>
                    <a:lstStyle/>
                    <a:p>
                      <a:pPr algn="l" fontAlgn="base"/>
                      <a:r>
                        <a:rPr lang="en-IN" sz="1400" b="0">
                          <a:effectLst/>
                        </a:rPr>
                        <a:t>4.</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Circuit Switching is </a:t>
                      </a:r>
                      <a:r>
                        <a:rPr lang="en-US" sz="1400" b="1">
                          <a:effectLst/>
                        </a:rPr>
                        <a:t>Geographical addressing</a:t>
                      </a:r>
                      <a:r>
                        <a:rPr lang="en-US" sz="1400" b="0">
                          <a:effectLst/>
                        </a:rPr>
                        <a:t>.</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Message Switching is </a:t>
                      </a:r>
                      <a:r>
                        <a:rPr lang="en-US" sz="1400" b="1" dirty="0">
                          <a:effectLst/>
                        </a:rPr>
                        <a:t>Hierarchical addressing</a:t>
                      </a:r>
                      <a:r>
                        <a:rPr lang="en-US" sz="1400" b="0" dirty="0">
                          <a:effectLst/>
                        </a:rPr>
                        <a:t>.</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676344123"/>
                  </a:ext>
                </a:extLst>
              </a:tr>
              <a:tr h="467964">
                <a:tc>
                  <a:txBody>
                    <a:bodyPr/>
                    <a:lstStyle/>
                    <a:p>
                      <a:pPr algn="l" fontAlgn="base"/>
                      <a:r>
                        <a:rPr lang="en-IN" sz="1400" b="0">
                          <a:effectLst/>
                        </a:rPr>
                        <a:t>5.</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Circuit Switching is costlier than message Switching.</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The cost of message switching is less than circuit switching.</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2798746134"/>
                  </a:ext>
                </a:extLst>
              </a:tr>
              <a:tr h="668520">
                <a:tc>
                  <a:txBody>
                    <a:bodyPr/>
                    <a:lstStyle/>
                    <a:p>
                      <a:pPr algn="l" fontAlgn="base"/>
                      <a:r>
                        <a:rPr lang="en-IN" sz="1400" b="0">
                          <a:effectLst/>
                        </a:rPr>
                        <a:t>6.</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Circuit switching routing is manual type routing.</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Message Switching routing is not manual type routing, here route is selected during call setup.</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2869466454"/>
                  </a:ext>
                </a:extLst>
              </a:tr>
            </a:tbl>
          </a:graphicData>
        </a:graphic>
      </p:graphicFrame>
    </p:spTree>
    <p:extLst>
      <p:ext uri="{BB962C8B-B14F-4D97-AF65-F5344CB8AC3E}">
        <p14:creationId xmlns:p14="http://schemas.microsoft.com/office/powerpoint/2010/main" val="14497735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graphicFrame>
        <p:nvGraphicFramePr>
          <p:cNvPr id="2" name="Table 1">
            <a:extLst>
              <a:ext uri="{FF2B5EF4-FFF2-40B4-BE49-F238E27FC236}">
                <a16:creationId xmlns:a16="http://schemas.microsoft.com/office/drawing/2014/main" id="{C19462FA-412A-C8DB-D5FD-EC749C8F0EEB}"/>
              </a:ext>
            </a:extLst>
          </p:cNvPr>
          <p:cNvGraphicFramePr>
            <a:graphicFrameLocks noGrp="1"/>
          </p:cNvGraphicFramePr>
          <p:nvPr>
            <p:extLst>
              <p:ext uri="{D42A27DB-BD31-4B8C-83A1-F6EECF244321}">
                <p14:modId xmlns:p14="http://schemas.microsoft.com/office/powerpoint/2010/main" val="1886590507"/>
              </p:ext>
            </p:extLst>
          </p:nvPr>
        </p:nvGraphicFramePr>
        <p:xfrm>
          <a:off x="1267119" y="2006685"/>
          <a:ext cx="9933708" cy="3670530"/>
        </p:xfrm>
        <a:graphic>
          <a:graphicData uri="http://schemas.openxmlformats.org/drawingml/2006/table">
            <a:tbl>
              <a:tblPr/>
              <a:tblGrid>
                <a:gridCol w="866481">
                  <a:extLst>
                    <a:ext uri="{9D8B030D-6E8A-4147-A177-3AD203B41FA5}">
                      <a16:colId xmlns:a16="http://schemas.microsoft.com/office/drawing/2014/main" val="2711770589"/>
                    </a:ext>
                  </a:extLst>
                </a:gridCol>
                <a:gridCol w="4724400">
                  <a:extLst>
                    <a:ext uri="{9D8B030D-6E8A-4147-A177-3AD203B41FA5}">
                      <a16:colId xmlns:a16="http://schemas.microsoft.com/office/drawing/2014/main" val="2882404256"/>
                    </a:ext>
                  </a:extLst>
                </a:gridCol>
                <a:gridCol w="4342827">
                  <a:extLst>
                    <a:ext uri="{9D8B030D-6E8A-4147-A177-3AD203B41FA5}">
                      <a16:colId xmlns:a16="http://schemas.microsoft.com/office/drawing/2014/main" val="1707827913"/>
                    </a:ext>
                  </a:extLst>
                </a:gridCol>
              </a:tblGrid>
              <a:tr h="134423">
                <a:tc>
                  <a:txBody>
                    <a:bodyPr/>
                    <a:lstStyle/>
                    <a:p>
                      <a:pPr algn="l" fontAlgn="base"/>
                      <a:r>
                        <a:rPr lang="en-IN" sz="1400" b="1" dirty="0">
                          <a:effectLst/>
                        </a:rPr>
                        <a:t>S.NO</a:t>
                      </a:r>
                    </a:p>
                  </a:txBody>
                  <a:tcPr marL="28530" marR="28530" marT="14265" marB="14265" anchor="ctr">
                    <a:lnL>
                      <a:noFill/>
                    </a:lnL>
                    <a:lnR>
                      <a:noFill/>
                    </a:lnR>
                    <a:lnT>
                      <a:noFill/>
                    </a:lnT>
                    <a:lnB>
                      <a:noFill/>
                    </a:lnB>
                    <a:solidFill>
                      <a:srgbClr val="FFFFFF"/>
                    </a:solidFill>
                  </a:tcPr>
                </a:tc>
                <a:tc>
                  <a:txBody>
                    <a:bodyPr/>
                    <a:lstStyle/>
                    <a:p>
                      <a:pPr algn="l" fontAlgn="base"/>
                      <a:r>
                        <a:rPr lang="en-IN" sz="1400" b="1" dirty="0">
                          <a:effectLst/>
                        </a:rPr>
                        <a:t>Circuit Switching</a:t>
                      </a:r>
                    </a:p>
                  </a:txBody>
                  <a:tcPr marL="28530" marR="28530" marT="14265" marB="14265" anchor="ctr">
                    <a:lnL>
                      <a:noFill/>
                    </a:lnL>
                    <a:lnR>
                      <a:noFill/>
                    </a:lnR>
                    <a:lnT>
                      <a:noFill/>
                    </a:lnT>
                    <a:lnB>
                      <a:noFill/>
                    </a:lnB>
                    <a:solidFill>
                      <a:srgbClr val="FFFFFF"/>
                    </a:solidFill>
                  </a:tcPr>
                </a:tc>
                <a:tc>
                  <a:txBody>
                    <a:bodyPr/>
                    <a:lstStyle/>
                    <a:p>
                      <a:pPr algn="l" fontAlgn="base"/>
                      <a:r>
                        <a:rPr lang="en-IN" sz="1400" b="1" dirty="0">
                          <a:effectLst/>
                        </a:rPr>
                        <a:t>Message Switching</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3083618431"/>
                  </a:ext>
                </a:extLst>
              </a:tr>
              <a:tr h="511471">
                <a:tc>
                  <a:txBody>
                    <a:bodyPr/>
                    <a:lstStyle/>
                    <a:p>
                      <a:pPr algn="l" fontAlgn="base"/>
                      <a:r>
                        <a:rPr lang="en-IN" sz="1400" b="0">
                          <a:effectLst/>
                        </a:rPr>
                        <a:t>7.</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Circuit switching reserves the full bandwidth in advance. because of that, there is a lot of wastage of bandwidth</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Message Switching does not reserve the entire bandwidth in advance. and that’s why bandwidth is used to its maximum extent.</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2088261873"/>
                  </a:ext>
                </a:extLst>
              </a:tr>
              <a:tr h="319670">
                <a:tc>
                  <a:txBody>
                    <a:bodyPr/>
                    <a:lstStyle/>
                    <a:p>
                      <a:pPr algn="l" fontAlgn="base"/>
                      <a:r>
                        <a:rPr lang="en-IN" sz="1400" b="0">
                          <a:effectLst/>
                        </a:rPr>
                        <a:t>8.</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In-circuit switching, the charge depends on time and distance.</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In message switching, the charge is based on the number of bytes and distance.</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2576449766"/>
                  </a:ext>
                </a:extLst>
              </a:tr>
              <a:tr h="319670">
                <a:tc>
                  <a:txBody>
                    <a:bodyPr/>
                    <a:lstStyle/>
                    <a:p>
                      <a:pPr algn="l" fontAlgn="base"/>
                      <a:r>
                        <a:rPr lang="en-IN" sz="1400" b="0">
                          <a:effectLst/>
                        </a:rPr>
                        <a:t>9.</a:t>
                      </a:r>
                    </a:p>
                  </a:txBody>
                  <a:tcPr marL="28530" marR="28530" marT="14265" marB="14265" anchor="ctr">
                    <a:lnL>
                      <a:noFill/>
                    </a:lnL>
                    <a:lnR>
                      <a:noFill/>
                    </a:lnR>
                    <a:lnT>
                      <a:noFill/>
                    </a:lnT>
                    <a:lnB>
                      <a:noFill/>
                    </a:lnB>
                    <a:solidFill>
                      <a:srgbClr val="FFFFFF"/>
                    </a:solidFill>
                  </a:tcPr>
                </a:tc>
                <a:tc>
                  <a:txBody>
                    <a:bodyPr/>
                    <a:lstStyle/>
                    <a:p>
                      <a:pPr algn="l" fontAlgn="base"/>
                      <a:r>
                        <a:rPr lang="en-IN" sz="1400" b="0">
                          <a:effectLst/>
                        </a:rPr>
                        <a:t>Congestion occurs per minute in circuit switching.</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In message switching, no congestion or very little congestion occurs.</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3207865049"/>
                  </a:ext>
                </a:extLst>
              </a:tr>
              <a:tr h="319670">
                <a:tc>
                  <a:txBody>
                    <a:bodyPr/>
                    <a:lstStyle/>
                    <a:p>
                      <a:pPr algn="l" fontAlgn="base"/>
                      <a:r>
                        <a:rPr lang="en-IN" sz="1400" b="0" dirty="0">
                          <a:effectLst/>
                        </a:rPr>
                        <a:t>10.</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Circuit switching uses Analog and digital media on a variety of platforms.</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Whereas Message switching uses digital media on a variety of platforms.</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3470630120"/>
                  </a:ext>
                </a:extLst>
              </a:tr>
              <a:tr h="223769">
                <a:tc>
                  <a:txBody>
                    <a:bodyPr/>
                    <a:lstStyle/>
                    <a:p>
                      <a:pPr algn="l" fontAlgn="base"/>
                      <a:r>
                        <a:rPr lang="en-IN" sz="1400" b="0">
                          <a:effectLst/>
                        </a:rPr>
                        <a:t>11.</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In-circuit switching there is no propagation delay.</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While In Message switching there is a propagation delay.</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551578359"/>
                  </a:ext>
                </a:extLst>
              </a:tr>
              <a:tr h="223769">
                <a:tc>
                  <a:txBody>
                    <a:bodyPr/>
                    <a:lstStyle/>
                    <a:p>
                      <a:pPr algn="l" fontAlgn="base"/>
                      <a:r>
                        <a:rPr lang="en-IN" sz="1400" b="0">
                          <a:effectLst/>
                        </a:rPr>
                        <a:t>12.</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The transmission capacity of circuit switching is very low.</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while the transmission capacity of message switching is high.</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2494329123"/>
                  </a:ext>
                </a:extLst>
              </a:tr>
              <a:tr h="319670">
                <a:tc>
                  <a:txBody>
                    <a:bodyPr/>
                    <a:lstStyle/>
                    <a:p>
                      <a:pPr algn="l" fontAlgn="base"/>
                      <a:r>
                        <a:rPr lang="en-IN" sz="1400" b="0">
                          <a:effectLst/>
                        </a:rPr>
                        <a:t>13.</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dirty="0">
                          <a:effectLst/>
                        </a:rPr>
                        <a:t>In a circuit switching, Messages need not be addressed as there is one dedicated path.</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In message switching, Messages are addressed as independent routes are established.</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3766715441"/>
                  </a:ext>
                </a:extLst>
              </a:tr>
              <a:tr h="223769">
                <a:tc>
                  <a:txBody>
                    <a:bodyPr/>
                    <a:lstStyle/>
                    <a:p>
                      <a:pPr algn="l" fontAlgn="base"/>
                      <a:r>
                        <a:rPr lang="en-IN" sz="1400" b="0">
                          <a:effectLst/>
                        </a:rPr>
                        <a:t>14.</a:t>
                      </a:r>
                    </a:p>
                  </a:txBody>
                  <a:tcPr marL="28530" marR="28530" marT="14265" marB="14265" anchor="ctr">
                    <a:lnL>
                      <a:noFill/>
                    </a:lnL>
                    <a:lnR>
                      <a:noFill/>
                    </a:lnR>
                    <a:lnT>
                      <a:noFill/>
                    </a:lnT>
                    <a:lnB>
                      <a:noFill/>
                    </a:lnB>
                    <a:solidFill>
                      <a:srgbClr val="FFFFFF"/>
                    </a:solidFill>
                  </a:tcPr>
                </a:tc>
                <a:tc>
                  <a:txBody>
                    <a:bodyPr/>
                    <a:lstStyle/>
                    <a:p>
                      <a:pPr algn="l" fontAlgn="base"/>
                      <a:r>
                        <a:rPr lang="en-US" sz="1400" b="0">
                          <a:effectLst/>
                        </a:rPr>
                        <a:t>Ex. Real time transfer of voice signals.</a:t>
                      </a:r>
                    </a:p>
                  </a:txBody>
                  <a:tcPr marL="28530" marR="28530" marT="14265" marB="14265" anchor="ctr">
                    <a:lnL>
                      <a:noFill/>
                    </a:lnL>
                    <a:lnR>
                      <a:noFill/>
                    </a:lnR>
                    <a:lnT>
                      <a:noFill/>
                    </a:lnT>
                    <a:lnB>
                      <a:noFill/>
                    </a:lnB>
                    <a:solidFill>
                      <a:srgbClr val="FFFFFF"/>
                    </a:solidFill>
                  </a:tcPr>
                </a:tc>
                <a:tc>
                  <a:txBody>
                    <a:bodyPr/>
                    <a:lstStyle/>
                    <a:p>
                      <a:pPr algn="l" fontAlgn="base"/>
                      <a:r>
                        <a:rPr lang="en-IN" sz="1400" b="0" dirty="0">
                          <a:effectLst/>
                        </a:rPr>
                        <a:t>Ex. Transmission of telegram.</a:t>
                      </a:r>
                    </a:p>
                  </a:txBody>
                  <a:tcPr marL="28530" marR="28530" marT="14265" marB="14265" anchor="ctr">
                    <a:lnL>
                      <a:noFill/>
                    </a:lnL>
                    <a:lnR>
                      <a:noFill/>
                    </a:lnR>
                    <a:lnT>
                      <a:noFill/>
                    </a:lnT>
                    <a:lnB>
                      <a:noFill/>
                    </a:lnB>
                    <a:solidFill>
                      <a:srgbClr val="FFFFFF"/>
                    </a:solidFill>
                  </a:tcPr>
                </a:tc>
                <a:extLst>
                  <a:ext uri="{0D108BD9-81ED-4DB2-BD59-A6C34878D82A}">
                    <a16:rowId xmlns:a16="http://schemas.microsoft.com/office/drawing/2014/main" val="3991864950"/>
                  </a:ext>
                </a:extLst>
              </a:tr>
            </a:tbl>
          </a:graphicData>
        </a:graphic>
      </p:graphicFrame>
    </p:spTree>
    <p:extLst>
      <p:ext uri="{BB962C8B-B14F-4D97-AF65-F5344CB8AC3E}">
        <p14:creationId xmlns:p14="http://schemas.microsoft.com/office/powerpoint/2010/main" val="28884675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graphicFrame>
        <p:nvGraphicFramePr>
          <p:cNvPr id="2" name="Table 1">
            <a:extLst>
              <a:ext uri="{FF2B5EF4-FFF2-40B4-BE49-F238E27FC236}">
                <a16:creationId xmlns:a16="http://schemas.microsoft.com/office/drawing/2014/main" id="{38566E17-5194-1164-2517-4050229077BE}"/>
              </a:ext>
            </a:extLst>
          </p:cNvPr>
          <p:cNvGraphicFramePr>
            <a:graphicFrameLocks noGrp="1"/>
          </p:cNvGraphicFramePr>
          <p:nvPr>
            <p:extLst>
              <p:ext uri="{D42A27DB-BD31-4B8C-83A1-F6EECF244321}">
                <p14:modId xmlns:p14="http://schemas.microsoft.com/office/powerpoint/2010/main" val="4203013611"/>
              </p:ext>
            </p:extLst>
          </p:nvPr>
        </p:nvGraphicFramePr>
        <p:xfrm>
          <a:off x="969818" y="1846263"/>
          <a:ext cx="10507480" cy="4271676"/>
        </p:xfrm>
        <a:graphic>
          <a:graphicData uri="http://schemas.openxmlformats.org/drawingml/2006/table">
            <a:tbl>
              <a:tblPr/>
              <a:tblGrid>
                <a:gridCol w="1662546">
                  <a:extLst>
                    <a:ext uri="{9D8B030D-6E8A-4147-A177-3AD203B41FA5}">
                      <a16:colId xmlns:a16="http://schemas.microsoft.com/office/drawing/2014/main" val="3866015864"/>
                    </a:ext>
                  </a:extLst>
                </a:gridCol>
                <a:gridCol w="3135390">
                  <a:extLst>
                    <a:ext uri="{9D8B030D-6E8A-4147-A177-3AD203B41FA5}">
                      <a16:colId xmlns:a16="http://schemas.microsoft.com/office/drawing/2014/main" val="260856710"/>
                    </a:ext>
                  </a:extLst>
                </a:gridCol>
                <a:gridCol w="3086673">
                  <a:extLst>
                    <a:ext uri="{9D8B030D-6E8A-4147-A177-3AD203B41FA5}">
                      <a16:colId xmlns:a16="http://schemas.microsoft.com/office/drawing/2014/main" val="1617478360"/>
                    </a:ext>
                  </a:extLst>
                </a:gridCol>
                <a:gridCol w="2622871">
                  <a:extLst>
                    <a:ext uri="{9D8B030D-6E8A-4147-A177-3AD203B41FA5}">
                      <a16:colId xmlns:a16="http://schemas.microsoft.com/office/drawing/2014/main" val="3754281753"/>
                    </a:ext>
                  </a:extLst>
                </a:gridCol>
              </a:tblGrid>
              <a:tr h="167008">
                <a:tc>
                  <a:txBody>
                    <a:bodyPr/>
                    <a:lstStyle/>
                    <a:p>
                      <a:pPr algn="l" fontAlgn="t"/>
                      <a:r>
                        <a:rPr lang="en-IN" sz="1400">
                          <a:effectLst/>
                        </a:rPr>
                        <a:t>Basics</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Circuit Switching</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Message Switching</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Packet Switching</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73090032"/>
                  </a:ext>
                </a:extLst>
              </a:tr>
              <a:tr h="755169">
                <a:tc>
                  <a:txBody>
                    <a:bodyPr/>
                    <a:lstStyle/>
                    <a:p>
                      <a:pPr fontAlgn="t"/>
                      <a:r>
                        <a:rPr lang="en-IN" sz="1400">
                          <a:effectLst/>
                        </a:rPr>
                        <a:t>Connection Creation</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Connection is created between the source and destination by establishing a dedicated path between source and destination.</a:t>
                      </a:r>
                      <a:br>
                        <a:rPr lang="en-US" sz="1400" dirty="0">
                          <a:effectLst/>
                        </a:rPr>
                      </a:br>
                      <a:endParaRPr lang="en-US"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Links are created independently one by one between the nodes on the way.</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Links are created independently one by one between the nodes on the way.</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99257"/>
                  </a:ext>
                </a:extLst>
              </a:tr>
              <a:tr h="232360">
                <a:tc>
                  <a:txBody>
                    <a:bodyPr/>
                    <a:lstStyle/>
                    <a:p>
                      <a:pPr fontAlgn="t"/>
                      <a:r>
                        <a:rPr lang="en-IN" sz="1400">
                          <a:effectLst/>
                        </a:rPr>
                        <a:t>Queuing</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No queue is formed.</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Queue is formed.</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Queue is formed.</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7158553"/>
                  </a:ext>
                </a:extLst>
              </a:tr>
              <a:tr h="428413">
                <a:tc>
                  <a:txBody>
                    <a:bodyPr/>
                    <a:lstStyle/>
                    <a:p>
                      <a:pPr fontAlgn="t"/>
                      <a:r>
                        <a:rPr lang="en-IN" sz="1400">
                          <a:effectLst/>
                        </a:rPr>
                        <a:t>Message and Packets</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There is one big entire data stream called a message.</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There is one big entire data stream called a message.</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The big message is divided into a small number of packets.</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6235063"/>
                  </a:ext>
                </a:extLst>
              </a:tr>
              <a:tr h="493764">
                <a:tc>
                  <a:txBody>
                    <a:bodyPr/>
                    <a:lstStyle/>
                    <a:p>
                      <a:pPr fontAlgn="t"/>
                      <a:r>
                        <a:rPr lang="en-IN" sz="1400">
                          <a:effectLst/>
                        </a:rPr>
                        <a:t>Routing</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One single dedicated path exists between the source and destination.</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Messages follow the independent route to reach a destination.</a:t>
                      </a:r>
                      <a:br>
                        <a:rPr lang="en-US" sz="1400" dirty="0">
                          <a:effectLst/>
                        </a:rPr>
                      </a:br>
                      <a:endParaRPr lang="en-US"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Packets follow the independent path to hold the destination.</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50795243"/>
                  </a:ext>
                </a:extLst>
              </a:tr>
              <a:tr h="689817">
                <a:tc>
                  <a:txBody>
                    <a:bodyPr/>
                    <a:lstStyle/>
                    <a:p>
                      <a:pPr fontAlgn="t"/>
                      <a:r>
                        <a:rPr lang="en-IN" sz="1400">
                          <a:effectLst/>
                        </a:rPr>
                        <a:t>Addressing and sequencing</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Messages need not be addressed as there is one dedicated path.</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Messages are addressed as independent routes are established.</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Packets are addressed, and sequencing is done as all the packets follow the independent route.</a:t>
                      </a:r>
                      <a:br>
                        <a:rPr lang="en-US" sz="1400" dirty="0">
                          <a:effectLst/>
                        </a:rPr>
                      </a:br>
                      <a:endParaRPr lang="en-US"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5106711"/>
                  </a:ext>
                </a:extLst>
              </a:tr>
            </a:tbl>
          </a:graphicData>
        </a:graphic>
      </p:graphicFrame>
    </p:spTree>
    <p:extLst>
      <p:ext uri="{BB962C8B-B14F-4D97-AF65-F5344CB8AC3E}">
        <p14:creationId xmlns:p14="http://schemas.microsoft.com/office/powerpoint/2010/main" val="33456001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graphicFrame>
        <p:nvGraphicFramePr>
          <p:cNvPr id="2" name="Table 1">
            <a:extLst>
              <a:ext uri="{FF2B5EF4-FFF2-40B4-BE49-F238E27FC236}">
                <a16:creationId xmlns:a16="http://schemas.microsoft.com/office/drawing/2014/main" id="{38566E17-5194-1164-2517-4050229077BE}"/>
              </a:ext>
            </a:extLst>
          </p:cNvPr>
          <p:cNvGraphicFramePr>
            <a:graphicFrameLocks noGrp="1"/>
          </p:cNvGraphicFramePr>
          <p:nvPr>
            <p:extLst>
              <p:ext uri="{D42A27DB-BD31-4B8C-83A1-F6EECF244321}">
                <p14:modId xmlns:p14="http://schemas.microsoft.com/office/powerpoint/2010/main" val="1933168076"/>
              </p:ext>
            </p:extLst>
          </p:nvPr>
        </p:nvGraphicFramePr>
        <p:xfrm>
          <a:off x="969818" y="1846263"/>
          <a:ext cx="10507480" cy="2315130"/>
        </p:xfrm>
        <a:graphic>
          <a:graphicData uri="http://schemas.openxmlformats.org/drawingml/2006/table">
            <a:tbl>
              <a:tblPr/>
              <a:tblGrid>
                <a:gridCol w="1662546">
                  <a:extLst>
                    <a:ext uri="{9D8B030D-6E8A-4147-A177-3AD203B41FA5}">
                      <a16:colId xmlns:a16="http://schemas.microsoft.com/office/drawing/2014/main" val="3866015864"/>
                    </a:ext>
                  </a:extLst>
                </a:gridCol>
                <a:gridCol w="3135390">
                  <a:extLst>
                    <a:ext uri="{9D8B030D-6E8A-4147-A177-3AD203B41FA5}">
                      <a16:colId xmlns:a16="http://schemas.microsoft.com/office/drawing/2014/main" val="260856710"/>
                    </a:ext>
                  </a:extLst>
                </a:gridCol>
                <a:gridCol w="3086673">
                  <a:extLst>
                    <a:ext uri="{9D8B030D-6E8A-4147-A177-3AD203B41FA5}">
                      <a16:colId xmlns:a16="http://schemas.microsoft.com/office/drawing/2014/main" val="1617478360"/>
                    </a:ext>
                  </a:extLst>
                </a:gridCol>
                <a:gridCol w="2622871">
                  <a:extLst>
                    <a:ext uri="{9D8B030D-6E8A-4147-A177-3AD203B41FA5}">
                      <a16:colId xmlns:a16="http://schemas.microsoft.com/office/drawing/2014/main" val="3754281753"/>
                    </a:ext>
                  </a:extLst>
                </a:gridCol>
              </a:tblGrid>
              <a:tr h="167008">
                <a:tc>
                  <a:txBody>
                    <a:bodyPr/>
                    <a:lstStyle/>
                    <a:p>
                      <a:pPr algn="l" fontAlgn="t"/>
                      <a:r>
                        <a:rPr lang="en-IN" sz="1400">
                          <a:effectLst/>
                        </a:rPr>
                        <a:t>Basics</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Circuit Switching</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Message Switching</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Packet Switching</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73090032"/>
                  </a:ext>
                </a:extLst>
              </a:tr>
              <a:tr h="232360">
                <a:tc>
                  <a:txBody>
                    <a:bodyPr/>
                    <a:lstStyle/>
                    <a:p>
                      <a:pPr fontAlgn="t"/>
                      <a:r>
                        <a:rPr lang="en-IN" sz="1400">
                          <a:effectLst/>
                        </a:rPr>
                        <a:t>Propagation Delay</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 No</a:t>
                      </a:r>
                      <a:br>
                        <a:rPr lang="en-IN" sz="1400" dirty="0">
                          <a:effectLst/>
                        </a:rPr>
                      </a:br>
                      <a:endParaRPr lang="en-IN"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   Yes</a:t>
                      </a:r>
                      <a:br>
                        <a:rPr lang="en-IN" sz="1400" dirty="0">
                          <a:effectLst/>
                        </a:rPr>
                      </a:br>
                      <a:endParaRPr lang="en-IN"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    Yes</a:t>
                      </a:r>
                      <a:br>
                        <a:rPr lang="en-IN" sz="1400" dirty="0">
                          <a:effectLst/>
                        </a:rPr>
                      </a:br>
                      <a:endParaRPr lang="en-IN"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03205319"/>
                  </a:ext>
                </a:extLst>
              </a:tr>
              <a:tr h="297711">
                <a:tc>
                  <a:txBody>
                    <a:bodyPr/>
                    <a:lstStyle/>
                    <a:p>
                      <a:pPr fontAlgn="t"/>
                      <a:r>
                        <a:rPr lang="en-IN" sz="1400">
                          <a:effectLst/>
                        </a:rPr>
                        <a:t>Transmission Capacity</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 Low</a:t>
                      </a:r>
                      <a:br>
                        <a:rPr lang="en-IN" sz="1400" dirty="0">
                          <a:effectLst/>
                        </a:rPr>
                      </a:br>
                      <a:endParaRPr lang="en-IN"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     Maximum</a:t>
                      </a:r>
                      <a:br>
                        <a:rPr lang="en-IN" sz="1400" dirty="0">
                          <a:effectLst/>
                        </a:rPr>
                      </a:br>
                      <a:endParaRPr lang="en-IN"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rPr>
                        <a:t>    Maximum</a:t>
                      </a:r>
                      <a:br>
                        <a:rPr lang="en-IN" sz="1400" dirty="0">
                          <a:effectLst/>
                        </a:rPr>
                      </a:br>
                      <a:endParaRPr lang="en-IN" sz="1400" dirty="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59119291"/>
                  </a:ext>
                </a:extLst>
              </a:tr>
              <a:tr h="428413">
                <a:tc>
                  <a:txBody>
                    <a:bodyPr/>
                    <a:lstStyle/>
                    <a:p>
                      <a:pPr fontAlgn="t"/>
                      <a:r>
                        <a:rPr lang="en-IN" sz="1400">
                          <a:effectLst/>
                        </a:rPr>
                        <a:t>Sequence Order</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Message arrives in Sequence.</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Message arrives in Sequence.</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Packets do not appear in sequence at the destination.</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7260511"/>
                  </a:ext>
                </a:extLst>
              </a:tr>
              <a:tr h="297711">
                <a:tc>
                  <a:txBody>
                    <a:bodyPr/>
                    <a:lstStyle/>
                    <a:p>
                      <a:pPr fontAlgn="t"/>
                      <a:r>
                        <a:rPr lang="en-IN" sz="1400">
                          <a:effectLst/>
                        </a:rPr>
                        <a:t>Use Bandwidth</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Wastage</a:t>
                      </a:r>
                      <a:br>
                        <a:rPr lang="en-IN" sz="1400">
                          <a:effectLst/>
                        </a:rPr>
                      </a:br>
                      <a:endParaRPr lang="en-IN"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Bandwidth is used to its maximum extent.</a:t>
                      </a:r>
                      <a:br>
                        <a:rPr lang="en-US" sz="1400">
                          <a:effectLst/>
                        </a:rPr>
                      </a:br>
                      <a:endParaRPr lang="en-US" sz="1400">
                        <a:effectLst/>
                      </a:endParaRP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Bandwidth is used to its maximum extent.</a:t>
                      </a:r>
                    </a:p>
                  </a:txBody>
                  <a:tcPr marL="18153" marR="18153" marT="18153" marB="18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7371820"/>
                  </a:ext>
                </a:extLst>
              </a:tr>
            </a:tbl>
          </a:graphicData>
        </a:graphic>
      </p:graphicFrame>
    </p:spTree>
    <p:extLst>
      <p:ext uri="{BB962C8B-B14F-4D97-AF65-F5344CB8AC3E}">
        <p14:creationId xmlns:p14="http://schemas.microsoft.com/office/powerpoint/2010/main" val="136311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Theoretical  Model for Communication</a:t>
            </a:r>
          </a:p>
        </p:txBody>
      </p:sp>
      <p:pic>
        <p:nvPicPr>
          <p:cNvPr id="2" name="Picture 1">
            <a:extLst>
              <a:ext uri="{FF2B5EF4-FFF2-40B4-BE49-F238E27FC236}">
                <a16:creationId xmlns:a16="http://schemas.microsoft.com/office/drawing/2014/main" id="{336FFC9F-19F3-0E82-AACC-3F6C68C30EC3}"/>
              </a:ext>
            </a:extLst>
          </p:cNvPr>
          <p:cNvPicPr>
            <a:picLocks noChangeAspect="1"/>
          </p:cNvPicPr>
          <p:nvPr/>
        </p:nvPicPr>
        <p:blipFill>
          <a:blip r:embed="rId2"/>
          <a:stretch>
            <a:fillRect/>
          </a:stretch>
        </p:blipFill>
        <p:spPr>
          <a:xfrm>
            <a:off x="736215" y="2156025"/>
            <a:ext cx="10477500" cy="3371850"/>
          </a:xfrm>
          <a:prstGeom prst="rect">
            <a:avLst/>
          </a:prstGeom>
        </p:spPr>
      </p:pic>
    </p:spTree>
    <p:extLst>
      <p:ext uri="{BB962C8B-B14F-4D97-AF65-F5344CB8AC3E}">
        <p14:creationId xmlns:p14="http://schemas.microsoft.com/office/powerpoint/2010/main" val="436827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pic>
        <p:nvPicPr>
          <p:cNvPr id="2" name="Picture 1">
            <a:extLst>
              <a:ext uri="{FF2B5EF4-FFF2-40B4-BE49-F238E27FC236}">
                <a16:creationId xmlns:a16="http://schemas.microsoft.com/office/drawing/2014/main" id="{A311440A-B28C-8178-E765-D576C5617D0F}"/>
              </a:ext>
            </a:extLst>
          </p:cNvPr>
          <p:cNvPicPr>
            <a:picLocks noChangeAspect="1"/>
          </p:cNvPicPr>
          <p:nvPr/>
        </p:nvPicPr>
        <p:blipFill>
          <a:blip r:embed="rId2"/>
          <a:stretch>
            <a:fillRect/>
          </a:stretch>
        </p:blipFill>
        <p:spPr>
          <a:xfrm>
            <a:off x="2544041" y="2136975"/>
            <a:ext cx="6134100" cy="3409950"/>
          </a:xfrm>
          <a:prstGeom prst="rect">
            <a:avLst/>
          </a:prstGeom>
        </p:spPr>
      </p:pic>
    </p:spTree>
    <p:extLst>
      <p:ext uri="{BB962C8B-B14F-4D97-AF65-F5344CB8AC3E}">
        <p14:creationId xmlns:p14="http://schemas.microsoft.com/office/powerpoint/2010/main" val="26349221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pic>
        <p:nvPicPr>
          <p:cNvPr id="5" name="Picture 4">
            <a:extLst>
              <a:ext uri="{FF2B5EF4-FFF2-40B4-BE49-F238E27FC236}">
                <a16:creationId xmlns:a16="http://schemas.microsoft.com/office/drawing/2014/main" id="{F03D566C-9BAE-602D-2DFC-BD307CA9A497}"/>
              </a:ext>
            </a:extLst>
          </p:cNvPr>
          <p:cNvPicPr>
            <a:picLocks noChangeAspect="1"/>
          </p:cNvPicPr>
          <p:nvPr/>
        </p:nvPicPr>
        <p:blipFill rotWithShape="1">
          <a:blip r:embed="rId2"/>
          <a:srcRect b="6318"/>
          <a:stretch/>
        </p:blipFill>
        <p:spPr>
          <a:xfrm>
            <a:off x="1524000" y="1891862"/>
            <a:ext cx="9144000" cy="4032000"/>
          </a:xfrm>
          <a:prstGeom prst="rect">
            <a:avLst/>
          </a:prstGeom>
        </p:spPr>
      </p:pic>
    </p:spTree>
    <p:extLst>
      <p:ext uri="{BB962C8B-B14F-4D97-AF65-F5344CB8AC3E}">
        <p14:creationId xmlns:p14="http://schemas.microsoft.com/office/powerpoint/2010/main" val="26677017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pic>
        <p:nvPicPr>
          <p:cNvPr id="2" name="Picture 1">
            <a:extLst>
              <a:ext uri="{FF2B5EF4-FFF2-40B4-BE49-F238E27FC236}">
                <a16:creationId xmlns:a16="http://schemas.microsoft.com/office/drawing/2014/main" id="{7ED34820-8D65-EC99-3388-DCABFEBD7D18}"/>
              </a:ext>
            </a:extLst>
          </p:cNvPr>
          <p:cNvPicPr>
            <a:picLocks noChangeAspect="1"/>
          </p:cNvPicPr>
          <p:nvPr/>
        </p:nvPicPr>
        <p:blipFill>
          <a:blip r:embed="rId2"/>
          <a:stretch>
            <a:fillRect/>
          </a:stretch>
        </p:blipFill>
        <p:spPr>
          <a:xfrm>
            <a:off x="2380594" y="2128345"/>
            <a:ext cx="7094482" cy="3862552"/>
          </a:xfrm>
          <a:prstGeom prst="rect">
            <a:avLst/>
          </a:prstGeom>
        </p:spPr>
      </p:pic>
    </p:spTree>
    <p:extLst>
      <p:ext uri="{BB962C8B-B14F-4D97-AF65-F5344CB8AC3E}">
        <p14:creationId xmlns:p14="http://schemas.microsoft.com/office/powerpoint/2010/main" val="6643677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pic>
        <p:nvPicPr>
          <p:cNvPr id="8" name="Picture 7">
            <a:extLst>
              <a:ext uri="{FF2B5EF4-FFF2-40B4-BE49-F238E27FC236}">
                <a16:creationId xmlns:a16="http://schemas.microsoft.com/office/drawing/2014/main" id="{EBC13FD4-7B98-F916-AC8F-A0F3F16C30F5}"/>
              </a:ext>
            </a:extLst>
          </p:cNvPr>
          <p:cNvPicPr>
            <a:picLocks noChangeAspect="1"/>
          </p:cNvPicPr>
          <p:nvPr/>
        </p:nvPicPr>
        <p:blipFill>
          <a:blip r:embed="rId2"/>
          <a:stretch>
            <a:fillRect/>
          </a:stretch>
        </p:blipFill>
        <p:spPr>
          <a:xfrm>
            <a:off x="1901370" y="2023599"/>
            <a:ext cx="8273143" cy="4043372"/>
          </a:xfrm>
          <a:prstGeom prst="rect">
            <a:avLst/>
          </a:prstGeom>
        </p:spPr>
      </p:pic>
    </p:spTree>
    <p:extLst>
      <p:ext uri="{BB962C8B-B14F-4D97-AF65-F5344CB8AC3E}">
        <p14:creationId xmlns:p14="http://schemas.microsoft.com/office/powerpoint/2010/main" val="49463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Analog Vs Digital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0" i="0" dirty="0">
                <a:solidFill>
                  <a:srgbClr val="616161"/>
                </a:solidFill>
                <a:effectLst/>
                <a:latin typeface="Times New Roman" panose="02020603050405020304" pitchFamily="18" charset="0"/>
                <a:cs typeface="Times New Roman" panose="02020603050405020304" pitchFamily="18" charset="0"/>
              </a:rPr>
              <a:t>Analog and digital signals are the types of signals carrying information. The major difference between both signals is that the analog signals have continuous electrical signals, while digital signals have non-continuous electrical signals. </a:t>
            </a:r>
          </a:p>
          <a:p>
            <a:pPr algn="just">
              <a:lnSpc>
                <a:spcPct val="150000"/>
              </a:lnSpc>
            </a:pPr>
            <a:endParaRPr lang="en-US" dirty="0">
              <a:solidFill>
                <a:srgbClr val="616161"/>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616161"/>
                </a:solidFill>
                <a:effectLst/>
                <a:latin typeface="Times New Roman" panose="02020603050405020304" pitchFamily="18" charset="0"/>
                <a:cs typeface="Times New Roman" panose="02020603050405020304" pitchFamily="18" charset="0"/>
              </a:rPr>
              <a:t>The difference between analog and digital signal can be observed with the examples of different types of waves.</a:t>
            </a:r>
          </a:p>
          <a:p>
            <a:pPr algn="just">
              <a:lnSpc>
                <a:spcPct val="150000"/>
              </a:lnSpc>
            </a:pPr>
            <a:endParaRPr lang="en-US"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61616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23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Analog Vs Digital</a:t>
            </a:r>
          </a:p>
        </p:txBody>
      </p:sp>
      <p:pic>
        <p:nvPicPr>
          <p:cNvPr id="3" name="Picture 2">
            <a:extLst>
              <a:ext uri="{FF2B5EF4-FFF2-40B4-BE49-F238E27FC236}">
                <a16:creationId xmlns:a16="http://schemas.microsoft.com/office/drawing/2014/main" id="{4F8EEB05-F454-A691-5902-2C0D8284970D}"/>
              </a:ext>
            </a:extLst>
          </p:cNvPr>
          <p:cNvPicPr>
            <a:picLocks noChangeAspect="1"/>
          </p:cNvPicPr>
          <p:nvPr/>
        </p:nvPicPr>
        <p:blipFill rotWithShape="1">
          <a:blip r:embed="rId2"/>
          <a:srcRect t="-2" b="13072"/>
          <a:stretch/>
        </p:blipFill>
        <p:spPr>
          <a:xfrm>
            <a:off x="910895" y="2265794"/>
            <a:ext cx="3834526" cy="2592000"/>
          </a:xfrm>
          <a:prstGeom prst="rect">
            <a:avLst/>
          </a:prstGeom>
        </p:spPr>
      </p:pic>
      <p:pic>
        <p:nvPicPr>
          <p:cNvPr id="7" name="Picture 6">
            <a:extLst>
              <a:ext uri="{FF2B5EF4-FFF2-40B4-BE49-F238E27FC236}">
                <a16:creationId xmlns:a16="http://schemas.microsoft.com/office/drawing/2014/main" id="{3C42588E-59F4-4239-5A35-68C6ABBD1846}"/>
              </a:ext>
            </a:extLst>
          </p:cNvPr>
          <p:cNvPicPr>
            <a:picLocks noChangeAspect="1"/>
          </p:cNvPicPr>
          <p:nvPr/>
        </p:nvPicPr>
        <p:blipFill>
          <a:blip r:embed="rId3"/>
          <a:stretch>
            <a:fillRect/>
          </a:stretch>
        </p:blipFill>
        <p:spPr>
          <a:xfrm>
            <a:off x="7106741" y="2006835"/>
            <a:ext cx="3834527" cy="2648320"/>
          </a:xfrm>
          <a:prstGeom prst="rect">
            <a:avLst/>
          </a:prstGeom>
        </p:spPr>
      </p:pic>
      <p:sp>
        <p:nvSpPr>
          <p:cNvPr id="12" name="TextBox 11">
            <a:extLst>
              <a:ext uri="{FF2B5EF4-FFF2-40B4-BE49-F238E27FC236}">
                <a16:creationId xmlns:a16="http://schemas.microsoft.com/office/drawing/2014/main" id="{22C5920C-C05A-47DD-21B5-67C3B69AC5C5}"/>
              </a:ext>
            </a:extLst>
          </p:cNvPr>
          <p:cNvSpPr txBox="1"/>
          <p:nvPr/>
        </p:nvSpPr>
        <p:spPr>
          <a:xfrm flipH="1">
            <a:off x="1196602" y="5344510"/>
            <a:ext cx="2320686" cy="369332"/>
          </a:xfrm>
          <a:prstGeom prst="rect">
            <a:avLst/>
          </a:prstGeom>
          <a:noFill/>
        </p:spPr>
        <p:txBody>
          <a:bodyPr wrap="square" rtlCol="0">
            <a:spAutoFit/>
          </a:bodyPr>
          <a:lstStyle/>
          <a:p>
            <a:r>
              <a:rPr lang="en-US" dirty="0"/>
              <a:t>ANALOG </a:t>
            </a:r>
            <a:endParaRPr lang="en-IN" dirty="0"/>
          </a:p>
        </p:txBody>
      </p:sp>
      <p:sp>
        <p:nvSpPr>
          <p:cNvPr id="13" name="TextBox 12">
            <a:extLst>
              <a:ext uri="{FF2B5EF4-FFF2-40B4-BE49-F238E27FC236}">
                <a16:creationId xmlns:a16="http://schemas.microsoft.com/office/drawing/2014/main" id="{894D795E-5F8C-44AB-4755-C345C1023704}"/>
              </a:ext>
            </a:extLst>
          </p:cNvPr>
          <p:cNvSpPr txBox="1"/>
          <p:nvPr/>
        </p:nvSpPr>
        <p:spPr>
          <a:xfrm flipH="1">
            <a:off x="8649311" y="5344510"/>
            <a:ext cx="2320686" cy="369332"/>
          </a:xfrm>
          <a:prstGeom prst="rect">
            <a:avLst/>
          </a:prstGeom>
          <a:noFill/>
        </p:spPr>
        <p:txBody>
          <a:bodyPr wrap="square" rtlCol="0">
            <a:spAutoFit/>
          </a:bodyPr>
          <a:lstStyle/>
          <a:p>
            <a:r>
              <a:rPr lang="en-US" dirty="0"/>
              <a:t>DIGITAL</a:t>
            </a:r>
            <a:endParaRPr lang="en-IN" dirty="0"/>
          </a:p>
        </p:txBody>
      </p:sp>
    </p:spTree>
    <p:extLst>
      <p:ext uri="{BB962C8B-B14F-4D97-AF65-F5344CB8AC3E}">
        <p14:creationId xmlns:p14="http://schemas.microsoft.com/office/powerpoint/2010/main" val="243031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Analog Vs Digital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What Are Analog Signals?</a:t>
            </a:r>
          </a:p>
          <a:p>
            <a:pPr algn="just">
              <a:lnSpc>
                <a:spcPct val="150000"/>
              </a:lnSpc>
            </a:pPr>
            <a:r>
              <a:rPr lang="en-US" b="0" i="0" dirty="0">
                <a:effectLst/>
                <a:latin typeface="Times New Roman" panose="02020603050405020304" pitchFamily="18" charset="0"/>
                <a:cs typeface="Times New Roman" panose="02020603050405020304" pitchFamily="18" charset="0"/>
              </a:rPr>
              <a:t>Analog signals were used in many systems to produce signals to carry information. These signals are continuous in both values and time. The use of analog signals has declined with the arrival of digital signals. In short, to understand analog signals –  all signals that are natural or come naturally are analog signals.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What Are Digital Signals?</a:t>
            </a:r>
          </a:p>
          <a:p>
            <a:pPr algn="just">
              <a:lnSpc>
                <a:spcPct val="150000"/>
              </a:lnSpc>
            </a:pPr>
            <a:r>
              <a:rPr lang="en-US" b="0" i="0" dirty="0">
                <a:effectLst/>
                <a:latin typeface="Times New Roman" panose="02020603050405020304" pitchFamily="18" charset="0"/>
                <a:cs typeface="Times New Roman" panose="02020603050405020304" pitchFamily="18" charset="0"/>
              </a:rPr>
              <a:t>Unlike analog signals, digital signals are not continuous, but signals are discrete in value and time. These signals are represented by binary numbers and consist of different voltage values.</a:t>
            </a:r>
          </a:p>
        </p:txBody>
      </p:sp>
    </p:spTree>
    <p:extLst>
      <p:ext uri="{BB962C8B-B14F-4D97-AF65-F5344CB8AC3E}">
        <p14:creationId xmlns:p14="http://schemas.microsoft.com/office/powerpoint/2010/main" val="181510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Analog Vs Digital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What Are Analog Signals?</a:t>
            </a:r>
          </a:p>
          <a:p>
            <a:pPr algn="just">
              <a:lnSpc>
                <a:spcPct val="150000"/>
              </a:lnSpc>
            </a:pPr>
            <a:r>
              <a:rPr lang="en-US" b="0" i="0" dirty="0">
                <a:effectLst/>
                <a:latin typeface="Times New Roman" panose="02020603050405020304" pitchFamily="18" charset="0"/>
                <a:cs typeface="Times New Roman" panose="02020603050405020304" pitchFamily="18" charset="0"/>
              </a:rPr>
              <a:t>Analog signals were used in many systems to produce signals to carry information. These signals are continuous in both values and time. The use of analog signals has declined with the arrival of digital signals. In short, to understand analog signals –  all signals that are natural or come naturally are analog signals.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What Are Digital Signals?</a:t>
            </a:r>
          </a:p>
          <a:p>
            <a:pPr algn="just">
              <a:lnSpc>
                <a:spcPct val="150000"/>
              </a:lnSpc>
            </a:pPr>
            <a:r>
              <a:rPr lang="en-US" b="0" i="0" dirty="0">
                <a:effectLst/>
                <a:latin typeface="Times New Roman" panose="02020603050405020304" pitchFamily="18" charset="0"/>
                <a:cs typeface="Times New Roman" panose="02020603050405020304" pitchFamily="18" charset="0"/>
              </a:rPr>
              <a:t>Unlike analog signals, digital signals are not continuous, but signals are discrete in value and time. These signals are represented by binary numbers and consist of different voltage values.</a:t>
            </a:r>
          </a:p>
        </p:txBody>
      </p:sp>
    </p:spTree>
    <p:extLst>
      <p:ext uri="{BB962C8B-B14F-4D97-AF65-F5344CB8AC3E}">
        <p14:creationId xmlns:p14="http://schemas.microsoft.com/office/powerpoint/2010/main" val="396852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Analog Vs Digital</a:t>
            </a:r>
          </a:p>
        </p:txBody>
      </p:sp>
      <p:graphicFrame>
        <p:nvGraphicFramePr>
          <p:cNvPr id="2" name="Table 1">
            <a:extLst>
              <a:ext uri="{FF2B5EF4-FFF2-40B4-BE49-F238E27FC236}">
                <a16:creationId xmlns:a16="http://schemas.microsoft.com/office/drawing/2014/main" id="{4A8FFC7A-7DE8-980B-179D-D2191A947A16}"/>
              </a:ext>
            </a:extLst>
          </p:cNvPr>
          <p:cNvGraphicFramePr>
            <a:graphicFrameLocks noGrp="1"/>
          </p:cNvGraphicFramePr>
          <p:nvPr/>
        </p:nvGraphicFramePr>
        <p:xfrm>
          <a:off x="1320570" y="1846262"/>
          <a:ext cx="9792928" cy="4022728"/>
        </p:xfrm>
        <a:graphic>
          <a:graphicData uri="http://schemas.openxmlformats.org/drawingml/2006/table">
            <a:tbl>
              <a:tblPr/>
              <a:tblGrid>
                <a:gridCol w="4896464">
                  <a:extLst>
                    <a:ext uri="{9D8B030D-6E8A-4147-A177-3AD203B41FA5}">
                      <a16:colId xmlns:a16="http://schemas.microsoft.com/office/drawing/2014/main" val="1434609072"/>
                    </a:ext>
                  </a:extLst>
                </a:gridCol>
                <a:gridCol w="4896464">
                  <a:extLst>
                    <a:ext uri="{9D8B030D-6E8A-4147-A177-3AD203B41FA5}">
                      <a16:colId xmlns:a16="http://schemas.microsoft.com/office/drawing/2014/main" val="3607758022"/>
                    </a:ext>
                  </a:extLst>
                </a:gridCol>
              </a:tblGrid>
              <a:tr h="405167">
                <a:tc gridSpan="2">
                  <a:txBody>
                    <a:bodyPr/>
                    <a:lstStyle/>
                    <a:p>
                      <a:pPr algn="ctr" fontAlgn="t"/>
                      <a:r>
                        <a:rPr lang="en-US" sz="1700" b="1">
                          <a:effectLst/>
                        </a:rPr>
                        <a:t>Difference between Analog and Digital Signal</a:t>
                      </a:r>
                      <a:endParaRPr lang="en-US" sz="1700">
                        <a:effectLst/>
                      </a:endParaRP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532777944"/>
                  </a:ext>
                </a:extLst>
              </a:tr>
              <a:tr h="405167">
                <a:tc>
                  <a:txBody>
                    <a:bodyPr/>
                    <a:lstStyle/>
                    <a:p>
                      <a:pPr fontAlgn="t"/>
                      <a:r>
                        <a:rPr lang="en-IN" sz="1700" b="1">
                          <a:effectLst/>
                        </a:rPr>
                        <a:t>Analog Signals</a:t>
                      </a:r>
                      <a:endParaRPr lang="en-IN" sz="1700">
                        <a:effectLst/>
                      </a:endParaRP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b="1">
                          <a:effectLst/>
                        </a:rPr>
                        <a:t>Digital Signals</a:t>
                      </a:r>
                      <a:endParaRPr lang="en-IN" sz="1700">
                        <a:effectLst/>
                      </a:endParaRP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92531579"/>
                  </a:ext>
                </a:extLst>
              </a:tr>
              <a:tr h="405167">
                <a:tc>
                  <a:txBody>
                    <a:bodyPr/>
                    <a:lstStyle/>
                    <a:p>
                      <a:pPr fontAlgn="t"/>
                      <a:r>
                        <a:rPr lang="en-IN" sz="1700">
                          <a:effectLst/>
                        </a:rPr>
                        <a:t>Continuous signals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Discrete signals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4082009"/>
                  </a:ext>
                </a:extLst>
              </a:tr>
              <a:tr h="405167">
                <a:tc>
                  <a:txBody>
                    <a:bodyPr/>
                    <a:lstStyle/>
                    <a:p>
                      <a:pPr fontAlgn="t"/>
                      <a:r>
                        <a:rPr lang="en-IN" sz="1700">
                          <a:effectLst/>
                        </a:rPr>
                        <a:t>Represented by sine waves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Represented by square waves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516609"/>
                  </a:ext>
                </a:extLst>
              </a:tr>
              <a:tr h="926095">
                <a:tc>
                  <a:txBody>
                    <a:bodyPr/>
                    <a:lstStyle/>
                    <a:p>
                      <a:pPr fontAlgn="t"/>
                      <a:r>
                        <a:rPr lang="en-US" sz="1700">
                          <a:effectLst/>
                        </a:rPr>
                        <a:t>Human voice, natural sound, analog electronic devices are a few examples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a:effectLst/>
                        </a:rPr>
                        <a:t>Computers, optical drives, and other electronic devices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7926533"/>
                  </a:ext>
                </a:extLst>
              </a:tr>
              <a:tr h="405167">
                <a:tc>
                  <a:txBody>
                    <a:bodyPr/>
                    <a:lstStyle/>
                    <a:p>
                      <a:pPr fontAlgn="t"/>
                      <a:r>
                        <a:rPr lang="en-IN" sz="1700">
                          <a:effectLst/>
                        </a:rPr>
                        <a:t>Continuous range of values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700">
                          <a:effectLst/>
                        </a:rPr>
                        <a:t>Discontinuous values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0437587"/>
                  </a:ext>
                </a:extLst>
              </a:tr>
              <a:tr h="405167">
                <a:tc>
                  <a:txBody>
                    <a:bodyPr/>
                    <a:lstStyle/>
                    <a:p>
                      <a:pPr fontAlgn="t"/>
                      <a:r>
                        <a:rPr lang="en-US" sz="1700">
                          <a:effectLst/>
                        </a:rPr>
                        <a:t>Records sound waves as they are</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a:effectLst/>
                        </a:rPr>
                        <a:t>Converts into a binary waveform</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1646060"/>
                  </a:ext>
                </a:extLst>
              </a:tr>
              <a:tr h="665631">
                <a:tc>
                  <a:txBody>
                    <a:bodyPr/>
                    <a:lstStyle/>
                    <a:p>
                      <a:pPr fontAlgn="t"/>
                      <a:r>
                        <a:rPr lang="en-US" sz="1700">
                          <a:effectLst/>
                        </a:rPr>
                        <a:t>Only used in analog devices</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700" dirty="0">
                          <a:effectLst/>
                        </a:rPr>
                        <a:t>Suited for digital electronics like computers, mobiles and more</a:t>
                      </a:r>
                    </a:p>
                  </a:txBody>
                  <a:tcPr marL="72351" marR="72351" marT="72351" marB="723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3332770"/>
                  </a:ext>
                </a:extLst>
              </a:tr>
            </a:tbl>
          </a:graphicData>
        </a:graphic>
      </p:graphicFrame>
    </p:spTree>
    <p:extLst>
      <p:ext uri="{BB962C8B-B14F-4D97-AF65-F5344CB8AC3E}">
        <p14:creationId xmlns:p14="http://schemas.microsoft.com/office/powerpoint/2010/main" val="294336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Bandwidth</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Bandwidth, or precisely network bandwidth, is the maximum rate at which data transfer occurs across any particular path of the network.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Bandwidth is basically a measure of the amount of data that can be sent and received at any instance of time.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That simply means that higher is the bandwidth of a network, larger is the amount of data network can be sending to and from across its path. </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Be careful not to confuse bandwidth with closely related terms such as the data rate and the throughput. Bandwidth is something that deals with the measurement of capacity and not the speed of data transfer. </a:t>
            </a:r>
          </a:p>
        </p:txBody>
      </p:sp>
    </p:spTree>
    <p:extLst>
      <p:ext uri="{BB962C8B-B14F-4D97-AF65-F5344CB8AC3E}">
        <p14:creationId xmlns:p14="http://schemas.microsoft.com/office/powerpoint/2010/main" val="294512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Bandwidth</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Units of Measurement :</a:t>
            </a:r>
          </a:p>
          <a:p>
            <a:pPr algn="just">
              <a:lnSpc>
                <a:spcPct val="150000"/>
              </a:lnSpc>
            </a:pPr>
            <a:r>
              <a:rPr lang="en-US" b="0" i="0" dirty="0">
                <a:effectLst/>
                <a:latin typeface="Times New Roman" panose="02020603050405020304" pitchFamily="18" charset="0"/>
                <a:cs typeface="Times New Roman" panose="02020603050405020304" pitchFamily="18" charset="0"/>
              </a:rPr>
              <a:t>Bandwidth is usually measured in bits transferred per second through a path or link. The common units of bandwidth we come across are as follows.</a:t>
            </a:r>
          </a:p>
          <a:p>
            <a:pPr algn="just">
              <a:lnSpc>
                <a:spcPct val="150000"/>
              </a:lnSpc>
            </a:pPr>
            <a:r>
              <a:rPr lang="en-US" b="1" i="0" dirty="0">
                <a:effectLst/>
                <a:latin typeface="Times New Roman" panose="02020603050405020304" pitchFamily="18" charset="0"/>
                <a:cs typeface="Times New Roman" panose="02020603050405020304" pitchFamily="18" charset="0"/>
              </a:rPr>
              <a:t>bps  (Bits per second)</a:t>
            </a:r>
          </a:p>
          <a:p>
            <a:pPr algn="just">
              <a:lnSpc>
                <a:spcPct val="150000"/>
              </a:lnSpc>
            </a:pPr>
            <a:r>
              <a:rPr lang="en-US" b="1" i="0" dirty="0">
                <a:effectLst/>
                <a:latin typeface="Times New Roman" panose="02020603050405020304" pitchFamily="18" charset="0"/>
                <a:cs typeface="Times New Roman" panose="02020603050405020304" pitchFamily="18" charset="0"/>
              </a:rPr>
              <a:t>Mbps (Megabits per second)</a:t>
            </a:r>
          </a:p>
          <a:p>
            <a:pPr algn="just">
              <a:lnSpc>
                <a:spcPct val="150000"/>
              </a:lnSpc>
            </a:pPr>
            <a:r>
              <a:rPr lang="en-US" b="1" i="0" dirty="0">
                <a:effectLst/>
                <a:latin typeface="Times New Roman" panose="02020603050405020304" pitchFamily="18" charset="0"/>
                <a:cs typeface="Times New Roman" panose="02020603050405020304" pitchFamily="18" charset="0"/>
              </a:rPr>
              <a:t>Gbps (Gigabits per second) </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Example –</a:t>
            </a:r>
          </a:p>
          <a:p>
            <a:pPr algn="just">
              <a:lnSpc>
                <a:spcPct val="150000"/>
              </a:lnSpc>
            </a:pPr>
            <a:r>
              <a:rPr lang="en-US" b="0" i="0" dirty="0">
                <a:effectLst/>
                <a:latin typeface="Times New Roman" panose="02020603050405020304" pitchFamily="18" charset="0"/>
                <a:cs typeface="Times New Roman" panose="02020603050405020304" pitchFamily="18" charset="0"/>
              </a:rPr>
              <a:t>Here, a bandwidth of 10 bps for a channel, is just another way of saying that  a maximum of 10 bits can be transferred using that link for any given time. It has no relation with the transfer speed of the channel.</a:t>
            </a:r>
          </a:p>
        </p:txBody>
      </p:sp>
    </p:spTree>
    <p:extLst>
      <p:ext uri="{BB962C8B-B14F-4D97-AF65-F5344CB8AC3E}">
        <p14:creationId xmlns:p14="http://schemas.microsoft.com/office/powerpoint/2010/main" val="164996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Bandwidth</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Bandwidth is often mistaken for internet speed when it's actually the volume of information that can be sent over a connection in a measured amount of time – calculated in megabits per second (Mbps). </a:t>
            </a:r>
          </a:p>
          <a:p>
            <a:pPr algn="just">
              <a:lnSpc>
                <a:spcPct val="150000"/>
              </a:lnSpc>
            </a:pPr>
            <a:r>
              <a:rPr lang="en-US" b="1" i="0" dirty="0">
                <a:effectLst/>
                <a:latin typeface="Times New Roman" panose="02020603050405020304" pitchFamily="18" charset="0"/>
                <a:cs typeface="Times New Roman" panose="02020603050405020304" pitchFamily="18" charset="0"/>
              </a:rPr>
              <a:t>What's the difference?</a:t>
            </a:r>
          </a:p>
          <a:p>
            <a:pPr algn="just">
              <a:lnSpc>
                <a:spcPct val="150000"/>
              </a:lnSpc>
            </a:pPr>
            <a:r>
              <a:rPr lang="en-US" b="0" i="0" dirty="0">
                <a:effectLst/>
                <a:latin typeface="Times New Roman" panose="02020603050405020304" pitchFamily="18" charset="0"/>
                <a:cs typeface="Times New Roman" panose="02020603050405020304" pitchFamily="18" charset="0"/>
              </a:rPr>
              <a:t>Some internet terms are so similar that they’re often confused with each other. We're here to help set the record straight.</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Bandwidth vs speed</a:t>
            </a:r>
          </a:p>
          <a:p>
            <a:pPr algn="just">
              <a:lnSpc>
                <a:spcPct val="150000"/>
              </a:lnSpc>
            </a:pPr>
            <a:r>
              <a:rPr lang="en-US" b="0" i="0" dirty="0">
                <a:effectLst/>
                <a:latin typeface="Times New Roman" panose="02020603050405020304" pitchFamily="18" charset="0"/>
                <a:cs typeface="Times New Roman" panose="02020603050405020304" pitchFamily="18" charset="0"/>
              </a:rPr>
              <a:t>Bandwidth is how much information you receive every second, while speed is how fast that information is received or downloaded. Let's compare it to filling a bathtub. If the bathtub faucet has a wide opening, more water can flow at a faster rate than if the pipe was narrower. Think of the water as the bandwidth and the rate at which the water flows as the speed.</a:t>
            </a:r>
          </a:p>
        </p:txBody>
      </p:sp>
    </p:spTree>
    <p:extLst>
      <p:ext uri="{BB962C8B-B14F-4D97-AF65-F5344CB8AC3E}">
        <p14:creationId xmlns:p14="http://schemas.microsoft.com/office/powerpoint/2010/main" val="58874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AC9B1-B98B-B4EB-44D3-D4C2AF7067D1}"/>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Content Placeholder 2">
            <a:extLst>
              <a:ext uri="{FF2B5EF4-FFF2-40B4-BE49-F238E27FC236}">
                <a16:creationId xmlns:a16="http://schemas.microsoft.com/office/drawing/2014/main" id="{54E998D1-CDC6-67A1-C335-7B1CE73DE2C4}"/>
              </a:ext>
            </a:extLst>
          </p:cNvPr>
          <p:cNvSpPr>
            <a:spLocks noGrp="1"/>
          </p:cNvSpPr>
          <p:nvPr>
            <p:ph idx="1"/>
          </p:nvPr>
        </p:nvSpPr>
        <p:spPr>
          <a:xfrm>
            <a:off x="1096963" y="2713703"/>
            <a:ext cx="10058400" cy="3155285"/>
          </a:xfrm>
        </p:spPr>
        <p:txBody>
          <a:bodyPr anchor="t">
            <a:normAutofit/>
          </a:bodyPr>
          <a:lstStyle/>
          <a:p>
            <a:pPr marL="0" lvl="0" indent="0" algn="ctr">
              <a:lnSpc>
                <a:spcPct val="100000"/>
              </a:lnSpc>
              <a:buNone/>
            </a:pPr>
            <a:r>
              <a:rPr lang="en-US" sz="5400" dirty="0">
                <a:latin typeface="Times New Roman" panose="02020603050405020304" pitchFamily="18" charset="0"/>
                <a:cs typeface="Times New Roman" panose="02020603050405020304" pitchFamily="18" charset="0"/>
              </a:rPr>
              <a:t>UNIT 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0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Bandwidth</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Bandwidth vs throughput</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Throughput is how much information actually gets delivered in a certain amount of time. So if bandwidth is the max amount of data, throughput is how much of that data makes it to its destination – taking latency, network speed, packet loss and other factors into account.</a:t>
            </a:r>
          </a:p>
        </p:txBody>
      </p:sp>
    </p:spTree>
    <p:extLst>
      <p:ext uri="{BB962C8B-B14F-4D97-AF65-F5344CB8AC3E}">
        <p14:creationId xmlns:p14="http://schemas.microsoft.com/office/powerpoint/2010/main" val="4251776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Noise is unwanted electrical or electromagnetic energy that degrades the quality of signals and data.  Noise occurs in digital and analog systems, and can affect files and communications of all types, including text, programs, images, and audio.</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While transmission we get errors, the reason of transmission impairment is noise. In networking, noise is an unwanted signal produced in the transmission medium.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86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With electronics, noise is any disturbance that interferes with data transmission or communication and corrupts the quality of the signal. Below are examples of where noise can be encountered in data transmission and its common causes.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Audio, image, or video signal noise.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Electrical signal noise.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Wireless signal noise.</a:t>
            </a:r>
          </a:p>
        </p:txBody>
      </p:sp>
    </p:spTree>
    <p:extLst>
      <p:ext uri="{BB962C8B-B14F-4D97-AF65-F5344CB8AC3E}">
        <p14:creationId xmlns:p14="http://schemas.microsoft.com/office/powerpoint/2010/main" val="1926322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With electronics, noise is any disturbance that interferes with data transmission or communication and corrupts the quality of the signal. Below are examples of where noise can be encountered in data transmission and its common causes.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Audio, image, or video signal noise.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Electrical signal noise.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Wireless signal noise.</a:t>
            </a:r>
          </a:p>
        </p:txBody>
      </p:sp>
    </p:spTree>
    <p:extLst>
      <p:ext uri="{BB962C8B-B14F-4D97-AF65-F5344CB8AC3E}">
        <p14:creationId xmlns:p14="http://schemas.microsoft.com/office/powerpoint/2010/main" val="392695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Audio, image, or video signal noise</a:t>
            </a:r>
          </a:p>
          <a:p>
            <a:pPr algn="just">
              <a:lnSpc>
                <a:spcPct val="150000"/>
              </a:lnSpc>
            </a:pPr>
            <a:r>
              <a:rPr lang="en-US" b="0" i="0" dirty="0">
                <a:effectLst/>
                <a:latin typeface="Times New Roman" panose="02020603050405020304" pitchFamily="18" charset="0"/>
                <a:cs typeface="Times New Roman" panose="02020603050405020304" pitchFamily="18" charset="0"/>
              </a:rPr>
              <a:t>Degradation in audio and video signals can reduce the overall quality of audio, images, and videos. In audio, noise manifests as a hiss. In images or videos, noise refers to random multicolored or varied-brightness pixels that overlay an image. Noise is often caused by one or more of the following reasons.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Loose connection; verify all your connections are attached correctly.</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you have more than one wire used for audio or video, or other nearby cords or cables, make sure they are separated to prevent crosstalk. Cables with poor shielding can cause noise in close wiring.</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Bad cables; try replacing cables.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taking a picture, grainy or noisy images can be caused by a high ISO setting, low light conditions, camera sensors, analog conversion, or digital processing techniques.</a:t>
            </a:r>
          </a:p>
        </p:txBody>
      </p:sp>
    </p:spTree>
    <p:extLst>
      <p:ext uri="{BB962C8B-B14F-4D97-AF65-F5344CB8AC3E}">
        <p14:creationId xmlns:p14="http://schemas.microsoft.com/office/powerpoint/2010/main" val="10708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Electrical signal noise</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Electrical or power noise can create disruptions in power, causing devices to temporarily not work or permanently fail.</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help protect against power spikes, surges, and other line noises, connect all your electronic equipment to a surge protector.</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protect your devices from failing in the event of a power outage, undervoltage, or brownout, connect your equipment to a UPS (uninterruptible power supply).</a:t>
            </a:r>
          </a:p>
        </p:txBody>
      </p:sp>
    </p:spTree>
    <p:extLst>
      <p:ext uri="{BB962C8B-B14F-4D97-AF65-F5344CB8AC3E}">
        <p14:creationId xmlns:p14="http://schemas.microsoft.com/office/powerpoint/2010/main" val="100045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Wireless signal noise</a:t>
            </a:r>
          </a:p>
          <a:p>
            <a:pPr algn="just">
              <a:lnSpc>
                <a:spcPct val="150000"/>
              </a:lnSpc>
            </a:pPr>
            <a:r>
              <a:rPr lang="en-US" b="0" i="0" dirty="0">
                <a:effectLst/>
                <a:latin typeface="Times New Roman" panose="02020603050405020304" pitchFamily="18" charset="0"/>
                <a:cs typeface="Times New Roman" panose="02020603050405020304" pitchFamily="18" charset="0"/>
              </a:rPr>
              <a:t>Wireless noise or poor connection is often caused by one or more of the reasons listed below.</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Receiver blocked </a:t>
            </a:r>
            <a:r>
              <a:rPr lang="en-US" b="0" i="0" dirty="0">
                <a:effectLst/>
                <a:latin typeface="Times New Roman" panose="02020603050405020304" pitchFamily="18" charset="0"/>
                <a:cs typeface="Times New Roman" panose="02020603050405020304" pitchFamily="18" charset="0"/>
              </a:rPr>
              <a:t>- If the antenna is not set up properly or a wireless receiver is blocked, it can cause noise.</a:t>
            </a:r>
          </a:p>
          <a:p>
            <a:pPr algn="just">
              <a:lnSpc>
                <a:spcPct val="150000"/>
              </a:lnSpc>
            </a:pPr>
            <a:r>
              <a:rPr lang="en-US" b="1" i="0" dirty="0">
                <a:effectLst/>
                <a:latin typeface="Times New Roman" panose="02020603050405020304" pitchFamily="18" charset="0"/>
                <a:cs typeface="Times New Roman" panose="02020603050405020304" pitchFamily="18" charset="0"/>
              </a:rPr>
              <a:t>Out of range </a:t>
            </a:r>
            <a:r>
              <a:rPr lang="en-US" b="0" i="0" dirty="0">
                <a:effectLst/>
                <a:latin typeface="Times New Roman" panose="02020603050405020304" pitchFamily="18" charset="0"/>
                <a:cs typeface="Times New Roman" panose="02020603050405020304" pitchFamily="18" charset="0"/>
              </a:rPr>
              <a:t>- As you get further away from the receiver, your signal strength decreases and can cause noise or lost connection.</a:t>
            </a:r>
          </a:p>
          <a:p>
            <a:pPr algn="just">
              <a:lnSpc>
                <a:spcPct val="150000"/>
              </a:lnSpc>
            </a:pPr>
            <a:r>
              <a:rPr lang="en-US" b="1" i="0" dirty="0">
                <a:effectLst/>
                <a:latin typeface="Times New Roman" panose="02020603050405020304" pitchFamily="18" charset="0"/>
                <a:cs typeface="Times New Roman" panose="02020603050405020304" pitchFamily="18" charset="0"/>
              </a:rPr>
              <a:t>Other wireless interference </a:t>
            </a:r>
            <a:r>
              <a:rPr lang="en-US" b="0" i="0" dirty="0">
                <a:effectLst/>
                <a:latin typeface="Times New Roman" panose="02020603050405020304" pitchFamily="18" charset="0"/>
                <a:cs typeface="Times New Roman" panose="02020603050405020304" pitchFamily="18" charset="0"/>
              </a:rPr>
              <a:t>- If other wireless devices are around your location, their signals can disrupt your connection.</a:t>
            </a:r>
          </a:p>
          <a:p>
            <a:pPr algn="just">
              <a:lnSpc>
                <a:spcPct val="150000"/>
              </a:lnSpc>
            </a:pPr>
            <a:r>
              <a:rPr lang="en-US" b="1" i="0" dirty="0">
                <a:effectLst/>
                <a:latin typeface="Times New Roman" panose="02020603050405020304" pitchFamily="18" charset="0"/>
                <a:cs typeface="Times New Roman" panose="02020603050405020304" pitchFamily="18" charset="0"/>
              </a:rPr>
              <a:t>Lower power </a:t>
            </a:r>
            <a:r>
              <a:rPr lang="en-US" b="0" i="0" dirty="0">
                <a:effectLst/>
                <a:latin typeface="Times New Roman" panose="02020603050405020304" pitchFamily="18" charset="0"/>
                <a:cs typeface="Times New Roman" panose="02020603050405020304" pitchFamily="18" charset="0"/>
              </a:rPr>
              <a:t>- If the batteries are failing on the wireless device, it can degrade the signal being transmitted or received.</a:t>
            </a:r>
          </a:p>
        </p:txBody>
      </p:sp>
    </p:spTree>
    <p:extLst>
      <p:ext uri="{BB962C8B-B14F-4D97-AF65-F5344CB8AC3E}">
        <p14:creationId xmlns:p14="http://schemas.microsoft.com/office/powerpoint/2010/main" val="1512633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What is the signal-to-noise ratio?</a:t>
            </a:r>
          </a:p>
          <a:p>
            <a:pPr algn="just">
              <a:lnSpc>
                <a:spcPct val="150000"/>
              </a:lnSpc>
            </a:pPr>
            <a:r>
              <a:rPr lang="en-US" b="0" i="0" dirty="0">
                <a:effectLst/>
                <a:latin typeface="Times New Roman" panose="02020603050405020304" pitchFamily="18" charset="0"/>
                <a:cs typeface="Times New Roman" panose="02020603050405020304" pitchFamily="18" charset="0"/>
              </a:rPr>
              <a:t>In analog and digital communications, a signal-to-noise ratio, often written S/N or SNR, is a measure of the strength of the desired signal relative to background noise (undesired signal). S/N can be determined by using a fixed formula that compares the two levels and returns the ratio, which shows whether the noise level is impacting the desired signal.</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ratio is typically expressed as a single numeric value in decibels (dB). The ratio can be zero, a positive number or a negative number. A signal-to-noise ratio over 0 dB indicates that the signal level is greater than the noise level. The higher the ratio, the better the signal quality.</a:t>
            </a:r>
          </a:p>
        </p:txBody>
      </p:sp>
    </p:spTree>
    <p:extLst>
      <p:ext uri="{BB962C8B-B14F-4D97-AF65-F5344CB8AC3E}">
        <p14:creationId xmlns:p14="http://schemas.microsoft.com/office/powerpoint/2010/main" val="2351362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For example, a Wi-Fi signal with S/N of 40 dB will deliver better network services than a signal with S/N of 20 </a:t>
            </a:r>
            <a:r>
              <a:rPr lang="en-US" b="0" i="0" dirty="0" err="1">
                <a:effectLst/>
                <a:latin typeface="Times New Roman" panose="02020603050405020304" pitchFamily="18" charset="0"/>
                <a:cs typeface="Times New Roman" panose="02020603050405020304" pitchFamily="18" charset="0"/>
              </a:rPr>
              <a:t>dB.</a:t>
            </a:r>
            <a:r>
              <a:rPr lang="en-US" b="0" i="0" dirty="0">
                <a:effectLst/>
                <a:latin typeface="Times New Roman" panose="02020603050405020304" pitchFamily="18" charset="0"/>
                <a:cs typeface="Times New Roman" panose="02020603050405020304" pitchFamily="18" charset="0"/>
              </a:rPr>
              <a:t> If a Wi-Fi signal's S/N is too low, network performance can be impacted because it becomes more difficult for devices to distinguish the desired signal from the noise. This can result in dropped packets and data retransmissions, leading to lower throughput and higher latency.</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Noise includes any unwanted disturbance that degrades the quality of the desired signal. It can include thermal, quantum, electronic, impulse or intermodulation noise, as well as other forms of noise. Environmental factors, such as temperature and humidity, can also affect noise levels.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346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If the noise is significant enough in comparison to the desired signal -- that is, S/N is low -- it can disrupt a wide range of data transfers, including text files, graphics, telemetry, applications, and audio and video streams.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17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networks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What is a network?</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network is two or more computers (or other electronic devices) that are connected together, usually by cables or Wi-Fi.</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Some computer networks will have a server. A server is a powerful computer that often acts as a central hub for services in a network, </a:t>
            </a:r>
            <a:r>
              <a:rPr lang="en-US" b="0" i="0" dirty="0" err="1">
                <a:effectLst/>
                <a:latin typeface="Times New Roman" panose="02020603050405020304" pitchFamily="18" charset="0"/>
                <a:cs typeface="Times New Roman" panose="02020603050405020304" pitchFamily="18" charset="0"/>
              </a:rPr>
              <a:t>eg</a:t>
            </a:r>
            <a:r>
              <a:rPr lang="en-US" b="0" i="0" dirty="0">
                <a:effectLst/>
                <a:latin typeface="Times New Roman" panose="02020603050405020304" pitchFamily="18" charset="0"/>
                <a:cs typeface="Times New Roman" panose="02020603050405020304" pitchFamily="18" charset="0"/>
              </a:rPr>
              <a:t> emails, internet access and file storage. Each computer connected to a server is called a client.</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computer that is not connected to a network is called a standalone computer.</a:t>
            </a:r>
          </a:p>
        </p:txBody>
      </p:sp>
    </p:spTree>
    <p:extLst>
      <p:ext uri="{BB962C8B-B14F-4D97-AF65-F5344CB8AC3E}">
        <p14:creationId xmlns:p14="http://schemas.microsoft.com/office/powerpoint/2010/main" val="388432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How do you calculate the signal-to-noise ratio?</a:t>
            </a:r>
          </a:p>
          <a:p>
            <a:pPr algn="just">
              <a:lnSpc>
                <a:spcPct val="150000"/>
              </a:lnSpc>
            </a:pPr>
            <a:r>
              <a:rPr lang="en-US" b="0" i="0" dirty="0">
                <a:effectLst/>
                <a:latin typeface="Times New Roman" panose="02020603050405020304" pitchFamily="18" charset="0"/>
                <a:cs typeface="Times New Roman" panose="02020603050405020304" pitchFamily="18" charset="0"/>
              </a:rPr>
              <a:t>The signal-to-noise ratio is typically measured in decibels and can be calculated by using a base 10 logarithm. The exact formula depends on how the signal and noise levels are measured, though.</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For example, if they're measured in microvolts, the following formula can be used:</a:t>
            </a:r>
          </a:p>
          <a:p>
            <a:pPr algn="just">
              <a:lnSpc>
                <a:spcPct val="150000"/>
              </a:lnSpc>
            </a:pPr>
            <a:r>
              <a:rPr lang="en-US" b="0" i="0" dirty="0">
                <a:effectLst/>
                <a:latin typeface="Times New Roman" panose="02020603050405020304" pitchFamily="18" charset="0"/>
                <a:cs typeface="Times New Roman" panose="02020603050405020304" pitchFamily="18" charset="0"/>
              </a:rPr>
              <a:t>S/N = 20 log10(Ps/</a:t>
            </a:r>
            <a:r>
              <a:rPr lang="en-US" b="0" i="0" dirty="0" err="1">
                <a:effectLst/>
                <a:latin typeface="Times New Roman" panose="02020603050405020304" pitchFamily="18" charset="0"/>
                <a:cs typeface="Times New Roman" panose="02020603050405020304" pitchFamily="18" charset="0"/>
              </a:rPr>
              <a:t>Pn</a:t>
            </a:r>
            <a:r>
              <a:rPr lang="en-US" b="0" i="0" dirty="0">
                <a:effectLst/>
                <a:latin typeface="Times New Roman" panose="02020603050405020304" pitchFamily="18" charset="0"/>
                <a:cs typeface="Times New Roman" panose="02020603050405020304" pitchFamily="18" charset="0"/>
              </a:rPr>
              <a:t>)</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Ps is the signal in microvolts, and </a:t>
            </a:r>
            <a:r>
              <a:rPr lang="en-US" b="0" i="0" dirty="0" err="1">
                <a:effectLst/>
                <a:latin typeface="Times New Roman" panose="02020603050405020304" pitchFamily="18" charset="0"/>
                <a:cs typeface="Times New Roman" panose="02020603050405020304" pitchFamily="18" charset="0"/>
              </a:rPr>
              <a:t>Pn</a:t>
            </a:r>
            <a:r>
              <a:rPr lang="en-US" b="0" i="0" dirty="0">
                <a:effectLst/>
                <a:latin typeface="Times New Roman" panose="02020603050405020304" pitchFamily="18" charset="0"/>
                <a:cs typeface="Times New Roman" panose="02020603050405020304" pitchFamily="18" charset="0"/>
              </a:rPr>
              <a:t> is the noise in microvolts.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However, if the signal and noise are measured in watts, the formula is slightly different:</a:t>
            </a:r>
          </a:p>
          <a:p>
            <a:pPr algn="just">
              <a:lnSpc>
                <a:spcPct val="150000"/>
              </a:lnSpc>
            </a:pPr>
            <a:r>
              <a:rPr lang="en-US" b="0" i="0" dirty="0">
                <a:effectLst/>
                <a:latin typeface="Times New Roman" panose="02020603050405020304" pitchFamily="18" charset="0"/>
                <a:cs typeface="Times New Roman" panose="02020603050405020304" pitchFamily="18" charset="0"/>
              </a:rPr>
              <a:t>S/N = 10 log10(Ps/</a:t>
            </a:r>
            <a:r>
              <a:rPr lang="en-US" b="0" i="0" dirty="0" err="1">
                <a:effectLst/>
                <a:latin typeface="Times New Roman" panose="02020603050405020304" pitchFamily="18" charset="0"/>
                <a:cs typeface="Times New Roman" panose="02020603050405020304" pitchFamily="18" charset="0"/>
              </a:rPr>
              <a:t>Pn</a:t>
            </a:r>
            <a:r>
              <a:rPr lang="en-US"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6006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0" i="0">
                <a:effectLst/>
                <a:latin typeface="Times New Roman" panose="02020603050405020304" pitchFamily="18" charset="0"/>
                <a:cs typeface="Times New Roman" panose="02020603050405020304" pitchFamily="18" charset="0"/>
              </a:rPr>
              <a:t>When Ps is greater than Pn, S/N will be positive. Ideally, Ps should be much greater than Pn to minimize noise interference. As an example, suppose that Ps equals 10 microvolts and Pn equals 1 microvolt. Because 10 divided by 1 equals 10, the following formula can be used to calculate S/N:</a:t>
            </a:r>
          </a:p>
          <a:p>
            <a:pPr algn="just">
              <a:lnSpc>
                <a:spcPct val="150000"/>
              </a:lnSpc>
            </a:pPr>
            <a:endParaRPr lang="en-US" b="0" i="0">
              <a:effectLst/>
              <a:latin typeface="Times New Roman" panose="02020603050405020304" pitchFamily="18" charset="0"/>
              <a:cs typeface="Times New Roman" panose="02020603050405020304" pitchFamily="18" charset="0"/>
            </a:endParaRPr>
          </a:p>
          <a:p>
            <a:pPr algn="just">
              <a:lnSpc>
                <a:spcPct val="150000"/>
              </a:lnSpc>
            </a:pPr>
            <a:r>
              <a:rPr lang="en-US" b="0" i="0">
                <a:effectLst/>
                <a:latin typeface="Times New Roman" panose="02020603050405020304" pitchFamily="18" charset="0"/>
                <a:cs typeface="Times New Roman" panose="02020603050405020304" pitchFamily="18" charset="0"/>
              </a:rPr>
              <a:t>S/N = 20 log10(10) = 20 dB</a:t>
            </a:r>
          </a:p>
          <a:p>
            <a:pPr algn="just">
              <a:lnSpc>
                <a:spcPct val="150000"/>
              </a:lnSpc>
            </a:pPr>
            <a:endParaRPr lang="en-US" b="0" i="0">
              <a:effectLst/>
              <a:latin typeface="Times New Roman" panose="02020603050405020304" pitchFamily="18" charset="0"/>
              <a:cs typeface="Times New Roman" panose="02020603050405020304" pitchFamily="18" charset="0"/>
            </a:endParaRPr>
          </a:p>
          <a:p>
            <a:pPr algn="just">
              <a:lnSpc>
                <a:spcPct val="150000"/>
              </a:lnSpc>
            </a:pPr>
            <a:r>
              <a:rPr lang="en-US" b="0" i="0">
                <a:effectLst/>
                <a:latin typeface="Times New Roman" panose="02020603050405020304" pitchFamily="18" charset="0"/>
                <a:cs typeface="Times New Roman" panose="02020603050405020304" pitchFamily="18" charset="0"/>
              </a:rPr>
              <a:t>A ratio of 20 dB means that the signal is clearly readable. If the signal is much weaker but still above the noise level -- say, 1.3 microvolts -- S/N is much lower, in this case, only 2.28 dB:</a:t>
            </a:r>
          </a:p>
          <a:p>
            <a:pPr algn="just">
              <a:lnSpc>
                <a:spcPct val="150000"/>
              </a:lnSpc>
            </a:pPr>
            <a:endParaRPr lang="en-US" b="0" i="0">
              <a:effectLst/>
              <a:latin typeface="Times New Roman" panose="02020603050405020304" pitchFamily="18" charset="0"/>
              <a:cs typeface="Times New Roman" panose="02020603050405020304" pitchFamily="18" charset="0"/>
            </a:endParaRPr>
          </a:p>
          <a:p>
            <a:pPr algn="just">
              <a:lnSpc>
                <a:spcPct val="150000"/>
              </a:lnSpc>
            </a:pPr>
            <a:r>
              <a:rPr lang="en-US" b="0" i="0">
                <a:effectLst/>
                <a:latin typeface="Times New Roman" panose="02020603050405020304" pitchFamily="18" charset="0"/>
                <a:cs typeface="Times New Roman" panose="02020603050405020304" pitchFamily="18" charset="0"/>
              </a:rPr>
              <a:t>S/N = 20 log10(1.3) = 2.28 dB</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58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pic>
        <p:nvPicPr>
          <p:cNvPr id="3" name="Picture 2" descr="Text&#10;&#10;Description automatically generated">
            <a:extLst>
              <a:ext uri="{FF2B5EF4-FFF2-40B4-BE49-F238E27FC236}">
                <a16:creationId xmlns:a16="http://schemas.microsoft.com/office/drawing/2014/main" id="{9F00523D-F8BB-865D-CAB2-0AEB04FD48A7}"/>
              </a:ext>
            </a:extLst>
          </p:cNvPr>
          <p:cNvPicPr>
            <a:picLocks noChangeAspect="1"/>
          </p:cNvPicPr>
          <p:nvPr/>
        </p:nvPicPr>
        <p:blipFill>
          <a:blip r:embed="rId2"/>
          <a:stretch>
            <a:fillRect/>
          </a:stretch>
        </p:blipFill>
        <p:spPr>
          <a:xfrm>
            <a:off x="1418896" y="2147455"/>
            <a:ext cx="9443067" cy="2000783"/>
          </a:xfrm>
          <a:prstGeom prst="rect">
            <a:avLst/>
          </a:prstGeom>
        </p:spPr>
      </p:pic>
    </p:spTree>
    <p:extLst>
      <p:ext uri="{BB962C8B-B14F-4D97-AF65-F5344CB8AC3E}">
        <p14:creationId xmlns:p14="http://schemas.microsoft.com/office/powerpoint/2010/main" val="213074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pic>
        <p:nvPicPr>
          <p:cNvPr id="5" name="Picture 4" descr="Graphical user interface, text, application, email&#10;&#10;Description automatically generated">
            <a:extLst>
              <a:ext uri="{FF2B5EF4-FFF2-40B4-BE49-F238E27FC236}">
                <a16:creationId xmlns:a16="http://schemas.microsoft.com/office/drawing/2014/main" id="{52EF95FB-F799-60A8-3CA0-EA36AE5F9474}"/>
              </a:ext>
            </a:extLst>
          </p:cNvPr>
          <p:cNvPicPr>
            <a:picLocks noChangeAspect="1"/>
          </p:cNvPicPr>
          <p:nvPr/>
        </p:nvPicPr>
        <p:blipFill>
          <a:blip r:embed="rId2"/>
          <a:stretch>
            <a:fillRect/>
          </a:stretch>
        </p:blipFill>
        <p:spPr>
          <a:xfrm>
            <a:off x="1387365" y="2342998"/>
            <a:ext cx="9825117" cy="2938450"/>
          </a:xfrm>
          <a:prstGeom prst="rect">
            <a:avLst/>
          </a:prstGeom>
        </p:spPr>
      </p:pic>
    </p:spTree>
    <p:extLst>
      <p:ext uri="{BB962C8B-B14F-4D97-AF65-F5344CB8AC3E}">
        <p14:creationId xmlns:p14="http://schemas.microsoft.com/office/powerpoint/2010/main" val="169931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maximum quantity of traffic or signal that may pass over a particular infrastructure channel is channel capacity. It can be used to assess the capacity of a channel or conduit in computer science, electrical engineering, and other areas.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By capacity of a channel, it means the capacity of the transmission medium (wire or link). Capacity is the number of bits the transmission medium can hold.</a:t>
            </a:r>
          </a:p>
        </p:txBody>
      </p:sp>
    </p:spTree>
    <p:extLst>
      <p:ext uri="{BB962C8B-B14F-4D97-AF65-F5344CB8AC3E}">
        <p14:creationId xmlns:p14="http://schemas.microsoft.com/office/powerpoint/2010/main" val="1654145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capacity of the channel depends on two things: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Bandwidth</a:t>
            </a:r>
          </a:p>
          <a:p>
            <a:pPr marL="342900" indent="-34290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Propagation delay</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Capacity = bandwidth * propagation delay </a:t>
            </a:r>
          </a:p>
          <a:p>
            <a:pPr algn="just">
              <a:lnSpc>
                <a:spcPct val="150000"/>
              </a:lnSpc>
            </a:pPr>
            <a:r>
              <a:rPr lang="en-US" b="0" i="0" dirty="0">
                <a:effectLst/>
                <a:latin typeface="Times New Roman" panose="02020603050405020304" pitchFamily="18" charset="0"/>
                <a:cs typeface="Times New Roman" panose="02020603050405020304" pitchFamily="18" charset="0"/>
              </a:rPr>
              <a:t>(in case of half duplex)</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Capacity =2* bandwidth * propagation delay </a:t>
            </a:r>
          </a:p>
          <a:p>
            <a:pPr algn="just">
              <a:lnSpc>
                <a:spcPct val="150000"/>
              </a:lnSpc>
            </a:pPr>
            <a:r>
              <a:rPr lang="en-US" b="0" i="0" dirty="0">
                <a:effectLst/>
                <a:latin typeface="Times New Roman" panose="02020603050405020304" pitchFamily="18" charset="0"/>
                <a:cs typeface="Times New Roman" panose="02020603050405020304" pitchFamily="18" charset="0"/>
              </a:rPr>
              <a:t>(in case of full duplex) </a:t>
            </a:r>
          </a:p>
        </p:txBody>
      </p:sp>
    </p:spTree>
    <p:extLst>
      <p:ext uri="{BB962C8B-B14F-4D97-AF65-F5344CB8AC3E}">
        <p14:creationId xmlns:p14="http://schemas.microsoft.com/office/powerpoint/2010/main" val="422773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Types of Communication Channel</a:t>
            </a:r>
          </a:p>
          <a:p>
            <a:pPr algn="just">
              <a:lnSpc>
                <a:spcPct val="150000"/>
              </a:lnSpc>
            </a:pPr>
            <a:r>
              <a:rPr lang="en-US" b="0" i="0" dirty="0">
                <a:effectLst/>
                <a:latin typeface="Times New Roman" panose="02020603050405020304" pitchFamily="18" charset="0"/>
                <a:cs typeface="Times New Roman" panose="02020603050405020304" pitchFamily="18" charset="0"/>
              </a:rPr>
              <a:t>There are three types of communication channels in computer networking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Simplex channel</a:t>
            </a:r>
            <a:r>
              <a:rPr lang="en-US" b="0" i="0" dirty="0">
                <a:effectLst/>
                <a:latin typeface="Times New Roman" panose="02020603050405020304" pitchFamily="18" charset="0"/>
                <a:cs typeface="Times New Roman" panose="02020603050405020304" pitchFamily="18" charset="0"/>
              </a:rPr>
              <a:t> − Signals can only be sent in one way using a simple communication connection. As a result, the channel's complete bandwidth can be used during transmission.</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2.  Half-duplex channel </a:t>
            </a:r>
            <a:r>
              <a:rPr lang="en-US" b="0" i="0" dirty="0">
                <a:effectLst/>
                <a:latin typeface="Times New Roman" panose="02020603050405020304" pitchFamily="18" charset="0"/>
                <a:cs typeface="Times New Roman" panose="02020603050405020304" pitchFamily="18" charset="0"/>
              </a:rPr>
              <a:t>− A half-duplex communication channel can send signals in both directions simultaneously, but only in one. It can be thought of as a simplex communication channel with a switchable transmission direction.</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526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3.  Full-duplex channel </a:t>
            </a:r>
            <a:r>
              <a:rPr lang="en-US" b="0" i="0" dirty="0">
                <a:effectLst/>
                <a:latin typeface="Times New Roman" panose="02020603050405020304" pitchFamily="18" charset="0"/>
                <a:cs typeface="Times New Roman" panose="02020603050405020304" pitchFamily="18" charset="0"/>
              </a:rPr>
              <a:t>− A full-duplex communication link can simultaneously send signals in both directions. Communication efficiency is considerably improved by using full-duplex communication channels.</a:t>
            </a:r>
          </a:p>
        </p:txBody>
      </p:sp>
    </p:spTree>
    <p:extLst>
      <p:ext uri="{BB962C8B-B14F-4D97-AF65-F5344CB8AC3E}">
        <p14:creationId xmlns:p14="http://schemas.microsoft.com/office/powerpoint/2010/main" val="3574596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pic>
        <p:nvPicPr>
          <p:cNvPr id="3" name="Picture 2">
            <a:extLst>
              <a:ext uri="{FF2B5EF4-FFF2-40B4-BE49-F238E27FC236}">
                <a16:creationId xmlns:a16="http://schemas.microsoft.com/office/drawing/2014/main" id="{69F30B4D-3B0A-C773-ACFB-5A79A82DBFEC}"/>
              </a:ext>
            </a:extLst>
          </p:cNvPr>
          <p:cNvPicPr>
            <a:picLocks noChangeAspect="1"/>
          </p:cNvPicPr>
          <p:nvPr/>
        </p:nvPicPr>
        <p:blipFill>
          <a:blip r:embed="rId2"/>
          <a:stretch>
            <a:fillRect/>
          </a:stretch>
        </p:blipFill>
        <p:spPr>
          <a:xfrm>
            <a:off x="1090180" y="1985530"/>
            <a:ext cx="3333750" cy="781050"/>
          </a:xfrm>
          <a:prstGeom prst="rect">
            <a:avLst/>
          </a:prstGeom>
        </p:spPr>
      </p:pic>
      <p:pic>
        <p:nvPicPr>
          <p:cNvPr id="5" name="Picture 4">
            <a:extLst>
              <a:ext uri="{FF2B5EF4-FFF2-40B4-BE49-F238E27FC236}">
                <a16:creationId xmlns:a16="http://schemas.microsoft.com/office/drawing/2014/main" id="{3D7F1C27-CF1B-19A7-CC42-CA33D1CB8877}"/>
              </a:ext>
            </a:extLst>
          </p:cNvPr>
          <p:cNvPicPr>
            <a:picLocks noChangeAspect="1"/>
          </p:cNvPicPr>
          <p:nvPr/>
        </p:nvPicPr>
        <p:blipFill>
          <a:blip r:embed="rId3"/>
          <a:stretch>
            <a:fillRect/>
          </a:stretch>
        </p:blipFill>
        <p:spPr>
          <a:xfrm>
            <a:off x="975880" y="3454392"/>
            <a:ext cx="3448050" cy="2847975"/>
          </a:xfrm>
          <a:prstGeom prst="rect">
            <a:avLst/>
          </a:prstGeom>
        </p:spPr>
      </p:pic>
      <p:pic>
        <p:nvPicPr>
          <p:cNvPr id="7" name="Picture 6">
            <a:extLst>
              <a:ext uri="{FF2B5EF4-FFF2-40B4-BE49-F238E27FC236}">
                <a16:creationId xmlns:a16="http://schemas.microsoft.com/office/drawing/2014/main" id="{1065FB8A-34CB-180B-7052-64F3965EBD40}"/>
              </a:ext>
            </a:extLst>
          </p:cNvPr>
          <p:cNvPicPr>
            <a:picLocks noChangeAspect="1"/>
          </p:cNvPicPr>
          <p:nvPr/>
        </p:nvPicPr>
        <p:blipFill>
          <a:blip r:embed="rId4"/>
          <a:stretch>
            <a:fillRect/>
          </a:stretch>
        </p:blipFill>
        <p:spPr>
          <a:xfrm>
            <a:off x="7768072" y="3052762"/>
            <a:ext cx="3448050" cy="1057275"/>
          </a:xfrm>
          <a:prstGeom prst="rect">
            <a:avLst/>
          </a:prstGeom>
        </p:spPr>
      </p:pic>
      <p:sp>
        <p:nvSpPr>
          <p:cNvPr id="8" name="TextBox 7">
            <a:extLst>
              <a:ext uri="{FF2B5EF4-FFF2-40B4-BE49-F238E27FC236}">
                <a16:creationId xmlns:a16="http://schemas.microsoft.com/office/drawing/2014/main" id="{F86E4E20-2185-F53D-4878-7C3F8F6E5DF1}"/>
              </a:ext>
            </a:extLst>
          </p:cNvPr>
          <p:cNvSpPr txBox="1"/>
          <p:nvPr/>
        </p:nvSpPr>
        <p:spPr>
          <a:xfrm>
            <a:off x="2064328" y="2826555"/>
            <a:ext cx="1066800" cy="369332"/>
          </a:xfrm>
          <a:prstGeom prst="rect">
            <a:avLst/>
          </a:prstGeom>
          <a:noFill/>
        </p:spPr>
        <p:txBody>
          <a:bodyPr wrap="square" rtlCol="0">
            <a:spAutoFit/>
          </a:bodyPr>
          <a:lstStyle/>
          <a:p>
            <a:r>
              <a:rPr lang="en-US" dirty="0"/>
              <a:t>Simplex</a:t>
            </a:r>
            <a:endParaRPr lang="en-IN" dirty="0"/>
          </a:p>
        </p:txBody>
      </p:sp>
      <p:sp>
        <p:nvSpPr>
          <p:cNvPr id="9" name="TextBox 8">
            <a:extLst>
              <a:ext uri="{FF2B5EF4-FFF2-40B4-BE49-F238E27FC236}">
                <a16:creationId xmlns:a16="http://schemas.microsoft.com/office/drawing/2014/main" id="{63B58930-084C-BF07-2E94-8354F9377ABE}"/>
              </a:ext>
            </a:extLst>
          </p:cNvPr>
          <p:cNvSpPr txBox="1"/>
          <p:nvPr/>
        </p:nvSpPr>
        <p:spPr>
          <a:xfrm>
            <a:off x="4423930" y="5571106"/>
            <a:ext cx="1392381" cy="369332"/>
          </a:xfrm>
          <a:prstGeom prst="rect">
            <a:avLst/>
          </a:prstGeom>
          <a:noFill/>
        </p:spPr>
        <p:txBody>
          <a:bodyPr wrap="square" rtlCol="0">
            <a:spAutoFit/>
          </a:bodyPr>
          <a:lstStyle/>
          <a:p>
            <a:r>
              <a:rPr lang="en-US" dirty="0"/>
              <a:t>Half Duplex</a:t>
            </a:r>
            <a:endParaRPr lang="en-IN" dirty="0"/>
          </a:p>
        </p:txBody>
      </p:sp>
      <p:sp>
        <p:nvSpPr>
          <p:cNvPr id="10" name="TextBox 9">
            <a:extLst>
              <a:ext uri="{FF2B5EF4-FFF2-40B4-BE49-F238E27FC236}">
                <a16:creationId xmlns:a16="http://schemas.microsoft.com/office/drawing/2014/main" id="{EB069014-FECC-45A8-6783-A994F0CDCFA2}"/>
              </a:ext>
            </a:extLst>
          </p:cNvPr>
          <p:cNvSpPr txBox="1"/>
          <p:nvPr/>
        </p:nvSpPr>
        <p:spPr>
          <a:xfrm>
            <a:off x="8873838" y="4110037"/>
            <a:ext cx="1489362" cy="369332"/>
          </a:xfrm>
          <a:prstGeom prst="rect">
            <a:avLst/>
          </a:prstGeom>
          <a:noFill/>
        </p:spPr>
        <p:txBody>
          <a:bodyPr wrap="square" rtlCol="0">
            <a:spAutoFit/>
          </a:bodyPr>
          <a:lstStyle/>
          <a:p>
            <a:r>
              <a:rPr lang="en-US" dirty="0"/>
              <a:t>Full Duplex</a:t>
            </a:r>
            <a:endParaRPr lang="en-IN" dirty="0"/>
          </a:p>
        </p:txBody>
      </p:sp>
    </p:spTree>
    <p:extLst>
      <p:ext uri="{BB962C8B-B14F-4D97-AF65-F5344CB8AC3E}">
        <p14:creationId xmlns:p14="http://schemas.microsoft.com/office/powerpoint/2010/main" val="3289250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marL="342900" indent="-342900" algn="just">
              <a:lnSpc>
                <a:spcPct val="150000"/>
              </a:lnSpc>
              <a:buAutoNum type="arabicPeriod"/>
            </a:pPr>
            <a:r>
              <a:rPr lang="en-US" b="1" i="0" dirty="0">
                <a:effectLst/>
                <a:latin typeface="Times New Roman" panose="02020603050405020304" pitchFamily="18" charset="0"/>
                <a:cs typeface="Times New Roman" panose="02020603050405020304" pitchFamily="18" charset="0"/>
              </a:rPr>
              <a:t>Noiseless Channel: Nyquist Bit Rate – </a:t>
            </a:r>
          </a:p>
          <a:p>
            <a:pPr marL="342900" indent="-342900" algn="just">
              <a:lnSpc>
                <a:spcPct val="150000"/>
              </a:lnSpc>
              <a:buAutoNum type="arabicPeriod"/>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For a noiseless channel, the Nyquist bit rate formula defines the theoretical maximum bit rate </a:t>
            </a:r>
          </a:p>
          <a:p>
            <a:pPr algn="just">
              <a:lnSpc>
                <a:spcPct val="150000"/>
              </a:lnSpc>
            </a:pPr>
            <a:r>
              <a:rPr lang="en-US" b="0" i="0" dirty="0">
                <a:effectLst/>
                <a:latin typeface="Times New Roman" panose="02020603050405020304" pitchFamily="18" charset="0"/>
                <a:cs typeface="Times New Roman" panose="02020603050405020304" pitchFamily="18" charset="0"/>
              </a:rPr>
              <a:t>Nyquist proved that if an arbitrary signal has been run through a low-pass filter of bandwidth, the filtered signal can be completely reconstructed by making only 2*Bandwidth (exact) samples per second. Sampling the line faster than 2*Bandwidth times per second is pointless because the higher-frequency components that such sampling could recover have already been filtered out. If the signal consists of L discrete levels, Nyquist’s theorem states:</a:t>
            </a:r>
          </a:p>
        </p:txBody>
      </p:sp>
    </p:spTree>
    <p:extLst>
      <p:ext uri="{BB962C8B-B14F-4D97-AF65-F5344CB8AC3E}">
        <p14:creationId xmlns:p14="http://schemas.microsoft.com/office/powerpoint/2010/main" val="371717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networks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Networking is critical if you want to use your computer to communicate. Without it you couldn’t send an email, a text or an instant message.</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use a huge network on a daily basis and this is called the internet. Billions of people use the internet to share data, news and resources, amongst many other things.</a:t>
            </a:r>
          </a:p>
        </p:txBody>
      </p:sp>
    </p:spTree>
    <p:extLst>
      <p:ext uri="{BB962C8B-B14F-4D97-AF65-F5344CB8AC3E}">
        <p14:creationId xmlns:p14="http://schemas.microsoft.com/office/powerpoint/2010/main" val="963613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i="0" dirty="0" err="1">
                <a:effectLst/>
                <a:latin typeface="Times New Roman" panose="02020603050405020304" pitchFamily="18" charset="0"/>
                <a:cs typeface="Times New Roman" panose="02020603050405020304" pitchFamily="18" charset="0"/>
              </a:rPr>
              <a:t>BitRate</a:t>
            </a:r>
            <a:r>
              <a:rPr lang="en-US" b="1" i="0" dirty="0">
                <a:effectLst/>
                <a:latin typeface="Times New Roman" panose="02020603050405020304" pitchFamily="18" charset="0"/>
                <a:cs typeface="Times New Roman" panose="02020603050405020304" pitchFamily="18" charset="0"/>
              </a:rPr>
              <a:t> = 2 * Bandwidth * log2(L) bits/sec</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In the above equation, bandwidth is the bandwidth of the channel, L is the number of signal levels used to represent data, and </a:t>
            </a:r>
            <a:r>
              <a:rPr lang="en-US" b="0" i="0" dirty="0" err="1">
                <a:effectLst/>
                <a:latin typeface="Times New Roman" panose="02020603050405020304" pitchFamily="18" charset="0"/>
                <a:cs typeface="Times New Roman" panose="02020603050405020304" pitchFamily="18" charset="0"/>
              </a:rPr>
              <a:t>BitRate</a:t>
            </a:r>
            <a:r>
              <a:rPr lang="en-US" b="0" i="0" dirty="0">
                <a:effectLst/>
                <a:latin typeface="Times New Roman" panose="02020603050405020304" pitchFamily="18" charset="0"/>
                <a:cs typeface="Times New Roman" panose="02020603050405020304" pitchFamily="18" charset="0"/>
              </a:rPr>
              <a:t> is the bit rate in bits per second. </a:t>
            </a:r>
          </a:p>
          <a:p>
            <a:pPr algn="just">
              <a:lnSpc>
                <a:spcPct val="150000"/>
              </a:lnSpc>
            </a:pPr>
            <a:r>
              <a:rPr lang="en-US" b="0" i="0" dirty="0">
                <a:effectLst/>
                <a:latin typeface="Times New Roman" panose="02020603050405020304" pitchFamily="18" charset="0"/>
                <a:cs typeface="Times New Roman" panose="02020603050405020304" pitchFamily="18" charset="0"/>
              </a:rPr>
              <a:t>Bandwidth is a fixed quantity, so it cannot be changed. Hence, the data rate is directly proportional to the number of signal levels. </a:t>
            </a:r>
          </a:p>
        </p:txBody>
      </p:sp>
    </p:spTree>
    <p:extLst>
      <p:ext uri="{BB962C8B-B14F-4D97-AF65-F5344CB8AC3E}">
        <p14:creationId xmlns:p14="http://schemas.microsoft.com/office/powerpoint/2010/main" val="1657128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Examples: </a:t>
            </a:r>
          </a:p>
          <a:p>
            <a:pPr algn="just">
              <a:lnSpc>
                <a:spcPct val="150000"/>
              </a:lnSpc>
            </a:pPr>
            <a:r>
              <a:rPr lang="en-US" b="1" i="0" dirty="0">
                <a:effectLst/>
                <a:latin typeface="Times New Roman" panose="02020603050405020304" pitchFamily="18" charset="0"/>
                <a:cs typeface="Times New Roman" panose="02020603050405020304" pitchFamily="18" charset="0"/>
              </a:rPr>
              <a:t>Input1 : Consider a noiseless channel with a bandwidth of 3000 Hz transmitting a signal with two signal levels. What can be the maximum bit rate? </a:t>
            </a:r>
          </a:p>
          <a:p>
            <a:pPr algn="just">
              <a:lnSpc>
                <a:spcPct val="150000"/>
              </a:lnSpc>
            </a:pPr>
            <a:r>
              <a:rPr lang="en-US" b="0" i="0" dirty="0">
                <a:effectLst/>
                <a:latin typeface="Times New Roman" panose="02020603050405020304" pitchFamily="18" charset="0"/>
                <a:cs typeface="Times New Roman" panose="02020603050405020304" pitchFamily="18" charset="0"/>
              </a:rPr>
              <a:t>Output1 : </a:t>
            </a:r>
            <a:r>
              <a:rPr lang="en-US" b="0" i="0" dirty="0" err="1">
                <a:effectLst/>
                <a:latin typeface="Times New Roman" panose="02020603050405020304" pitchFamily="18" charset="0"/>
                <a:cs typeface="Times New Roman" panose="02020603050405020304" pitchFamily="18" charset="0"/>
              </a:rPr>
              <a:t>BitRate</a:t>
            </a:r>
            <a:r>
              <a:rPr lang="en-US" b="0" i="0" dirty="0">
                <a:effectLst/>
                <a:latin typeface="Times New Roman" panose="02020603050405020304" pitchFamily="18" charset="0"/>
                <a:cs typeface="Times New Roman" panose="02020603050405020304" pitchFamily="18" charset="0"/>
              </a:rPr>
              <a:t> = 2 * 3000 * log2(2) = 6000bps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Input2 : We need to send 265 kbps </a:t>
            </a:r>
            <a:r>
              <a:rPr lang="en-US" b="0" i="0" dirty="0">
                <a:effectLst/>
                <a:latin typeface="Times New Roman" panose="02020603050405020304" pitchFamily="18" charset="0"/>
                <a:cs typeface="Times New Roman" panose="02020603050405020304" pitchFamily="18" charset="0"/>
              </a:rPr>
              <a:t>over a noiseless channel with a bandwidth of 20 kHz. How many signal levels do we need? </a:t>
            </a:r>
          </a:p>
          <a:p>
            <a:pPr algn="just">
              <a:lnSpc>
                <a:spcPct val="150000"/>
              </a:lnSpc>
            </a:pPr>
            <a:r>
              <a:rPr lang="en-US" b="0" i="0" dirty="0">
                <a:effectLst/>
                <a:latin typeface="Times New Roman" panose="02020603050405020304" pitchFamily="18" charset="0"/>
                <a:cs typeface="Times New Roman" panose="02020603050405020304" pitchFamily="18" charset="0"/>
              </a:rPr>
              <a:t>Output2 : 265000 = 2 * 20000 * log2(L) </a:t>
            </a:r>
          </a:p>
          <a:p>
            <a:pPr algn="just">
              <a:lnSpc>
                <a:spcPct val="150000"/>
              </a:lnSpc>
            </a:pPr>
            <a:r>
              <a:rPr lang="en-US" b="0" i="0" dirty="0">
                <a:effectLst/>
                <a:latin typeface="Times New Roman" panose="02020603050405020304" pitchFamily="18" charset="0"/>
                <a:cs typeface="Times New Roman" panose="02020603050405020304" pitchFamily="18" charset="0"/>
              </a:rPr>
              <a:t>log2(L) = 6.625 </a:t>
            </a:r>
          </a:p>
          <a:p>
            <a:pPr algn="just">
              <a:lnSpc>
                <a:spcPct val="150000"/>
              </a:lnSpc>
            </a:pPr>
            <a:r>
              <a:rPr lang="en-US" b="0" i="0" dirty="0">
                <a:effectLst/>
                <a:latin typeface="Times New Roman" panose="02020603050405020304" pitchFamily="18" charset="0"/>
                <a:cs typeface="Times New Roman" panose="02020603050405020304" pitchFamily="18" charset="0"/>
              </a:rPr>
              <a:t>L = 26.625 = 98.7 levels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510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2. Noisy Channel : Shannon Capacity – </a:t>
            </a:r>
          </a:p>
          <a:p>
            <a:pPr algn="just">
              <a:lnSpc>
                <a:spcPct val="150000"/>
              </a:lnSpc>
            </a:pPr>
            <a:r>
              <a:rPr lang="en-US" b="0" i="0" dirty="0">
                <a:effectLst/>
                <a:latin typeface="Times New Roman" panose="02020603050405020304" pitchFamily="18" charset="0"/>
                <a:cs typeface="Times New Roman" panose="02020603050405020304" pitchFamily="18" charset="0"/>
              </a:rPr>
              <a:t>In reality, we cannot have a noiseless channel; the channel is always noisy. Shannon capacity is used, to determine the theoretical highest data rate for a noisy channel: </a:t>
            </a:r>
          </a:p>
          <a:p>
            <a:pPr algn="just">
              <a:lnSpc>
                <a:spcPct val="150000"/>
              </a:lnSpc>
            </a:pPr>
            <a:r>
              <a:rPr lang="en-US" b="0" i="0" dirty="0">
                <a:effectLst/>
                <a:latin typeface="Times New Roman" panose="02020603050405020304" pitchFamily="18" charset="0"/>
                <a:cs typeface="Times New Roman" panose="02020603050405020304" pitchFamily="18" charset="0"/>
              </a:rPr>
              <a:t> </a:t>
            </a:r>
          </a:p>
          <a:p>
            <a:pPr algn="just">
              <a:lnSpc>
                <a:spcPct val="150000"/>
              </a:lnSpc>
            </a:pPr>
            <a:r>
              <a:rPr lang="en-US" b="1" i="0" dirty="0">
                <a:effectLst/>
                <a:latin typeface="Times New Roman" panose="02020603050405020304" pitchFamily="18" charset="0"/>
                <a:cs typeface="Times New Roman" panose="02020603050405020304" pitchFamily="18" charset="0"/>
              </a:rPr>
              <a:t>Capacity = bandwidth * log2(1 + SNR) bits/sec</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In the above equation, bandwidth is the bandwidth of the channel, SNR is the signal-to-noise ratio, and capacity is the capacity of the channel in bits per second. </a:t>
            </a:r>
          </a:p>
          <a:p>
            <a:pPr algn="just">
              <a:lnSpc>
                <a:spcPct val="150000"/>
              </a:lnSpc>
            </a:pPr>
            <a:r>
              <a:rPr lang="en-US" b="0" i="0" dirty="0">
                <a:effectLst/>
                <a:latin typeface="Times New Roman" panose="02020603050405020304" pitchFamily="18" charset="0"/>
                <a:cs typeface="Times New Roman" panose="02020603050405020304" pitchFamily="18" charset="0"/>
              </a:rPr>
              <a:t>Bandwidth is a fixed quantity, so it cannot be changed. Hence, the channel capacity is directly proportional to the power of the signal, as SNR = (Power of signal) / (power of noise). </a:t>
            </a:r>
          </a:p>
          <a:p>
            <a:pPr algn="just">
              <a:lnSpc>
                <a:spcPct val="150000"/>
              </a:lnSpc>
            </a:pPr>
            <a:r>
              <a:rPr lang="en-US" b="0" i="0" dirty="0">
                <a:effectLst/>
                <a:latin typeface="Times New Roman" panose="02020603050405020304" pitchFamily="18" charset="0"/>
                <a:cs typeface="Times New Roman" panose="02020603050405020304" pitchFamily="18" charset="0"/>
              </a:rPr>
              <a:t>The signal-to-noise ratio (S/N) is usually expressed in decibels (dB) given by the formula: </a:t>
            </a:r>
          </a:p>
          <a:p>
            <a:pPr algn="just">
              <a:lnSpc>
                <a:spcPct val="150000"/>
              </a:lnSpc>
            </a:pPr>
            <a:r>
              <a:rPr lang="en-US"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72313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10 * log10(S/N)</a:t>
            </a:r>
          </a:p>
          <a:p>
            <a:pPr algn="just">
              <a:lnSpc>
                <a:spcPct val="150000"/>
              </a:lnSpc>
            </a:pPr>
            <a:r>
              <a:rPr lang="en-US" b="1" i="0" dirty="0">
                <a:effectLst/>
                <a:latin typeface="Times New Roman" panose="02020603050405020304" pitchFamily="18" charset="0"/>
                <a:cs typeface="Times New Roman" panose="02020603050405020304" pitchFamily="18" charset="0"/>
              </a:rPr>
              <a:t>So for example a signal-to-noise ratio of 1000 is commonly expressed as: </a:t>
            </a:r>
          </a:p>
          <a:p>
            <a:pPr algn="just">
              <a:lnSpc>
                <a:spcPct val="150000"/>
              </a:lnSpc>
            </a:pPr>
            <a:r>
              <a:rPr lang="en-US" b="1" i="0" dirty="0">
                <a:effectLst/>
                <a:latin typeface="Times New Roman" panose="02020603050405020304" pitchFamily="18" charset="0"/>
                <a:cs typeface="Times New Roman" panose="02020603050405020304" pitchFamily="18" charset="0"/>
              </a:rPr>
              <a:t> </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10 * log10(1000) = 30 </a:t>
            </a:r>
            <a:r>
              <a:rPr lang="en-US" b="1" i="0" dirty="0" err="1">
                <a:effectLst/>
                <a:latin typeface="Times New Roman" panose="02020603050405020304" pitchFamily="18" charset="0"/>
                <a:cs typeface="Times New Roman" panose="02020603050405020304" pitchFamily="18" charset="0"/>
              </a:rPr>
              <a:t>dB.</a:t>
            </a:r>
            <a:r>
              <a:rPr lang="en-US" b="1" i="0" dirty="0">
                <a:effectLst/>
                <a:latin typeface="Times New Roman" panose="02020603050405020304" pitchFamily="18" charset="0"/>
                <a:cs typeface="Times New Roman" panose="02020603050405020304" pitchFamily="18" charset="0"/>
              </a:rPr>
              <a:t> </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167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970318"/>
          </a:xfrm>
          <a:prstGeom prst="rect">
            <a:avLst/>
          </a:prstGeom>
          <a:noFill/>
        </p:spPr>
        <p:txBody>
          <a:bodyPr wrap="square">
            <a:spAutoFit/>
          </a:bodyPr>
          <a:lstStyle/>
          <a:p>
            <a:pPr algn="l" fontAlgn="base"/>
            <a:r>
              <a:rPr lang="en-US" b="1" dirty="0">
                <a:solidFill>
                  <a:srgbClr val="273239"/>
                </a:solidFill>
                <a:effectLst/>
                <a:latin typeface="Times New Roman" panose="02020603050405020304" pitchFamily="18" charset="0"/>
                <a:cs typeface="Times New Roman" panose="02020603050405020304" pitchFamily="18" charset="0"/>
              </a:rPr>
              <a:t>Examples:</a:t>
            </a: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endParaRPr lang="en-US" b="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1" dirty="0">
                <a:solidFill>
                  <a:srgbClr val="273239"/>
                </a:solidFill>
                <a:effectLst/>
                <a:latin typeface="Times New Roman" panose="02020603050405020304" pitchFamily="18" charset="0"/>
                <a:cs typeface="Times New Roman" panose="02020603050405020304" pitchFamily="18" charset="0"/>
              </a:rPr>
              <a:t>Input1 :</a:t>
            </a:r>
            <a:r>
              <a:rPr lang="en-US" b="0" dirty="0">
                <a:solidFill>
                  <a:srgbClr val="273239"/>
                </a:solidFill>
                <a:effectLst/>
                <a:latin typeface="Times New Roman" panose="02020603050405020304" pitchFamily="18" charset="0"/>
                <a:cs typeface="Times New Roman" panose="02020603050405020304" pitchFamily="18" charset="0"/>
              </a:rPr>
              <a:t> A telephone line normally has a bandwidth of 3000 Hz (300 to 3300 Hz) assigned for data communication. The SNR is usually 3162. What will be the capacity for this channel? </a:t>
            </a:r>
          </a:p>
          <a:p>
            <a:pPr algn="l" fontAlgn="base"/>
            <a:br>
              <a:rPr lang="en-US" b="0" dirty="0">
                <a:solidFill>
                  <a:srgbClr val="273239"/>
                </a:solidFill>
                <a:effectLst/>
                <a:latin typeface="Times New Roman" panose="02020603050405020304" pitchFamily="18" charset="0"/>
                <a:cs typeface="Times New Roman" panose="02020603050405020304" pitchFamily="18" charset="0"/>
              </a:rPr>
            </a:br>
            <a:r>
              <a:rPr lang="en-US" b="1" dirty="0">
                <a:solidFill>
                  <a:srgbClr val="273239"/>
                </a:solidFill>
                <a:effectLst/>
                <a:latin typeface="Times New Roman" panose="02020603050405020304" pitchFamily="18" charset="0"/>
                <a:cs typeface="Times New Roman" panose="02020603050405020304" pitchFamily="18" charset="0"/>
              </a:rPr>
              <a:t>Output1 :</a:t>
            </a:r>
            <a:r>
              <a:rPr lang="en-US" b="0" dirty="0">
                <a:solidFill>
                  <a:srgbClr val="273239"/>
                </a:solidFill>
                <a:effectLst/>
                <a:latin typeface="Times New Roman" panose="02020603050405020304" pitchFamily="18" charset="0"/>
                <a:cs typeface="Times New Roman" panose="02020603050405020304" pitchFamily="18" charset="0"/>
              </a:rPr>
              <a:t> C = 3000 * log</a:t>
            </a:r>
            <a:r>
              <a:rPr lang="en-US" b="0" baseline="-25000" dirty="0">
                <a:solidFill>
                  <a:srgbClr val="273239"/>
                </a:solidFill>
                <a:effectLst/>
                <a:latin typeface="Times New Roman" panose="02020603050405020304" pitchFamily="18" charset="0"/>
                <a:cs typeface="Times New Roman" panose="02020603050405020304" pitchFamily="18" charset="0"/>
              </a:rPr>
              <a:t>2</a:t>
            </a:r>
            <a:r>
              <a:rPr lang="en-US" b="0" dirty="0">
                <a:solidFill>
                  <a:srgbClr val="273239"/>
                </a:solidFill>
                <a:effectLst/>
                <a:latin typeface="Times New Roman" panose="02020603050405020304" pitchFamily="18" charset="0"/>
                <a:cs typeface="Times New Roman" panose="02020603050405020304" pitchFamily="18" charset="0"/>
              </a:rPr>
              <a:t>(1 + SNR) = 3000 * 11.62 = 34860 bps </a:t>
            </a:r>
          </a:p>
          <a:p>
            <a:pPr algn="l" fontAlgn="base"/>
            <a:endParaRPr lang="en-US" b="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1" dirty="0">
                <a:solidFill>
                  <a:srgbClr val="273239"/>
                </a:solidFill>
                <a:effectLst/>
                <a:latin typeface="Times New Roman" panose="02020603050405020304" pitchFamily="18" charset="0"/>
                <a:cs typeface="Times New Roman" panose="02020603050405020304" pitchFamily="18" charset="0"/>
              </a:rPr>
              <a:t>Input2 :</a:t>
            </a:r>
            <a:r>
              <a:rPr lang="en-US" b="0" dirty="0">
                <a:solidFill>
                  <a:srgbClr val="273239"/>
                </a:solidFill>
                <a:effectLst/>
                <a:latin typeface="Times New Roman" panose="02020603050405020304" pitchFamily="18" charset="0"/>
                <a:cs typeface="Times New Roman" panose="02020603050405020304" pitchFamily="18" charset="0"/>
              </a:rPr>
              <a:t> The SNR is often given in decibels. Assume that SNR(dB) is 36 and the channel bandwidth is 2 </a:t>
            </a:r>
            <a:r>
              <a:rPr lang="en-US" b="0" dirty="0" err="1">
                <a:solidFill>
                  <a:srgbClr val="273239"/>
                </a:solidFill>
                <a:effectLst/>
                <a:latin typeface="Times New Roman" panose="02020603050405020304" pitchFamily="18" charset="0"/>
                <a:cs typeface="Times New Roman" panose="02020603050405020304" pitchFamily="18" charset="0"/>
              </a:rPr>
              <a:t>MHz.</a:t>
            </a:r>
            <a:r>
              <a:rPr lang="en-US" b="0" dirty="0">
                <a:solidFill>
                  <a:srgbClr val="273239"/>
                </a:solidFill>
                <a:effectLst/>
                <a:latin typeface="Times New Roman" panose="02020603050405020304" pitchFamily="18" charset="0"/>
                <a:cs typeface="Times New Roman" panose="02020603050405020304" pitchFamily="18" charset="0"/>
              </a:rPr>
              <a:t> Calculate the theoretical channel capacity. </a:t>
            </a:r>
          </a:p>
          <a:p>
            <a:pPr algn="l" fontAlgn="base"/>
            <a:br>
              <a:rPr lang="en-US" b="0" dirty="0">
                <a:solidFill>
                  <a:srgbClr val="273239"/>
                </a:solidFill>
                <a:effectLst/>
                <a:latin typeface="Times New Roman" panose="02020603050405020304" pitchFamily="18" charset="0"/>
                <a:cs typeface="Times New Roman" panose="02020603050405020304" pitchFamily="18" charset="0"/>
              </a:rPr>
            </a:br>
            <a:r>
              <a:rPr lang="en-US" b="1" dirty="0">
                <a:solidFill>
                  <a:srgbClr val="273239"/>
                </a:solidFill>
                <a:effectLst/>
                <a:latin typeface="Times New Roman" panose="02020603050405020304" pitchFamily="18" charset="0"/>
                <a:cs typeface="Times New Roman" panose="02020603050405020304" pitchFamily="18" charset="0"/>
              </a:rPr>
              <a:t>Output2 :</a:t>
            </a:r>
            <a:r>
              <a:rPr lang="en-US" b="0" dirty="0">
                <a:solidFill>
                  <a:srgbClr val="273239"/>
                </a:solidFill>
                <a:effectLst/>
                <a:latin typeface="Times New Roman" panose="02020603050405020304" pitchFamily="18" charset="0"/>
                <a:cs typeface="Times New Roman" panose="02020603050405020304" pitchFamily="18" charset="0"/>
              </a:rPr>
              <a:t> SNR(dB) = 10 * log</a:t>
            </a:r>
            <a:r>
              <a:rPr lang="en-US" b="0" baseline="-25000" dirty="0">
                <a:solidFill>
                  <a:srgbClr val="273239"/>
                </a:solidFill>
                <a:effectLst/>
                <a:latin typeface="Times New Roman" panose="02020603050405020304" pitchFamily="18" charset="0"/>
                <a:cs typeface="Times New Roman" panose="02020603050405020304" pitchFamily="18" charset="0"/>
              </a:rPr>
              <a:t>10</a:t>
            </a:r>
            <a:r>
              <a:rPr lang="en-US" b="0" dirty="0">
                <a:solidFill>
                  <a:srgbClr val="273239"/>
                </a:solidFill>
                <a:effectLst/>
                <a:latin typeface="Times New Roman" panose="02020603050405020304" pitchFamily="18" charset="0"/>
                <a:cs typeface="Times New Roman" panose="02020603050405020304" pitchFamily="18" charset="0"/>
              </a:rPr>
              <a:t>(SNR) </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SNR = 10</a:t>
            </a:r>
            <a:r>
              <a:rPr lang="en-US" b="0" baseline="30000" dirty="0">
                <a:solidFill>
                  <a:srgbClr val="273239"/>
                </a:solidFill>
                <a:effectLst/>
                <a:latin typeface="Times New Roman" panose="02020603050405020304" pitchFamily="18" charset="0"/>
                <a:cs typeface="Times New Roman" panose="02020603050405020304" pitchFamily="18" charset="0"/>
              </a:rPr>
              <a:t>(SNR(dB)/10)</a:t>
            </a:r>
            <a:r>
              <a:rPr lang="en-US" b="0" dirty="0">
                <a:solidFill>
                  <a:srgbClr val="273239"/>
                </a:solidFill>
                <a:effectLst/>
                <a:latin typeface="Times New Roman" panose="02020603050405020304" pitchFamily="18" charset="0"/>
                <a:cs typeface="Times New Roman" panose="02020603050405020304" pitchFamily="18" charset="0"/>
              </a:rPr>
              <a:t> </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SNR = 10</a:t>
            </a:r>
            <a:r>
              <a:rPr lang="en-US" b="0" baseline="30000" dirty="0">
                <a:solidFill>
                  <a:srgbClr val="273239"/>
                </a:solidFill>
                <a:effectLst/>
                <a:latin typeface="Times New Roman" panose="02020603050405020304" pitchFamily="18" charset="0"/>
                <a:cs typeface="Times New Roman" panose="02020603050405020304" pitchFamily="18" charset="0"/>
              </a:rPr>
              <a:t>3.6</a:t>
            </a:r>
            <a:r>
              <a:rPr lang="en-US" b="0" dirty="0">
                <a:solidFill>
                  <a:srgbClr val="273239"/>
                </a:solidFill>
                <a:effectLst/>
                <a:latin typeface="Times New Roman" panose="02020603050405020304" pitchFamily="18" charset="0"/>
                <a:cs typeface="Times New Roman" panose="02020603050405020304" pitchFamily="18" charset="0"/>
              </a:rPr>
              <a:t> = 3981 </a:t>
            </a:r>
          </a:p>
          <a:p>
            <a:pPr algn="l" fontAlgn="base"/>
            <a:r>
              <a:rPr lang="en-US" b="0" dirty="0">
                <a:solidFill>
                  <a:srgbClr val="273239"/>
                </a:solidFill>
                <a:effectLst/>
                <a:latin typeface="Times New Roman" panose="02020603050405020304" pitchFamily="18" charset="0"/>
                <a:cs typeface="Times New Roman" panose="02020603050405020304" pitchFamily="18" charset="0"/>
              </a:rPr>
              <a:t>Hence, C = 2 * 10</a:t>
            </a:r>
            <a:r>
              <a:rPr lang="en-US" b="0" baseline="30000" dirty="0">
                <a:solidFill>
                  <a:srgbClr val="273239"/>
                </a:solidFill>
                <a:effectLst/>
                <a:latin typeface="Times New Roman" panose="02020603050405020304" pitchFamily="18" charset="0"/>
                <a:cs typeface="Times New Roman" panose="02020603050405020304" pitchFamily="18" charset="0"/>
              </a:rPr>
              <a:t>6</a:t>
            </a:r>
            <a:r>
              <a:rPr lang="en-US" b="0" dirty="0">
                <a:solidFill>
                  <a:srgbClr val="273239"/>
                </a:solidFill>
                <a:effectLst/>
                <a:latin typeface="Times New Roman" panose="02020603050405020304" pitchFamily="18" charset="0"/>
                <a:cs typeface="Times New Roman" panose="02020603050405020304" pitchFamily="18" charset="0"/>
              </a:rPr>
              <a:t> * log</a:t>
            </a:r>
            <a:r>
              <a:rPr lang="en-US" b="0" baseline="-25000" dirty="0">
                <a:solidFill>
                  <a:srgbClr val="273239"/>
                </a:solidFill>
                <a:effectLst/>
                <a:latin typeface="Times New Roman" panose="02020603050405020304" pitchFamily="18" charset="0"/>
                <a:cs typeface="Times New Roman" panose="02020603050405020304" pitchFamily="18" charset="0"/>
              </a:rPr>
              <a:t>2</a:t>
            </a:r>
            <a:r>
              <a:rPr lang="en-US" b="0" dirty="0">
                <a:solidFill>
                  <a:srgbClr val="273239"/>
                </a:solidFill>
                <a:effectLst/>
                <a:latin typeface="Times New Roman" panose="02020603050405020304" pitchFamily="18" charset="0"/>
                <a:cs typeface="Times New Roman" panose="02020603050405020304" pitchFamily="18" charset="0"/>
              </a:rPr>
              <a:t>(3982) = 24 MHz </a:t>
            </a:r>
          </a:p>
        </p:txBody>
      </p:sp>
    </p:spTree>
    <p:extLst>
      <p:ext uri="{BB962C8B-B14F-4D97-AF65-F5344CB8AC3E}">
        <p14:creationId xmlns:p14="http://schemas.microsoft.com/office/powerpoint/2010/main" val="1357073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Rate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Rate is defined as the amount of data transmitted during a specified time period over a network.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the speed at which data is transferred from one device to another or between a peripheral device and the computer.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generally measured in Mega bits per second(Mbps) or Megabytes per second(</a:t>
            </a:r>
            <a:r>
              <a:rPr lang="en-US" b="0" i="0" dirty="0" err="1">
                <a:effectLst/>
                <a:latin typeface="Times New Roman" panose="02020603050405020304" pitchFamily="18" charset="0"/>
                <a:cs typeface="Times New Roman" panose="02020603050405020304" pitchFamily="18" charset="0"/>
              </a:rPr>
              <a:t>MBps</a:t>
            </a:r>
            <a:r>
              <a:rPr lang="en-US" b="0" i="0" dirty="0">
                <a:effectLst/>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example, if bandwidth is 100 Mbps but the data rate is 50 Mbps, it means maximum 100 Mb of data can be transferred but the channel is transmitting only 50 Mb of data per second.</a:t>
            </a:r>
          </a:p>
        </p:txBody>
      </p:sp>
    </p:spTree>
    <p:extLst>
      <p:ext uri="{BB962C8B-B14F-4D97-AF65-F5344CB8AC3E}">
        <p14:creationId xmlns:p14="http://schemas.microsoft.com/office/powerpoint/2010/main" val="3095383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Rate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Transfer Rate (DTR) can be defined as the ratio of the total amount of digital data transferred between two points in some defined period of time.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Where the two points can be two network components say two computers or data can be transferred between a thumb drive and a hard drive.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transfer rate is actually a measure of the speed at which network components can exchange data(send or receive).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measured in either bits per second or bytes per second. For practical purposes, it is measured in Megabits per second or Megabytes per second. </a:t>
            </a:r>
          </a:p>
        </p:txBody>
      </p:sp>
    </p:spTree>
    <p:extLst>
      <p:ext uri="{BB962C8B-B14F-4D97-AF65-F5344CB8AC3E}">
        <p14:creationId xmlns:p14="http://schemas.microsoft.com/office/powerpoint/2010/main" val="34068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Transmission impairment occurs when the received signal is different from the transmitted signal. As we know, a signal can be transmitted as Analog signal or it can be transmitted as a digital signal.</a:t>
            </a:r>
          </a:p>
          <a:p>
            <a:pPr marL="285750" indent="-285750" algn="just">
              <a:lnSpc>
                <a:spcPct val="150000"/>
              </a:lnSpc>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Analog signals due to transmission impairment the resulting received signal gets different amplitude or the shape. In the case of digitally transmitted signals at the receiver side we get changes in bits (0's or 1's).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962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Causes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There are various causes of transmission impairments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Noise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Distortion</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Attenuation</a:t>
            </a:r>
          </a:p>
        </p:txBody>
      </p:sp>
    </p:spTree>
    <p:extLst>
      <p:ext uri="{BB962C8B-B14F-4D97-AF65-F5344CB8AC3E}">
        <p14:creationId xmlns:p14="http://schemas.microsoft.com/office/powerpoint/2010/main" val="3009365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Causes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There are various causes of transmission impairments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Noise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Distortion</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Attenuation</a:t>
            </a:r>
          </a:p>
        </p:txBody>
      </p:sp>
    </p:spTree>
    <p:extLst>
      <p:ext uri="{BB962C8B-B14F-4D97-AF65-F5344CB8AC3E}">
        <p14:creationId xmlns:p14="http://schemas.microsoft.com/office/powerpoint/2010/main" val="180622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networks</a:t>
            </a:r>
          </a:p>
        </p:txBody>
      </p:sp>
      <p:pic>
        <p:nvPicPr>
          <p:cNvPr id="3" name="Picture 2">
            <a:extLst>
              <a:ext uri="{FF2B5EF4-FFF2-40B4-BE49-F238E27FC236}">
                <a16:creationId xmlns:a16="http://schemas.microsoft.com/office/drawing/2014/main" id="{B352F37C-6DA8-0C58-A7B1-D8D069DFD885}"/>
              </a:ext>
            </a:extLst>
          </p:cNvPr>
          <p:cNvPicPr>
            <a:picLocks noChangeAspect="1"/>
          </p:cNvPicPr>
          <p:nvPr/>
        </p:nvPicPr>
        <p:blipFill>
          <a:blip r:embed="rId2"/>
          <a:stretch>
            <a:fillRect/>
          </a:stretch>
        </p:blipFill>
        <p:spPr>
          <a:xfrm>
            <a:off x="3124200" y="2092036"/>
            <a:ext cx="5943600" cy="4156364"/>
          </a:xfrm>
          <a:prstGeom prst="rect">
            <a:avLst/>
          </a:prstGeom>
        </p:spPr>
      </p:pic>
    </p:spTree>
    <p:extLst>
      <p:ext uri="{BB962C8B-B14F-4D97-AF65-F5344CB8AC3E}">
        <p14:creationId xmlns:p14="http://schemas.microsoft.com/office/powerpoint/2010/main" val="2525247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Noise</a:t>
            </a:r>
          </a:p>
          <a:p>
            <a:pPr algn="just">
              <a:lnSpc>
                <a:spcPct val="150000"/>
              </a:lnSpc>
            </a:pPr>
            <a:r>
              <a:rPr lang="en-US" b="0" i="0" dirty="0">
                <a:effectLst/>
                <a:latin typeface="Times New Roman" panose="02020603050405020304" pitchFamily="18" charset="0"/>
                <a:cs typeface="Times New Roman" panose="02020603050405020304" pitchFamily="18" charset="0"/>
              </a:rPr>
              <a:t>Noise is the major factor for the transmission distortion as any unwanted signal gets added to the transmitted signal by which the resulting transmitted signal gets modified and at the receiver side it is difficult to remove the unwanted noise signal. These noises are various kinds like shot noise, impulse noise, thermal noise etc.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1B68C57-7E0B-37EE-C372-2C07306C8305}"/>
              </a:ext>
            </a:extLst>
          </p:cNvPr>
          <p:cNvPicPr>
            <a:picLocks noChangeAspect="1"/>
          </p:cNvPicPr>
          <p:nvPr/>
        </p:nvPicPr>
        <p:blipFill>
          <a:blip r:embed="rId2"/>
          <a:stretch>
            <a:fillRect/>
          </a:stretch>
        </p:blipFill>
        <p:spPr>
          <a:xfrm>
            <a:off x="3497406" y="3606603"/>
            <a:ext cx="6000750" cy="2586379"/>
          </a:xfrm>
          <a:prstGeom prst="rect">
            <a:avLst/>
          </a:prstGeom>
        </p:spPr>
      </p:pic>
    </p:spTree>
    <p:extLst>
      <p:ext uri="{BB962C8B-B14F-4D97-AF65-F5344CB8AC3E}">
        <p14:creationId xmlns:p14="http://schemas.microsoft.com/office/powerpoint/2010/main" val="1439321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Distortion</a:t>
            </a:r>
          </a:p>
          <a:p>
            <a:pPr algn="just">
              <a:lnSpc>
                <a:spcPct val="150000"/>
              </a:lnSpc>
            </a:pPr>
            <a:r>
              <a:rPr lang="en-US" b="0" i="0" dirty="0">
                <a:effectLst/>
                <a:latin typeface="Times New Roman" panose="02020603050405020304" pitchFamily="18" charset="0"/>
                <a:cs typeface="Times New Roman" panose="02020603050405020304" pitchFamily="18" charset="0"/>
              </a:rPr>
              <a:t>This kind of distortion is mainly appearing in case of composite signals in which a composite signal has various frequency components in it and each frequency component has some time constraint which makes a complete signal.</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But while transmitting this composite signal, if a certain delay happens between the frequencies components, then there may be the chance that the frequency component will reach the receiver end with a different delay constraint from its original which leads to the change in shape of the signal. The delay happens due to environmental parameters or from the distance between transmitter and receiver etc.</a:t>
            </a:r>
          </a:p>
        </p:txBody>
      </p:sp>
    </p:spTree>
    <p:extLst>
      <p:ext uri="{BB962C8B-B14F-4D97-AF65-F5344CB8AC3E}">
        <p14:creationId xmlns:p14="http://schemas.microsoft.com/office/powerpoint/2010/main" val="3506077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Distortion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10979EF-FF46-474D-3606-DEFF3838466A}"/>
              </a:ext>
            </a:extLst>
          </p:cNvPr>
          <p:cNvPicPr>
            <a:picLocks noChangeAspect="1"/>
          </p:cNvPicPr>
          <p:nvPr/>
        </p:nvPicPr>
        <p:blipFill>
          <a:blip r:embed="rId2"/>
          <a:stretch>
            <a:fillRect/>
          </a:stretch>
        </p:blipFill>
        <p:spPr>
          <a:xfrm>
            <a:off x="3036502" y="2234911"/>
            <a:ext cx="5876925" cy="3524250"/>
          </a:xfrm>
          <a:prstGeom prst="rect">
            <a:avLst/>
          </a:prstGeom>
        </p:spPr>
      </p:pic>
    </p:spTree>
    <p:extLst>
      <p:ext uri="{BB962C8B-B14F-4D97-AF65-F5344CB8AC3E}">
        <p14:creationId xmlns:p14="http://schemas.microsoft.com/office/powerpoint/2010/main" val="898290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Attenuation</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Attenuation is generally decreased in signal strength, by which the received signal will be difficult to receive at the receiver end. This attenuation happens due to the majority factor by environment as environment imposes a lot of resistance and the signal strength decreases as it tries to overcome the resistance imposed.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above picture shows that the signal loses power at its travels time.</a:t>
            </a:r>
          </a:p>
        </p:txBody>
      </p:sp>
      <p:pic>
        <p:nvPicPr>
          <p:cNvPr id="2" name="Picture 1">
            <a:extLst>
              <a:ext uri="{FF2B5EF4-FFF2-40B4-BE49-F238E27FC236}">
                <a16:creationId xmlns:a16="http://schemas.microsoft.com/office/drawing/2014/main" id="{F4CCA6AF-4DE6-6DAA-899C-809B0C2F886E}"/>
              </a:ext>
            </a:extLst>
          </p:cNvPr>
          <p:cNvPicPr>
            <a:picLocks noChangeAspect="1"/>
          </p:cNvPicPr>
          <p:nvPr/>
        </p:nvPicPr>
        <p:blipFill>
          <a:blip r:embed="rId2"/>
          <a:stretch>
            <a:fillRect/>
          </a:stretch>
        </p:blipFill>
        <p:spPr>
          <a:xfrm>
            <a:off x="3354532" y="4534766"/>
            <a:ext cx="3848100" cy="781050"/>
          </a:xfrm>
          <a:prstGeom prst="rect">
            <a:avLst/>
          </a:prstGeom>
        </p:spPr>
      </p:pic>
    </p:spTree>
    <p:extLst>
      <p:ext uri="{BB962C8B-B14F-4D97-AF65-F5344CB8AC3E}">
        <p14:creationId xmlns:p14="http://schemas.microsoft.com/office/powerpoint/2010/main" val="2579272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Transmission Impairments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Attenuation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08D374-C0C4-4E0F-88F7-60F633523B44}"/>
              </a:ext>
            </a:extLst>
          </p:cNvPr>
          <p:cNvPicPr>
            <a:picLocks noChangeAspect="1"/>
          </p:cNvPicPr>
          <p:nvPr/>
        </p:nvPicPr>
        <p:blipFill>
          <a:blip r:embed="rId2"/>
          <a:stretch>
            <a:fillRect/>
          </a:stretch>
        </p:blipFill>
        <p:spPr>
          <a:xfrm>
            <a:off x="3246052" y="2384290"/>
            <a:ext cx="5457825" cy="3552825"/>
          </a:xfrm>
          <a:prstGeom prst="rect">
            <a:avLst/>
          </a:prstGeom>
        </p:spPr>
      </p:pic>
    </p:spTree>
    <p:extLst>
      <p:ext uri="{BB962C8B-B14F-4D97-AF65-F5344CB8AC3E}">
        <p14:creationId xmlns:p14="http://schemas.microsoft.com/office/powerpoint/2010/main" val="8652131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In data communication terminology, a transmission medium is a physical path between the transmitter and the receiver i.e. it is the channel through which data is sent from one place to another. Transmission Media is broadly classified into the following types: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391E69-487F-3E56-3F88-B1EBF495A954}"/>
              </a:ext>
            </a:extLst>
          </p:cNvPr>
          <p:cNvPicPr>
            <a:picLocks noChangeAspect="1"/>
          </p:cNvPicPr>
          <p:nvPr/>
        </p:nvPicPr>
        <p:blipFill>
          <a:blip r:embed="rId2"/>
          <a:stretch>
            <a:fillRect/>
          </a:stretch>
        </p:blipFill>
        <p:spPr>
          <a:xfrm>
            <a:off x="2881745" y="3075709"/>
            <a:ext cx="6234545" cy="3292657"/>
          </a:xfrm>
          <a:prstGeom prst="rect">
            <a:avLst/>
          </a:prstGeom>
        </p:spPr>
      </p:pic>
    </p:spTree>
    <p:extLst>
      <p:ext uri="{BB962C8B-B14F-4D97-AF65-F5344CB8AC3E}">
        <p14:creationId xmlns:p14="http://schemas.microsoft.com/office/powerpoint/2010/main" val="4077678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Guided Media</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It is also referred to as Wired or Bounded transmission media. Signals being transmitted are directed and confined in a narrow pathway by using physical links. </a:t>
            </a:r>
          </a:p>
          <a:p>
            <a:pPr algn="just">
              <a:lnSpc>
                <a:spcPct val="150000"/>
              </a:lnSpc>
            </a:pPr>
            <a:r>
              <a:rPr lang="en-US" b="0" i="0" dirty="0">
                <a:effectLst/>
                <a:latin typeface="Times New Roman" panose="02020603050405020304" pitchFamily="18" charset="0"/>
                <a:cs typeface="Times New Roman" panose="02020603050405020304" pitchFamily="18" charset="0"/>
              </a:rPr>
              <a:t>Features:  </a:t>
            </a:r>
          </a:p>
          <a:p>
            <a:pPr marL="285750" indent="-285750" algn="just">
              <a:lnSpc>
                <a:spcPct val="150000"/>
              </a:lnSpc>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High Speed</a:t>
            </a: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Secure</a:t>
            </a: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Used for comparatively shorter distances</a:t>
            </a:r>
          </a:p>
        </p:txBody>
      </p:sp>
    </p:spTree>
    <p:extLst>
      <p:ext uri="{BB962C8B-B14F-4D97-AF65-F5344CB8AC3E}">
        <p14:creationId xmlns:p14="http://schemas.microsoft.com/office/powerpoint/2010/main" val="365092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There are 3 major types of Guided Media: </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t>
            </a:r>
            <a:r>
              <a:rPr lang="en-US" b="1" i="0" dirty="0" err="1">
                <a:effectLst/>
                <a:latin typeface="Times New Roman" panose="02020603050405020304" pitchFamily="18" charset="0"/>
                <a:cs typeface="Times New Roman" panose="02020603050405020304" pitchFamily="18" charset="0"/>
              </a:rPr>
              <a:t>i</a:t>
            </a:r>
            <a:r>
              <a:rPr lang="en-US" b="1" i="0" dirty="0">
                <a:effectLst/>
                <a:latin typeface="Times New Roman" panose="02020603050405020304" pitchFamily="18" charset="0"/>
                <a:cs typeface="Times New Roman" panose="02020603050405020304" pitchFamily="18" charset="0"/>
              </a:rPr>
              <a:t>) Twisted Pair Cable – </a:t>
            </a:r>
          </a:p>
          <a:p>
            <a:pPr algn="just">
              <a:lnSpc>
                <a:spcPct val="150000"/>
              </a:lnSpc>
            </a:pPr>
            <a:r>
              <a:rPr lang="en-US" i="0" dirty="0">
                <a:effectLst/>
                <a:latin typeface="Times New Roman" panose="02020603050405020304" pitchFamily="18" charset="0"/>
                <a:cs typeface="Times New Roman" panose="02020603050405020304" pitchFamily="18" charset="0"/>
              </a:rPr>
              <a:t>It consists of 2 separately insulated conductor wires wound about each other. Generally, several such pairs are bundled together in a protective sheath. They are the most widely used Transmission Media. Twisted Pair is of two types: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Unshielded Twisted Pair (UTP): </a:t>
            </a:r>
          </a:p>
          <a:p>
            <a:pPr algn="just">
              <a:lnSpc>
                <a:spcPct val="150000"/>
              </a:lnSpc>
            </a:pPr>
            <a:r>
              <a:rPr lang="en-US" i="0" dirty="0">
                <a:effectLst/>
                <a:latin typeface="Times New Roman" panose="02020603050405020304" pitchFamily="18" charset="0"/>
                <a:cs typeface="Times New Roman" panose="02020603050405020304" pitchFamily="18" charset="0"/>
              </a:rPr>
              <a:t>UTP consists of two insulated copper wires twisted around one another. This type of cable has the ability to block interference and does not depend on a physical shield for this purpose. It is used for telephonic applications.</a:t>
            </a:r>
          </a:p>
        </p:txBody>
      </p:sp>
    </p:spTree>
    <p:extLst>
      <p:ext uri="{BB962C8B-B14F-4D97-AF65-F5344CB8AC3E}">
        <p14:creationId xmlns:p14="http://schemas.microsoft.com/office/powerpoint/2010/main" val="2529413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Advantages: </a:t>
            </a:r>
          </a:p>
          <a:p>
            <a:pPr algn="just">
              <a:lnSpc>
                <a:spcPct val="150000"/>
              </a:lnSpc>
            </a:pPr>
            <a:r>
              <a:rPr lang="en-US" i="0" dirty="0">
                <a:effectLst/>
                <a:latin typeface="Times New Roman" panose="02020603050405020304" pitchFamily="18" charset="0"/>
                <a:cs typeface="Times New Roman" panose="02020603050405020304" pitchFamily="18" charset="0"/>
              </a:rPr>
              <a:t>⇢ Least expensive</a:t>
            </a:r>
          </a:p>
          <a:p>
            <a:pPr algn="just">
              <a:lnSpc>
                <a:spcPct val="150000"/>
              </a:lnSpc>
            </a:pPr>
            <a:r>
              <a:rPr lang="en-US" i="0" dirty="0">
                <a:effectLst/>
                <a:latin typeface="Times New Roman" panose="02020603050405020304" pitchFamily="18" charset="0"/>
                <a:cs typeface="Times New Roman" panose="02020603050405020304" pitchFamily="18" charset="0"/>
              </a:rPr>
              <a:t>⇢ Easy to install</a:t>
            </a:r>
          </a:p>
          <a:p>
            <a:pPr algn="just">
              <a:lnSpc>
                <a:spcPct val="150000"/>
              </a:lnSpc>
            </a:pPr>
            <a:r>
              <a:rPr lang="en-US" i="0" dirty="0">
                <a:effectLst/>
                <a:latin typeface="Times New Roman" panose="02020603050405020304" pitchFamily="18" charset="0"/>
                <a:cs typeface="Times New Roman" panose="02020603050405020304" pitchFamily="18" charset="0"/>
              </a:rPr>
              <a:t>⇢ High-speed capacity</a:t>
            </a:r>
          </a:p>
          <a:p>
            <a:pPr algn="just">
              <a:lnSpc>
                <a:spcPct val="150000"/>
              </a:lnSpc>
            </a:pPr>
            <a:r>
              <a:rPr lang="en-US" b="1" i="0" dirty="0">
                <a:effectLst/>
                <a:latin typeface="Times New Roman" panose="02020603050405020304" pitchFamily="18" charset="0"/>
                <a:cs typeface="Times New Roman" panose="02020603050405020304" pitchFamily="18" charset="0"/>
              </a:rPr>
              <a:t>Disadvantages:</a:t>
            </a:r>
          </a:p>
          <a:p>
            <a:pPr algn="just">
              <a:lnSpc>
                <a:spcPct val="150000"/>
              </a:lnSpc>
            </a:pPr>
            <a:r>
              <a:rPr lang="en-US" i="0" dirty="0">
                <a:effectLst/>
                <a:latin typeface="Times New Roman" panose="02020603050405020304" pitchFamily="18" charset="0"/>
                <a:cs typeface="Times New Roman" panose="02020603050405020304" pitchFamily="18" charset="0"/>
              </a:rPr>
              <a:t>⇢ Susceptible to external interference</a:t>
            </a:r>
          </a:p>
          <a:p>
            <a:pPr algn="just">
              <a:lnSpc>
                <a:spcPct val="150000"/>
              </a:lnSpc>
            </a:pPr>
            <a:r>
              <a:rPr lang="en-US" i="0" dirty="0">
                <a:effectLst/>
                <a:latin typeface="Times New Roman" panose="02020603050405020304" pitchFamily="18" charset="0"/>
                <a:cs typeface="Times New Roman" panose="02020603050405020304" pitchFamily="18" charset="0"/>
              </a:rPr>
              <a:t>⇢ Lower capacity and performance in comparison to STP</a:t>
            </a:r>
          </a:p>
          <a:p>
            <a:pPr algn="just">
              <a:lnSpc>
                <a:spcPct val="150000"/>
              </a:lnSpc>
            </a:pPr>
            <a:r>
              <a:rPr lang="en-US" i="0" dirty="0">
                <a:effectLst/>
                <a:latin typeface="Times New Roman" panose="02020603050405020304" pitchFamily="18" charset="0"/>
                <a:cs typeface="Times New Roman" panose="02020603050405020304" pitchFamily="18" charset="0"/>
              </a:rPr>
              <a:t>⇢ Short distance transmission due to attenuation</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Applications:</a:t>
            </a:r>
          </a:p>
          <a:p>
            <a:pPr algn="just">
              <a:lnSpc>
                <a:spcPct val="150000"/>
              </a:lnSpc>
            </a:pPr>
            <a:r>
              <a:rPr lang="en-US" i="0" dirty="0">
                <a:effectLst/>
                <a:latin typeface="Times New Roman" panose="02020603050405020304" pitchFamily="18" charset="0"/>
                <a:cs typeface="Times New Roman" panose="02020603050405020304" pitchFamily="18" charset="0"/>
              </a:rPr>
              <a:t>Used in telephone connections and LAN networks</a:t>
            </a:r>
          </a:p>
        </p:txBody>
      </p:sp>
    </p:spTree>
    <p:extLst>
      <p:ext uri="{BB962C8B-B14F-4D97-AF65-F5344CB8AC3E}">
        <p14:creationId xmlns:p14="http://schemas.microsoft.com/office/powerpoint/2010/main" val="316459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17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Shielded Twisted Pair (STP): </a:t>
            </a:r>
          </a:p>
          <a:p>
            <a:pPr algn="just">
              <a:lnSpc>
                <a:spcPct val="150000"/>
              </a:lnSpc>
            </a:pPr>
            <a:r>
              <a:rPr lang="en-US" i="0" dirty="0">
                <a:effectLst/>
                <a:latin typeface="Times New Roman" panose="02020603050405020304" pitchFamily="18" charset="0"/>
                <a:cs typeface="Times New Roman" panose="02020603050405020304" pitchFamily="18" charset="0"/>
              </a:rPr>
              <a:t>This type of cable consists of a special jacket (a copper braid covering or a foil shield) to block external interference. It is used in fast-data-rate Ethernet and in voice and data channels of telephone lines.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Advantages: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 Better performance at a higher data rate in comparison to UTP</a:t>
            </a:r>
          </a:p>
          <a:p>
            <a:pPr algn="just">
              <a:lnSpc>
                <a:spcPct val="150000"/>
              </a:lnSpc>
            </a:pPr>
            <a:r>
              <a:rPr lang="en-US" i="0" dirty="0">
                <a:effectLst/>
                <a:latin typeface="Times New Roman" panose="02020603050405020304" pitchFamily="18" charset="0"/>
                <a:cs typeface="Times New Roman" panose="02020603050405020304" pitchFamily="18" charset="0"/>
              </a:rPr>
              <a:t>⇢ Eliminates crosstalk</a:t>
            </a:r>
          </a:p>
          <a:p>
            <a:pPr algn="just">
              <a:lnSpc>
                <a:spcPct val="150000"/>
              </a:lnSpc>
            </a:pPr>
            <a:r>
              <a:rPr lang="en-US" i="0" dirty="0">
                <a:effectLst/>
                <a:latin typeface="Times New Roman" panose="02020603050405020304" pitchFamily="18" charset="0"/>
                <a:cs typeface="Times New Roman" panose="02020603050405020304" pitchFamily="18" charset="0"/>
              </a:rPr>
              <a:t>⇢ Comparatively faster</a:t>
            </a:r>
          </a:p>
        </p:txBody>
      </p:sp>
    </p:spTree>
    <p:extLst>
      <p:ext uri="{BB962C8B-B14F-4D97-AF65-F5344CB8AC3E}">
        <p14:creationId xmlns:p14="http://schemas.microsoft.com/office/powerpoint/2010/main" val="216757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networks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What is Computer Networking?</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computer network is a system that connects numerous independent computers in order to share information (data) and resources. The integration of computers and other different devices allows users to communicate more easily.</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computer network is a collection of two or more computer systems that are linked together. A network connection can be established using either cable or wireless media. Hardware and software are used to connect computers and tools in any network.</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computer network consists of various kinds of nodes. Servers, networking hardware, personal computers, and other specialized or general-purpose hosts can all be nodes in a computer network. Hostnames and network addresses are used to identify them.</a:t>
            </a:r>
          </a:p>
        </p:txBody>
      </p:sp>
    </p:spTree>
    <p:extLst>
      <p:ext uri="{BB962C8B-B14F-4D97-AF65-F5344CB8AC3E}">
        <p14:creationId xmlns:p14="http://schemas.microsoft.com/office/powerpoint/2010/main" val="2786089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Disadvantages:</a:t>
            </a:r>
          </a:p>
          <a:p>
            <a:pPr algn="just">
              <a:lnSpc>
                <a:spcPct val="150000"/>
              </a:lnSpc>
            </a:pPr>
            <a:r>
              <a:rPr lang="en-US" i="0" dirty="0">
                <a:effectLst/>
                <a:latin typeface="Times New Roman" panose="02020603050405020304" pitchFamily="18" charset="0"/>
                <a:cs typeface="Times New Roman" panose="02020603050405020304" pitchFamily="18" charset="0"/>
              </a:rPr>
              <a:t>⇢ Comparatively difficult to install and manufacture</a:t>
            </a:r>
          </a:p>
          <a:p>
            <a:pPr algn="just">
              <a:lnSpc>
                <a:spcPct val="150000"/>
              </a:lnSpc>
            </a:pPr>
            <a:r>
              <a:rPr lang="en-US" i="0" dirty="0">
                <a:effectLst/>
                <a:latin typeface="Times New Roman" panose="02020603050405020304" pitchFamily="18" charset="0"/>
                <a:cs typeface="Times New Roman" panose="02020603050405020304" pitchFamily="18" charset="0"/>
              </a:rPr>
              <a:t>⇢ More expensive</a:t>
            </a:r>
          </a:p>
          <a:p>
            <a:pPr algn="just">
              <a:lnSpc>
                <a:spcPct val="150000"/>
              </a:lnSpc>
            </a:pPr>
            <a:r>
              <a:rPr lang="en-US" i="0" dirty="0">
                <a:effectLst/>
                <a:latin typeface="Times New Roman" panose="02020603050405020304" pitchFamily="18" charset="0"/>
                <a:cs typeface="Times New Roman" panose="02020603050405020304" pitchFamily="18" charset="0"/>
              </a:rPr>
              <a:t>⇢ Bulky</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Applications:</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The shielded twisted pair type of cable is most frequently used in extremely cold climates, where the additional layer of outer covering makes it perfect for withstanding such temperatures or for shielding the interior components.</a:t>
            </a:r>
          </a:p>
        </p:txBody>
      </p:sp>
    </p:spTree>
    <p:extLst>
      <p:ext uri="{BB962C8B-B14F-4D97-AF65-F5344CB8AC3E}">
        <p14:creationId xmlns:p14="http://schemas.microsoft.com/office/powerpoint/2010/main" val="2867163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pic>
        <p:nvPicPr>
          <p:cNvPr id="2" name="Picture 1">
            <a:extLst>
              <a:ext uri="{FF2B5EF4-FFF2-40B4-BE49-F238E27FC236}">
                <a16:creationId xmlns:a16="http://schemas.microsoft.com/office/drawing/2014/main" id="{645E7805-C98C-FE06-0A7C-BF0236533C80}"/>
              </a:ext>
            </a:extLst>
          </p:cNvPr>
          <p:cNvPicPr>
            <a:picLocks noChangeAspect="1"/>
          </p:cNvPicPr>
          <p:nvPr/>
        </p:nvPicPr>
        <p:blipFill>
          <a:blip r:embed="rId2"/>
          <a:stretch>
            <a:fillRect/>
          </a:stretch>
        </p:blipFill>
        <p:spPr>
          <a:xfrm>
            <a:off x="1832263" y="2638159"/>
            <a:ext cx="3316779" cy="2058532"/>
          </a:xfrm>
          <a:prstGeom prst="rect">
            <a:avLst/>
          </a:prstGeom>
        </p:spPr>
      </p:pic>
      <p:pic>
        <p:nvPicPr>
          <p:cNvPr id="3" name="Picture 2">
            <a:extLst>
              <a:ext uri="{FF2B5EF4-FFF2-40B4-BE49-F238E27FC236}">
                <a16:creationId xmlns:a16="http://schemas.microsoft.com/office/drawing/2014/main" id="{0062F9B0-39E3-AB22-624B-FC9D5963DDB8}"/>
              </a:ext>
            </a:extLst>
          </p:cNvPr>
          <p:cNvPicPr>
            <a:picLocks noChangeAspect="1"/>
          </p:cNvPicPr>
          <p:nvPr/>
        </p:nvPicPr>
        <p:blipFill>
          <a:blip r:embed="rId3"/>
          <a:stretch>
            <a:fillRect/>
          </a:stretch>
        </p:blipFill>
        <p:spPr>
          <a:xfrm>
            <a:off x="7042958" y="2771775"/>
            <a:ext cx="3431078" cy="1924916"/>
          </a:xfrm>
          <a:prstGeom prst="rect">
            <a:avLst/>
          </a:prstGeom>
        </p:spPr>
      </p:pic>
    </p:spTree>
    <p:extLst>
      <p:ext uri="{BB962C8B-B14F-4D97-AF65-F5344CB8AC3E}">
        <p14:creationId xmlns:p14="http://schemas.microsoft.com/office/powerpoint/2010/main" val="3791315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(ii) Coaxial Cable –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has an outer plastic covering containing an insulation layer made of PVC or Teflon and 2 parallel conductors each having a separate insulated protection cover. </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coaxial cable transmits information in two modes: Baseband mode(dedicated cable bandwidth) and Broadband mode(cable bandwidth is split into separate ranges). </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Cable TVs and analog television networks widely use Coaxial cables. </a:t>
            </a:r>
          </a:p>
        </p:txBody>
      </p:sp>
    </p:spTree>
    <p:extLst>
      <p:ext uri="{BB962C8B-B14F-4D97-AF65-F5344CB8AC3E}">
        <p14:creationId xmlns:p14="http://schemas.microsoft.com/office/powerpoint/2010/main" val="3545175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(ii) Coaxial Cable –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Advantages: </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High Bandwidth</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Better noise Immunity</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Easy to install and expand</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Inexpensive</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Disadvantages:  </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Single cable failure can disrupt the entire network</a:t>
            </a:r>
          </a:p>
        </p:txBody>
      </p:sp>
    </p:spTree>
    <p:extLst>
      <p:ext uri="{BB962C8B-B14F-4D97-AF65-F5344CB8AC3E}">
        <p14:creationId xmlns:p14="http://schemas.microsoft.com/office/powerpoint/2010/main" val="39367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pic>
        <p:nvPicPr>
          <p:cNvPr id="2" name="Picture 1">
            <a:extLst>
              <a:ext uri="{FF2B5EF4-FFF2-40B4-BE49-F238E27FC236}">
                <a16:creationId xmlns:a16="http://schemas.microsoft.com/office/drawing/2014/main" id="{82033117-6293-E5FB-A644-FCCA4E03C2EA}"/>
              </a:ext>
            </a:extLst>
          </p:cNvPr>
          <p:cNvPicPr>
            <a:picLocks noChangeAspect="1"/>
          </p:cNvPicPr>
          <p:nvPr/>
        </p:nvPicPr>
        <p:blipFill>
          <a:blip r:embed="rId2"/>
          <a:stretch>
            <a:fillRect/>
          </a:stretch>
        </p:blipFill>
        <p:spPr>
          <a:xfrm>
            <a:off x="3713018" y="2424545"/>
            <a:ext cx="5084618" cy="3214255"/>
          </a:xfrm>
          <a:prstGeom prst="rect">
            <a:avLst/>
          </a:prstGeom>
        </p:spPr>
      </p:pic>
    </p:spTree>
    <p:extLst>
      <p:ext uri="{BB962C8B-B14F-4D97-AF65-F5344CB8AC3E}">
        <p14:creationId xmlns:p14="http://schemas.microsoft.com/office/powerpoint/2010/main" val="3746534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Applications:</a:t>
            </a:r>
          </a:p>
          <a:p>
            <a:pPr algn="just">
              <a:lnSpc>
                <a:spcPct val="150000"/>
              </a:lnSpc>
            </a:pPr>
            <a:r>
              <a:rPr lang="en-US" i="0" dirty="0">
                <a:effectLst/>
                <a:latin typeface="Times New Roman" panose="02020603050405020304" pitchFamily="18" charset="0"/>
                <a:cs typeface="Times New Roman" panose="02020603050405020304" pitchFamily="18" charset="0"/>
              </a:rPr>
              <a:t>Radio frequency signals are sent over coaxial wire. It can be used for cable television signal distribution, digital audio (S/PDIF), computer network connections (like Ethernet), and feedlines that connect radio transmitters and receivers to their antennas.</a:t>
            </a:r>
          </a:p>
          <a:p>
            <a:pPr algn="just">
              <a:lnSpc>
                <a:spcPct val="150000"/>
              </a:lnSpc>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315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(iii) Optical Fiber Cable – </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uses the concept of refraction of light through a core made up of glass or plastic.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core is surrounded by a less dense glass or plastic covering called the cladding. It is used for the transmission of large volumes of data. </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cable can be unidirectional or bidirectional. The WDM (Wavelength Division Multiplexer) supports two modes, namely unidirectional and bidirectional mode.</a:t>
            </a:r>
          </a:p>
        </p:txBody>
      </p:sp>
    </p:spTree>
    <p:extLst>
      <p:ext uri="{BB962C8B-B14F-4D97-AF65-F5344CB8AC3E}">
        <p14:creationId xmlns:p14="http://schemas.microsoft.com/office/powerpoint/2010/main" val="2152773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(iii) Optical Fiber Cable – </a:t>
            </a: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i="0" dirty="0">
              <a:effectLst/>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4964D4E-69A0-DCB2-BF9E-9B7BE10950A4}"/>
              </a:ext>
            </a:extLst>
          </p:cNvPr>
          <p:cNvGraphicFramePr>
            <a:graphicFrameLocks noGrp="1"/>
          </p:cNvGraphicFramePr>
          <p:nvPr>
            <p:extLst>
              <p:ext uri="{D42A27DB-BD31-4B8C-83A1-F6EECF244321}">
                <p14:modId xmlns:p14="http://schemas.microsoft.com/office/powerpoint/2010/main" val="2779521638"/>
              </p:ext>
            </p:extLst>
          </p:nvPr>
        </p:nvGraphicFramePr>
        <p:xfrm>
          <a:off x="1320569" y="2521244"/>
          <a:ext cx="9792930" cy="2834640"/>
        </p:xfrm>
        <a:graphic>
          <a:graphicData uri="http://schemas.openxmlformats.org/drawingml/2006/table">
            <a:tbl>
              <a:tblPr firstRow="1" bandRow="1">
                <a:tableStyleId>{2D5ABB26-0587-4C30-8999-92F81FD0307C}</a:tableStyleId>
              </a:tblPr>
              <a:tblGrid>
                <a:gridCol w="4896465">
                  <a:extLst>
                    <a:ext uri="{9D8B030D-6E8A-4147-A177-3AD203B41FA5}">
                      <a16:colId xmlns:a16="http://schemas.microsoft.com/office/drawing/2014/main" val="3735853115"/>
                    </a:ext>
                  </a:extLst>
                </a:gridCol>
                <a:gridCol w="4896465">
                  <a:extLst>
                    <a:ext uri="{9D8B030D-6E8A-4147-A177-3AD203B41FA5}">
                      <a16:colId xmlns:a16="http://schemas.microsoft.com/office/drawing/2014/main" val="1642479621"/>
                    </a:ext>
                  </a:extLst>
                </a:gridCol>
              </a:tblGrid>
              <a:tr h="370840">
                <a:tc>
                  <a:txBody>
                    <a:bodyPr/>
                    <a:lstStyle/>
                    <a:p>
                      <a:pPr algn="just">
                        <a:lnSpc>
                          <a:spcPct val="150000"/>
                        </a:lnSpc>
                      </a:pPr>
                      <a:r>
                        <a:rPr lang="en-US" b="1" dirty="0">
                          <a:effectLst/>
                          <a:latin typeface="Times New Roman" panose="02020603050405020304" pitchFamily="18" charset="0"/>
                          <a:cs typeface="Times New Roman" panose="02020603050405020304" pitchFamily="18" charset="0"/>
                        </a:rPr>
                        <a:t>Advantages:  </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Increased capacity and bandwidth</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Lightweight</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Less signal attenuation</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Immunity to electromagnetic interference</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Resistance to corrosive materials</a:t>
                      </a:r>
                    </a:p>
                    <a:p>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b="1" dirty="0">
                          <a:effectLst/>
                          <a:latin typeface="Times New Roman" panose="02020603050405020304" pitchFamily="18" charset="0"/>
                          <a:cs typeface="Times New Roman" panose="02020603050405020304" pitchFamily="18" charset="0"/>
                        </a:rPr>
                        <a:t>Disadvantages:  </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Difficult to install and maintain</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High cost</a:t>
                      </a: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Fragile</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93106"/>
                  </a:ext>
                </a:extLst>
              </a:tr>
            </a:tbl>
          </a:graphicData>
        </a:graphic>
      </p:graphicFrame>
    </p:spTree>
    <p:extLst>
      <p:ext uri="{BB962C8B-B14F-4D97-AF65-F5344CB8AC3E}">
        <p14:creationId xmlns:p14="http://schemas.microsoft.com/office/powerpoint/2010/main" val="69507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Guided Transmission Media</a:t>
            </a:r>
          </a:p>
        </p:txBody>
      </p:sp>
      <p:pic>
        <p:nvPicPr>
          <p:cNvPr id="2" name="Picture 1">
            <a:extLst>
              <a:ext uri="{FF2B5EF4-FFF2-40B4-BE49-F238E27FC236}">
                <a16:creationId xmlns:a16="http://schemas.microsoft.com/office/drawing/2014/main" id="{2352C294-50D9-C007-6DA8-815B6E01A010}"/>
              </a:ext>
            </a:extLst>
          </p:cNvPr>
          <p:cNvPicPr>
            <a:picLocks noChangeAspect="1"/>
          </p:cNvPicPr>
          <p:nvPr/>
        </p:nvPicPr>
        <p:blipFill>
          <a:blip r:embed="rId2"/>
          <a:stretch>
            <a:fillRect/>
          </a:stretch>
        </p:blipFill>
        <p:spPr>
          <a:xfrm>
            <a:off x="857248" y="2994313"/>
            <a:ext cx="4601441" cy="2381250"/>
          </a:xfrm>
          <a:prstGeom prst="rect">
            <a:avLst/>
          </a:prstGeom>
        </p:spPr>
      </p:pic>
      <p:pic>
        <p:nvPicPr>
          <p:cNvPr id="3" name="Picture 2">
            <a:extLst>
              <a:ext uri="{FF2B5EF4-FFF2-40B4-BE49-F238E27FC236}">
                <a16:creationId xmlns:a16="http://schemas.microsoft.com/office/drawing/2014/main" id="{2F9A5C75-D944-4286-E2FB-ABB189713248}"/>
              </a:ext>
            </a:extLst>
          </p:cNvPr>
          <p:cNvPicPr>
            <a:picLocks noChangeAspect="1"/>
          </p:cNvPicPr>
          <p:nvPr/>
        </p:nvPicPr>
        <p:blipFill>
          <a:blip r:embed="rId3"/>
          <a:stretch>
            <a:fillRect/>
          </a:stretch>
        </p:blipFill>
        <p:spPr>
          <a:xfrm>
            <a:off x="6733313" y="2598505"/>
            <a:ext cx="4247285" cy="2486891"/>
          </a:xfrm>
          <a:prstGeom prst="rect">
            <a:avLst/>
          </a:prstGeom>
        </p:spPr>
      </p:pic>
    </p:spTree>
    <p:extLst>
      <p:ext uri="{BB962C8B-B14F-4D97-AF65-F5344CB8AC3E}">
        <p14:creationId xmlns:p14="http://schemas.microsoft.com/office/powerpoint/2010/main" val="100673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2. Unguided Media: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It is also referred to as Wireless or Unbounded transmission media. No physical medium is required for the transmission of electromagnetic signals.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Features:  </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signal is broadcasted through air</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Less Secure</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Used for larger distances</a:t>
            </a:r>
          </a:p>
        </p:txBody>
      </p:sp>
    </p:spTree>
    <p:extLst>
      <p:ext uri="{BB962C8B-B14F-4D97-AF65-F5344CB8AC3E}">
        <p14:creationId xmlns:p14="http://schemas.microsoft.com/office/powerpoint/2010/main" val="91556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Introduction to networks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Components Of Computer Network:</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C36E137-38F9-A48A-0FAF-6B79116CECB1}"/>
              </a:ext>
            </a:extLst>
          </p:cNvPr>
          <p:cNvPicPr>
            <a:picLocks noChangeAspect="1"/>
          </p:cNvPicPr>
          <p:nvPr/>
        </p:nvPicPr>
        <p:blipFill>
          <a:blip r:embed="rId2"/>
          <a:stretch>
            <a:fillRect/>
          </a:stretch>
        </p:blipFill>
        <p:spPr>
          <a:xfrm>
            <a:off x="3000808" y="2438400"/>
            <a:ext cx="4943475" cy="3768435"/>
          </a:xfrm>
          <a:prstGeom prst="rect">
            <a:avLst/>
          </a:prstGeom>
        </p:spPr>
      </p:pic>
    </p:spTree>
    <p:extLst>
      <p:ext uri="{BB962C8B-B14F-4D97-AF65-F5344CB8AC3E}">
        <p14:creationId xmlns:p14="http://schemas.microsoft.com/office/powerpoint/2010/main" val="682985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Wireless Communication</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Wireless communication is also referred to as Unguided Media or Unbounded transmission media. In this mode, no physical medium is required for the transmission of electromagnetic signals.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wireless communication, we can transfer our message through the air, water or vacuum i.e. Infrared, Radio wave, Microwave wave. So, we don’t worry about the cables or any material to transfer messages, as we can send out a message without and medium.</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Wireless communication has advantages and also have disadvantages like it is less secure if we talk about security.</a:t>
            </a:r>
          </a:p>
        </p:txBody>
      </p:sp>
      <p:graphicFrame>
        <p:nvGraphicFramePr>
          <p:cNvPr id="2" name="Table 2">
            <a:extLst>
              <a:ext uri="{FF2B5EF4-FFF2-40B4-BE49-F238E27FC236}">
                <a16:creationId xmlns:a16="http://schemas.microsoft.com/office/drawing/2014/main" id="{C4964D4E-69A0-DCB2-BF9E-9B7BE10950A4}"/>
              </a:ext>
            </a:extLst>
          </p:cNvPr>
          <p:cNvGraphicFramePr>
            <a:graphicFrameLocks noGrp="1"/>
          </p:cNvGraphicFramePr>
          <p:nvPr>
            <p:extLst>
              <p:ext uri="{D42A27DB-BD31-4B8C-83A1-F6EECF244321}">
                <p14:modId xmlns:p14="http://schemas.microsoft.com/office/powerpoint/2010/main" val="35674114"/>
              </p:ext>
            </p:extLst>
          </p:nvPr>
        </p:nvGraphicFramePr>
        <p:xfrm>
          <a:off x="1320569" y="2521244"/>
          <a:ext cx="9792930" cy="370840"/>
        </p:xfrm>
        <a:graphic>
          <a:graphicData uri="http://schemas.openxmlformats.org/drawingml/2006/table">
            <a:tbl>
              <a:tblPr firstRow="1" bandRow="1">
                <a:tableStyleId>{2D5ABB26-0587-4C30-8999-92F81FD0307C}</a:tableStyleId>
              </a:tblPr>
              <a:tblGrid>
                <a:gridCol w="4896465">
                  <a:extLst>
                    <a:ext uri="{9D8B030D-6E8A-4147-A177-3AD203B41FA5}">
                      <a16:colId xmlns:a16="http://schemas.microsoft.com/office/drawing/2014/main" val="3735853115"/>
                    </a:ext>
                  </a:extLst>
                </a:gridCol>
                <a:gridCol w="4896465">
                  <a:extLst>
                    <a:ext uri="{9D8B030D-6E8A-4147-A177-3AD203B41FA5}">
                      <a16:colId xmlns:a16="http://schemas.microsoft.com/office/drawing/2014/main" val="1642479621"/>
                    </a:ext>
                  </a:extLst>
                </a:gridCol>
              </a:tblGrid>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93106"/>
                  </a:ext>
                </a:extLst>
              </a:tr>
            </a:tbl>
          </a:graphicData>
        </a:graphic>
      </p:graphicFrame>
    </p:spTree>
    <p:extLst>
      <p:ext uri="{BB962C8B-B14F-4D97-AF65-F5344CB8AC3E}">
        <p14:creationId xmlns:p14="http://schemas.microsoft.com/office/powerpoint/2010/main" val="1567170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2. Unguided Media: </a:t>
            </a:r>
          </a:p>
          <a:p>
            <a:pPr algn="just">
              <a:lnSpc>
                <a:spcPct val="150000"/>
              </a:lnSpc>
            </a:pPr>
            <a:r>
              <a:rPr lang="en-US" i="0" dirty="0">
                <a:effectLst/>
                <a:latin typeface="Times New Roman" panose="02020603050405020304" pitchFamily="18" charset="0"/>
                <a:cs typeface="Times New Roman" panose="02020603050405020304" pitchFamily="18" charset="0"/>
              </a:rPr>
              <a:t>There are 3 types of Signals transmitted through unguided media: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t>
            </a:r>
            <a:r>
              <a:rPr lang="en-US" b="1" i="0" dirty="0" err="1">
                <a:effectLst/>
                <a:latin typeface="Times New Roman" panose="02020603050405020304" pitchFamily="18" charset="0"/>
                <a:cs typeface="Times New Roman" panose="02020603050405020304" pitchFamily="18" charset="0"/>
              </a:rPr>
              <a:t>i</a:t>
            </a:r>
            <a:r>
              <a:rPr lang="en-US" b="1" i="0" dirty="0">
                <a:effectLst/>
                <a:latin typeface="Times New Roman" panose="02020603050405020304" pitchFamily="18" charset="0"/>
                <a:cs typeface="Times New Roman" panose="02020603050405020304" pitchFamily="18" charset="0"/>
              </a:rPr>
              <a:t>) Radio waves – </a:t>
            </a:r>
          </a:p>
          <a:p>
            <a:pPr algn="just">
              <a:lnSpc>
                <a:spcPct val="150000"/>
              </a:lnSpc>
            </a:pPr>
            <a:r>
              <a:rPr lang="en-US" i="0" dirty="0">
                <a:effectLst/>
                <a:latin typeface="Times New Roman" panose="02020603050405020304" pitchFamily="18" charset="0"/>
                <a:cs typeface="Times New Roman" panose="02020603050405020304" pitchFamily="18" charset="0"/>
              </a:rPr>
              <a:t>These are easy to generate and can penetrate through buildings. The sending and receiving antennas need not be aligned. Frequency Range:3KHz – 1GHz. AM and FM radios and cordless phones use Radio waves for transmission. </a:t>
            </a:r>
          </a:p>
        </p:txBody>
      </p:sp>
    </p:spTree>
    <p:extLst>
      <p:ext uri="{BB962C8B-B14F-4D97-AF65-F5344CB8AC3E}">
        <p14:creationId xmlns:p14="http://schemas.microsoft.com/office/powerpoint/2010/main" val="39492916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Uses:</a:t>
            </a:r>
          </a:p>
          <a:p>
            <a:pPr algn="just">
              <a:lnSpc>
                <a:spcPct val="150000"/>
              </a:lnSpc>
            </a:pPr>
            <a:r>
              <a:rPr lang="en-US" i="0" dirty="0">
                <a:effectLst/>
                <a:latin typeface="Times New Roman" panose="02020603050405020304" pitchFamily="18" charset="0"/>
                <a:cs typeface="Times New Roman" panose="02020603050405020304" pitchFamily="18" charset="0"/>
              </a:rPr>
              <a:t>Radio waves are used in AM and FM radios, and cordless phones. Also, some private and government organization reserves certain radio frequencies for direct communication.</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Advantage and Disadvantage:</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Radio waves have some advantages like they can travel long distances in all directions and can pass through any obstacles, and since they are wireless communication mediums so there is no need of digging and spreading wires. But, yes radio waves have some disadvantages too like radio waves are not effective in bad weather conditions, and they are less secure as they can travel large distances.</a:t>
            </a:r>
          </a:p>
        </p:txBody>
      </p:sp>
    </p:spTree>
    <p:extLst>
      <p:ext uri="{BB962C8B-B14F-4D97-AF65-F5344CB8AC3E}">
        <p14:creationId xmlns:p14="http://schemas.microsoft.com/office/powerpoint/2010/main" val="3828127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pic>
        <p:nvPicPr>
          <p:cNvPr id="2" name="Picture 1">
            <a:extLst>
              <a:ext uri="{FF2B5EF4-FFF2-40B4-BE49-F238E27FC236}">
                <a16:creationId xmlns:a16="http://schemas.microsoft.com/office/drawing/2014/main" id="{6281723B-B401-6E43-762D-6E5B247FEFBA}"/>
              </a:ext>
            </a:extLst>
          </p:cNvPr>
          <p:cNvPicPr>
            <a:picLocks noChangeAspect="1"/>
          </p:cNvPicPr>
          <p:nvPr/>
        </p:nvPicPr>
        <p:blipFill>
          <a:blip r:embed="rId2"/>
          <a:stretch>
            <a:fillRect/>
          </a:stretch>
        </p:blipFill>
        <p:spPr>
          <a:xfrm>
            <a:off x="2438400" y="1953491"/>
            <a:ext cx="6594764" cy="3699163"/>
          </a:xfrm>
          <a:prstGeom prst="rect">
            <a:avLst/>
          </a:prstGeom>
        </p:spPr>
      </p:pic>
    </p:spTree>
    <p:extLst>
      <p:ext uri="{BB962C8B-B14F-4D97-AF65-F5344CB8AC3E}">
        <p14:creationId xmlns:p14="http://schemas.microsoft.com/office/powerpoint/2010/main" val="22564534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(ii) Microwaves –</a:t>
            </a:r>
          </a:p>
          <a:p>
            <a:pPr algn="just">
              <a:lnSpc>
                <a:spcPct val="150000"/>
              </a:lnSpc>
            </a:pPr>
            <a:r>
              <a:rPr lang="en-US" i="0" dirty="0">
                <a:effectLst/>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is a line of sight transmission i.e. the sending and receiving antennas need to be properly aligned with each other.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distance covered by the signal is directly proportional to the height of the antenna. Frequency Range:1GHz – 300GHz.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These are majorly used for mobile phone communication and television distribution. </a:t>
            </a:r>
          </a:p>
        </p:txBody>
      </p:sp>
    </p:spTree>
    <p:extLst>
      <p:ext uri="{BB962C8B-B14F-4D97-AF65-F5344CB8AC3E}">
        <p14:creationId xmlns:p14="http://schemas.microsoft.com/office/powerpoint/2010/main" val="2959527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Uses:</a:t>
            </a:r>
          </a:p>
          <a:p>
            <a:pPr algn="just">
              <a:lnSpc>
                <a:spcPct val="150000"/>
              </a:lnSpc>
            </a:pPr>
            <a:r>
              <a:rPr lang="en-US" i="0" dirty="0">
                <a:effectLst/>
                <a:latin typeface="Times New Roman" panose="02020603050405020304" pitchFamily="18" charset="0"/>
                <a:cs typeface="Times New Roman" panose="02020603050405020304" pitchFamily="18" charset="0"/>
              </a:rPr>
              <a:t>Microwaves are used in mobile phones communication and television distribution.</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Advantage and Disadvantage:</a:t>
            </a:r>
          </a:p>
          <a:p>
            <a:pPr algn="just">
              <a:lnSpc>
                <a:spcPct val="150000"/>
              </a:lnSpc>
            </a:pPr>
            <a:r>
              <a:rPr lang="en-US" i="0" dirty="0">
                <a:effectLst/>
                <a:latin typeface="Times New Roman" panose="02020603050405020304" pitchFamily="18" charset="0"/>
                <a:cs typeface="Times New Roman" panose="02020603050405020304" pitchFamily="18" charset="0"/>
              </a:rPr>
              <a:t>If we talk about the advantages of microwaves then we say that it is a very fast way of communication, that can carry 25000 voice channels at the same time. Also, it is a wireless communication medium so there is no need of digging and spreading wires.</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Now demerits of microwaves are the first expense, their installation and maintenance are very expensive. that turns this into a very expensive mode of communication. Moreover, Microwaves are also not very effective in bad weather conditions.</a:t>
            </a:r>
          </a:p>
        </p:txBody>
      </p:sp>
    </p:spTree>
    <p:extLst>
      <p:ext uri="{BB962C8B-B14F-4D97-AF65-F5344CB8AC3E}">
        <p14:creationId xmlns:p14="http://schemas.microsoft.com/office/powerpoint/2010/main" val="5229578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(iii) Infrared –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Infrared waves are used for very short distance communication. They cannot penetrate through obstacles. This prevents interference between systems. Frequency Range:300GHz – 400THz. It is used in TV remotes, wireless mouse, keyboard, printer, etc.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BB562BE-7462-7002-0919-6E59A2A50C9C}"/>
              </a:ext>
            </a:extLst>
          </p:cNvPr>
          <p:cNvPicPr>
            <a:picLocks noChangeAspect="1"/>
          </p:cNvPicPr>
          <p:nvPr/>
        </p:nvPicPr>
        <p:blipFill>
          <a:blip r:embed="rId2"/>
          <a:stretch>
            <a:fillRect/>
          </a:stretch>
        </p:blipFill>
        <p:spPr>
          <a:xfrm>
            <a:off x="8021349" y="3602285"/>
            <a:ext cx="2162175" cy="2549133"/>
          </a:xfrm>
          <a:prstGeom prst="rect">
            <a:avLst/>
          </a:prstGeom>
        </p:spPr>
      </p:pic>
    </p:spTree>
    <p:extLst>
      <p:ext uri="{BB962C8B-B14F-4D97-AF65-F5344CB8AC3E}">
        <p14:creationId xmlns:p14="http://schemas.microsoft.com/office/powerpoint/2010/main" val="3699740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Uses:</a:t>
            </a:r>
          </a:p>
          <a:p>
            <a:pPr algn="just">
              <a:lnSpc>
                <a:spcPct val="150000"/>
              </a:lnSpc>
            </a:pPr>
            <a:r>
              <a:rPr lang="en-US" i="0" dirty="0">
                <a:effectLst/>
                <a:latin typeface="Times New Roman" panose="02020603050405020304" pitchFamily="18" charset="0"/>
                <a:cs typeface="Times New Roman" panose="02020603050405020304" pitchFamily="18" charset="0"/>
              </a:rPr>
              <a:t>As we have already have discussed they are used in TV remotes, Pc devices like mice, and keyboards.</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Advantage and Disadvantage:</a:t>
            </a:r>
          </a:p>
          <a:p>
            <a:pPr algn="just">
              <a:lnSpc>
                <a:spcPct val="150000"/>
              </a:lnSpc>
            </a:pPr>
            <a:r>
              <a:rPr lang="en-US" i="0" dirty="0">
                <a:effectLst/>
                <a:latin typeface="Times New Roman" panose="02020603050405020304" pitchFamily="18" charset="0"/>
                <a:cs typeface="Times New Roman" panose="02020603050405020304" pitchFamily="18" charset="0"/>
              </a:rPr>
              <a:t>If we talk about the merit part of infrared then we can say Infrared is one of the secure wireless communication mediums as it is used for short-range. Also, unlike other wireless mediums, infrared is quite inexpensive, and this is some reason it is used in many electronic devices.</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Now, let’s talk about the disadvantaged part of Infrared waves so they can only be used in short-range communication. Also, they cannot penetrate any obstacles like walls or any building.</a:t>
            </a:r>
          </a:p>
        </p:txBody>
      </p:sp>
    </p:spTree>
    <p:extLst>
      <p:ext uri="{BB962C8B-B14F-4D97-AF65-F5344CB8AC3E}">
        <p14:creationId xmlns:p14="http://schemas.microsoft.com/office/powerpoint/2010/main" val="2063082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graphicFrame>
        <p:nvGraphicFramePr>
          <p:cNvPr id="2" name="Table 1">
            <a:extLst>
              <a:ext uri="{FF2B5EF4-FFF2-40B4-BE49-F238E27FC236}">
                <a16:creationId xmlns:a16="http://schemas.microsoft.com/office/drawing/2014/main" id="{4EAB06F2-D4C7-834E-9E8C-CC2419C3B335}"/>
              </a:ext>
            </a:extLst>
          </p:cNvPr>
          <p:cNvGraphicFramePr>
            <a:graphicFrameLocks noGrp="1"/>
          </p:cNvGraphicFramePr>
          <p:nvPr>
            <p:extLst>
              <p:ext uri="{D42A27DB-BD31-4B8C-83A1-F6EECF244321}">
                <p14:modId xmlns:p14="http://schemas.microsoft.com/office/powerpoint/2010/main" val="4189738412"/>
              </p:ext>
            </p:extLst>
          </p:nvPr>
        </p:nvGraphicFramePr>
        <p:xfrm>
          <a:off x="1260763" y="1846263"/>
          <a:ext cx="10099964" cy="4533304"/>
        </p:xfrm>
        <a:graphic>
          <a:graphicData uri="http://schemas.openxmlformats.org/drawingml/2006/table">
            <a:tbl>
              <a:tblPr>
                <a:tableStyleId>{5940675A-B579-460E-94D1-54222C63F5DA}</a:tableStyleId>
              </a:tblPr>
              <a:tblGrid>
                <a:gridCol w="595746">
                  <a:extLst>
                    <a:ext uri="{9D8B030D-6E8A-4147-A177-3AD203B41FA5}">
                      <a16:colId xmlns:a16="http://schemas.microsoft.com/office/drawing/2014/main" val="1905840602"/>
                    </a:ext>
                  </a:extLst>
                </a:gridCol>
                <a:gridCol w="4454236">
                  <a:extLst>
                    <a:ext uri="{9D8B030D-6E8A-4147-A177-3AD203B41FA5}">
                      <a16:colId xmlns:a16="http://schemas.microsoft.com/office/drawing/2014/main" val="2628765019"/>
                    </a:ext>
                  </a:extLst>
                </a:gridCol>
                <a:gridCol w="2524991">
                  <a:extLst>
                    <a:ext uri="{9D8B030D-6E8A-4147-A177-3AD203B41FA5}">
                      <a16:colId xmlns:a16="http://schemas.microsoft.com/office/drawing/2014/main" val="2494563969"/>
                    </a:ext>
                  </a:extLst>
                </a:gridCol>
                <a:gridCol w="2524991">
                  <a:extLst>
                    <a:ext uri="{9D8B030D-6E8A-4147-A177-3AD203B41FA5}">
                      <a16:colId xmlns:a16="http://schemas.microsoft.com/office/drawing/2014/main" val="1096417779"/>
                    </a:ext>
                  </a:extLst>
                </a:gridCol>
              </a:tblGrid>
              <a:tr h="397069">
                <a:tc>
                  <a:txBody>
                    <a:bodyPr/>
                    <a:lstStyle/>
                    <a:p>
                      <a:pPr algn="l" fontAlgn="base"/>
                      <a:r>
                        <a:rPr lang="en-IN" sz="1600" b="0">
                          <a:effectLst/>
                        </a:rPr>
                        <a:t>S.no</a:t>
                      </a:r>
                    </a:p>
                  </a:txBody>
                  <a:tcPr marL="55686" marR="55686" marT="55686" marB="55686" anchor="ctr"/>
                </a:tc>
                <a:tc>
                  <a:txBody>
                    <a:bodyPr/>
                    <a:lstStyle/>
                    <a:p>
                      <a:pPr algn="l" fontAlgn="base"/>
                      <a:r>
                        <a:rPr lang="en-IN" sz="1600" b="0">
                          <a:effectLst/>
                        </a:rPr>
                        <a:t>Infrared</a:t>
                      </a:r>
                    </a:p>
                  </a:txBody>
                  <a:tcPr marL="55686" marR="55686" marT="55686" marB="55686" anchor="ctr"/>
                </a:tc>
                <a:tc>
                  <a:txBody>
                    <a:bodyPr/>
                    <a:lstStyle/>
                    <a:p>
                      <a:pPr algn="l" fontAlgn="base"/>
                      <a:r>
                        <a:rPr lang="en-IN" sz="1600" b="0">
                          <a:effectLst/>
                        </a:rPr>
                        <a:t>Radio Waves</a:t>
                      </a:r>
                    </a:p>
                  </a:txBody>
                  <a:tcPr marL="55686" marR="55686" marT="55686" marB="55686" anchor="ctr"/>
                </a:tc>
                <a:tc>
                  <a:txBody>
                    <a:bodyPr/>
                    <a:lstStyle/>
                    <a:p>
                      <a:pPr algn="l" fontAlgn="base"/>
                      <a:r>
                        <a:rPr lang="en-IN" sz="1600" b="0">
                          <a:effectLst/>
                        </a:rPr>
                        <a:t>Microwaves</a:t>
                      </a:r>
                    </a:p>
                  </a:txBody>
                  <a:tcPr marL="55686" marR="55686" marT="55686" marB="55686" anchor="ctr"/>
                </a:tc>
                <a:extLst>
                  <a:ext uri="{0D108BD9-81ED-4DB2-BD59-A6C34878D82A}">
                    <a16:rowId xmlns:a16="http://schemas.microsoft.com/office/drawing/2014/main" val="468921202"/>
                  </a:ext>
                </a:extLst>
              </a:tr>
              <a:tr h="1385995">
                <a:tc>
                  <a:txBody>
                    <a:bodyPr/>
                    <a:lstStyle/>
                    <a:p>
                      <a:pPr algn="l" fontAlgn="base"/>
                      <a:r>
                        <a:rPr lang="en-IN" sz="1600" b="0">
                          <a:effectLst/>
                        </a:rPr>
                        <a:t>1</a:t>
                      </a:r>
                    </a:p>
                  </a:txBody>
                  <a:tcPr marL="55686" marR="55686" marT="77960" marB="77960" anchor="ctr"/>
                </a:tc>
                <a:tc>
                  <a:txBody>
                    <a:bodyPr/>
                    <a:lstStyle/>
                    <a:p>
                      <a:pPr algn="l" fontAlgn="base"/>
                      <a:r>
                        <a:rPr lang="en-US" sz="1600" b="0" dirty="0">
                          <a:effectLst/>
                        </a:rPr>
                        <a:t>Infrared is used for short-range communication like TV remotes, mobile phones, personal computers, etc. In science, the Infrared is part of a spectrum that is not visible to the human eye</a:t>
                      </a:r>
                    </a:p>
                  </a:txBody>
                  <a:tcPr marL="55686" marR="55686" marT="77960" marB="77960" anchor="ctr"/>
                </a:tc>
                <a:tc>
                  <a:txBody>
                    <a:bodyPr/>
                    <a:lstStyle/>
                    <a:p>
                      <a:pPr algn="l" fontAlgn="base"/>
                      <a:r>
                        <a:rPr lang="en-US" sz="1600" b="0">
                          <a:effectLst/>
                        </a:rPr>
                        <a:t>Radio waves are the  type of wireless communication that can travel large distances as well as can penetrate any wall</a:t>
                      </a:r>
                    </a:p>
                  </a:txBody>
                  <a:tcPr marL="55686" marR="55686" marT="77960" marB="77960" anchor="ctr"/>
                </a:tc>
                <a:tc>
                  <a:txBody>
                    <a:bodyPr/>
                    <a:lstStyle/>
                    <a:p>
                      <a:pPr algn="l" fontAlgn="base"/>
                      <a:r>
                        <a:rPr lang="en-US" sz="1600" b="0">
                          <a:effectLst/>
                        </a:rPr>
                        <a:t>Microwaves are a line of sight transmission, meaning both the antennas sending and receiving should be properly aligned. </a:t>
                      </a:r>
                    </a:p>
                  </a:txBody>
                  <a:tcPr marL="55686" marR="55686" marT="77960" marB="77960" anchor="ctr"/>
                </a:tc>
                <a:extLst>
                  <a:ext uri="{0D108BD9-81ED-4DB2-BD59-A6C34878D82A}">
                    <a16:rowId xmlns:a16="http://schemas.microsoft.com/office/drawing/2014/main" val="730932337"/>
                  </a:ext>
                </a:extLst>
              </a:tr>
              <a:tr h="636809">
                <a:tc>
                  <a:txBody>
                    <a:bodyPr/>
                    <a:lstStyle/>
                    <a:p>
                      <a:pPr algn="l" fontAlgn="base"/>
                      <a:r>
                        <a:rPr lang="en-IN" sz="1600" b="0">
                          <a:effectLst/>
                        </a:rPr>
                        <a:t>2</a:t>
                      </a:r>
                    </a:p>
                  </a:txBody>
                  <a:tcPr marL="55686" marR="55686" marT="77960" marB="77960" anchor="ctr"/>
                </a:tc>
                <a:tc>
                  <a:txBody>
                    <a:bodyPr/>
                    <a:lstStyle/>
                    <a:p>
                      <a:pPr algn="l" fontAlgn="base"/>
                      <a:r>
                        <a:rPr lang="en-US" sz="1600" b="0" dirty="0">
                          <a:effectLst/>
                        </a:rPr>
                        <a:t>The frequency range of infrared rays 300GHz – 400THz</a:t>
                      </a:r>
                    </a:p>
                  </a:txBody>
                  <a:tcPr marL="55686" marR="55686" marT="77960" marB="77960" anchor="ctr"/>
                </a:tc>
                <a:tc>
                  <a:txBody>
                    <a:bodyPr/>
                    <a:lstStyle/>
                    <a:p>
                      <a:pPr algn="l" fontAlgn="base"/>
                      <a:r>
                        <a:rPr lang="en-US" sz="1600" b="0">
                          <a:effectLst/>
                        </a:rPr>
                        <a:t>The frequency range of radio    waves:3KHz – 1GHz. </a:t>
                      </a:r>
                    </a:p>
                  </a:txBody>
                  <a:tcPr marL="55686" marR="55686" marT="77960" marB="77960" anchor="ctr"/>
                </a:tc>
                <a:tc>
                  <a:txBody>
                    <a:bodyPr/>
                    <a:lstStyle/>
                    <a:p>
                      <a:pPr algn="l" fontAlgn="base"/>
                      <a:r>
                        <a:rPr lang="en-US" sz="1600" b="0">
                          <a:effectLst/>
                        </a:rPr>
                        <a:t>Microwaves have a frequency Range between 1GHz – 300GHz. </a:t>
                      </a:r>
                    </a:p>
                  </a:txBody>
                  <a:tcPr marL="55686" marR="55686" marT="77960" marB="77960" anchor="ctr"/>
                </a:tc>
                <a:extLst>
                  <a:ext uri="{0D108BD9-81ED-4DB2-BD59-A6C34878D82A}">
                    <a16:rowId xmlns:a16="http://schemas.microsoft.com/office/drawing/2014/main" val="2066189277"/>
                  </a:ext>
                </a:extLst>
              </a:tr>
              <a:tr h="1760590">
                <a:tc>
                  <a:txBody>
                    <a:bodyPr/>
                    <a:lstStyle/>
                    <a:p>
                      <a:pPr algn="l" fontAlgn="base"/>
                      <a:r>
                        <a:rPr lang="en-IN" sz="1600" b="0">
                          <a:effectLst/>
                        </a:rPr>
                        <a:t>3</a:t>
                      </a:r>
                    </a:p>
                  </a:txBody>
                  <a:tcPr marL="55686" marR="55686" marT="77960" marB="77960" anchor="ctr"/>
                </a:tc>
                <a:tc>
                  <a:txBody>
                    <a:bodyPr/>
                    <a:lstStyle/>
                    <a:p>
                      <a:pPr algn="l" fontAlgn="base"/>
                      <a:r>
                        <a:rPr lang="en-US" sz="1600" b="0">
                          <a:effectLst/>
                        </a:rPr>
                        <a:t>The limitation of infrared rays is that they cannot penetrate any obstacles and can only use for short-range. Also, Infrared is used in night vision cameras as it has thermal properties. The frequency range of infrared rays 300GHz – 400THz</a:t>
                      </a:r>
                    </a:p>
                  </a:txBody>
                  <a:tcPr marL="55686" marR="55686" marT="77960" marB="77960" anchor="ctr"/>
                </a:tc>
                <a:tc>
                  <a:txBody>
                    <a:bodyPr/>
                    <a:lstStyle/>
                    <a:p>
                      <a:pPr algn="l" fontAlgn="base"/>
                      <a:r>
                        <a:rPr lang="en-US" sz="1600" b="0">
                          <a:effectLst/>
                        </a:rPr>
                        <a:t>It can travel large distances as well as can penetrate any wall ( Omni-directional,</a:t>
                      </a:r>
                    </a:p>
                  </a:txBody>
                  <a:tcPr marL="55686" marR="55686" marT="77960" marB="77960" anchor="ctr"/>
                </a:tc>
                <a:tc>
                  <a:txBody>
                    <a:bodyPr/>
                    <a:lstStyle/>
                    <a:p>
                      <a:pPr algn="l" fontAlgn="base"/>
                      <a:r>
                        <a:rPr lang="en-US" sz="1600" b="0" dirty="0">
                          <a:effectLst/>
                        </a:rPr>
                        <a:t>They are unidirectional, as they can move in only one direction, and therefore it is used in point-to-point communication or unicast communication such as radar and satellite.</a:t>
                      </a:r>
                    </a:p>
                  </a:txBody>
                  <a:tcPr marL="55686" marR="55686" marT="77960" marB="77960" anchor="ctr"/>
                </a:tc>
                <a:extLst>
                  <a:ext uri="{0D108BD9-81ED-4DB2-BD59-A6C34878D82A}">
                    <a16:rowId xmlns:a16="http://schemas.microsoft.com/office/drawing/2014/main" val="1691766062"/>
                  </a:ext>
                </a:extLst>
              </a:tr>
            </a:tbl>
          </a:graphicData>
        </a:graphic>
      </p:graphicFrame>
    </p:spTree>
    <p:extLst>
      <p:ext uri="{BB962C8B-B14F-4D97-AF65-F5344CB8AC3E}">
        <p14:creationId xmlns:p14="http://schemas.microsoft.com/office/powerpoint/2010/main" val="1826384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Wireless Transmission Media</a:t>
            </a:r>
          </a:p>
        </p:txBody>
      </p:sp>
      <p:graphicFrame>
        <p:nvGraphicFramePr>
          <p:cNvPr id="2" name="Table 1">
            <a:extLst>
              <a:ext uri="{FF2B5EF4-FFF2-40B4-BE49-F238E27FC236}">
                <a16:creationId xmlns:a16="http://schemas.microsoft.com/office/drawing/2014/main" id="{4EAB06F2-D4C7-834E-9E8C-CC2419C3B335}"/>
              </a:ext>
            </a:extLst>
          </p:cNvPr>
          <p:cNvGraphicFramePr>
            <a:graphicFrameLocks noGrp="1"/>
          </p:cNvGraphicFramePr>
          <p:nvPr>
            <p:extLst>
              <p:ext uri="{D42A27DB-BD31-4B8C-83A1-F6EECF244321}">
                <p14:modId xmlns:p14="http://schemas.microsoft.com/office/powerpoint/2010/main" val="2667663839"/>
              </p:ext>
            </p:extLst>
          </p:nvPr>
        </p:nvGraphicFramePr>
        <p:xfrm>
          <a:off x="1316182" y="1846263"/>
          <a:ext cx="9753600" cy="3999711"/>
        </p:xfrm>
        <a:graphic>
          <a:graphicData uri="http://schemas.openxmlformats.org/drawingml/2006/table">
            <a:tbl>
              <a:tblPr>
                <a:tableStyleId>{5940675A-B579-460E-94D1-54222C63F5DA}</a:tableStyleId>
              </a:tblPr>
              <a:tblGrid>
                <a:gridCol w="568036">
                  <a:extLst>
                    <a:ext uri="{9D8B030D-6E8A-4147-A177-3AD203B41FA5}">
                      <a16:colId xmlns:a16="http://schemas.microsoft.com/office/drawing/2014/main" val="1905840602"/>
                    </a:ext>
                  </a:extLst>
                </a:gridCol>
                <a:gridCol w="4308764">
                  <a:extLst>
                    <a:ext uri="{9D8B030D-6E8A-4147-A177-3AD203B41FA5}">
                      <a16:colId xmlns:a16="http://schemas.microsoft.com/office/drawing/2014/main" val="2628765019"/>
                    </a:ext>
                  </a:extLst>
                </a:gridCol>
                <a:gridCol w="2438400">
                  <a:extLst>
                    <a:ext uri="{9D8B030D-6E8A-4147-A177-3AD203B41FA5}">
                      <a16:colId xmlns:a16="http://schemas.microsoft.com/office/drawing/2014/main" val="2494563969"/>
                    </a:ext>
                  </a:extLst>
                </a:gridCol>
                <a:gridCol w="2438400">
                  <a:extLst>
                    <a:ext uri="{9D8B030D-6E8A-4147-A177-3AD203B41FA5}">
                      <a16:colId xmlns:a16="http://schemas.microsoft.com/office/drawing/2014/main" val="1096417779"/>
                    </a:ext>
                  </a:extLst>
                </a:gridCol>
              </a:tblGrid>
              <a:tr h="517951">
                <a:tc>
                  <a:txBody>
                    <a:bodyPr/>
                    <a:lstStyle/>
                    <a:p>
                      <a:pPr algn="l" fontAlgn="base"/>
                      <a:r>
                        <a:rPr lang="en-IN" sz="1600" b="0">
                          <a:effectLst/>
                        </a:rPr>
                        <a:t>S.no</a:t>
                      </a:r>
                    </a:p>
                  </a:txBody>
                  <a:tcPr marL="55686" marR="55686" marT="55686" marB="55686" anchor="ctr"/>
                </a:tc>
                <a:tc>
                  <a:txBody>
                    <a:bodyPr/>
                    <a:lstStyle/>
                    <a:p>
                      <a:pPr algn="l" fontAlgn="base"/>
                      <a:r>
                        <a:rPr lang="en-IN" sz="1600" b="0">
                          <a:effectLst/>
                        </a:rPr>
                        <a:t>Infrared</a:t>
                      </a:r>
                    </a:p>
                  </a:txBody>
                  <a:tcPr marL="55686" marR="55686" marT="55686" marB="55686" anchor="ctr"/>
                </a:tc>
                <a:tc>
                  <a:txBody>
                    <a:bodyPr/>
                    <a:lstStyle/>
                    <a:p>
                      <a:pPr algn="l" fontAlgn="base"/>
                      <a:r>
                        <a:rPr lang="en-IN" sz="1600" b="0">
                          <a:effectLst/>
                        </a:rPr>
                        <a:t>Radio Waves</a:t>
                      </a:r>
                    </a:p>
                  </a:txBody>
                  <a:tcPr marL="55686" marR="55686" marT="55686" marB="55686" anchor="ctr"/>
                </a:tc>
                <a:tc>
                  <a:txBody>
                    <a:bodyPr/>
                    <a:lstStyle/>
                    <a:p>
                      <a:pPr algn="l" fontAlgn="base"/>
                      <a:r>
                        <a:rPr lang="en-IN" sz="1600" b="0">
                          <a:effectLst/>
                        </a:rPr>
                        <a:t>Microwaves</a:t>
                      </a:r>
                    </a:p>
                  </a:txBody>
                  <a:tcPr marL="55686" marR="55686" marT="55686" marB="55686" anchor="ctr"/>
                </a:tc>
                <a:extLst>
                  <a:ext uri="{0D108BD9-81ED-4DB2-BD59-A6C34878D82A}">
                    <a16:rowId xmlns:a16="http://schemas.microsoft.com/office/drawing/2014/main" val="468921202"/>
                  </a:ext>
                </a:extLst>
              </a:tr>
              <a:tr h="2296575">
                <a:tc>
                  <a:txBody>
                    <a:bodyPr/>
                    <a:lstStyle/>
                    <a:p>
                      <a:pPr algn="l" fontAlgn="base"/>
                      <a:r>
                        <a:rPr lang="en-IN" sz="1600" b="0">
                          <a:effectLst/>
                        </a:rPr>
                        <a:t>4</a:t>
                      </a:r>
                    </a:p>
                  </a:txBody>
                  <a:tcPr marL="55686" marR="55686" marT="77960" marB="77960" anchor="ctr"/>
                </a:tc>
                <a:tc>
                  <a:txBody>
                    <a:bodyPr/>
                    <a:lstStyle/>
                    <a:p>
                      <a:pPr algn="l" fontAlgn="base"/>
                      <a:r>
                        <a:rPr lang="en-US" sz="1600" b="0" dirty="0">
                          <a:effectLst/>
                        </a:rPr>
                        <a:t>Infrared is one of the secure wireless communication mediums as it is used for short-range. Also, unlike other wireless mediums, infrared is quite inexpensive, and this is some reason it is used in many electronic devices.</a:t>
                      </a:r>
                    </a:p>
                  </a:txBody>
                  <a:tcPr marL="55686" marR="55686" marT="77960" marB="77960" anchor="ctr"/>
                </a:tc>
                <a:tc>
                  <a:txBody>
                    <a:bodyPr/>
                    <a:lstStyle/>
                    <a:p>
                      <a:pPr algn="l" fontAlgn="base"/>
                      <a:r>
                        <a:rPr lang="en-US" sz="1600" b="0">
                          <a:effectLst/>
                        </a:rPr>
                        <a:t>Radio waves can travel to long distances so it is used for long distance communication and there is no need of digging and spreading wires.</a:t>
                      </a:r>
                    </a:p>
                  </a:txBody>
                  <a:tcPr marL="55686" marR="55686" marT="77960" marB="77960" anchor="ctr"/>
                </a:tc>
                <a:tc>
                  <a:txBody>
                    <a:bodyPr/>
                    <a:lstStyle/>
                    <a:p>
                      <a:pPr algn="l" fontAlgn="base"/>
                      <a:r>
                        <a:rPr lang="en-US" sz="1600" b="0" dirty="0">
                          <a:effectLst/>
                        </a:rPr>
                        <a:t>Advantages of microwaves then we say that it is a very fast way of communication, that can carry 25000 voice channels at the same time. Also, it is a wireless communication medium so there is no need of digging and spreading wires.</a:t>
                      </a:r>
                    </a:p>
                  </a:txBody>
                  <a:tcPr marL="55686" marR="55686" marT="77960" marB="77960" anchor="ctr"/>
                </a:tc>
                <a:extLst>
                  <a:ext uri="{0D108BD9-81ED-4DB2-BD59-A6C34878D82A}">
                    <a16:rowId xmlns:a16="http://schemas.microsoft.com/office/drawing/2014/main" val="2842578108"/>
                  </a:ext>
                </a:extLst>
              </a:tr>
              <a:tr h="1074992">
                <a:tc>
                  <a:txBody>
                    <a:bodyPr/>
                    <a:lstStyle/>
                    <a:p>
                      <a:pPr algn="l" fontAlgn="base"/>
                      <a:r>
                        <a:rPr lang="en-IN" sz="1600" b="0">
                          <a:effectLst/>
                        </a:rPr>
                        <a:t>5</a:t>
                      </a:r>
                    </a:p>
                  </a:txBody>
                  <a:tcPr marL="55686" marR="55686" marT="77960" marB="77960" anchor="ctr"/>
                </a:tc>
                <a:tc>
                  <a:txBody>
                    <a:bodyPr/>
                    <a:lstStyle/>
                    <a:p>
                      <a:pPr algn="l" fontAlgn="base"/>
                      <a:r>
                        <a:rPr lang="en-US" sz="1600" b="0">
                          <a:effectLst/>
                        </a:rPr>
                        <a:t>Infrared waves are used in TV remotes, mobile phones, personal computers </a:t>
                      </a:r>
                    </a:p>
                  </a:txBody>
                  <a:tcPr marL="55686" marR="55686" marT="77960" marB="77960" anchor="ctr"/>
                </a:tc>
                <a:tc>
                  <a:txBody>
                    <a:bodyPr/>
                    <a:lstStyle/>
                    <a:p>
                      <a:pPr algn="l" fontAlgn="base"/>
                      <a:r>
                        <a:rPr lang="en-US" sz="1600" b="0">
                          <a:effectLst/>
                        </a:rPr>
                        <a:t>Radio waves are used in AM and FM radios, and cordless phones.</a:t>
                      </a:r>
                    </a:p>
                  </a:txBody>
                  <a:tcPr marL="55686" marR="55686" marT="77960" marB="77960" anchor="ctr"/>
                </a:tc>
                <a:tc>
                  <a:txBody>
                    <a:bodyPr/>
                    <a:lstStyle/>
                    <a:p>
                      <a:pPr algn="l" fontAlgn="base"/>
                      <a:r>
                        <a:rPr lang="en-US" sz="1600" b="0" dirty="0">
                          <a:effectLst/>
                        </a:rPr>
                        <a:t>Microwaves are used in mobile phones communication and television distribution.</a:t>
                      </a:r>
                    </a:p>
                  </a:txBody>
                  <a:tcPr marL="55686" marR="55686" marT="77960" marB="77960" anchor="ctr"/>
                </a:tc>
                <a:extLst>
                  <a:ext uri="{0D108BD9-81ED-4DB2-BD59-A6C34878D82A}">
                    <a16:rowId xmlns:a16="http://schemas.microsoft.com/office/drawing/2014/main" val="1732196968"/>
                  </a:ext>
                </a:extLst>
              </a:tr>
            </a:tbl>
          </a:graphicData>
        </a:graphic>
      </p:graphicFrame>
    </p:spTree>
    <p:extLst>
      <p:ext uri="{BB962C8B-B14F-4D97-AF65-F5344CB8AC3E}">
        <p14:creationId xmlns:p14="http://schemas.microsoft.com/office/powerpoint/2010/main" val="21496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Theoretical  Model for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What is the OSI Model?</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open systems interconnection (OSI) model is a conceptual model created by the International Organization for Standardization which enables diverse communication systems to communicate using standard protocols. In plain English, the OSI provides a standard for different computer systems to be able to communicate with each other.</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OSI Model can be seen as a universal language for computer networking. It is based on the concept of splitting up a communication system into seven abstract layers, each one stacked upon the last.</a:t>
            </a:r>
          </a:p>
        </p:txBody>
      </p:sp>
    </p:spTree>
    <p:extLst>
      <p:ext uri="{BB962C8B-B14F-4D97-AF65-F5344CB8AC3E}">
        <p14:creationId xmlns:p14="http://schemas.microsoft.com/office/powerpoint/2010/main" val="34232732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Line of Sight Transmission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Line of sight (</a:t>
            </a:r>
            <a:r>
              <a:rPr lang="en-US" i="0" dirty="0" err="1">
                <a:effectLst/>
                <a:latin typeface="Times New Roman" panose="02020603050405020304" pitchFamily="18" charset="0"/>
                <a:cs typeface="Times New Roman" panose="02020603050405020304" pitchFamily="18" charset="0"/>
              </a:rPr>
              <a:t>LoS</a:t>
            </a:r>
            <a:r>
              <a:rPr lang="en-US" i="0" dirty="0">
                <a:effectLst/>
                <a:latin typeface="Times New Roman" panose="02020603050405020304" pitchFamily="18" charset="0"/>
                <a:cs typeface="Times New Roman" panose="02020603050405020304" pitchFamily="18" charset="0"/>
              </a:rPr>
              <a:t>) is a type of propagation that can transmit and receive data only where transmit and receive stations are in view of each other without any sort of an obstacle between them.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FM radio, microwave and satellite transmission are examples of line-of-sight communication.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Long-distance data communication is more effective through wireless networks but geographical obstacles and the curvature of the earth bring limitations to line-of-sight transmission. However, these issues can generally be mitigated through planning, calculations and the use of additional technologies.</a:t>
            </a:r>
          </a:p>
        </p:txBody>
      </p:sp>
    </p:spTree>
    <p:extLst>
      <p:ext uri="{BB962C8B-B14F-4D97-AF65-F5344CB8AC3E}">
        <p14:creationId xmlns:p14="http://schemas.microsoft.com/office/powerpoint/2010/main" val="434802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Line of Sight Transmission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For example, mobile phones use a modified line-of-sight transmission, which is made possible through a combination of effects like diffraction, multipath reflection, local repeaters and rapid handoff.</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06B7408-C061-A07E-7FD9-25EC1309A6FB}"/>
              </a:ext>
            </a:extLst>
          </p:cNvPr>
          <p:cNvPicPr>
            <a:picLocks noChangeAspect="1"/>
          </p:cNvPicPr>
          <p:nvPr/>
        </p:nvPicPr>
        <p:blipFill>
          <a:blip r:embed="rId2"/>
          <a:stretch>
            <a:fillRect/>
          </a:stretch>
        </p:blipFill>
        <p:spPr>
          <a:xfrm>
            <a:off x="3546764" y="2948152"/>
            <a:ext cx="3926091" cy="3231931"/>
          </a:xfrm>
          <a:prstGeom prst="rect">
            <a:avLst/>
          </a:prstGeom>
        </p:spPr>
      </p:pic>
    </p:spTree>
    <p:extLst>
      <p:ext uri="{BB962C8B-B14F-4D97-AF65-F5344CB8AC3E}">
        <p14:creationId xmlns:p14="http://schemas.microsoft.com/office/powerpoint/2010/main" val="33109639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In large networks, there can be multiple paths from sender to receiver. The switching technique will decide the best route for data transmission.</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Switching technique is used to connect the systems for making one-to-one communication.</a:t>
            </a:r>
          </a:p>
        </p:txBody>
      </p:sp>
    </p:spTree>
    <p:extLst>
      <p:ext uri="{BB962C8B-B14F-4D97-AF65-F5344CB8AC3E}">
        <p14:creationId xmlns:p14="http://schemas.microsoft.com/office/powerpoint/2010/main" val="492900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endParaRPr lang="en-US"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81B84E-F175-FEE5-9D17-EF71CDCDCECB}"/>
              </a:ext>
            </a:extLst>
          </p:cNvPr>
          <p:cNvPicPr>
            <a:picLocks noChangeAspect="1"/>
          </p:cNvPicPr>
          <p:nvPr/>
        </p:nvPicPr>
        <p:blipFill>
          <a:blip r:embed="rId2"/>
          <a:stretch>
            <a:fillRect/>
          </a:stretch>
        </p:blipFill>
        <p:spPr>
          <a:xfrm>
            <a:off x="2445952" y="2589413"/>
            <a:ext cx="7058025" cy="2505075"/>
          </a:xfrm>
          <a:prstGeom prst="rect">
            <a:avLst/>
          </a:prstGeom>
        </p:spPr>
      </p:pic>
    </p:spTree>
    <p:extLst>
      <p:ext uri="{BB962C8B-B14F-4D97-AF65-F5344CB8AC3E}">
        <p14:creationId xmlns:p14="http://schemas.microsoft.com/office/powerpoint/2010/main" val="4040547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Circuit Switching</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Circuit switching is a switching technique that establishes a dedicated path between sender and receiver.</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the Circuit Switching Technique, once the connection is established then the dedicated path will remain to exist until the connection is terminated.</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Circuit switching in a network operates in a similar way as the telephone works.</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 complete end-to-end path must exist before the communication takes place.</a:t>
            </a:r>
          </a:p>
        </p:txBody>
      </p:sp>
    </p:spTree>
    <p:extLst>
      <p:ext uri="{BB962C8B-B14F-4D97-AF65-F5344CB8AC3E}">
        <p14:creationId xmlns:p14="http://schemas.microsoft.com/office/powerpoint/2010/main" val="33695741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Circuit Switching</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case of circuit switching technique, when any user wants to send the data, voice, video, a request signal is sent to the receiver then the receiver sends back the acknowledgment to ensure the availability of the dedicated path.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After receiving the acknowledgment, dedicated path transfers the data.</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Circuit switching is used in public telephone network. It is used for voice transmission.</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Fixed data can be transferred at a time in circuit switching technology.</a:t>
            </a:r>
          </a:p>
        </p:txBody>
      </p:sp>
    </p:spTree>
    <p:extLst>
      <p:ext uri="{BB962C8B-B14F-4D97-AF65-F5344CB8AC3E}">
        <p14:creationId xmlns:p14="http://schemas.microsoft.com/office/powerpoint/2010/main" val="4193515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Communication through circuit switching has 3 phases: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Circuit establishment</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Data transfer</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Circuit Disconnect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DE43D9C-6B00-6900-4E69-7F5034936BAE}"/>
              </a:ext>
            </a:extLst>
          </p:cNvPr>
          <p:cNvPicPr>
            <a:picLocks noChangeAspect="1"/>
          </p:cNvPicPr>
          <p:nvPr/>
        </p:nvPicPr>
        <p:blipFill>
          <a:blip r:embed="rId2"/>
          <a:stretch>
            <a:fillRect/>
          </a:stretch>
        </p:blipFill>
        <p:spPr>
          <a:xfrm>
            <a:off x="4611399" y="2770043"/>
            <a:ext cx="5019675" cy="1733550"/>
          </a:xfrm>
          <a:prstGeom prst="rect">
            <a:avLst/>
          </a:prstGeom>
        </p:spPr>
      </p:pic>
    </p:spTree>
    <p:extLst>
      <p:ext uri="{BB962C8B-B14F-4D97-AF65-F5344CB8AC3E}">
        <p14:creationId xmlns:p14="http://schemas.microsoft.com/office/powerpoint/2010/main" val="2451259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FC21695-66DA-E190-9CBA-2DEE57A13AE7}"/>
              </a:ext>
            </a:extLst>
          </p:cNvPr>
          <p:cNvPicPr>
            <a:picLocks noChangeAspect="1"/>
          </p:cNvPicPr>
          <p:nvPr/>
        </p:nvPicPr>
        <p:blipFill rotWithShape="1">
          <a:blip r:embed="rId2"/>
          <a:srcRect t="607" b="7267"/>
          <a:stretch/>
        </p:blipFill>
        <p:spPr>
          <a:xfrm>
            <a:off x="381000" y="1792143"/>
            <a:ext cx="11430000" cy="4212000"/>
          </a:xfrm>
          <a:prstGeom prst="rect">
            <a:avLst/>
          </a:prstGeom>
        </p:spPr>
      </p:pic>
    </p:spTree>
    <p:extLst>
      <p:ext uri="{BB962C8B-B14F-4D97-AF65-F5344CB8AC3E}">
        <p14:creationId xmlns:p14="http://schemas.microsoft.com/office/powerpoint/2010/main" val="6273181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Circuit Switching</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case of circuit switching technique, when any user wants to send the data, voice, video, a request signal is sent to the receiver then the receiver sends back the acknowledgment to ensure the availability of the dedicated path.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After receiving the acknowledgment, dedicated path transfers the data.</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Circuit switching is used in public telephone network. It is used for voice transmission.</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Fixed data can be transferred at a time in circuit switching technology.</a:t>
            </a:r>
          </a:p>
        </p:txBody>
      </p:sp>
    </p:spTree>
    <p:extLst>
      <p:ext uri="{BB962C8B-B14F-4D97-AF65-F5344CB8AC3E}">
        <p14:creationId xmlns:p14="http://schemas.microsoft.com/office/powerpoint/2010/main" val="17113585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Space Division Switches:</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Space Division Switching is a circuit switching technology in which a single transmission path is accomplished in a switch by using a physically separate set of </a:t>
            </a:r>
            <a:r>
              <a:rPr lang="en-US" i="0" dirty="0" err="1">
                <a:effectLst/>
                <a:latin typeface="Times New Roman" panose="02020603050405020304" pitchFamily="18" charset="0"/>
                <a:cs typeface="Times New Roman" panose="02020603050405020304" pitchFamily="18" charset="0"/>
              </a:rPr>
              <a:t>crosspoints</a:t>
            </a:r>
            <a:r>
              <a:rPr lang="en-US" i="0" dirty="0">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Space Division Switching can be achieved by using crossbar switch. A crossbar switch is a metallic </a:t>
            </a:r>
            <a:r>
              <a:rPr lang="en-US" i="0" dirty="0" err="1">
                <a:effectLst/>
                <a:latin typeface="Times New Roman" panose="02020603050405020304" pitchFamily="18" charset="0"/>
                <a:cs typeface="Times New Roman" panose="02020603050405020304" pitchFamily="18" charset="0"/>
              </a:rPr>
              <a:t>crosspoint</a:t>
            </a:r>
            <a:r>
              <a:rPr lang="en-US" i="0" dirty="0">
                <a:effectLst/>
                <a:latin typeface="Times New Roman" panose="02020603050405020304" pitchFamily="18" charset="0"/>
                <a:cs typeface="Times New Roman" panose="02020603050405020304" pitchFamily="18" charset="0"/>
              </a:rPr>
              <a:t> or semiconductor gate that can be enabled or disabled by a control unit.</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Space Division Switching has high speed, high capacity, and nonblocking switches.</a:t>
            </a:r>
          </a:p>
        </p:txBody>
      </p:sp>
    </p:spTree>
    <p:extLst>
      <p:ext uri="{BB962C8B-B14F-4D97-AF65-F5344CB8AC3E}">
        <p14:creationId xmlns:p14="http://schemas.microsoft.com/office/powerpoint/2010/main" val="54682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Theoretical  Model for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What is the OSI Model?</a:t>
            </a:r>
          </a:p>
          <a:p>
            <a:pPr algn="just">
              <a:lnSpc>
                <a:spcPct val="150000"/>
              </a:lnSpc>
            </a:pPr>
            <a:r>
              <a:rPr lang="en-US" b="0" i="0" dirty="0">
                <a:effectLst/>
                <a:latin typeface="Times New Roman" panose="02020603050405020304" pitchFamily="18" charset="0"/>
                <a:cs typeface="Times New Roman" panose="02020603050405020304" pitchFamily="18" charset="0"/>
              </a:rPr>
              <a:t>The open systems interconnection (OSI) model is a conceptual model created by the International Organization for Standardization which enables diverse communication systems to communicate using standard protocols. In plain English, the OSI provides a standard for different computer systems to be able to communicate with each other.</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The OSI Model can be seen as a universal language for computer networking. It is based on the concept of splitting up a communication system into seven abstract layers, each one stacked upon the last.</a:t>
            </a:r>
          </a:p>
        </p:txBody>
      </p:sp>
    </p:spTree>
    <p:extLst>
      <p:ext uri="{BB962C8B-B14F-4D97-AF65-F5344CB8AC3E}">
        <p14:creationId xmlns:p14="http://schemas.microsoft.com/office/powerpoint/2010/main" val="24882498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946943"/>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Advantages Of Circuit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the case of Circuit Switching technique, the communication channel is dedicated.</a:t>
            </a:r>
          </a:p>
          <a:p>
            <a:pPr marL="285750" indent="-285750" algn="just">
              <a:lnSpc>
                <a:spcPct val="20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has fixed bandwidth.</a:t>
            </a:r>
          </a:p>
        </p:txBody>
      </p:sp>
    </p:spTree>
    <p:extLst>
      <p:ext uri="{BB962C8B-B14F-4D97-AF65-F5344CB8AC3E}">
        <p14:creationId xmlns:p14="http://schemas.microsoft.com/office/powerpoint/2010/main" val="11402247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Disadvantages Of Circuit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Once the dedicated path is established, the only delay occurs in the speed of data transmission.</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takes a long time to establish a connection </a:t>
            </a:r>
            <a:r>
              <a:rPr lang="en-US" i="0" dirty="0" err="1">
                <a:effectLst/>
                <a:latin typeface="Times New Roman" panose="02020603050405020304" pitchFamily="18" charset="0"/>
                <a:cs typeface="Times New Roman" panose="02020603050405020304" pitchFamily="18" charset="0"/>
              </a:rPr>
              <a:t>approx</a:t>
            </a:r>
            <a:r>
              <a:rPr lang="en-US" i="0" dirty="0">
                <a:effectLst/>
                <a:latin typeface="Times New Roman" panose="02020603050405020304" pitchFamily="18" charset="0"/>
                <a:cs typeface="Times New Roman" panose="02020603050405020304" pitchFamily="18" charset="0"/>
              </a:rPr>
              <a:t> 10 seconds during which no data can be transmitted.</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is more expensive than other switching techniques as a dedicated path is required for each connection.</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is inefficient to use because once the path is established and no data is transferred, then the capacity of the path is wasted.</a:t>
            </a: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this case, the connection is dedicated therefore no other data can be transferred even if the channel is free.</a:t>
            </a:r>
          </a:p>
        </p:txBody>
      </p:sp>
    </p:spTree>
    <p:extLst>
      <p:ext uri="{BB962C8B-B14F-4D97-AF65-F5344CB8AC3E}">
        <p14:creationId xmlns:p14="http://schemas.microsoft.com/office/powerpoint/2010/main" val="36727747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Telephone system network is one of the example of Circuit switching. TDM (Time Division Multiplexing) and FDM (Frequency Division Multiplexing) are two methods of multiplexing multiple signals into a single carrier.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 Frequency Division Multiplexing : </a:t>
            </a:r>
            <a:r>
              <a:rPr lang="en-US" i="0" dirty="0">
                <a:effectLst/>
                <a:latin typeface="Times New Roman" panose="02020603050405020304" pitchFamily="18" charset="0"/>
                <a:cs typeface="Times New Roman" panose="02020603050405020304" pitchFamily="18" charset="0"/>
              </a:rPr>
              <a:t>Divides into multiple bands </a:t>
            </a:r>
          </a:p>
          <a:p>
            <a:pPr algn="just">
              <a:lnSpc>
                <a:spcPct val="150000"/>
              </a:lnSpc>
            </a:pPr>
            <a:r>
              <a:rPr lang="en-US" i="0" dirty="0">
                <a:effectLst/>
                <a:latin typeface="Times New Roman" panose="02020603050405020304" pitchFamily="18" charset="0"/>
                <a:cs typeface="Times New Roman" panose="02020603050405020304" pitchFamily="18" charset="0"/>
              </a:rPr>
              <a:t>Frequency Division Multiplexing or FDM is used when multiple data signals are combined for simultaneous transmission via a shared communication medium.</a:t>
            </a:r>
          </a:p>
          <a:p>
            <a:pPr algn="just">
              <a:lnSpc>
                <a:spcPct val="150000"/>
              </a:lnSpc>
            </a:pPr>
            <a:r>
              <a:rPr lang="en-US" i="0" dirty="0">
                <a:effectLst/>
                <a:latin typeface="Times New Roman" panose="02020603050405020304" pitchFamily="18" charset="0"/>
                <a:cs typeface="Times New Roman" panose="02020603050405020304" pitchFamily="18" charset="0"/>
              </a:rPr>
              <a:t>It is a technique by which the total bandwidth is divided into a series of non-overlapping frequency sub-bands, where each sub-band carry different signal. Practical use in radio spectrum &amp; optical </a:t>
            </a:r>
            <a:r>
              <a:rPr lang="en-US" i="0" dirty="0" err="1">
                <a:effectLst/>
                <a:latin typeface="Times New Roman" panose="02020603050405020304" pitchFamily="18" charset="0"/>
                <a:cs typeface="Times New Roman" panose="02020603050405020304" pitchFamily="18" charset="0"/>
              </a:rPr>
              <a:t>fibre</a:t>
            </a:r>
            <a:r>
              <a:rPr lang="en-US" i="0" dirty="0">
                <a:effectLst/>
                <a:latin typeface="Times New Roman" panose="02020603050405020304" pitchFamily="18" charset="0"/>
                <a:cs typeface="Times New Roman" panose="02020603050405020304" pitchFamily="18" charset="0"/>
              </a:rPr>
              <a:t> to share multiple independent signals.</a:t>
            </a:r>
          </a:p>
          <a:p>
            <a:pPr algn="just">
              <a:lnSpc>
                <a:spcPct val="150000"/>
              </a:lnSpc>
            </a:pPr>
            <a:r>
              <a:rPr lang="en-US"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30512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Time Division Multiplexing : </a:t>
            </a:r>
            <a:r>
              <a:rPr lang="en-US" i="0" dirty="0">
                <a:effectLst/>
                <a:latin typeface="Times New Roman" panose="02020603050405020304" pitchFamily="18" charset="0"/>
                <a:cs typeface="Times New Roman" panose="02020603050405020304" pitchFamily="18" charset="0"/>
              </a:rPr>
              <a:t>Divides into frames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Time-division multiplexing (TDM) is a method of transmitting and receiving independent signals over a common signal path by means of synchronized switches at each end of the transmission line.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TDM is used for long-distance communication links and bears heavy data traffic loads from end user. </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anose="02020603050405020304" pitchFamily="18" charset="0"/>
                <a:cs typeface="Times New Roman" panose="02020603050405020304" pitchFamily="18" charset="0"/>
              </a:rPr>
              <a:t>Time division multiplexing (TDM) is also known as a digital circuit switched.</a:t>
            </a:r>
          </a:p>
        </p:txBody>
      </p:sp>
    </p:spTree>
    <p:extLst>
      <p:ext uri="{BB962C8B-B14F-4D97-AF65-F5344CB8AC3E}">
        <p14:creationId xmlns:p14="http://schemas.microsoft.com/office/powerpoint/2010/main" val="408632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Message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Message Switching is a switching technique in which a message is transferred as a complete unit and routed through intermediate nodes at which it is stored and forwarded.</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Message Switching technique, there is no establishment of a dedicated path between the sender and receiver.</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destination address is appended to the message. Message Switching provides a dynamic routing as the message is routed through the intermediate nodes based on the information available in the message.</a:t>
            </a:r>
          </a:p>
        </p:txBody>
      </p:sp>
    </p:spTree>
    <p:extLst>
      <p:ext uri="{BB962C8B-B14F-4D97-AF65-F5344CB8AC3E}">
        <p14:creationId xmlns:p14="http://schemas.microsoft.com/office/powerpoint/2010/main" val="26236045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Message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Message switches are programmed in such a way so that they can provide the most efficient routes.</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Each and every node stores the entire message and then forward it to the next node. This type of network is known as store and forward network.</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Message switching treats each message as an independent entity.</a:t>
            </a:r>
          </a:p>
        </p:txBody>
      </p:sp>
    </p:spTree>
    <p:extLst>
      <p:ext uri="{BB962C8B-B14F-4D97-AF65-F5344CB8AC3E}">
        <p14:creationId xmlns:p14="http://schemas.microsoft.com/office/powerpoint/2010/main" val="36413482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pic>
        <p:nvPicPr>
          <p:cNvPr id="2" name="Picture 1">
            <a:extLst>
              <a:ext uri="{FF2B5EF4-FFF2-40B4-BE49-F238E27FC236}">
                <a16:creationId xmlns:a16="http://schemas.microsoft.com/office/drawing/2014/main" id="{281EA48F-291D-7E75-F549-8345086B1EED}"/>
              </a:ext>
            </a:extLst>
          </p:cNvPr>
          <p:cNvPicPr>
            <a:picLocks noChangeAspect="1"/>
          </p:cNvPicPr>
          <p:nvPr/>
        </p:nvPicPr>
        <p:blipFill>
          <a:blip r:embed="rId2"/>
          <a:stretch>
            <a:fillRect/>
          </a:stretch>
        </p:blipFill>
        <p:spPr>
          <a:xfrm>
            <a:off x="3552825" y="2595562"/>
            <a:ext cx="5605030" cy="2378220"/>
          </a:xfrm>
          <a:prstGeom prst="rect">
            <a:avLst/>
          </a:prstGeom>
        </p:spPr>
      </p:pic>
    </p:spTree>
    <p:extLst>
      <p:ext uri="{BB962C8B-B14F-4D97-AF65-F5344CB8AC3E}">
        <p14:creationId xmlns:p14="http://schemas.microsoft.com/office/powerpoint/2010/main" val="3528502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Packet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packet switching is a switching technique in which the message is sent in one go, but it is divided into smaller pieces, and they are sent individually.</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message splits into smaller pieces known as packets and packets are given a unique number to identify their order at the receiving end.</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Every packet contains some information in its headers such as source address, destination address and sequence number.</a:t>
            </a:r>
          </a:p>
          <a:p>
            <a:pPr algn="just">
              <a:lnSpc>
                <a:spcPct val="150000"/>
              </a:lnSpc>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9730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Packet Switching</a:t>
            </a:r>
          </a:p>
          <a:p>
            <a:pPr algn="just">
              <a:lnSpc>
                <a:spcPct val="150000"/>
              </a:lnSpc>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Packets will travel across the network, taking the shortest path as possible.</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All the packets are reassembled at the receiving end in correct order.</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If any packet is missing or corrupted, then the message will be sent to resend the message.</a:t>
            </a:r>
          </a:p>
          <a:p>
            <a:pPr marL="285750" indent="-285750" algn="just">
              <a:lnSpc>
                <a:spcPct val="150000"/>
              </a:lnSpc>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If the correct order of the packets is reached, then the acknowledgment message will be sent.</a:t>
            </a:r>
          </a:p>
        </p:txBody>
      </p:sp>
    </p:spTree>
    <p:extLst>
      <p:ext uri="{BB962C8B-B14F-4D97-AF65-F5344CB8AC3E}">
        <p14:creationId xmlns:p14="http://schemas.microsoft.com/office/powerpoint/2010/main" val="38780078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Concept of circuit, Message, Packet Switching with their timing diagram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endParaRPr lang="en-US"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B3B2645-D036-4BF9-D6ED-EAD84FD7DAA1}"/>
              </a:ext>
            </a:extLst>
          </p:cNvPr>
          <p:cNvPicPr>
            <a:picLocks noChangeAspect="1"/>
          </p:cNvPicPr>
          <p:nvPr/>
        </p:nvPicPr>
        <p:blipFill>
          <a:blip r:embed="rId2"/>
          <a:stretch>
            <a:fillRect/>
          </a:stretch>
        </p:blipFill>
        <p:spPr>
          <a:xfrm>
            <a:off x="2528887" y="2114550"/>
            <a:ext cx="7134225" cy="2628900"/>
          </a:xfrm>
          <a:prstGeom prst="rect">
            <a:avLst/>
          </a:prstGeom>
        </p:spPr>
      </p:pic>
    </p:spTree>
    <p:extLst>
      <p:ext uri="{BB962C8B-B14F-4D97-AF65-F5344CB8AC3E}">
        <p14:creationId xmlns:p14="http://schemas.microsoft.com/office/powerpoint/2010/main" val="32617760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26182</TotalTime>
  <Words>8268</Words>
  <Application>Microsoft Office PowerPoint</Application>
  <PresentationFormat>Widescreen</PresentationFormat>
  <Paragraphs>867</Paragraphs>
  <Slides>113</Slides>
  <Notes>0</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Retrospect</vt:lpstr>
      <vt:lpstr>COURSE TITLE: Data Communications and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Rahul Kumar</cp:lastModifiedBy>
  <cp:revision>338</cp:revision>
  <dcterms:created xsi:type="dcterms:W3CDTF">2022-07-21T04:37:14Z</dcterms:created>
  <dcterms:modified xsi:type="dcterms:W3CDTF">2024-01-27T06:04:40Z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